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 id="2147483697" r:id="rId6"/>
    <p:sldMasterId id="2147483709" r:id="rId7"/>
    <p:sldMasterId id="2147483721" r:id="rId8"/>
    <p:sldMasterId id="2147483733" r:id="rId9"/>
    <p:sldMasterId id="2147483745" r:id="rId10"/>
  </p:sldMasterIdLst>
  <p:notesMasterIdLst>
    <p:notesMasterId r:id="rId12"/>
  </p:notesMasterIdLst>
  <p:handoutMasterIdLst>
    <p:handoutMasterId r:id="rId186"/>
  </p:handoutMasterIdLst>
  <p:sldIdLst>
    <p:sldId id="256" r:id="rId11"/>
    <p:sldId id="257" r:id="rId13"/>
    <p:sldId id="258" r:id="rId14"/>
    <p:sldId id="259" r:id="rId15"/>
    <p:sldId id="260" r:id="rId16"/>
    <p:sldId id="261"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419" r:id="rId117"/>
    <p:sldId id="420" r:id="rId118"/>
    <p:sldId id="418" r:id="rId119"/>
    <p:sldId id="366" r:id="rId120"/>
    <p:sldId id="367" r:id="rId121"/>
    <p:sldId id="368"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400" r:id="rId151"/>
    <p:sldId id="401" r:id="rId152"/>
    <p:sldId id="402" r:id="rId153"/>
    <p:sldId id="422" r:id="rId154"/>
    <p:sldId id="438" r:id="rId155"/>
    <p:sldId id="423" r:id="rId156"/>
    <p:sldId id="424" r:id="rId157"/>
    <p:sldId id="403" r:id="rId158"/>
    <p:sldId id="425" r:id="rId159"/>
    <p:sldId id="426" r:id="rId160"/>
    <p:sldId id="427" r:id="rId161"/>
    <p:sldId id="428" r:id="rId162"/>
    <p:sldId id="429" r:id="rId163"/>
    <p:sldId id="430" r:id="rId164"/>
    <p:sldId id="431" r:id="rId165"/>
    <p:sldId id="432" r:id="rId166"/>
    <p:sldId id="433" r:id="rId167"/>
    <p:sldId id="434" r:id="rId168"/>
    <p:sldId id="435" r:id="rId169"/>
    <p:sldId id="404" r:id="rId170"/>
    <p:sldId id="405" r:id="rId171"/>
    <p:sldId id="406" r:id="rId172"/>
    <p:sldId id="407" r:id="rId173"/>
    <p:sldId id="408" r:id="rId174"/>
    <p:sldId id="409" r:id="rId175"/>
    <p:sldId id="410" r:id="rId176"/>
    <p:sldId id="436" r:id="rId177"/>
    <p:sldId id="437" r:id="rId178"/>
    <p:sldId id="411" r:id="rId179"/>
    <p:sldId id="412" r:id="rId180"/>
    <p:sldId id="413" r:id="rId181"/>
    <p:sldId id="414" r:id="rId182"/>
    <p:sldId id="415" r:id="rId183"/>
    <p:sldId id="416" r:id="rId184"/>
    <p:sldId id="417" r:id="rId185"/>
  </p:sldIdLst>
  <p:sldSz cx="9144000" cy="6858000" type="screen4x3"/>
  <p:notesSz cx="6858000" cy="9144000"/>
  <p:defaultTextStyle>
    <a:defPPr>
      <a:defRPr lang="en-GB"/>
    </a:defPPr>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黑体" panose="02010609060101010101" charset="-122"/>
        <a:cs typeface="+mn-cs"/>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vl6pPr marL="2286000" lvl="5"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6pPr>
    <a:lvl7pPr marL="2743200" lvl="6"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7pPr>
    <a:lvl8pPr marL="3200400" lvl="7"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8pPr>
    <a:lvl9pPr marL="3657600" lvl="8"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5" d="100"/>
          <a:sy n="85" d="100"/>
        </p:scale>
        <p:origin x="-780" y="-84"/>
      </p:cViewPr>
      <p:guideLst>
        <p:guide orient="horz" pos="2160"/>
        <p:guide pos="2881"/>
      </p:guideLst>
    </p:cSldViewPr>
  </p:slideViewPr>
  <p:outlineViewPr>
    <p:cViewPr varScale="1">
      <p:scale>
        <a:sx n="170" d="200"/>
        <a:sy n="170" d="200"/>
      </p:scale>
      <p:origin x="-780" y="-84"/>
    </p:cViewPr>
  </p:outlineViewPr>
  <p:gridSpacing cx="45004" cy="45004"/>
</p:viewPr>
</file>

<file path=ppt/_rels/presentation.xml.rels><?xml version="1.0" encoding="UTF-8" standalone="yes"?>
<Relationships xmlns="http://schemas.openxmlformats.org/package/2006/relationships"><Relationship Id="rId99" Type="http://schemas.openxmlformats.org/officeDocument/2006/relationships/slide" Target="slides/slide88.xml"/><Relationship Id="rId98" Type="http://schemas.openxmlformats.org/officeDocument/2006/relationships/slide" Target="slides/slide87.xml"/><Relationship Id="rId97" Type="http://schemas.openxmlformats.org/officeDocument/2006/relationships/slide" Target="slides/slide86.xml"/><Relationship Id="rId96" Type="http://schemas.openxmlformats.org/officeDocument/2006/relationships/slide" Target="slides/slide85.xml"/><Relationship Id="rId95" Type="http://schemas.openxmlformats.org/officeDocument/2006/relationships/slide" Target="slides/slide84.xml"/><Relationship Id="rId94" Type="http://schemas.openxmlformats.org/officeDocument/2006/relationships/slide" Target="slides/slide83.xml"/><Relationship Id="rId93" Type="http://schemas.openxmlformats.org/officeDocument/2006/relationships/slide" Target="slides/slide82.xml"/><Relationship Id="rId92" Type="http://schemas.openxmlformats.org/officeDocument/2006/relationships/slide" Target="slides/slide81.xml"/><Relationship Id="rId91" Type="http://schemas.openxmlformats.org/officeDocument/2006/relationships/slide" Target="slides/slide80.xml"/><Relationship Id="rId90" Type="http://schemas.openxmlformats.org/officeDocument/2006/relationships/slide" Target="slides/slide79.xml"/><Relationship Id="rId9" Type="http://schemas.openxmlformats.org/officeDocument/2006/relationships/slideMaster" Target="slideMasters/slideMaster8.xml"/><Relationship Id="rId89" Type="http://schemas.openxmlformats.org/officeDocument/2006/relationships/slide" Target="slides/slide78.xml"/><Relationship Id="rId88" Type="http://schemas.openxmlformats.org/officeDocument/2006/relationships/slide" Target="slides/slide77.xml"/><Relationship Id="rId87" Type="http://schemas.openxmlformats.org/officeDocument/2006/relationships/slide" Target="slides/slide76.xml"/><Relationship Id="rId86" Type="http://schemas.openxmlformats.org/officeDocument/2006/relationships/slide" Target="slides/slide75.xml"/><Relationship Id="rId85" Type="http://schemas.openxmlformats.org/officeDocument/2006/relationships/slide" Target="slides/slide74.xml"/><Relationship Id="rId84" Type="http://schemas.openxmlformats.org/officeDocument/2006/relationships/slide" Target="slides/slide73.xml"/><Relationship Id="rId83" Type="http://schemas.openxmlformats.org/officeDocument/2006/relationships/slide" Target="slides/slide72.xml"/><Relationship Id="rId82" Type="http://schemas.openxmlformats.org/officeDocument/2006/relationships/slide" Target="slides/slide71.xml"/><Relationship Id="rId81" Type="http://schemas.openxmlformats.org/officeDocument/2006/relationships/slide" Target="slides/slide70.xml"/><Relationship Id="rId80" Type="http://schemas.openxmlformats.org/officeDocument/2006/relationships/slide" Target="slides/slide69.xml"/><Relationship Id="rId8" Type="http://schemas.openxmlformats.org/officeDocument/2006/relationships/slideMaster" Target="slideMasters/slideMaster7.xml"/><Relationship Id="rId79" Type="http://schemas.openxmlformats.org/officeDocument/2006/relationships/slide" Target="slides/slide68.xml"/><Relationship Id="rId78" Type="http://schemas.openxmlformats.org/officeDocument/2006/relationships/slide" Target="slides/slide67.xml"/><Relationship Id="rId77" Type="http://schemas.openxmlformats.org/officeDocument/2006/relationships/slide" Target="slides/slide66.xml"/><Relationship Id="rId76" Type="http://schemas.openxmlformats.org/officeDocument/2006/relationships/slide" Target="slides/slide65.xml"/><Relationship Id="rId75" Type="http://schemas.openxmlformats.org/officeDocument/2006/relationships/slide" Target="slides/slide64.xml"/><Relationship Id="rId74" Type="http://schemas.openxmlformats.org/officeDocument/2006/relationships/slide" Target="slides/slide63.xml"/><Relationship Id="rId73" Type="http://schemas.openxmlformats.org/officeDocument/2006/relationships/slide" Target="slides/slide62.xml"/><Relationship Id="rId72" Type="http://schemas.openxmlformats.org/officeDocument/2006/relationships/slide" Target="slides/slide61.xml"/><Relationship Id="rId71" Type="http://schemas.openxmlformats.org/officeDocument/2006/relationships/slide" Target="slides/slide60.xml"/><Relationship Id="rId70" Type="http://schemas.openxmlformats.org/officeDocument/2006/relationships/slide" Target="slides/slide59.xml"/><Relationship Id="rId7" Type="http://schemas.openxmlformats.org/officeDocument/2006/relationships/slideMaster" Target="slideMasters/slideMaster6.xml"/><Relationship Id="rId69" Type="http://schemas.openxmlformats.org/officeDocument/2006/relationships/slide" Target="slides/slide58.xml"/><Relationship Id="rId68" Type="http://schemas.openxmlformats.org/officeDocument/2006/relationships/slide" Target="slides/slide57.xml"/><Relationship Id="rId67" Type="http://schemas.openxmlformats.org/officeDocument/2006/relationships/slide" Target="slides/slide56.xml"/><Relationship Id="rId66" Type="http://schemas.openxmlformats.org/officeDocument/2006/relationships/slide" Target="slides/slide55.xml"/><Relationship Id="rId65" Type="http://schemas.openxmlformats.org/officeDocument/2006/relationships/slide" Target="slides/slide54.xml"/><Relationship Id="rId64" Type="http://schemas.openxmlformats.org/officeDocument/2006/relationships/slide" Target="slides/slide53.xml"/><Relationship Id="rId63" Type="http://schemas.openxmlformats.org/officeDocument/2006/relationships/slide" Target="slides/slide52.xml"/><Relationship Id="rId62" Type="http://schemas.openxmlformats.org/officeDocument/2006/relationships/slide" Target="slides/slide51.xml"/><Relationship Id="rId61" Type="http://schemas.openxmlformats.org/officeDocument/2006/relationships/slide" Target="slides/slide50.xml"/><Relationship Id="rId60" Type="http://schemas.openxmlformats.org/officeDocument/2006/relationships/slide" Target="slides/slide49.xml"/><Relationship Id="rId6" Type="http://schemas.openxmlformats.org/officeDocument/2006/relationships/slideMaster" Target="slideMasters/slideMaster5.xml"/><Relationship Id="rId59" Type="http://schemas.openxmlformats.org/officeDocument/2006/relationships/slide" Target="slides/slide48.xml"/><Relationship Id="rId58" Type="http://schemas.openxmlformats.org/officeDocument/2006/relationships/slide" Target="slides/slide47.xml"/><Relationship Id="rId57" Type="http://schemas.openxmlformats.org/officeDocument/2006/relationships/slide" Target="slides/slide46.xml"/><Relationship Id="rId56" Type="http://schemas.openxmlformats.org/officeDocument/2006/relationships/slide" Target="slides/slide45.xml"/><Relationship Id="rId55" Type="http://schemas.openxmlformats.org/officeDocument/2006/relationships/slide" Target="slides/slide44.xml"/><Relationship Id="rId54" Type="http://schemas.openxmlformats.org/officeDocument/2006/relationships/slide" Target="slides/slide43.xml"/><Relationship Id="rId53" Type="http://schemas.openxmlformats.org/officeDocument/2006/relationships/slide" Target="slides/slide42.xml"/><Relationship Id="rId52" Type="http://schemas.openxmlformats.org/officeDocument/2006/relationships/slide" Target="slides/slide41.xml"/><Relationship Id="rId51" Type="http://schemas.openxmlformats.org/officeDocument/2006/relationships/slide" Target="slides/slide40.xml"/><Relationship Id="rId50" Type="http://schemas.openxmlformats.org/officeDocument/2006/relationships/slide" Target="slides/slide39.xml"/><Relationship Id="rId5" Type="http://schemas.openxmlformats.org/officeDocument/2006/relationships/slideMaster" Target="slideMasters/slideMaster4.xml"/><Relationship Id="rId49" Type="http://schemas.openxmlformats.org/officeDocument/2006/relationships/slide" Target="slides/slide38.xml"/><Relationship Id="rId48" Type="http://schemas.openxmlformats.org/officeDocument/2006/relationships/slide" Target="slides/slide37.xml"/><Relationship Id="rId47" Type="http://schemas.openxmlformats.org/officeDocument/2006/relationships/slide" Target="slides/slide36.xml"/><Relationship Id="rId46" Type="http://schemas.openxmlformats.org/officeDocument/2006/relationships/slide" Target="slides/slide35.xml"/><Relationship Id="rId45" Type="http://schemas.openxmlformats.org/officeDocument/2006/relationships/slide" Target="slides/slide34.xml"/><Relationship Id="rId44" Type="http://schemas.openxmlformats.org/officeDocument/2006/relationships/slide" Target="slides/slide33.xml"/><Relationship Id="rId43" Type="http://schemas.openxmlformats.org/officeDocument/2006/relationships/slide" Target="slides/slide32.xml"/><Relationship Id="rId42" Type="http://schemas.openxmlformats.org/officeDocument/2006/relationships/slide" Target="slides/slide31.xml"/><Relationship Id="rId41" Type="http://schemas.openxmlformats.org/officeDocument/2006/relationships/slide" Target="slides/slide30.xml"/><Relationship Id="rId40" Type="http://schemas.openxmlformats.org/officeDocument/2006/relationships/slide" Target="slides/slide29.xml"/><Relationship Id="rId4" Type="http://schemas.openxmlformats.org/officeDocument/2006/relationships/slideMaster" Target="slideMasters/slideMaster3.xml"/><Relationship Id="rId39" Type="http://schemas.openxmlformats.org/officeDocument/2006/relationships/slide" Target="slides/slide28.xml"/><Relationship Id="rId38" Type="http://schemas.openxmlformats.org/officeDocument/2006/relationships/slide" Target="slides/slide27.xml"/><Relationship Id="rId37" Type="http://schemas.openxmlformats.org/officeDocument/2006/relationships/slide" Target="slides/slide26.xml"/><Relationship Id="rId36" Type="http://schemas.openxmlformats.org/officeDocument/2006/relationships/slide" Target="slides/slide25.xml"/><Relationship Id="rId35" Type="http://schemas.openxmlformats.org/officeDocument/2006/relationships/slide" Target="slides/slide24.xml"/><Relationship Id="rId34" Type="http://schemas.openxmlformats.org/officeDocument/2006/relationships/slide" Target="slides/slide23.xml"/><Relationship Id="rId33" Type="http://schemas.openxmlformats.org/officeDocument/2006/relationships/slide" Target="slides/slide22.xml"/><Relationship Id="rId32" Type="http://schemas.openxmlformats.org/officeDocument/2006/relationships/slide" Target="slides/slide21.xml"/><Relationship Id="rId31" Type="http://schemas.openxmlformats.org/officeDocument/2006/relationships/slide" Target="slides/slide20.xml"/><Relationship Id="rId30" Type="http://schemas.openxmlformats.org/officeDocument/2006/relationships/slide" Target="slides/slide19.xml"/><Relationship Id="rId3" Type="http://schemas.openxmlformats.org/officeDocument/2006/relationships/slideMaster" Target="slideMasters/slideMaster2.xml"/><Relationship Id="rId29" Type="http://schemas.openxmlformats.org/officeDocument/2006/relationships/slide" Target="slides/slide18.xml"/><Relationship Id="rId28" Type="http://schemas.openxmlformats.org/officeDocument/2006/relationships/slide" Target="slides/slide17.xml"/><Relationship Id="rId27" Type="http://schemas.openxmlformats.org/officeDocument/2006/relationships/slide" Target="slides/slide16.xml"/><Relationship Id="rId26" Type="http://schemas.openxmlformats.org/officeDocument/2006/relationships/slide" Target="slides/slide15.xml"/><Relationship Id="rId25" Type="http://schemas.openxmlformats.org/officeDocument/2006/relationships/slide" Target="slides/slide14.xml"/><Relationship Id="rId24" Type="http://schemas.openxmlformats.org/officeDocument/2006/relationships/slide" Target="slides/slide13.xml"/><Relationship Id="rId23" Type="http://schemas.openxmlformats.org/officeDocument/2006/relationships/slide" Target="slides/slide12.xml"/><Relationship Id="rId22" Type="http://schemas.openxmlformats.org/officeDocument/2006/relationships/slide" Target="slides/slide11.xml"/><Relationship Id="rId21" Type="http://schemas.openxmlformats.org/officeDocument/2006/relationships/slide" Target="slides/slide10.xml"/><Relationship Id="rId20" Type="http://schemas.openxmlformats.org/officeDocument/2006/relationships/slide" Target="slides/slide9.xml"/><Relationship Id="rId2" Type="http://schemas.openxmlformats.org/officeDocument/2006/relationships/theme" Target="theme/theme1.xml"/><Relationship Id="rId19" Type="http://schemas.openxmlformats.org/officeDocument/2006/relationships/slide" Target="slides/slide8.xml"/><Relationship Id="rId189" Type="http://schemas.openxmlformats.org/officeDocument/2006/relationships/tableStyles" Target="tableStyles.xml"/><Relationship Id="rId188" Type="http://schemas.openxmlformats.org/officeDocument/2006/relationships/viewProps" Target="viewProps.xml"/><Relationship Id="rId187" Type="http://schemas.openxmlformats.org/officeDocument/2006/relationships/presProps" Target="presProps.xml"/><Relationship Id="rId186" Type="http://schemas.openxmlformats.org/officeDocument/2006/relationships/handoutMaster" Target="handoutMasters/handoutMaster1.xml"/><Relationship Id="rId185" Type="http://schemas.openxmlformats.org/officeDocument/2006/relationships/slide" Target="slides/slide174.xml"/><Relationship Id="rId184" Type="http://schemas.openxmlformats.org/officeDocument/2006/relationships/slide" Target="slides/slide173.xml"/><Relationship Id="rId183" Type="http://schemas.openxmlformats.org/officeDocument/2006/relationships/slide" Target="slides/slide172.xml"/><Relationship Id="rId182" Type="http://schemas.openxmlformats.org/officeDocument/2006/relationships/slide" Target="slides/slide171.xml"/><Relationship Id="rId181" Type="http://schemas.openxmlformats.org/officeDocument/2006/relationships/slide" Target="slides/slide170.xml"/><Relationship Id="rId180" Type="http://schemas.openxmlformats.org/officeDocument/2006/relationships/slide" Target="slides/slide169.xml"/><Relationship Id="rId18" Type="http://schemas.openxmlformats.org/officeDocument/2006/relationships/slide" Target="slides/slide7.xml"/><Relationship Id="rId179" Type="http://schemas.openxmlformats.org/officeDocument/2006/relationships/slide" Target="slides/slide168.xml"/><Relationship Id="rId178" Type="http://schemas.openxmlformats.org/officeDocument/2006/relationships/slide" Target="slides/slide167.xml"/><Relationship Id="rId177" Type="http://schemas.openxmlformats.org/officeDocument/2006/relationships/slide" Target="slides/slide166.xml"/><Relationship Id="rId176" Type="http://schemas.openxmlformats.org/officeDocument/2006/relationships/slide" Target="slides/slide165.xml"/><Relationship Id="rId175" Type="http://schemas.openxmlformats.org/officeDocument/2006/relationships/slide" Target="slides/slide164.xml"/><Relationship Id="rId174" Type="http://schemas.openxmlformats.org/officeDocument/2006/relationships/slide" Target="slides/slide163.xml"/><Relationship Id="rId173" Type="http://schemas.openxmlformats.org/officeDocument/2006/relationships/slide" Target="slides/slide162.xml"/><Relationship Id="rId172" Type="http://schemas.openxmlformats.org/officeDocument/2006/relationships/slide" Target="slides/slide161.xml"/><Relationship Id="rId171" Type="http://schemas.openxmlformats.org/officeDocument/2006/relationships/slide" Target="slides/slide160.xml"/><Relationship Id="rId170" Type="http://schemas.openxmlformats.org/officeDocument/2006/relationships/slide" Target="slides/slide159.xml"/><Relationship Id="rId17" Type="http://schemas.openxmlformats.org/officeDocument/2006/relationships/slide" Target="slides/slide6.xml"/><Relationship Id="rId169" Type="http://schemas.openxmlformats.org/officeDocument/2006/relationships/slide" Target="slides/slide158.xml"/><Relationship Id="rId168" Type="http://schemas.openxmlformats.org/officeDocument/2006/relationships/slide" Target="slides/slide157.xml"/><Relationship Id="rId167" Type="http://schemas.openxmlformats.org/officeDocument/2006/relationships/slide" Target="slides/slide156.xml"/><Relationship Id="rId166" Type="http://schemas.openxmlformats.org/officeDocument/2006/relationships/slide" Target="slides/slide155.xml"/><Relationship Id="rId165" Type="http://schemas.openxmlformats.org/officeDocument/2006/relationships/slide" Target="slides/slide154.xml"/><Relationship Id="rId164" Type="http://schemas.openxmlformats.org/officeDocument/2006/relationships/slide" Target="slides/slide153.xml"/><Relationship Id="rId163" Type="http://schemas.openxmlformats.org/officeDocument/2006/relationships/slide" Target="slides/slide152.xml"/><Relationship Id="rId162" Type="http://schemas.openxmlformats.org/officeDocument/2006/relationships/slide" Target="slides/slide151.xml"/><Relationship Id="rId161" Type="http://schemas.openxmlformats.org/officeDocument/2006/relationships/slide" Target="slides/slide150.xml"/><Relationship Id="rId160" Type="http://schemas.openxmlformats.org/officeDocument/2006/relationships/slide" Target="slides/slide149.xml"/><Relationship Id="rId16" Type="http://schemas.openxmlformats.org/officeDocument/2006/relationships/slide" Target="slides/slide5.xml"/><Relationship Id="rId159" Type="http://schemas.openxmlformats.org/officeDocument/2006/relationships/slide" Target="slides/slide148.xml"/><Relationship Id="rId158" Type="http://schemas.openxmlformats.org/officeDocument/2006/relationships/slide" Target="slides/slide147.xml"/><Relationship Id="rId157" Type="http://schemas.openxmlformats.org/officeDocument/2006/relationships/slide" Target="slides/slide146.xml"/><Relationship Id="rId156" Type="http://schemas.openxmlformats.org/officeDocument/2006/relationships/slide" Target="slides/slide145.xml"/><Relationship Id="rId155" Type="http://schemas.openxmlformats.org/officeDocument/2006/relationships/slide" Target="slides/slide144.xml"/><Relationship Id="rId154" Type="http://schemas.openxmlformats.org/officeDocument/2006/relationships/slide" Target="slides/slide143.xml"/><Relationship Id="rId153" Type="http://schemas.openxmlformats.org/officeDocument/2006/relationships/slide" Target="slides/slide142.xml"/><Relationship Id="rId152" Type="http://schemas.openxmlformats.org/officeDocument/2006/relationships/slide" Target="slides/slide141.xml"/><Relationship Id="rId151" Type="http://schemas.openxmlformats.org/officeDocument/2006/relationships/slide" Target="slides/slide140.xml"/><Relationship Id="rId150" Type="http://schemas.openxmlformats.org/officeDocument/2006/relationships/slide" Target="slides/slide139.xml"/><Relationship Id="rId15" Type="http://schemas.openxmlformats.org/officeDocument/2006/relationships/slide" Target="slides/slide4.xml"/><Relationship Id="rId149" Type="http://schemas.openxmlformats.org/officeDocument/2006/relationships/slide" Target="slides/slide138.xml"/><Relationship Id="rId148" Type="http://schemas.openxmlformats.org/officeDocument/2006/relationships/slide" Target="slides/slide137.xml"/><Relationship Id="rId147" Type="http://schemas.openxmlformats.org/officeDocument/2006/relationships/slide" Target="slides/slide136.xml"/><Relationship Id="rId146" Type="http://schemas.openxmlformats.org/officeDocument/2006/relationships/slide" Target="slides/slide135.xml"/><Relationship Id="rId145" Type="http://schemas.openxmlformats.org/officeDocument/2006/relationships/slide" Target="slides/slide134.xml"/><Relationship Id="rId144" Type="http://schemas.openxmlformats.org/officeDocument/2006/relationships/slide" Target="slides/slide133.xml"/><Relationship Id="rId143" Type="http://schemas.openxmlformats.org/officeDocument/2006/relationships/slide" Target="slides/slide132.xml"/><Relationship Id="rId142" Type="http://schemas.openxmlformats.org/officeDocument/2006/relationships/slide" Target="slides/slide131.xml"/><Relationship Id="rId141" Type="http://schemas.openxmlformats.org/officeDocument/2006/relationships/slide" Target="slides/slide130.xml"/><Relationship Id="rId140" Type="http://schemas.openxmlformats.org/officeDocument/2006/relationships/slide" Target="slides/slide129.xml"/><Relationship Id="rId14" Type="http://schemas.openxmlformats.org/officeDocument/2006/relationships/slide" Target="slides/slide3.xml"/><Relationship Id="rId139" Type="http://schemas.openxmlformats.org/officeDocument/2006/relationships/slide" Target="slides/slide128.xml"/><Relationship Id="rId138" Type="http://schemas.openxmlformats.org/officeDocument/2006/relationships/slide" Target="slides/slide127.xml"/><Relationship Id="rId137" Type="http://schemas.openxmlformats.org/officeDocument/2006/relationships/slide" Target="slides/slide126.xml"/><Relationship Id="rId136" Type="http://schemas.openxmlformats.org/officeDocument/2006/relationships/slide" Target="slides/slide125.xml"/><Relationship Id="rId135" Type="http://schemas.openxmlformats.org/officeDocument/2006/relationships/slide" Target="slides/slide124.xml"/><Relationship Id="rId134" Type="http://schemas.openxmlformats.org/officeDocument/2006/relationships/slide" Target="slides/slide123.xml"/><Relationship Id="rId133" Type="http://schemas.openxmlformats.org/officeDocument/2006/relationships/slide" Target="slides/slide122.xml"/><Relationship Id="rId132" Type="http://schemas.openxmlformats.org/officeDocument/2006/relationships/slide" Target="slides/slide121.xml"/><Relationship Id="rId131" Type="http://schemas.openxmlformats.org/officeDocument/2006/relationships/slide" Target="slides/slide120.xml"/><Relationship Id="rId130" Type="http://schemas.openxmlformats.org/officeDocument/2006/relationships/slide" Target="slides/slide119.xml"/><Relationship Id="rId13" Type="http://schemas.openxmlformats.org/officeDocument/2006/relationships/slide" Target="slides/slide2.xml"/><Relationship Id="rId129" Type="http://schemas.openxmlformats.org/officeDocument/2006/relationships/slide" Target="slides/slide118.xml"/><Relationship Id="rId128" Type="http://schemas.openxmlformats.org/officeDocument/2006/relationships/slide" Target="slides/slide117.xml"/><Relationship Id="rId127" Type="http://schemas.openxmlformats.org/officeDocument/2006/relationships/slide" Target="slides/slide116.xml"/><Relationship Id="rId126" Type="http://schemas.openxmlformats.org/officeDocument/2006/relationships/slide" Target="slides/slide115.xml"/><Relationship Id="rId125" Type="http://schemas.openxmlformats.org/officeDocument/2006/relationships/slide" Target="slides/slide114.xml"/><Relationship Id="rId124" Type="http://schemas.openxmlformats.org/officeDocument/2006/relationships/slide" Target="slides/slide113.xml"/><Relationship Id="rId123" Type="http://schemas.openxmlformats.org/officeDocument/2006/relationships/slide" Target="slides/slide112.xml"/><Relationship Id="rId122" Type="http://schemas.openxmlformats.org/officeDocument/2006/relationships/slide" Target="slides/slide111.xml"/><Relationship Id="rId121" Type="http://schemas.openxmlformats.org/officeDocument/2006/relationships/slide" Target="slides/slide110.xml"/><Relationship Id="rId120" Type="http://schemas.openxmlformats.org/officeDocument/2006/relationships/slide" Target="slides/slide109.xml"/><Relationship Id="rId12" Type="http://schemas.openxmlformats.org/officeDocument/2006/relationships/notesMaster" Target="notesMasters/notesMaster1.xml"/><Relationship Id="rId119" Type="http://schemas.openxmlformats.org/officeDocument/2006/relationships/slide" Target="slides/slide108.xml"/><Relationship Id="rId118" Type="http://schemas.openxmlformats.org/officeDocument/2006/relationships/slide" Target="slides/slide107.xml"/><Relationship Id="rId117" Type="http://schemas.openxmlformats.org/officeDocument/2006/relationships/slide" Target="slides/slide106.xml"/><Relationship Id="rId116" Type="http://schemas.openxmlformats.org/officeDocument/2006/relationships/slide" Target="slides/slide105.xml"/><Relationship Id="rId115" Type="http://schemas.openxmlformats.org/officeDocument/2006/relationships/slide" Target="slides/slide104.xml"/><Relationship Id="rId114" Type="http://schemas.openxmlformats.org/officeDocument/2006/relationships/slide" Target="slides/slide103.xml"/><Relationship Id="rId113" Type="http://schemas.openxmlformats.org/officeDocument/2006/relationships/slide" Target="slides/slide102.xml"/><Relationship Id="rId112" Type="http://schemas.openxmlformats.org/officeDocument/2006/relationships/slide" Target="slides/slide101.xml"/><Relationship Id="rId111" Type="http://schemas.openxmlformats.org/officeDocument/2006/relationships/slide" Target="slides/slide100.xml"/><Relationship Id="rId110" Type="http://schemas.openxmlformats.org/officeDocument/2006/relationships/slide" Target="slides/slide99.xml"/><Relationship Id="rId11" Type="http://schemas.openxmlformats.org/officeDocument/2006/relationships/slide" Target="slides/slide1.xml"/><Relationship Id="rId109" Type="http://schemas.openxmlformats.org/officeDocument/2006/relationships/slide" Target="slides/slide98.xml"/><Relationship Id="rId108" Type="http://schemas.openxmlformats.org/officeDocument/2006/relationships/slide" Target="slides/slide97.xml"/><Relationship Id="rId107" Type="http://schemas.openxmlformats.org/officeDocument/2006/relationships/slide" Target="slides/slide96.xml"/><Relationship Id="rId106" Type="http://schemas.openxmlformats.org/officeDocument/2006/relationships/slide" Target="slides/slide95.xml"/><Relationship Id="rId105" Type="http://schemas.openxmlformats.org/officeDocument/2006/relationships/slide" Target="slides/slide94.xml"/><Relationship Id="rId104" Type="http://schemas.openxmlformats.org/officeDocument/2006/relationships/slide" Target="slides/slide93.xml"/><Relationship Id="rId103" Type="http://schemas.openxmlformats.org/officeDocument/2006/relationships/slide" Target="slides/slide92.xml"/><Relationship Id="rId102" Type="http://schemas.openxmlformats.org/officeDocument/2006/relationships/slide" Target="slides/slide91.xml"/><Relationship Id="rId101" Type="http://schemas.openxmlformats.org/officeDocument/2006/relationships/slide" Target="slides/slide90.xml"/><Relationship Id="rId100" Type="http://schemas.openxmlformats.org/officeDocument/2006/relationships/slide" Target="slides/slide89.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290" name="圆角矩形 8192"/>
          <p:cNvSpPr/>
          <p:nvPr/>
        </p:nvSpPr>
        <p:spPr>
          <a:xfrm>
            <a:off x="0" y="0"/>
            <a:ext cx="6858000" cy="9144000"/>
          </a:xfrm>
          <a:prstGeom prst="roundRect">
            <a:avLst>
              <a:gd name="adj" fmla="val 23"/>
            </a:avLst>
          </a:prstGeom>
          <a:solidFill>
            <a:srgbClr val="FFFFFF"/>
          </a:solidFill>
          <a:ln w="9360">
            <a:noFill/>
          </a:ln>
        </p:spPr>
        <p:txBody>
          <a:bodyPr anchor="t" anchorCtr="0"/>
          <a:p>
            <a:pPr lvl="0"/>
            <a:endParaRPr lang="zh-CN" altLang="en-US"/>
          </a:p>
        </p:txBody>
      </p:sp>
      <p:sp>
        <p:nvSpPr>
          <p:cNvPr id="12291" name="圆角矩形 8193"/>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zh-CN" altLang="en-US"/>
          </a:p>
        </p:txBody>
      </p:sp>
      <p:sp>
        <p:nvSpPr>
          <p:cNvPr id="12292" name="圆角矩形 8194"/>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zh-CN" altLang="en-US"/>
          </a:p>
        </p:txBody>
      </p:sp>
      <p:sp>
        <p:nvSpPr>
          <p:cNvPr id="12293" name="圆角矩形 8195"/>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zh-CN" altLang="en-US"/>
          </a:p>
        </p:txBody>
      </p:sp>
      <p:sp>
        <p:nvSpPr>
          <p:cNvPr id="12294" name="圆角矩形 8196"/>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zh-CN" altLang="en-US"/>
          </a:p>
        </p:txBody>
      </p:sp>
      <p:sp>
        <p:nvSpPr>
          <p:cNvPr id="12295" name="文本框 8197"/>
          <p:cNvSpPr txBox="1"/>
          <p:nvPr/>
        </p:nvSpPr>
        <p:spPr>
          <a:xfrm>
            <a:off x="0" y="0"/>
            <a:ext cx="2971800" cy="457200"/>
          </a:xfrm>
          <a:prstGeom prst="rect">
            <a:avLst/>
          </a:prstGeom>
          <a:noFill/>
          <a:ln w="9525">
            <a:noFill/>
          </a:ln>
        </p:spPr>
        <p:txBody>
          <a:bodyPr anchor="t" anchorCtr="0"/>
          <a:p>
            <a:pPr lvl="0"/>
            <a:endParaRPr lang="zh-CN" altLang="en-US"/>
          </a:p>
        </p:txBody>
      </p:sp>
      <p:sp>
        <p:nvSpPr>
          <p:cNvPr id="12296" name="文本框 8198"/>
          <p:cNvSpPr txBox="1"/>
          <p:nvPr/>
        </p:nvSpPr>
        <p:spPr>
          <a:xfrm>
            <a:off x="3884613" y="0"/>
            <a:ext cx="2971800" cy="457200"/>
          </a:xfrm>
          <a:prstGeom prst="rect">
            <a:avLst/>
          </a:prstGeom>
          <a:noFill/>
          <a:ln w="9525">
            <a:noFill/>
          </a:ln>
        </p:spPr>
        <p:txBody>
          <a:bodyPr anchor="t" anchorCtr="0"/>
          <a:p>
            <a:pPr lvl="0"/>
            <a:endParaRPr lang="zh-CN" altLang="en-US"/>
          </a:p>
        </p:txBody>
      </p:sp>
      <p:sp>
        <p:nvSpPr>
          <p:cNvPr id="12297" name="幻灯片图像占位符 8199"/>
          <p:cNvSpPr>
            <a:spLocks noGrp="1"/>
          </p:cNvSpPr>
          <p:nvPr>
            <p:ph type="sldImg"/>
          </p:nvPr>
        </p:nvSpPr>
        <p:spPr>
          <a:xfrm>
            <a:off x="1143000" y="685800"/>
            <a:ext cx="4564063" cy="3421063"/>
          </a:xfrm>
          <a:prstGeom prst="rect">
            <a:avLst/>
          </a:prstGeom>
          <a:noFill/>
          <a:ln w="9360" cap="flat" cmpd="sng">
            <a:solidFill>
              <a:srgbClr val="000000"/>
            </a:solidFill>
            <a:prstDash val="solid"/>
            <a:miter/>
            <a:headEnd type="none" w="med" len="med"/>
            <a:tailEnd type="none" w="med" len="med"/>
          </a:ln>
        </p:spPr>
      </p:sp>
      <p:sp>
        <p:nvSpPr>
          <p:cNvPr id="12298" name="文本占位符 8200"/>
          <p:cNvSpPr>
            <a:spLocks noGrp="1"/>
          </p:cNvSpPr>
          <p:nvPr>
            <p:ph type="body"/>
          </p:nvPr>
        </p:nvSpPr>
        <p:spPr>
          <a:xfrm>
            <a:off x="685800" y="4343400"/>
            <a:ext cx="5478463" cy="4106863"/>
          </a:xfrm>
          <a:prstGeom prst="rect">
            <a:avLst/>
          </a:prstGeom>
          <a:noFill/>
          <a:ln w="9525">
            <a:noFill/>
          </a:ln>
        </p:spPr>
        <p:txBody>
          <a:bodyPr wrap="square" lIns="91440" tIns="45720" rIns="91440" bIns="45720" anchor="t" anchorCtr="0"/>
          <a:p>
            <a:pPr lvl="0"/>
            <a:endParaRPr lang="en-GB" altLang="zh-CN"/>
          </a:p>
        </p:txBody>
      </p:sp>
      <p:sp>
        <p:nvSpPr>
          <p:cNvPr id="12299" name="文本框 8201"/>
          <p:cNvSpPr txBox="1"/>
          <p:nvPr/>
        </p:nvSpPr>
        <p:spPr>
          <a:xfrm>
            <a:off x="0" y="8685213"/>
            <a:ext cx="2971800" cy="457200"/>
          </a:xfrm>
          <a:prstGeom prst="rect">
            <a:avLst/>
          </a:prstGeom>
          <a:noFill/>
          <a:ln w="9525">
            <a:noFill/>
          </a:ln>
        </p:spPr>
        <p:txBody>
          <a:bodyPr anchor="t" anchorCtr="0"/>
          <a:p>
            <a:pPr lvl="0"/>
            <a:endParaRPr lang="zh-CN" altLang="en-US"/>
          </a:p>
        </p:txBody>
      </p:sp>
      <p:sp>
        <p:nvSpPr>
          <p:cNvPr id="2" name="灯片编号占位符 8202"/>
          <p:cNvSpPr>
            <a:spLocks noGrp="1"/>
          </p:cNvSpPr>
          <p:nvPr>
            <p:ph type="sldNum"/>
          </p:nvPr>
        </p:nvSpPr>
        <p:spPr>
          <a:xfrm>
            <a:off x="3884613" y="8685213"/>
            <a:ext cx="2963863" cy="449263"/>
          </a:xfrm>
          <a:prstGeom prst="rect">
            <a:avLst/>
          </a:prstGeom>
          <a:noFill/>
          <a:ln w="9525">
            <a:noFill/>
          </a:ln>
        </p:spPr>
        <p:txBody>
          <a:bodyPr wrap="square" lIns="91440" tIns="45720" rIns="91440" bIns="45720" anchor="b" anchorCtr="0"/>
          <a:p>
            <a:pPr lvl="0" algn="r" defTabSz="457200" eaLnBrk="1" fontAlgn="base" hangingPunct="1">
              <a:spcBef>
                <a:spcPts val="65"/>
              </a:spcBef>
              <a:spcAft>
                <a:spcPts val="65"/>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strike="noStrike" noProof="1" dirty="0" err="1">
                <a:solidFill>
                  <a:srgbClr val="FFFFFF"/>
                </a:solidFill>
                <a:latin typeface="Times New Roman" panose="02020603050405020304" pitchFamily="16" charset="0"/>
                <a:ea typeface="宋体" panose="02010600030101010101" pitchFamily="2" charset="-122"/>
                <a:cs typeface="+mn-cs"/>
              </a:rPr>
            </a:fld>
            <a:endParaRPr lang="zh-CN" altLang="x-none" sz="1200" strike="noStrike" noProof="1" dirty="0" err="1">
              <a:solidFill>
                <a:srgbClr val="FFFFFF"/>
              </a:solidFill>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1pPr>
    <a:lvl2pPr marL="742950" lvl="1" indent="-28575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2pPr>
    <a:lvl3pPr marL="1143000" lvl="2"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3pPr>
    <a:lvl4pPr marL="1600200" lvl="3"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4pPr>
    <a:lvl5pPr marL="2057400" lvl="4"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5pPr>
    <a:lvl6pPr marL="2286000" lvl="5"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6pPr>
    <a:lvl7pPr marL="2743200" lvl="6"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7pPr>
    <a:lvl8pPr marL="3200400" lvl="7"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8pPr>
    <a:lvl9pPr marL="3657600" lvl="8"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1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1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1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1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33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277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709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913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118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323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528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733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937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latin typeface="Times New Roman" panose="02020603050405020304" pitchFamily="16" charset="0"/>
                <a:ea typeface="宋体" panose="02010600030101010101" pitchFamily="2" charset="-122"/>
              </a:rPr>
            </a:fld>
            <a:endParaRPr lang="zh-CN" altLang="x-none" sz="1200" dirty="0" err="1">
              <a:solidFill>
                <a:srgbClr val="FFFFFF"/>
              </a:solidFill>
              <a:latin typeface="Times New Roman" panose="02020603050405020304" pitchFamily="16" charset="0"/>
              <a:ea typeface="宋体" panose="02010600030101010101" pitchFamily="2" charset="-122"/>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142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latin typeface="Times New Roman" panose="02020603050405020304" pitchFamily="16" charset="0"/>
                <a:ea typeface="宋体" panose="02010600030101010101" pitchFamily="2" charset="-122"/>
              </a:rPr>
            </a:fld>
            <a:endParaRPr lang="zh-CN" altLang="x-none" sz="1200" dirty="0" err="1">
              <a:solidFill>
                <a:srgbClr val="FFFFFF"/>
              </a:solidFill>
              <a:latin typeface="Times New Roman" panose="02020603050405020304" pitchFamily="16" charset="0"/>
              <a:ea typeface="宋体" panose="02010600030101010101" pitchFamily="2" charset="-122"/>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347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latin typeface="Times New Roman" panose="02020603050405020304" pitchFamily="16" charset="0"/>
                <a:ea typeface="宋体" panose="02010600030101010101" pitchFamily="2" charset="-122"/>
              </a:rPr>
            </a:fld>
            <a:endParaRPr lang="zh-CN" altLang="x-none" sz="1200" dirty="0" err="1">
              <a:solidFill>
                <a:srgbClr val="FFFFFF"/>
              </a:solidFill>
              <a:latin typeface="Times New Roman" panose="02020603050405020304" pitchFamily="16" charset="0"/>
              <a:ea typeface="宋体" panose="02010600030101010101" pitchFamily="2" charset="-122"/>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552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481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757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961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166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371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576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781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985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190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395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600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686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805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009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214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419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624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829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033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238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443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648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891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853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057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262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467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2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877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081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286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491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696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6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901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latin typeface="Times New Roman" panose="02020603050405020304" pitchFamily="16" charset="0"/>
                <a:ea typeface="宋体" panose="02010600030101010101" pitchFamily="2" charset="-122"/>
              </a:rPr>
            </a:fld>
            <a:endParaRPr lang="zh-CN" altLang="x-none" sz="1200" dirty="0" err="1">
              <a:solidFill>
                <a:srgbClr val="FFFFFF"/>
              </a:solidFill>
              <a:latin typeface="Times New Roman" panose="02020603050405020304" pitchFamily="16" charset="0"/>
              <a:ea typeface="宋体" panose="02010600030101010101" pitchFamily="2" charset="-122"/>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105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310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515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305154" name="Rectangle 2"/>
          <p:cNvSpPr>
            <a:spLocks noGrp="1" noRot="1" noTextEdit="1"/>
          </p:cNvSpPr>
          <p:nvPr>
            <p:ph type="sldImg"/>
          </p:nvPr>
        </p:nvSpPr>
        <p:spPr/>
      </p:sp>
      <p:sp>
        <p:nvSpPr>
          <p:cNvPr id="305155" name="Rectangle 3"/>
          <p:cNvSpPr>
            <a:spLocks noGrp="1"/>
          </p:cNvSpPr>
          <p:nvPr>
            <p:ph type="body"/>
          </p:nvPr>
        </p:nvSpPr>
        <p:spPr/>
        <p:txBody>
          <a:bodyPr wrap="square" lIns="91440" tIns="45720" rIns="91440" bIns="45720" anchor="t" anchorCtr="0"/>
          <a:p>
            <a:pPr lvl="0"/>
            <a:endParaRPr lang="zh-CN" altLang="en-US" dirty="0">
              <a:ea typeface="宋体" panose="02010600030101010101" pitchFamily="2" charset="-122"/>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0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solidFill>
                  <a:srgbClr val="FFFFFF"/>
                </a:solidFill>
                <a:latin typeface="Times New Roman" panose="02020603050405020304" pitchFamily="16" charset="0"/>
                <a:ea typeface="宋体" panose="02010600030101010101" pitchFamily="2" charset="-122"/>
              </a:rPr>
            </a:fld>
            <a:endParaRPr lang="zh-CN" altLang="en-US" sz="1200" dirty="0">
              <a:solidFill>
                <a:srgbClr val="FFFFFF"/>
              </a:solidFill>
              <a:latin typeface="Times New Roman" panose="02020603050405020304" pitchFamily="16" charset="0"/>
              <a:ea typeface="宋体" panose="02010600030101010101" pitchFamily="2" charset="-122"/>
            </a:endParaRPr>
          </a:p>
        </p:txBody>
      </p:sp>
      <p:sp>
        <p:nvSpPr>
          <p:cNvPr id="307202" name="Rectangle 2"/>
          <p:cNvSpPr>
            <a:spLocks noGrp="1" noRot="1" noTextEdit="1"/>
          </p:cNvSpPr>
          <p:nvPr>
            <p:ph type="sldImg"/>
          </p:nvPr>
        </p:nvSpPr>
        <p:spPr/>
      </p:sp>
      <p:sp>
        <p:nvSpPr>
          <p:cNvPr id="307203" name="Rectangle 3"/>
          <p:cNvSpPr>
            <a:spLocks noGrp="1"/>
          </p:cNvSpPr>
          <p:nvPr>
            <p:ph type="body"/>
          </p:nvPr>
        </p:nvSpPr>
        <p:spPr/>
        <p:txBody>
          <a:bodyPr wrap="square" lIns="91440" tIns="45720" rIns="91440" bIns="45720" anchor="t" anchorCtr="0"/>
          <a:p>
            <a:pPr lvl="0"/>
            <a:endParaRPr lang="zh-CN" altLang="en-US" dirty="0">
              <a:ea typeface="宋体" panose="02010600030101010101" pitchFamily="2" charset="-122"/>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924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309250" name="Rectangle 2"/>
          <p:cNvSpPr>
            <a:spLocks noGrp="1" noRot="1" noTextEdit="1"/>
          </p:cNvSpPr>
          <p:nvPr>
            <p:ph type="sldImg"/>
          </p:nvPr>
        </p:nvSpPr>
        <p:spPr/>
      </p:sp>
      <p:sp>
        <p:nvSpPr>
          <p:cNvPr id="309251" name="Rectangle 3"/>
          <p:cNvSpPr>
            <a:spLocks noGrp="1"/>
          </p:cNvSpPr>
          <p:nvPr>
            <p:ph type="body"/>
          </p:nvPr>
        </p:nvSpPr>
        <p:spPr/>
        <p:txBody>
          <a:bodyPr wrap="square" lIns="91440" tIns="45720" rIns="91440" bIns="45720" anchor="t" anchorCtr="0"/>
          <a:p>
            <a:pPr lvl="0"/>
            <a:endParaRPr lang="zh-CN" altLang="en-US" dirty="0">
              <a:ea typeface="宋体" panose="02010600030101010101" pitchFamily="2" charset="-122"/>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129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311298" name="Rectangle 2"/>
          <p:cNvSpPr>
            <a:spLocks noGrp="1" noRot="1" noTextEdit="1"/>
          </p:cNvSpPr>
          <p:nvPr>
            <p:ph type="sldImg"/>
          </p:nvPr>
        </p:nvSpPr>
        <p:spPr/>
      </p:sp>
      <p:sp>
        <p:nvSpPr>
          <p:cNvPr id="311299" name="Rectangle 3"/>
          <p:cNvSpPr>
            <a:spLocks noGrp="1"/>
          </p:cNvSpPr>
          <p:nvPr>
            <p:ph type="body"/>
          </p:nvPr>
        </p:nvSpPr>
        <p:spPr/>
        <p:txBody>
          <a:bodyPr wrap="square" lIns="91440" tIns="45720" rIns="91440" bIns="45720" anchor="t" anchorCtr="0"/>
          <a:p>
            <a:pPr lvl="0"/>
            <a:endParaRPr lang="zh-CN" altLang="en-US" dirty="0">
              <a:ea typeface="宋体" panose="02010600030101010101" pitchFamily="2" charset="-122"/>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1334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539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315394" name="Rectangle 2"/>
          <p:cNvSpPr>
            <a:spLocks noGrp="1" noRot="1" noTextEdit="1"/>
          </p:cNvSpPr>
          <p:nvPr>
            <p:ph type="sldImg"/>
          </p:nvPr>
        </p:nvSpPr>
        <p:spPr/>
      </p:sp>
      <p:sp>
        <p:nvSpPr>
          <p:cNvPr id="315395" name="Rectangle 3"/>
          <p:cNvSpPr>
            <a:spLocks noGrp="1"/>
          </p:cNvSpPr>
          <p:nvPr>
            <p:ph type="body"/>
          </p:nvPr>
        </p:nvSpPr>
        <p:spPr/>
        <p:txBody>
          <a:bodyPr wrap="square" lIns="91440" tIns="45720" rIns="91440" bIns="45720" anchor="t" anchorCtr="0"/>
          <a:p>
            <a:pPr lvl="0"/>
            <a:endParaRPr lang="zh-CN" altLang="en-US" dirty="0">
              <a:ea typeface="宋体" panose="02010600030101010101" pitchFamily="2" charset="-122"/>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4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solidFill>
                  <a:srgbClr val="FFFFFF"/>
                </a:solidFill>
                <a:latin typeface="Times New Roman" panose="02020603050405020304" pitchFamily="16" charset="0"/>
                <a:ea typeface="宋体" panose="02010600030101010101" pitchFamily="2" charset="-122"/>
              </a:rPr>
            </a:fld>
            <a:endParaRPr lang="zh-CN" altLang="en-US" sz="1200" dirty="0">
              <a:solidFill>
                <a:srgbClr val="FFFFFF"/>
              </a:solidFill>
              <a:latin typeface="Times New Roman" panose="02020603050405020304" pitchFamily="16" charset="0"/>
              <a:ea typeface="宋体" panose="02010600030101010101" pitchFamily="2" charset="-122"/>
            </a:endParaRPr>
          </a:p>
        </p:txBody>
      </p:sp>
      <p:sp>
        <p:nvSpPr>
          <p:cNvPr id="317442" name="Rectangle 2"/>
          <p:cNvSpPr>
            <a:spLocks noGrp="1" noRot="1" noTextEdit="1"/>
          </p:cNvSpPr>
          <p:nvPr>
            <p:ph type="sldImg"/>
          </p:nvPr>
        </p:nvSpPr>
        <p:spPr/>
      </p:sp>
      <p:sp>
        <p:nvSpPr>
          <p:cNvPr id="317443" name="Rectangle 3"/>
          <p:cNvSpPr>
            <a:spLocks noGrp="1"/>
          </p:cNvSpPr>
          <p:nvPr>
            <p:ph type="body"/>
          </p:nvPr>
        </p:nvSpPr>
        <p:spPr/>
        <p:txBody>
          <a:bodyPr wrap="square" lIns="91440" tIns="45720" rIns="91440" bIns="45720" anchor="t" anchorCtr="0"/>
          <a:p>
            <a:pPr lvl="0"/>
            <a:endParaRPr lang="zh-CN" altLang="en-US"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301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948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319490" name="Rectangle 2"/>
          <p:cNvSpPr>
            <a:spLocks noGrp="1" noRot="1" noTextEdit="1"/>
          </p:cNvSpPr>
          <p:nvPr>
            <p:ph type="sldImg"/>
          </p:nvPr>
        </p:nvSpPr>
        <p:spPr/>
      </p:sp>
      <p:sp>
        <p:nvSpPr>
          <p:cNvPr id="319491" name="Rectangle 3"/>
          <p:cNvSpPr>
            <a:spLocks noGrp="1"/>
          </p:cNvSpPr>
          <p:nvPr>
            <p:ph type="body"/>
          </p:nvPr>
        </p:nvSpPr>
        <p:spPr/>
        <p:txBody>
          <a:bodyPr wrap="square" lIns="91440" tIns="45720" rIns="91440" bIns="45720" anchor="t" anchorCtr="0"/>
          <a:p>
            <a:pPr lvl="0"/>
            <a:endParaRPr lang="zh-CN" altLang="en-US" dirty="0">
              <a:ea typeface="宋体" panose="02010600030101010101" pitchFamily="2" charset="-122"/>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153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solidFill>
                  <a:srgbClr val="FFFFFF"/>
                </a:solidFill>
                <a:latin typeface="Times New Roman" panose="02020603050405020304" pitchFamily="16" charset="0"/>
                <a:ea typeface="宋体" panose="02010600030101010101" pitchFamily="2" charset="-122"/>
              </a:rPr>
            </a:fld>
            <a:endParaRPr lang="zh-CN" altLang="en-US" sz="1200" dirty="0">
              <a:solidFill>
                <a:srgbClr val="FFFFFF"/>
              </a:solidFill>
              <a:latin typeface="Times New Roman" panose="02020603050405020304" pitchFamily="16" charset="0"/>
              <a:ea typeface="宋体" panose="02010600030101010101" pitchFamily="2" charset="-122"/>
            </a:endParaRPr>
          </a:p>
        </p:txBody>
      </p:sp>
      <p:sp>
        <p:nvSpPr>
          <p:cNvPr id="321538" name="Rectangle 2"/>
          <p:cNvSpPr>
            <a:spLocks noGrp="1" noRot="1" noTextEdit="1"/>
          </p:cNvSpPr>
          <p:nvPr>
            <p:ph type="sldImg"/>
          </p:nvPr>
        </p:nvSpPr>
        <p:spPr/>
      </p:sp>
      <p:sp>
        <p:nvSpPr>
          <p:cNvPr id="321539" name="Rectangle 3"/>
          <p:cNvSpPr>
            <a:spLocks noGrp="1"/>
          </p:cNvSpPr>
          <p:nvPr>
            <p:ph type="body"/>
          </p:nvPr>
        </p:nvSpPr>
        <p:spPr/>
        <p:txBody>
          <a:bodyPr wrap="square" lIns="91440" tIns="45720" rIns="91440" bIns="45720" anchor="t" anchorCtr="0"/>
          <a:p>
            <a:pPr lvl="0"/>
            <a:endParaRPr lang="zh-CN" altLang="en-US" dirty="0">
              <a:ea typeface="宋体" panose="02010600030101010101" pitchFamily="2" charset="-122"/>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358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solidFill>
                  <a:srgbClr val="FFFFFF"/>
                </a:solidFill>
                <a:latin typeface="Times New Roman" panose="02020603050405020304" pitchFamily="16" charset="0"/>
                <a:ea typeface="宋体" panose="02010600030101010101" pitchFamily="2" charset="-122"/>
              </a:rPr>
            </a:fld>
            <a:endParaRPr lang="zh-CN" altLang="en-US" sz="1200" dirty="0">
              <a:solidFill>
                <a:srgbClr val="FFFFFF"/>
              </a:solidFill>
              <a:latin typeface="Times New Roman" panose="02020603050405020304" pitchFamily="16" charset="0"/>
              <a:ea typeface="宋体" panose="02010600030101010101" pitchFamily="2" charset="-122"/>
            </a:endParaRPr>
          </a:p>
        </p:txBody>
      </p:sp>
      <p:sp>
        <p:nvSpPr>
          <p:cNvPr id="323586" name="Rectangle 2"/>
          <p:cNvSpPr>
            <a:spLocks noGrp="1" noRot="1" noTextEdit="1"/>
          </p:cNvSpPr>
          <p:nvPr>
            <p:ph type="sldImg"/>
          </p:nvPr>
        </p:nvSpPr>
        <p:spPr/>
      </p:sp>
      <p:sp>
        <p:nvSpPr>
          <p:cNvPr id="323587" name="Rectangle 3"/>
          <p:cNvSpPr>
            <a:spLocks noGrp="1"/>
          </p:cNvSpPr>
          <p:nvPr>
            <p:ph type="body"/>
          </p:nvPr>
        </p:nvSpPr>
        <p:spPr/>
        <p:txBody>
          <a:bodyPr wrap="square" lIns="91440" tIns="45720" rIns="91440" bIns="45720" anchor="t" anchorCtr="0"/>
          <a:p>
            <a:pPr lvl="0"/>
            <a:endParaRPr lang="zh-CN" altLang="en-US" dirty="0">
              <a:ea typeface="宋体" panose="02010600030101010101" pitchFamily="2" charset="-122"/>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563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solidFill>
                  <a:srgbClr val="FFFFFF"/>
                </a:solidFill>
                <a:latin typeface="Times New Roman" panose="02020603050405020304" pitchFamily="16" charset="0"/>
                <a:ea typeface="宋体" panose="02010600030101010101" pitchFamily="2" charset="-122"/>
              </a:rPr>
            </a:fld>
            <a:endParaRPr lang="zh-CN" altLang="en-US" sz="1200" dirty="0">
              <a:solidFill>
                <a:srgbClr val="FFFFFF"/>
              </a:solidFill>
              <a:latin typeface="Times New Roman" panose="02020603050405020304" pitchFamily="16" charset="0"/>
              <a:ea typeface="宋体" panose="02010600030101010101" pitchFamily="2" charset="-122"/>
            </a:endParaRPr>
          </a:p>
        </p:txBody>
      </p:sp>
      <p:sp>
        <p:nvSpPr>
          <p:cNvPr id="325634" name="Rectangle 2"/>
          <p:cNvSpPr>
            <a:spLocks noGrp="1" noRot="1" noTextEdit="1"/>
          </p:cNvSpPr>
          <p:nvPr>
            <p:ph type="sldImg"/>
          </p:nvPr>
        </p:nvSpPr>
        <p:spPr/>
      </p:sp>
      <p:sp>
        <p:nvSpPr>
          <p:cNvPr id="325635" name="Rectangle 3"/>
          <p:cNvSpPr>
            <a:spLocks noGrp="1"/>
          </p:cNvSpPr>
          <p:nvPr>
            <p:ph type="body"/>
          </p:nvPr>
        </p:nvSpPr>
        <p:spPr/>
        <p:txBody>
          <a:bodyPr wrap="square" lIns="91440" tIns="45720" rIns="91440" bIns="45720" anchor="t" anchorCtr="0"/>
          <a:p>
            <a:pPr lvl="0"/>
            <a:endParaRPr lang="zh-CN" altLang="en-US" dirty="0">
              <a:ea typeface="宋体" panose="02010600030101010101" pitchFamily="2" charset="-122"/>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8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solidFill>
                  <a:srgbClr val="FFFFFF"/>
                </a:solidFill>
                <a:latin typeface="Times New Roman" panose="02020603050405020304" pitchFamily="16" charset="0"/>
                <a:ea typeface="宋体" panose="02010600030101010101" pitchFamily="2" charset="-122"/>
              </a:rPr>
            </a:fld>
            <a:endParaRPr lang="zh-CN" altLang="en-US" sz="1200" dirty="0">
              <a:solidFill>
                <a:srgbClr val="FFFFFF"/>
              </a:solidFill>
              <a:latin typeface="Times New Roman" panose="02020603050405020304" pitchFamily="16" charset="0"/>
              <a:ea typeface="宋体" panose="02010600030101010101" pitchFamily="2" charset="-122"/>
            </a:endParaRPr>
          </a:p>
        </p:txBody>
      </p:sp>
      <p:sp>
        <p:nvSpPr>
          <p:cNvPr id="327682" name="Rectangle 2"/>
          <p:cNvSpPr>
            <a:spLocks noGrp="1" noRot="1" noTextEdit="1"/>
          </p:cNvSpPr>
          <p:nvPr>
            <p:ph type="sldImg"/>
          </p:nvPr>
        </p:nvSpPr>
        <p:spPr/>
      </p:sp>
      <p:sp>
        <p:nvSpPr>
          <p:cNvPr id="327683" name="Rectangle 3"/>
          <p:cNvSpPr>
            <a:spLocks noGrp="1"/>
          </p:cNvSpPr>
          <p:nvPr>
            <p:ph type="body"/>
          </p:nvPr>
        </p:nvSpPr>
        <p:spPr/>
        <p:txBody>
          <a:bodyPr wrap="square" lIns="91440" tIns="45720" rIns="91440" bIns="45720" anchor="t" anchorCtr="0"/>
          <a:p>
            <a:pPr lvl="0"/>
            <a:endParaRPr lang="zh-CN" altLang="en-US" dirty="0">
              <a:ea typeface="宋体" panose="02010600030101010101" pitchFamily="2" charset="-122"/>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972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solidFill>
                  <a:srgbClr val="FFFFFF"/>
                </a:solidFill>
                <a:latin typeface="Times New Roman" panose="02020603050405020304" pitchFamily="16" charset="0"/>
                <a:ea typeface="宋体" panose="02010600030101010101" pitchFamily="2" charset="-122"/>
              </a:rPr>
            </a:fld>
            <a:endParaRPr lang="zh-CN" altLang="en-US" sz="1200" dirty="0">
              <a:solidFill>
                <a:srgbClr val="FFFFFF"/>
              </a:solidFill>
              <a:latin typeface="Times New Roman" panose="02020603050405020304" pitchFamily="16" charset="0"/>
              <a:ea typeface="宋体" panose="02010600030101010101" pitchFamily="2" charset="-122"/>
            </a:endParaRPr>
          </a:p>
        </p:txBody>
      </p:sp>
      <p:sp>
        <p:nvSpPr>
          <p:cNvPr id="329730" name="Rectangle 2"/>
          <p:cNvSpPr>
            <a:spLocks noGrp="1" noRot="1" noTextEdit="1"/>
          </p:cNvSpPr>
          <p:nvPr>
            <p:ph type="sldImg"/>
          </p:nvPr>
        </p:nvSpPr>
        <p:spPr/>
      </p:sp>
      <p:sp>
        <p:nvSpPr>
          <p:cNvPr id="329731" name="Rectangle 3"/>
          <p:cNvSpPr>
            <a:spLocks noGrp="1"/>
          </p:cNvSpPr>
          <p:nvPr>
            <p:ph type="body"/>
          </p:nvPr>
        </p:nvSpPr>
        <p:spPr/>
        <p:txBody>
          <a:bodyPr wrap="square" lIns="91440" tIns="45720" rIns="91440" bIns="45720" anchor="t" anchorCtr="0"/>
          <a:p>
            <a:pPr lvl="0"/>
            <a:endParaRPr lang="zh-CN" altLang="en-US" dirty="0">
              <a:ea typeface="宋体" panose="02010600030101010101" pitchFamily="2" charset="-122"/>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177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solidFill>
                  <a:srgbClr val="FFFFFF"/>
                </a:solidFill>
                <a:latin typeface="Times New Roman" panose="02020603050405020304" pitchFamily="16" charset="0"/>
                <a:ea typeface="宋体" panose="02010600030101010101" pitchFamily="2" charset="-122"/>
              </a:rPr>
            </a:fld>
            <a:endParaRPr lang="zh-CN" altLang="en-US" sz="1200" dirty="0">
              <a:solidFill>
                <a:srgbClr val="FFFFFF"/>
              </a:solidFill>
              <a:latin typeface="Times New Roman" panose="02020603050405020304" pitchFamily="16" charset="0"/>
              <a:ea typeface="宋体" panose="02010600030101010101" pitchFamily="2" charset="-122"/>
            </a:endParaRPr>
          </a:p>
        </p:txBody>
      </p:sp>
      <p:sp>
        <p:nvSpPr>
          <p:cNvPr id="331778" name="Rectangle 2"/>
          <p:cNvSpPr>
            <a:spLocks noGrp="1" noRot="1" noTextEdit="1"/>
          </p:cNvSpPr>
          <p:nvPr>
            <p:ph type="sldImg"/>
          </p:nvPr>
        </p:nvSpPr>
        <p:spPr/>
      </p:sp>
      <p:sp>
        <p:nvSpPr>
          <p:cNvPr id="331779" name="Rectangle 3"/>
          <p:cNvSpPr>
            <a:spLocks noGrp="1"/>
          </p:cNvSpPr>
          <p:nvPr>
            <p:ph type="body"/>
          </p:nvPr>
        </p:nvSpPr>
        <p:spPr/>
        <p:txBody>
          <a:bodyPr wrap="square" lIns="91440" tIns="45720" rIns="91440" bIns="45720" anchor="t" anchorCtr="0"/>
          <a:p>
            <a:pPr lvl="0"/>
            <a:endParaRPr lang="zh-CN" altLang="en-US" dirty="0">
              <a:ea typeface="宋体" panose="02010600030101010101" pitchFamily="2" charset="-122"/>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3825"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solidFill>
                  <a:srgbClr val="FFFFFF"/>
                </a:solidFill>
                <a:latin typeface="Times New Roman" panose="02020603050405020304" pitchFamily="16" charset="0"/>
                <a:ea typeface="宋体" panose="02010600030101010101" pitchFamily="2" charset="-122"/>
              </a:rPr>
            </a:fld>
            <a:endParaRPr lang="zh-CN" altLang="en-US" sz="1200" dirty="0">
              <a:solidFill>
                <a:srgbClr val="FFFFFF"/>
              </a:solidFill>
              <a:latin typeface="Times New Roman" panose="02020603050405020304" pitchFamily="16" charset="0"/>
              <a:ea typeface="宋体" panose="02010600030101010101" pitchFamily="2" charset="-122"/>
            </a:endParaRPr>
          </a:p>
        </p:txBody>
      </p:sp>
      <p:sp>
        <p:nvSpPr>
          <p:cNvPr id="333826" name="Rectangle 2"/>
          <p:cNvSpPr>
            <a:spLocks noGrp="1" noRot="1" noTextEdit="1"/>
          </p:cNvSpPr>
          <p:nvPr>
            <p:ph type="sldImg"/>
          </p:nvPr>
        </p:nvSpPr>
        <p:spPr/>
      </p:sp>
      <p:sp>
        <p:nvSpPr>
          <p:cNvPr id="333827" name="Rectangle 3"/>
          <p:cNvSpPr>
            <a:spLocks noGrp="1"/>
          </p:cNvSpPr>
          <p:nvPr>
            <p:ph type="body"/>
          </p:nvPr>
        </p:nvSpPr>
        <p:spPr/>
        <p:txBody>
          <a:bodyPr wrap="square" lIns="91440" tIns="45720" rIns="91440" bIns="45720" anchor="t" anchorCtr="0"/>
          <a:p>
            <a:pPr lvl="0"/>
            <a:endParaRPr lang="zh-CN" altLang="en-US" dirty="0">
              <a:ea typeface="宋体" panose="02010600030101010101" pitchFamily="2" charset="-122"/>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587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solidFill>
                  <a:srgbClr val="FFFFFF"/>
                </a:solidFill>
                <a:latin typeface="Times New Roman" panose="02020603050405020304" pitchFamily="16" charset="0"/>
                <a:ea typeface="宋体" panose="02010600030101010101" pitchFamily="2" charset="-122"/>
              </a:rPr>
            </a:fld>
            <a:endParaRPr lang="zh-CN" altLang="en-US" sz="1200" dirty="0">
              <a:solidFill>
                <a:srgbClr val="FFFFFF"/>
              </a:solidFill>
              <a:latin typeface="Times New Roman" panose="02020603050405020304" pitchFamily="16" charset="0"/>
              <a:ea typeface="宋体" panose="02010600030101010101" pitchFamily="2" charset="-122"/>
            </a:endParaRPr>
          </a:p>
        </p:txBody>
      </p:sp>
      <p:sp>
        <p:nvSpPr>
          <p:cNvPr id="335874" name="Rectangle 2"/>
          <p:cNvSpPr>
            <a:spLocks noGrp="1" noRot="1" noTextEdit="1"/>
          </p:cNvSpPr>
          <p:nvPr>
            <p:ph type="sldImg"/>
          </p:nvPr>
        </p:nvSpPr>
        <p:spPr/>
      </p:sp>
      <p:sp>
        <p:nvSpPr>
          <p:cNvPr id="335875" name="Rectangle 3"/>
          <p:cNvSpPr>
            <a:spLocks noGrp="1"/>
          </p:cNvSpPr>
          <p:nvPr>
            <p:ph type="body"/>
          </p:nvPr>
        </p:nvSpPr>
        <p:spPr/>
        <p:txBody>
          <a:bodyPr wrap="square" lIns="91440" tIns="45720" rIns="91440" bIns="45720" anchor="t" anchorCtr="0"/>
          <a:p>
            <a:pPr lvl="0"/>
            <a:endParaRPr lang="zh-CN" altLang="en-US" dirty="0">
              <a:ea typeface="宋体" panose="02010600030101010101" pitchFamily="2" charset="-122"/>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3792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505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3997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4201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4406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4611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4816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5021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5225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latin typeface="Times New Roman" panose="02020603050405020304" pitchFamily="16" charset="0"/>
                <a:ea typeface="宋体" panose="02010600030101010101" pitchFamily="2" charset="-122"/>
              </a:rPr>
            </a:fld>
            <a:endParaRPr lang="zh-CN" altLang="x-none" sz="1200" dirty="0" err="1">
              <a:solidFill>
                <a:srgbClr val="FFFFFF"/>
              </a:solidFill>
              <a:latin typeface="Times New Roman" panose="02020603050405020304" pitchFamily="16" charset="0"/>
              <a:ea typeface="宋体" panose="02010600030101010101" pitchFamily="2" charset="-122"/>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5430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latin typeface="Times New Roman" panose="02020603050405020304" pitchFamily="16" charset="0"/>
                <a:ea typeface="宋体" panose="02010600030101010101" pitchFamily="2" charset="-122"/>
              </a:rPr>
            </a:fld>
            <a:endParaRPr lang="zh-CN" altLang="x-none" sz="1200" dirty="0" err="1">
              <a:solidFill>
                <a:srgbClr val="FFFFFF"/>
              </a:solidFill>
              <a:latin typeface="Times New Roman" panose="02020603050405020304" pitchFamily="16" charset="0"/>
              <a:ea typeface="宋体" panose="02010600030101010101" pitchFamily="2" charset="-122"/>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5635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5840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710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6045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6249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6454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6659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6864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915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0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38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325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529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734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939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144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349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553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758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963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68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43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373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577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782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987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2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397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601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806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011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6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48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421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625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830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035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40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445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649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854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059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4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53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469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673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878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083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288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493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697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902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latin typeface="Times New Roman" panose="02020603050405020304" pitchFamily="16" charset="0"/>
                <a:ea typeface="宋体" panose="02010600030101010101" pitchFamily="2" charset="-122"/>
              </a:rPr>
            </a:fld>
            <a:endParaRPr lang="zh-CN" altLang="x-none" sz="1200" dirty="0" err="1">
              <a:solidFill>
                <a:srgbClr val="FFFFFF"/>
              </a:solidFill>
              <a:latin typeface="Times New Roman" panose="02020603050405020304" pitchFamily="16" charset="0"/>
              <a:ea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107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312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57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517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721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926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131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336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541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745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950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155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360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62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565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769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974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179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384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589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793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998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203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408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613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817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022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227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432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637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841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046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251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456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2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661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865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070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275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480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latin typeface="Times New Roman" panose="02020603050405020304" pitchFamily="16" charset="0"/>
                <a:ea typeface="宋体" panose="02010600030101010101" pitchFamily="2" charset="-122"/>
              </a:rPr>
            </a:fld>
            <a:endParaRPr lang="zh-CN" altLang="x-none" sz="1200" dirty="0" err="1">
              <a:solidFill>
                <a:srgbClr val="FFFFFF"/>
              </a:solidFill>
              <a:latin typeface="Times New Roman" panose="02020603050405020304" pitchFamily="16" charset="0"/>
              <a:ea typeface="宋体" panose="02010600030101010101" pitchFamily="2" charset="-122"/>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6850"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8898"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0946"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2994"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42" name="灯片编号占位符 1"/>
          <p:cNvSpPr/>
          <p:nvPr>
            <p:ph type="sldNum" sz="quarter"/>
          </p:nvPr>
        </p:nvSpPr>
        <p:spPr>
          <a:xfrm>
            <a:off x="3884613" y="8685213"/>
            <a:ext cx="2963862" cy="449262"/>
          </a:xfrm>
          <a:prstGeom prst="rect">
            <a:avLst/>
          </a:prstGeom>
          <a:noFill/>
          <a:ln w="9525">
            <a:noFill/>
          </a:ln>
        </p:spPr>
        <p:txBody>
          <a:bodyPr wrap="square" lIns="91440" tIns="45720" rIns="91440" bIns="45720" anchor="b" anchorCtr="0"/>
          <a:p>
            <a:pPr lvl="0" algn="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200" dirty="0" err="1">
                <a:solidFill>
                  <a:srgbClr val="FFFFFF"/>
                </a:solidFill>
                <a:ea typeface="宋体" panose="02010600030101010101" pitchFamily="2" charset="-122"/>
              </a:rPr>
            </a:fld>
            <a:endParaRPr lang="zh-CN" altLang="x-none" sz="1200" dirty="0" err="1">
              <a:solidFill>
                <a:srgbClr val="FFFFFF"/>
              </a:solidFill>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0981" y="152400"/>
            <a:ext cx="2058194" cy="62214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06400" y="152400"/>
            <a:ext cx="6055266" cy="62214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06400" y="152400"/>
            <a:ext cx="82042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68313" y="1412875"/>
            <a:ext cx="4013200" cy="49688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33913" y="1412875"/>
            <a:ext cx="4013200" cy="49688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31800" y="6229350"/>
            <a:ext cx="2303463" cy="449263"/>
          </a:xfrm>
          <a:prstGeom prst="rect">
            <a:avLst/>
          </a:prstGeom>
          <a:noFill/>
          <a:ln w="9525">
            <a:noFill/>
          </a:ln>
        </p:spPr>
        <p:txBody>
          <a:bodyPr wrap="square" lIns="91440" tIns="45720" rIns="91440" bIns="45720" anchor="b" anchorCtr="0"/>
          <a:p>
            <a:pPr marL="0" marR="0" lvl="0" indent="0" algn="l" defTabSz="914400" rtl="0" eaLnBrk="0" fontAlgn="base" latinLnBrk="0" hangingPunct="0">
              <a:lnSpc>
                <a:spcPct val="100000"/>
              </a:lnSpc>
              <a:spcBef>
                <a:spcPct val="50000"/>
              </a:spcBef>
              <a:spcAft>
                <a:spcPct val="0"/>
              </a:spcAft>
              <a:buClrTx/>
              <a:buSzTx/>
              <a:buFontTx/>
              <a:buNone/>
              <a:defRPr/>
            </a:pPr>
            <a:fld id="{EFB7E78A-9558-4111-BDCE-9132A0C7A848}" type="datetime1">
              <a:rPr kumimoji="0" lang="zh-CN" altLang="en-US" sz="1400" b="0" i="0" u="none" strike="noStrike" kern="1200" cap="none" spc="0" normalizeH="0" baseline="0" noProof="0" smtClean="0">
                <a:ln>
                  <a:noFill/>
                </a:ln>
                <a:solidFill>
                  <a:schemeClr val="bg2"/>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a:xfrm>
            <a:off x="3124200" y="6229350"/>
            <a:ext cx="2895600" cy="457200"/>
          </a:xfrm>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400" b="0" i="0" u="none" strike="noStrike" kern="1200" cap="none" spc="0" normalizeH="0" baseline="0" noProof="0" smtClean="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a:xfrm>
            <a:off x="3563938" y="6165850"/>
            <a:ext cx="1897063" cy="449263"/>
          </a:xfrm>
          <a:prstGeom prst="rect">
            <a:avLst/>
          </a:prstGeom>
          <a:noFill/>
          <a:ln w="9525">
            <a:noFill/>
          </a:ln>
        </p:spPr>
        <p:txBody>
          <a:bodyPr wrap="square" lIns="91440" tIns="45720" rIns="91440" bIns="45720" anchor="b" anchorCtr="0"/>
          <a:p>
            <a:pPr lvl="0" fontAlgn="base">
              <a:spcBef>
                <a:spcPct val="5000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0981" y="152400"/>
            <a:ext cx="2058194" cy="62214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06400" y="152400"/>
            <a:ext cx="6055266" cy="62214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06400" y="152400"/>
            <a:ext cx="82042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68313" y="1412875"/>
            <a:ext cx="4013200" cy="49688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33913" y="1412875"/>
            <a:ext cx="4013200" cy="49688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31800" y="6229350"/>
            <a:ext cx="2303463" cy="449263"/>
          </a:xfrm>
          <a:prstGeom prst="rect">
            <a:avLst/>
          </a:prstGeom>
          <a:noFill/>
          <a:ln w="9525">
            <a:noFill/>
          </a:ln>
        </p:spPr>
        <p:txBody>
          <a:bodyPr wrap="square" lIns="91440" tIns="45720" rIns="91440" bIns="45720" anchor="b" anchorCtr="0"/>
          <a:p>
            <a:pPr marL="0" marR="0" lvl="0" indent="0" algn="l" defTabSz="914400" rtl="0" eaLnBrk="0" fontAlgn="base" latinLnBrk="0" hangingPunct="0">
              <a:lnSpc>
                <a:spcPct val="100000"/>
              </a:lnSpc>
              <a:spcBef>
                <a:spcPct val="50000"/>
              </a:spcBef>
              <a:spcAft>
                <a:spcPct val="0"/>
              </a:spcAft>
              <a:buClrTx/>
              <a:buSzTx/>
              <a:buFontTx/>
              <a:buNone/>
              <a:defRPr/>
            </a:pPr>
            <a:fld id="{EFB7E78A-9558-4111-BDCE-9132A0C7A848}" type="datetime1">
              <a:rPr kumimoji="0" lang="zh-CN" altLang="en-US" sz="1400" b="0" i="0" u="none" strike="noStrike" kern="1200" cap="none" spc="0" normalizeH="0" baseline="0" noProof="0" smtClean="0">
                <a:ln>
                  <a:noFill/>
                </a:ln>
                <a:solidFill>
                  <a:schemeClr val="bg2"/>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a:xfrm>
            <a:off x="3124200" y="6229350"/>
            <a:ext cx="2895600" cy="457200"/>
          </a:xfrm>
        </p:spPr>
        <p:txBody>
          <a:bodyPr/>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400" b="0" i="0" u="none" strike="noStrike" kern="1200" cap="none" spc="0" normalizeH="0" baseline="0" noProof="0" smtClean="0">
              <a:ln>
                <a:noFill/>
              </a:ln>
              <a:solidFill>
                <a:schemeClr val="bg2"/>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a:xfrm>
            <a:off x="3563938" y="6165850"/>
            <a:ext cx="1897063" cy="449263"/>
          </a:xfrm>
          <a:prstGeom prst="rect">
            <a:avLst/>
          </a:prstGeom>
          <a:noFill/>
          <a:ln w="9525">
            <a:noFill/>
          </a:ln>
        </p:spPr>
        <p:txBody>
          <a:bodyPr wrap="square" lIns="91440" tIns="45720" rIns="91440" bIns="45720" anchor="b" anchorCtr="0"/>
          <a:p>
            <a:pPr lvl="0" fontAlgn="base">
              <a:spcBef>
                <a:spcPct val="50000"/>
              </a:spcBef>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412875"/>
            <a:ext cx="4003722" cy="49609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35453" y="1412875"/>
            <a:ext cx="4003722" cy="49609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8" name="灯片编号占位符 7"/>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4" name="灯片编号占位符 3"/>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3" name="灯片编号占位符 2"/>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0981" y="152400"/>
            <a:ext cx="2058194" cy="62214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06400" y="152400"/>
            <a:ext cx="6055266" cy="62214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412875"/>
            <a:ext cx="4003722" cy="49609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35453" y="1412875"/>
            <a:ext cx="4003722" cy="49609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8" name="灯片编号占位符 7"/>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4" name="灯片编号占位符 3"/>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3" name="灯片编号占位符 2"/>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0981" y="152400"/>
            <a:ext cx="2058194" cy="62214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06400" y="152400"/>
            <a:ext cx="6055266" cy="62214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412875"/>
            <a:ext cx="4003722" cy="49609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35453" y="1412875"/>
            <a:ext cx="4003722" cy="49609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8" name="灯片编号占位符 7"/>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412875"/>
            <a:ext cx="4003722" cy="49609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35453" y="1412875"/>
            <a:ext cx="4003722" cy="49609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4" name="灯片编号占位符 3"/>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3" name="灯片编号占位符 2"/>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0981" y="152400"/>
            <a:ext cx="2058194" cy="62214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06400" y="152400"/>
            <a:ext cx="6055266" cy="62214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412875"/>
            <a:ext cx="4003722" cy="49609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35453" y="1412875"/>
            <a:ext cx="4003722" cy="49609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8" name="灯片编号占位符 7"/>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8" name="灯片编号占位符 7"/>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4" name="灯片编号占位符 3"/>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3" name="灯片编号占位符 2"/>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0981" y="152400"/>
            <a:ext cx="2058194" cy="62214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06400" y="152400"/>
            <a:ext cx="6055266" cy="62214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4" name="灯片编号占位符 3"/>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412875"/>
            <a:ext cx="4003722" cy="49609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35453" y="1412875"/>
            <a:ext cx="4003722" cy="49609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8" name="灯片编号占位符 7"/>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4" name="灯片编号占位符 3"/>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3" name="灯片编号占位符 2"/>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0981" y="152400"/>
            <a:ext cx="2058194" cy="62214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06400" y="152400"/>
            <a:ext cx="6055266" cy="62214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00"/>
              </a:spcBef>
              <a:spcAft>
                <a:spcPts val="2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24/5/7</a:t>
            </a:r>
            <a:endParaRPr lang="zh-CN" altLang="x-none" sz="1400" strike="noStrike" noProof="1" dirty="0" err="1">
              <a:solidFill>
                <a:srgbClr val="808080"/>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00"/>
              </a:spcBef>
              <a:spcAft>
                <a:spcPts val="65"/>
              </a:spcAft>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00"/>
              </a:spcBef>
              <a:spcAft>
                <a:spcPts val="2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24/5/7</a:t>
            </a:r>
            <a:endParaRPr lang="zh-CN" altLang="x-none" sz="1400" strike="noStrike" noProof="1" dirty="0" err="1">
              <a:solidFill>
                <a:srgbClr val="808080"/>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00"/>
              </a:spcBef>
              <a:spcAft>
                <a:spcPts val="65"/>
              </a:spcAft>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3" name="灯片编号占位符 2"/>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idx="10"/>
          </p:nvPr>
        </p:nvSpPr>
        <p:spPr/>
        <p:txBody>
          <a:bodyPr/>
          <a:p>
            <a:pPr lvl="0" defTabSz="457200" eaLnBrk="0" fontAlgn="base" hangingPunct="0">
              <a:lnSpc>
                <a:spcPct val="100000"/>
              </a:lnSpc>
              <a:spcBef>
                <a:spcPts val="900"/>
              </a:spcBef>
              <a:spcAft>
                <a:spcPts val="2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24/5/7</a:t>
            </a:r>
            <a:endParaRPr lang="zh-CN" altLang="x-none" sz="1400" strike="noStrike" noProof="1" dirty="0" err="1">
              <a:solidFill>
                <a:srgbClr val="808080"/>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00"/>
              </a:spcBef>
              <a:spcAft>
                <a:spcPts val="65"/>
              </a:spcAft>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412875"/>
            <a:ext cx="4003722" cy="49609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35453" y="1412875"/>
            <a:ext cx="4003722" cy="49609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defTabSz="457200" eaLnBrk="0" fontAlgn="base" hangingPunct="0">
              <a:lnSpc>
                <a:spcPct val="100000"/>
              </a:lnSpc>
              <a:spcBef>
                <a:spcPts val="900"/>
              </a:spcBef>
              <a:spcAft>
                <a:spcPts val="2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24/5/7</a:t>
            </a:r>
            <a:endParaRPr lang="zh-CN" altLang="x-none" sz="1400" strike="noStrike" noProof="1" dirty="0" err="1">
              <a:solidFill>
                <a:srgbClr val="808080"/>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00"/>
              </a:spcBef>
              <a:spcAft>
                <a:spcPts val="65"/>
              </a:spcAft>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defTabSz="457200" eaLnBrk="0" fontAlgn="base" hangingPunct="0">
              <a:lnSpc>
                <a:spcPct val="100000"/>
              </a:lnSpc>
              <a:spcBef>
                <a:spcPts val="900"/>
              </a:spcBef>
              <a:spcAft>
                <a:spcPts val="2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24/5/7</a:t>
            </a:r>
            <a:endParaRPr lang="zh-CN" altLang="x-none" sz="1400" strike="noStrike" noProof="1" dirty="0" err="1">
              <a:solidFill>
                <a:srgbClr val="808080"/>
              </a:solidFill>
              <a:latin typeface="Arial" panose="020B0604020202020204" pitchFamily="34" charset="0"/>
              <a:ea typeface="宋体" panose="02010600030101010101" pitchFamily="2" charset="-122"/>
            </a:endParaRPr>
          </a:p>
        </p:txBody>
      </p:sp>
      <p:sp>
        <p:nvSpPr>
          <p:cNvPr id="8" name="灯片编号占位符 7"/>
          <p:cNvSpPr>
            <a:spLocks noGrp="1"/>
          </p:cNvSpPr>
          <p:nvPr>
            <p:ph type="sldNum" idx="11"/>
          </p:nvPr>
        </p:nvSpPr>
        <p:spPr/>
        <p:txBody>
          <a:bodyPr/>
          <a:p>
            <a:pPr lvl="0" defTabSz="457200" eaLnBrk="1" fontAlgn="base" hangingPunct="1">
              <a:lnSpc>
                <a:spcPct val="100000"/>
              </a:lnSpc>
              <a:spcBef>
                <a:spcPts val="900"/>
              </a:spcBef>
              <a:spcAft>
                <a:spcPts val="65"/>
              </a:spcAft>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defTabSz="457200" eaLnBrk="0" fontAlgn="base" hangingPunct="0">
              <a:lnSpc>
                <a:spcPct val="100000"/>
              </a:lnSpc>
              <a:spcBef>
                <a:spcPts val="900"/>
              </a:spcBef>
              <a:spcAft>
                <a:spcPts val="2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24/5/7</a:t>
            </a:r>
            <a:endParaRPr lang="zh-CN" altLang="x-none" sz="1400" strike="noStrike" noProof="1" dirty="0" err="1">
              <a:solidFill>
                <a:srgbClr val="808080"/>
              </a:solidFill>
              <a:latin typeface="Arial" panose="020B0604020202020204" pitchFamily="34" charset="0"/>
              <a:ea typeface="宋体" panose="02010600030101010101" pitchFamily="2" charset="-122"/>
            </a:endParaRPr>
          </a:p>
        </p:txBody>
      </p:sp>
      <p:sp>
        <p:nvSpPr>
          <p:cNvPr id="4" name="灯片编号占位符 3"/>
          <p:cNvSpPr>
            <a:spLocks noGrp="1"/>
          </p:cNvSpPr>
          <p:nvPr>
            <p:ph type="sldNum" idx="11"/>
          </p:nvPr>
        </p:nvSpPr>
        <p:spPr/>
        <p:txBody>
          <a:bodyPr/>
          <a:p>
            <a:pPr lvl="0" defTabSz="457200" eaLnBrk="1" fontAlgn="base" hangingPunct="1">
              <a:lnSpc>
                <a:spcPct val="100000"/>
              </a:lnSpc>
              <a:spcBef>
                <a:spcPts val="900"/>
              </a:spcBef>
              <a:spcAft>
                <a:spcPts val="65"/>
              </a:spcAft>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defTabSz="457200" eaLnBrk="0" fontAlgn="base" hangingPunct="0">
              <a:lnSpc>
                <a:spcPct val="100000"/>
              </a:lnSpc>
              <a:spcBef>
                <a:spcPts val="900"/>
              </a:spcBef>
              <a:spcAft>
                <a:spcPts val="2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24/5/7</a:t>
            </a:r>
            <a:endParaRPr lang="zh-CN" altLang="x-none" sz="1400" strike="noStrike" noProof="1" dirty="0" err="1">
              <a:solidFill>
                <a:srgbClr val="808080"/>
              </a:solidFill>
              <a:latin typeface="Arial" panose="020B0604020202020204" pitchFamily="34" charset="0"/>
              <a:ea typeface="宋体" panose="02010600030101010101" pitchFamily="2" charset="-122"/>
            </a:endParaRPr>
          </a:p>
        </p:txBody>
      </p:sp>
      <p:sp>
        <p:nvSpPr>
          <p:cNvPr id="3" name="灯片编号占位符 2"/>
          <p:cNvSpPr>
            <a:spLocks noGrp="1"/>
          </p:cNvSpPr>
          <p:nvPr>
            <p:ph type="sldNum" idx="11"/>
          </p:nvPr>
        </p:nvSpPr>
        <p:spPr/>
        <p:txBody>
          <a:bodyPr/>
          <a:p>
            <a:pPr lvl="0" defTabSz="457200" eaLnBrk="1" fontAlgn="base" hangingPunct="1">
              <a:lnSpc>
                <a:spcPct val="100000"/>
              </a:lnSpc>
              <a:spcBef>
                <a:spcPts val="900"/>
              </a:spcBef>
              <a:spcAft>
                <a:spcPts val="65"/>
              </a:spcAft>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idx="10"/>
          </p:nvPr>
        </p:nvSpPr>
        <p:spPr/>
        <p:txBody>
          <a:bodyPr/>
          <a:p>
            <a:pPr lvl="0" defTabSz="457200" eaLnBrk="0" fontAlgn="base" hangingPunct="0">
              <a:lnSpc>
                <a:spcPct val="100000"/>
              </a:lnSpc>
              <a:spcBef>
                <a:spcPts val="900"/>
              </a:spcBef>
              <a:spcAft>
                <a:spcPts val="2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24/5/7</a:t>
            </a:r>
            <a:endParaRPr lang="zh-CN" altLang="x-none" sz="1400" strike="noStrike" noProof="1" dirty="0" err="1">
              <a:solidFill>
                <a:srgbClr val="808080"/>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00"/>
              </a:spcBef>
              <a:spcAft>
                <a:spcPts val="65"/>
              </a:spcAft>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idx="10"/>
          </p:nvPr>
        </p:nvSpPr>
        <p:spPr/>
        <p:txBody>
          <a:bodyPr/>
          <a:p>
            <a:pPr lvl="0" defTabSz="457200" eaLnBrk="0" fontAlgn="base" hangingPunct="0">
              <a:lnSpc>
                <a:spcPct val="100000"/>
              </a:lnSpc>
              <a:spcBef>
                <a:spcPts val="900"/>
              </a:spcBef>
              <a:spcAft>
                <a:spcPts val="2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24/5/7</a:t>
            </a:r>
            <a:endParaRPr lang="zh-CN" altLang="x-none" sz="1400" strike="noStrike" noProof="1" dirty="0" err="1">
              <a:solidFill>
                <a:srgbClr val="808080"/>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00"/>
              </a:spcBef>
              <a:spcAft>
                <a:spcPts val="65"/>
              </a:spcAft>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00"/>
              </a:spcBef>
              <a:spcAft>
                <a:spcPts val="2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24/5/7</a:t>
            </a:r>
            <a:endParaRPr lang="zh-CN" altLang="x-none" sz="1400" strike="noStrike" noProof="1" dirty="0" err="1">
              <a:solidFill>
                <a:srgbClr val="808080"/>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00"/>
              </a:spcBef>
              <a:spcAft>
                <a:spcPts val="65"/>
              </a:spcAft>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0981" y="152400"/>
            <a:ext cx="2058194" cy="62214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06400" y="152400"/>
            <a:ext cx="6055266" cy="62214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00"/>
              </a:spcBef>
              <a:spcAft>
                <a:spcPts val="2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24/5/7</a:t>
            </a:r>
            <a:endParaRPr lang="zh-CN" altLang="x-none" sz="1400" strike="noStrike" noProof="1" dirty="0" err="1">
              <a:solidFill>
                <a:srgbClr val="808080"/>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00"/>
              </a:spcBef>
              <a:spcAft>
                <a:spcPts val="65"/>
              </a:spcAft>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412875"/>
            <a:ext cx="4003722" cy="49609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35453" y="1412875"/>
            <a:ext cx="4003722" cy="49609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8" name="灯片编号占位符 7"/>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4" name="灯片编号占位符 3"/>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3" name="灯片编号占位符 2"/>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0981" y="152400"/>
            <a:ext cx="2058194" cy="62214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06400" y="152400"/>
            <a:ext cx="6055266" cy="62214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412875"/>
            <a:ext cx="4003722" cy="49609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35453" y="1412875"/>
            <a:ext cx="4003722" cy="49609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8" name="灯片编号占位符 7"/>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4" name="灯片编号占位符 3"/>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3" name="灯片编号占位符 2"/>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 name="灯片编号占位符 5"/>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 name="灯片编号占位符 4"/>
          <p:cNvSpPr>
            <a:spLocks noGrp="1"/>
          </p:cNvSpPr>
          <p:nvPr>
            <p:ph type="sldNum" idx="11"/>
          </p:nvPr>
        </p:nvSpPr>
        <p:spPr/>
        <p:txBody>
          <a:bodyPr/>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5" Type="http://schemas.openxmlformats.org/officeDocument/2006/relationships/theme" Target="../theme/theme3.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5" Type="http://schemas.openxmlformats.org/officeDocument/2006/relationships/theme" Target="../theme/theme4.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5" Type="http://schemas.openxmlformats.org/officeDocument/2006/relationships/theme" Target="../theme/theme5.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5" Type="http://schemas.openxmlformats.org/officeDocument/2006/relationships/theme" Target="../theme/theme6.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6.xml"/><Relationship Id="rId8" Type="http://schemas.openxmlformats.org/officeDocument/2006/relationships/slideLayout" Target="../slideLayouts/slideLayout75.xml"/><Relationship Id="rId7" Type="http://schemas.openxmlformats.org/officeDocument/2006/relationships/slideLayout" Target="../slideLayouts/slideLayout74.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3" Type="http://schemas.openxmlformats.org/officeDocument/2006/relationships/slideLayout" Target="../slideLayouts/slideLayout70.xml"/><Relationship Id="rId2" Type="http://schemas.openxmlformats.org/officeDocument/2006/relationships/slideLayout" Target="../slideLayouts/slideLayout69.xml"/><Relationship Id="rId15" Type="http://schemas.openxmlformats.org/officeDocument/2006/relationships/theme" Target="../theme/theme7.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78.xml"/><Relationship Id="rId10" Type="http://schemas.openxmlformats.org/officeDocument/2006/relationships/slideLayout" Target="../slideLayouts/slideLayout77.xml"/><Relationship Id="rId1"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5" Type="http://schemas.openxmlformats.org/officeDocument/2006/relationships/theme" Target="../theme/theme8.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8.xml"/><Relationship Id="rId8" Type="http://schemas.openxmlformats.org/officeDocument/2006/relationships/slideLayout" Target="../slideLayouts/slideLayout97.xml"/><Relationship Id="rId7" Type="http://schemas.openxmlformats.org/officeDocument/2006/relationships/slideLayout" Target="../slideLayouts/slideLayout96.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 Id="rId3" Type="http://schemas.openxmlformats.org/officeDocument/2006/relationships/slideLayout" Target="../slideLayouts/slideLayout92.xml"/><Relationship Id="rId2" Type="http://schemas.openxmlformats.org/officeDocument/2006/relationships/slideLayout" Target="../slideLayouts/slideLayout91.xml"/><Relationship Id="rId16" Type="http://schemas.openxmlformats.org/officeDocument/2006/relationships/theme" Target="../theme/theme9.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01.xml"/><Relationship Id="rId11" Type="http://schemas.openxmlformats.org/officeDocument/2006/relationships/slideLayout" Target="../slideLayouts/slideLayout100.xml"/><Relationship Id="rId10" Type="http://schemas.openxmlformats.org/officeDocument/2006/relationships/slideLayout" Target="../slideLayouts/slideLayout99.xml"/><Relationship Id="rId1"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标题 1024"/>
          <p:cNvSpPr>
            <a:spLocks noGrp="1"/>
          </p:cNvSpPr>
          <p:nvPr>
            <p:ph type="title"/>
          </p:nvPr>
        </p:nvSpPr>
        <p:spPr>
          <a:xfrm>
            <a:off x="406400" y="152400"/>
            <a:ext cx="8196263" cy="1135063"/>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1027" name="文本占位符 1025"/>
          <p:cNvSpPr>
            <a:spLocks noGrp="1"/>
          </p:cNvSpPr>
          <p:nvPr>
            <p:ph type="body"/>
          </p:nvPr>
        </p:nvSpPr>
        <p:spPr>
          <a:xfrm>
            <a:off x="468313" y="1412875"/>
            <a:ext cx="8170862" cy="4960938"/>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2" name="日期占位符 1026"/>
          <p:cNvSpPr>
            <a:spLocks noGrp="1"/>
          </p:cNvSpPr>
          <p:nvPr>
            <p:ph type="dt"/>
          </p:nvPr>
        </p:nvSpPr>
        <p:spPr>
          <a:xfrm>
            <a:off x="431800" y="6229350"/>
            <a:ext cx="2303463" cy="449263"/>
          </a:xfrm>
          <a:prstGeom prst="rect">
            <a:avLst/>
          </a:prstGeom>
          <a:noFill/>
          <a:ln w="9525">
            <a:noFill/>
          </a:ln>
        </p:spPr>
        <p:txBody>
          <a:bodyPr wrap="square" lIns="91440" tIns="45720" rIns="91440" bIns="45720" anchor="b" anchorCtr="0"/>
          <a:lstStyle>
            <a:lvl1pPr algn="l">
              <a:buFontTx/>
              <a:defRPr sz="1400">
                <a:solidFill>
                  <a:srgbClr val="5E574E"/>
                </a:solidFill>
                <a:latin typeface="Arial" panose="020B0604020202020204" pitchFamily="34" charset="0"/>
                <a:ea typeface="宋体" panose="02010600030101010101" pitchFamily="2" charset="-122"/>
              </a:defRPr>
            </a:lvl1pPr>
          </a:lstStyle>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1029" name="文本框 1027"/>
          <p:cNvSpPr txBox="1"/>
          <p:nvPr/>
        </p:nvSpPr>
        <p:spPr>
          <a:xfrm>
            <a:off x="3124200" y="6229350"/>
            <a:ext cx="2895600" cy="457200"/>
          </a:xfrm>
          <a:prstGeom prst="rect">
            <a:avLst/>
          </a:prstGeom>
          <a:noFill/>
          <a:ln w="9525">
            <a:noFill/>
          </a:ln>
        </p:spPr>
        <p:txBody>
          <a:bodyPr anchor="t" anchorCtr="0"/>
          <a:p>
            <a:pPr lvl="0"/>
            <a:endParaRPr lang="zh-CN" altLang="en-US">
              <a:latin typeface="Times New Roman" panose="02020603050405020304" pitchFamily="16" charset="0"/>
            </a:endParaRPr>
          </a:p>
        </p:txBody>
      </p:sp>
      <p:sp>
        <p:nvSpPr>
          <p:cNvPr id="3" name="灯片编号占位符 1028"/>
          <p:cNvSpPr>
            <a:spLocks noGrp="1"/>
          </p:cNvSpPr>
          <p:nvPr>
            <p:ph type="sldNum"/>
          </p:nvPr>
        </p:nvSpPr>
        <p:spPr>
          <a:xfrm>
            <a:off x="3563938" y="6165850"/>
            <a:ext cx="1897063" cy="449263"/>
          </a:xfrm>
          <a:prstGeom prst="rect">
            <a:avLst/>
          </a:prstGeom>
          <a:noFill/>
          <a:ln w="9525">
            <a:noFill/>
          </a:ln>
        </p:spPr>
        <p:txBody>
          <a:bodyPr wrap="square" lIns="91440" tIns="45720" rIns="91440" bIns="45720" anchor="b" anchorCtr="0"/>
          <a:lstStyle>
            <a:lvl1pPr algn="r">
              <a:buFontTx/>
              <a:defRPr sz="1400">
                <a:solidFill>
                  <a:srgbClr val="5E574E"/>
                </a:solidFill>
                <a:latin typeface="Arial" panose="020B0604020202020204" pitchFamily="34" charset="0"/>
                <a:ea typeface="宋体" panose="02010600030101010101" pitchFamily="2" charset="-122"/>
              </a:defRPr>
            </a:lvl1pPr>
          </a:lstStyle>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
        <p:nvSpPr>
          <p:cNvPr id="1031" name="直接连接符 1029"/>
          <p:cNvSpPr/>
          <p:nvPr/>
        </p:nvSpPr>
        <p:spPr>
          <a:xfrm>
            <a:off x="457200" y="1295400"/>
            <a:ext cx="8153400" cy="1588"/>
          </a:xfrm>
          <a:prstGeom prst="line">
            <a:avLst/>
          </a:prstGeom>
          <a:ln w="76320" cap="flat" cmpd="sng">
            <a:solidFill>
              <a:srgbClr val="0000FF"/>
            </a:solidFill>
            <a:prstDash val="solid"/>
            <a:round/>
            <a:headEnd type="none" w="med" len="med"/>
            <a:tailEnd type="none" w="med" len="med"/>
          </a:ln>
        </p:spPr>
      </p:sp>
      <p:pic>
        <p:nvPicPr>
          <p:cNvPr id="1032" name="图片 1030"/>
          <p:cNvPicPr>
            <a:picLocks noChangeAspect="1"/>
          </p:cNvPicPr>
          <p:nvPr/>
        </p:nvPicPr>
        <p:blipFill>
          <a:blip r:embed="rId14"/>
          <a:stretch>
            <a:fillRect/>
          </a:stretch>
        </p:blipFill>
        <p:spPr>
          <a:xfrm>
            <a:off x="6227763" y="6308725"/>
            <a:ext cx="2724150" cy="365125"/>
          </a:xfrm>
          <a:prstGeom prst="rect">
            <a:avLst/>
          </a:prstGeom>
          <a:noFill/>
          <a:ln w="9525">
            <a:noFill/>
          </a:ln>
        </p:spPr>
      </p:pic>
      <p:pic>
        <p:nvPicPr>
          <p:cNvPr id="1033" name="图片 1031"/>
          <p:cNvPicPr>
            <a:picLocks noChangeAspect="1"/>
          </p:cNvPicPr>
          <p:nvPr/>
        </p:nvPicPr>
        <p:blipFill>
          <a:blip r:embed="rId15"/>
          <a:stretch>
            <a:fillRect/>
          </a:stretch>
        </p:blipFill>
        <p:spPr>
          <a:xfrm>
            <a:off x="0" y="0"/>
            <a:ext cx="825500" cy="762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0" lvl="0" indent="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mj-lt"/>
          <a:ea typeface="+mj-ea"/>
          <a:cs typeface="+mj-cs"/>
        </a:defRPr>
      </a:lvl1pPr>
      <a:lvl2pPr marL="742950" lvl="1" indent="-28575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2pPr>
      <a:lvl3pPr marL="1143000" lvl="2"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3pPr>
      <a:lvl4pPr marL="1600200" lvl="3"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4pPr>
      <a:lvl5pPr marL="2057400" lvl="4"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5pPr>
    </p:titleStyle>
    <p:bodyStyle>
      <a:lvl1pPr marL="342900" lvl="0" indent="-342900" algn="l" defTabSz="457200" rtl="0" eaLnBrk="0" fontAlgn="base" latinLnBrk="0" hangingPunct="0">
        <a:lnSpc>
          <a:spcPct val="100000"/>
        </a:lnSpc>
        <a:spcBef>
          <a:spcPts val="765"/>
        </a:spcBef>
        <a:spcAft>
          <a:spcPts val="65"/>
        </a:spcAft>
        <a:buClr>
          <a:srgbClr val="000000"/>
        </a:buClr>
        <a:buSzPct val="100000"/>
        <a:buFont typeface="Times New Roman" panose="02020603050405020304" pitchFamily="16" charset="0"/>
        <a:buNone/>
        <a:defRPr sz="2800" b="1"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665"/>
        </a:spcBef>
        <a:spcAft>
          <a:spcPts val="65"/>
        </a:spcAft>
        <a:buClr>
          <a:srgbClr val="000000"/>
        </a:buClr>
        <a:buSzPct val="100000"/>
        <a:buFont typeface="Times New Roman" panose="02020603050405020304" pitchFamily="16" charset="0"/>
        <a:buNone/>
        <a:defRPr sz="2400" b="1" i="0" u="none" kern="1200" baseline="0">
          <a:solidFill>
            <a:srgbClr val="000000"/>
          </a:solidFill>
          <a:latin typeface="Times New Roman" panose="02020603050405020304" pitchFamily="16" charset="0"/>
          <a:ea typeface="黑体" panose="02010609060101010101" charset="-122"/>
          <a:cs typeface="+mn-cs"/>
        </a:defRPr>
      </a:lvl2pPr>
      <a:lvl3pPr marL="1143000" lvl="2"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1" i="0" u="none" kern="1200" baseline="0">
          <a:solidFill>
            <a:srgbClr val="000000"/>
          </a:solidFill>
          <a:latin typeface="Times New Roman" panose="02020603050405020304" pitchFamily="16" charset="0"/>
          <a:ea typeface="黑体" panose="02010609060101010101" charset="-122"/>
          <a:cs typeface="+mn-cs"/>
        </a:defRPr>
      </a:lvl3pPr>
      <a:lvl4pPr marL="1600200" lvl="3"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4pPr>
      <a:lvl5pPr marL="2057400" lvl="4"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5pPr>
      <a:lvl6pPr marL="2514600" lvl="5"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6pPr>
      <a:lvl7pPr marL="2971800" lvl="6"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7pPr>
      <a:lvl8pPr marL="3429000" lvl="7"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8pPr>
      <a:lvl9pPr marL="3886200" lvl="8"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9pPr>
    </p:bodyStyle>
    <p:otherStyle>
      <a:lvl1pPr marL="0" lvl="0" indent="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mn-lt"/>
          <a:ea typeface="+mn-ea"/>
          <a:cs typeface="+mn-cs"/>
        </a:defRPr>
      </a:lvl1pPr>
      <a:lvl2pPr marL="742950" lvl="1" indent="-28575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vl6pPr marL="2286000" lvl="5"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6pPr>
      <a:lvl7pPr marL="2743200" lvl="6"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7pPr>
      <a:lvl8pPr marL="3200400" lvl="7"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8pPr>
      <a:lvl9pPr marL="3657600" lvl="8"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标题 2048"/>
          <p:cNvSpPr>
            <a:spLocks noGrp="1"/>
          </p:cNvSpPr>
          <p:nvPr>
            <p:ph type="title"/>
          </p:nvPr>
        </p:nvSpPr>
        <p:spPr>
          <a:xfrm>
            <a:off x="406400" y="152400"/>
            <a:ext cx="8196263" cy="1135063"/>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2051" name="文本占位符 2049"/>
          <p:cNvSpPr>
            <a:spLocks noGrp="1"/>
          </p:cNvSpPr>
          <p:nvPr>
            <p:ph type="body"/>
          </p:nvPr>
        </p:nvSpPr>
        <p:spPr>
          <a:xfrm>
            <a:off x="468313" y="1412875"/>
            <a:ext cx="8170862" cy="4960938"/>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2" name="日期占位符 2050"/>
          <p:cNvSpPr>
            <a:spLocks noGrp="1"/>
          </p:cNvSpPr>
          <p:nvPr>
            <p:ph type="dt"/>
          </p:nvPr>
        </p:nvSpPr>
        <p:spPr>
          <a:xfrm>
            <a:off x="431800" y="6229350"/>
            <a:ext cx="2303463" cy="449263"/>
          </a:xfrm>
          <a:prstGeom prst="rect">
            <a:avLst/>
          </a:prstGeom>
          <a:noFill/>
          <a:ln w="9525">
            <a:noFill/>
          </a:ln>
        </p:spPr>
        <p:txBody>
          <a:bodyPr wrap="square" lIns="91440" tIns="45720" rIns="91440" bIns="45720" anchor="b" anchorCtr="0"/>
          <a:lstStyle>
            <a:lvl1pPr algn="l">
              <a:buFontTx/>
              <a:defRPr sz="1400">
                <a:solidFill>
                  <a:srgbClr val="5E574E"/>
                </a:solidFill>
                <a:latin typeface="Arial" panose="020B0604020202020204" pitchFamily="34" charset="0"/>
                <a:ea typeface="宋体" panose="02010600030101010101" pitchFamily="2" charset="-122"/>
              </a:defRPr>
            </a:lvl1pPr>
          </a:lstStyle>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2053" name="文本框 2051"/>
          <p:cNvSpPr txBox="1"/>
          <p:nvPr/>
        </p:nvSpPr>
        <p:spPr>
          <a:xfrm>
            <a:off x="3124200" y="6229350"/>
            <a:ext cx="2895600" cy="457200"/>
          </a:xfrm>
          <a:prstGeom prst="rect">
            <a:avLst/>
          </a:prstGeom>
          <a:noFill/>
          <a:ln w="9525">
            <a:noFill/>
          </a:ln>
        </p:spPr>
        <p:txBody>
          <a:bodyPr anchor="t" anchorCtr="0"/>
          <a:p>
            <a:pPr lvl="0"/>
            <a:endParaRPr lang="zh-CN" altLang="en-US">
              <a:latin typeface="Times New Roman" panose="02020603050405020304" pitchFamily="16" charset="0"/>
              <a:ea typeface="黑体" panose="02010609060101010101" charset="-122"/>
            </a:endParaRPr>
          </a:p>
        </p:txBody>
      </p:sp>
      <p:sp>
        <p:nvSpPr>
          <p:cNvPr id="3" name="灯片编号占位符 2052"/>
          <p:cNvSpPr>
            <a:spLocks noGrp="1"/>
          </p:cNvSpPr>
          <p:nvPr>
            <p:ph type="sldNum"/>
          </p:nvPr>
        </p:nvSpPr>
        <p:spPr>
          <a:xfrm>
            <a:off x="3563938" y="6165850"/>
            <a:ext cx="1897063" cy="449263"/>
          </a:xfrm>
          <a:prstGeom prst="rect">
            <a:avLst/>
          </a:prstGeom>
          <a:noFill/>
          <a:ln w="9525">
            <a:noFill/>
          </a:ln>
        </p:spPr>
        <p:txBody>
          <a:bodyPr wrap="square" lIns="91440" tIns="45720" rIns="91440" bIns="45720" anchor="b" anchorCtr="0"/>
          <a:lstStyle>
            <a:lvl1pPr algn="r">
              <a:buFontTx/>
              <a:defRPr sz="1400">
                <a:solidFill>
                  <a:srgbClr val="5E574E"/>
                </a:solidFill>
                <a:latin typeface="Arial" panose="020B0604020202020204" pitchFamily="34" charset="0"/>
                <a:ea typeface="宋体" panose="02010600030101010101" pitchFamily="2" charset="-122"/>
              </a:defRPr>
            </a:lvl1pPr>
          </a:lstStyle>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
        <p:nvSpPr>
          <p:cNvPr id="2055" name="直接连接符 2053"/>
          <p:cNvSpPr/>
          <p:nvPr/>
        </p:nvSpPr>
        <p:spPr>
          <a:xfrm>
            <a:off x="457200" y="1295400"/>
            <a:ext cx="8153400" cy="1588"/>
          </a:xfrm>
          <a:prstGeom prst="line">
            <a:avLst/>
          </a:prstGeom>
          <a:ln w="76320" cap="flat" cmpd="sng">
            <a:solidFill>
              <a:srgbClr val="0000FF"/>
            </a:solidFill>
            <a:prstDash val="solid"/>
            <a:round/>
            <a:headEnd type="none" w="med" len="med"/>
            <a:tailEnd type="none" w="med" len="med"/>
          </a:ln>
        </p:spPr>
      </p:sp>
      <p:pic>
        <p:nvPicPr>
          <p:cNvPr id="2056" name="图片 2054"/>
          <p:cNvPicPr>
            <a:picLocks noChangeAspect="1"/>
          </p:cNvPicPr>
          <p:nvPr/>
        </p:nvPicPr>
        <p:blipFill>
          <a:blip r:embed="rId13"/>
          <a:stretch>
            <a:fillRect/>
          </a:stretch>
        </p:blipFill>
        <p:spPr>
          <a:xfrm>
            <a:off x="6227763" y="6308725"/>
            <a:ext cx="2724150" cy="365125"/>
          </a:xfrm>
          <a:prstGeom prst="rect">
            <a:avLst/>
          </a:prstGeom>
          <a:noFill/>
          <a:ln w="9525">
            <a:noFill/>
          </a:ln>
        </p:spPr>
      </p:pic>
      <p:pic>
        <p:nvPicPr>
          <p:cNvPr id="2057" name="图片 2055"/>
          <p:cNvPicPr>
            <a:picLocks noChangeAspect="1"/>
          </p:cNvPicPr>
          <p:nvPr/>
        </p:nvPicPr>
        <p:blipFill>
          <a:blip r:embed="rId14"/>
          <a:stretch>
            <a:fillRect/>
          </a:stretch>
        </p:blipFill>
        <p:spPr>
          <a:xfrm>
            <a:off x="0" y="0"/>
            <a:ext cx="825500" cy="762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marL="0" lvl="0" indent="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mj-lt"/>
          <a:ea typeface="+mj-ea"/>
          <a:cs typeface="+mj-cs"/>
        </a:defRPr>
      </a:lvl1pPr>
      <a:lvl2pPr marL="742950" lvl="1" indent="-28575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2pPr>
      <a:lvl3pPr marL="1143000" lvl="2"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3pPr>
      <a:lvl4pPr marL="1600200" lvl="3"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4pPr>
      <a:lvl5pPr marL="2057400" lvl="4"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5pPr>
    </p:titleStyle>
    <p:bodyStyle>
      <a:lvl1pPr marL="342900" lvl="0" indent="-342900" algn="l" defTabSz="457200" rtl="0" eaLnBrk="0" fontAlgn="base" latinLnBrk="0" hangingPunct="0">
        <a:lnSpc>
          <a:spcPct val="100000"/>
        </a:lnSpc>
        <a:spcBef>
          <a:spcPts val="765"/>
        </a:spcBef>
        <a:spcAft>
          <a:spcPts val="65"/>
        </a:spcAft>
        <a:buClr>
          <a:srgbClr val="000000"/>
        </a:buClr>
        <a:buSzPct val="100000"/>
        <a:buFont typeface="Times New Roman" panose="02020603050405020304" pitchFamily="16" charset="0"/>
        <a:buNone/>
        <a:defRPr sz="2800" b="1"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665"/>
        </a:spcBef>
        <a:spcAft>
          <a:spcPts val="65"/>
        </a:spcAft>
        <a:buClr>
          <a:srgbClr val="000000"/>
        </a:buClr>
        <a:buSzPct val="100000"/>
        <a:buFont typeface="Times New Roman" panose="02020603050405020304" pitchFamily="16" charset="0"/>
        <a:buNone/>
        <a:defRPr sz="2400" b="1" i="0" u="none" kern="1200" baseline="0">
          <a:solidFill>
            <a:srgbClr val="000000"/>
          </a:solidFill>
          <a:latin typeface="Times New Roman" panose="02020603050405020304" pitchFamily="16" charset="0"/>
          <a:ea typeface="黑体" panose="02010609060101010101" charset="-122"/>
          <a:cs typeface="+mn-cs"/>
        </a:defRPr>
      </a:lvl2pPr>
      <a:lvl3pPr marL="1143000" lvl="2"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1" i="0" u="none" kern="1200" baseline="0">
          <a:solidFill>
            <a:srgbClr val="000000"/>
          </a:solidFill>
          <a:latin typeface="Times New Roman" panose="02020603050405020304" pitchFamily="16" charset="0"/>
          <a:ea typeface="黑体" panose="02010609060101010101" charset="-122"/>
          <a:cs typeface="+mn-cs"/>
        </a:defRPr>
      </a:lvl3pPr>
      <a:lvl4pPr marL="1600200" lvl="3"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4pPr>
      <a:lvl5pPr marL="2057400" lvl="4"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5pPr>
      <a:lvl6pPr marL="2514600" lvl="5"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6pPr>
      <a:lvl7pPr marL="2971800" lvl="6"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7pPr>
      <a:lvl8pPr marL="3429000" lvl="7"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8pPr>
      <a:lvl9pPr marL="3886200" lvl="8"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9pPr>
    </p:bodyStyle>
    <p:otherStyle>
      <a:lvl1pPr marL="0" lvl="0" indent="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mn-lt"/>
          <a:ea typeface="+mn-ea"/>
          <a:cs typeface="+mn-cs"/>
        </a:defRPr>
      </a:lvl1pPr>
      <a:lvl2pPr marL="742950" lvl="1" indent="-28575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vl6pPr marL="2286000" lvl="5"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6pPr>
      <a:lvl7pPr marL="2743200" lvl="6"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7pPr>
      <a:lvl8pPr marL="3200400" lvl="7"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8pPr>
      <a:lvl9pPr marL="3657600" lvl="8"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标题 3072"/>
          <p:cNvSpPr>
            <a:spLocks noGrp="1"/>
          </p:cNvSpPr>
          <p:nvPr>
            <p:ph type="title"/>
          </p:nvPr>
        </p:nvSpPr>
        <p:spPr>
          <a:xfrm>
            <a:off x="406400" y="152400"/>
            <a:ext cx="8196263" cy="1135063"/>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3075" name="文本占位符 3073"/>
          <p:cNvSpPr>
            <a:spLocks noGrp="1"/>
          </p:cNvSpPr>
          <p:nvPr>
            <p:ph type="body"/>
          </p:nvPr>
        </p:nvSpPr>
        <p:spPr>
          <a:xfrm>
            <a:off x="468313" y="1412875"/>
            <a:ext cx="8170862" cy="4960938"/>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2" name="日期占位符 3074"/>
          <p:cNvSpPr>
            <a:spLocks noGrp="1"/>
          </p:cNvSpPr>
          <p:nvPr>
            <p:ph type="dt"/>
          </p:nvPr>
        </p:nvSpPr>
        <p:spPr>
          <a:xfrm>
            <a:off x="431800" y="6229350"/>
            <a:ext cx="2303463" cy="449263"/>
          </a:xfrm>
          <a:prstGeom prst="rect">
            <a:avLst/>
          </a:prstGeom>
          <a:noFill/>
          <a:ln w="9525">
            <a:noFill/>
          </a:ln>
        </p:spPr>
        <p:txBody>
          <a:bodyPr wrap="square" lIns="91440" tIns="45720" rIns="91440" bIns="45720" anchor="b" anchorCtr="0"/>
          <a:lstStyle>
            <a:lvl1pPr algn="l">
              <a:buFontTx/>
              <a:defRPr sz="1400">
                <a:solidFill>
                  <a:srgbClr val="5E574E"/>
                </a:solidFill>
                <a:latin typeface="Arial" panose="020B0604020202020204" pitchFamily="34" charset="0"/>
                <a:ea typeface="宋体" panose="02010600030101010101" pitchFamily="2" charset="-122"/>
              </a:defRPr>
            </a:lvl1pPr>
          </a:lstStyle>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3077" name="文本框 3075"/>
          <p:cNvSpPr txBox="1"/>
          <p:nvPr/>
        </p:nvSpPr>
        <p:spPr>
          <a:xfrm>
            <a:off x="3124200" y="6229350"/>
            <a:ext cx="2895600" cy="457200"/>
          </a:xfrm>
          <a:prstGeom prst="rect">
            <a:avLst/>
          </a:prstGeom>
          <a:noFill/>
          <a:ln w="9525">
            <a:noFill/>
          </a:ln>
        </p:spPr>
        <p:txBody>
          <a:bodyPr anchor="t" anchorCtr="0"/>
          <a:p>
            <a:pPr lvl="0"/>
            <a:endParaRPr lang="zh-CN" altLang="en-US">
              <a:latin typeface="Times New Roman" panose="02020603050405020304" pitchFamily="16" charset="0"/>
              <a:ea typeface="黑体" panose="02010609060101010101" charset="-122"/>
            </a:endParaRPr>
          </a:p>
        </p:txBody>
      </p:sp>
      <p:sp>
        <p:nvSpPr>
          <p:cNvPr id="3" name="灯片编号占位符 3076"/>
          <p:cNvSpPr>
            <a:spLocks noGrp="1"/>
          </p:cNvSpPr>
          <p:nvPr>
            <p:ph type="sldNum"/>
          </p:nvPr>
        </p:nvSpPr>
        <p:spPr>
          <a:xfrm>
            <a:off x="3563938" y="6165850"/>
            <a:ext cx="1897063" cy="449263"/>
          </a:xfrm>
          <a:prstGeom prst="rect">
            <a:avLst/>
          </a:prstGeom>
          <a:noFill/>
          <a:ln w="9525">
            <a:noFill/>
          </a:ln>
        </p:spPr>
        <p:txBody>
          <a:bodyPr wrap="square" lIns="91440" tIns="45720" rIns="91440" bIns="45720" anchor="b" anchorCtr="0"/>
          <a:lstStyle>
            <a:lvl1pPr algn="r">
              <a:buFontTx/>
              <a:defRPr sz="1400">
                <a:solidFill>
                  <a:srgbClr val="5E574E"/>
                </a:solidFill>
                <a:latin typeface="Arial" panose="020B0604020202020204" pitchFamily="34" charset="0"/>
                <a:ea typeface="宋体" panose="02010600030101010101" pitchFamily="2" charset="-122"/>
              </a:defRPr>
            </a:lvl1pPr>
          </a:lstStyle>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
        <p:nvSpPr>
          <p:cNvPr id="3079" name="直接连接符 3077"/>
          <p:cNvSpPr/>
          <p:nvPr/>
        </p:nvSpPr>
        <p:spPr>
          <a:xfrm>
            <a:off x="457200" y="1295400"/>
            <a:ext cx="8153400" cy="1588"/>
          </a:xfrm>
          <a:prstGeom prst="line">
            <a:avLst/>
          </a:prstGeom>
          <a:ln w="76320" cap="flat" cmpd="sng">
            <a:solidFill>
              <a:srgbClr val="0000FF"/>
            </a:solidFill>
            <a:prstDash val="solid"/>
            <a:round/>
            <a:headEnd type="none" w="med" len="med"/>
            <a:tailEnd type="none" w="med" len="med"/>
          </a:ln>
        </p:spPr>
      </p:sp>
      <p:pic>
        <p:nvPicPr>
          <p:cNvPr id="3080" name="图片 3078"/>
          <p:cNvPicPr>
            <a:picLocks noChangeAspect="1"/>
          </p:cNvPicPr>
          <p:nvPr/>
        </p:nvPicPr>
        <p:blipFill>
          <a:blip r:embed="rId13"/>
          <a:stretch>
            <a:fillRect/>
          </a:stretch>
        </p:blipFill>
        <p:spPr>
          <a:xfrm>
            <a:off x="6227763" y="6308725"/>
            <a:ext cx="2724150" cy="365125"/>
          </a:xfrm>
          <a:prstGeom prst="rect">
            <a:avLst/>
          </a:prstGeom>
          <a:noFill/>
          <a:ln w="9525">
            <a:noFill/>
          </a:ln>
        </p:spPr>
      </p:pic>
      <p:pic>
        <p:nvPicPr>
          <p:cNvPr id="3081" name="图片 3079"/>
          <p:cNvPicPr>
            <a:picLocks noChangeAspect="1"/>
          </p:cNvPicPr>
          <p:nvPr/>
        </p:nvPicPr>
        <p:blipFill>
          <a:blip r:embed="rId14"/>
          <a:stretch>
            <a:fillRect/>
          </a:stretch>
        </p:blipFill>
        <p:spPr>
          <a:xfrm>
            <a:off x="0" y="0"/>
            <a:ext cx="825500" cy="762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p:txStyles>
    <p:titleStyle>
      <a:lvl1pPr marL="0" lvl="0" indent="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mj-lt"/>
          <a:ea typeface="+mj-ea"/>
          <a:cs typeface="+mj-cs"/>
        </a:defRPr>
      </a:lvl1pPr>
      <a:lvl2pPr marL="742950" lvl="1" indent="-28575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2pPr>
      <a:lvl3pPr marL="1143000" lvl="2"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3pPr>
      <a:lvl4pPr marL="1600200" lvl="3"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4pPr>
      <a:lvl5pPr marL="2057400" lvl="4"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5pPr>
    </p:titleStyle>
    <p:bodyStyle>
      <a:lvl1pPr marL="342900" lvl="0" indent="-342900" algn="l" defTabSz="457200" rtl="0" eaLnBrk="0" fontAlgn="base" latinLnBrk="0" hangingPunct="0">
        <a:lnSpc>
          <a:spcPct val="100000"/>
        </a:lnSpc>
        <a:spcBef>
          <a:spcPts val="765"/>
        </a:spcBef>
        <a:spcAft>
          <a:spcPts val="65"/>
        </a:spcAft>
        <a:buClr>
          <a:srgbClr val="000000"/>
        </a:buClr>
        <a:buSzPct val="100000"/>
        <a:buFont typeface="Times New Roman" panose="02020603050405020304" pitchFamily="16" charset="0"/>
        <a:buNone/>
        <a:defRPr sz="2800" b="1"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665"/>
        </a:spcBef>
        <a:spcAft>
          <a:spcPts val="65"/>
        </a:spcAft>
        <a:buClr>
          <a:srgbClr val="000000"/>
        </a:buClr>
        <a:buSzPct val="100000"/>
        <a:buFont typeface="Times New Roman" panose="02020603050405020304" pitchFamily="16" charset="0"/>
        <a:buNone/>
        <a:defRPr sz="2400" b="1" i="0" u="none" kern="1200" baseline="0">
          <a:solidFill>
            <a:srgbClr val="000000"/>
          </a:solidFill>
          <a:latin typeface="Times New Roman" panose="02020603050405020304" pitchFamily="16" charset="0"/>
          <a:ea typeface="黑体" panose="02010609060101010101" charset="-122"/>
          <a:cs typeface="+mn-cs"/>
        </a:defRPr>
      </a:lvl2pPr>
      <a:lvl3pPr marL="1143000" lvl="2"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1" i="0" u="none" kern="1200" baseline="0">
          <a:solidFill>
            <a:srgbClr val="000000"/>
          </a:solidFill>
          <a:latin typeface="Times New Roman" panose="02020603050405020304" pitchFamily="16" charset="0"/>
          <a:ea typeface="黑体" panose="02010609060101010101" charset="-122"/>
          <a:cs typeface="+mn-cs"/>
        </a:defRPr>
      </a:lvl3pPr>
      <a:lvl4pPr marL="1600200" lvl="3"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4pPr>
      <a:lvl5pPr marL="2057400" lvl="4"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5pPr>
      <a:lvl6pPr marL="2514600" lvl="5"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6pPr>
      <a:lvl7pPr marL="2971800" lvl="6"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7pPr>
      <a:lvl8pPr marL="3429000" lvl="7"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8pPr>
      <a:lvl9pPr marL="3886200" lvl="8"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9pPr>
    </p:bodyStyle>
    <p:otherStyle>
      <a:lvl1pPr marL="0" lvl="0" indent="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mn-lt"/>
          <a:ea typeface="+mn-ea"/>
          <a:cs typeface="+mn-cs"/>
        </a:defRPr>
      </a:lvl1pPr>
      <a:lvl2pPr marL="742950" lvl="1" indent="-28575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vl6pPr marL="2286000" lvl="5"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6pPr>
      <a:lvl7pPr marL="2743200" lvl="6"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7pPr>
      <a:lvl8pPr marL="3200400" lvl="7"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8pPr>
      <a:lvl9pPr marL="3657600" lvl="8"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4098" name="直接连接符 4096"/>
          <p:cNvSpPr/>
          <p:nvPr/>
        </p:nvSpPr>
        <p:spPr>
          <a:xfrm>
            <a:off x="457200" y="2514600"/>
            <a:ext cx="8153400" cy="1588"/>
          </a:xfrm>
          <a:prstGeom prst="line">
            <a:avLst/>
          </a:prstGeom>
          <a:ln w="76320" cap="flat" cmpd="sng">
            <a:solidFill>
              <a:srgbClr val="0000FF"/>
            </a:solidFill>
            <a:prstDash val="solid"/>
            <a:round/>
            <a:headEnd type="none" w="med" len="med"/>
            <a:tailEnd type="none" w="med" len="med"/>
          </a:ln>
        </p:spPr>
      </p:sp>
      <p:pic>
        <p:nvPicPr>
          <p:cNvPr id="4099" name="图片 4097"/>
          <p:cNvPicPr>
            <a:picLocks noChangeAspect="1"/>
          </p:cNvPicPr>
          <p:nvPr/>
        </p:nvPicPr>
        <p:blipFill>
          <a:blip r:embed="rId13"/>
          <a:stretch>
            <a:fillRect/>
          </a:stretch>
        </p:blipFill>
        <p:spPr>
          <a:xfrm>
            <a:off x="6419850" y="6492875"/>
            <a:ext cx="2724150" cy="365125"/>
          </a:xfrm>
          <a:prstGeom prst="rect">
            <a:avLst/>
          </a:prstGeom>
          <a:noFill/>
          <a:ln w="9525">
            <a:noFill/>
          </a:ln>
        </p:spPr>
      </p:pic>
      <p:pic>
        <p:nvPicPr>
          <p:cNvPr id="4100" name="图片 4098"/>
          <p:cNvPicPr>
            <a:picLocks noChangeAspect="1"/>
          </p:cNvPicPr>
          <p:nvPr/>
        </p:nvPicPr>
        <p:blipFill>
          <a:blip r:embed="rId14"/>
          <a:stretch>
            <a:fillRect/>
          </a:stretch>
        </p:blipFill>
        <p:spPr>
          <a:xfrm>
            <a:off x="0" y="0"/>
            <a:ext cx="825500" cy="762000"/>
          </a:xfrm>
          <a:prstGeom prst="rect">
            <a:avLst/>
          </a:prstGeom>
          <a:noFill/>
          <a:ln w="9525">
            <a:noFill/>
          </a:ln>
        </p:spPr>
      </p:pic>
      <p:sp>
        <p:nvSpPr>
          <p:cNvPr id="4101" name="标题 4099"/>
          <p:cNvSpPr>
            <a:spLocks noGrp="1"/>
          </p:cNvSpPr>
          <p:nvPr>
            <p:ph type="title"/>
          </p:nvPr>
        </p:nvSpPr>
        <p:spPr>
          <a:xfrm>
            <a:off x="406400" y="152400"/>
            <a:ext cx="8196263" cy="1135063"/>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4102" name="文本占位符 4100"/>
          <p:cNvSpPr>
            <a:spLocks noGrp="1"/>
          </p:cNvSpPr>
          <p:nvPr>
            <p:ph type="body"/>
          </p:nvPr>
        </p:nvSpPr>
        <p:spPr>
          <a:xfrm>
            <a:off x="468313" y="1412875"/>
            <a:ext cx="8170862" cy="4960938"/>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2" name="日期占位符 4101"/>
          <p:cNvSpPr>
            <a:spLocks noGrp="1"/>
          </p:cNvSpPr>
          <p:nvPr>
            <p:ph type="dt"/>
          </p:nvPr>
        </p:nvSpPr>
        <p:spPr>
          <a:xfrm>
            <a:off x="711200" y="6229350"/>
            <a:ext cx="1922463" cy="506413"/>
          </a:xfrm>
          <a:prstGeom prst="rect">
            <a:avLst/>
          </a:prstGeom>
          <a:noFill/>
          <a:ln w="9525">
            <a:noFill/>
          </a:ln>
        </p:spPr>
        <p:txBody>
          <a:bodyPr wrap="square" lIns="91440" tIns="45720" rIns="91440" bIns="45720" anchor="b" anchorCtr="0"/>
          <a:lstStyle>
            <a:lvl1pPr algn="l">
              <a:buFontTx/>
              <a:defRPr sz="1400">
                <a:solidFill>
                  <a:srgbClr val="5E574E"/>
                </a:solidFill>
                <a:latin typeface="Arial" panose="020B0604020202020204" pitchFamily="34" charset="0"/>
                <a:ea typeface="宋体" panose="02010600030101010101" pitchFamily="2" charset="-122"/>
              </a:defRPr>
            </a:lvl1pPr>
          </a:lstStyle>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4104" name="文本框 4102"/>
          <p:cNvSpPr txBox="1"/>
          <p:nvPr/>
        </p:nvSpPr>
        <p:spPr>
          <a:xfrm>
            <a:off x="3149600" y="6229350"/>
            <a:ext cx="2844800" cy="514350"/>
          </a:xfrm>
          <a:prstGeom prst="rect">
            <a:avLst/>
          </a:prstGeom>
          <a:noFill/>
          <a:ln w="9525">
            <a:noFill/>
          </a:ln>
        </p:spPr>
        <p:txBody>
          <a:bodyPr anchor="t" anchorCtr="0"/>
          <a:p>
            <a:pPr lvl="0"/>
            <a:endParaRPr lang="zh-CN" altLang="en-US">
              <a:latin typeface="Times New Roman" panose="02020603050405020304" pitchFamily="16" charset="0"/>
              <a:ea typeface="黑体" panose="02010609060101010101" charset="-122"/>
            </a:endParaRPr>
          </a:p>
        </p:txBody>
      </p:sp>
      <p:sp>
        <p:nvSpPr>
          <p:cNvPr id="3" name="灯片编号占位符 4103"/>
          <p:cNvSpPr>
            <a:spLocks noGrp="1"/>
          </p:cNvSpPr>
          <p:nvPr>
            <p:ph type="sldNum"/>
          </p:nvPr>
        </p:nvSpPr>
        <p:spPr>
          <a:xfrm>
            <a:off x="6604000" y="6229350"/>
            <a:ext cx="1820863" cy="506413"/>
          </a:xfrm>
          <a:prstGeom prst="rect">
            <a:avLst/>
          </a:prstGeom>
          <a:noFill/>
          <a:ln w="9525">
            <a:noFill/>
          </a:ln>
        </p:spPr>
        <p:txBody>
          <a:bodyPr wrap="square" lIns="91440" tIns="45720" rIns="91440" bIns="45720" anchor="b" anchorCtr="0"/>
          <a:lstStyle>
            <a:lvl1pPr algn="r">
              <a:buFontTx/>
              <a:defRPr sz="1400">
                <a:solidFill>
                  <a:srgbClr val="5E574E"/>
                </a:solidFill>
                <a:latin typeface="Arial" panose="020B0604020202020204" pitchFamily="34" charset="0"/>
                <a:ea typeface="宋体" panose="02010600030101010101" pitchFamily="2" charset="-122"/>
              </a:defRPr>
            </a:lvl1pPr>
          </a:lstStyle>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p:txStyles>
    <p:titleStyle>
      <a:lvl1pPr marL="0" lvl="0" indent="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mj-lt"/>
          <a:ea typeface="+mj-ea"/>
          <a:cs typeface="+mj-cs"/>
        </a:defRPr>
      </a:lvl1pPr>
      <a:lvl2pPr marL="742950" lvl="1" indent="-28575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2pPr>
      <a:lvl3pPr marL="1143000" lvl="2"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3pPr>
      <a:lvl4pPr marL="1600200" lvl="3"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4pPr>
      <a:lvl5pPr marL="2057400" lvl="4"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5pPr>
    </p:titleStyle>
    <p:bodyStyle>
      <a:lvl1pPr marL="342900" lvl="0" indent="-342900" algn="l" defTabSz="457200" rtl="0" eaLnBrk="0" fontAlgn="base" latinLnBrk="0" hangingPunct="0">
        <a:lnSpc>
          <a:spcPct val="100000"/>
        </a:lnSpc>
        <a:spcBef>
          <a:spcPts val="765"/>
        </a:spcBef>
        <a:spcAft>
          <a:spcPts val="65"/>
        </a:spcAft>
        <a:buClr>
          <a:srgbClr val="000000"/>
        </a:buClr>
        <a:buSzPct val="100000"/>
        <a:buFont typeface="Times New Roman" panose="02020603050405020304" pitchFamily="16" charset="0"/>
        <a:buNone/>
        <a:defRPr sz="2800" b="1"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665"/>
        </a:spcBef>
        <a:spcAft>
          <a:spcPts val="65"/>
        </a:spcAft>
        <a:buClr>
          <a:srgbClr val="000000"/>
        </a:buClr>
        <a:buSzPct val="100000"/>
        <a:buFont typeface="Times New Roman" panose="02020603050405020304" pitchFamily="16" charset="0"/>
        <a:buNone/>
        <a:defRPr sz="2400" b="1" i="0" u="none" kern="1200" baseline="0">
          <a:solidFill>
            <a:srgbClr val="000000"/>
          </a:solidFill>
          <a:latin typeface="Times New Roman" panose="02020603050405020304" pitchFamily="16" charset="0"/>
          <a:ea typeface="黑体" panose="02010609060101010101" charset="-122"/>
          <a:cs typeface="+mn-cs"/>
        </a:defRPr>
      </a:lvl2pPr>
      <a:lvl3pPr marL="1143000" lvl="2"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1" i="0" u="none" kern="1200" baseline="0">
          <a:solidFill>
            <a:srgbClr val="000000"/>
          </a:solidFill>
          <a:latin typeface="Times New Roman" panose="02020603050405020304" pitchFamily="16" charset="0"/>
          <a:ea typeface="黑体" panose="02010609060101010101" charset="-122"/>
          <a:cs typeface="+mn-cs"/>
        </a:defRPr>
      </a:lvl3pPr>
      <a:lvl4pPr marL="1600200" lvl="3"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4pPr>
      <a:lvl5pPr marL="2057400" lvl="4"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5pPr>
      <a:lvl6pPr marL="2514600" lvl="5"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6pPr>
      <a:lvl7pPr marL="2971800" lvl="6"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7pPr>
      <a:lvl8pPr marL="3429000" lvl="7"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8pPr>
      <a:lvl9pPr marL="3886200" lvl="8"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9pPr>
    </p:bodyStyle>
    <p:otherStyle>
      <a:lvl1pPr marL="0" lvl="0" indent="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mn-lt"/>
          <a:ea typeface="+mn-ea"/>
          <a:cs typeface="+mn-cs"/>
        </a:defRPr>
      </a:lvl1pPr>
      <a:lvl2pPr marL="742950" lvl="1" indent="-28575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vl6pPr marL="2286000" lvl="5"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6pPr>
      <a:lvl7pPr marL="2743200" lvl="6"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7pPr>
      <a:lvl8pPr marL="3200400" lvl="7"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8pPr>
      <a:lvl9pPr marL="3657600" lvl="8"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5122" name="直接连接符 5120"/>
          <p:cNvSpPr/>
          <p:nvPr/>
        </p:nvSpPr>
        <p:spPr>
          <a:xfrm>
            <a:off x="457200" y="2514600"/>
            <a:ext cx="8153400" cy="1588"/>
          </a:xfrm>
          <a:prstGeom prst="line">
            <a:avLst/>
          </a:prstGeom>
          <a:ln w="76320" cap="flat" cmpd="sng">
            <a:solidFill>
              <a:srgbClr val="0000FF"/>
            </a:solidFill>
            <a:prstDash val="solid"/>
            <a:round/>
            <a:headEnd type="none" w="med" len="med"/>
            <a:tailEnd type="none" w="med" len="med"/>
          </a:ln>
        </p:spPr>
      </p:sp>
      <p:pic>
        <p:nvPicPr>
          <p:cNvPr id="5123" name="图片 5121"/>
          <p:cNvPicPr>
            <a:picLocks noChangeAspect="1"/>
          </p:cNvPicPr>
          <p:nvPr/>
        </p:nvPicPr>
        <p:blipFill>
          <a:blip r:embed="rId13"/>
          <a:stretch>
            <a:fillRect/>
          </a:stretch>
        </p:blipFill>
        <p:spPr>
          <a:xfrm>
            <a:off x="6419850" y="6492875"/>
            <a:ext cx="2724150" cy="365125"/>
          </a:xfrm>
          <a:prstGeom prst="rect">
            <a:avLst/>
          </a:prstGeom>
          <a:noFill/>
          <a:ln w="9525">
            <a:noFill/>
          </a:ln>
        </p:spPr>
      </p:pic>
      <p:pic>
        <p:nvPicPr>
          <p:cNvPr id="5124" name="图片 5122"/>
          <p:cNvPicPr>
            <a:picLocks noChangeAspect="1"/>
          </p:cNvPicPr>
          <p:nvPr/>
        </p:nvPicPr>
        <p:blipFill>
          <a:blip r:embed="rId14"/>
          <a:stretch>
            <a:fillRect/>
          </a:stretch>
        </p:blipFill>
        <p:spPr>
          <a:xfrm>
            <a:off x="0" y="0"/>
            <a:ext cx="825500" cy="762000"/>
          </a:xfrm>
          <a:prstGeom prst="rect">
            <a:avLst/>
          </a:prstGeom>
          <a:noFill/>
          <a:ln w="9525">
            <a:noFill/>
          </a:ln>
        </p:spPr>
      </p:pic>
      <p:sp>
        <p:nvSpPr>
          <p:cNvPr id="5125" name="标题 5123"/>
          <p:cNvSpPr>
            <a:spLocks noGrp="1"/>
          </p:cNvSpPr>
          <p:nvPr>
            <p:ph type="title"/>
          </p:nvPr>
        </p:nvSpPr>
        <p:spPr>
          <a:xfrm>
            <a:off x="406400" y="152400"/>
            <a:ext cx="8196263" cy="1135063"/>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5126" name="文本占位符 5124"/>
          <p:cNvSpPr>
            <a:spLocks noGrp="1"/>
          </p:cNvSpPr>
          <p:nvPr>
            <p:ph type="body"/>
          </p:nvPr>
        </p:nvSpPr>
        <p:spPr>
          <a:xfrm>
            <a:off x="468313" y="1412875"/>
            <a:ext cx="8170862" cy="4960938"/>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2" name="日期占位符 5125"/>
          <p:cNvSpPr>
            <a:spLocks noGrp="1"/>
          </p:cNvSpPr>
          <p:nvPr>
            <p:ph type="dt"/>
          </p:nvPr>
        </p:nvSpPr>
        <p:spPr>
          <a:xfrm>
            <a:off x="711200" y="6229350"/>
            <a:ext cx="1922463" cy="506413"/>
          </a:xfrm>
          <a:prstGeom prst="rect">
            <a:avLst/>
          </a:prstGeom>
          <a:noFill/>
          <a:ln w="9525">
            <a:noFill/>
          </a:ln>
        </p:spPr>
        <p:txBody>
          <a:bodyPr wrap="square" lIns="91440" tIns="45720" rIns="91440" bIns="45720" anchor="b" anchorCtr="0"/>
          <a:lstStyle>
            <a:lvl1pPr algn="l">
              <a:buFontTx/>
              <a:defRPr sz="1400">
                <a:solidFill>
                  <a:srgbClr val="5E574E"/>
                </a:solidFill>
                <a:latin typeface="Arial" panose="020B0604020202020204" pitchFamily="34" charset="0"/>
                <a:ea typeface="宋体" panose="02010600030101010101" pitchFamily="2" charset="-122"/>
              </a:defRPr>
            </a:lvl1pPr>
          </a:lstStyle>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5128" name="文本框 5126"/>
          <p:cNvSpPr txBox="1"/>
          <p:nvPr/>
        </p:nvSpPr>
        <p:spPr>
          <a:xfrm>
            <a:off x="3149600" y="6229350"/>
            <a:ext cx="2844800" cy="514350"/>
          </a:xfrm>
          <a:prstGeom prst="rect">
            <a:avLst/>
          </a:prstGeom>
          <a:noFill/>
          <a:ln w="9525">
            <a:noFill/>
          </a:ln>
        </p:spPr>
        <p:txBody>
          <a:bodyPr anchor="t" anchorCtr="0"/>
          <a:p>
            <a:pPr lvl="0"/>
            <a:endParaRPr lang="zh-CN" altLang="en-US">
              <a:latin typeface="Times New Roman" panose="02020603050405020304" pitchFamily="16" charset="0"/>
              <a:ea typeface="黑体" panose="02010609060101010101" charset="-122"/>
            </a:endParaRPr>
          </a:p>
        </p:txBody>
      </p:sp>
      <p:sp>
        <p:nvSpPr>
          <p:cNvPr id="3" name="灯片编号占位符 5127"/>
          <p:cNvSpPr>
            <a:spLocks noGrp="1"/>
          </p:cNvSpPr>
          <p:nvPr>
            <p:ph type="sldNum"/>
          </p:nvPr>
        </p:nvSpPr>
        <p:spPr>
          <a:xfrm>
            <a:off x="6604000" y="6229350"/>
            <a:ext cx="1820863" cy="506413"/>
          </a:xfrm>
          <a:prstGeom prst="rect">
            <a:avLst/>
          </a:prstGeom>
          <a:noFill/>
          <a:ln w="9525">
            <a:noFill/>
          </a:ln>
        </p:spPr>
        <p:txBody>
          <a:bodyPr wrap="square" lIns="91440" tIns="45720" rIns="91440" bIns="45720" anchor="b" anchorCtr="0"/>
          <a:lstStyle>
            <a:lvl1pPr algn="r">
              <a:buFontTx/>
              <a:defRPr sz="1400">
                <a:solidFill>
                  <a:srgbClr val="5E574E"/>
                </a:solidFill>
                <a:latin typeface="Arial" panose="020B0604020202020204" pitchFamily="34" charset="0"/>
                <a:ea typeface="宋体" panose="02010600030101010101" pitchFamily="2" charset="-122"/>
              </a:defRPr>
            </a:lvl1pPr>
          </a:lstStyle>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p:txStyles>
    <p:titleStyle>
      <a:lvl1pPr marL="0" lvl="0" indent="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mj-lt"/>
          <a:ea typeface="+mj-ea"/>
          <a:cs typeface="+mj-cs"/>
        </a:defRPr>
      </a:lvl1pPr>
      <a:lvl2pPr marL="742950" lvl="1" indent="-28575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2pPr>
      <a:lvl3pPr marL="1143000" lvl="2"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3pPr>
      <a:lvl4pPr marL="1600200" lvl="3"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4pPr>
      <a:lvl5pPr marL="2057400" lvl="4"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5pPr>
    </p:titleStyle>
    <p:bodyStyle>
      <a:lvl1pPr marL="342900" lvl="0" indent="-342900" algn="l" defTabSz="457200" rtl="0" eaLnBrk="0" fontAlgn="base" latinLnBrk="0" hangingPunct="0">
        <a:lnSpc>
          <a:spcPct val="100000"/>
        </a:lnSpc>
        <a:spcBef>
          <a:spcPts val="765"/>
        </a:spcBef>
        <a:spcAft>
          <a:spcPts val="65"/>
        </a:spcAft>
        <a:buClr>
          <a:srgbClr val="000000"/>
        </a:buClr>
        <a:buSzPct val="100000"/>
        <a:buFont typeface="Times New Roman" panose="02020603050405020304" pitchFamily="16" charset="0"/>
        <a:buNone/>
        <a:defRPr sz="2800" b="1"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665"/>
        </a:spcBef>
        <a:spcAft>
          <a:spcPts val="65"/>
        </a:spcAft>
        <a:buClr>
          <a:srgbClr val="000000"/>
        </a:buClr>
        <a:buSzPct val="100000"/>
        <a:buFont typeface="Times New Roman" panose="02020603050405020304" pitchFamily="16" charset="0"/>
        <a:buNone/>
        <a:defRPr sz="2400" b="1" i="0" u="none" kern="1200" baseline="0">
          <a:solidFill>
            <a:srgbClr val="000000"/>
          </a:solidFill>
          <a:latin typeface="Times New Roman" panose="02020603050405020304" pitchFamily="16" charset="0"/>
          <a:ea typeface="黑体" panose="02010609060101010101" charset="-122"/>
          <a:cs typeface="+mn-cs"/>
        </a:defRPr>
      </a:lvl2pPr>
      <a:lvl3pPr marL="1143000" lvl="2"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1" i="0" u="none" kern="1200" baseline="0">
          <a:solidFill>
            <a:srgbClr val="000000"/>
          </a:solidFill>
          <a:latin typeface="Times New Roman" panose="02020603050405020304" pitchFamily="16" charset="0"/>
          <a:ea typeface="黑体" panose="02010609060101010101" charset="-122"/>
          <a:cs typeface="+mn-cs"/>
        </a:defRPr>
      </a:lvl3pPr>
      <a:lvl4pPr marL="1600200" lvl="3"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4pPr>
      <a:lvl5pPr marL="2057400" lvl="4"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5pPr>
      <a:lvl6pPr marL="2514600" lvl="5"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6pPr>
      <a:lvl7pPr marL="2971800" lvl="6"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7pPr>
      <a:lvl8pPr marL="3429000" lvl="7"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8pPr>
      <a:lvl9pPr marL="3886200" lvl="8"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9pPr>
    </p:bodyStyle>
    <p:otherStyle>
      <a:lvl1pPr marL="0" lvl="0" indent="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mn-lt"/>
          <a:ea typeface="+mn-ea"/>
          <a:cs typeface="+mn-cs"/>
        </a:defRPr>
      </a:lvl1pPr>
      <a:lvl2pPr marL="742950" lvl="1" indent="-28575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vl6pPr marL="2286000" lvl="5"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6pPr>
      <a:lvl7pPr marL="2743200" lvl="6"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7pPr>
      <a:lvl8pPr marL="3200400" lvl="7"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8pPr>
      <a:lvl9pPr marL="3657600" lvl="8"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146" name="直接连接符 6144"/>
          <p:cNvSpPr/>
          <p:nvPr/>
        </p:nvSpPr>
        <p:spPr>
          <a:xfrm>
            <a:off x="457200" y="2514600"/>
            <a:ext cx="8153400" cy="1588"/>
          </a:xfrm>
          <a:prstGeom prst="line">
            <a:avLst/>
          </a:prstGeom>
          <a:ln w="76320" cap="flat" cmpd="sng">
            <a:solidFill>
              <a:srgbClr val="0000FF"/>
            </a:solidFill>
            <a:prstDash val="solid"/>
            <a:round/>
            <a:headEnd type="none" w="med" len="med"/>
            <a:tailEnd type="none" w="med" len="med"/>
          </a:ln>
        </p:spPr>
      </p:sp>
      <p:pic>
        <p:nvPicPr>
          <p:cNvPr id="6147" name="图片 6145"/>
          <p:cNvPicPr>
            <a:picLocks noChangeAspect="1"/>
          </p:cNvPicPr>
          <p:nvPr/>
        </p:nvPicPr>
        <p:blipFill>
          <a:blip r:embed="rId13"/>
          <a:stretch>
            <a:fillRect/>
          </a:stretch>
        </p:blipFill>
        <p:spPr>
          <a:xfrm>
            <a:off x="6419850" y="6492875"/>
            <a:ext cx="2724150" cy="365125"/>
          </a:xfrm>
          <a:prstGeom prst="rect">
            <a:avLst/>
          </a:prstGeom>
          <a:noFill/>
          <a:ln w="9525">
            <a:noFill/>
          </a:ln>
        </p:spPr>
      </p:pic>
      <p:pic>
        <p:nvPicPr>
          <p:cNvPr id="6148" name="图片 6146"/>
          <p:cNvPicPr>
            <a:picLocks noChangeAspect="1"/>
          </p:cNvPicPr>
          <p:nvPr/>
        </p:nvPicPr>
        <p:blipFill>
          <a:blip r:embed="rId14"/>
          <a:stretch>
            <a:fillRect/>
          </a:stretch>
        </p:blipFill>
        <p:spPr>
          <a:xfrm>
            <a:off x="0" y="0"/>
            <a:ext cx="825500" cy="762000"/>
          </a:xfrm>
          <a:prstGeom prst="rect">
            <a:avLst/>
          </a:prstGeom>
          <a:noFill/>
          <a:ln w="9525">
            <a:noFill/>
          </a:ln>
        </p:spPr>
      </p:pic>
      <p:sp>
        <p:nvSpPr>
          <p:cNvPr id="6149" name="标题 6147"/>
          <p:cNvSpPr>
            <a:spLocks noGrp="1"/>
          </p:cNvSpPr>
          <p:nvPr>
            <p:ph type="title"/>
          </p:nvPr>
        </p:nvSpPr>
        <p:spPr>
          <a:xfrm>
            <a:off x="406400" y="152400"/>
            <a:ext cx="8196263" cy="1135063"/>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6150" name="文本占位符 6148"/>
          <p:cNvSpPr>
            <a:spLocks noGrp="1"/>
          </p:cNvSpPr>
          <p:nvPr>
            <p:ph type="body"/>
          </p:nvPr>
        </p:nvSpPr>
        <p:spPr>
          <a:xfrm>
            <a:off x="468313" y="1412875"/>
            <a:ext cx="8170862" cy="4960938"/>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2" name="日期占位符 6149"/>
          <p:cNvSpPr>
            <a:spLocks noGrp="1"/>
          </p:cNvSpPr>
          <p:nvPr>
            <p:ph type="dt"/>
          </p:nvPr>
        </p:nvSpPr>
        <p:spPr>
          <a:xfrm>
            <a:off x="711200" y="6229350"/>
            <a:ext cx="1922463" cy="506413"/>
          </a:xfrm>
          <a:prstGeom prst="rect">
            <a:avLst/>
          </a:prstGeom>
          <a:noFill/>
          <a:ln w="9525">
            <a:noFill/>
          </a:ln>
        </p:spPr>
        <p:txBody>
          <a:bodyPr wrap="square" lIns="91440" tIns="45720" rIns="91440" bIns="45720" anchor="b" anchorCtr="0"/>
          <a:lstStyle>
            <a:lvl1pPr algn="l">
              <a:buFontTx/>
              <a:defRPr sz="1400">
                <a:solidFill>
                  <a:srgbClr val="5E574E"/>
                </a:solidFill>
                <a:latin typeface="Arial" panose="020B0604020202020204" pitchFamily="34" charset="0"/>
                <a:ea typeface="宋体" panose="02010600030101010101" pitchFamily="2" charset="-122"/>
              </a:defRPr>
            </a:lvl1pPr>
          </a:lstStyle>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6152" name="文本框 6150"/>
          <p:cNvSpPr txBox="1"/>
          <p:nvPr/>
        </p:nvSpPr>
        <p:spPr>
          <a:xfrm>
            <a:off x="3149600" y="6229350"/>
            <a:ext cx="2844800" cy="514350"/>
          </a:xfrm>
          <a:prstGeom prst="rect">
            <a:avLst/>
          </a:prstGeom>
          <a:noFill/>
          <a:ln w="9525">
            <a:noFill/>
          </a:ln>
        </p:spPr>
        <p:txBody>
          <a:bodyPr anchor="t" anchorCtr="0"/>
          <a:p>
            <a:pPr lvl="0"/>
            <a:endParaRPr lang="zh-CN" altLang="en-US">
              <a:latin typeface="Times New Roman" panose="02020603050405020304" pitchFamily="16" charset="0"/>
              <a:ea typeface="黑体" panose="02010609060101010101" charset="-122"/>
            </a:endParaRPr>
          </a:p>
        </p:txBody>
      </p:sp>
      <p:sp>
        <p:nvSpPr>
          <p:cNvPr id="3" name="灯片编号占位符 6151"/>
          <p:cNvSpPr>
            <a:spLocks noGrp="1"/>
          </p:cNvSpPr>
          <p:nvPr>
            <p:ph type="sldNum"/>
          </p:nvPr>
        </p:nvSpPr>
        <p:spPr>
          <a:xfrm>
            <a:off x="6604000" y="6229350"/>
            <a:ext cx="1820863" cy="506413"/>
          </a:xfrm>
          <a:prstGeom prst="rect">
            <a:avLst/>
          </a:prstGeom>
          <a:noFill/>
          <a:ln w="9525">
            <a:noFill/>
          </a:ln>
        </p:spPr>
        <p:txBody>
          <a:bodyPr wrap="square" lIns="91440" tIns="45720" rIns="91440" bIns="45720" anchor="b" anchorCtr="0"/>
          <a:lstStyle>
            <a:lvl1pPr algn="r">
              <a:buFontTx/>
              <a:defRPr sz="1400">
                <a:solidFill>
                  <a:srgbClr val="5E574E"/>
                </a:solidFill>
                <a:latin typeface="Arial" panose="020B0604020202020204" pitchFamily="34" charset="0"/>
                <a:ea typeface="宋体" panose="02010600030101010101" pitchFamily="2" charset="-122"/>
              </a:defRPr>
            </a:lvl1pPr>
          </a:lstStyle>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p:txStyles>
    <p:titleStyle>
      <a:lvl1pPr marL="0" lvl="0" indent="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mj-lt"/>
          <a:ea typeface="+mj-ea"/>
          <a:cs typeface="+mj-cs"/>
        </a:defRPr>
      </a:lvl1pPr>
      <a:lvl2pPr marL="742950" lvl="1" indent="-28575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2pPr>
      <a:lvl3pPr marL="1143000" lvl="2"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3pPr>
      <a:lvl4pPr marL="1600200" lvl="3"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4pPr>
      <a:lvl5pPr marL="2057400" lvl="4"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5pPr>
    </p:titleStyle>
    <p:bodyStyle>
      <a:lvl1pPr marL="342900" lvl="0" indent="-342900" algn="l" defTabSz="457200" rtl="0" eaLnBrk="0" fontAlgn="base" latinLnBrk="0" hangingPunct="0">
        <a:lnSpc>
          <a:spcPct val="100000"/>
        </a:lnSpc>
        <a:spcBef>
          <a:spcPts val="765"/>
        </a:spcBef>
        <a:spcAft>
          <a:spcPts val="65"/>
        </a:spcAft>
        <a:buClr>
          <a:srgbClr val="000000"/>
        </a:buClr>
        <a:buSzPct val="100000"/>
        <a:buFont typeface="Times New Roman" panose="02020603050405020304" pitchFamily="16" charset="0"/>
        <a:buNone/>
        <a:defRPr sz="2800" b="1"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665"/>
        </a:spcBef>
        <a:spcAft>
          <a:spcPts val="65"/>
        </a:spcAft>
        <a:buClr>
          <a:srgbClr val="000000"/>
        </a:buClr>
        <a:buSzPct val="100000"/>
        <a:buFont typeface="Times New Roman" panose="02020603050405020304" pitchFamily="16" charset="0"/>
        <a:buNone/>
        <a:defRPr sz="2400" b="1" i="0" u="none" kern="1200" baseline="0">
          <a:solidFill>
            <a:srgbClr val="000000"/>
          </a:solidFill>
          <a:latin typeface="Times New Roman" panose="02020603050405020304" pitchFamily="16" charset="0"/>
          <a:ea typeface="黑体" panose="02010609060101010101" charset="-122"/>
          <a:cs typeface="+mn-cs"/>
        </a:defRPr>
      </a:lvl2pPr>
      <a:lvl3pPr marL="1143000" lvl="2"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1" i="0" u="none" kern="1200" baseline="0">
          <a:solidFill>
            <a:srgbClr val="000000"/>
          </a:solidFill>
          <a:latin typeface="Times New Roman" panose="02020603050405020304" pitchFamily="16" charset="0"/>
          <a:ea typeface="黑体" panose="02010609060101010101" charset="-122"/>
          <a:cs typeface="+mn-cs"/>
        </a:defRPr>
      </a:lvl3pPr>
      <a:lvl4pPr marL="1600200" lvl="3"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4pPr>
      <a:lvl5pPr marL="2057400" lvl="4"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5pPr>
      <a:lvl6pPr marL="2514600" lvl="5"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6pPr>
      <a:lvl7pPr marL="2971800" lvl="6"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7pPr>
      <a:lvl8pPr marL="3429000" lvl="7"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8pPr>
      <a:lvl9pPr marL="3886200" lvl="8"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9pPr>
    </p:bodyStyle>
    <p:otherStyle>
      <a:lvl1pPr marL="0" lvl="0" indent="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mn-lt"/>
          <a:ea typeface="+mn-ea"/>
          <a:cs typeface="+mn-cs"/>
        </a:defRPr>
      </a:lvl1pPr>
      <a:lvl2pPr marL="742950" lvl="1" indent="-28575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vl6pPr marL="2286000" lvl="5"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6pPr>
      <a:lvl7pPr marL="2743200" lvl="6"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7pPr>
      <a:lvl8pPr marL="3200400" lvl="7"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8pPr>
      <a:lvl9pPr marL="3657600" lvl="8"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170" name="文本框 7168"/>
          <p:cNvSpPr txBox="1"/>
          <p:nvPr/>
        </p:nvSpPr>
        <p:spPr>
          <a:xfrm>
            <a:off x="3124200" y="6229350"/>
            <a:ext cx="2895600" cy="457200"/>
          </a:xfrm>
          <a:prstGeom prst="rect">
            <a:avLst/>
          </a:prstGeom>
          <a:noFill/>
          <a:ln w="9525">
            <a:noFill/>
          </a:ln>
        </p:spPr>
        <p:txBody>
          <a:bodyPr anchor="t" anchorCtr="0"/>
          <a:p>
            <a:pPr lvl="0"/>
            <a:endParaRPr lang="zh-CN" altLang="en-US">
              <a:latin typeface="Times New Roman" panose="02020603050405020304" pitchFamily="16" charset="0"/>
              <a:ea typeface="黑体" panose="02010609060101010101" charset="-122"/>
            </a:endParaRPr>
          </a:p>
        </p:txBody>
      </p:sp>
      <p:sp>
        <p:nvSpPr>
          <p:cNvPr id="7171" name="直接连接符 7169"/>
          <p:cNvSpPr/>
          <p:nvPr/>
        </p:nvSpPr>
        <p:spPr>
          <a:xfrm>
            <a:off x="457200" y="1295400"/>
            <a:ext cx="8153400" cy="1588"/>
          </a:xfrm>
          <a:prstGeom prst="line">
            <a:avLst/>
          </a:prstGeom>
          <a:ln w="76320" cap="flat" cmpd="sng">
            <a:solidFill>
              <a:srgbClr val="0000FF"/>
            </a:solidFill>
            <a:prstDash val="solid"/>
            <a:round/>
            <a:headEnd type="none" w="med" len="med"/>
            <a:tailEnd type="none" w="med" len="med"/>
          </a:ln>
        </p:spPr>
      </p:sp>
      <p:pic>
        <p:nvPicPr>
          <p:cNvPr id="7172" name="图片 7170"/>
          <p:cNvPicPr>
            <a:picLocks noChangeAspect="1"/>
          </p:cNvPicPr>
          <p:nvPr/>
        </p:nvPicPr>
        <p:blipFill>
          <a:blip r:embed="rId13"/>
          <a:stretch>
            <a:fillRect/>
          </a:stretch>
        </p:blipFill>
        <p:spPr>
          <a:xfrm>
            <a:off x="6227763" y="6308725"/>
            <a:ext cx="2724150" cy="365125"/>
          </a:xfrm>
          <a:prstGeom prst="rect">
            <a:avLst/>
          </a:prstGeom>
          <a:noFill/>
          <a:ln w="9525">
            <a:noFill/>
          </a:ln>
        </p:spPr>
      </p:pic>
      <p:pic>
        <p:nvPicPr>
          <p:cNvPr id="7173" name="图片 7171"/>
          <p:cNvPicPr>
            <a:picLocks noChangeAspect="1"/>
          </p:cNvPicPr>
          <p:nvPr/>
        </p:nvPicPr>
        <p:blipFill>
          <a:blip r:embed="rId14"/>
          <a:stretch>
            <a:fillRect/>
          </a:stretch>
        </p:blipFill>
        <p:spPr>
          <a:xfrm>
            <a:off x="0" y="0"/>
            <a:ext cx="825500" cy="762000"/>
          </a:xfrm>
          <a:prstGeom prst="rect">
            <a:avLst/>
          </a:prstGeom>
          <a:noFill/>
          <a:ln w="9525">
            <a:noFill/>
          </a:ln>
        </p:spPr>
      </p:pic>
      <p:sp>
        <p:nvSpPr>
          <p:cNvPr id="7174" name="标题 7172"/>
          <p:cNvSpPr>
            <a:spLocks noGrp="1"/>
          </p:cNvSpPr>
          <p:nvPr>
            <p:ph type="title"/>
          </p:nvPr>
        </p:nvSpPr>
        <p:spPr>
          <a:xfrm>
            <a:off x="406400" y="152400"/>
            <a:ext cx="8196263" cy="1135063"/>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7175" name="文本占位符 7173"/>
          <p:cNvSpPr>
            <a:spLocks noGrp="1"/>
          </p:cNvSpPr>
          <p:nvPr>
            <p:ph type="body"/>
          </p:nvPr>
        </p:nvSpPr>
        <p:spPr>
          <a:xfrm>
            <a:off x="468313" y="1412875"/>
            <a:ext cx="8170862" cy="4960938"/>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2" name="日期占位符 7174"/>
          <p:cNvSpPr>
            <a:spLocks noGrp="1"/>
          </p:cNvSpPr>
          <p:nvPr>
            <p:ph type="dt"/>
          </p:nvPr>
        </p:nvSpPr>
        <p:spPr>
          <a:xfrm>
            <a:off x="431800" y="6229350"/>
            <a:ext cx="2303463" cy="449263"/>
          </a:xfrm>
          <a:prstGeom prst="rect">
            <a:avLst/>
          </a:prstGeom>
          <a:noFill/>
          <a:ln w="9525">
            <a:noFill/>
          </a:ln>
        </p:spPr>
        <p:txBody>
          <a:bodyPr wrap="square" lIns="91440" tIns="45720" rIns="91440" bIns="45720" anchor="b" anchorCtr="0"/>
          <a:lstStyle>
            <a:lvl1pPr algn="l">
              <a:buFontTx/>
              <a:defRPr sz="1400">
                <a:solidFill>
                  <a:srgbClr val="808080"/>
                </a:solidFill>
                <a:latin typeface="Arial" panose="020B0604020202020204" pitchFamily="34" charset="0"/>
                <a:ea typeface="宋体" panose="02010600030101010101" pitchFamily="2" charset="-122"/>
              </a:defRPr>
            </a:lvl1pPr>
          </a:lstStyle>
          <a:p>
            <a:pPr lvl="0" defTabSz="457200" eaLnBrk="0" fontAlgn="base" hangingPunct="0">
              <a:lnSpc>
                <a:spcPct val="100000"/>
              </a:lnSpc>
              <a:spcBef>
                <a:spcPts val="900"/>
              </a:spcBef>
              <a:spcAft>
                <a:spcPts val="2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24/5/7</a:t>
            </a:r>
            <a:endParaRPr lang="zh-CN" altLang="x-none" sz="1400" strike="noStrike" noProof="1" dirty="0" err="1">
              <a:solidFill>
                <a:srgbClr val="808080"/>
              </a:solidFill>
              <a:latin typeface="Arial" panose="020B0604020202020204" pitchFamily="34" charset="0"/>
              <a:ea typeface="宋体" panose="02010600030101010101" pitchFamily="2" charset="-122"/>
            </a:endParaRPr>
          </a:p>
        </p:txBody>
      </p:sp>
      <p:sp>
        <p:nvSpPr>
          <p:cNvPr id="7177" name="文本框 7175"/>
          <p:cNvSpPr txBox="1"/>
          <p:nvPr/>
        </p:nvSpPr>
        <p:spPr>
          <a:xfrm>
            <a:off x="3124200" y="6229350"/>
            <a:ext cx="2895600" cy="457200"/>
          </a:xfrm>
          <a:prstGeom prst="rect">
            <a:avLst/>
          </a:prstGeom>
          <a:noFill/>
          <a:ln w="9525">
            <a:noFill/>
          </a:ln>
        </p:spPr>
        <p:txBody>
          <a:bodyPr anchor="t" anchorCtr="0"/>
          <a:p>
            <a:pPr lvl="0"/>
            <a:endParaRPr lang="zh-CN" altLang="en-US">
              <a:latin typeface="Times New Roman" panose="02020603050405020304" pitchFamily="16" charset="0"/>
              <a:ea typeface="黑体" panose="02010609060101010101" charset="-122"/>
            </a:endParaRPr>
          </a:p>
        </p:txBody>
      </p:sp>
      <p:sp>
        <p:nvSpPr>
          <p:cNvPr id="3" name="灯片编号占位符 7176"/>
          <p:cNvSpPr>
            <a:spLocks noGrp="1"/>
          </p:cNvSpPr>
          <p:nvPr>
            <p:ph type="sldNum"/>
          </p:nvPr>
        </p:nvSpPr>
        <p:spPr>
          <a:xfrm>
            <a:off x="3563938" y="6165850"/>
            <a:ext cx="1897063" cy="449263"/>
          </a:xfrm>
          <a:prstGeom prst="rect">
            <a:avLst/>
          </a:prstGeom>
          <a:noFill/>
          <a:ln w="9525">
            <a:noFill/>
          </a:ln>
        </p:spPr>
        <p:txBody>
          <a:bodyPr wrap="square" lIns="91440" tIns="45720" rIns="91440" bIns="45720" anchor="b" anchorCtr="0"/>
          <a:lstStyle>
            <a:lvl1pPr algn="r">
              <a:buFontTx/>
              <a:defRPr sz="1400">
                <a:solidFill>
                  <a:srgbClr val="5E574E"/>
                </a:solidFill>
                <a:latin typeface="Arial" panose="020B0604020202020204" pitchFamily="34" charset="0"/>
                <a:ea typeface="宋体" panose="02010600030101010101" pitchFamily="2" charset="-122"/>
              </a:defRPr>
            </a:lvl1pPr>
          </a:lstStyle>
          <a:p>
            <a:pPr lvl="0" defTabSz="457200" eaLnBrk="1" fontAlgn="base" hangingPunct="1">
              <a:lnSpc>
                <a:spcPct val="100000"/>
              </a:lnSpc>
              <a:spcBef>
                <a:spcPts val="900"/>
              </a:spcBef>
              <a:spcAft>
                <a:spcPts val="65"/>
              </a:spcAft>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p:txStyles>
    <p:titleStyle>
      <a:lvl1pPr marL="0" lvl="0" indent="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mj-lt"/>
          <a:ea typeface="+mj-ea"/>
          <a:cs typeface="+mj-cs"/>
        </a:defRPr>
      </a:lvl1pPr>
      <a:lvl2pPr marL="742950" lvl="1" indent="-28575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2pPr>
      <a:lvl3pPr marL="1143000" lvl="2"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3pPr>
      <a:lvl4pPr marL="1600200" lvl="3"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4pPr>
      <a:lvl5pPr marL="2057400" lvl="4"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5pPr>
    </p:titleStyle>
    <p:bodyStyle>
      <a:lvl1pPr marL="342900" lvl="0" indent="-342900" algn="l" defTabSz="457200" rtl="0" eaLnBrk="0" fontAlgn="base" latinLnBrk="0" hangingPunct="0">
        <a:lnSpc>
          <a:spcPct val="100000"/>
        </a:lnSpc>
        <a:spcBef>
          <a:spcPts val="765"/>
        </a:spcBef>
        <a:spcAft>
          <a:spcPts val="65"/>
        </a:spcAft>
        <a:buClr>
          <a:srgbClr val="000000"/>
        </a:buClr>
        <a:buSzPct val="100000"/>
        <a:buFont typeface="Times New Roman" panose="02020603050405020304" pitchFamily="16" charset="0"/>
        <a:buNone/>
        <a:defRPr sz="2800" b="1"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665"/>
        </a:spcBef>
        <a:spcAft>
          <a:spcPts val="65"/>
        </a:spcAft>
        <a:buClr>
          <a:srgbClr val="000000"/>
        </a:buClr>
        <a:buSzPct val="100000"/>
        <a:buFont typeface="Times New Roman" panose="02020603050405020304" pitchFamily="16" charset="0"/>
        <a:buNone/>
        <a:defRPr sz="2400" b="1" i="0" u="none" kern="1200" baseline="0">
          <a:solidFill>
            <a:srgbClr val="000000"/>
          </a:solidFill>
          <a:latin typeface="Times New Roman" panose="02020603050405020304" pitchFamily="16" charset="0"/>
          <a:ea typeface="黑体" panose="02010609060101010101" charset="-122"/>
          <a:cs typeface="+mn-cs"/>
        </a:defRPr>
      </a:lvl2pPr>
      <a:lvl3pPr marL="1143000" lvl="2"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1" i="0" u="none" kern="1200" baseline="0">
          <a:solidFill>
            <a:srgbClr val="000000"/>
          </a:solidFill>
          <a:latin typeface="Times New Roman" panose="02020603050405020304" pitchFamily="16" charset="0"/>
          <a:ea typeface="黑体" panose="02010609060101010101" charset="-122"/>
          <a:cs typeface="+mn-cs"/>
        </a:defRPr>
      </a:lvl3pPr>
      <a:lvl4pPr marL="1600200" lvl="3"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4pPr>
      <a:lvl5pPr marL="2057400" lvl="4"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5pPr>
      <a:lvl6pPr marL="2514600" lvl="5"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6pPr>
      <a:lvl7pPr marL="2971800" lvl="6"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7pPr>
      <a:lvl8pPr marL="3429000" lvl="7"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8pPr>
      <a:lvl9pPr marL="3886200" lvl="8"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9pPr>
    </p:bodyStyle>
    <p:otherStyle>
      <a:lvl1pPr marL="0" lvl="0" indent="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mn-lt"/>
          <a:ea typeface="+mn-ea"/>
          <a:cs typeface="+mn-cs"/>
        </a:defRPr>
      </a:lvl1pPr>
      <a:lvl2pPr marL="742950" lvl="1" indent="-28575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vl6pPr marL="2286000" lvl="5"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6pPr>
      <a:lvl7pPr marL="2743200" lvl="6"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7pPr>
      <a:lvl8pPr marL="3200400" lvl="7"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8pPr>
      <a:lvl9pPr marL="3657600" lvl="8"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8194" name="标题 1024"/>
          <p:cNvSpPr>
            <a:spLocks noGrp="1"/>
          </p:cNvSpPr>
          <p:nvPr>
            <p:ph type="title"/>
          </p:nvPr>
        </p:nvSpPr>
        <p:spPr>
          <a:xfrm>
            <a:off x="406400" y="152400"/>
            <a:ext cx="8196263" cy="1135063"/>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8195" name="文本占位符 1025"/>
          <p:cNvSpPr>
            <a:spLocks noGrp="1"/>
          </p:cNvSpPr>
          <p:nvPr>
            <p:ph type="body"/>
          </p:nvPr>
        </p:nvSpPr>
        <p:spPr>
          <a:xfrm>
            <a:off x="468313" y="1412875"/>
            <a:ext cx="8170862" cy="4960938"/>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2" name="日期占位符 1026"/>
          <p:cNvSpPr>
            <a:spLocks noGrp="1"/>
          </p:cNvSpPr>
          <p:nvPr>
            <p:ph type="dt"/>
          </p:nvPr>
        </p:nvSpPr>
        <p:spPr>
          <a:xfrm>
            <a:off x="431800" y="6229350"/>
            <a:ext cx="2303463" cy="449263"/>
          </a:xfrm>
          <a:prstGeom prst="rect">
            <a:avLst/>
          </a:prstGeom>
          <a:noFill/>
          <a:ln w="9525">
            <a:noFill/>
          </a:ln>
        </p:spPr>
        <p:txBody>
          <a:bodyPr wrap="square" lIns="91440" tIns="45720" rIns="91440" bIns="45720" anchor="b" anchorCtr="0"/>
          <a:lstStyle>
            <a:lvl1pPr algn="l">
              <a:buFontTx/>
              <a:defRPr sz="1400">
                <a:solidFill>
                  <a:srgbClr val="5E574E"/>
                </a:solidFill>
                <a:latin typeface="Arial" panose="020B0604020202020204" pitchFamily="34" charset="0"/>
                <a:ea typeface="宋体" panose="02010600030101010101" pitchFamily="2" charset="-122"/>
              </a:defRPr>
            </a:lvl1pPr>
          </a:lstStyle>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8197" name="文本框 1027"/>
          <p:cNvSpPr txBox="1"/>
          <p:nvPr/>
        </p:nvSpPr>
        <p:spPr>
          <a:xfrm>
            <a:off x="3124200" y="6229350"/>
            <a:ext cx="2895600" cy="457200"/>
          </a:xfrm>
          <a:prstGeom prst="rect">
            <a:avLst/>
          </a:prstGeom>
          <a:noFill/>
          <a:ln w="9525">
            <a:noFill/>
          </a:ln>
        </p:spPr>
        <p:txBody>
          <a:bodyPr anchor="t" anchorCtr="0"/>
          <a:p>
            <a:pPr lvl="0"/>
            <a:endParaRPr lang="zh-CN" altLang="en-US">
              <a:latin typeface="Times New Roman" panose="02020603050405020304" pitchFamily="16" charset="0"/>
              <a:ea typeface="黑体" panose="02010609060101010101" charset="-122"/>
            </a:endParaRPr>
          </a:p>
        </p:txBody>
      </p:sp>
      <p:sp>
        <p:nvSpPr>
          <p:cNvPr id="3" name="灯片编号占位符 1028"/>
          <p:cNvSpPr>
            <a:spLocks noGrp="1"/>
          </p:cNvSpPr>
          <p:nvPr>
            <p:ph type="sldNum"/>
          </p:nvPr>
        </p:nvSpPr>
        <p:spPr>
          <a:xfrm>
            <a:off x="3563938" y="6165850"/>
            <a:ext cx="1897063" cy="449263"/>
          </a:xfrm>
          <a:prstGeom prst="rect">
            <a:avLst/>
          </a:prstGeom>
          <a:noFill/>
          <a:ln w="9525">
            <a:noFill/>
          </a:ln>
        </p:spPr>
        <p:txBody>
          <a:bodyPr wrap="square" lIns="91440" tIns="45720" rIns="91440" bIns="45720" anchor="b" anchorCtr="0"/>
          <a:lstStyle>
            <a:lvl1pPr algn="r">
              <a:buFontTx/>
              <a:defRPr sz="1400">
                <a:solidFill>
                  <a:srgbClr val="5E574E"/>
                </a:solidFill>
                <a:latin typeface="Arial" panose="020B0604020202020204" pitchFamily="34" charset="0"/>
                <a:ea typeface="宋体" panose="02010600030101010101" pitchFamily="2" charset="-122"/>
              </a:defRPr>
            </a:lvl1pPr>
          </a:lstStyle>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
        <p:nvSpPr>
          <p:cNvPr id="8199" name="直接连接符 1029"/>
          <p:cNvSpPr/>
          <p:nvPr/>
        </p:nvSpPr>
        <p:spPr>
          <a:xfrm>
            <a:off x="457200" y="1295400"/>
            <a:ext cx="8153400" cy="1588"/>
          </a:xfrm>
          <a:prstGeom prst="line">
            <a:avLst/>
          </a:prstGeom>
          <a:ln w="76320" cap="flat" cmpd="sng">
            <a:solidFill>
              <a:srgbClr val="0000FF"/>
            </a:solidFill>
            <a:prstDash val="solid"/>
            <a:round/>
            <a:headEnd type="none" w="med" len="med"/>
            <a:tailEnd type="none" w="med" len="med"/>
          </a:ln>
        </p:spPr>
      </p:sp>
      <p:pic>
        <p:nvPicPr>
          <p:cNvPr id="8200" name="图片 1030"/>
          <p:cNvPicPr>
            <a:picLocks noChangeAspect="1"/>
          </p:cNvPicPr>
          <p:nvPr/>
        </p:nvPicPr>
        <p:blipFill>
          <a:blip r:embed="rId13"/>
          <a:stretch>
            <a:fillRect/>
          </a:stretch>
        </p:blipFill>
        <p:spPr>
          <a:xfrm>
            <a:off x="6227763" y="6308725"/>
            <a:ext cx="2724150" cy="365125"/>
          </a:xfrm>
          <a:prstGeom prst="rect">
            <a:avLst/>
          </a:prstGeom>
          <a:noFill/>
          <a:ln w="9525">
            <a:noFill/>
          </a:ln>
        </p:spPr>
      </p:pic>
      <p:pic>
        <p:nvPicPr>
          <p:cNvPr id="8201" name="图片 1031"/>
          <p:cNvPicPr>
            <a:picLocks noChangeAspect="1"/>
          </p:cNvPicPr>
          <p:nvPr/>
        </p:nvPicPr>
        <p:blipFill>
          <a:blip r:embed="rId14"/>
          <a:stretch>
            <a:fillRect/>
          </a:stretch>
        </p:blipFill>
        <p:spPr>
          <a:xfrm>
            <a:off x="0" y="0"/>
            <a:ext cx="825500" cy="762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p:txStyles>
    <p:titleStyle>
      <a:lvl1pPr marL="0" lvl="0" indent="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mj-lt"/>
          <a:ea typeface="+mj-ea"/>
          <a:cs typeface="+mj-cs"/>
        </a:defRPr>
      </a:lvl1pPr>
      <a:lvl2pPr marL="742950" lvl="1" indent="-28575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2pPr>
      <a:lvl3pPr marL="1143000" lvl="2"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3pPr>
      <a:lvl4pPr marL="1600200" lvl="3"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4pPr>
      <a:lvl5pPr marL="2057400" lvl="4"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5pPr>
    </p:titleStyle>
    <p:bodyStyle>
      <a:lvl1pPr marL="342900" lvl="0" indent="-342900" algn="l" defTabSz="457200" rtl="0" eaLnBrk="0" fontAlgn="base" latinLnBrk="0" hangingPunct="0">
        <a:lnSpc>
          <a:spcPct val="100000"/>
        </a:lnSpc>
        <a:spcBef>
          <a:spcPts val="765"/>
        </a:spcBef>
        <a:spcAft>
          <a:spcPts val="65"/>
        </a:spcAft>
        <a:buClr>
          <a:srgbClr val="000000"/>
        </a:buClr>
        <a:buSzPct val="100000"/>
        <a:buFont typeface="Times New Roman" panose="02020603050405020304" pitchFamily="16" charset="0"/>
        <a:buNone/>
        <a:defRPr sz="2800" b="1"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665"/>
        </a:spcBef>
        <a:spcAft>
          <a:spcPts val="65"/>
        </a:spcAft>
        <a:buClr>
          <a:srgbClr val="000000"/>
        </a:buClr>
        <a:buSzPct val="100000"/>
        <a:buFont typeface="Times New Roman" panose="02020603050405020304" pitchFamily="16" charset="0"/>
        <a:buNone/>
        <a:defRPr sz="2400" b="1" i="0" u="none" kern="1200" baseline="0">
          <a:solidFill>
            <a:srgbClr val="000000"/>
          </a:solidFill>
          <a:latin typeface="Times New Roman" panose="02020603050405020304" pitchFamily="16" charset="0"/>
          <a:ea typeface="黑体" panose="02010609060101010101" charset="-122"/>
          <a:cs typeface="+mn-cs"/>
        </a:defRPr>
      </a:lvl2pPr>
      <a:lvl3pPr marL="1143000" lvl="2"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1" i="0" u="none" kern="1200" baseline="0">
          <a:solidFill>
            <a:srgbClr val="000000"/>
          </a:solidFill>
          <a:latin typeface="Times New Roman" panose="02020603050405020304" pitchFamily="16" charset="0"/>
          <a:ea typeface="黑体" panose="02010609060101010101" charset="-122"/>
          <a:cs typeface="+mn-cs"/>
        </a:defRPr>
      </a:lvl3pPr>
      <a:lvl4pPr marL="1600200" lvl="3"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4pPr>
      <a:lvl5pPr marL="2057400" lvl="4"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5pPr>
      <a:lvl6pPr marL="2514600" lvl="5"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6pPr>
      <a:lvl7pPr marL="2971800" lvl="6"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7pPr>
      <a:lvl8pPr marL="3429000" lvl="7"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8pPr>
      <a:lvl9pPr marL="3886200" lvl="8"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9pPr>
    </p:bodyStyle>
    <p:otherStyle>
      <a:lvl1pPr marL="0" lvl="0" indent="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mn-lt"/>
          <a:ea typeface="+mn-ea"/>
          <a:cs typeface="+mn-cs"/>
        </a:defRPr>
      </a:lvl1pPr>
      <a:lvl2pPr marL="742950" lvl="1" indent="-28575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vl6pPr marL="2286000" lvl="5"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6pPr>
      <a:lvl7pPr marL="2743200" lvl="6"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7pPr>
      <a:lvl8pPr marL="3200400" lvl="7"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8pPr>
      <a:lvl9pPr marL="3657600" lvl="8"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9218" name="标题 1024"/>
          <p:cNvSpPr>
            <a:spLocks noGrp="1"/>
          </p:cNvSpPr>
          <p:nvPr>
            <p:ph type="title"/>
          </p:nvPr>
        </p:nvSpPr>
        <p:spPr>
          <a:xfrm>
            <a:off x="406400" y="152400"/>
            <a:ext cx="8196263" cy="1135063"/>
          </a:xfrm>
          <a:prstGeom prst="rect">
            <a:avLst/>
          </a:prstGeom>
          <a:noFill/>
          <a:ln w="9525">
            <a:noFill/>
          </a:ln>
        </p:spPr>
        <p:txBody>
          <a:bodyPr wrap="square" lIns="90000" tIns="46800" rIns="90000" bIns="46800" anchor="b" anchorCtr="0"/>
          <a:p>
            <a:pPr lvl="0"/>
            <a:r>
              <a:rPr lang="en-US" altLang="zh-CN" dirty="0"/>
              <a:t>Click to edit the title text format</a:t>
            </a:r>
            <a:endParaRPr lang="en-US" altLang="zh-CN" dirty="0"/>
          </a:p>
        </p:txBody>
      </p:sp>
      <p:sp>
        <p:nvSpPr>
          <p:cNvPr id="9219" name="文本占位符 1025"/>
          <p:cNvSpPr>
            <a:spLocks noGrp="1"/>
          </p:cNvSpPr>
          <p:nvPr>
            <p:ph type="body"/>
          </p:nvPr>
        </p:nvSpPr>
        <p:spPr>
          <a:xfrm>
            <a:off x="468313" y="1412875"/>
            <a:ext cx="8170862" cy="4960938"/>
          </a:xfrm>
          <a:prstGeom prst="rect">
            <a:avLst/>
          </a:prstGeom>
          <a:noFill/>
          <a:ln w="9525">
            <a:noFill/>
          </a:ln>
        </p:spPr>
        <p:txBody>
          <a:bodyPr wrap="square" lIns="90000" tIns="46800" rIns="90000" bIns="46800" anchor="t" anchorCtr="0"/>
          <a:p>
            <a:pPr lvl="0"/>
            <a:r>
              <a:rPr lang="en-US" altLang="zh-CN" dirty="0"/>
              <a:t>Click to edit the outline text format</a:t>
            </a:r>
            <a:endParaRPr lang="en-US" altLang="zh-CN" dirty="0"/>
          </a:p>
          <a:p>
            <a:pPr lvl="1"/>
            <a:r>
              <a:rPr lang="en-US" altLang="zh-CN" dirty="0"/>
              <a:t>Second Outline Level</a:t>
            </a:r>
            <a:endParaRPr lang="en-US" altLang="zh-CN" dirty="0"/>
          </a:p>
          <a:p>
            <a:pPr lvl="2"/>
            <a:r>
              <a:rPr lang="en-US" altLang="zh-CN" dirty="0"/>
              <a:t>Third Outline Level</a:t>
            </a:r>
            <a:endParaRPr lang="en-US" altLang="zh-CN" dirty="0"/>
          </a:p>
          <a:p>
            <a:pPr lvl="3"/>
            <a:r>
              <a:rPr lang="en-US" altLang="zh-CN" dirty="0"/>
              <a:t>Fourth Outline Level</a:t>
            </a:r>
            <a:endParaRPr lang="en-US" altLang="zh-CN" dirty="0"/>
          </a:p>
          <a:p>
            <a:pPr lvl="4"/>
            <a:r>
              <a:rPr lang="en-US" altLang="zh-CN" dirty="0"/>
              <a:t>Fifth Outline Level</a:t>
            </a:r>
            <a:endParaRPr lang="en-US" altLang="zh-CN" dirty="0"/>
          </a:p>
          <a:p>
            <a:pPr lvl="4"/>
            <a:r>
              <a:rPr lang="en-US" altLang="zh-CN" dirty="0"/>
              <a:t>Sixth Outline Level</a:t>
            </a:r>
            <a:endParaRPr lang="en-US" altLang="zh-CN" dirty="0"/>
          </a:p>
          <a:p>
            <a:pPr lvl="4"/>
            <a:r>
              <a:rPr lang="en-US" altLang="zh-CN" dirty="0"/>
              <a:t>Seventh Outline Level</a:t>
            </a:r>
            <a:endParaRPr lang="en-US" altLang="zh-CN" dirty="0"/>
          </a:p>
        </p:txBody>
      </p:sp>
      <p:sp>
        <p:nvSpPr>
          <p:cNvPr id="2" name="日期占位符 1026"/>
          <p:cNvSpPr>
            <a:spLocks noGrp="1"/>
          </p:cNvSpPr>
          <p:nvPr>
            <p:ph type="dt"/>
          </p:nvPr>
        </p:nvSpPr>
        <p:spPr>
          <a:xfrm>
            <a:off x="431800" y="6229350"/>
            <a:ext cx="2303463" cy="449263"/>
          </a:xfrm>
          <a:prstGeom prst="rect">
            <a:avLst/>
          </a:prstGeom>
          <a:noFill/>
          <a:ln w="9525">
            <a:noFill/>
          </a:ln>
        </p:spPr>
        <p:txBody>
          <a:bodyPr wrap="square" lIns="91440" tIns="45720" rIns="91440" bIns="45720" anchor="b" anchorCtr="0"/>
          <a:lstStyle>
            <a:lvl1pPr algn="l">
              <a:buFontTx/>
              <a:defRPr sz="1400">
                <a:solidFill>
                  <a:srgbClr val="5E574E"/>
                </a:solidFill>
                <a:latin typeface="Arial" panose="020B0604020202020204" pitchFamily="34" charset="0"/>
                <a:ea typeface="宋体" panose="02010600030101010101" pitchFamily="2" charset="-122"/>
              </a:defRPr>
            </a:lvl1pPr>
          </a:lstStyle>
          <a:p>
            <a:pPr lvl="0" defTabSz="457200" eaLnBrk="0" fontAlgn="base" hangingPunct="0">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latin typeface="Arial" panose="020B0604020202020204" pitchFamily="34" charset="0"/>
                <a:ea typeface="宋体" panose="02010600030101010101" pitchFamily="2" charset="-122"/>
                <a:cs typeface="+mn-cs"/>
              </a:rPr>
              <a:t>24/4/25</a:t>
            </a:r>
            <a:endParaRPr lang="zh-CN" altLang="x-none" sz="1400" strike="noStrike" noProof="1" dirty="0" err="1">
              <a:solidFill>
                <a:srgbClr val="5E574E"/>
              </a:solidFill>
              <a:latin typeface="Arial" panose="020B0604020202020204" pitchFamily="34" charset="0"/>
              <a:ea typeface="宋体" panose="02010600030101010101" pitchFamily="2" charset="-122"/>
            </a:endParaRPr>
          </a:p>
        </p:txBody>
      </p:sp>
      <p:sp>
        <p:nvSpPr>
          <p:cNvPr id="9221" name="文本框 1027"/>
          <p:cNvSpPr txBox="1"/>
          <p:nvPr/>
        </p:nvSpPr>
        <p:spPr>
          <a:xfrm>
            <a:off x="3124200" y="6229350"/>
            <a:ext cx="2895600" cy="457200"/>
          </a:xfrm>
          <a:prstGeom prst="rect">
            <a:avLst/>
          </a:prstGeom>
          <a:noFill/>
          <a:ln w="9525">
            <a:noFill/>
          </a:ln>
        </p:spPr>
        <p:txBody>
          <a:bodyPr anchor="t" anchorCtr="0"/>
          <a:p>
            <a:pPr lvl="0"/>
            <a:endParaRPr lang="zh-CN" altLang="en-US">
              <a:latin typeface="Times New Roman" panose="02020603050405020304" pitchFamily="16" charset="0"/>
              <a:ea typeface="黑体" panose="02010609060101010101" charset="-122"/>
            </a:endParaRPr>
          </a:p>
        </p:txBody>
      </p:sp>
      <p:sp>
        <p:nvSpPr>
          <p:cNvPr id="3" name="灯片编号占位符 1028"/>
          <p:cNvSpPr>
            <a:spLocks noGrp="1"/>
          </p:cNvSpPr>
          <p:nvPr>
            <p:ph type="sldNum"/>
          </p:nvPr>
        </p:nvSpPr>
        <p:spPr>
          <a:xfrm>
            <a:off x="3563938" y="6165850"/>
            <a:ext cx="1897063" cy="449263"/>
          </a:xfrm>
          <a:prstGeom prst="rect">
            <a:avLst/>
          </a:prstGeom>
          <a:noFill/>
          <a:ln w="9525">
            <a:noFill/>
          </a:ln>
        </p:spPr>
        <p:txBody>
          <a:bodyPr wrap="square" lIns="91440" tIns="45720" rIns="91440" bIns="45720" anchor="b" anchorCtr="0"/>
          <a:lstStyle>
            <a:lvl1pPr algn="r">
              <a:buFontTx/>
              <a:defRPr sz="1400">
                <a:solidFill>
                  <a:srgbClr val="5E574E"/>
                </a:solidFill>
                <a:latin typeface="Arial" panose="020B0604020202020204" pitchFamily="34" charset="0"/>
                <a:ea typeface="宋体" panose="02010600030101010101" pitchFamily="2" charset="-122"/>
              </a:defRPr>
            </a:lvl1pPr>
          </a:lstStyle>
          <a:p>
            <a:pPr lvl="0" defTabSz="457200" eaLnBrk="1" fontAlgn="base" hangingPunct="1">
              <a:lnSpc>
                <a:spcPct val="100000"/>
              </a:lnSpc>
              <a:spcBef>
                <a:spcPts val="940"/>
              </a:spcBef>
              <a:spcAft>
                <a:spcPts val="65"/>
              </a:spcAft>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trike="noStrike" noProof="1" dirty="0" err="1">
                <a:latin typeface="Arial" panose="020B0604020202020204" pitchFamily="34" charset="0"/>
                <a:ea typeface="宋体" panose="02010600030101010101" pitchFamily="2" charset="-122"/>
                <a:cs typeface="+mn-cs"/>
              </a:rPr>
            </a:fld>
            <a:endParaRPr lang="zh-CN" altLang="x-none" strike="noStrike" noProof="1" dirty="0" err="1"/>
          </a:p>
        </p:txBody>
      </p:sp>
      <p:sp>
        <p:nvSpPr>
          <p:cNvPr id="9223" name="直接连接符 1029"/>
          <p:cNvSpPr/>
          <p:nvPr/>
        </p:nvSpPr>
        <p:spPr>
          <a:xfrm>
            <a:off x="457200" y="1295400"/>
            <a:ext cx="8153400" cy="1588"/>
          </a:xfrm>
          <a:prstGeom prst="line">
            <a:avLst/>
          </a:prstGeom>
          <a:ln w="76320" cap="flat" cmpd="sng">
            <a:solidFill>
              <a:srgbClr val="0000FF"/>
            </a:solidFill>
            <a:prstDash val="solid"/>
            <a:round/>
            <a:headEnd type="none" w="med" len="med"/>
            <a:tailEnd type="none" w="med" len="med"/>
          </a:ln>
        </p:spPr>
      </p:sp>
      <p:pic>
        <p:nvPicPr>
          <p:cNvPr id="9224" name="图片 1030"/>
          <p:cNvPicPr>
            <a:picLocks noChangeAspect="1"/>
          </p:cNvPicPr>
          <p:nvPr/>
        </p:nvPicPr>
        <p:blipFill>
          <a:blip r:embed="rId14"/>
          <a:stretch>
            <a:fillRect/>
          </a:stretch>
        </p:blipFill>
        <p:spPr>
          <a:xfrm>
            <a:off x="6227763" y="6308725"/>
            <a:ext cx="2724150" cy="365125"/>
          </a:xfrm>
          <a:prstGeom prst="rect">
            <a:avLst/>
          </a:prstGeom>
          <a:noFill/>
          <a:ln w="9525">
            <a:noFill/>
          </a:ln>
        </p:spPr>
      </p:pic>
      <p:pic>
        <p:nvPicPr>
          <p:cNvPr id="9225" name="图片 1031"/>
          <p:cNvPicPr>
            <a:picLocks noChangeAspect="1"/>
          </p:cNvPicPr>
          <p:nvPr/>
        </p:nvPicPr>
        <p:blipFill>
          <a:blip r:embed="rId15"/>
          <a:stretch>
            <a:fillRect/>
          </a:stretch>
        </p:blipFill>
        <p:spPr>
          <a:xfrm>
            <a:off x="0" y="0"/>
            <a:ext cx="825500" cy="762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p:hf sldNum="0" hdr="0" ftr="0"/>
  <p:txStyles>
    <p:titleStyle>
      <a:lvl1pPr marL="0" lvl="0" indent="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mj-lt"/>
          <a:ea typeface="+mj-ea"/>
          <a:cs typeface="+mj-cs"/>
        </a:defRPr>
      </a:lvl1pPr>
      <a:lvl2pPr marL="742950" lvl="1" indent="-28575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2pPr>
      <a:lvl3pPr marL="1143000" lvl="2"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3pPr>
      <a:lvl4pPr marL="1600200" lvl="3"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4pPr>
      <a:lvl5pPr marL="2057400" lvl="4" indent="-228600" algn="l" defTabSz="457200" rtl="0" eaLnBrk="0" fontAlgn="base" latinLnBrk="0" hangingPunct="0">
        <a:lnSpc>
          <a:spcPct val="100000"/>
        </a:lnSpc>
        <a:spcBef>
          <a:spcPts val="65"/>
        </a:spcBef>
        <a:spcAft>
          <a:spcPts val="65"/>
        </a:spcAft>
        <a:buClr>
          <a:srgbClr val="000000"/>
        </a:buClr>
        <a:buSzPct val="100000"/>
        <a:buFont typeface="Times New Roman" panose="02020603050405020304" pitchFamily="16" charset="0"/>
        <a:buNone/>
        <a:defRPr sz="3600" b="0" i="0" u="none" kern="1200" baseline="0">
          <a:solidFill>
            <a:srgbClr val="000000"/>
          </a:solidFill>
          <a:latin typeface="Arial Black" panose="020B0A04020102020204" pitchFamily="32" charset="0"/>
          <a:ea typeface="Noto Sans CJK SC" charset="0"/>
          <a:cs typeface="+mj-cs"/>
        </a:defRPr>
      </a:lvl5pPr>
    </p:titleStyle>
    <p:bodyStyle>
      <a:lvl1pPr marL="342900" lvl="0" indent="-342900" algn="l" defTabSz="457200" rtl="0" eaLnBrk="0" fontAlgn="base" latinLnBrk="0" hangingPunct="0">
        <a:lnSpc>
          <a:spcPct val="100000"/>
        </a:lnSpc>
        <a:spcBef>
          <a:spcPts val="765"/>
        </a:spcBef>
        <a:spcAft>
          <a:spcPts val="65"/>
        </a:spcAft>
        <a:buClr>
          <a:srgbClr val="000000"/>
        </a:buClr>
        <a:buSzPct val="100000"/>
        <a:buFont typeface="Times New Roman" panose="02020603050405020304" pitchFamily="16" charset="0"/>
        <a:buNone/>
        <a:defRPr sz="2800" b="1"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665"/>
        </a:spcBef>
        <a:spcAft>
          <a:spcPts val="65"/>
        </a:spcAft>
        <a:buClr>
          <a:srgbClr val="000000"/>
        </a:buClr>
        <a:buSzPct val="100000"/>
        <a:buFont typeface="Times New Roman" panose="02020603050405020304" pitchFamily="16" charset="0"/>
        <a:buNone/>
        <a:defRPr sz="2400" b="1" i="0" u="none" kern="1200" baseline="0">
          <a:solidFill>
            <a:srgbClr val="000000"/>
          </a:solidFill>
          <a:latin typeface="Times New Roman" panose="02020603050405020304" pitchFamily="16" charset="0"/>
          <a:ea typeface="黑体" panose="02010609060101010101" charset="-122"/>
          <a:cs typeface="+mn-cs"/>
        </a:defRPr>
      </a:lvl2pPr>
      <a:lvl3pPr marL="1143000" lvl="2" indent="-228600" algn="l" defTabSz="457200" rtl="0" eaLnBrk="0" fontAlgn="base" latinLnBrk="0" hangingPunct="0">
        <a:lnSpc>
          <a:spcPct val="100000"/>
        </a:lnSpc>
        <a:spcBef>
          <a:spcPts val="565"/>
        </a:spcBef>
        <a:spcAft>
          <a:spcPts val="65"/>
        </a:spcAft>
        <a:buClr>
          <a:srgbClr val="000000"/>
        </a:buClr>
        <a:buSzPct val="100000"/>
        <a:buFont typeface="Times New Roman" panose="02020603050405020304" pitchFamily="16" charset="0"/>
        <a:buNone/>
        <a:defRPr sz="2000" b="1" i="0" u="none" kern="1200" baseline="0">
          <a:solidFill>
            <a:srgbClr val="000000"/>
          </a:solidFill>
          <a:latin typeface="Times New Roman" panose="02020603050405020304" pitchFamily="16" charset="0"/>
          <a:ea typeface="黑体" panose="02010609060101010101" charset="-122"/>
          <a:cs typeface="+mn-cs"/>
        </a:defRPr>
      </a:lvl3pPr>
      <a:lvl4pPr marL="1600200" lvl="3"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4pPr>
      <a:lvl5pPr marL="2057400" lvl="4"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5pPr>
      <a:lvl6pPr marL="2514600" lvl="5"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6pPr>
      <a:lvl7pPr marL="2971800" lvl="6"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7pPr>
      <a:lvl8pPr marL="3429000" lvl="7"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8pPr>
      <a:lvl9pPr marL="3886200" lvl="8" indent="-228600" algn="l" defTabSz="457200" rtl="0" eaLnBrk="0" fontAlgn="base" latinLnBrk="0" hangingPunct="0">
        <a:lnSpc>
          <a:spcPct val="100000"/>
        </a:lnSpc>
        <a:spcBef>
          <a:spcPts val="515"/>
        </a:spcBef>
        <a:spcAft>
          <a:spcPts val="65"/>
        </a:spcAft>
        <a:buClr>
          <a:srgbClr val="000000"/>
        </a:buClr>
        <a:buSzPct val="100000"/>
        <a:buFont typeface="Times New Roman" panose="02020603050405020304" pitchFamily="16" charset="0"/>
        <a:buNone/>
        <a:defRPr sz="1800" b="1" i="0" u="none" kern="1200" baseline="0">
          <a:solidFill>
            <a:srgbClr val="000000"/>
          </a:solidFill>
          <a:latin typeface="Times New Roman" panose="02020603050405020304" pitchFamily="16" charset="0"/>
          <a:ea typeface="黑体" panose="02010609060101010101" charset="-122"/>
          <a:cs typeface="+mn-cs"/>
        </a:defRPr>
      </a:lvl9pPr>
    </p:bodyStyle>
    <p:otherStyle>
      <a:lvl1pPr marL="0" lvl="0" indent="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mn-lt"/>
          <a:ea typeface="+mn-ea"/>
          <a:cs typeface="+mn-cs"/>
        </a:defRPr>
      </a:lvl1pPr>
      <a:lvl2pPr marL="742950" lvl="1" indent="-28575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vl6pPr marL="2286000" lvl="5"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6pPr>
      <a:lvl7pPr marL="2743200" lvl="6"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7pPr>
      <a:lvl8pPr marL="3200400" lvl="7"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8pPr>
      <a:lvl9pPr marL="3657600" lvl="8" indent="-228600" algn="l" defTabSz="457200" rtl="0" eaLnBrk="1" fontAlgn="base" latinLnBrk="0" hangingPunct="1">
        <a:lnSpc>
          <a:spcPct val="100000"/>
        </a:lnSpc>
        <a:spcBef>
          <a:spcPts val="65"/>
        </a:spcBef>
        <a:spcAft>
          <a:spcPts val="65"/>
        </a:spcAft>
        <a:buClr>
          <a:srgbClr val="000000"/>
        </a:buClr>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image" Target="../media/image1.jpeg"/></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1.xml.rels><?xml version="1.0" encoding="UTF-8" standalone="yes"?>
<Relationships xmlns="http://schemas.openxmlformats.org/package/2006/relationships"><Relationship Id="rId4" Type="http://schemas.openxmlformats.org/officeDocument/2006/relationships/notesSlide" Target="../notesSlides/notesSlide101.xml"/><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1.jpeg"/></Relationships>
</file>

<file path=ppt/slides/_rels/slide102.xml.rels><?xml version="1.0" encoding="UTF-8" standalone="yes"?>
<Relationships xmlns="http://schemas.openxmlformats.org/package/2006/relationships"><Relationship Id="rId4" Type="http://schemas.openxmlformats.org/officeDocument/2006/relationships/notesSlide" Target="../notesSlides/notesSlide102.xml"/><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1.jpe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4.xml.rels><?xml version="1.0" encoding="UTF-8" standalone="yes"?>
<Relationships xmlns="http://schemas.openxmlformats.org/package/2006/relationships"><Relationship Id="rId4" Type="http://schemas.openxmlformats.org/officeDocument/2006/relationships/notesSlide" Target="../notesSlides/notesSlide104.xml"/><Relationship Id="rId3" Type="http://schemas.openxmlformats.org/officeDocument/2006/relationships/slideLayout" Target="../slideLayouts/slideLayout7.xml"/><Relationship Id="rId2" Type="http://schemas.openxmlformats.org/officeDocument/2006/relationships/image" Target="../media/image33.png"/><Relationship Id="rId1" Type="http://schemas.openxmlformats.org/officeDocument/2006/relationships/image" Target="../media/image1.jpe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85.xml"/><Relationship Id="rId1" Type="http://schemas.openxmlformats.org/officeDocument/2006/relationships/image" Target="../media/image1.jpe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85.xml"/><Relationship Id="rId1" Type="http://schemas.openxmlformats.org/officeDocument/2006/relationships/image" Target="../media/image1.jpe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85.xml"/><Relationship Id="rId1" Type="http://schemas.openxmlformats.org/officeDocument/2006/relationships/image" Target="../media/image1.jpeg"/></Relationships>
</file>

<file path=ppt/slides/_rels/slide109.xml.rels><?xml version="1.0" encoding="UTF-8" standalone="yes"?>
<Relationships xmlns="http://schemas.openxmlformats.org/package/2006/relationships"><Relationship Id="rId4" Type="http://schemas.openxmlformats.org/officeDocument/2006/relationships/notesSlide" Target="../notesSlides/notesSlide109.xml"/><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0.xml.rels><?xml version="1.0" encoding="UTF-8" standalone="yes"?>
<Relationships xmlns="http://schemas.openxmlformats.org/package/2006/relationships"><Relationship Id="rId4" Type="http://schemas.openxmlformats.org/officeDocument/2006/relationships/notesSlide" Target="../notesSlides/notesSlide110.xml"/><Relationship Id="rId3" Type="http://schemas.openxmlformats.org/officeDocument/2006/relationships/slideLayout" Target="../slideLayouts/slideLayout7.xml"/><Relationship Id="rId2" Type="http://schemas.openxmlformats.org/officeDocument/2006/relationships/image" Target="../media/image35.wmf"/><Relationship Id="rId1" Type="http://schemas.openxmlformats.org/officeDocument/2006/relationships/image" Target="../media/image1.jpeg"/></Relationships>
</file>

<file path=ppt/slides/_rels/slide111.xml.rels><?xml version="1.0" encoding="UTF-8" standalone="yes"?>
<Relationships xmlns="http://schemas.openxmlformats.org/package/2006/relationships"><Relationship Id="rId4" Type="http://schemas.openxmlformats.org/officeDocument/2006/relationships/notesSlide" Target="../notesSlides/notesSlide111.xml"/><Relationship Id="rId3" Type="http://schemas.openxmlformats.org/officeDocument/2006/relationships/slideLayout" Target="../slideLayouts/slideLayout7.xml"/><Relationship Id="rId2" Type="http://schemas.openxmlformats.org/officeDocument/2006/relationships/image" Target="../media/image36.wmf"/><Relationship Id="rId1" Type="http://schemas.openxmlformats.org/officeDocument/2006/relationships/image" Target="../media/image1.jpeg"/></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6.xml.rels><?xml version="1.0" encoding="UTF-8" standalone="yes"?>
<Relationships xmlns="http://schemas.openxmlformats.org/package/2006/relationships"><Relationship Id="rId4" Type="http://schemas.openxmlformats.org/officeDocument/2006/relationships/notesSlide" Target="../notesSlides/notesSlide116.xml"/><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image" Target="../media/image1.jpeg"/></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jpeg"/></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22.xml.rels><?xml version="1.0" encoding="UTF-8" standalone="yes"?>
<Relationships xmlns="http://schemas.openxmlformats.org/package/2006/relationships"><Relationship Id="rId4" Type="http://schemas.openxmlformats.org/officeDocument/2006/relationships/notesSlide" Target="../notesSlides/notesSlide122.xml"/><Relationship Id="rId3" Type="http://schemas.openxmlformats.org/officeDocument/2006/relationships/slideLayout" Target="../slideLayouts/slideLayout7.xml"/><Relationship Id="rId2" Type="http://schemas.openxmlformats.org/officeDocument/2006/relationships/image" Target="../media/image38.png"/><Relationship Id="rId1" Type="http://schemas.openxmlformats.org/officeDocument/2006/relationships/image" Target="../media/image1.jpeg"/></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24.xml.rels><?xml version="1.0" encoding="UTF-8" standalone="yes"?>
<Relationships xmlns="http://schemas.openxmlformats.org/package/2006/relationships"><Relationship Id="rId4" Type="http://schemas.openxmlformats.org/officeDocument/2006/relationships/notesSlide" Target="../notesSlides/notesSlide124.xml"/><Relationship Id="rId3" Type="http://schemas.openxmlformats.org/officeDocument/2006/relationships/slideLayout" Target="../slideLayouts/slideLayout7.xml"/><Relationship Id="rId2" Type="http://schemas.openxmlformats.org/officeDocument/2006/relationships/image" Target="../media/image39.png"/><Relationship Id="rId1" Type="http://schemas.openxmlformats.org/officeDocument/2006/relationships/image" Target="../media/image1.jpeg"/></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26.xml.rels><?xml version="1.0" encoding="UTF-8" standalone="yes"?>
<Relationships xmlns="http://schemas.openxmlformats.org/package/2006/relationships"><Relationship Id="rId4" Type="http://schemas.openxmlformats.org/officeDocument/2006/relationships/notesSlide" Target="../notesSlides/notesSlide126.xml"/><Relationship Id="rId3" Type="http://schemas.openxmlformats.org/officeDocument/2006/relationships/slideLayout" Target="../slideLayouts/slideLayout7.xml"/><Relationship Id="rId2" Type="http://schemas.openxmlformats.org/officeDocument/2006/relationships/image" Target="../media/image40.png"/><Relationship Id="rId1" Type="http://schemas.openxmlformats.org/officeDocument/2006/relationships/image" Target="../media/image1.jpeg"/></Relationships>
</file>

<file path=ppt/slides/_rels/slide127.xml.rels><?xml version="1.0" encoding="UTF-8" standalone="yes"?>
<Relationships xmlns="http://schemas.openxmlformats.org/package/2006/relationships"><Relationship Id="rId4" Type="http://schemas.openxmlformats.org/officeDocument/2006/relationships/notesSlide" Target="../notesSlides/notesSlide127.xml"/><Relationship Id="rId3" Type="http://schemas.openxmlformats.org/officeDocument/2006/relationships/slideLayout" Target="../slideLayouts/slideLayout7.xml"/><Relationship Id="rId2" Type="http://schemas.openxmlformats.org/officeDocument/2006/relationships/image" Target="../media/image41.png"/><Relationship Id="rId1" Type="http://schemas.openxmlformats.org/officeDocument/2006/relationships/image" Target="../media/image1.jpeg"/></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40.xml.rels><?xml version="1.0" encoding="UTF-8" standalone="yes"?>
<Relationships xmlns="http://schemas.openxmlformats.org/package/2006/relationships"><Relationship Id="rId4" Type="http://schemas.openxmlformats.org/officeDocument/2006/relationships/notesSlide" Target="../notesSlides/notesSlide140.xml"/><Relationship Id="rId3" Type="http://schemas.openxmlformats.org/officeDocument/2006/relationships/slideLayout" Target="../slideLayouts/slideLayout74.xml"/><Relationship Id="rId2" Type="http://schemas.openxmlformats.org/officeDocument/2006/relationships/image" Target="../media/image42.emf"/><Relationship Id="rId1" Type="http://schemas.openxmlformats.org/officeDocument/2006/relationships/image" Target="../media/image1.jpeg"/></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5" Type="http://schemas.openxmlformats.org/officeDocument/2006/relationships/notesSlide" Target="../notesSlides/notesSlide144.xml"/><Relationship Id="rId4" Type="http://schemas.openxmlformats.org/officeDocument/2006/relationships/vmlDrawing" Target="../drawings/vmlDrawing2.vml"/><Relationship Id="rId3" Type="http://schemas.openxmlformats.org/officeDocument/2006/relationships/slideLayout" Target="../slideLayouts/slideLayout91.xml"/><Relationship Id="rId2" Type="http://schemas.openxmlformats.org/officeDocument/2006/relationships/image" Target="../media/image43.wmf"/><Relationship Id="rId1" Type="http://schemas.openxmlformats.org/officeDocument/2006/relationships/oleObject" Target="../embeddings/oleObject2.bin"/></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5" Type="http://schemas.openxmlformats.org/officeDocument/2006/relationships/notesSlide" Target="../notesSlides/notesSlide146.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4.emf"/><Relationship Id="rId1" Type="http://schemas.openxmlformats.org/officeDocument/2006/relationships/oleObject" Target="../embeddings/oleObject3.bin"/></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5" Type="http://schemas.openxmlformats.org/officeDocument/2006/relationships/notesSlide" Target="../notesSlides/notesSlide149.xml"/><Relationship Id="rId4" Type="http://schemas.openxmlformats.org/officeDocument/2006/relationships/vmlDrawing" Target="../drawings/vmlDrawing4.vml"/><Relationship Id="rId3" Type="http://schemas.openxmlformats.org/officeDocument/2006/relationships/slideLayout" Target="../slideLayouts/slideLayout12.xml"/><Relationship Id="rId2" Type="http://schemas.openxmlformats.org/officeDocument/2006/relationships/image" Target="../media/image45.wmf"/><Relationship Id="rId1"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80.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80.xml"/></Relationships>
</file>

<file path=ppt/slides/_rels/slide153.xml.rels><?xml version="1.0" encoding="UTF-8" standalone="yes"?>
<Relationships xmlns="http://schemas.openxmlformats.org/package/2006/relationships"><Relationship Id="rId5" Type="http://schemas.openxmlformats.org/officeDocument/2006/relationships/notesSlide" Target="../notesSlides/notesSlide153.xml"/><Relationship Id="rId4" Type="http://schemas.openxmlformats.org/officeDocument/2006/relationships/vmlDrawing" Target="../drawings/vmlDrawing5.vml"/><Relationship Id="rId3" Type="http://schemas.openxmlformats.org/officeDocument/2006/relationships/slideLayout" Target="../slideLayouts/slideLayout80.xml"/><Relationship Id="rId2" Type="http://schemas.openxmlformats.org/officeDocument/2006/relationships/image" Target="../media/image46.wmf"/><Relationship Id="rId1" Type="http://schemas.openxmlformats.org/officeDocument/2006/relationships/oleObject" Target="../embeddings/oleObject5.bin"/></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80.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8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80.xml"/></Relationships>
</file>

<file path=ppt/slides/_rels/slide157.xml.rels><?xml version="1.0" encoding="UTF-8" standalone="yes"?>
<Relationships xmlns="http://schemas.openxmlformats.org/package/2006/relationships"><Relationship Id="rId7" Type="http://schemas.openxmlformats.org/officeDocument/2006/relationships/notesSlide" Target="../notesSlides/notesSlide157.xml"/><Relationship Id="rId6" Type="http://schemas.openxmlformats.org/officeDocument/2006/relationships/vmlDrawing" Target="../drawings/vmlDrawing6.vml"/><Relationship Id="rId5" Type="http://schemas.openxmlformats.org/officeDocument/2006/relationships/slideLayout" Target="../slideLayouts/slideLayout82.xml"/><Relationship Id="rId4" Type="http://schemas.openxmlformats.org/officeDocument/2006/relationships/image" Target="../media/image48.wmf"/><Relationship Id="rId3" Type="http://schemas.openxmlformats.org/officeDocument/2006/relationships/oleObject" Target="../embeddings/oleObject7.bin"/><Relationship Id="rId2" Type="http://schemas.openxmlformats.org/officeDocument/2006/relationships/image" Target="../media/image47.wmf"/><Relationship Id="rId1" Type="http://schemas.openxmlformats.org/officeDocument/2006/relationships/oleObject" Target="../embeddings/oleObject6.bin"/></Relationships>
</file>

<file path=ppt/slides/_rels/slide158.xml.rels><?xml version="1.0" encoding="UTF-8" standalone="yes"?>
<Relationships xmlns="http://schemas.openxmlformats.org/package/2006/relationships"><Relationship Id="rId7" Type="http://schemas.openxmlformats.org/officeDocument/2006/relationships/notesSlide" Target="../notesSlides/notesSlide158.xml"/><Relationship Id="rId6" Type="http://schemas.openxmlformats.org/officeDocument/2006/relationships/vmlDrawing" Target="../drawings/vmlDrawing7.vml"/><Relationship Id="rId5" Type="http://schemas.openxmlformats.org/officeDocument/2006/relationships/slideLayout" Target="../slideLayouts/slideLayout82.xml"/><Relationship Id="rId4" Type="http://schemas.openxmlformats.org/officeDocument/2006/relationships/image" Target="../media/image50.wmf"/><Relationship Id="rId3" Type="http://schemas.openxmlformats.org/officeDocument/2006/relationships/oleObject" Target="../embeddings/oleObject9.bin"/><Relationship Id="rId2" Type="http://schemas.openxmlformats.org/officeDocument/2006/relationships/image" Target="../media/image49.wmf"/><Relationship Id="rId1" Type="http://schemas.openxmlformats.org/officeDocument/2006/relationships/oleObject" Target="../embeddings/oleObject8.bin"/></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jpeg"/></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16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85.xml"/><Relationship Id="rId1" Type="http://schemas.openxmlformats.org/officeDocument/2006/relationships/image" Target="../media/image1.jpeg"/></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85.xml"/><Relationship Id="rId1" Type="http://schemas.openxmlformats.org/officeDocument/2006/relationships/image" Target="../media/image1.jpeg"/></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69.xml.rels><?xml version="1.0" encoding="UTF-8" standalone="yes"?>
<Relationships xmlns="http://schemas.openxmlformats.org/package/2006/relationships"><Relationship Id="rId5" Type="http://schemas.openxmlformats.org/officeDocument/2006/relationships/notesSlide" Target="../notesSlides/notesSlide169.xml"/><Relationship Id="rId4" Type="http://schemas.openxmlformats.org/officeDocument/2006/relationships/slideLayout" Target="../slideLayouts/slideLayout7.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70.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71.xml.rels><?xml version="1.0" encoding="UTF-8" standalone="yes"?>
<Relationships xmlns="http://schemas.openxmlformats.org/package/2006/relationships"><Relationship Id="rId4" Type="http://schemas.openxmlformats.org/officeDocument/2006/relationships/notesSlide" Target="../notesSlides/notesSlide171.xml"/><Relationship Id="rId3" Type="http://schemas.openxmlformats.org/officeDocument/2006/relationships/slideLayout" Target="../slideLayouts/slideLayout7.xml"/><Relationship Id="rId2" Type="http://schemas.openxmlformats.org/officeDocument/2006/relationships/image" Target="../media/image53.png"/><Relationship Id="rId1" Type="http://schemas.openxmlformats.org/officeDocument/2006/relationships/image" Target="../media/image1.jpeg"/></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17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73.xml.rels><?xml version="1.0" encoding="UTF-8" standalone="yes"?>
<Relationships xmlns="http://schemas.openxmlformats.org/package/2006/relationships"><Relationship Id="rId4" Type="http://schemas.openxmlformats.org/officeDocument/2006/relationships/notesSlide" Target="../notesSlides/notesSlide173.xml"/><Relationship Id="rId3" Type="http://schemas.openxmlformats.org/officeDocument/2006/relationships/slideLayout" Target="../slideLayouts/slideLayout7.xml"/><Relationship Id="rId2" Type="http://schemas.openxmlformats.org/officeDocument/2006/relationships/image" Target="../media/image54.png"/><Relationship Id="rId1" Type="http://schemas.openxmlformats.org/officeDocument/2006/relationships/image" Target="../media/image1.jpeg"/></Relationships>
</file>

<file path=ppt/slides/_rels/slide174.xml.rels><?xml version="1.0" encoding="UTF-8" standalone="yes"?>
<Relationships xmlns="http://schemas.openxmlformats.org/package/2006/relationships"><Relationship Id="rId3" Type="http://schemas.openxmlformats.org/officeDocument/2006/relationships/notesSlide" Target="../notesSlides/notesSlide174.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jpe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7.xml"/><Relationship Id="rId2" Type="http://schemas.openxmlformats.org/officeDocument/2006/relationships/image" Target="../media/image16.emf"/><Relationship Id="rId1" Type="http://schemas.openxmlformats.org/officeDocument/2006/relationships/image" Target="../media/image1.jpe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jpe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jpe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jpe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image" Target="../media/image1.jpe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jpe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1.jpe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19.xml"/><Relationship Id="rId2" Type="http://schemas.openxmlformats.org/officeDocument/2006/relationships/image" Target="../media/image19.png"/><Relationship Id="rId1" Type="http://schemas.openxmlformats.org/officeDocument/2006/relationships/image" Target="../media/image1.jpe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jpe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1.jpe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76.xml"/><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1.jpe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79.x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82.xml"/><Relationship Id="rId3" Type="http://schemas.openxmlformats.org/officeDocument/2006/relationships/slideLayout" Target="../slideLayouts/slideLayout7.xml"/><Relationship Id="rId2" Type="http://schemas.openxmlformats.org/officeDocument/2006/relationships/image" Target="../media/image25.emf"/><Relationship Id="rId1" Type="http://schemas.openxmlformats.org/officeDocument/2006/relationships/image" Target="../media/image1.jpe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86.xml"/><Relationship Id="rId3" Type="http://schemas.openxmlformats.org/officeDocument/2006/relationships/slideLayout" Target="../slideLayouts/slideLayout7.xml"/><Relationship Id="rId2" Type="http://schemas.openxmlformats.org/officeDocument/2006/relationships/image" Target="../media/image26.emf"/><Relationship Id="rId1" Type="http://schemas.openxmlformats.org/officeDocument/2006/relationships/image" Target="../media/image1.jpe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9.xml.rels><?xml version="1.0" encoding="UTF-8" standalone="yes"?>
<Relationships xmlns="http://schemas.openxmlformats.org/package/2006/relationships"><Relationship Id="rId4" Type="http://schemas.openxmlformats.org/officeDocument/2006/relationships/notesSlide" Target="../notesSlides/notesSlide89.xml"/><Relationship Id="rId3" Type="http://schemas.openxmlformats.org/officeDocument/2006/relationships/slideLayout" Target="../slideLayouts/slideLayout7.xml"/><Relationship Id="rId2" Type="http://schemas.openxmlformats.org/officeDocument/2006/relationships/image" Target="../media/image27.emf"/><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92.xml"/><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image" Target="../media/image1.jpe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94.xml.rels><?xml version="1.0" encoding="UTF-8" standalone="yes"?>
<Relationships xmlns="http://schemas.openxmlformats.org/package/2006/relationships"><Relationship Id="rId4" Type="http://schemas.openxmlformats.org/officeDocument/2006/relationships/notesSlide" Target="../notesSlides/notesSlide94.xml"/><Relationship Id="rId3" Type="http://schemas.openxmlformats.org/officeDocument/2006/relationships/slideLayout" Target="../slideLayouts/slideLayout30.xml"/><Relationship Id="rId2" Type="http://schemas.openxmlformats.org/officeDocument/2006/relationships/image" Target="../media/image28.png"/><Relationship Id="rId1" Type="http://schemas.openxmlformats.org/officeDocument/2006/relationships/image" Target="../media/image1.jpe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96.xml.rels><?xml version="1.0" encoding="UTF-8" standalone="yes"?>
<Relationships xmlns="http://schemas.openxmlformats.org/package/2006/relationships"><Relationship Id="rId4" Type="http://schemas.openxmlformats.org/officeDocument/2006/relationships/notesSlide" Target="../notesSlides/notesSlide96.xml"/><Relationship Id="rId3" Type="http://schemas.openxmlformats.org/officeDocument/2006/relationships/slideLayout" Target="../slideLayouts/slideLayout7.xml"/><Relationship Id="rId2" Type="http://schemas.openxmlformats.org/officeDocument/2006/relationships/image" Target="../media/image29.emf"/><Relationship Id="rId1" Type="http://schemas.openxmlformats.org/officeDocument/2006/relationships/image" Target="../media/image1.jpe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98.xml"/><Relationship Id="rId3" Type="http://schemas.openxmlformats.org/officeDocument/2006/relationships/slideLayout" Target="../slideLayouts/slideLayout7.xml"/><Relationship Id="rId2" Type="http://schemas.openxmlformats.org/officeDocument/2006/relationships/image" Target="../media/image30.emf"/><Relationship Id="rId1" Type="http://schemas.openxmlformats.org/officeDocument/2006/relationships/image" Target="../media/image1.jpe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3314" name="矩形 921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3315" name="文本框 921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800" dirty="0" err="1">
                <a:solidFill>
                  <a:srgbClr val="000000"/>
                </a:solidFill>
                <a:latin typeface="Arial Black" panose="020B0A04020102020204" pitchFamily="32" charset="0"/>
              </a:rPr>
              <a:t>操作系统</a:t>
            </a:r>
            <a:endParaRPr lang="zh-CN" altLang="x-none" sz="4800" dirty="0" err="1">
              <a:solidFill>
                <a:srgbClr val="000000"/>
              </a:solidFill>
              <a:latin typeface="Arial Black" panose="020B0A04020102020204" pitchFamily="32" charset="0"/>
            </a:endParaRPr>
          </a:p>
        </p:txBody>
      </p:sp>
      <p:sp>
        <p:nvSpPr>
          <p:cNvPr id="13316" name="文本框 9218"/>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algn="ctr"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2800" b="1" dirty="0" err="1">
              <a:solidFill>
                <a:srgbClr val="000000"/>
              </a:solidFill>
              <a:latin typeface="楷体_GB2312" pitchFamily="49" charset="0"/>
            </a:endParaRPr>
          </a:p>
          <a:p>
            <a:pPr marL="342900" indent="-342900" algn="ctr"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2800" b="1" dirty="0" err="1">
              <a:solidFill>
                <a:srgbClr val="000000"/>
              </a:solidFill>
              <a:latin typeface="楷体_GB2312" pitchFamily="49" charset="0"/>
            </a:endParaRPr>
          </a:p>
          <a:p>
            <a:pPr marL="342900" indent="-342900" algn="ctr"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b="1" dirty="0" err="1">
              <a:solidFill>
                <a:srgbClr val="000000"/>
              </a:solidFill>
              <a:latin typeface="楷体_GB2312" pitchFamily="49" charset="0"/>
            </a:endParaRPr>
          </a:p>
          <a:p>
            <a:pPr marL="342900" indent="-342900" algn="ctr" defTabSz="457200" eaLnBrk="0" hangingPunct="0">
              <a:spcBef>
                <a:spcPts val="12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4800" b="1" dirty="0" err="1">
                <a:solidFill>
                  <a:srgbClr val="0000FF"/>
                </a:solidFill>
                <a:latin typeface="楷体_GB2312" pitchFamily="49" charset="0"/>
              </a:rPr>
              <a:t>第六章  文件管理</a:t>
            </a:r>
            <a:endParaRPr lang="zh-CN" altLang="x-none" sz="4800" b="1" dirty="0" err="1">
              <a:solidFill>
                <a:srgbClr val="0000FF"/>
              </a:solidFill>
              <a:latin typeface="楷体_GB2312" pitchFamily="49"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1746" name="矩形 1945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1747" name="文本框 1945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文件系统的基本概念</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31748" name="文本框 19458"/>
          <p:cNvSpPr txBox="1"/>
          <p:nvPr/>
        </p:nvSpPr>
        <p:spPr>
          <a:xfrm>
            <a:off x="431800" y="1268413"/>
            <a:ext cx="8462963" cy="4968875"/>
          </a:xfrm>
          <a:prstGeom prst="rect">
            <a:avLst/>
          </a:prstGeom>
          <a:noFill/>
          <a:ln w="9525">
            <a:noFill/>
          </a:ln>
        </p:spPr>
        <p:txBody>
          <a:bodyPr wrap="square" lIns="91440" tIns="45720" rIns="91440" bIns="45720" anchor="t" anchorCtr="0"/>
          <a:p>
            <a:pPr marL="342900" indent="-342900" defTabSz="457200" eaLnBrk="0" hangingPunct="0">
              <a:spcBef>
                <a:spcPts val="600"/>
              </a:spcBef>
              <a:spcAft>
                <a:spcPct val="0"/>
              </a:spcAft>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00"/>
                </a:solidFill>
                <a:latin typeface="楷体_GB2312" pitchFamily="49" charset="0"/>
              </a:rPr>
              <a:t>3. </a:t>
            </a:r>
            <a:r>
              <a:rPr lang="zh-CN" altLang="x-none" b="1" dirty="0" err="1">
                <a:solidFill>
                  <a:srgbClr val="000000"/>
                </a:solidFill>
                <a:latin typeface="楷体_GB2312" pitchFamily="49" charset="0"/>
              </a:rPr>
              <a:t>文件系统</a:t>
            </a:r>
            <a:endParaRPr lang="zh-CN" altLang="x-none" b="1" dirty="0" err="1">
              <a:solidFill>
                <a:srgbClr val="000000"/>
              </a:solidFill>
              <a:latin typeface="楷体_GB2312" pitchFamily="49" charset="0"/>
            </a:endParaRPr>
          </a:p>
          <a:p>
            <a:pPr marL="342900" indent="-342900" defTabSz="457200" eaLnBrk="0" hangingPunct="0">
              <a:spcBef>
                <a:spcPts val="600"/>
              </a:spcBef>
              <a:spcAft>
                <a:spcPct val="0"/>
              </a:spcAft>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文件系统是操作系统中管理文件的机构，提供文件存储、访问和管理功能。</a:t>
            </a:r>
            <a:endParaRPr lang="zh-CN" altLang="x-none" dirty="0" err="1">
              <a:solidFill>
                <a:srgbClr val="000000"/>
              </a:solidFill>
              <a:latin typeface="楷体_GB2312" pitchFamily="49" charset="0"/>
            </a:endParaRPr>
          </a:p>
          <a:p>
            <a:pPr marL="342900" indent="-342900" defTabSz="457200" eaLnBrk="0" hangingPunct="0">
              <a:spcBef>
                <a:spcPts val="600"/>
              </a:spcBef>
              <a:spcAft>
                <a:spcPct val="0"/>
              </a:spcAft>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00"/>
                </a:solidFill>
                <a:latin typeface="楷体_GB2312" pitchFamily="49" charset="0"/>
              </a:rPr>
              <a:t>4. </a:t>
            </a:r>
            <a:r>
              <a:rPr lang="zh-CN" altLang="x-none" b="1" dirty="0" err="1">
                <a:solidFill>
                  <a:srgbClr val="000000"/>
                </a:solidFill>
                <a:latin typeface="楷体_GB2312" pitchFamily="49" charset="0"/>
              </a:rPr>
              <a:t>目录</a:t>
            </a:r>
            <a:endParaRPr lang="zh-CN" altLang="x-none" b="1" dirty="0" err="1">
              <a:solidFill>
                <a:srgbClr val="000000"/>
              </a:solidFill>
              <a:latin typeface="楷体_GB2312" pitchFamily="49" charset="0"/>
            </a:endParaRPr>
          </a:p>
          <a:p>
            <a:pPr marL="342900" indent="-342900" defTabSz="457200" eaLnBrk="0" hangingPunct="0">
              <a:spcBef>
                <a:spcPts val="600"/>
              </a:spcBef>
              <a:spcAft>
                <a:spcPct val="0"/>
              </a:spcAft>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目录是由文件说明索引组成的用于文件检索的</a:t>
            </a:r>
            <a:r>
              <a:rPr lang="zh-CN" altLang="x-none" dirty="0" err="1">
                <a:solidFill>
                  <a:srgbClr val="0000FF"/>
                </a:solidFill>
                <a:latin typeface="楷体_GB2312" pitchFamily="49" charset="0"/>
              </a:rPr>
              <a:t>特殊文件</a:t>
            </a:r>
            <a:r>
              <a:rPr lang="zh-CN" altLang="x-none" dirty="0" err="1">
                <a:solidFill>
                  <a:srgbClr val="000000"/>
                </a:solidFill>
                <a:latin typeface="楷体_GB2312" pitchFamily="49" charset="0"/>
              </a:rPr>
              <a:t>。</a:t>
            </a:r>
            <a:endParaRPr lang="zh-CN" altLang="x-none" dirty="0" err="1">
              <a:solidFill>
                <a:srgbClr val="000000"/>
              </a:solidFill>
              <a:latin typeface="楷体_GB2312" pitchFamily="49" charset="0"/>
            </a:endParaRPr>
          </a:p>
        </p:txBody>
      </p:sp>
      <p:graphicFrame>
        <p:nvGraphicFramePr>
          <p:cNvPr id="31749" name="对象 1"/>
          <p:cNvGraphicFramePr/>
          <p:nvPr/>
        </p:nvGraphicFramePr>
        <p:xfrm>
          <a:off x="642938" y="3519488"/>
          <a:ext cx="7740650" cy="3240087"/>
        </p:xfrm>
        <a:graphic>
          <a:graphicData uri="http://schemas.openxmlformats.org/presentationml/2006/ole">
            <mc:AlternateContent xmlns:mc="http://schemas.openxmlformats.org/markup-compatibility/2006">
              <mc:Choice xmlns:v="urn:schemas-microsoft-com:vml" Requires="v">
                <p:oleObj spid="_x0000_s3076" name="" r:id="rId2" imgW="7734300" imgH="3238500" progId="Paint.Picture">
                  <p:embed/>
                </p:oleObj>
              </mc:Choice>
              <mc:Fallback>
                <p:oleObj name="" r:id="rId2" imgW="7734300" imgH="3238500" progId="Paint.Picture">
                  <p:embed/>
                  <p:pic>
                    <p:nvPicPr>
                      <p:cNvPr id="0" name="图片 3075"/>
                      <p:cNvPicPr/>
                      <p:nvPr/>
                    </p:nvPicPr>
                    <p:blipFill>
                      <a:blip r:embed="rId3"/>
                      <a:stretch>
                        <a:fillRect/>
                      </a:stretch>
                    </p:blipFill>
                    <p:spPr>
                      <a:xfrm>
                        <a:off x="642938" y="3519488"/>
                        <a:ext cx="7740650" cy="3240087"/>
                      </a:xfrm>
                      <a:prstGeom prst="rect">
                        <a:avLst/>
                      </a:prstGeom>
                      <a:noFill/>
                      <a:ln w="38100">
                        <a:noFill/>
                        <a:miter/>
                      </a:ln>
                    </p:spPr>
                  </p:pic>
                </p:oleObj>
              </mc:Fallback>
            </mc:AlternateContent>
          </a:graphicData>
        </a:graphic>
      </p:graphicFrame>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16066" name="矩形 11571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16067" name="文本框 115713"/>
          <p:cNvSpPr txBox="1"/>
          <p:nvPr/>
        </p:nvSpPr>
        <p:spPr>
          <a:xfrm>
            <a:off x="431800" y="2060575"/>
            <a:ext cx="8178800" cy="3455988"/>
          </a:xfrm>
          <a:prstGeom prst="rect">
            <a:avLst/>
          </a:prstGeom>
          <a:noFill/>
          <a:ln w="9525">
            <a:noFill/>
          </a:ln>
        </p:spPr>
        <p:txBody>
          <a:bodyPr wrap="square" lIns="91440" tIns="45720" rIns="91440" bIns="45720" anchor="t" anchorCtr="0"/>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link("/usr/wang/myfile1.c","/usr/quanyinin/myfile1.c");</a:t>
            </a:r>
            <a:endParaRPr lang="en-US" altLang="zh-CN" dirty="0" err="1">
              <a:solidFill>
                <a:srgbClr val="000000"/>
              </a:solidFill>
              <a:latin typeface="Times New Roman" panose="02020603050405020304" pitchFamily="16"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link("/usr/wang/myfile1.c","/usr/fangmin/testfile.c");</a:t>
            </a:r>
            <a:endParaRPr lang="en-US" altLang="zh-CN" dirty="0" err="1">
              <a:solidFill>
                <a:srgbClr val="000000"/>
              </a:solidFill>
              <a:latin typeface="Times New Roman" panose="02020603050405020304" pitchFamily="16"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link("/usr/wang/myfile1.c","/usr/wangchs/yourfile.c");</a:t>
            </a:r>
            <a:endParaRPr lang="en-US" altLang="zh-CN" dirty="0" err="1">
              <a:solidFill>
                <a:srgbClr val="000000"/>
              </a:solidFill>
              <a:latin typeface="Times New Roman" panose="02020603050405020304" pitchFamily="16"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dirty="0" err="1">
              <a:solidFill>
                <a:srgbClr val="000000"/>
              </a:solidFill>
              <a:latin typeface="Times New Roman" panose="02020603050405020304" pitchFamily="16"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执行上述命令后路径名</a:t>
            </a:r>
            <a:r>
              <a:rPr lang="en-US" altLang="zh-CN" dirty="0" err="1">
                <a:solidFill>
                  <a:srgbClr val="000000"/>
                </a:solidFill>
                <a:latin typeface="Times New Roman" panose="02020603050405020304" pitchFamily="16" charset="0"/>
              </a:rPr>
              <a:t>“/usr/wang/myfile1.c”</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“/usr/quanyinin/myfile1.c”</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“/usr/fangmin/testfile.c”</a:t>
            </a:r>
            <a:r>
              <a:rPr lang="zh-CN" altLang="x-none" dirty="0" err="1">
                <a:solidFill>
                  <a:srgbClr val="000000"/>
                </a:solidFill>
                <a:latin typeface="Times New Roman" panose="02020603050405020304" pitchFamily="16" charset="0"/>
              </a:rPr>
              <a:t>和</a:t>
            </a:r>
            <a:r>
              <a:rPr lang="en-US" altLang="zh-CN" dirty="0" err="1">
                <a:solidFill>
                  <a:srgbClr val="000000"/>
                </a:solidFill>
                <a:latin typeface="Times New Roman" panose="02020603050405020304" pitchFamily="16" charset="0"/>
              </a:rPr>
              <a:t>“/usr/wangchs/yourfile.c”</a:t>
            </a:r>
            <a:r>
              <a:rPr lang="zh-CN" altLang="x-none" dirty="0" err="1">
                <a:solidFill>
                  <a:srgbClr val="000000"/>
                </a:solidFill>
                <a:latin typeface="Times New Roman" panose="02020603050405020304" pitchFamily="16" charset="0"/>
              </a:rPr>
              <a:t>指向的是同一个文件 </a:t>
            </a:r>
            <a:endParaRPr lang="zh-CN" altLang="x-none" dirty="0" err="1">
              <a:solidFill>
                <a:srgbClr val="000000"/>
              </a:solidFill>
              <a:latin typeface="Times New Roman" panose="02020603050405020304" pitchFamily="16"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dirty="0" err="1">
              <a:solidFill>
                <a:srgbClr val="0000FF"/>
              </a:solidFill>
              <a:latin typeface="Times New Roman" panose="02020603050405020304" pitchFamily="16"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且</a:t>
            </a:r>
            <a:r>
              <a:rPr lang="en-US" altLang="zh-CN" dirty="0" err="1">
                <a:solidFill>
                  <a:srgbClr val="0000FF"/>
                </a:solidFill>
                <a:latin typeface="Times New Roman" panose="02020603050405020304" pitchFamily="16" charset="0"/>
              </a:rPr>
              <a:t>i_nlink(</a:t>
            </a:r>
            <a:r>
              <a:rPr lang="zh-CN" altLang="x-none" dirty="0" err="1">
                <a:solidFill>
                  <a:srgbClr val="0000FF"/>
                </a:solidFill>
                <a:latin typeface="Times New Roman" panose="02020603050405020304" pitchFamily="16" charset="0"/>
              </a:rPr>
              <a:t>链接数</a:t>
            </a:r>
            <a:r>
              <a:rPr lang="en-US" altLang="zh-CN" dirty="0" err="1">
                <a:solidFill>
                  <a:srgbClr val="0000FF"/>
                </a:solidFill>
                <a:latin typeface="Times New Roman" panose="02020603050405020304" pitchFamily="16" charset="0"/>
              </a:rPr>
              <a:t>)</a:t>
            </a:r>
            <a:r>
              <a:rPr lang="zh-CN" altLang="x-none" dirty="0" err="1">
                <a:solidFill>
                  <a:srgbClr val="0000FF"/>
                </a:solidFill>
                <a:latin typeface="Times New Roman" panose="02020603050405020304" pitchFamily="16" charset="0"/>
              </a:rPr>
              <a:t>应等于“</a:t>
            </a:r>
            <a:r>
              <a:rPr lang="en-US" altLang="zh-CN" dirty="0" err="1">
                <a:solidFill>
                  <a:srgbClr val="0000FF"/>
                </a:solidFill>
                <a:latin typeface="Times New Roman" panose="02020603050405020304" pitchFamily="16" charset="0"/>
              </a:rPr>
              <a:t>4” </a:t>
            </a:r>
            <a:endParaRPr lang="en-US" altLang="zh-CN" dirty="0" err="1">
              <a:solidFill>
                <a:srgbClr val="0000FF"/>
              </a:solidFill>
              <a:latin typeface="Times New Roman" panose="02020603050405020304" pitchFamily="16" charset="0"/>
            </a:endParaRPr>
          </a:p>
        </p:txBody>
      </p:sp>
      <p:sp>
        <p:nvSpPr>
          <p:cNvPr id="216068" name="矩形 115714"/>
          <p:cNvSpPr/>
          <p:nvPr/>
        </p:nvSpPr>
        <p:spPr>
          <a:xfrm>
            <a:off x="774700" y="404813"/>
            <a:ext cx="5537200" cy="719137"/>
          </a:xfrm>
          <a:prstGeom prst="rect">
            <a:avLst/>
          </a:prstGeom>
          <a:noFill/>
          <a:ln w="9525">
            <a:noFill/>
          </a:ln>
        </p:spPr>
        <p:txBody>
          <a:bodyPr wrap="square" lIns="90000" tIns="46800" rIns="90000" bIns="4680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6.7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UNIX文件系统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18114" name="矩形 11673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pic>
        <p:nvPicPr>
          <p:cNvPr id="218115" name="图片 116737"/>
          <p:cNvPicPr>
            <a:picLocks noChangeAspect="1"/>
          </p:cNvPicPr>
          <p:nvPr/>
        </p:nvPicPr>
        <p:blipFill>
          <a:blip r:embed="rId2"/>
          <a:stretch>
            <a:fillRect/>
          </a:stretch>
        </p:blipFill>
        <p:spPr>
          <a:xfrm>
            <a:off x="755650" y="1701800"/>
            <a:ext cx="7554913" cy="4900613"/>
          </a:xfrm>
          <a:prstGeom prst="rect">
            <a:avLst/>
          </a:prstGeom>
          <a:noFill/>
          <a:ln w="9525">
            <a:noFill/>
          </a:ln>
        </p:spPr>
      </p:pic>
      <p:sp>
        <p:nvSpPr>
          <p:cNvPr id="218116" name="文本框 116738"/>
          <p:cNvSpPr txBox="1"/>
          <p:nvPr/>
        </p:nvSpPr>
        <p:spPr>
          <a:xfrm>
            <a:off x="323850" y="115888"/>
            <a:ext cx="8496300" cy="1200150"/>
          </a:xfrm>
          <a:prstGeom prst="rect">
            <a:avLst/>
          </a:prstGeom>
          <a:solidFill>
            <a:srgbClr val="F2F2F2"/>
          </a:solid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例</a:t>
            </a:r>
            <a:r>
              <a:rPr lang="en-US" altLang="zh-CN" dirty="0" err="1">
                <a:solidFill>
                  <a:srgbClr val="000000"/>
                </a:solidFill>
                <a:latin typeface="Times New Roman" panose="02020603050405020304" pitchFamily="16" charset="0"/>
              </a:rPr>
              <a:t>6.9</a:t>
            </a:r>
            <a:r>
              <a:rPr lang="zh-CN" altLang="x-none" dirty="0" err="1">
                <a:solidFill>
                  <a:srgbClr val="000000"/>
                </a:solidFill>
                <a:latin typeface="Times New Roman" panose="02020603050405020304" pitchFamily="16" charset="0"/>
              </a:rPr>
              <a:t>：若系统中进程</a:t>
            </a:r>
            <a:r>
              <a:rPr lang="en-US" altLang="zh-CN" dirty="0" err="1">
                <a:solidFill>
                  <a:srgbClr val="000000"/>
                </a:solidFill>
                <a:latin typeface="Times New Roman" panose="02020603050405020304" pitchFamily="16" charset="0"/>
              </a:rPr>
              <a:t>A</a:t>
            </a:r>
            <a:r>
              <a:rPr lang="zh-CN" altLang="x-none" dirty="0" err="1">
                <a:solidFill>
                  <a:srgbClr val="000000"/>
                </a:solidFill>
                <a:latin typeface="Times New Roman" panose="02020603050405020304" pitchFamily="16" charset="0"/>
              </a:rPr>
              <a:t>、进程</a:t>
            </a:r>
            <a:r>
              <a:rPr lang="en-US" altLang="zh-CN" dirty="0" err="1">
                <a:solidFill>
                  <a:srgbClr val="000000"/>
                </a:solidFill>
                <a:latin typeface="Times New Roman" panose="02020603050405020304" pitchFamily="16" charset="0"/>
              </a:rPr>
              <a:t>B</a:t>
            </a:r>
            <a:r>
              <a:rPr lang="zh-CN" altLang="x-none" dirty="0" err="1">
                <a:solidFill>
                  <a:srgbClr val="000000"/>
                </a:solidFill>
                <a:latin typeface="Times New Roman" panose="02020603050405020304" pitchFamily="16" charset="0"/>
              </a:rPr>
              <a:t>打开同一个文件，其中，进程</a:t>
            </a:r>
            <a:r>
              <a:rPr lang="en-US" altLang="zh-CN" dirty="0" err="1">
                <a:solidFill>
                  <a:srgbClr val="000000"/>
                </a:solidFill>
                <a:latin typeface="Times New Roman" panose="02020603050405020304" pitchFamily="16" charset="0"/>
              </a:rPr>
              <a:t>A</a:t>
            </a:r>
            <a:r>
              <a:rPr lang="zh-CN" altLang="x-none" dirty="0" err="1">
                <a:solidFill>
                  <a:srgbClr val="000000"/>
                </a:solidFill>
                <a:latin typeface="Times New Roman" panose="02020603050405020304" pitchFamily="16" charset="0"/>
              </a:rPr>
              <a:t>以“读”的方式打开文件的描述符为</a:t>
            </a:r>
            <a:r>
              <a:rPr lang="en-US" altLang="zh-CN" dirty="0" err="1">
                <a:solidFill>
                  <a:srgbClr val="000000"/>
                </a:solidFill>
                <a:latin typeface="Times New Roman" panose="02020603050405020304" pitchFamily="16" charset="0"/>
              </a:rPr>
              <a:t>fp1</a:t>
            </a:r>
            <a:r>
              <a:rPr lang="zh-CN" altLang="x-none" dirty="0" err="1">
                <a:solidFill>
                  <a:srgbClr val="000000"/>
                </a:solidFill>
                <a:latin typeface="Times New Roman" panose="02020603050405020304" pitchFamily="16" charset="0"/>
              </a:rPr>
              <a:t>，进程</a:t>
            </a:r>
            <a:r>
              <a:rPr lang="en-US" altLang="zh-CN" dirty="0" err="1">
                <a:solidFill>
                  <a:srgbClr val="000000"/>
                </a:solidFill>
                <a:latin typeface="Times New Roman" panose="02020603050405020304" pitchFamily="16" charset="0"/>
              </a:rPr>
              <a:t>B</a:t>
            </a:r>
            <a:r>
              <a:rPr lang="zh-CN" altLang="x-none" dirty="0" err="1">
                <a:solidFill>
                  <a:srgbClr val="000000"/>
                </a:solidFill>
                <a:latin typeface="Times New Roman" panose="02020603050405020304" pitchFamily="16" charset="0"/>
              </a:rPr>
              <a:t>以“写”的方式打开文件的描述符为</a:t>
            </a:r>
            <a:r>
              <a:rPr lang="en-US" altLang="zh-CN" dirty="0" err="1">
                <a:solidFill>
                  <a:srgbClr val="000000"/>
                </a:solidFill>
                <a:latin typeface="Times New Roman" panose="02020603050405020304" pitchFamily="16" charset="0"/>
              </a:rPr>
              <a:t>fp3</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20162" name="矩形 11776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pic>
        <p:nvPicPr>
          <p:cNvPr id="220163" name="图片 117761"/>
          <p:cNvPicPr>
            <a:picLocks noChangeAspect="1"/>
          </p:cNvPicPr>
          <p:nvPr/>
        </p:nvPicPr>
        <p:blipFill>
          <a:blip r:embed="rId2"/>
          <a:stretch>
            <a:fillRect/>
          </a:stretch>
        </p:blipFill>
        <p:spPr>
          <a:xfrm>
            <a:off x="684213" y="2132013"/>
            <a:ext cx="8137525" cy="4410075"/>
          </a:xfrm>
          <a:prstGeom prst="rect">
            <a:avLst/>
          </a:prstGeom>
          <a:noFill/>
          <a:ln w="9525">
            <a:noFill/>
          </a:ln>
        </p:spPr>
      </p:pic>
      <p:sp>
        <p:nvSpPr>
          <p:cNvPr id="220164" name="文本框 117762"/>
          <p:cNvSpPr txBox="1"/>
          <p:nvPr/>
        </p:nvSpPr>
        <p:spPr>
          <a:xfrm>
            <a:off x="611188" y="117475"/>
            <a:ext cx="7920037" cy="1579563"/>
          </a:xfrm>
          <a:prstGeom prst="rect">
            <a:avLst/>
          </a:prstGeom>
          <a:solidFill>
            <a:srgbClr val="F2F2F2"/>
          </a:solidFill>
          <a:ln w="9525">
            <a:noFill/>
          </a:ln>
        </p:spPr>
        <p:txBody>
          <a:bodyPr wrap="square" lIns="90000" tIns="46800" rIns="90000" bIns="46800" anchor="t" anchorCtr="0"/>
          <a:p>
            <a:pPr defTabSz="457200" eaLnBrk="0" hangingPunct="0">
              <a:lnSpc>
                <a:spcPct val="135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例</a:t>
            </a:r>
            <a:r>
              <a:rPr lang="en-US" altLang="zh-CN" dirty="0" err="1">
                <a:solidFill>
                  <a:srgbClr val="000000"/>
                </a:solidFill>
                <a:latin typeface="Times New Roman" panose="02020603050405020304" pitchFamily="16" charset="0"/>
              </a:rPr>
              <a:t>6.10</a:t>
            </a:r>
            <a:r>
              <a:rPr lang="zh-CN" altLang="x-none" dirty="0" err="1">
                <a:solidFill>
                  <a:srgbClr val="000000"/>
                </a:solidFill>
                <a:latin typeface="Times New Roman" panose="02020603050405020304" pitchFamily="16" charset="0"/>
              </a:rPr>
              <a:t>：若系统中进程</a:t>
            </a:r>
            <a:r>
              <a:rPr lang="en-US" altLang="zh-CN" dirty="0" err="1">
                <a:solidFill>
                  <a:srgbClr val="000000"/>
                </a:solidFill>
                <a:latin typeface="Times New Roman" panose="02020603050405020304" pitchFamily="16" charset="0"/>
              </a:rPr>
              <a:t>A</a:t>
            </a:r>
            <a:r>
              <a:rPr lang="zh-CN" altLang="x-none" dirty="0" err="1">
                <a:solidFill>
                  <a:srgbClr val="000000"/>
                </a:solidFill>
                <a:latin typeface="Times New Roman" panose="02020603050405020304" pitchFamily="16" charset="0"/>
              </a:rPr>
              <a:t>以“读”的方式打开了一个文件，文件的描述符为</a:t>
            </a:r>
            <a:r>
              <a:rPr lang="en-US" altLang="zh-CN" dirty="0" err="1">
                <a:solidFill>
                  <a:srgbClr val="000000"/>
                </a:solidFill>
                <a:latin typeface="Times New Roman" panose="02020603050405020304" pitchFamily="16" charset="0"/>
              </a:rPr>
              <a:t>fp1</a:t>
            </a:r>
            <a:r>
              <a:rPr lang="zh-CN" altLang="x-none" dirty="0" err="1">
                <a:solidFill>
                  <a:srgbClr val="000000"/>
                </a:solidFill>
                <a:latin typeface="Times New Roman" panose="02020603050405020304" pitchFamily="16" charset="0"/>
              </a:rPr>
              <a:t>；然后进程</a:t>
            </a:r>
            <a:r>
              <a:rPr lang="en-US" altLang="zh-CN" dirty="0" err="1">
                <a:solidFill>
                  <a:srgbClr val="000000"/>
                </a:solidFill>
                <a:latin typeface="Times New Roman" panose="02020603050405020304" pitchFamily="16" charset="0"/>
              </a:rPr>
              <a:t>A</a:t>
            </a:r>
            <a:r>
              <a:rPr lang="zh-CN" altLang="x-none" dirty="0" err="1">
                <a:solidFill>
                  <a:srgbClr val="000000"/>
                </a:solidFill>
                <a:latin typeface="Times New Roman" panose="02020603050405020304" pitchFamily="16" charset="0"/>
              </a:rPr>
              <a:t>创建了子进程</a:t>
            </a:r>
            <a:r>
              <a:rPr lang="en-US" altLang="zh-CN" dirty="0" err="1">
                <a:solidFill>
                  <a:srgbClr val="000000"/>
                </a:solidFill>
                <a:latin typeface="Times New Roman" panose="02020603050405020304" pitchFamily="16" charset="0"/>
              </a:rPr>
              <a:t>B</a:t>
            </a:r>
            <a:r>
              <a:rPr lang="zh-CN" altLang="x-none" dirty="0" err="1">
                <a:solidFill>
                  <a:srgbClr val="000000"/>
                </a:solidFill>
                <a:latin typeface="Times New Roman" panose="02020603050405020304" pitchFamily="16" charset="0"/>
              </a:rPr>
              <a:t>，子进程</a:t>
            </a:r>
            <a:r>
              <a:rPr lang="en-US" altLang="zh-CN" dirty="0" err="1">
                <a:solidFill>
                  <a:srgbClr val="000000"/>
                </a:solidFill>
                <a:latin typeface="Times New Roman" panose="02020603050405020304" pitchFamily="16" charset="0"/>
              </a:rPr>
              <a:t>B</a:t>
            </a:r>
            <a:r>
              <a:rPr lang="zh-CN" altLang="x-none" dirty="0" err="1">
                <a:solidFill>
                  <a:srgbClr val="000000"/>
                </a:solidFill>
                <a:latin typeface="Times New Roman" panose="02020603050405020304" pitchFamily="16" charset="0"/>
              </a:rPr>
              <a:t>继承了进程</a:t>
            </a:r>
            <a:r>
              <a:rPr lang="en-US" altLang="zh-CN" dirty="0" err="1">
                <a:solidFill>
                  <a:srgbClr val="000000"/>
                </a:solidFill>
                <a:latin typeface="Times New Roman" panose="02020603050405020304" pitchFamily="16" charset="0"/>
              </a:rPr>
              <a:t>A</a:t>
            </a:r>
            <a:r>
              <a:rPr lang="zh-CN" altLang="x-none" dirty="0" err="1">
                <a:solidFill>
                  <a:srgbClr val="000000"/>
                </a:solidFill>
                <a:latin typeface="Times New Roman" panose="02020603050405020304" pitchFamily="16" charset="0"/>
              </a:rPr>
              <a:t>有关属性。</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22210" name="矩形 11878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22211" name="文本框 118785"/>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例</a:t>
            </a:r>
            <a:r>
              <a:rPr lang="en-US" altLang="zh-CN" dirty="0" err="1">
                <a:solidFill>
                  <a:srgbClr val="000000"/>
                </a:solidFill>
                <a:latin typeface="Times New Roman" panose="02020603050405020304" pitchFamily="16" charset="0"/>
              </a:rPr>
              <a:t>6.11</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P1</a:t>
            </a:r>
            <a:r>
              <a:rPr lang="zh-CN" altLang="x-none" dirty="0" err="1">
                <a:solidFill>
                  <a:srgbClr val="000000"/>
                </a:solidFill>
                <a:latin typeface="Times New Roman" panose="02020603050405020304" pitchFamily="16" charset="0"/>
              </a:rPr>
              <a:t>进程执行如下代码：</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fp1=open(″/etc/test″,o_RDONLY);/*</a:t>
            </a:r>
            <a:r>
              <a:rPr lang="zh-CN" altLang="x-none" dirty="0" err="1">
                <a:solidFill>
                  <a:srgbClr val="000000"/>
                </a:solidFill>
                <a:latin typeface="Times New Roman" panose="02020603050405020304" pitchFamily="16" charset="0"/>
              </a:rPr>
              <a:t>以只读方式打开*</a:t>
            </a:r>
            <a:r>
              <a:rPr lang="en-US" altLang="zh-CN" dirty="0" err="1">
                <a:solidFill>
                  <a:srgbClr val="000000"/>
                </a:solidFill>
                <a:latin typeface="Times New Roman" panose="02020603050405020304" pitchFamily="16" charset="0"/>
              </a:rPr>
              <a:t>/</a:t>
            </a:r>
            <a:endParaRPr lang="en-US" altLang="zh-CN"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fp2=open(″pocal″,o_WRONLY);   /*</a:t>
            </a:r>
            <a:r>
              <a:rPr lang="zh-CN" altLang="x-none" dirty="0" err="1">
                <a:solidFill>
                  <a:srgbClr val="000000"/>
                </a:solidFill>
                <a:latin typeface="Times New Roman" panose="02020603050405020304" pitchFamily="16" charset="0"/>
              </a:rPr>
              <a:t>以写方式打开*</a:t>
            </a:r>
            <a:r>
              <a:rPr lang="en-US" altLang="zh-CN" dirty="0" err="1">
                <a:solidFill>
                  <a:srgbClr val="000000"/>
                </a:solidFill>
                <a:latin typeface="Times New Roman" panose="02020603050405020304" pitchFamily="16" charset="0"/>
              </a:rPr>
              <a:t>/</a:t>
            </a:r>
            <a:endParaRPr lang="en-US" altLang="zh-CN"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P1</a:t>
            </a:r>
            <a:r>
              <a:rPr lang="zh-CN" altLang="x-none" dirty="0" err="1">
                <a:solidFill>
                  <a:srgbClr val="000000"/>
                </a:solidFill>
                <a:latin typeface="Times New Roman" panose="02020603050405020304" pitchFamily="16" charset="0"/>
              </a:rPr>
              <a:t>进程创建的子进程</a:t>
            </a:r>
            <a:r>
              <a:rPr lang="en-US" altLang="zh-CN" dirty="0" err="1">
                <a:solidFill>
                  <a:srgbClr val="000000"/>
                </a:solidFill>
                <a:latin typeface="Times New Roman" panose="02020603050405020304" pitchFamily="16" charset="0"/>
              </a:rPr>
              <a:t>P2</a:t>
            </a:r>
            <a:r>
              <a:rPr lang="zh-CN" altLang="x-none" dirty="0" err="1">
                <a:solidFill>
                  <a:srgbClr val="000000"/>
                </a:solidFill>
                <a:latin typeface="Times New Roman" panose="02020603050405020304" pitchFamily="16" charset="0"/>
              </a:rPr>
              <a:t>执行如下代码：</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fp3=open(″/etc/testexa″,o_RDONLY); /*</a:t>
            </a:r>
            <a:r>
              <a:rPr lang="zh-CN" altLang="x-none" dirty="0" err="1">
                <a:solidFill>
                  <a:srgbClr val="000000"/>
                </a:solidFill>
                <a:latin typeface="Times New Roman" panose="02020603050405020304" pitchFamily="16" charset="0"/>
              </a:rPr>
              <a:t>只读方式打开*</a:t>
            </a:r>
            <a:r>
              <a:rPr lang="en-US" altLang="zh-CN" dirty="0" err="1">
                <a:solidFill>
                  <a:srgbClr val="000000"/>
                </a:solidFill>
                <a:latin typeface="Times New Roman" panose="02020603050405020304" pitchFamily="16" charset="0"/>
              </a:rPr>
              <a:t>/</a:t>
            </a:r>
            <a:endParaRPr lang="en-US" altLang="zh-CN"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P3</a:t>
            </a:r>
            <a:r>
              <a:rPr lang="zh-CN" altLang="x-none" dirty="0" err="1">
                <a:solidFill>
                  <a:srgbClr val="000000"/>
                </a:solidFill>
                <a:latin typeface="Times New Roman" panose="02020603050405020304" pitchFamily="16" charset="0"/>
              </a:rPr>
              <a:t>进程执行如下代码：</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fp1=open(″/etc/test″,o_RDWR); /*</a:t>
            </a:r>
            <a:r>
              <a:rPr lang="zh-CN" altLang="x-none" dirty="0" err="1">
                <a:solidFill>
                  <a:srgbClr val="000000"/>
                </a:solidFill>
                <a:latin typeface="Times New Roman" panose="02020603050405020304" pitchFamily="16" charset="0"/>
              </a:rPr>
              <a:t>以读写方式打开 *</a:t>
            </a:r>
            <a:r>
              <a:rPr lang="en-US" altLang="zh-CN" dirty="0" err="1">
                <a:solidFill>
                  <a:srgbClr val="000000"/>
                </a:solidFill>
                <a:latin typeface="Times New Roman" panose="02020603050405020304" pitchFamily="16" charset="0"/>
              </a:rPr>
              <a:t>/</a:t>
            </a:r>
            <a:endParaRPr lang="en-US" altLang="zh-CN" dirty="0" err="1">
              <a:solidFill>
                <a:srgbClr val="000000"/>
              </a:solidFill>
              <a:latin typeface="Times New Roman" panose="02020603050405020304" pitchFamily="16" charset="0"/>
            </a:endParaRPr>
          </a:p>
        </p:txBody>
      </p:sp>
      <p:sp>
        <p:nvSpPr>
          <p:cNvPr id="222212" name="矩形 118786"/>
          <p:cNvSpPr/>
          <p:nvPr/>
        </p:nvSpPr>
        <p:spPr>
          <a:xfrm>
            <a:off x="774700" y="404813"/>
            <a:ext cx="5537200" cy="719137"/>
          </a:xfrm>
          <a:prstGeom prst="rect">
            <a:avLst/>
          </a:prstGeom>
          <a:noFill/>
          <a:ln w="9525">
            <a:noFill/>
          </a:ln>
        </p:spPr>
        <p:txBody>
          <a:bodyPr wrap="square" lIns="90000" tIns="46800" rIns="90000" bIns="4680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6.7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UNIX文件系统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24258" name="矩形 11980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pic>
        <p:nvPicPr>
          <p:cNvPr id="224259" name="图片 119809"/>
          <p:cNvPicPr>
            <a:picLocks noChangeAspect="1"/>
          </p:cNvPicPr>
          <p:nvPr/>
        </p:nvPicPr>
        <p:blipFill>
          <a:blip r:embed="rId2"/>
          <a:stretch>
            <a:fillRect/>
          </a:stretch>
        </p:blipFill>
        <p:spPr>
          <a:xfrm>
            <a:off x="917575" y="692150"/>
            <a:ext cx="7197725" cy="5832475"/>
          </a:xfrm>
          <a:prstGeom prst="rect">
            <a:avLst/>
          </a:prstGeom>
          <a:noFill/>
          <a:ln w="9525">
            <a:noFill/>
          </a:ln>
        </p:spPr>
      </p:pic>
      <p:sp>
        <p:nvSpPr>
          <p:cNvPr id="224260" name="文本框 119810"/>
          <p:cNvSpPr txBox="1"/>
          <p:nvPr/>
        </p:nvSpPr>
        <p:spPr>
          <a:xfrm>
            <a:off x="381000" y="5346700"/>
            <a:ext cx="3048000" cy="460375"/>
          </a:xfrm>
          <a:prstGeom prst="rect">
            <a:avLst/>
          </a:prstGeom>
          <a:noFill/>
          <a:ln w="9525">
            <a:noFill/>
          </a:ln>
        </p:spPr>
        <p:txBody>
          <a:bodyPr anchor="t" anchorCtr="0"/>
          <a:p>
            <a:endParaRPr lang="zh-CN" altLang="en-US">
              <a:latin typeface="Times New Roman" panose="02020603050405020304" pitchFamily="16" charset="0"/>
            </a:endParaRPr>
          </a:p>
        </p:txBody>
      </p:sp>
    </p:spTree>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26306" name="矩形 12083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26307" name="文本框 12083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6.8</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文件系统的可靠性与安全性</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26308" name="文本框 120834"/>
          <p:cNvSpPr txBox="1"/>
          <p:nvPr/>
        </p:nvSpPr>
        <p:spPr>
          <a:xfrm>
            <a:off x="520700" y="1497013"/>
            <a:ext cx="8178800" cy="4465637"/>
          </a:xfrm>
          <a:prstGeom prst="rect">
            <a:avLst/>
          </a:prstGeom>
          <a:noFill/>
          <a:ln w="9525">
            <a:noFill/>
          </a:ln>
        </p:spPr>
        <p:txBody>
          <a:bodyPr wrap="square" lIns="91440" tIns="45720" rIns="91440" bIns="45720" anchor="t" anchorCtr="0"/>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zh-CN" dirty="0" err="1">
                <a:solidFill>
                  <a:srgbClr val="0000FF"/>
                </a:solidFill>
                <a:latin typeface="Times New Roman" panose="02020603050405020304" pitchFamily="16" charset="0"/>
              </a:rPr>
              <a:t>文件系统的崩溃一致性</a:t>
            </a:r>
            <a:r>
              <a:rPr lang="en-US" altLang="zh-CN" dirty="0" err="1">
                <a:solidFill>
                  <a:srgbClr val="0000FF"/>
                </a:solidFill>
                <a:latin typeface="Times New Roman" panose="02020603050405020304" pitchFamily="16" charset="0"/>
              </a:rPr>
              <a:t>(crash consistency)</a:t>
            </a:r>
            <a:r>
              <a:rPr lang="zh-CN" altLang="en-US" dirty="0" err="1">
                <a:solidFill>
                  <a:srgbClr val="0000FF"/>
                </a:solidFill>
                <a:latin typeface="Times New Roman" panose="02020603050405020304" pitchFamily="16" charset="0"/>
              </a:rPr>
              <a:t>问题</a:t>
            </a:r>
            <a:r>
              <a:rPr lang="zh-CN" altLang="x-none" dirty="0" err="1">
                <a:solidFill>
                  <a:srgbClr val="0000FF"/>
                </a:solidFill>
                <a:latin typeface="Times New Roman" panose="02020603050405020304" pitchFamily="16" charset="0"/>
              </a:rPr>
              <a:t>：</a:t>
            </a:r>
            <a:endParaRPr lang="zh-CN" altLang="x-none" dirty="0" err="1">
              <a:solidFill>
                <a:srgbClr val="0000FF"/>
              </a:solidFill>
              <a:latin typeface="Times New Roman" panose="02020603050405020304" pitchFamily="16" charset="0"/>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r>
              <a:rPr lang="zh-CN" altLang="en-US" dirty="0" err="1">
                <a:solidFill>
                  <a:srgbClr val="000000"/>
                </a:solidFill>
                <a:latin typeface="Times New Roman" panose="02020603050405020304" pitchFamily="16" charset="0"/>
              </a:rPr>
              <a:t>由于掉电、硬件故障等原因，可能导致存储设备上保存的文件数据之间的一些内在关系不一致。这个问题通常被称为：</a:t>
            </a:r>
            <a:r>
              <a:rPr lang="zh-CN" altLang="en-US" dirty="0" err="1">
                <a:solidFill>
                  <a:srgbClr val="FF0000"/>
                </a:solidFill>
                <a:latin typeface="Times New Roman" panose="02020603050405020304" pitchFamily="16" charset="0"/>
              </a:rPr>
              <a:t>崩溃一致性问题</a:t>
            </a:r>
            <a:r>
              <a:rPr lang="zh-CN" altLang="en-US" dirty="0" err="1">
                <a:solidFill>
                  <a:srgbClr val="000000"/>
                </a:solidFill>
                <a:latin typeface="Times New Roman" panose="02020603050405020304" pitchFamily="16" charset="0"/>
              </a:rPr>
              <a:t>。</a:t>
            </a:r>
            <a:endParaRPr lang="zh-CN" altLang="en-US" dirty="0" err="1">
              <a:solidFill>
                <a:srgbClr val="000000"/>
              </a:solidFill>
              <a:latin typeface="Times New Roman" panose="02020603050405020304" pitchFamily="16" charset="0"/>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zh-CN" dirty="0" err="1">
                <a:solidFill>
                  <a:srgbClr val="0000FF"/>
                </a:solidFill>
                <a:latin typeface="Times New Roman" panose="02020603050405020304" pitchFamily="16" charset="0"/>
              </a:rPr>
              <a:t>fsck工具：</a:t>
            </a:r>
            <a:r>
              <a:rPr lang="zh-CN" altLang="en-US" dirty="0" err="1">
                <a:solidFill>
                  <a:srgbClr val="000000"/>
                </a:solidFill>
                <a:latin typeface="Times New Roman" panose="02020603050405020304" pitchFamily="16" charset="0"/>
              </a:rPr>
              <a:t>检查和修复文件系统中的一致性问题。</a:t>
            </a:r>
            <a:endParaRPr lang="zh-CN" altLang="en-US" dirty="0" err="1">
              <a:solidFill>
                <a:srgbClr val="000000"/>
              </a:solidFill>
              <a:latin typeface="Times New Roman" panose="02020603050405020304" pitchFamily="16" charset="0"/>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dirty="0" err="1">
                <a:solidFill>
                  <a:srgbClr val="000000"/>
                </a:solidFill>
                <a:latin typeface="Times New Roman" panose="02020603050405020304" pitchFamily="16" charset="0"/>
              </a:rPr>
              <a:t>基本过程：对文件存储设备进行扫描，对比存储设备中的实</a:t>
            </a:r>
            <a:endParaRPr lang="zh-CN" altLang="en-US" dirty="0" err="1">
              <a:solidFill>
                <a:srgbClr val="000000"/>
              </a:solidFill>
              <a:latin typeface="Times New Roman" panose="02020603050405020304" pitchFamily="16" charset="0"/>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r>
              <a:rPr lang="zh-CN" altLang="en-US" dirty="0" err="1">
                <a:solidFill>
                  <a:srgbClr val="000000"/>
                </a:solidFill>
                <a:latin typeface="Times New Roman" panose="02020603050405020304" pitchFamily="16" charset="0"/>
              </a:rPr>
              <a:t>际数据和文件元数据，检查是否一致。 </a:t>
            </a:r>
            <a:r>
              <a:rPr lang="en-US" altLang="zh-CN" dirty="0" err="1">
                <a:solidFill>
                  <a:srgbClr val="000000"/>
                </a:solidFill>
                <a:latin typeface="Times New Roman" panose="02020603050405020304" pitchFamily="16" charset="0"/>
              </a:rPr>
              <a:t>          </a:t>
            </a:r>
            <a:endParaRPr lang="en-US" altLang="zh-CN" dirty="0" err="1">
              <a:solidFill>
                <a:srgbClr val="000000"/>
              </a:solidFill>
              <a:latin typeface="Times New Roman" panose="02020603050405020304" pitchFamily="16" charset="0"/>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FF"/>
              </a:solidFill>
              <a:latin typeface="Times New Roman" panose="02020603050405020304" pitchFamily="16" charset="0"/>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FF"/>
              </a:solidFill>
              <a:latin typeface="Times New Roman" panose="02020603050405020304" pitchFamily="16" charset="0"/>
            </a:endParaRPr>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28354" name="矩形 12083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28355" name="文本框 12083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6.8</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文件系统的可靠性与安全性</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28356" name="文本框 120834"/>
          <p:cNvSpPr txBox="1"/>
          <p:nvPr/>
        </p:nvSpPr>
        <p:spPr>
          <a:xfrm>
            <a:off x="341313" y="1223963"/>
            <a:ext cx="8580437" cy="5510212"/>
          </a:xfrm>
          <a:prstGeom prst="rect">
            <a:avLst/>
          </a:prstGeom>
          <a:noFill/>
          <a:ln w="9525">
            <a:noFill/>
          </a:ln>
        </p:spPr>
        <p:txBody>
          <a:bodyPr wrap="square" lIns="91440" tIns="45720" rIns="91440" bIns="45720" anchor="t" anchorCtr="0"/>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zh-CN" dirty="0" err="1">
                <a:solidFill>
                  <a:srgbClr val="0000FF"/>
                </a:solidFill>
                <a:latin typeface="Times New Roman" panose="02020603050405020304" pitchFamily="16" charset="0"/>
                <a:ea typeface="黑体" panose="02010609060101010101" charset="-122"/>
              </a:rPr>
              <a:t>文件系统的一致性检查，主要包括</a:t>
            </a:r>
            <a:r>
              <a:rPr lang="zh-CN" altLang="x-none" dirty="0" err="1">
                <a:solidFill>
                  <a:srgbClr val="0000FF"/>
                </a:solidFill>
                <a:latin typeface="Times New Roman" panose="02020603050405020304" pitchFamily="16" charset="0"/>
                <a:ea typeface="黑体" panose="02010609060101010101" charset="-122"/>
              </a:rPr>
              <a:t>：</a:t>
            </a:r>
            <a:endParaRPr lang="zh-CN" altLang="x-none" dirty="0" err="1">
              <a:solidFill>
                <a:srgbClr val="0000FF"/>
              </a:solidFill>
              <a:latin typeface="Times New Roman" panose="02020603050405020304" pitchFamily="16" charset="0"/>
              <a:ea typeface="黑体" panose="02010609060101010101" charset="-122"/>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dirty="0" err="1">
                <a:solidFill>
                  <a:schemeClr val="accent2"/>
                </a:solidFill>
                <a:latin typeface="Times New Roman" panose="02020603050405020304" pitchFamily="16" charset="0"/>
                <a:ea typeface="黑体" panose="02010609060101010101" charset="-122"/>
              </a:rPr>
              <a:t>（</a:t>
            </a:r>
            <a:r>
              <a:rPr lang="en-US" altLang="zh-CN" dirty="0" err="1">
                <a:solidFill>
                  <a:schemeClr val="accent2"/>
                </a:solidFill>
                <a:latin typeface="Times New Roman" panose="02020603050405020304" pitchFamily="16" charset="0"/>
              </a:rPr>
              <a:t>1</a:t>
            </a:r>
            <a:r>
              <a:rPr lang="zh-CN" altLang="en-US" dirty="0" err="1">
                <a:solidFill>
                  <a:schemeClr val="accent2"/>
                </a:solidFill>
                <a:latin typeface="Times New Roman" panose="02020603050405020304" pitchFamily="16" charset="0"/>
                <a:ea typeface="黑体" panose="02010609060101010101" charset="-122"/>
              </a:rPr>
              <a:t>）合理性检查</a:t>
            </a:r>
            <a:endParaRPr lang="zh-CN" altLang="en-US" dirty="0" err="1">
              <a:solidFill>
                <a:srgbClr val="000000"/>
              </a:solidFill>
              <a:latin typeface="Times New Roman" panose="02020603050405020304" pitchFamily="16" charset="0"/>
              <a:ea typeface="黑体" panose="02010609060101010101" charset="-122"/>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dirty="0" err="1">
                <a:solidFill>
                  <a:srgbClr val="000000"/>
                </a:solidFill>
                <a:latin typeface="Times New Roman" panose="02020603050405020304" pitchFamily="16" charset="0"/>
                <a:ea typeface="黑体" panose="02010609060101010101" charset="-122"/>
              </a:rPr>
              <a:t> </a:t>
            </a:r>
            <a:r>
              <a:rPr lang="en-US" altLang="zh-CN" dirty="0" err="1">
                <a:solidFill>
                  <a:srgbClr val="000000"/>
                </a:solidFill>
                <a:latin typeface="Times New Roman" panose="02020603050405020304" pitchFamily="16" charset="0"/>
              </a:rPr>
              <a:t>      </a:t>
            </a:r>
            <a:r>
              <a:rPr lang="zh-CN" altLang="en-US" dirty="0" err="1">
                <a:solidFill>
                  <a:srgbClr val="000000"/>
                </a:solidFill>
                <a:latin typeface="Times New Roman" panose="02020603050405020304" pitchFamily="16" charset="0"/>
                <a:ea typeface="黑体" panose="02010609060101010101" charset="-122"/>
              </a:rPr>
              <a:t>文件系统中存储的部分信息应保持在合理的范围内。</a:t>
            </a:r>
            <a:endParaRPr lang="zh-CN" altLang="en-US" dirty="0" err="1">
              <a:solidFill>
                <a:srgbClr val="000000"/>
              </a:solidFill>
              <a:latin typeface="Times New Roman" panose="02020603050405020304" pitchFamily="16" charset="0"/>
              <a:ea typeface="黑体" panose="02010609060101010101" charset="-122"/>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dirty="0" err="1">
                <a:solidFill>
                  <a:srgbClr val="000000"/>
                </a:solidFill>
                <a:latin typeface="Times New Roman" panose="02020603050405020304" pitchFamily="16" charset="0"/>
                <a:ea typeface="黑体" panose="02010609060101010101" charset="-122"/>
              </a:rPr>
              <a:t>例如：</a:t>
            </a:r>
            <a:r>
              <a:rPr lang="en-US" altLang="zh-CN" dirty="0" err="1">
                <a:solidFill>
                  <a:srgbClr val="000000"/>
                </a:solidFill>
                <a:latin typeface="Times New Roman" panose="02020603050405020304" pitchFamily="16" charset="0"/>
              </a:rPr>
              <a:t> </a:t>
            </a:r>
            <a:r>
              <a:rPr lang="zh-CN" altLang="en-US" dirty="0" err="1">
                <a:solidFill>
                  <a:srgbClr val="000000"/>
                </a:solidFill>
                <a:latin typeface="Times New Roman" panose="02020603050405020304" pitchFamily="16" charset="0"/>
                <a:ea typeface="黑体" panose="02010609060101010101" charset="-122"/>
              </a:rPr>
              <a:t>目录项中记录的</a:t>
            </a:r>
            <a:r>
              <a:rPr lang="en-US" altLang="zh-CN" dirty="0" err="1">
                <a:solidFill>
                  <a:srgbClr val="000000"/>
                </a:solidFill>
                <a:latin typeface="Times New Roman" panose="02020603050405020304" pitchFamily="16" charset="0"/>
              </a:rPr>
              <a:t>inode</a:t>
            </a:r>
            <a:r>
              <a:rPr lang="zh-CN" altLang="en-US" dirty="0" err="1">
                <a:solidFill>
                  <a:srgbClr val="000000"/>
                </a:solidFill>
                <a:latin typeface="Times New Roman" panose="02020603050405020304" pitchFamily="16" charset="0"/>
                <a:ea typeface="黑体" panose="02010609060101010101" charset="-122"/>
              </a:rPr>
              <a:t>编号不应该超过文件系统的</a:t>
            </a:r>
            <a:r>
              <a:rPr lang="en-US" altLang="zh-CN" dirty="0" err="1">
                <a:solidFill>
                  <a:srgbClr val="000000"/>
                </a:solidFill>
                <a:latin typeface="Times New Roman" panose="02020603050405020304" pitchFamily="16" charset="0"/>
              </a:rPr>
              <a:t>inode</a:t>
            </a:r>
            <a:r>
              <a:rPr lang="zh-CN" altLang="en-US" dirty="0" err="1">
                <a:solidFill>
                  <a:srgbClr val="000000"/>
                </a:solidFill>
                <a:latin typeface="Times New Roman" panose="02020603050405020304" pitchFamily="16" charset="0"/>
                <a:ea typeface="黑体" panose="02010609060101010101" charset="-122"/>
              </a:rPr>
              <a:t>数量。</a:t>
            </a:r>
            <a:r>
              <a:rPr lang="en-US" altLang="zh-CN" dirty="0" err="1">
                <a:solidFill>
                  <a:srgbClr val="000000"/>
                </a:solidFill>
                <a:latin typeface="Times New Roman" panose="02020603050405020304" pitchFamily="16" charset="0"/>
              </a:rPr>
              <a:t>       </a:t>
            </a:r>
            <a:endParaRPr lang="en-US" altLang="zh-CN" dirty="0" err="1">
              <a:solidFill>
                <a:srgbClr val="000000"/>
              </a:solidFill>
              <a:latin typeface="Times New Roman" panose="02020603050405020304" pitchFamily="16" charset="0"/>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ea typeface="黑体" panose="02010609060101010101" charset="-122"/>
              </a:rPr>
              <a:t>（</a:t>
            </a:r>
            <a:r>
              <a:rPr lang="en-US" altLang="zh-CN" dirty="0" err="1">
                <a:solidFill>
                  <a:srgbClr val="0000FF"/>
                </a:solidFill>
                <a:latin typeface="Times New Roman" panose="02020603050405020304" pitchFamily="16" charset="0"/>
              </a:rPr>
              <a:t>2</a:t>
            </a:r>
            <a:r>
              <a:rPr lang="zh-CN" altLang="x-none" dirty="0" err="1">
                <a:solidFill>
                  <a:srgbClr val="0000FF"/>
                </a:solidFill>
                <a:latin typeface="Times New Roman" panose="02020603050405020304" pitchFamily="16" charset="0"/>
                <a:ea typeface="黑体" panose="02010609060101010101" charset="-122"/>
              </a:rPr>
              <a:t>）资源分配的一致性检查</a:t>
            </a:r>
            <a:endParaRPr lang="zh-CN" altLang="x-none" dirty="0" err="1">
              <a:solidFill>
                <a:srgbClr val="0000FF"/>
              </a:solidFill>
              <a:latin typeface="Times New Roman" panose="02020603050405020304" pitchFamily="16" charset="0"/>
              <a:ea typeface="黑体" panose="02010609060101010101" charset="-122"/>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ea typeface="黑体" panose="02010609060101010101" charset="-122"/>
              </a:rPr>
              <a:t> </a:t>
            </a:r>
            <a:r>
              <a:rPr lang="en-US" altLang="zh-CN" dirty="0" err="1">
                <a:solidFill>
                  <a:srgbClr val="0000FF"/>
                </a:solidFill>
                <a:latin typeface="Times New Roman" panose="02020603050405020304" pitchFamily="16" charset="0"/>
              </a:rPr>
              <a:t>        </a:t>
            </a:r>
            <a:r>
              <a:rPr lang="zh-CN" altLang="en-US" dirty="0" err="1">
                <a:solidFill>
                  <a:srgbClr val="000000"/>
                </a:solidFill>
                <a:latin typeface="Times New Roman" panose="02020603050405020304" pitchFamily="16" charset="0"/>
                <a:ea typeface="黑体" panose="02010609060101010101" charset="-122"/>
              </a:rPr>
              <a:t>文件系统中记录的资源的分配情况应该与对应资源的实际使用情况一致。</a:t>
            </a:r>
            <a:endParaRPr lang="zh-CN" altLang="en-US" dirty="0" err="1">
              <a:solidFill>
                <a:srgbClr val="000000"/>
              </a:solidFill>
              <a:latin typeface="Times New Roman" panose="02020603050405020304" pitchFamily="16" charset="0"/>
              <a:ea typeface="黑体" panose="02010609060101010101" charset="-122"/>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dirty="0" err="1">
                <a:solidFill>
                  <a:srgbClr val="000000"/>
                </a:solidFill>
                <a:latin typeface="Times New Roman" panose="02020603050405020304" pitchFamily="16" charset="0"/>
                <a:ea typeface="黑体" panose="02010609060101010101" charset="-122"/>
              </a:rPr>
              <a:t> </a:t>
            </a:r>
            <a:r>
              <a:rPr lang="en-US" altLang="zh-CN" dirty="0" err="1">
                <a:solidFill>
                  <a:srgbClr val="000000"/>
                </a:solidFill>
                <a:latin typeface="Times New Roman" panose="02020603050405020304" pitchFamily="16" charset="0"/>
              </a:rPr>
              <a:t> </a:t>
            </a:r>
            <a:r>
              <a:rPr lang="zh-CN" altLang="en-US" dirty="0" err="1">
                <a:solidFill>
                  <a:srgbClr val="000000"/>
                </a:solidFill>
                <a:latin typeface="Times New Roman" panose="02020603050405020304" pitchFamily="16" charset="0"/>
                <a:ea typeface="黑体" panose="02010609060101010101" charset="-122"/>
              </a:rPr>
              <a:t>例如：一个存储块标记为空闲，则其不应该出现在文件的索引</a:t>
            </a:r>
            <a:endParaRPr lang="zh-CN" altLang="en-US" dirty="0" err="1">
              <a:solidFill>
                <a:srgbClr val="000000"/>
              </a:solidFill>
              <a:latin typeface="Times New Roman" panose="02020603050405020304" pitchFamily="16" charset="0"/>
              <a:ea typeface="黑体" panose="02010609060101010101" charset="-122"/>
            </a:endParaRPr>
          </a:p>
          <a:p>
            <a:pPr marL="342900" indent="-342900" defTabSz="457200" eaLnBrk="0" hangingPunct="0">
              <a:spcBef>
                <a:spcPts val="600"/>
              </a:spcBef>
              <a:spcAft>
                <a:spcPct val="0"/>
              </a:spcAft>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dirty="0" err="1">
                <a:solidFill>
                  <a:srgbClr val="000000"/>
                </a:solidFill>
                <a:latin typeface="Times New Roman" panose="02020603050405020304" pitchFamily="16" charset="0"/>
                <a:ea typeface="黑体" panose="02010609060101010101" charset="-122"/>
              </a:rPr>
              <a:t> </a:t>
            </a:r>
            <a:r>
              <a:rPr lang="en-US" altLang="zh-CN" dirty="0" err="1">
                <a:solidFill>
                  <a:srgbClr val="000000"/>
                </a:solidFill>
                <a:latin typeface="Times New Roman" panose="02020603050405020304" pitchFamily="16" charset="0"/>
              </a:rPr>
              <a:t>              </a:t>
            </a:r>
            <a:r>
              <a:rPr lang="zh-CN" altLang="en-US" dirty="0" err="1">
                <a:solidFill>
                  <a:srgbClr val="000000"/>
                </a:solidFill>
                <a:latin typeface="Times New Roman" panose="02020603050405020304" pitchFamily="16" charset="0"/>
                <a:ea typeface="黑体" panose="02010609060101010101" charset="-122"/>
              </a:rPr>
              <a:t>表中。</a:t>
            </a:r>
            <a:endParaRPr lang="zh-CN" altLang="x-none" dirty="0" err="1">
              <a:solidFill>
                <a:srgbClr val="0000FF"/>
              </a:solidFill>
              <a:latin typeface="Times New Roman" panose="02020603050405020304" pitchFamily="16" charset="0"/>
              <a:ea typeface="黑体" panose="02010609060101010101" charset="-122"/>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FF"/>
              </a:solidFill>
              <a:latin typeface="Times New Roman" panose="02020603050405020304" pitchFamily="16" charset="0"/>
              <a:ea typeface="黑体" panose="02010609060101010101" charset="-122"/>
            </a:endParaRPr>
          </a:p>
        </p:txBody>
      </p:sp>
    </p:spTree>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30402" name="矩形 12083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30403" name="文本框 12083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6.8</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文件系统的可靠性与安全性</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30404" name="文本框 120834"/>
          <p:cNvSpPr txBox="1"/>
          <p:nvPr/>
        </p:nvSpPr>
        <p:spPr>
          <a:xfrm>
            <a:off x="341313" y="1223963"/>
            <a:ext cx="8580437" cy="5510212"/>
          </a:xfrm>
          <a:prstGeom prst="rect">
            <a:avLst/>
          </a:prstGeom>
          <a:noFill/>
          <a:ln w="9525">
            <a:noFill/>
          </a:ln>
        </p:spPr>
        <p:txBody>
          <a:bodyPr wrap="square" lIns="91440" tIns="45720" rIns="91440" bIns="45720" anchor="t" anchorCtr="0"/>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zh-CN" dirty="0" err="1">
                <a:solidFill>
                  <a:srgbClr val="0000FF"/>
                </a:solidFill>
                <a:latin typeface="Times New Roman" panose="02020603050405020304" pitchFamily="16" charset="0"/>
                <a:ea typeface="黑体" panose="02010609060101010101" charset="-122"/>
              </a:rPr>
              <a:t>文件系统的一致性检查，主要包括</a:t>
            </a:r>
            <a:r>
              <a:rPr lang="zh-CN" altLang="x-none" dirty="0" err="1">
                <a:solidFill>
                  <a:srgbClr val="0000FF"/>
                </a:solidFill>
                <a:latin typeface="Times New Roman" panose="02020603050405020304" pitchFamily="16" charset="0"/>
                <a:ea typeface="黑体" panose="02010609060101010101" charset="-122"/>
              </a:rPr>
              <a:t>：</a:t>
            </a:r>
            <a:endParaRPr lang="zh-CN" altLang="x-none" dirty="0" err="1">
              <a:solidFill>
                <a:srgbClr val="0000FF"/>
              </a:solidFill>
              <a:latin typeface="Times New Roman" panose="02020603050405020304" pitchFamily="16" charset="0"/>
              <a:ea typeface="黑体" panose="02010609060101010101" charset="-122"/>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dirty="0" err="1">
                <a:solidFill>
                  <a:schemeClr val="accent2"/>
                </a:solidFill>
                <a:latin typeface="Times New Roman" panose="02020603050405020304" pitchFamily="16" charset="0"/>
                <a:ea typeface="黑体" panose="02010609060101010101" charset="-122"/>
              </a:rPr>
              <a:t>（</a:t>
            </a:r>
            <a:r>
              <a:rPr lang="en-US" altLang="zh-CN" dirty="0" err="1">
                <a:solidFill>
                  <a:schemeClr val="accent2"/>
                </a:solidFill>
                <a:latin typeface="Times New Roman" panose="02020603050405020304" pitchFamily="16" charset="0"/>
              </a:rPr>
              <a:t>3</a:t>
            </a:r>
            <a:r>
              <a:rPr lang="zh-CN" altLang="en-US" dirty="0" err="1">
                <a:solidFill>
                  <a:schemeClr val="accent2"/>
                </a:solidFill>
                <a:latin typeface="Times New Roman" panose="02020603050405020304" pitchFamily="16" charset="0"/>
                <a:ea typeface="黑体" panose="02010609060101010101" charset="-122"/>
              </a:rPr>
              <a:t>）内在关系检查</a:t>
            </a:r>
            <a:endParaRPr lang="zh-CN" altLang="en-US" dirty="0" err="1">
              <a:solidFill>
                <a:srgbClr val="000000"/>
              </a:solidFill>
              <a:latin typeface="Times New Roman" panose="02020603050405020304" pitchFamily="16" charset="0"/>
              <a:ea typeface="黑体" panose="02010609060101010101" charset="-122"/>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dirty="0" err="1">
                <a:solidFill>
                  <a:srgbClr val="000000"/>
                </a:solidFill>
                <a:latin typeface="Times New Roman" panose="02020603050405020304" pitchFamily="16" charset="0"/>
                <a:ea typeface="黑体" panose="02010609060101010101" charset="-122"/>
              </a:rPr>
              <a:t> </a:t>
            </a:r>
            <a:r>
              <a:rPr lang="en-US" altLang="zh-CN" dirty="0" err="1">
                <a:solidFill>
                  <a:srgbClr val="000000"/>
                </a:solidFill>
                <a:latin typeface="Times New Roman" panose="02020603050405020304" pitchFamily="16" charset="0"/>
              </a:rPr>
              <a:t>      </a:t>
            </a:r>
            <a:r>
              <a:rPr lang="zh-CN" altLang="en-US" dirty="0" err="1">
                <a:solidFill>
                  <a:srgbClr val="000000"/>
                </a:solidFill>
                <a:latin typeface="Times New Roman" panose="02020603050405020304" pitchFamily="16" charset="0"/>
                <a:ea typeface="黑体" panose="02010609060101010101" charset="-122"/>
              </a:rPr>
              <a:t>文件系统中的一些内在关系需要保持一致。</a:t>
            </a:r>
            <a:endParaRPr lang="zh-CN" altLang="en-US" dirty="0" err="1">
              <a:solidFill>
                <a:srgbClr val="000000"/>
              </a:solidFill>
              <a:latin typeface="Times New Roman" panose="02020603050405020304" pitchFamily="16" charset="0"/>
              <a:ea typeface="黑体" panose="02010609060101010101" charset="-122"/>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dirty="0" err="1">
                <a:solidFill>
                  <a:srgbClr val="000000"/>
                </a:solidFill>
                <a:latin typeface="Times New Roman" panose="02020603050405020304" pitchFamily="16" charset="0"/>
                <a:ea typeface="黑体" panose="02010609060101010101" charset="-122"/>
              </a:rPr>
              <a:t> </a:t>
            </a:r>
            <a:r>
              <a:rPr lang="en-US" altLang="zh-CN" dirty="0" err="1">
                <a:solidFill>
                  <a:srgbClr val="000000"/>
                </a:solidFill>
                <a:latin typeface="Times New Roman" panose="02020603050405020304" pitchFamily="16" charset="0"/>
              </a:rPr>
              <a:t>   </a:t>
            </a:r>
            <a:r>
              <a:rPr lang="zh-CN" altLang="en-US" dirty="0" err="1">
                <a:solidFill>
                  <a:srgbClr val="000000"/>
                </a:solidFill>
                <a:latin typeface="Times New Roman" panose="02020603050405020304" pitchFamily="16" charset="0"/>
                <a:ea typeface="黑体" panose="02010609060101010101" charset="-122"/>
              </a:rPr>
              <a:t>例如：文件</a:t>
            </a:r>
            <a:r>
              <a:rPr lang="en-US" altLang="zh-CN" dirty="0" err="1">
                <a:solidFill>
                  <a:srgbClr val="000000"/>
                </a:solidFill>
                <a:latin typeface="Times New Roman" panose="02020603050405020304" pitchFamily="16" charset="0"/>
              </a:rPr>
              <a:t>inode</a:t>
            </a:r>
            <a:r>
              <a:rPr lang="zh-CN" altLang="en-US" dirty="0" err="1">
                <a:solidFill>
                  <a:srgbClr val="000000"/>
                </a:solidFill>
                <a:latin typeface="Times New Roman" panose="02020603050405020304" pitchFamily="16" charset="0"/>
                <a:ea typeface="黑体" panose="02010609060101010101" charset="-122"/>
              </a:rPr>
              <a:t>记录的链接数，应该与指向该</a:t>
            </a:r>
            <a:r>
              <a:rPr lang="en-US" altLang="zh-CN" dirty="0" err="1">
                <a:solidFill>
                  <a:srgbClr val="000000"/>
                </a:solidFill>
                <a:latin typeface="Times New Roman" panose="02020603050405020304" pitchFamily="16" charset="0"/>
              </a:rPr>
              <a:t>i</a:t>
            </a:r>
            <a:r>
              <a:rPr lang="zh-CN" altLang="en-US" dirty="0" err="1">
                <a:solidFill>
                  <a:srgbClr val="000000"/>
                </a:solidFill>
                <a:latin typeface="Times New Roman" panose="02020603050405020304" pitchFamily="16" charset="0"/>
                <a:ea typeface="黑体" panose="02010609060101010101" charset="-122"/>
              </a:rPr>
              <a:t>节点的目录项个数相同。</a:t>
            </a:r>
            <a:endParaRPr lang="zh-CN" altLang="en-US" dirty="0" err="1">
              <a:solidFill>
                <a:srgbClr val="000000"/>
              </a:solidFill>
              <a:latin typeface="Times New Roman" panose="02020603050405020304" pitchFamily="16" charset="0"/>
              <a:ea typeface="黑体" panose="02010609060101010101" charset="-122"/>
            </a:endParaRPr>
          </a:p>
          <a:p>
            <a:pPr marL="342900" indent="-342900" defTabSz="457200" eaLnBrk="0" hangingPunct="0">
              <a:spcBef>
                <a:spcPts val="600"/>
              </a:spcBef>
              <a:spcAft>
                <a:spcPct val="0"/>
              </a:spcAft>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dirty="0" err="1">
                <a:solidFill>
                  <a:srgbClr val="000000"/>
                </a:solidFill>
                <a:latin typeface="Times New Roman" panose="02020603050405020304" pitchFamily="16" charset="0"/>
                <a:ea typeface="黑体" panose="02010609060101010101" charset="-122"/>
              </a:rPr>
              <a:t> </a:t>
            </a:r>
            <a:r>
              <a:rPr lang="en-US" altLang="zh-CN" dirty="0" err="1">
                <a:solidFill>
                  <a:srgbClr val="000000"/>
                </a:solidFill>
                <a:latin typeface="Times New Roman" panose="02020603050405020304" pitchFamily="16" charset="0"/>
              </a:rPr>
              <a:t>           </a:t>
            </a:r>
            <a:endParaRPr lang="zh-CN" altLang="x-none" dirty="0" err="1">
              <a:solidFill>
                <a:srgbClr val="0000FF"/>
              </a:solidFill>
              <a:latin typeface="Times New Roman" panose="02020603050405020304" pitchFamily="16" charset="0"/>
              <a:ea typeface="黑体" panose="02010609060101010101" charset="-122"/>
            </a:endParaRPr>
          </a:p>
        </p:txBody>
      </p:sp>
    </p:spTree>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32450" name="矩形 12083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32451" name="文本框 12083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6.8</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文件系统的可靠性与安全性</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32452" name="文本框 120834"/>
          <p:cNvSpPr txBox="1"/>
          <p:nvPr/>
        </p:nvSpPr>
        <p:spPr>
          <a:xfrm>
            <a:off x="468313" y="1484313"/>
            <a:ext cx="8178800" cy="4465637"/>
          </a:xfrm>
          <a:prstGeom prst="rect">
            <a:avLst/>
          </a:prstGeom>
          <a:noFill/>
          <a:ln w="9525">
            <a:noFill/>
          </a:ln>
        </p:spPr>
        <p:txBody>
          <a:bodyPr wrap="square" lIns="91440" tIns="45720" rIns="91440" bIns="45720" anchor="t" anchorCtr="0"/>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楷体_GB2312" pitchFamily="49" charset="0"/>
                <a:ea typeface="黑体" panose="02010609060101010101" charset="-122"/>
              </a:rPr>
              <a:t>一致性检查工作示例：</a:t>
            </a:r>
            <a:r>
              <a:rPr lang="zh-CN" altLang="x-none" dirty="0" err="1">
                <a:solidFill>
                  <a:srgbClr val="0000FF"/>
                </a:solidFill>
                <a:latin typeface="Times New Roman" panose="02020603050405020304" pitchFamily="16" charset="0"/>
                <a:ea typeface="黑体" panose="02010609060101010101" charset="-122"/>
              </a:rPr>
              <a:t>资源分配的一致性</a:t>
            </a:r>
            <a:endParaRPr lang="zh-CN" altLang="x-none" dirty="0" err="1">
              <a:solidFill>
                <a:srgbClr val="0000FF"/>
              </a:solidFill>
              <a:latin typeface="楷体_GB2312" pitchFamily="49" charset="0"/>
              <a:ea typeface="黑体" panose="02010609060101010101" charset="-122"/>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ea typeface="黑体" panose="02010609060101010101" charset="-122"/>
              </a:rPr>
              <a:t>  </a:t>
            </a:r>
            <a:r>
              <a:rPr lang="en-US" altLang="zh-CN" dirty="0" err="1">
                <a:solidFill>
                  <a:srgbClr val="000000"/>
                </a:solidFill>
                <a:latin typeface="楷体_GB2312" pitchFamily="49" charset="0"/>
              </a:rPr>
              <a:t>  </a:t>
            </a:r>
            <a:r>
              <a:rPr lang="zh-CN" altLang="x-none" dirty="0" err="1">
                <a:solidFill>
                  <a:srgbClr val="000000"/>
                </a:solidFill>
                <a:latin typeface="楷体_GB2312" pitchFamily="49" charset="0"/>
                <a:ea typeface="黑体" panose="02010609060101010101" charset="-122"/>
              </a:rPr>
              <a:t>块存储一致性检查：两张表，每块对应一个表中的计数器，初值为</a:t>
            </a:r>
            <a:r>
              <a:rPr lang="en-US" altLang="zh-CN" dirty="0" err="1">
                <a:solidFill>
                  <a:srgbClr val="000000"/>
                </a:solidFill>
                <a:latin typeface="楷体_GB2312" pitchFamily="49" charset="0"/>
              </a:rPr>
              <a:t>0</a:t>
            </a:r>
            <a:endParaRPr lang="en-US" altLang="zh-CN" dirty="0" err="1">
              <a:solidFill>
                <a:srgbClr val="000000"/>
              </a:solidFill>
              <a:latin typeface="楷体_GB2312" pitchFamily="49" charset="0"/>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ea typeface="黑体" panose="02010609060101010101" charset="-122"/>
              </a:rPr>
              <a:t>表一：记录了每块在文件中出现的次数</a:t>
            </a:r>
            <a:endParaRPr lang="zh-CN" altLang="x-none" dirty="0" err="1">
              <a:solidFill>
                <a:srgbClr val="000000"/>
              </a:solidFill>
              <a:latin typeface="楷体_GB2312" pitchFamily="49" charset="0"/>
              <a:ea typeface="黑体" panose="02010609060101010101" charset="-122"/>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ea typeface="黑体" panose="02010609060101010101" charset="-122"/>
              </a:rPr>
              <a:t>表二：记录了每块在空闲块表中出现的次数</a:t>
            </a:r>
            <a:endParaRPr lang="zh-CN" altLang="x-none" dirty="0" err="1">
              <a:solidFill>
                <a:srgbClr val="000000"/>
              </a:solidFill>
              <a:latin typeface="楷体_GB2312" pitchFamily="49" charset="0"/>
              <a:ea typeface="黑体" panose="02010609060101010101" charset="-122"/>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楷体_GB2312" pitchFamily="49" charset="0"/>
              <a:ea typeface="黑体" panose="02010609060101010101" charset="-122"/>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FF"/>
              </a:solidFill>
              <a:latin typeface="楷体_GB2312" pitchFamily="49" charset="0"/>
              <a:ea typeface="黑体" panose="02010609060101010101" charset="-122"/>
            </a:endParaRPr>
          </a:p>
          <a:p>
            <a:pPr marL="342900" indent="-342900" defTabSz="457200" eaLnBrk="0" hangingPunct="0">
              <a:lnSpc>
                <a:spcPct val="13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FF"/>
              </a:solidFill>
              <a:latin typeface="楷体_GB2312" pitchFamily="49" charset="0"/>
              <a:ea typeface="黑体" panose="02010609060101010101" charset="-122"/>
            </a:endParaRPr>
          </a:p>
        </p:txBody>
      </p:sp>
    </p:spTree>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34498" name="矩形 12185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34499" name="文本框 12185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6.8</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文件系统的可靠性与安全性</a:t>
            </a:r>
            <a:endParaRPr lang="zh-CN" altLang="x-none" sz="3200" dirty="0" err="1">
              <a:solidFill>
                <a:srgbClr val="000000"/>
              </a:solidFill>
              <a:latin typeface="Times New Roman" panose="02020603050405020304" pitchFamily="16" charset="0"/>
              <a:ea typeface="宋体" panose="02010600030101010101" pitchFamily="2" charset="-122"/>
            </a:endParaRPr>
          </a:p>
        </p:txBody>
      </p:sp>
      <p:pic>
        <p:nvPicPr>
          <p:cNvPr id="234500" name="图片 121858"/>
          <p:cNvPicPr>
            <a:picLocks noChangeAspect="1"/>
          </p:cNvPicPr>
          <p:nvPr/>
        </p:nvPicPr>
        <p:blipFill>
          <a:blip r:embed="rId2"/>
          <a:stretch>
            <a:fillRect/>
          </a:stretch>
        </p:blipFill>
        <p:spPr>
          <a:xfrm>
            <a:off x="684213" y="1557338"/>
            <a:ext cx="7488237" cy="4535487"/>
          </a:xfrm>
          <a:prstGeom prst="rect">
            <a:avLst/>
          </a:prstGeom>
          <a:noFill/>
          <a:ln w="9525">
            <a:noFill/>
          </a:ln>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3794" name="矩形 2048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3795" name="文本框 20481"/>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文件系统的基本概念</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33796" name="文本框 20482"/>
          <p:cNvSpPr txBox="1"/>
          <p:nvPr/>
        </p:nvSpPr>
        <p:spPr>
          <a:xfrm>
            <a:off x="468313" y="1412875"/>
            <a:ext cx="8178800" cy="4781550"/>
          </a:xfrm>
          <a:prstGeom prst="rect">
            <a:avLst/>
          </a:prstGeom>
          <a:noFill/>
          <a:ln w="9525">
            <a:noFill/>
          </a:ln>
        </p:spPr>
        <p:txBody>
          <a:bodyPr wrap="square" lIns="91440" tIns="45720" rIns="91440" bIns="45720" anchor="t" anchorCtr="0"/>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FF"/>
                </a:solidFill>
                <a:latin typeface="宋体" panose="02010600030101010101" pitchFamily="2" charset="-122"/>
                <a:ea typeface="宋体" panose="02010600030101010101" pitchFamily="2" charset="-122"/>
              </a:rPr>
              <a:t>研究文件系统的两种观点</a:t>
            </a:r>
            <a:endParaRPr lang="zh-CN" altLang="x-none" sz="2800" dirty="0" err="1">
              <a:solidFill>
                <a:srgbClr val="0000FF"/>
              </a:solidFill>
              <a:latin typeface="宋体" panose="02010600030101010101" pitchFamily="2" charset="-122"/>
              <a:ea typeface="宋体" panose="02010600030101010101" pitchFamily="2" charset="-122"/>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FF"/>
                </a:solidFill>
                <a:latin typeface="宋体" panose="02010600030101010101" pitchFamily="2" charset="-122"/>
                <a:ea typeface="宋体" panose="02010600030101010101" pitchFamily="2" charset="-122"/>
              </a:rPr>
              <a:t>用户观点：</a:t>
            </a:r>
            <a:endParaRPr lang="zh-CN" altLang="x-none" sz="2800" dirty="0" err="1">
              <a:solidFill>
                <a:srgbClr val="0000FF"/>
              </a:solidFill>
              <a:latin typeface="宋体" panose="02010600030101010101" pitchFamily="2" charset="-122"/>
              <a:ea typeface="宋体" panose="02010600030101010101" pitchFamily="2" charset="-122"/>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宋体" panose="02010600030101010101" pitchFamily="2" charset="-122"/>
                <a:ea typeface="宋体" panose="02010600030101010101" pitchFamily="2" charset="-122"/>
              </a:rPr>
              <a:t>  文件系统如何呈现在其面前：</a:t>
            </a:r>
            <a:endParaRPr lang="zh-CN" altLang="x-none" sz="2800" dirty="0" err="1">
              <a:solidFill>
                <a:srgbClr val="000000"/>
              </a:solidFill>
              <a:latin typeface="宋体" panose="02010600030101010101" pitchFamily="2" charset="-122"/>
              <a:ea typeface="宋体" panose="02010600030101010101" pitchFamily="2" charset="-122"/>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宋体" panose="02010600030101010101" pitchFamily="2" charset="-122"/>
                <a:ea typeface="宋体" panose="02010600030101010101" pitchFamily="2" charset="-122"/>
              </a:rPr>
              <a:t>    一个文件由什么组成，如何命名，如何保护文件，可以进行何种操作等等。</a:t>
            </a:r>
            <a:endParaRPr lang="zh-CN" altLang="x-none" sz="2800" dirty="0" err="1">
              <a:solidFill>
                <a:srgbClr val="000000"/>
              </a:solidFill>
              <a:latin typeface="宋体" panose="02010600030101010101" pitchFamily="2" charset="-122"/>
              <a:ea typeface="宋体" panose="02010600030101010101" pitchFamily="2" charset="-122"/>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FF"/>
                </a:solidFill>
                <a:latin typeface="宋体" panose="02010600030101010101" pitchFamily="2" charset="-122"/>
                <a:ea typeface="宋体" panose="02010600030101010101" pitchFamily="2" charset="-122"/>
              </a:rPr>
              <a:t>操作系统观点</a:t>
            </a:r>
            <a:r>
              <a:rPr lang="zh-CN" altLang="x-none" sz="2800" dirty="0" err="1">
                <a:solidFill>
                  <a:srgbClr val="000000"/>
                </a:solidFill>
                <a:latin typeface="宋体" panose="02010600030101010101" pitchFamily="2" charset="-122"/>
                <a:ea typeface="宋体" panose="02010600030101010101" pitchFamily="2" charset="-122"/>
              </a:rPr>
              <a:t>：</a:t>
            </a:r>
            <a:endParaRPr lang="zh-CN" altLang="x-none" sz="2800" dirty="0" err="1">
              <a:solidFill>
                <a:srgbClr val="000000"/>
              </a:solidFill>
              <a:latin typeface="宋体" panose="02010600030101010101" pitchFamily="2" charset="-122"/>
              <a:ea typeface="宋体" panose="02010600030101010101" pitchFamily="2" charset="-122"/>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宋体" panose="02010600030101010101" pitchFamily="2" charset="-122"/>
                <a:ea typeface="宋体" panose="02010600030101010101" pitchFamily="2" charset="-122"/>
              </a:rPr>
              <a:t>  </a:t>
            </a:r>
            <a:r>
              <a:rPr lang="en-US" altLang="zh-CN" sz="2800" dirty="0" err="1">
                <a:solidFill>
                  <a:srgbClr val="000000"/>
                </a:solidFill>
                <a:latin typeface="宋体" panose="02010600030101010101" pitchFamily="2" charset="-122"/>
                <a:ea typeface="宋体" panose="02010600030101010101" pitchFamily="2" charset="-122"/>
              </a:rPr>
              <a:t>  </a:t>
            </a:r>
            <a:r>
              <a:rPr lang="zh-CN" altLang="x-none" sz="2800" dirty="0" err="1">
                <a:solidFill>
                  <a:srgbClr val="000000"/>
                </a:solidFill>
                <a:latin typeface="宋体" panose="02010600030101010101" pitchFamily="2" charset="-122"/>
                <a:ea typeface="宋体" panose="02010600030101010101" pitchFamily="2" charset="-122"/>
              </a:rPr>
              <a:t>文件目录怎样实现，怎样管理存储空间，文件存储位置，磁盘实际运作方式</a:t>
            </a:r>
            <a:r>
              <a:rPr lang="en-US" altLang="zh-CN" sz="2800" dirty="0" err="1">
                <a:solidFill>
                  <a:srgbClr val="000000"/>
                </a:solidFill>
                <a:latin typeface="宋体" panose="02010600030101010101" pitchFamily="2" charset="-122"/>
                <a:ea typeface="宋体" panose="02010600030101010101" pitchFamily="2" charset="-122"/>
              </a:rPr>
              <a:t>(</a:t>
            </a:r>
            <a:r>
              <a:rPr lang="zh-CN" altLang="x-none" sz="2800" dirty="0" err="1">
                <a:solidFill>
                  <a:srgbClr val="000000"/>
                </a:solidFill>
                <a:latin typeface="宋体" panose="02010600030101010101" pitchFamily="2" charset="-122"/>
                <a:ea typeface="宋体" panose="02010600030101010101" pitchFamily="2" charset="-122"/>
              </a:rPr>
              <a:t>与设备管理的接口</a:t>
            </a:r>
            <a:r>
              <a:rPr lang="en-US" altLang="zh-CN" sz="2800" dirty="0" err="1">
                <a:solidFill>
                  <a:srgbClr val="000000"/>
                </a:solidFill>
                <a:latin typeface="宋体" panose="02010600030101010101" pitchFamily="2" charset="-122"/>
                <a:ea typeface="宋体" panose="02010600030101010101" pitchFamily="2" charset="-122"/>
              </a:rPr>
              <a:t>)</a:t>
            </a:r>
            <a:r>
              <a:rPr lang="zh-CN" altLang="x-none" sz="2800" dirty="0" err="1">
                <a:solidFill>
                  <a:srgbClr val="000000"/>
                </a:solidFill>
                <a:latin typeface="宋体" panose="02010600030101010101" pitchFamily="2" charset="-122"/>
                <a:ea typeface="宋体" panose="02010600030101010101" pitchFamily="2" charset="-122"/>
              </a:rPr>
              <a:t>等等。</a:t>
            </a:r>
            <a:endParaRPr lang="zh-CN" altLang="x-none" sz="2800" dirty="0" err="1">
              <a:solidFill>
                <a:srgbClr val="000000"/>
              </a:solidFill>
              <a:latin typeface="宋体" panose="02010600030101010101" pitchFamily="2" charset="-122"/>
              <a:ea typeface="宋体" panose="02010600030101010101" pitchFamily="2" charset="-122"/>
            </a:endParaRPr>
          </a:p>
        </p:txBody>
      </p:sp>
    </p:spTree>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36546" name="矩形 12288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36547" name="文本框 122881"/>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6.8</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文件系统的可靠性与安全性</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36548" name="直接连接符 122882"/>
          <p:cNvSpPr/>
          <p:nvPr/>
        </p:nvSpPr>
        <p:spPr>
          <a:xfrm flipV="1">
            <a:off x="1476375" y="5092700"/>
            <a:ext cx="1588" cy="431800"/>
          </a:xfrm>
          <a:prstGeom prst="line">
            <a:avLst/>
          </a:prstGeom>
          <a:ln w="9360" cap="flat" cmpd="sng">
            <a:solidFill>
              <a:srgbClr val="FFFFFF"/>
            </a:solidFill>
            <a:prstDash val="solid"/>
            <a:round/>
            <a:headEnd type="none" w="med" len="med"/>
            <a:tailEnd type="triangle" w="med" len="med"/>
          </a:ln>
        </p:spPr>
      </p:sp>
      <p:pic>
        <p:nvPicPr>
          <p:cNvPr id="236549" name="图片 122883"/>
          <p:cNvPicPr>
            <a:picLocks noChangeAspect="1"/>
          </p:cNvPicPr>
          <p:nvPr/>
        </p:nvPicPr>
        <p:blipFill>
          <a:blip r:embed="rId2"/>
          <a:stretch>
            <a:fillRect/>
          </a:stretch>
        </p:blipFill>
        <p:spPr>
          <a:xfrm>
            <a:off x="485775" y="1482725"/>
            <a:ext cx="8143875" cy="4829175"/>
          </a:xfrm>
          <a:prstGeom prst="rect">
            <a:avLst/>
          </a:prstGeom>
          <a:noFill/>
          <a:ln w="9525">
            <a:noFill/>
          </a:ln>
        </p:spPr>
      </p:pic>
    </p:spTree>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38594" name="矩形 12390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38595" name="文本框 123905"/>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6.8</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文件系统的可靠性与安全性</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38596" name="直接连接符 123906"/>
          <p:cNvSpPr/>
          <p:nvPr/>
        </p:nvSpPr>
        <p:spPr>
          <a:xfrm flipV="1">
            <a:off x="2555875" y="5165725"/>
            <a:ext cx="1588" cy="504825"/>
          </a:xfrm>
          <a:prstGeom prst="line">
            <a:avLst/>
          </a:prstGeom>
          <a:ln w="9360" cap="flat" cmpd="sng">
            <a:solidFill>
              <a:srgbClr val="FFFFFF"/>
            </a:solidFill>
            <a:prstDash val="solid"/>
            <a:round/>
            <a:headEnd type="none" w="med" len="med"/>
            <a:tailEnd type="triangle" w="med" len="med"/>
          </a:ln>
        </p:spPr>
      </p:sp>
      <p:pic>
        <p:nvPicPr>
          <p:cNvPr id="238597" name="图片 123907"/>
          <p:cNvPicPr>
            <a:picLocks noChangeAspect="1"/>
          </p:cNvPicPr>
          <p:nvPr/>
        </p:nvPicPr>
        <p:blipFill>
          <a:blip r:embed="rId2"/>
          <a:stretch>
            <a:fillRect/>
          </a:stretch>
        </p:blipFill>
        <p:spPr>
          <a:xfrm>
            <a:off x="323850" y="1412875"/>
            <a:ext cx="8435975" cy="4527550"/>
          </a:xfrm>
          <a:prstGeom prst="rect">
            <a:avLst/>
          </a:prstGeom>
          <a:noFill/>
          <a:ln w="9525">
            <a:noFill/>
          </a:ln>
        </p:spPr>
      </p:pic>
    </p:spTree>
  </p:cSld>
  <p:clrMapOvr>
    <a:masterClrMapping/>
  </p:clrMapOvr>
  <p:transition spd="slow"/>
</p:sld>
</file>

<file path=ppt/slides/slide11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40642" name="矩形 12697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40643" name="文本框 126977"/>
          <p:cNvSpPr txBox="1"/>
          <p:nvPr/>
        </p:nvSpPr>
        <p:spPr>
          <a:xfrm>
            <a:off x="755650" y="476250"/>
            <a:ext cx="7854950" cy="81915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磁盘调度</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40644" name="文本框 126978"/>
          <p:cNvSpPr txBox="1"/>
          <p:nvPr/>
        </p:nvSpPr>
        <p:spPr>
          <a:xfrm>
            <a:off x="468313" y="1628775"/>
            <a:ext cx="8178800" cy="3095625"/>
          </a:xfrm>
          <a:prstGeom prst="rect">
            <a:avLst/>
          </a:prstGeom>
          <a:noFill/>
          <a:ln w="9525">
            <a:noFill/>
          </a:ln>
        </p:spPr>
        <p:txBody>
          <a:bodyPr wrap="square" lIns="91440" tIns="45720" rIns="91440" bIns="45720" anchor="t" anchorCtr="0"/>
          <a:p>
            <a:pPr marL="342900" indent="-342900" defTabSz="457200" eaLnBrk="0" hangingPunct="0">
              <a:lnSpc>
                <a:spcPct val="13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6.9.1 </a:t>
            </a:r>
            <a:r>
              <a:rPr lang="zh-CN" altLang="x-none" sz="2800" dirty="0" err="1">
                <a:solidFill>
                  <a:srgbClr val="000000"/>
                </a:solidFill>
                <a:latin typeface="Times New Roman" panose="02020603050405020304" pitchFamily="16" charset="0"/>
              </a:rPr>
              <a:t>磁盘调度的相关概念</a:t>
            </a:r>
            <a:endParaRPr lang="zh-CN" altLang="x-none" sz="2800" dirty="0" err="1">
              <a:solidFill>
                <a:srgbClr val="000000"/>
              </a:solidFill>
              <a:latin typeface="Times New Roman" panose="02020603050405020304" pitchFamily="16" charset="0"/>
            </a:endParaRPr>
          </a:p>
          <a:p>
            <a:pPr marL="342900" indent="-342900" defTabSz="457200" eaLnBrk="0" hangingPunct="0">
              <a:lnSpc>
                <a:spcPct val="13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262626"/>
                </a:solidFill>
                <a:latin typeface="Times New Roman" panose="02020603050405020304" pitchFamily="16" charset="0"/>
              </a:rPr>
              <a:t>6.9.2</a:t>
            </a:r>
            <a:r>
              <a:rPr lang="en-US" altLang="zh-CN" sz="2800" dirty="0" err="1">
                <a:solidFill>
                  <a:srgbClr val="000000"/>
                </a:solidFill>
                <a:latin typeface="Times New Roman" panose="02020603050405020304" pitchFamily="16" charset="0"/>
              </a:rPr>
              <a:t> </a:t>
            </a:r>
            <a:r>
              <a:rPr lang="zh-CN" altLang="x-none" sz="2800" dirty="0" err="1">
                <a:solidFill>
                  <a:srgbClr val="000000"/>
                </a:solidFill>
                <a:latin typeface="Times New Roman" panose="02020603050405020304" pitchFamily="16" charset="0"/>
              </a:rPr>
              <a:t>磁盘调度算法</a:t>
            </a:r>
            <a:endParaRPr lang="zh-CN" altLang="x-none" sz="2800" dirty="0" err="1">
              <a:solidFill>
                <a:srgbClr val="000000"/>
              </a:solidFill>
              <a:latin typeface="Times New Roman" panose="02020603050405020304" pitchFamily="16" charset="0"/>
            </a:endParaRPr>
          </a:p>
          <a:p>
            <a:pPr marL="342900" indent="-342900" defTabSz="457200" eaLnBrk="0" hangingPunct="0">
              <a:lnSpc>
                <a:spcPct val="13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dirty="0" err="1">
              <a:solidFill>
                <a:srgbClr val="000000"/>
              </a:solidFill>
              <a:latin typeface="Times New Roman" panose="02020603050405020304" pitchFamily="16" charset="0"/>
            </a:endParaRPr>
          </a:p>
        </p:txBody>
      </p:sp>
    </p:spTree>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42690" name="矩形 12800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42691" name="文本框 128001"/>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lnSpc>
                <a:spcPct val="12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FF"/>
                </a:solidFill>
                <a:latin typeface="楷体_GB2312" pitchFamily="49" charset="0"/>
              </a:rPr>
              <a:t>磁盘，磁带，光盘</a:t>
            </a:r>
            <a:endParaRPr lang="zh-CN" altLang="x-none" sz="2800" dirty="0" err="1">
              <a:solidFill>
                <a:srgbClr val="0000FF"/>
              </a:solidFill>
              <a:latin typeface="楷体_GB2312" pitchFamily="49" charset="0"/>
            </a:endParaRPr>
          </a:p>
          <a:p>
            <a:pPr marL="342900" indent="-342900" defTabSz="457200" eaLnBrk="0" hangingPunct="0">
              <a:lnSpc>
                <a:spcPct val="12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楷体_GB2312" pitchFamily="49" charset="0"/>
              </a:rPr>
              <a:t>1.</a:t>
            </a:r>
            <a:r>
              <a:rPr lang="zh-CN" altLang="x-none" sz="2800" dirty="0" err="1">
                <a:solidFill>
                  <a:srgbClr val="000000"/>
                </a:solidFill>
                <a:latin typeface="楷体_GB2312" pitchFamily="49" charset="0"/>
              </a:rPr>
              <a:t>物理块</a:t>
            </a:r>
            <a:r>
              <a:rPr lang="en-US" altLang="zh-CN" sz="2800" dirty="0" err="1">
                <a:solidFill>
                  <a:srgbClr val="000000"/>
                </a:solidFill>
                <a:latin typeface="楷体_GB2312" pitchFamily="49" charset="0"/>
              </a:rPr>
              <a:t>(</a:t>
            </a:r>
            <a:r>
              <a:rPr lang="zh-CN" altLang="x-none" sz="2800" dirty="0" err="1">
                <a:solidFill>
                  <a:srgbClr val="000000"/>
                </a:solidFill>
                <a:latin typeface="楷体_GB2312" pitchFamily="49" charset="0"/>
              </a:rPr>
              <a:t>块</a:t>
            </a:r>
            <a:r>
              <a:rPr lang="en-US" altLang="zh-CN" sz="2800" dirty="0" err="1">
                <a:solidFill>
                  <a:srgbClr val="000000"/>
                </a:solidFill>
                <a:latin typeface="楷体_GB2312" pitchFamily="49" charset="0"/>
              </a:rPr>
              <a:t>)</a:t>
            </a:r>
            <a:endParaRPr lang="en-US" altLang="zh-CN" sz="2800" dirty="0" err="1">
              <a:solidFill>
                <a:srgbClr val="000000"/>
              </a:solidFill>
              <a:latin typeface="楷体_GB2312" pitchFamily="49" charset="0"/>
            </a:endParaRPr>
          </a:p>
          <a:p>
            <a:pPr marL="342900" indent="-342900" defTabSz="457200" eaLnBrk="0" hangingPunct="0">
              <a:lnSpc>
                <a:spcPct val="12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楷体_GB2312" pitchFamily="49" charset="0"/>
              </a:rPr>
              <a:t>     </a:t>
            </a:r>
            <a:r>
              <a:rPr lang="zh-CN" altLang="x-none" sz="2800" dirty="0" err="1">
                <a:solidFill>
                  <a:srgbClr val="000000"/>
                </a:solidFill>
                <a:latin typeface="楷体_GB2312" pitchFamily="49" charset="0"/>
              </a:rPr>
              <a:t>在文件系统中，文件的存储设备常常划分为若干大小相等的物理块。同时也将文件信息划分成相同大小的逻辑块（块），所有块统一编号。</a:t>
            </a:r>
            <a:endParaRPr lang="zh-CN" altLang="x-none" sz="2800" dirty="0" err="1">
              <a:solidFill>
                <a:srgbClr val="000000"/>
              </a:solidFill>
              <a:latin typeface="楷体_GB2312" pitchFamily="49" charset="0"/>
            </a:endParaRPr>
          </a:p>
          <a:p>
            <a:pPr marL="342900" indent="-342900" defTabSz="457200" eaLnBrk="0" hangingPunct="0">
              <a:lnSpc>
                <a:spcPct val="12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楷体_GB2312" pitchFamily="49" charset="0"/>
              </a:rPr>
              <a:t>     以块为单位进行信息的存储、传输，分配。</a:t>
            </a:r>
            <a:endParaRPr lang="zh-CN" altLang="x-none" sz="2800" dirty="0" err="1">
              <a:solidFill>
                <a:srgbClr val="000000"/>
              </a:solidFill>
              <a:latin typeface="楷体_GB2312" pitchFamily="49" charset="0"/>
            </a:endParaRPr>
          </a:p>
          <a:p>
            <a:pPr marL="342900" indent="-342900" defTabSz="457200" eaLnBrk="0" hangingPunct="0">
              <a:lnSpc>
                <a:spcPct val="12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dirty="0" err="1">
              <a:solidFill>
                <a:srgbClr val="000000"/>
              </a:solidFill>
              <a:latin typeface="楷体_GB2312" pitchFamily="49" charset="0"/>
            </a:endParaRPr>
          </a:p>
        </p:txBody>
      </p:sp>
      <p:sp>
        <p:nvSpPr>
          <p:cNvPr id="242692" name="文本框 128002"/>
          <p:cNvSpPr txBox="1"/>
          <p:nvPr/>
        </p:nvSpPr>
        <p:spPr>
          <a:xfrm>
            <a:off x="755650" y="476250"/>
            <a:ext cx="7854950" cy="81915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6.9.1</a:t>
            </a:r>
            <a:r>
              <a:rPr lang="en-US" altLang="zh-CN" sz="3600" b="1"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磁盘调度的相关概念</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44738" name="矩形 12902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44739" name="文本框 129025"/>
          <p:cNvSpPr txBox="1"/>
          <p:nvPr/>
        </p:nvSpPr>
        <p:spPr>
          <a:xfrm>
            <a:off x="468313" y="1412875"/>
            <a:ext cx="8178800" cy="5445125"/>
          </a:xfrm>
          <a:prstGeom prst="rect">
            <a:avLst/>
          </a:prstGeom>
          <a:noFill/>
          <a:ln w="9525">
            <a:noFill/>
          </a:ln>
        </p:spPr>
        <p:txBody>
          <a:bodyPr wrap="square" lIns="91440" tIns="45720" rIns="91440" bIns="45720" anchor="t" anchorCtr="0"/>
          <a:p>
            <a:pPr marL="342900" indent="-342900" defTabSz="457200" eaLnBrk="0" hangingPunct="0">
              <a:lnSpc>
                <a:spcPct val="12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楷体_GB2312" pitchFamily="49" charset="0"/>
              </a:rPr>
              <a:t>2.磁带</a:t>
            </a:r>
            <a:endParaRPr lang="zh-CN" altLang="x-none" sz="2800" dirty="0" err="1">
              <a:solidFill>
                <a:srgbClr val="000000"/>
              </a:solidFill>
              <a:latin typeface="楷体_GB2312" pitchFamily="49" charset="0"/>
            </a:endParaRPr>
          </a:p>
          <a:p>
            <a:pPr marL="342900" indent="-342900" defTabSz="457200" eaLnBrk="0" hangingPunct="0">
              <a:lnSpc>
                <a:spcPct val="90000"/>
              </a:lnSpc>
              <a:spcBef>
                <a:spcPts val="7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zh-CN" altLang="x-none" sz="2800" dirty="0" err="1">
                <a:solidFill>
                  <a:srgbClr val="000000"/>
                </a:solidFill>
                <a:latin typeface="楷体_GB2312" pitchFamily="49" charset="0"/>
              </a:rPr>
              <a:t>永久保存大容量数据</a:t>
            </a:r>
            <a:endParaRPr lang="zh-CN" altLang="x-none" sz="2800" dirty="0" err="1">
              <a:solidFill>
                <a:srgbClr val="000000"/>
              </a:solidFill>
              <a:latin typeface="楷体_GB2312" pitchFamily="49" charset="0"/>
            </a:endParaRPr>
          </a:p>
          <a:p>
            <a:pPr marL="342900" indent="-342900" defTabSz="457200" eaLnBrk="0" hangingPunct="0">
              <a:lnSpc>
                <a:spcPct val="90000"/>
              </a:lnSpc>
              <a:spcBef>
                <a:spcPts val="7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楷体_GB2312" pitchFamily="49" charset="0"/>
              </a:rPr>
              <a:t> 顺序存取设备：</a:t>
            </a:r>
            <a:endParaRPr lang="zh-CN" altLang="x-none" sz="2800" dirty="0" err="1">
              <a:solidFill>
                <a:srgbClr val="000000"/>
              </a:solidFill>
              <a:latin typeface="楷体_GB2312" pitchFamily="49" charset="0"/>
            </a:endParaRPr>
          </a:p>
          <a:p>
            <a:pPr marL="342900" indent="-342900" defTabSz="457200" eaLnBrk="0" hangingPunct="0">
              <a:lnSpc>
                <a:spcPct val="9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楷体_GB2312" pitchFamily="49" charset="0"/>
              </a:rPr>
              <a:t>    前面的物理块被存取访问之后，才能存取后续的物理块的内容</a:t>
            </a:r>
            <a:endParaRPr lang="zh-CN" altLang="x-none" sz="2800" dirty="0" err="1">
              <a:solidFill>
                <a:srgbClr val="000000"/>
              </a:solidFill>
              <a:latin typeface="楷体_GB2312" pitchFamily="49" charset="0"/>
            </a:endParaRPr>
          </a:p>
          <a:p>
            <a:pPr marL="342900" indent="-342900" defTabSz="457200" eaLnBrk="0" hangingPunct="0">
              <a:lnSpc>
                <a:spcPct val="9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dirty="0" err="1">
              <a:solidFill>
                <a:srgbClr val="000000"/>
              </a:solidFill>
              <a:latin typeface="楷体_GB2312" pitchFamily="49" charset="0"/>
            </a:endParaRPr>
          </a:p>
          <a:p>
            <a:pPr marL="342900" indent="-342900" defTabSz="457200" eaLnBrk="0" hangingPunct="0">
              <a:lnSpc>
                <a:spcPct val="9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dirty="0" err="1">
              <a:solidFill>
                <a:srgbClr val="000000"/>
              </a:solidFill>
              <a:latin typeface="楷体_GB2312" pitchFamily="49" charset="0"/>
            </a:endParaRPr>
          </a:p>
          <a:p>
            <a:pPr marL="342900" indent="-342900" defTabSz="457200" eaLnBrk="0" hangingPunct="0">
              <a:lnSpc>
                <a:spcPct val="9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dirty="0" err="1">
              <a:solidFill>
                <a:srgbClr val="000000"/>
              </a:solidFill>
              <a:latin typeface="楷体_GB2312" pitchFamily="49" charset="0"/>
            </a:endParaRPr>
          </a:p>
          <a:p>
            <a:pPr marL="342900" indent="-342900" defTabSz="457200" eaLnBrk="0" hangingPunct="0">
              <a:lnSpc>
                <a:spcPct val="9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dirty="0" err="1">
              <a:solidFill>
                <a:srgbClr val="000000"/>
              </a:solidFill>
              <a:latin typeface="楷体_GB2312" pitchFamily="49" charset="0"/>
            </a:endParaRPr>
          </a:p>
          <a:p>
            <a:pPr marL="342900" indent="-342900" defTabSz="457200" eaLnBrk="0" hangingPunct="0">
              <a:lnSpc>
                <a:spcPct val="90000"/>
              </a:lnSpc>
              <a:spcBef>
                <a:spcPts val="7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楷体_GB2312" pitchFamily="49" charset="0"/>
              </a:rPr>
              <a:t> 存取速度较慢，主要用于后备存储，或存储不经常用的信息，或用于传递数据的介质</a:t>
            </a:r>
            <a:endParaRPr lang="zh-CN" altLang="x-none" sz="2800" dirty="0" err="1">
              <a:solidFill>
                <a:srgbClr val="000000"/>
              </a:solidFill>
              <a:latin typeface="楷体_GB2312" pitchFamily="49" charset="0"/>
            </a:endParaRPr>
          </a:p>
        </p:txBody>
      </p:sp>
      <p:grpSp>
        <p:nvGrpSpPr>
          <p:cNvPr id="244740" name="组合 129026"/>
          <p:cNvGrpSpPr/>
          <p:nvPr/>
        </p:nvGrpSpPr>
        <p:grpSpPr>
          <a:xfrm>
            <a:off x="1042988" y="3933825"/>
            <a:ext cx="6011862" cy="1423988"/>
            <a:chOff x="657" y="2478"/>
            <a:chExt cx="3787" cy="897"/>
          </a:xfrm>
        </p:grpSpPr>
        <p:grpSp>
          <p:nvGrpSpPr>
            <p:cNvPr id="244741" name="组合 129027"/>
            <p:cNvGrpSpPr/>
            <p:nvPr/>
          </p:nvGrpSpPr>
          <p:grpSpPr>
            <a:xfrm>
              <a:off x="657" y="2478"/>
              <a:ext cx="3787" cy="619"/>
              <a:chOff x="657" y="2478"/>
              <a:chExt cx="3787" cy="619"/>
            </a:xfrm>
          </p:grpSpPr>
          <p:sp>
            <p:nvSpPr>
              <p:cNvPr id="244742" name="矩形 129028"/>
              <p:cNvSpPr/>
              <p:nvPr/>
            </p:nvSpPr>
            <p:spPr>
              <a:xfrm>
                <a:off x="1181" y="2478"/>
                <a:ext cx="715" cy="327"/>
              </a:xfrm>
              <a:prstGeom prst="rect">
                <a:avLst/>
              </a:prstGeom>
              <a:solidFill>
                <a:srgbClr val="FFCC00"/>
              </a:solidFill>
              <a:ln w="28440" cap="flat" cmpd="sng">
                <a:solidFill>
                  <a:srgbClr val="FF66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244743" name="矩形 129029"/>
              <p:cNvSpPr/>
              <p:nvPr/>
            </p:nvSpPr>
            <p:spPr>
              <a:xfrm>
                <a:off x="2189" y="2478"/>
                <a:ext cx="715" cy="327"/>
              </a:xfrm>
              <a:prstGeom prst="rect">
                <a:avLst/>
              </a:prstGeom>
              <a:solidFill>
                <a:srgbClr val="FFCC00"/>
              </a:solidFill>
              <a:ln w="28440" cap="flat" cmpd="sng">
                <a:solidFill>
                  <a:srgbClr val="FF66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244744" name="矩形 129030"/>
              <p:cNvSpPr/>
              <p:nvPr/>
            </p:nvSpPr>
            <p:spPr>
              <a:xfrm>
                <a:off x="3197" y="2478"/>
                <a:ext cx="715" cy="327"/>
              </a:xfrm>
              <a:prstGeom prst="rect">
                <a:avLst/>
              </a:prstGeom>
              <a:solidFill>
                <a:srgbClr val="FFCC00"/>
              </a:solidFill>
              <a:ln w="28440" cap="flat" cmpd="sng">
                <a:solidFill>
                  <a:srgbClr val="FF66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244745" name="矩形 129031"/>
              <p:cNvSpPr/>
              <p:nvPr/>
            </p:nvSpPr>
            <p:spPr>
              <a:xfrm>
                <a:off x="2909" y="2478"/>
                <a:ext cx="283" cy="327"/>
              </a:xfrm>
              <a:prstGeom prst="rect">
                <a:avLst/>
              </a:prstGeom>
              <a:solidFill>
                <a:srgbClr val="FFCC00"/>
              </a:solidFill>
              <a:ln w="28440" cap="flat" cmpd="sng">
                <a:solidFill>
                  <a:srgbClr val="FF66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244746" name="矩形 129032"/>
              <p:cNvSpPr/>
              <p:nvPr/>
            </p:nvSpPr>
            <p:spPr>
              <a:xfrm>
                <a:off x="1901" y="2478"/>
                <a:ext cx="283" cy="327"/>
              </a:xfrm>
              <a:prstGeom prst="rect">
                <a:avLst/>
              </a:prstGeom>
              <a:solidFill>
                <a:srgbClr val="FFCC00"/>
              </a:solidFill>
              <a:ln w="28440" cap="flat" cmpd="sng">
                <a:solidFill>
                  <a:srgbClr val="FF66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244747" name="直接连接符 129033"/>
              <p:cNvSpPr/>
              <p:nvPr/>
            </p:nvSpPr>
            <p:spPr>
              <a:xfrm flipH="1">
                <a:off x="658" y="2478"/>
                <a:ext cx="523" cy="0"/>
              </a:xfrm>
              <a:prstGeom prst="line">
                <a:avLst/>
              </a:prstGeom>
              <a:ln w="28440" cap="flat" cmpd="sng">
                <a:solidFill>
                  <a:srgbClr val="FF6600"/>
                </a:solidFill>
                <a:prstDash val="solid"/>
                <a:round/>
                <a:headEnd type="none" w="med" len="med"/>
                <a:tailEnd type="none" w="med" len="med"/>
              </a:ln>
            </p:spPr>
          </p:sp>
          <p:sp>
            <p:nvSpPr>
              <p:cNvPr id="244748" name="直接连接符 129034"/>
              <p:cNvSpPr/>
              <p:nvPr/>
            </p:nvSpPr>
            <p:spPr>
              <a:xfrm flipH="1">
                <a:off x="658" y="2810"/>
                <a:ext cx="523" cy="0"/>
              </a:xfrm>
              <a:prstGeom prst="line">
                <a:avLst/>
              </a:prstGeom>
              <a:ln w="28440" cap="flat" cmpd="sng">
                <a:solidFill>
                  <a:srgbClr val="FF6600"/>
                </a:solidFill>
                <a:prstDash val="solid"/>
                <a:round/>
                <a:headEnd type="none" w="med" len="med"/>
                <a:tailEnd type="none" w="med" len="med"/>
              </a:ln>
            </p:spPr>
          </p:sp>
          <p:sp>
            <p:nvSpPr>
              <p:cNvPr id="244749" name="直接连接符 129035"/>
              <p:cNvSpPr/>
              <p:nvPr/>
            </p:nvSpPr>
            <p:spPr>
              <a:xfrm flipH="1">
                <a:off x="3922" y="2478"/>
                <a:ext cx="523" cy="0"/>
              </a:xfrm>
              <a:prstGeom prst="line">
                <a:avLst/>
              </a:prstGeom>
              <a:ln w="28440" cap="flat" cmpd="sng">
                <a:solidFill>
                  <a:srgbClr val="FF6600"/>
                </a:solidFill>
                <a:prstDash val="solid"/>
                <a:round/>
                <a:headEnd type="none" w="med" len="med"/>
                <a:tailEnd type="none" w="med" len="med"/>
              </a:ln>
            </p:spPr>
          </p:sp>
          <p:sp>
            <p:nvSpPr>
              <p:cNvPr id="244750" name="直接连接符 129036"/>
              <p:cNvSpPr/>
              <p:nvPr/>
            </p:nvSpPr>
            <p:spPr>
              <a:xfrm flipH="1">
                <a:off x="3922" y="2810"/>
                <a:ext cx="523" cy="0"/>
              </a:xfrm>
              <a:prstGeom prst="line">
                <a:avLst/>
              </a:prstGeom>
              <a:ln w="28440" cap="flat" cmpd="sng">
                <a:solidFill>
                  <a:srgbClr val="FF6600"/>
                </a:solidFill>
                <a:prstDash val="solid"/>
                <a:round/>
                <a:headEnd type="none" w="med" len="med"/>
                <a:tailEnd type="none" w="med" len="med"/>
              </a:ln>
            </p:spPr>
          </p:sp>
          <p:sp>
            <p:nvSpPr>
              <p:cNvPr id="244751" name="直接连接符 129037"/>
              <p:cNvSpPr/>
              <p:nvPr/>
            </p:nvSpPr>
            <p:spPr>
              <a:xfrm flipV="1">
                <a:off x="3053" y="2675"/>
                <a:ext cx="0" cy="423"/>
              </a:xfrm>
              <a:prstGeom prst="line">
                <a:avLst/>
              </a:prstGeom>
              <a:ln w="28440" cap="flat" cmpd="sng">
                <a:solidFill>
                  <a:srgbClr val="FF6600"/>
                </a:solidFill>
                <a:prstDash val="solid"/>
                <a:round/>
                <a:headEnd type="none" w="med" len="med"/>
                <a:tailEnd type="triangle" w="med" len="med"/>
              </a:ln>
            </p:spPr>
          </p:sp>
          <p:sp>
            <p:nvSpPr>
              <p:cNvPr id="244752" name="直接连接符 129038"/>
              <p:cNvSpPr/>
              <p:nvPr/>
            </p:nvSpPr>
            <p:spPr>
              <a:xfrm flipV="1">
                <a:off x="2525" y="2675"/>
                <a:ext cx="0" cy="423"/>
              </a:xfrm>
              <a:prstGeom prst="line">
                <a:avLst/>
              </a:prstGeom>
              <a:ln w="28440" cap="flat" cmpd="sng">
                <a:solidFill>
                  <a:srgbClr val="FF6600"/>
                </a:solidFill>
                <a:prstDash val="solid"/>
                <a:round/>
                <a:headEnd type="none" w="med" len="med"/>
                <a:tailEnd type="triangle" w="med" len="med"/>
              </a:ln>
            </p:spPr>
          </p:sp>
          <p:sp>
            <p:nvSpPr>
              <p:cNvPr id="244753" name="直接连接符 129039"/>
              <p:cNvSpPr/>
              <p:nvPr/>
            </p:nvSpPr>
            <p:spPr>
              <a:xfrm flipV="1">
                <a:off x="3533" y="2675"/>
                <a:ext cx="0" cy="423"/>
              </a:xfrm>
              <a:prstGeom prst="line">
                <a:avLst/>
              </a:prstGeom>
              <a:ln w="28440" cap="flat" cmpd="sng">
                <a:solidFill>
                  <a:srgbClr val="FF6600"/>
                </a:solidFill>
                <a:prstDash val="solid"/>
                <a:round/>
                <a:headEnd type="none" w="med" len="med"/>
                <a:tailEnd type="triangle" w="med" len="med"/>
              </a:ln>
            </p:spPr>
          </p:sp>
        </p:grpSp>
        <p:sp>
          <p:nvSpPr>
            <p:cNvPr id="244754" name="文本框 129040"/>
            <p:cNvSpPr txBox="1"/>
            <p:nvPr/>
          </p:nvSpPr>
          <p:spPr>
            <a:xfrm>
              <a:off x="2071" y="3048"/>
              <a:ext cx="2187" cy="327"/>
            </a:xfrm>
            <a:prstGeom prst="rect">
              <a:avLst/>
            </a:prstGeom>
            <a:noFill/>
            <a:ln w="9525">
              <a:noFill/>
            </a:ln>
          </p:spPr>
          <p:txBody>
            <a:bodyPr wrap="none" lIns="90000" tIns="46800" rIns="90000" bIns="46800" anchor="ctr"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1" dirty="0" err="1">
                  <a:solidFill>
                    <a:srgbClr val="000099"/>
                  </a:solidFill>
                  <a:latin typeface="Times New Roman" panose="02020603050405020304" pitchFamily="16" charset="0"/>
                </a:rPr>
                <a:t>第</a:t>
              </a:r>
              <a:r>
                <a:rPr lang="en-US" altLang="zh-CN" sz="2800" b="1" dirty="0" err="1">
                  <a:solidFill>
                    <a:srgbClr val="000099"/>
                  </a:solidFill>
                  <a:latin typeface="Times New Roman" panose="02020603050405020304" pitchFamily="16" charset="0"/>
                </a:rPr>
                <a:t>i</a:t>
              </a:r>
              <a:r>
                <a:rPr lang="zh-CN" altLang="x-none" sz="2800" b="1" dirty="0" err="1">
                  <a:solidFill>
                    <a:srgbClr val="000099"/>
                  </a:solidFill>
                  <a:latin typeface="Times New Roman" panose="02020603050405020304" pitchFamily="16" charset="0"/>
                </a:rPr>
                <a:t>块 间隙  第</a:t>
              </a:r>
              <a:r>
                <a:rPr lang="en-US" altLang="zh-CN" sz="2800" b="1" dirty="0" err="1">
                  <a:solidFill>
                    <a:srgbClr val="000099"/>
                  </a:solidFill>
                  <a:latin typeface="Times New Roman" panose="02020603050405020304" pitchFamily="16" charset="0"/>
                </a:rPr>
                <a:t>i+1</a:t>
              </a:r>
              <a:r>
                <a:rPr lang="zh-CN" altLang="x-none" sz="2800" b="1" dirty="0" err="1">
                  <a:solidFill>
                    <a:srgbClr val="000099"/>
                  </a:solidFill>
                  <a:latin typeface="Times New Roman" panose="02020603050405020304" pitchFamily="16" charset="0"/>
                </a:rPr>
                <a:t>块</a:t>
              </a:r>
              <a:endParaRPr lang="zh-CN" altLang="x-none" sz="2800" b="1" dirty="0" err="1">
                <a:solidFill>
                  <a:srgbClr val="000099"/>
                </a:solidFill>
                <a:latin typeface="Times New Roman" panose="02020603050405020304" pitchFamily="16" charset="0"/>
              </a:endParaRPr>
            </a:p>
          </p:txBody>
        </p:sp>
      </p:grpSp>
      <p:sp>
        <p:nvSpPr>
          <p:cNvPr id="244755" name="文本框 129041"/>
          <p:cNvSpPr txBox="1"/>
          <p:nvPr/>
        </p:nvSpPr>
        <p:spPr>
          <a:xfrm>
            <a:off x="755650" y="476250"/>
            <a:ext cx="7854950" cy="81915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6.9.1</a:t>
            </a:r>
            <a:r>
              <a:rPr lang="en-US" altLang="zh-CN" sz="3600" b="1"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磁盘调度的相关概念</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46786" name="矩形 13004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46787" name="椭圆 130049"/>
          <p:cNvSpPr/>
          <p:nvPr/>
        </p:nvSpPr>
        <p:spPr>
          <a:xfrm>
            <a:off x="2530475" y="2466975"/>
            <a:ext cx="3733800" cy="3505200"/>
          </a:xfrm>
          <a:prstGeom prst="ellipse">
            <a:avLst/>
          </a:prstGeom>
          <a:solidFill>
            <a:srgbClr val="FFCC00"/>
          </a:solidFill>
          <a:ln w="28440" cap="flat" cmpd="sng">
            <a:solidFill>
              <a:srgbClr val="FFFF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246788" name="椭圆 130050"/>
          <p:cNvSpPr/>
          <p:nvPr/>
        </p:nvSpPr>
        <p:spPr>
          <a:xfrm>
            <a:off x="2987675" y="2924175"/>
            <a:ext cx="2895600" cy="2667000"/>
          </a:xfrm>
          <a:prstGeom prst="ellipse">
            <a:avLst/>
          </a:prstGeom>
          <a:solidFill>
            <a:srgbClr val="FFCC00"/>
          </a:solidFill>
          <a:ln w="28440" cap="flat" cmpd="sng">
            <a:solidFill>
              <a:srgbClr val="0000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246789" name="椭圆 130051"/>
          <p:cNvSpPr/>
          <p:nvPr/>
        </p:nvSpPr>
        <p:spPr>
          <a:xfrm>
            <a:off x="3444875" y="3305175"/>
            <a:ext cx="2057400" cy="1981200"/>
          </a:xfrm>
          <a:prstGeom prst="ellipse">
            <a:avLst/>
          </a:prstGeom>
          <a:solidFill>
            <a:srgbClr val="FFCC00"/>
          </a:solidFill>
          <a:ln w="28440" cap="flat" cmpd="sng">
            <a:solidFill>
              <a:srgbClr val="FFFF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246790" name="椭圆 130052"/>
          <p:cNvSpPr/>
          <p:nvPr/>
        </p:nvSpPr>
        <p:spPr>
          <a:xfrm>
            <a:off x="3627120" y="3519170"/>
            <a:ext cx="1524000" cy="1295400"/>
          </a:xfrm>
          <a:prstGeom prst="ellipse">
            <a:avLst/>
          </a:prstGeom>
          <a:solidFill>
            <a:srgbClr val="FFCC00"/>
          </a:solidFill>
          <a:ln w="28440" cap="flat" cmpd="sng">
            <a:solidFill>
              <a:srgbClr val="FFFF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246791" name="直接连接符 130053"/>
          <p:cNvSpPr/>
          <p:nvPr/>
        </p:nvSpPr>
        <p:spPr>
          <a:xfrm flipV="1">
            <a:off x="4511675" y="3084513"/>
            <a:ext cx="1371600" cy="1143000"/>
          </a:xfrm>
          <a:prstGeom prst="line">
            <a:avLst/>
          </a:prstGeom>
          <a:ln w="28440" cap="flat" cmpd="sng">
            <a:solidFill>
              <a:srgbClr val="FFFF00"/>
            </a:solidFill>
            <a:prstDash val="solid"/>
            <a:round/>
            <a:headEnd type="none" w="med" len="med"/>
            <a:tailEnd type="none" w="med" len="med"/>
          </a:ln>
        </p:spPr>
      </p:sp>
      <p:sp>
        <p:nvSpPr>
          <p:cNvPr id="246792" name="直接连接符 130054"/>
          <p:cNvSpPr/>
          <p:nvPr/>
        </p:nvSpPr>
        <p:spPr>
          <a:xfrm>
            <a:off x="4587875" y="4219575"/>
            <a:ext cx="1524000" cy="685800"/>
          </a:xfrm>
          <a:prstGeom prst="line">
            <a:avLst/>
          </a:prstGeom>
          <a:ln w="28440" cap="flat" cmpd="sng">
            <a:solidFill>
              <a:srgbClr val="FFFF00"/>
            </a:solidFill>
            <a:prstDash val="solid"/>
            <a:round/>
            <a:headEnd type="none" w="med" len="med"/>
            <a:tailEnd type="none" w="med" len="med"/>
          </a:ln>
        </p:spPr>
      </p:sp>
      <p:sp>
        <p:nvSpPr>
          <p:cNvPr id="246793" name="直接连接符 130055"/>
          <p:cNvSpPr/>
          <p:nvPr/>
        </p:nvSpPr>
        <p:spPr>
          <a:xfrm>
            <a:off x="4511675" y="4219575"/>
            <a:ext cx="1588" cy="1752600"/>
          </a:xfrm>
          <a:prstGeom prst="line">
            <a:avLst/>
          </a:prstGeom>
          <a:ln w="28440" cap="flat" cmpd="sng">
            <a:solidFill>
              <a:srgbClr val="FFFF00"/>
            </a:solidFill>
            <a:prstDash val="solid"/>
            <a:round/>
            <a:headEnd type="none" w="med" len="med"/>
            <a:tailEnd type="none" w="med" len="med"/>
          </a:ln>
        </p:spPr>
      </p:sp>
      <p:sp>
        <p:nvSpPr>
          <p:cNvPr id="246794" name="直接连接符 130056"/>
          <p:cNvSpPr/>
          <p:nvPr/>
        </p:nvSpPr>
        <p:spPr>
          <a:xfrm flipH="1">
            <a:off x="2767013" y="4219575"/>
            <a:ext cx="1752600" cy="838200"/>
          </a:xfrm>
          <a:prstGeom prst="line">
            <a:avLst/>
          </a:prstGeom>
          <a:ln w="28440" cap="flat" cmpd="sng">
            <a:solidFill>
              <a:srgbClr val="FFFF00"/>
            </a:solidFill>
            <a:prstDash val="solid"/>
            <a:round/>
            <a:headEnd type="none" w="med" len="med"/>
            <a:tailEnd type="none" w="med" len="med"/>
          </a:ln>
        </p:spPr>
      </p:sp>
      <p:sp>
        <p:nvSpPr>
          <p:cNvPr id="246795" name="直接连接符 130057"/>
          <p:cNvSpPr/>
          <p:nvPr/>
        </p:nvSpPr>
        <p:spPr>
          <a:xfrm flipH="1" flipV="1">
            <a:off x="4062413" y="2551113"/>
            <a:ext cx="457200" cy="1676400"/>
          </a:xfrm>
          <a:prstGeom prst="line">
            <a:avLst/>
          </a:prstGeom>
          <a:ln w="28440" cap="flat" cmpd="sng">
            <a:solidFill>
              <a:srgbClr val="FFFF00"/>
            </a:solidFill>
            <a:prstDash val="solid"/>
            <a:round/>
            <a:headEnd type="none" w="med" len="med"/>
            <a:tailEnd type="none" w="med" len="med"/>
          </a:ln>
        </p:spPr>
      </p:sp>
      <p:sp>
        <p:nvSpPr>
          <p:cNvPr id="246796" name="直接连接符 130058"/>
          <p:cNvSpPr/>
          <p:nvPr/>
        </p:nvSpPr>
        <p:spPr>
          <a:xfrm flipH="1" flipV="1">
            <a:off x="2690813" y="3465513"/>
            <a:ext cx="1828800" cy="762000"/>
          </a:xfrm>
          <a:prstGeom prst="line">
            <a:avLst/>
          </a:prstGeom>
          <a:ln w="28440" cap="flat" cmpd="sng">
            <a:solidFill>
              <a:srgbClr val="FFFF00"/>
            </a:solidFill>
            <a:prstDash val="solid"/>
            <a:round/>
            <a:headEnd type="none" w="med" len="med"/>
            <a:tailEnd type="none" w="med" len="med"/>
          </a:ln>
        </p:spPr>
      </p:sp>
      <p:sp>
        <p:nvSpPr>
          <p:cNvPr id="246797" name="直接连接符 130059"/>
          <p:cNvSpPr/>
          <p:nvPr/>
        </p:nvSpPr>
        <p:spPr>
          <a:xfrm flipV="1">
            <a:off x="3025775" y="5340350"/>
            <a:ext cx="695325" cy="936625"/>
          </a:xfrm>
          <a:prstGeom prst="line">
            <a:avLst/>
          </a:prstGeom>
          <a:ln w="28440" cap="flat" cmpd="sng">
            <a:solidFill>
              <a:srgbClr val="FF6600"/>
            </a:solidFill>
            <a:prstDash val="solid"/>
            <a:round/>
            <a:headEnd type="none" w="med" len="med"/>
            <a:tailEnd type="triangle" w="med" len="med"/>
          </a:ln>
        </p:spPr>
      </p:sp>
      <p:sp>
        <p:nvSpPr>
          <p:cNvPr id="246798" name="文本框 130060"/>
          <p:cNvSpPr txBox="1"/>
          <p:nvPr/>
        </p:nvSpPr>
        <p:spPr>
          <a:xfrm>
            <a:off x="1908175" y="5875338"/>
            <a:ext cx="1511300" cy="581025"/>
          </a:xfrm>
          <a:prstGeom prst="rect">
            <a:avLst/>
          </a:prstGeom>
          <a:noFill/>
          <a:ln w="9525">
            <a:noFill/>
          </a:ln>
        </p:spPr>
        <p:txBody>
          <a:bodyPr wrap="square" lIns="90000" tIns="46800" rIns="90000" bIns="46800" anchor="ctr"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b="1" dirty="0" err="1">
                <a:solidFill>
                  <a:srgbClr val="000099"/>
                </a:solidFill>
                <a:latin typeface="Times New Roman" panose="02020603050405020304" pitchFamily="16" charset="0"/>
              </a:rPr>
              <a:t>磁道</a:t>
            </a:r>
            <a:endParaRPr lang="zh-CN" altLang="x-none" sz="3200" b="1" dirty="0" err="1">
              <a:solidFill>
                <a:srgbClr val="000099"/>
              </a:solidFill>
              <a:latin typeface="Times New Roman" panose="02020603050405020304" pitchFamily="16" charset="0"/>
            </a:endParaRPr>
          </a:p>
        </p:txBody>
      </p:sp>
      <p:sp>
        <p:nvSpPr>
          <p:cNvPr id="246799" name="直接连接符 130061"/>
          <p:cNvSpPr/>
          <p:nvPr/>
        </p:nvSpPr>
        <p:spPr>
          <a:xfrm flipV="1">
            <a:off x="4511675" y="3998913"/>
            <a:ext cx="1752600" cy="228600"/>
          </a:xfrm>
          <a:prstGeom prst="line">
            <a:avLst/>
          </a:prstGeom>
          <a:ln w="28440" cap="flat" cmpd="sng">
            <a:solidFill>
              <a:srgbClr val="FFFF00"/>
            </a:solidFill>
            <a:prstDash val="solid"/>
            <a:round/>
            <a:headEnd type="none" w="med" len="med"/>
            <a:tailEnd type="none" w="med" len="med"/>
          </a:ln>
        </p:spPr>
      </p:sp>
      <p:sp>
        <p:nvSpPr>
          <p:cNvPr id="246800" name="直接连接符 130062"/>
          <p:cNvSpPr/>
          <p:nvPr/>
        </p:nvSpPr>
        <p:spPr>
          <a:xfrm flipH="1" flipV="1">
            <a:off x="5357813" y="4303713"/>
            <a:ext cx="1676400" cy="609600"/>
          </a:xfrm>
          <a:prstGeom prst="line">
            <a:avLst/>
          </a:prstGeom>
          <a:ln w="28440" cap="flat" cmpd="sng">
            <a:solidFill>
              <a:srgbClr val="FF6600"/>
            </a:solidFill>
            <a:prstDash val="solid"/>
            <a:round/>
            <a:headEnd type="none" w="med" len="med"/>
            <a:tailEnd type="triangle" w="med" len="med"/>
          </a:ln>
        </p:spPr>
      </p:sp>
      <p:sp>
        <p:nvSpPr>
          <p:cNvPr id="246801" name="文本框 130063"/>
          <p:cNvSpPr txBox="1"/>
          <p:nvPr/>
        </p:nvSpPr>
        <p:spPr>
          <a:xfrm>
            <a:off x="7102475" y="4676775"/>
            <a:ext cx="1285875" cy="581025"/>
          </a:xfrm>
          <a:prstGeom prst="rect">
            <a:avLst/>
          </a:prstGeom>
          <a:noFill/>
          <a:ln w="9525">
            <a:noFill/>
          </a:ln>
        </p:spPr>
        <p:txBody>
          <a:bodyPr wrap="square" lIns="90000" tIns="46800" rIns="90000" bIns="46800" anchor="ctr"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b="1" dirty="0" err="1">
                <a:solidFill>
                  <a:srgbClr val="000099"/>
                </a:solidFill>
                <a:latin typeface="Times New Roman" panose="02020603050405020304" pitchFamily="16" charset="0"/>
              </a:rPr>
              <a:t>扇区</a:t>
            </a:r>
            <a:endParaRPr lang="zh-CN" altLang="x-none" sz="3200" b="1" dirty="0" err="1">
              <a:solidFill>
                <a:srgbClr val="000099"/>
              </a:solidFill>
              <a:latin typeface="Times New Roman" panose="02020603050405020304" pitchFamily="16" charset="0"/>
            </a:endParaRPr>
          </a:p>
        </p:txBody>
      </p:sp>
      <p:sp>
        <p:nvSpPr>
          <p:cNvPr id="246802" name="矩形 130064"/>
          <p:cNvSpPr/>
          <p:nvPr/>
        </p:nvSpPr>
        <p:spPr>
          <a:xfrm>
            <a:off x="395288" y="1314450"/>
            <a:ext cx="8532812" cy="1825625"/>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3.</a:t>
            </a:r>
            <a:r>
              <a:rPr lang="zh-CN" altLang="x-none" sz="2800" dirty="0" err="1">
                <a:solidFill>
                  <a:srgbClr val="000000"/>
                </a:solidFill>
                <a:latin typeface="Times New Roman" panose="02020603050405020304" pitchFamily="16" charset="0"/>
              </a:rPr>
              <a:t>磁盘</a:t>
            </a:r>
            <a:endParaRPr lang="zh-CN" altLang="x-none" sz="2800" dirty="0" err="1">
              <a:solidFill>
                <a:srgbClr val="000000"/>
              </a:solidFill>
              <a:latin typeface="Times New Roman" panose="02020603050405020304" pitchFamily="16" charset="0"/>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直接（随机）存取设备：</a:t>
            </a:r>
            <a:endParaRPr lang="zh-CN" altLang="x-none" sz="2800" dirty="0" err="1">
              <a:solidFill>
                <a:srgbClr val="000000"/>
              </a:solidFill>
              <a:latin typeface="Times New Roman" panose="02020603050405020304" pitchFamily="16" charset="0"/>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存取磁盘上任一物理块的时间不依赖于该物理块所处的位置</a:t>
            </a:r>
            <a:endParaRPr lang="zh-CN" altLang="x-none" sz="2800" dirty="0" err="1">
              <a:solidFill>
                <a:srgbClr val="000000"/>
              </a:solidFill>
              <a:latin typeface="Times New Roman" panose="02020603050405020304" pitchFamily="16" charset="0"/>
            </a:endParaRPr>
          </a:p>
        </p:txBody>
      </p:sp>
      <p:sp>
        <p:nvSpPr>
          <p:cNvPr id="246803" name="文本框 130065"/>
          <p:cNvSpPr txBox="1"/>
          <p:nvPr/>
        </p:nvSpPr>
        <p:spPr>
          <a:xfrm>
            <a:off x="755650" y="476250"/>
            <a:ext cx="7854950" cy="81915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6.9.1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磁盘调度的相关概念</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48834" name="矩形 13107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48835" name="椭圆 131073"/>
          <p:cNvSpPr/>
          <p:nvPr/>
        </p:nvSpPr>
        <p:spPr>
          <a:xfrm>
            <a:off x="2314575" y="1614488"/>
            <a:ext cx="2895600" cy="1066800"/>
          </a:xfrm>
          <a:prstGeom prst="ellipse">
            <a:avLst/>
          </a:prstGeom>
          <a:solidFill>
            <a:srgbClr val="FFCC00"/>
          </a:solidFill>
          <a:ln w="28440" cap="flat" cmpd="sng">
            <a:solidFill>
              <a:srgbClr val="FFFF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248836" name="椭圆 131074"/>
          <p:cNvSpPr/>
          <p:nvPr/>
        </p:nvSpPr>
        <p:spPr>
          <a:xfrm>
            <a:off x="2314575" y="3214688"/>
            <a:ext cx="2895600" cy="1066800"/>
          </a:xfrm>
          <a:prstGeom prst="ellipse">
            <a:avLst/>
          </a:prstGeom>
          <a:solidFill>
            <a:srgbClr val="FFCC00"/>
          </a:solidFill>
          <a:ln w="28440" cap="flat" cmpd="sng">
            <a:solidFill>
              <a:srgbClr val="FFFF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248837" name="椭圆 131075"/>
          <p:cNvSpPr/>
          <p:nvPr/>
        </p:nvSpPr>
        <p:spPr>
          <a:xfrm>
            <a:off x="2314575" y="4891088"/>
            <a:ext cx="2895600" cy="1066800"/>
          </a:xfrm>
          <a:prstGeom prst="ellipse">
            <a:avLst/>
          </a:prstGeom>
          <a:solidFill>
            <a:srgbClr val="FFCC00"/>
          </a:solidFill>
          <a:ln w="28440" cap="flat" cmpd="sng">
            <a:solidFill>
              <a:srgbClr val="FFFF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248838" name="直接连接符 131076"/>
          <p:cNvSpPr/>
          <p:nvPr/>
        </p:nvSpPr>
        <p:spPr>
          <a:xfrm>
            <a:off x="3762375" y="1004888"/>
            <a:ext cx="1588" cy="5791200"/>
          </a:xfrm>
          <a:prstGeom prst="line">
            <a:avLst/>
          </a:prstGeom>
          <a:ln w="76320" cap="flat" cmpd="sng">
            <a:solidFill>
              <a:srgbClr val="FF6600"/>
            </a:solidFill>
            <a:prstDash val="solid"/>
            <a:round/>
            <a:headEnd type="none" w="med" len="med"/>
            <a:tailEnd type="none" w="med" len="med"/>
          </a:ln>
        </p:spPr>
      </p:sp>
      <p:sp>
        <p:nvSpPr>
          <p:cNvPr id="248839" name="直接连接符 131077"/>
          <p:cNvSpPr/>
          <p:nvPr/>
        </p:nvSpPr>
        <p:spPr>
          <a:xfrm>
            <a:off x="6276975" y="1081088"/>
            <a:ext cx="1588" cy="5562600"/>
          </a:xfrm>
          <a:prstGeom prst="line">
            <a:avLst/>
          </a:prstGeom>
          <a:ln w="76320" cap="flat" cmpd="sng">
            <a:solidFill>
              <a:srgbClr val="996633"/>
            </a:solidFill>
            <a:prstDash val="solid"/>
            <a:round/>
            <a:headEnd type="none" w="med" len="med"/>
            <a:tailEnd type="none" w="med" len="med"/>
          </a:ln>
        </p:spPr>
      </p:sp>
      <p:sp>
        <p:nvSpPr>
          <p:cNvPr id="248840" name="直接连接符 131078"/>
          <p:cNvSpPr/>
          <p:nvPr/>
        </p:nvSpPr>
        <p:spPr>
          <a:xfrm>
            <a:off x="6353175" y="1081088"/>
            <a:ext cx="1588" cy="5562600"/>
          </a:xfrm>
          <a:prstGeom prst="line">
            <a:avLst/>
          </a:prstGeom>
          <a:ln w="76320" cap="flat" cmpd="sng">
            <a:solidFill>
              <a:srgbClr val="996633"/>
            </a:solidFill>
            <a:prstDash val="solid"/>
            <a:round/>
            <a:headEnd type="none" w="med" len="med"/>
            <a:tailEnd type="none" w="med" len="med"/>
          </a:ln>
        </p:spPr>
      </p:sp>
      <p:sp>
        <p:nvSpPr>
          <p:cNvPr id="248841" name="直接连接符 131079"/>
          <p:cNvSpPr/>
          <p:nvPr/>
        </p:nvSpPr>
        <p:spPr>
          <a:xfrm>
            <a:off x="6429375" y="1081088"/>
            <a:ext cx="1588" cy="5562600"/>
          </a:xfrm>
          <a:prstGeom prst="line">
            <a:avLst/>
          </a:prstGeom>
          <a:ln w="76320" cap="flat" cmpd="sng">
            <a:solidFill>
              <a:srgbClr val="996633"/>
            </a:solidFill>
            <a:prstDash val="solid"/>
            <a:round/>
            <a:headEnd type="none" w="med" len="med"/>
            <a:tailEnd type="none" w="med" len="med"/>
          </a:ln>
        </p:spPr>
      </p:sp>
      <p:sp>
        <p:nvSpPr>
          <p:cNvPr id="248842" name="直接连接符 131080"/>
          <p:cNvSpPr/>
          <p:nvPr/>
        </p:nvSpPr>
        <p:spPr>
          <a:xfrm flipH="1">
            <a:off x="4151313" y="1766888"/>
            <a:ext cx="2057400" cy="1587"/>
          </a:xfrm>
          <a:prstGeom prst="line">
            <a:avLst/>
          </a:prstGeom>
          <a:ln w="38160" cap="flat" cmpd="sng">
            <a:solidFill>
              <a:srgbClr val="FF6600"/>
            </a:solidFill>
            <a:prstDash val="solid"/>
            <a:round/>
            <a:headEnd type="none" w="med" len="med"/>
            <a:tailEnd type="none" w="med" len="med"/>
          </a:ln>
        </p:spPr>
      </p:sp>
      <p:sp>
        <p:nvSpPr>
          <p:cNvPr id="248843" name="直接连接符 131081"/>
          <p:cNvSpPr/>
          <p:nvPr/>
        </p:nvSpPr>
        <p:spPr>
          <a:xfrm flipH="1">
            <a:off x="4151313" y="2833688"/>
            <a:ext cx="2057400" cy="1587"/>
          </a:xfrm>
          <a:prstGeom prst="line">
            <a:avLst/>
          </a:prstGeom>
          <a:ln w="38160" cap="flat" cmpd="sng">
            <a:solidFill>
              <a:srgbClr val="FF6600"/>
            </a:solidFill>
            <a:prstDash val="solid"/>
            <a:round/>
            <a:headEnd type="none" w="med" len="med"/>
            <a:tailEnd type="none" w="med" len="med"/>
          </a:ln>
        </p:spPr>
      </p:sp>
      <p:sp>
        <p:nvSpPr>
          <p:cNvPr id="248844" name="直接连接符 131082"/>
          <p:cNvSpPr/>
          <p:nvPr/>
        </p:nvSpPr>
        <p:spPr>
          <a:xfrm flipV="1">
            <a:off x="4143375" y="2689225"/>
            <a:ext cx="1588" cy="152400"/>
          </a:xfrm>
          <a:prstGeom prst="line">
            <a:avLst/>
          </a:prstGeom>
          <a:ln w="38160" cap="flat" cmpd="sng">
            <a:solidFill>
              <a:srgbClr val="FFFF00"/>
            </a:solidFill>
            <a:prstDash val="solid"/>
            <a:round/>
            <a:headEnd type="none" w="med" len="med"/>
            <a:tailEnd type="triangle" w="med" len="med"/>
          </a:ln>
        </p:spPr>
      </p:sp>
      <p:grpSp>
        <p:nvGrpSpPr>
          <p:cNvPr id="248845" name="组合 131083"/>
          <p:cNvGrpSpPr/>
          <p:nvPr/>
        </p:nvGrpSpPr>
        <p:grpSpPr>
          <a:xfrm>
            <a:off x="2771775" y="3367088"/>
            <a:ext cx="1897063" cy="754062"/>
            <a:chOff x="1746" y="2121"/>
            <a:chExt cx="1195" cy="475"/>
          </a:xfrm>
        </p:grpSpPr>
        <p:sp>
          <p:nvSpPr>
            <p:cNvPr id="248846" name="椭圆 131084"/>
            <p:cNvSpPr/>
            <p:nvPr/>
          </p:nvSpPr>
          <p:spPr>
            <a:xfrm>
              <a:off x="1746" y="2121"/>
              <a:ext cx="1195" cy="475"/>
            </a:xfrm>
            <a:prstGeom prst="ellipse">
              <a:avLst/>
            </a:prstGeom>
            <a:blipFill rotWithShape="0">
              <a:blip r:embed="rId2"/>
            </a:blipFill>
            <a:ln w="28440" cap="flat" cmpd="sng">
              <a:solidFill>
                <a:srgbClr val="FFFF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248847" name="椭圆 131085"/>
            <p:cNvSpPr/>
            <p:nvPr/>
          </p:nvSpPr>
          <p:spPr>
            <a:xfrm>
              <a:off x="1909" y="2189"/>
              <a:ext cx="868" cy="338"/>
            </a:xfrm>
            <a:prstGeom prst="ellipse">
              <a:avLst/>
            </a:prstGeom>
            <a:blipFill rotWithShape="0">
              <a:blip r:embed="rId2"/>
            </a:blipFill>
            <a:ln w="28440" cap="flat" cmpd="sng">
              <a:solidFill>
                <a:srgbClr val="FFFF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grpSp>
      <p:grpSp>
        <p:nvGrpSpPr>
          <p:cNvPr id="248848" name="组合 131086"/>
          <p:cNvGrpSpPr/>
          <p:nvPr/>
        </p:nvGrpSpPr>
        <p:grpSpPr>
          <a:xfrm>
            <a:off x="2771775" y="1766888"/>
            <a:ext cx="1897063" cy="754062"/>
            <a:chOff x="1746" y="1113"/>
            <a:chExt cx="1195" cy="475"/>
          </a:xfrm>
        </p:grpSpPr>
        <p:sp>
          <p:nvSpPr>
            <p:cNvPr id="248849" name="椭圆 131087"/>
            <p:cNvSpPr/>
            <p:nvPr/>
          </p:nvSpPr>
          <p:spPr>
            <a:xfrm>
              <a:off x="1746" y="1113"/>
              <a:ext cx="1195" cy="475"/>
            </a:xfrm>
            <a:prstGeom prst="ellipse">
              <a:avLst/>
            </a:prstGeom>
            <a:blipFill rotWithShape="0">
              <a:blip r:embed="rId2"/>
            </a:blipFill>
            <a:ln w="28440" cap="flat" cmpd="sng">
              <a:solidFill>
                <a:srgbClr val="FFFF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248850" name="椭圆 131088"/>
            <p:cNvSpPr/>
            <p:nvPr/>
          </p:nvSpPr>
          <p:spPr>
            <a:xfrm>
              <a:off x="1909" y="1181"/>
              <a:ext cx="868" cy="338"/>
            </a:xfrm>
            <a:prstGeom prst="ellipse">
              <a:avLst/>
            </a:prstGeom>
            <a:blipFill rotWithShape="0">
              <a:blip r:embed="rId2"/>
            </a:blipFill>
            <a:ln w="28440" cap="flat" cmpd="sng">
              <a:solidFill>
                <a:srgbClr val="FFFF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grpSp>
      <p:grpSp>
        <p:nvGrpSpPr>
          <p:cNvPr id="248851" name="组合 131089"/>
          <p:cNvGrpSpPr/>
          <p:nvPr/>
        </p:nvGrpSpPr>
        <p:grpSpPr>
          <a:xfrm>
            <a:off x="2771775" y="5043488"/>
            <a:ext cx="1897063" cy="754062"/>
            <a:chOff x="1746" y="3177"/>
            <a:chExt cx="1195" cy="475"/>
          </a:xfrm>
        </p:grpSpPr>
        <p:sp>
          <p:nvSpPr>
            <p:cNvPr id="248852" name="椭圆 131090"/>
            <p:cNvSpPr/>
            <p:nvPr/>
          </p:nvSpPr>
          <p:spPr>
            <a:xfrm>
              <a:off x="1746" y="3177"/>
              <a:ext cx="1195" cy="475"/>
            </a:xfrm>
            <a:prstGeom prst="ellipse">
              <a:avLst/>
            </a:prstGeom>
            <a:blipFill rotWithShape="0">
              <a:blip r:embed="rId2"/>
            </a:blipFill>
            <a:ln w="28440" cap="flat" cmpd="sng">
              <a:solidFill>
                <a:srgbClr val="FFFF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248853" name="椭圆 131091"/>
            <p:cNvSpPr/>
            <p:nvPr/>
          </p:nvSpPr>
          <p:spPr>
            <a:xfrm>
              <a:off x="1909" y="3246"/>
              <a:ext cx="868" cy="338"/>
            </a:xfrm>
            <a:prstGeom prst="ellipse">
              <a:avLst/>
            </a:prstGeom>
            <a:blipFill rotWithShape="0">
              <a:blip r:embed="rId2"/>
            </a:blipFill>
            <a:ln w="28440" cap="flat" cmpd="sng">
              <a:solidFill>
                <a:srgbClr val="FFFF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grpSp>
      <p:sp>
        <p:nvSpPr>
          <p:cNvPr id="248854" name="直接连接符 131092"/>
          <p:cNvSpPr/>
          <p:nvPr/>
        </p:nvSpPr>
        <p:spPr>
          <a:xfrm>
            <a:off x="4143375" y="1766888"/>
            <a:ext cx="1588" cy="228600"/>
          </a:xfrm>
          <a:prstGeom prst="line">
            <a:avLst/>
          </a:prstGeom>
          <a:ln w="38160" cap="flat" cmpd="sng">
            <a:solidFill>
              <a:srgbClr val="FFFF00"/>
            </a:solidFill>
            <a:prstDash val="solid"/>
            <a:round/>
            <a:headEnd type="none" w="med" len="med"/>
            <a:tailEnd type="triangle" w="med" len="med"/>
          </a:ln>
        </p:spPr>
      </p:sp>
      <p:sp>
        <p:nvSpPr>
          <p:cNvPr id="248855" name="直接连接符 131093"/>
          <p:cNvSpPr/>
          <p:nvPr/>
        </p:nvSpPr>
        <p:spPr>
          <a:xfrm flipH="1">
            <a:off x="4151313" y="3290888"/>
            <a:ext cx="2057400" cy="1587"/>
          </a:xfrm>
          <a:prstGeom prst="line">
            <a:avLst/>
          </a:prstGeom>
          <a:ln w="38160" cap="flat" cmpd="sng">
            <a:solidFill>
              <a:srgbClr val="FF6600"/>
            </a:solidFill>
            <a:prstDash val="solid"/>
            <a:round/>
            <a:headEnd type="none" w="med" len="med"/>
            <a:tailEnd type="none" w="med" len="med"/>
          </a:ln>
        </p:spPr>
      </p:sp>
      <p:sp>
        <p:nvSpPr>
          <p:cNvPr id="248856" name="直接连接符 131094"/>
          <p:cNvSpPr/>
          <p:nvPr/>
        </p:nvSpPr>
        <p:spPr>
          <a:xfrm>
            <a:off x="4143375" y="3290888"/>
            <a:ext cx="1588" cy="228600"/>
          </a:xfrm>
          <a:prstGeom prst="line">
            <a:avLst/>
          </a:prstGeom>
          <a:ln w="38160" cap="flat" cmpd="sng">
            <a:solidFill>
              <a:srgbClr val="FFFF00"/>
            </a:solidFill>
            <a:prstDash val="solid"/>
            <a:round/>
            <a:headEnd type="none" w="med" len="med"/>
            <a:tailEnd type="triangle" w="med" len="med"/>
          </a:ln>
        </p:spPr>
      </p:sp>
      <p:sp>
        <p:nvSpPr>
          <p:cNvPr id="248857" name="直接连接符 131095"/>
          <p:cNvSpPr/>
          <p:nvPr/>
        </p:nvSpPr>
        <p:spPr>
          <a:xfrm flipH="1">
            <a:off x="4151313" y="5043488"/>
            <a:ext cx="2057400" cy="1587"/>
          </a:xfrm>
          <a:prstGeom prst="line">
            <a:avLst/>
          </a:prstGeom>
          <a:ln w="38160" cap="flat" cmpd="sng">
            <a:solidFill>
              <a:srgbClr val="FF6600"/>
            </a:solidFill>
            <a:prstDash val="solid"/>
            <a:round/>
            <a:headEnd type="none" w="med" len="med"/>
            <a:tailEnd type="none" w="med" len="med"/>
          </a:ln>
        </p:spPr>
      </p:sp>
      <p:sp>
        <p:nvSpPr>
          <p:cNvPr id="248858" name="直接连接符 131096"/>
          <p:cNvSpPr/>
          <p:nvPr/>
        </p:nvSpPr>
        <p:spPr>
          <a:xfrm>
            <a:off x="4143375" y="5043488"/>
            <a:ext cx="1588" cy="228600"/>
          </a:xfrm>
          <a:prstGeom prst="line">
            <a:avLst/>
          </a:prstGeom>
          <a:ln w="38160" cap="flat" cmpd="sng">
            <a:solidFill>
              <a:srgbClr val="FFFF00"/>
            </a:solidFill>
            <a:prstDash val="solid"/>
            <a:round/>
            <a:headEnd type="none" w="med" len="med"/>
            <a:tailEnd type="triangle" w="med" len="med"/>
          </a:ln>
        </p:spPr>
      </p:sp>
      <p:sp>
        <p:nvSpPr>
          <p:cNvPr id="248859" name="直接连接符 131097"/>
          <p:cNvSpPr/>
          <p:nvPr/>
        </p:nvSpPr>
        <p:spPr>
          <a:xfrm flipH="1">
            <a:off x="4151313" y="4433888"/>
            <a:ext cx="2057400" cy="1587"/>
          </a:xfrm>
          <a:prstGeom prst="line">
            <a:avLst/>
          </a:prstGeom>
          <a:ln w="38160" cap="flat" cmpd="sng">
            <a:solidFill>
              <a:srgbClr val="FF6600"/>
            </a:solidFill>
            <a:prstDash val="solid"/>
            <a:round/>
            <a:headEnd type="none" w="med" len="med"/>
            <a:tailEnd type="none" w="med" len="med"/>
          </a:ln>
        </p:spPr>
      </p:sp>
      <p:sp>
        <p:nvSpPr>
          <p:cNvPr id="248860" name="直接连接符 131098"/>
          <p:cNvSpPr/>
          <p:nvPr/>
        </p:nvSpPr>
        <p:spPr>
          <a:xfrm flipV="1">
            <a:off x="4143375" y="4289425"/>
            <a:ext cx="1588" cy="152400"/>
          </a:xfrm>
          <a:prstGeom prst="line">
            <a:avLst/>
          </a:prstGeom>
          <a:ln w="38160" cap="flat" cmpd="sng">
            <a:solidFill>
              <a:srgbClr val="FFFF00"/>
            </a:solidFill>
            <a:prstDash val="solid"/>
            <a:round/>
            <a:headEnd type="none" w="med" len="med"/>
            <a:tailEnd type="triangle" w="med" len="med"/>
          </a:ln>
        </p:spPr>
      </p:sp>
      <p:sp>
        <p:nvSpPr>
          <p:cNvPr id="248861" name="直接连接符 131099"/>
          <p:cNvSpPr/>
          <p:nvPr/>
        </p:nvSpPr>
        <p:spPr>
          <a:xfrm flipH="1">
            <a:off x="4151313" y="6110288"/>
            <a:ext cx="2057400" cy="1587"/>
          </a:xfrm>
          <a:prstGeom prst="line">
            <a:avLst/>
          </a:prstGeom>
          <a:ln w="38160" cap="flat" cmpd="sng">
            <a:solidFill>
              <a:srgbClr val="FF6600"/>
            </a:solidFill>
            <a:prstDash val="solid"/>
            <a:round/>
            <a:headEnd type="none" w="med" len="med"/>
            <a:tailEnd type="none" w="med" len="med"/>
          </a:ln>
        </p:spPr>
      </p:sp>
      <p:sp>
        <p:nvSpPr>
          <p:cNvPr id="248862" name="直接连接符 131100"/>
          <p:cNvSpPr/>
          <p:nvPr/>
        </p:nvSpPr>
        <p:spPr>
          <a:xfrm flipV="1">
            <a:off x="4143375" y="5965825"/>
            <a:ext cx="1588" cy="152400"/>
          </a:xfrm>
          <a:prstGeom prst="line">
            <a:avLst/>
          </a:prstGeom>
          <a:ln w="38160" cap="flat" cmpd="sng">
            <a:solidFill>
              <a:srgbClr val="FFFF00"/>
            </a:solidFill>
            <a:prstDash val="solid"/>
            <a:round/>
            <a:headEnd type="none" w="med" len="med"/>
            <a:tailEnd type="triangle" w="med" len="med"/>
          </a:ln>
        </p:spPr>
      </p:sp>
      <p:sp>
        <p:nvSpPr>
          <p:cNvPr id="248863" name="直接连接符 131101"/>
          <p:cNvSpPr/>
          <p:nvPr/>
        </p:nvSpPr>
        <p:spPr>
          <a:xfrm>
            <a:off x="3762375" y="1690688"/>
            <a:ext cx="1588" cy="381000"/>
          </a:xfrm>
          <a:prstGeom prst="line">
            <a:avLst/>
          </a:prstGeom>
          <a:ln w="76320" cap="flat" cmpd="sng">
            <a:solidFill>
              <a:srgbClr val="FF6600"/>
            </a:solidFill>
            <a:prstDash val="solid"/>
            <a:round/>
            <a:headEnd type="none" w="med" len="med"/>
            <a:tailEnd type="none" w="med" len="med"/>
          </a:ln>
        </p:spPr>
      </p:sp>
      <p:sp>
        <p:nvSpPr>
          <p:cNvPr id="248864" name="直接连接符 131102"/>
          <p:cNvSpPr/>
          <p:nvPr/>
        </p:nvSpPr>
        <p:spPr>
          <a:xfrm>
            <a:off x="3762375" y="3290888"/>
            <a:ext cx="1588" cy="381000"/>
          </a:xfrm>
          <a:prstGeom prst="line">
            <a:avLst/>
          </a:prstGeom>
          <a:ln w="76320" cap="flat" cmpd="sng">
            <a:solidFill>
              <a:srgbClr val="FF6600"/>
            </a:solidFill>
            <a:prstDash val="solid"/>
            <a:round/>
            <a:headEnd type="none" w="med" len="med"/>
            <a:tailEnd type="none" w="med" len="med"/>
          </a:ln>
        </p:spPr>
      </p:sp>
      <p:sp>
        <p:nvSpPr>
          <p:cNvPr id="248865" name="直接连接符 131103"/>
          <p:cNvSpPr/>
          <p:nvPr/>
        </p:nvSpPr>
        <p:spPr>
          <a:xfrm>
            <a:off x="3762375" y="4967288"/>
            <a:ext cx="1588" cy="381000"/>
          </a:xfrm>
          <a:prstGeom prst="line">
            <a:avLst/>
          </a:prstGeom>
          <a:ln w="76320" cap="flat" cmpd="sng">
            <a:solidFill>
              <a:srgbClr val="FF6600"/>
            </a:solidFill>
            <a:prstDash val="solid"/>
            <a:round/>
            <a:headEnd type="none" w="med" len="med"/>
            <a:tailEnd type="none" w="med" len="med"/>
          </a:ln>
        </p:spPr>
      </p:sp>
      <p:sp>
        <p:nvSpPr>
          <p:cNvPr id="248866" name="直接连接符 131104"/>
          <p:cNvSpPr/>
          <p:nvPr/>
        </p:nvSpPr>
        <p:spPr>
          <a:xfrm flipH="1">
            <a:off x="2779713" y="2147888"/>
            <a:ext cx="228600" cy="1587"/>
          </a:xfrm>
          <a:prstGeom prst="line">
            <a:avLst/>
          </a:prstGeom>
          <a:ln w="28440" cap="flat" cmpd="sng">
            <a:solidFill>
              <a:srgbClr val="FFFF00"/>
            </a:solidFill>
            <a:prstDash val="solid"/>
            <a:round/>
            <a:headEnd type="none" w="med" len="med"/>
            <a:tailEnd type="none" w="med" len="med"/>
          </a:ln>
        </p:spPr>
      </p:sp>
      <p:sp>
        <p:nvSpPr>
          <p:cNvPr id="248867" name="直接连接符 131105"/>
          <p:cNvSpPr/>
          <p:nvPr/>
        </p:nvSpPr>
        <p:spPr>
          <a:xfrm flipH="1">
            <a:off x="3008313" y="2300288"/>
            <a:ext cx="152400" cy="76200"/>
          </a:xfrm>
          <a:prstGeom prst="line">
            <a:avLst/>
          </a:prstGeom>
          <a:ln w="28440" cap="flat" cmpd="sng">
            <a:solidFill>
              <a:srgbClr val="FFFF00"/>
            </a:solidFill>
            <a:prstDash val="solid"/>
            <a:round/>
            <a:headEnd type="none" w="med" len="med"/>
            <a:tailEnd type="none" w="med" len="med"/>
          </a:ln>
        </p:spPr>
      </p:sp>
      <p:sp>
        <p:nvSpPr>
          <p:cNvPr id="248868" name="直接连接符 131106"/>
          <p:cNvSpPr/>
          <p:nvPr/>
        </p:nvSpPr>
        <p:spPr>
          <a:xfrm flipH="1" flipV="1">
            <a:off x="2932113" y="1927225"/>
            <a:ext cx="152400" cy="76200"/>
          </a:xfrm>
          <a:prstGeom prst="line">
            <a:avLst/>
          </a:prstGeom>
          <a:ln w="28440" cap="flat" cmpd="sng">
            <a:solidFill>
              <a:srgbClr val="FFFF00"/>
            </a:solidFill>
            <a:prstDash val="solid"/>
            <a:round/>
            <a:headEnd type="none" w="med" len="med"/>
            <a:tailEnd type="none" w="med" len="med"/>
          </a:ln>
        </p:spPr>
      </p:sp>
      <p:sp>
        <p:nvSpPr>
          <p:cNvPr id="248869" name="直接连接符 131107"/>
          <p:cNvSpPr/>
          <p:nvPr/>
        </p:nvSpPr>
        <p:spPr>
          <a:xfrm flipH="1" flipV="1">
            <a:off x="3236913" y="1851025"/>
            <a:ext cx="76200" cy="76200"/>
          </a:xfrm>
          <a:prstGeom prst="line">
            <a:avLst/>
          </a:prstGeom>
          <a:ln w="28440" cap="flat" cmpd="sng">
            <a:solidFill>
              <a:srgbClr val="FFFF00"/>
            </a:solidFill>
            <a:prstDash val="solid"/>
            <a:round/>
            <a:headEnd type="none" w="med" len="med"/>
            <a:tailEnd type="none" w="med" len="med"/>
          </a:ln>
        </p:spPr>
      </p:sp>
      <p:sp>
        <p:nvSpPr>
          <p:cNvPr id="248870" name="直接连接符 131108"/>
          <p:cNvSpPr/>
          <p:nvPr/>
        </p:nvSpPr>
        <p:spPr>
          <a:xfrm flipH="1">
            <a:off x="3236913" y="2376488"/>
            <a:ext cx="76200" cy="76200"/>
          </a:xfrm>
          <a:prstGeom prst="line">
            <a:avLst/>
          </a:prstGeom>
          <a:ln w="28440" cap="flat" cmpd="sng">
            <a:solidFill>
              <a:srgbClr val="FFFF00"/>
            </a:solidFill>
            <a:prstDash val="solid"/>
            <a:round/>
            <a:headEnd type="none" w="med" len="med"/>
            <a:tailEnd type="none" w="med" len="med"/>
          </a:ln>
        </p:spPr>
      </p:sp>
      <p:sp>
        <p:nvSpPr>
          <p:cNvPr id="248871" name="直接连接符 131109"/>
          <p:cNvSpPr/>
          <p:nvPr/>
        </p:nvSpPr>
        <p:spPr>
          <a:xfrm>
            <a:off x="3457575" y="2376488"/>
            <a:ext cx="1588" cy="152400"/>
          </a:xfrm>
          <a:prstGeom prst="line">
            <a:avLst/>
          </a:prstGeom>
          <a:ln w="28440" cap="flat" cmpd="sng">
            <a:solidFill>
              <a:srgbClr val="FFFF00"/>
            </a:solidFill>
            <a:prstDash val="solid"/>
            <a:round/>
            <a:headEnd type="none" w="med" len="med"/>
            <a:tailEnd type="none" w="med" len="med"/>
          </a:ln>
        </p:spPr>
      </p:sp>
      <p:sp>
        <p:nvSpPr>
          <p:cNvPr id="248872" name="直接连接符 131110"/>
          <p:cNvSpPr/>
          <p:nvPr/>
        </p:nvSpPr>
        <p:spPr>
          <a:xfrm>
            <a:off x="3686175" y="2452688"/>
            <a:ext cx="1588" cy="76200"/>
          </a:xfrm>
          <a:prstGeom prst="line">
            <a:avLst/>
          </a:prstGeom>
          <a:ln w="28440" cap="flat" cmpd="sng">
            <a:solidFill>
              <a:srgbClr val="FFFF00"/>
            </a:solidFill>
            <a:prstDash val="solid"/>
            <a:round/>
            <a:headEnd type="none" w="med" len="med"/>
            <a:tailEnd type="none" w="med" len="med"/>
          </a:ln>
        </p:spPr>
      </p:sp>
      <p:sp>
        <p:nvSpPr>
          <p:cNvPr id="248873" name="直接连接符 131111"/>
          <p:cNvSpPr/>
          <p:nvPr/>
        </p:nvSpPr>
        <p:spPr>
          <a:xfrm>
            <a:off x="3838575" y="2452688"/>
            <a:ext cx="1588" cy="1587"/>
          </a:xfrm>
          <a:prstGeom prst="line">
            <a:avLst/>
          </a:prstGeom>
          <a:ln w="28440" cap="flat" cmpd="sng">
            <a:solidFill>
              <a:srgbClr val="FFFF00"/>
            </a:solidFill>
            <a:prstDash val="solid"/>
            <a:round/>
            <a:headEnd type="none" w="med" len="med"/>
            <a:tailEnd type="none" w="med" len="med"/>
          </a:ln>
        </p:spPr>
      </p:sp>
      <p:sp>
        <p:nvSpPr>
          <p:cNvPr id="248874" name="直接连接符 131112"/>
          <p:cNvSpPr/>
          <p:nvPr/>
        </p:nvSpPr>
        <p:spPr>
          <a:xfrm>
            <a:off x="3914775" y="2376488"/>
            <a:ext cx="1588" cy="152400"/>
          </a:xfrm>
          <a:prstGeom prst="line">
            <a:avLst/>
          </a:prstGeom>
          <a:ln w="28440" cap="flat" cmpd="sng">
            <a:solidFill>
              <a:srgbClr val="FFFF00"/>
            </a:solidFill>
            <a:prstDash val="solid"/>
            <a:round/>
            <a:headEnd type="none" w="med" len="med"/>
            <a:tailEnd type="none" w="med" len="med"/>
          </a:ln>
        </p:spPr>
      </p:sp>
      <p:sp>
        <p:nvSpPr>
          <p:cNvPr id="248875" name="直接连接符 131113"/>
          <p:cNvSpPr/>
          <p:nvPr/>
        </p:nvSpPr>
        <p:spPr>
          <a:xfrm>
            <a:off x="4067175" y="2376488"/>
            <a:ext cx="152400" cy="76200"/>
          </a:xfrm>
          <a:prstGeom prst="line">
            <a:avLst/>
          </a:prstGeom>
          <a:ln w="28440" cap="flat" cmpd="sng">
            <a:solidFill>
              <a:srgbClr val="FFFF00"/>
            </a:solidFill>
            <a:prstDash val="solid"/>
            <a:round/>
            <a:headEnd type="none" w="med" len="med"/>
            <a:tailEnd type="none" w="med" len="med"/>
          </a:ln>
        </p:spPr>
      </p:sp>
      <p:sp>
        <p:nvSpPr>
          <p:cNvPr id="248876" name="直接连接符 131114"/>
          <p:cNvSpPr/>
          <p:nvPr/>
        </p:nvSpPr>
        <p:spPr>
          <a:xfrm>
            <a:off x="4371975" y="2300288"/>
            <a:ext cx="152400" cy="76200"/>
          </a:xfrm>
          <a:prstGeom prst="line">
            <a:avLst/>
          </a:prstGeom>
          <a:ln w="28440" cap="flat" cmpd="sng">
            <a:solidFill>
              <a:srgbClr val="FFFF00"/>
            </a:solidFill>
            <a:prstDash val="solid"/>
            <a:round/>
            <a:headEnd type="none" w="med" len="med"/>
            <a:tailEnd type="none" w="med" len="med"/>
          </a:ln>
        </p:spPr>
      </p:sp>
      <p:sp>
        <p:nvSpPr>
          <p:cNvPr id="248877" name="直接连接符 131115"/>
          <p:cNvSpPr/>
          <p:nvPr/>
        </p:nvSpPr>
        <p:spPr>
          <a:xfrm>
            <a:off x="4448175" y="2147888"/>
            <a:ext cx="228600" cy="1587"/>
          </a:xfrm>
          <a:prstGeom prst="line">
            <a:avLst/>
          </a:prstGeom>
          <a:ln w="28440" cap="flat" cmpd="sng">
            <a:solidFill>
              <a:srgbClr val="FFFF00"/>
            </a:solidFill>
            <a:prstDash val="solid"/>
            <a:round/>
            <a:headEnd type="none" w="med" len="med"/>
            <a:tailEnd type="none" w="med" len="med"/>
          </a:ln>
        </p:spPr>
      </p:sp>
      <p:sp>
        <p:nvSpPr>
          <p:cNvPr id="248878" name="直接连接符 131116"/>
          <p:cNvSpPr/>
          <p:nvPr/>
        </p:nvSpPr>
        <p:spPr>
          <a:xfrm flipV="1">
            <a:off x="4295775" y="1851025"/>
            <a:ext cx="76200" cy="152400"/>
          </a:xfrm>
          <a:prstGeom prst="line">
            <a:avLst/>
          </a:prstGeom>
          <a:ln w="28440" cap="flat" cmpd="sng">
            <a:solidFill>
              <a:srgbClr val="FFFF00"/>
            </a:solidFill>
            <a:prstDash val="solid"/>
            <a:round/>
            <a:headEnd type="none" w="med" len="med"/>
            <a:tailEnd type="none" w="med" len="med"/>
          </a:ln>
        </p:spPr>
      </p:sp>
      <p:sp>
        <p:nvSpPr>
          <p:cNvPr id="248879" name="直接连接符 131117"/>
          <p:cNvSpPr/>
          <p:nvPr/>
        </p:nvSpPr>
        <p:spPr>
          <a:xfrm>
            <a:off x="3457575" y="1766888"/>
            <a:ext cx="76200" cy="76200"/>
          </a:xfrm>
          <a:prstGeom prst="line">
            <a:avLst/>
          </a:prstGeom>
          <a:ln w="28440" cap="flat" cmpd="sng">
            <a:solidFill>
              <a:srgbClr val="FFFF00"/>
            </a:solidFill>
            <a:prstDash val="solid"/>
            <a:round/>
            <a:headEnd type="none" w="med" len="med"/>
            <a:tailEnd type="none" w="med" len="med"/>
          </a:ln>
        </p:spPr>
      </p:sp>
      <p:sp>
        <p:nvSpPr>
          <p:cNvPr id="248880" name="直接连接符 131118"/>
          <p:cNvSpPr/>
          <p:nvPr/>
        </p:nvSpPr>
        <p:spPr>
          <a:xfrm>
            <a:off x="3838575" y="1766888"/>
            <a:ext cx="1588" cy="76200"/>
          </a:xfrm>
          <a:prstGeom prst="line">
            <a:avLst/>
          </a:prstGeom>
          <a:ln w="28440" cap="flat" cmpd="sng">
            <a:solidFill>
              <a:srgbClr val="FFFF00"/>
            </a:solidFill>
            <a:prstDash val="solid"/>
            <a:round/>
            <a:headEnd type="none" w="med" len="med"/>
            <a:tailEnd type="none" w="med" len="med"/>
          </a:ln>
        </p:spPr>
      </p:sp>
      <p:sp>
        <p:nvSpPr>
          <p:cNvPr id="248881" name="直接连接符 131119"/>
          <p:cNvSpPr/>
          <p:nvPr/>
        </p:nvSpPr>
        <p:spPr>
          <a:xfrm>
            <a:off x="2771775" y="2147888"/>
            <a:ext cx="1588" cy="3352800"/>
          </a:xfrm>
          <a:prstGeom prst="line">
            <a:avLst/>
          </a:prstGeom>
          <a:ln w="38160" cap="flat" cmpd="sng">
            <a:solidFill>
              <a:srgbClr val="FF6600"/>
            </a:solidFill>
            <a:prstDash val="dash"/>
            <a:round/>
            <a:headEnd type="none" w="med" len="med"/>
            <a:tailEnd type="none" w="med" len="med"/>
          </a:ln>
        </p:spPr>
      </p:sp>
      <p:sp>
        <p:nvSpPr>
          <p:cNvPr id="248882" name="直接连接符 131120"/>
          <p:cNvSpPr/>
          <p:nvPr/>
        </p:nvSpPr>
        <p:spPr>
          <a:xfrm flipV="1">
            <a:off x="1628775" y="4441825"/>
            <a:ext cx="1143000" cy="152400"/>
          </a:xfrm>
          <a:prstGeom prst="line">
            <a:avLst/>
          </a:prstGeom>
          <a:ln w="28440" cap="flat" cmpd="sng">
            <a:solidFill>
              <a:srgbClr val="FF6600"/>
            </a:solidFill>
            <a:prstDash val="solid"/>
            <a:round/>
            <a:headEnd type="none" w="med" len="med"/>
            <a:tailEnd type="triangle" w="med" len="med"/>
          </a:ln>
        </p:spPr>
      </p:sp>
      <p:sp>
        <p:nvSpPr>
          <p:cNvPr id="248883" name="文本框 131121"/>
          <p:cNvSpPr txBox="1"/>
          <p:nvPr/>
        </p:nvSpPr>
        <p:spPr>
          <a:xfrm>
            <a:off x="755650" y="4508500"/>
            <a:ext cx="1250950" cy="520700"/>
          </a:xfrm>
          <a:prstGeom prst="rect">
            <a:avLst/>
          </a:prstGeom>
          <a:noFill/>
          <a:ln w="9525">
            <a:noFill/>
          </a:ln>
        </p:spPr>
        <p:txBody>
          <a:bodyPr wrap="square" lIns="90000" tIns="46800" rIns="90000" bIns="46800" anchor="ctr"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1" dirty="0" err="1">
                <a:solidFill>
                  <a:srgbClr val="000099"/>
                </a:solidFill>
                <a:latin typeface="Times New Roman" panose="02020603050405020304" pitchFamily="16" charset="0"/>
              </a:rPr>
              <a:t>柱面</a:t>
            </a:r>
            <a:endParaRPr lang="zh-CN" altLang="x-none" sz="2800" b="1" dirty="0" err="1">
              <a:solidFill>
                <a:srgbClr val="000099"/>
              </a:solidFill>
              <a:latin typeface="Times New Roman" panose="02020603050405020304" pitchFamily="16" charset="0"/>
            </a:endParaRPr>
          </a:p>
        </p:txBody>
      </p:sp>
      <p:sp>
        <p:nvSpPr>
          <p:cNvPr id="248884" name="直接连接符 131122"/>
          <p:cNvSpPr/>
          <p:nvPr/>
        </p:nvSpPr>
        <p:spPr>
          <a:xfrm>
            <a:off x="1857375" y="1462088"/>
            <a:ext cx="1066800" cy="609600"/>
          </a:xfrm>
          <a:prstGeom prst="line">
            <a:avLst/>
          </a:prstGeom>
          <a:ln w="28440" cap="flat" cmpd="sng">
            <a:solidFill>
              <a:srgbClr val="FF6600"/>
            </a:solidFill>
            <a:prstDash val="solid"/>
            <a:round/>
            <a:headEnd type="none" w="med" len="med"/>
            <a:tailEnd type="triangle" w="med" len="med"/>
          </a:ln>
        </p:spPr>
      </p:sp>
      <p:sp>
        <p:nvSpPr>
          <p:cNvPr id="248885" name="文本框 131123"/>
          <p:cNvSpPr txBox="1"/>
          <p:nvPr/>
        </p:nvSpPr>
        <p:spPr>
          <a:xfrm>
            <a:off x="830263" y="1412875"/>
            <a:ext cx="890587" cy="520700"/>
          </a:xfrm>
          <a:prstGeom prst="rect">
            <a:avLst/>
          </a:prstGeom>
          <a:noFill/>
          <a:ln w="9525">
            <a:noFill/>
          </a:ln>
        </p:spPr>
        <p:txBody>
          <a:bodyPr wrap="none" lIns="90000" tIns="46800" rIns="90000" bIns="46800" anchor="ctr"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1" dirty="0" err="1">
                <a:solidFill>
                  <a:srgbClr val="000099"/>
                </a:solidFill>
                <a:latin typeface="Times New Roman" panose="02020603050405020304" pitchFamily="16" charset="0"/>
              </a:rPr>
              <a:t>扇区</a:t>
            </a:r>
            <a:endParaRPr lang="zh-CN" altLang="x-none" sz="2800" b="1" dirty="0" err="1">
              <a:solidFill>
                <a:srgbClr val="000099"/>
              </a:solidFill>
              <a:latin typeface="Times New Roman" panose="02020603050405020304" pitchFamily="16" charset="0"/>
            </a:endParaRPr>
          </a:p>
        </p:txBody>
      </p:sp>
      <p:sp>
        <p:nvSpPr>
          <p:cNvPr id="248886" name="直接连接符 131124"/>
          <p:cNvSpPr/>
          <p:nvPr/>
        </p:nvSpPr>
        <p:spPr>
          <a:xfrm flipH="1">
            <a:off x="6437313" y="3595688"/>
            <a:ext cx="914400" cy="1587"/>
          </a:xfrm>
          <a:prstGeom prst="line">
            <a:avLst/>
          </a:prstGeom>
          <a:ln w="28440" cap="flat" cmpd="sng">
            <a:solidFill>
              <a:srgbClr val="FF6600"/>
            </a:solidFill>
            <a:prstDash val="solid"/>
            <a:round/>
            <a:headEnd type="none" w="med" len="med"/>
            <a:tailEnd type="triangle" w="med" len="med"/>
          </a:ln>
        </p:spPr>
      </p:sp>
      <p:sp>
        <p:nvSpPr>
          <p:cNvPr id="248887" name="文本框 131125"/>
          <p:cNvSpPr txBox="1"/>
          <p:nvPr/>
        </p:nvSpPr>
        <p:spPr>
          <a:xfrm>
            <a:off x="7280275" y="3305175"/>
            <a:ext cx="1252538" cy="520700"/>
          </a:xfrm>
          <a:prstGeom prst="rect">
            <a:avLst/>
          </a:prstGeom>
          <a:noFill/>
          <a:ln w="9525">
            <a:noFill/>
          </a:ln>
        </p:spPr>
        <p:txBody>
          <a:bodyPr wrap="square" lIns="90000" tIns="46800" rIns="90000" bIns="46800" anchor="ctr"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1" dirty="0" err="1">
                <a:solidFill>
                  <a:srgbClr val="000099"/>
                </a:solidFill>
                <a:latin typeface="Times New Roman" panose="02020603050405020304" pitchFamily="16" charset="0"/>
              </a:rPr>
              <a:t>磁臂</a:t>
            </a:r>
            <a:endParaRPr lang="zh-CN" altLang="x-none" sz="2800" b="1" dirty="0" err="1">
              <a:solidFill>
                <a:srgbClr val="000099"/>
              </a:solidFill>
              <a:latin typeface="Times New Roman" panose="02020603050405020304" pitchFamily="16" charset="0"/>
            </a:endParaRPr>
          </a:p>
        </p:txBody>
      </p:sp>
      <p:sp>
        <p:nvSpPr>
          <p:cNvPr id="248888" name="直接连接符 131126"/>
          <p:cNvSpPr/>
          <p:nvPr/>
        </p:nvSpPr>
        <p:spPr>
          <a:xfrm flipV="1">
            <a:off x="5057775" y="6118225"/>
            <a:ext cx="1588" cy="609600"/>
          </a:xfrm>
          <a:prstGeom prst="line">
            <a:avLst/>
          </a:prstGeom>
          <a:ln w="28440" cap="flat" cmpd="sng">
            <a:solidFill>
              <a:srgbClr val="FF6600"/>
            </a:solidFill>
            <a:prstDash val="solid"/>
            <a:round/>
            <a:headEnd type="none" w="med" len="med"/>
            <a:tailEnd type="triangle" w="med" len="med"/>
          </a:ln>
        </p:spPr>
      </p:sp>
      <p:sp>
        <p:nvSpPr>
          <p:cNvPr id="248889" name="文本框 131127"/>
          <p:cNvSpPr txBox="1"/>
          <p:nvPr/>
        </p:nvSpPr>
        <p:spPr>
          <a:xfrm>
            <a:off x="5133975" y="6338888"/>
            <a:ext cx="1238250" cy="520700"/>
          </a:xfrm>
          <a:prstGeom prst="rect">
            <a:avLst/>
          </a:prstGeom>
          <a:noFill/>
          <a:ln w="9525">
            <a:noFill/>
          </a:ln>
        </p:spPr>
        <p:txBody>
          <a:bodyPr wrap="square" lIns="90000" tIns="46800" rIns="90000" bIns="46800" anchor="ctr"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1" dirty="0" err="1">
                <a:solidFill>
                  <a:srgbClr val="000099"/>
                </a:solidFill>
                <a:latin typeface="Times New Roman" panose="02020603050405020304" pitchFamily="16" charset="0"/>
              </a:rPr>
              <a:t>磁头</a:t>
            </a:r>
            <a:endParaRPr lang="zh-CN" altLang="x-none" sz="2800" b="1" dirty="0" err="1">
              <a:solidFill>
                <a:srgbClr val="000099"/>
              </a:solidFill>
              <a:latin typeface="Times New Roman" panose="02020603050405020304" pitchFamily="16" charset="0"/>
            </a:endParaRPr>
          </a:p>
        </p:txBody>
      </p:sp>
      <p:sp>
        <p:nvSpPr>
          <p:cNvPr id="248890" name="文本框 131128"/>
          <p:cNvSpPr txBox="1"/>
          <p:nvPr/>
        </p:nvSpPr>
        <p:spPr>
          <a:xfrm>
            <a:off x="755650" y="476250"/>
            <a:ext cx="7854950" cy="81915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6.9.1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磁盘调度的相关概念</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11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50882" name="矩形 13209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50883" name="文本框 132097"/>
          <p:cNvSpPr txBox="1"/>
          <p:nvPr/>
        </p:nvSpPr>
        <p:spPr>
          <a:xfrm>
            <a:off x="611188" y="1628775"/>
            <a:ext cx="7742237" cy="4968875"/>
          </a:xfrm>
          <a:prstGeom prst="rect">
            <a:avLst/>
          </a:prstGeom>
          <a:noFill/>
          <a:ln w="9525">
            <a:noFill/>
          </a:ln>
        </p:spPr>
        <p:txBody>
          <a:bodyPr wrap="square" lIns="91440" tIns="45720" rIns="91440" bIns="45720" anchor="t" anchorCtr="0"/>
          <a:p>
            <a:pPr marL="914400" lvl="1" indent="-457200" defTabSz="457200" eaLnBrk="0" hangingPunct="0">
              <a:lnSpc>
                <a:spcPct val="90000"/>
              </a:lnSpc>
              <a:spcBef>
                <a:spcPts val="665"/>
              </a:spcBef>
              <a:buClr>
                <a:srgbClr val="0000FF"/>
              </a:buClr>
              <a:buFont typeface="Wingdings" panose="05000000000000000000" pitchFamily="2" charset="2"/>
              <a:buChar char=""/>
              <a:tabLst>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所有盘面中处于同一磁道号上的所有磁道组成一个</a:t>
            </a:r>
            <a:r>
              <a:rPr lang="zh-CN" altLang="x-none" b="1" dirty="0" err="1">
                <a:solidFill>
                  <a:srgbClr val="000000"/>
                </a:solidFill>
                <a:latin typeface="楷体_GB2312" pitchFamily="49" charset="0"/>
              </a:rPr>
              <a:t>柱面</a:t>
            </a:r>
            <a:r>
              <a:rPr lang="zh-CN" altLang="x-none" dirty="0" err="1">
                <a:solidFill>
                  <a:srgbClr val="000000"/>
                </a:solidFill>
                <a:latin typeface="楷体_GB2312" pitchFamily="49" charset="0"/>
              </a:rPr>
              <a:t>；</a:t>
            </a:r>
            <a:endParaRPr lang="zh-CN" altLang="x-none" dirty="0" err="1">
              <a:solidFill>
                <a:srgbClr val="000000"/>
              </a:solidFill>
              <a:latin typeface="楷体_GB2312" pitchFamily="49" charset="0"/>
            </a:endParaRPr>
          </a:p>
          <a:p>
            <a:pPr marL="914400" lvl="1" indent="-457200" defTabSz="457200" eaLnBrk="0" hangingPunct="0">
              <a:lnSpc>
                <a:spcPct val="90000"/>
              </a:lnSpc>
              <a:spcBef>
                <a:spcPts val="665"/>
              </a:spcBef>
              <a:buClr>
                <a:srgbClr val="0000FF"/>
              </a:buClr>
              <a:buFont typeface="Wingdings" panose="05000000000000000000" pitchFamily="2" charset="2"/>
              <a:buChar char=""/>
              <a:tabLst>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信息记录在磁道上，多个盘片，正反两面都用来记录信息，</a:t>
            </a:r>
            <a:r>
              <a:rPr lang="zh-CN" altLang="x-none" b="1" dirty="0" err="1">
                <a:solidFill>
                  <a:srgbClr val="000000"/>
                </a:solidFill>
                <a:latin typeface="楷体_GB2312" pitchFamily="49" charset="0"/>
              </a:rPr>
              <a:t>每面对应一个磁头</a:t>
            </a:r>
            <a:r>
              <a:rPr lang="zh-CN" altLang="x-none" dirty="0" err="1">
                <a:solidFill>
                  <a:srgbClr val="000000"/>
                </a:solidFill>
                <a:latin typeface="楷体_GB2312" pitchFamily="49" charset="0"/>
              </a:rPr>
              <a:t>；</a:t>
            </a:r>
            <a:endParaRPr lang="zh-CN" altLang="x-none" dirty="0" err="1">
              <a:solidFill>
                <a:srgbClr val="000000"/>
              </a:solidFill>
              <a:latin typeface="楷体_GB2312" pitchFamily="49" charset="0"/>
            </a:endParaRPr>
          </a:p>
          <a:p>
            <a:pPr marL="342900" indent="-342900" defTabSz="457200" eaLnBrk="0" hangingPunct="0">
              <a:lnSpc>
                <a:spcPct val="90000"/>
              </a:lnSpc>
              <a:spcBef>
                <a:spcPts val="765"/>
              </a:spcBef>
              <a:buClrTx/>
              <a:buFontTx/>
              <a:tabLst>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楷体_GB2312" pitchFamily="49" charset="0"/>
              </a:rPr>
              <a:t>  </a:t>
            </a:r>
            <a:endParaRPr lang="zh-CN" altLang="x-none" sz="2800" dirty="0" err="1">
              <a:solidFill>
                <a:srgbClr val="000000"/>
              </a:solidFill>
              <a:latin typeface="楷体_GB2312" pitchFamily="49" charset="0"/>
            </a:endParaRPr>
          </a:p>
          <a:p>
            <a:pPr marL="342900" indent="-342900" defTabSz="457200" eaLnBrk="0" hangingPunct="0">
              <a:lnSpc>
                <a:spcPct val="90000"/>
              </a:lnSpc>
              <a:spcBef>
                <a:spcPts val="765"/>
              </a:spcBef>
              <a:buClrTx/>
              <a:buFontTx/>
              <a:tabLst>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1" dirty="0" err="1">
                <a:solidFill>
                  <a:srgbClr val="000000"/>
                </a:solidFill>
                <a:latin typeface="楷体_GB2312" pitchFamily="49" charset="0"/>
              </a:rPr>
              <a:t>  </a:t>
            </a:r>
            <a:r>
              <a:rPr lang="zh-CN" altLang="x-none" sz="2800" b="1" dirty="0" err="1">
                <a:solidFill>
                  <a:srgbClr val="0000FF"/>
                </a:solidFill>
                <a:latin typeface="楷体_GB2312" pitchFamily="49" charset="0"/>
              </a:rPr>
              <a:t>物理地址形式</a:t>
            </a:r>
            <a:r>
              <a:rPr lang="zh-CN" altLang="x-none" sz="2800" b="1" dirty="0" err="1">
                <a:solidFill>
                  <a:srgbClr val="000000"/>
                </a:solidFill>
                <a:latin typeface="楷体_GB2312" pitchFamily="49" charset="0"/>
              </a:rPr>
              <a:t>：</a:t>
            </a:r>
            <a:endParaRPr lang="zh-CN" altLang="x-none" sz="2800" b="1" dirty="0" err="1">
              <a:solidFill>
                <a:srgbClr val="000000"/>
              </a:solidFill>
              <a:latin typeface="楷体_GB2312" pitchFamily="49" charset="0"/>
            </a:endParaRPr>
          </a:p>
          <a:p>
            <a:pPr marL="342900" indent="-342900" defTabSz="457200" eaLnBrk="0" hangingPunct="0">
              <a:lnSpc>
                <a:spcPct val="90000"/>
              </a:lnSpc>
              <a:spcBef>
                <a:spcPts val="765"/>
              </a:spcBef>
              <a:buClrTx/>
              <a:buFontTx/>
              <a:tabLst>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1" dirty="0" err="1">
                <a:solidFill>
                  <a:srgbClr val="000000"/>
                </a:solidFill>
                <a:latin typeface="楷体_GB2312" pitchFamily="49" charset="0"/>
              </a:rPr>
              <a:t>    磁头号（盘面号）</a:t>
            </a:r>
            <a:endParaRPr lang="zh-CN" altLang="x-none" sz="2800" b="1" dirty="0" err="1">
              <a:solidFill>
                <a:srgbClr val="000000"/>
              </a:solidFill>
              <a:latin typeface="楷体_GB2312" pitchFamily="49" charset="0"/>
            </a:endParaRPr>
          </a:p>
          <a:p>
            <a:pPr marL="342900" indent="-342900" defTabSz="457200" eaLnBrk="0" hangingPunct="0">
              <a:lnSpc>
                <a:spcPct val="90000"/>
              </a:lnSpc>
              <a:spcBef>
                <a:spcPts val="765"/>
              </a:spcBef>
              <a:buClrTx/>
              <a:buFontTx/>
              <a:tabLst>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1" dirty="0" err="1">
                <a:solidFill>
                  <a:srgbClr val="000000"/>
                </a:solidFill>
                <a:latin typeface="楷体_GB2312" pitchFamily="49" charset="0"/>
              </a:rPr>
              <a:t>    磁道号（柱面号）</a:t>
            </a:r>
            <a:endParaRPr lang="zh-CN" altLang="x-none" sz="2800" b="1" dirty="0" err="1">
              <a:solidFill>
                <a:srgbClr val="000000"/>
              </a:solidFill>
              <a:latin typeface="楷体_GB2312" pitchFamily="49" charset="0"/>
            </a:endParaRPr>
          </a:p>
          <a:p>
            <a:pPr marL="342900" indent="-342900" defTabSz="457200" eaLnBrk="0" hangingPunct="0">
              <a:lnSpc>
                <a:spcPct val="90000"/>
              </a:lnSpc>
              <a:spcBef>
                <a:spcPts val="765"/>
              </a:spcBef>
              <a:buClrTx/>
              <a:buFontTx/>
              <a:tabLst>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b="1" dirty="0" err="1">
                <a:solidFill>
                  <a:srgbClr val="000000"/>
                </a:solidFill>
                <a:latin typeface="楷体_GB2312" pitchFamily="49" charset="0"/>
              </a:rPr>
              <a:t>    扇区号</a:t>
            </a:r>
            <a:endParaRPr lang="zh-CN" altLang="x-none" sz="2800" b="1" dirty="0" err="1">
              <a:solidFill>
                <a:srgbClr val="000000"/>
              </a:solidFill>
              <a:latin typeface="楷体_GB2312" pitchFamily="49" charset="0"/>
            </a:endParaRPr>
          </a:p>
          <a:p>
            <a:pPr marL="342900" indent="-342900" defTabSz="457200" eaLnBrk="0" hangingPunct="0">
              <a:lnSpc>
                <a:spcPct val="90000"/>
              </a:lnSpc>
              <a:spcBef>
                <a:spcPts val="765"/>
              </a:spcBef>
              <a:buClrTx/>
              <a:buFontTx/>
              <a:tabLst>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b="1" dirty="0" err="1">
              <a:solidFill>
                <a:srgbClr val="000000"/>
              </a:solidFill>
              <a:latin typeface="楷体_GB2312" pitchFamily="49" charset="0"/>
            </a:endParaRPr>
          </a:p>
        </p:txBody>
      </p:sp>
      <p:sp>
        <p:nvSpPr>
          <p:cNvPr id="250884" name="文本框 132098"/>
          <p:cNvSpPr txBox="1"/>
          <p:nvPr/>
        </p:nvSpPr>
        <p:spPr>
          <a:xfrm>
            <a:off x="755650" y="476250"/>
            <a:ext cx="7854950" cy="81915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6.9.1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磁盘调度的相关概念</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11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52930" name="矩形 13312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52931" name="文本框 133121"/>
          <p:cNvSpPr txBox="1"/>
          <p:nvPr/>
        </p:nvSpPr>
        <p:spPr>
          <a:xfrm>
            <a:off x="468313" y="1412875"/>
            <a:ext cx="8178800" cy="3240088"/>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楷体_GB2312" pitchFamily="49" charset="0"/>
              </a:rPr>
              <a:t> </a:t>
            </a:r>
            <a:r>
              <a:rPr lang="en-US" altLang="zh-CN" sz="3200" dirty="0" err="1">
                <a:solidFill>
                  <a:srgbClr val="000000"/>
                </a:solidFill>
                <a:latin typeface="楷体_GB2312" pitchFamily="49" charset="0"/>
              </a:rPr>
              <a:t>   </a:t>
            </a:r>
            <a:r>
              <a:rPr lang="zh-CN" altLang="x-none" dirty="0" err="1">
                <a:solidFill>
                  <a:srgbClr val="000000"/>
                </a:solidFill>
                <a:latin typeface="楷体_GB2312" pitchFamily="49" charset="0"/>
              </a:rPr>
              <a:t>磁盘系统由磁盘本身和驱动控制设备组成，实际存取读写的动作过程是由磁盘驱动控制设备按照主机要求完成</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zh-CN" altLang="x-none" dirty="0" err="1">
                <a:solidFill>
                  <a:schemeClr val="accent2"/>
                </a:solidFill>
                <a:latin typeface="楷体_GB2312" pitchFamily="49" charset="0"/>
              </a:rPr>
              <a:t>一次访盘请求：</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en-US" altLang="zh-CN" dirty="0" err="1">
                <a:solidFill>
                  <a:srgbClr val="000000"/>
                </a:solidFill>
                <a:latin typeface="楷体_GB2312" pitchFamily="49" charset="0"/>
              </a:rPr>
              <a:t> </a:t>
            </a:r>
            <a:r>
              <a:rPr lang="zh-CN" altLang="x-none" dirty="0" err="1">
                <a:solidFill>
                  <a:srgbClr val="000000"/>
                </a:solidFill>
                <a:latin typeface="楷体_GB2312" pitchFamily="49" charset="0"/>
              </a:rPr>
              <a:t>磁盘地址（设备号，柱面号，磁头号，扇区号），内存地址（源</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目），读</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写</a:t>
            </a:r>
            <a:endParaRPr lang="zh-CN" altLang="x-none" dirty="0" err="1">
              <a:solidFill>
                <a:srgbClr val="000000"/>
              </a:solidFill>
              <a:latin typeface="楷体_GB2312" pitchFamily="49" charset="0"/>
            </a:endParaRPr>
          </a:p>
        </p:txBody>
      </p:sp>
      <p:sp>
        <p:nvSpPr>
          <p:cNvPr id="252932" name="矩形 133122"/>
          <p:cNvSpPr/>
          <p:nvPr/>
        </p:nvSpPr>
        <p:spPr>
          <a:xfrm>
            <a:off x="395288" y="3860800"/>
            <a:ext cx="8178800" cy="2520950"/>
          </a:xfrm>
          <a:prstGeom prst="rect">
            <a:avLst/>
          </a:prstGeom>
          <a:noFill/>
          <a:ln w="9525">
            <a:noFill/>
          </a:ln>
        </p:spPr>
        <p:txBody>
          <a:bodyPr wrap="square" lIns="90000" tIns="46800" rIns="90000" bIns="46800" anchor="t" anchorCtr="0"/>
          <a:p>
            <a:pPr marL="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 </a:t>
            </a:r>
            <a:r>
              <a:rPr lang="zh-CN" altLang="x-none" dirty="0" err="1">
                <a:solidFill>
                  <a:srgbClr val="000000"/>
                </a:solidFill>
                <a:latin typeface="楷体_GB2312" pitchFamily="49" charset="0"/>
              </a:rPr>
              <a:t>完成过程由三个动作组成：</a:t>
            </a:r>
            <a:endParaRPr lang="zh-CN" altLang="x-none" dirty="0" err="1">
              <a:solidFill>
                <a:srgbClr val="000000"/>
              </a:solidFill>
              <a:latin typeface="楷体_GB2312" pitchFamily="49" charset="0"/>
            </a:endParaRPr>
          </a:p>
          <a:p>
            <a:pPr marL="1905" lvl="1" indent="455295"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楷体_GB2312" pitchFamily="49" charset="0"/>
              </a:rPr>
              <a:t>寻道（时间）</a:t>
            </a:r>
            <a:r>
              <a:rPr lang="zh-CN" altLang="x-none" dirty="0" err="1">
                <a:solidFill>
                  <a:srgbClr val="000000"/>
                </a:solidFill>
                <a:latin typeface="楷体_GB2312" pitchFamily="49" charset="0"/>
              </a:rPr>
              <a:t>：磁头移动定位到指定磁道</a:t>
            </a:r>
            <a:endParaRPr lang="zh-CN" altLang="x-none" dirty="0" err="1">
              <a:solidFill>
                <a:srgbClr val="000000"/>
              </a:solidFill>
              <a:latin typeface="楷体_GB2312" pitchFamily="49" charset="0"/>
            </a:endParaRPr>
          </a:p>
          <a:p>
            <a:pPr marL="1905" lvl="1" indent="455295"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楷体_GB2312" pitchFamily="49" charset="0"/>
              </a:rPr>
              <a:t>旋转延迟（时间）</a:t>
            </a:r>
            <a:r>
              <a:rPr lang="zh-CN" altLang="x-none" dirty="0" err="1">
                <a:solidFill>
                  <a:srgbClr val="000000"/>
                </a:solidFill>
                <a:latin typeface="楷体_GB2312" pitchFamily="49" charset="0"/>
              </a:rPr>
              <a:t>：等待指定扇区移动到磁头下的旋转</a:t>
            </a:r>
            <a:endParaRPr lang="zh-CN" altLang="x-none" dirty="0" err="1">
              <a:solidFill>
                <a:srgbClr val="000000"/>
              </a:solidFill>
              <a:latin typeface="楷体_GB2312" pitchFamily="49" charset="0"/>
            </a:endParaRPr>
          </a:p>
          <a:p>
            <a:pPr marL="1905" lvl="1" indent="455295"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过程</a:t>
            </a:r>
            <a:endParaRPr lang="zh-CN" altLang="x-none" dirty="0" err="1">
              <a:solidFill>
                <a:srgbClr val="000000"/>
              </a:solidFill>
              <a:latin typeface="楷体_GB2312" pitchFamily="49" charset="0"/>
            </a:endParaRPr>
          </a:p>
          <a:p>
            <a:pPr marL="1905" lvl="1" indent="455295"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楷体_GB2312" pitchFamily="49" charset="0"/>
              </a:rPr>
              <a:t>数据传输（时间）</a:t>
            </a:r>
            <a:r>
              <a:rPr lang="zh-CN" altLang="x-none" dirty="0" err="1">
                <a:solidFill>
                  <a:srgbClr val="000000"/>
                </a:solidFill>
                <a:latin typeface="楷体_GB2312" pitchFamily="49" charset="0"/>
              </a:rPr>
              <a:t>：数据在磁盘与内存之间的实际传输</a:t>
            </a:r>
            <a:endParaRPr lang="zh-CN" altLang="x-none" dirty="0" err="1">
              <a:solidFill>
                <a:srgbClr val="000000"/>
              </a:solidFill>
              <a:latin typeface="楷体_GB2312" pitchFamily="49" charset="0"/>
            </a:endParaRPr>
          </a:p>
        </p:txBody>
      </p:sp>
      <p:sp>
        <p:nvSpPr>
          <p:cNvPr id="252933" name="文本框 133123"/>
          <p:cNvSpPr txBox="1"/>
          <p:nvPr/>
        </p:nvSpPr>
        <p:spPr>
          <a:xfrm>
            <a:off x="611188" y="476250"/>
            <a:ext cx="7854950" cy="81915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6.9.1 磁盘调度的相关概念</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11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54978" name="矩形 13414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54979" name="文本框 134145"/>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磁盘调度算法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54980" name="文本框 134146"/>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1. </a:t>
            </a:r>
            <a:r>
              <a:rPr lang="zh-CN" altLang="x-none" dirty="0" err="1">
                <a:solidFill>
                  <a:srgbClr val="000000"/>
                </a:solidFill>
                <a:latin typeface="楷体_GB2312" pitchFamily="49" charset="0"/>
              </a:rPr>
              <a:t>磁盘调度</a:t>
            </a:r>
            <a:endParaRPr lang="zh-CN" altLang="x-none" dirty="0" err="1">
              <a:solidFill>
                <a:srgbClr val="000000"/>
              </a:solidFill>
              <a:latin typeface="楷体_GB2312" pitchFamily="49"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当多个访盘请求在等待时，采用一定的策略，对这些请求的服务顺序调整安排，旨在降低平均磁盘服务时间，达到</a:t>
            </a:r>
            <a:r>
              <a:rPr lang="zh-CN" altLang="x-none" dirty="0" err="1">
                <a:solidFill>
                  <a:schemeClr val="accent2"/>
                </a:solidFill>
                <a:latin typeface="楷体_GB2312" pitchFamily="49" charset="0"/>
              </a:rPr>
              <a:t>公平、高效</a:t>
            </a:r>
            <a:r>
              <a:rPr lang="zh-CN" altLang="x-none" dirty="0" err="1">
                <a:solidFill>
                  <a:srgbClr val="000000"/>
                </a:solidFill>
                <a:latin typeface="楷体_GB2312" pitchFamily="49" charset="0"/>
              </a:rPr>
              <a:t>。</a:t>
            </a:r>
            <a:endParaRPr lang="zh-CN" altLang="x-none" dirty="0" err="1">
              <a:solidFill>
                <a:srgbClr val="000000"/>
              </a:solidFill>
              <a:latin typeface="楷体_GB2312" pitchFamily="49" charset="0"/>
            </a:endParaRPr>
          </a:p>
          <a:p>
            <a:pPr marL="1905" lvl="1" indent="455295" defTabSz="457200" eaLnBrk="0" hangingPunct="0">
              <a:lnSpc>
                <a:spcPct val="9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公平：一个</a:t>
            </a:r>
            <a:r>
              <a:rPr lang="en-US" altLang="zh-CN" dirty="0" err="1">
                <a:solidFill>
                  <a:srgbClr val="000000"/>
                </a:solidFill>
                <a:latin typeface="楷体_GB2312" pitchFamily="49" charset="0"/>
              </a:rPr>
              <a:t>I/O</a:t>
            </a:r>
            <a:r>
              <a:rPr lang="zh-CN" altLang="x-none" dirty="0" err="1">
                <a:solidFill>
                  <a:srgbClr val="000000"/>
                </a:solidFill>
                <a:latin typeface="楷体_GB2312" pitchFamily="49" charset="0"/>
              </a:rPr>
              <a:t>请求在有限时间内满足</a:t>
            </a:r>
            <a:endParaRPr lang="zh-CN" altLang="x-none" dirty="0" err="1">
              <a:solidFill>
                <a:srgbClr val="000000"/>
              </a:solidFill>
              <a:latin typeface="楷体_GB2312" pitchFamily="49" charset="0"/>
            </a:endParaRPr>
          </a:p>
          <a:p>
            <a:pPr marL="1905" lvl="1" indent="455295" defTabSz="457200" eaLnBrk="0" hangingPunct="0">
              <a:lnSpc>
                <a:spcPct val="9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高效：减少设备机械运动所带来的时间浪费</a:t>
            </a:r>
            <a:endParaRPr lang="zh-CN" altLang="x-none" dirty="0" err="1">
              <a:solidFill>
                <a:srgbClr val="000000"/>
              </a:solidFill>
              <a:latin typeface="楷体_GB2312" pitchFamily="49" charset="0"/>
            </a:endParaRPr>
          </a:p>
          <a:p>
            <a:pPr marL="1905" lvl="1" indent="455295"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楷体_GB2312" pitchFamily="49"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2. </a:t>
            </a:r>
            <a:r>
              <a:rPr lang="zh-CN" altLang="x-none" dirty="0" err="1">
                <a:solidFill>
                  <a:srgbClr val="000000"/>
                </a:solidFill>
                <a:latin typeface="楷体_GB2312" pitchFamily="49" charset="0"/>
              </a:rPr>
              <a:t>磁盘调度考虑的问题：</a:t>
            </a:r>
            <a:endParaRPr lang="zh-CN" altLang="x-none" dirty="0" err="1">
              <a:solidFill>
                <a:srgbClr val="000000"/>
              </a:solidFill>
              <a:latin typeface="楷体_GB2312" pitchFamily="49"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一次访盘时间 </a:t>
            </a:r>
            <a:r>
              <a:rPr lang="en-US" altLang="zh-CN" dirty="0" err="1">
                <a:solidFill>
                  <a:srgbClr val="000000"/>
                </a:solidFill>
                <a:latin typeface="楷体_GB2312" pitchFamily="49" charset="0"/>
              </a:rPr>
              <a:t>= </a:t>
            </a:r>
            <a:r>
              <a:rPr lang="zh-CN" altLang="x-none" dirty="0" err="1">
                <a:solidFill>
                  <a:srgbClr val="000000"/>
                </a:solidFill>
                <a:latin typeface="楷体_GB2312" pitchFamily="49" charset="0"/>
              </a:rPr>
              <a:t>寻道时间</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旋转延迟时间</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存取时间</a:t>
            </a:r>
            <a:endParaRPr lang="zh-CN" altLang="x-none" dirty="0" err="1">
              <a:solidFill>
                <a:srgbClr val="000000"/>
              </a:solidFill>
              <a:latin typeface="楷体_GB2312" pitchFamily="49" charset="0"/>
            </a:endParaRPr>
          </a:p>
          <a:p>
            <a:pPr marL="1905" lvl="1" indent="455295" defTabSz="457200" eaLnBrk="0" hangingPunct="0">
              <a:lnSpc>
                <a:spcPct val="90000"/>
              </a:lnSpc>
              <a:spcBef>
                <a:spcPts val="5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楷体_GB2312" pitchFamily="49" charset="0"/>
              </a:rPr>
              <a:t> </a:t>
            </a:r>
            <a:r>
              <a:rPr lang="zh-CN" altLang="x-none" sz="2000" dirty="0" err="1">
                <a:solidFill>
                  <a:srgbClr val="000000"/>
                </a:solidFill>
                <a:latin typeface="楷体_GB2312" pitchFamily="49" charset="0"/>
              </a:rPr>
              <a:t>减少寻道时间</a:t>
            </a:r>
            <a:endParaRPr lang="zh-CN" altLang="x-none" sz="2000" dirty="0" err="1">
              <a:solidFill>
                <a:srgbClr val="000000"/>
              </a:solidFill>
              <a:latin typeface="楷体_GB2312" pitchFamily="49" charset="0"/>
            </a:endParaRPr>
          </a:p>
          <a:p>
            <a:pPr marL="1905" lvl="1" indent="455295" defTabSz="457200" eaLnBrk="0" hangingPunct="0">
              <a:lnSpc>
                <a:spcPct val="90000"/>
              </a:lnSpc>
              <a:spcBef>
                <a:spcPts val="5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楷体_GB2312" pitchFamily="49" charset="0"/>
              </a:rPr>
              <a:t> </a:t>
            </a:r>
            <a:r>
              <a:rPr lang="zh-CN" altLang="x-none" sz="2000" dirty="0" err="1">
                <a:solidFill>
                  <a:srgbClr val="000000"/>
                </a:solidFill>
                <a:latin typeface="楷体_GB2312" pitchFamily="49" charset="0"/>
              </a:rPr>
              <a:t>减少延迟时间</a:t>
            </a:r>
            <a:endParaRPr lang="zh-CN" altLang="x-none" sz="2000" dirty="0" err="1">
              <a:solidFill>
                <a:srgbClr val="000000"/>
              </a:solidFill>
              <a:latin typeface="楷体_GB2312" pitchFamily="49" charset="0"/>
            </a:endParaRPr>
          </a:p>
          <a:p>
            <a:pPr marL="342900" indent="-342900" defTabSz="457200" eaLnBrk="0" hangingPunct="0">
              <a:lnSpc>
                <a:spcPct val="90000"/>
              </a:lnSpc>
              <a:spcBef>
                <a:spcPts val="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rgbClr val="000000"/>
              </a:solidFill>
              <a:latin typeface="楷体_GB2312" pitchFamily="49"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5842" name="矩形 2150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5843" name="文本框 21505"/>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a:t>
            </a:r>
            <a:r>
              <a:rPr lang="en-US" altLang="zh-CN" sz="3600" b="1"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文件的结构</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35844" name="文本框 21506"/>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lnSpc>
                <a:spcPct val="12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楷体_GB2312" pitchFamily="49" charset="0"/>
              </a:rPr>
              <a:t>6.2 </a:t>
            </a:r>
            <a:r>
              <a:rPr lang="zh-CN" altLang="x-none" sz="2800" dirty="0" err="1">
                <a:solidFill>
                  <a:srgbClr val="000000"/>
                </a:solidFill>
                <a:latin typeface="楷体_GB2312" pitchFamily="49" charset="0"/>
              </a:rPr>
              <a:t>文件的结构</a:t>
            </a:r>
            <a:r>
              <a:rPr lang="en-US" altLang="zh-CN" sz="2800" dirty="0" err="1">
                <a:solidFill>
                  <a:srgbClr val="000000"/>
                </a:solidFill>
                <a:latin typeface="楷体_GB2312" pitchFamily="49" charset="0"/>
              </a:rPr>
              <a:t>(file organization)</a:t>
            </a:r>
            <a:endParaRPr lang="en-US" altLang="zh-CN" sz="2800" dirty="0" err="1">
              <a:solidFill>
                <a:srgbClr val="000000"/>
              </a:solidFill>
              <a:latin typeface="楷体_GB2312" pitchFamily="49" charset="0"/>
            </a:endParaRPr>
          </a:p>
          <a:p>
            <a:pPr marL="1905" lvl="1" indent="455295" defTabSz="457200" eaLnBrk="0" hangingPunct="0">
              <a:lnSpc>
                <a:spcPct val="12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文件的逻辑结构</a:t>
            </a:r>
            <a:endParaRPr lang="zh-CN" altLang="x-none" dirty="0" err="1">
              <a:solidFill>
                <a:srgbClr val="000000"/>
              </a:solidFill>
              <a:latin typeface="楷体_GB2312" pitchFamily="49" charset="0"/>
            </a:endParaRPr>
          </a:p>
          <a:p>
            <a:pPr marL="1905" lvl="1" indent="455295" defTabSz="457200" eaLnBrk="0" hangingPunct="0">
              <a:lnSpc>
                <a:spcPct val="12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文件的物理结构</a:t>
            </a:r>
            <a:endParaRPr lang="zh-CN" altLang="x-none" dirty="0" err="1">
              <a:solidFill>
                <a:srgbClr val="000000"/>
              </a:solidFill>
              <a:latin typeface="楷体_GB2312" pitchFamily="49" charset="0"/>
            </a:endParaRPr>
          </a:p>
          <a:p>
            <a:pPr marL="1905" lvl="1" indent="455295" defTabSz="457200" eaLnBrk="0" hangingPunct="0">
              <a:lnSpc>
                <a:spcPct val="12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文件结构、文件存取方式与文件存储介质的关系</a:t>
            </a:r>
            <a:endParaRPr lang="zh-CN" altLang="x-none" dirty="0" err="1">
              <a:solidFill>
                <a:srgbClr val="000000"/>
              </a:solidFill>
              <a:latin typeface="楷体_GB2312" pitchFamily="49" charset="0"/>
            </a:endParaRPr>
          </a:p>
          <a:p>
            <a:pPr marL="342900" indent="-342900" defTabSz="457200" eaLnBrk="0" hangingPunct="0">
              <a:lnSpc>
                <a:spcPct val="12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楷体_GB2312" pitchFamily="49" charset="0"/>
            </a:endParaRPr>
          </a:p>
        </p:txBody>
      </p:sp>
      <p:pic>
        <p:nvPicPr>
          <p:cNvPr id="35845" name="图片 21507"/>
          <p:cNvPicPr>
            <a:picLocks noChangeAspect="1"/>
          </p:cNvPicPr>
          <p:nvPr/>
        </p:nvPicPr>
        <p:blipFill>
          <a:blip r:embed="rId2"/>
          <a:stretch>
            <a:fillRect/>
          </a:stretch>
        </p:blipFill>
        <p:spPr>
          <a:xfrm>
            <a:off x="5508625" y="3862388"/>
            <a:ext cx="2519363" cy="2519362"/>
          </a:xfrm>
          <a:prstGeom prst="rect">
            <a:avLst/>
          </a:prstGeom>
          <a:noFill/>
          <a:ln w="9525">
            <a:noFill/>
          </a:ln>
        </p:spPr>
      </p:pic>
    </p:spTree>
  </p:cSld>
  <p:clrMapOvr>
    <a:masterClrMapping/>
  </p:clrMapOvr>
  <p:transition spd="slow"/>
</p:sld>
</file>

<file path=ppt/slides/slide12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57026" name="矩形 13516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57027" name="文本框 135169"/>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磁盘调度算法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57028" name="文本框 135170"/>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lnSpc>
                <a:spcPct val="150000"/>
              </a:lnSpc>
              <a:spcBef>
                <a:spcPts val="625"/>
              </a:spcBef>
              <a:spcAft>
                <a:spcPts val="25"/>
              </a:spcAft>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3. </a:t>
            </a:r>
            <a:r>
              <a:rPr lang="zh-CN" altLang="x-none" dirty="0" err="1">
                <a:solidFill>
                  <a:srgbClr val="000000"/>
                </a:solidFill>
                <a:latin typeface="楷体_GB2312" pitchFamily="49" charset="0"/>
              </a:rPr>
              <a:t>磁盘调度算法</a:t>
            </a:r>
            <a:endParaRPr lang="zh-CN" altLang="x-none" dirty="0" err="1">
              <a:solidFill>
                <a:srgbClr val="000000"/>
              </a:solidFill>
              <a:latin typeface="楷体_GB2312" pitchFamily="49" charset="0"/>
            </a:endParaRPr>
          </a:p>
          <a:p>
            <a:pPr marL="342900" indent="-342900" defTabSz="457200" eaLnBrk="0" hangingPunct="0">
              <a:lnSpc>
                <a:spcPct val="150000"/>
              </a:lnSpc>
              <a:spcBef>
                <a:spcPts val="625"/>
              </a:spcBef>
              <a:spcAft>
                <a:spcPts val="25"/>
              </a:spcAft>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(1) </a:t>
            </a:r>
            <a:r>
              <a:rPr lang="zh-CN" altLang="x-none" dirty="0" err="1">
                <a:solidFill>
                  <a:srgbClr val="000000"/>
                </a:solidFill>
                <a:latin typeface="楷体_GB2312" pitchFamily="49" charset="0"/>
              </a:rPr>
              <a:t>先来先服务：按访问请求到达的先后次序服务</a:t>
            </a:r>
            <a:endParaRPr lang="zh-CN" altLang="x-none" dirty="0" err="1">
              <a:solidFill>
                <a:srgbClr val="000000"/>
              </a:solidFill>
              <a:latin typeface="楷体_GB2312" pitchFamily="49" charset="0"/>
            </a:endParaRPr>
          </a:p>
          <a:p>
            <a:pPr marL="342900" indent="-342900" defTabSz="457200" eaLnBrk="0" hangingPunct="0">
              <a:lnSpc>
                <a:spcPct val="150000"/>
              </a:lnSpc>
              <a:spcBef>
                <a:spcPts val="625"/>
              </a:spcBef>
              <a:spcAft>
                <a:spcPts val="25"/>
              </a:spcAft>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优点：简单，公平；</a:t>
            </a:r>
            <a:endParaRPr lang="zh-CN" altLang="x-none" dirty="0" err="1">
              <a:solidFill>
                <a:srgbClr val="000000"/>
              </a:solidFill>
              <a:latin typeface="楷体_GB2312" pitchFamily="49" charset="0"/>
            </a:endParaRPr>
          </a:p>
          <a:p>
            <a:pPr marL="342900" indent="-342900" defTabSz="457200" eaLnBrk="0" hangingPunct="0">
              <a:lnSpc>
                <a:spcPct val="150000"/>
              </a:lnSpc>
              <a:spcBef>
                <a:spcPts val="625"/>
              </a:spcBef>
              <a:spcAft>
                <a:spcPts val="25"/>
              </a:spcAft>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缺点：效率不高，相临两次请求可能会造成从最内到最外的柱面寻道，使磁头反复移动，增加了服务时间，对机械也不利。</a:t>
            </a:r>
            <a:endParaRPr lang="zh-CN" altLang="x-none" dirty="0" err="1">
              <a:solidFill>
                <a:srgbClr val="000000"/>
              </a:solidFill>
              <a:latin typeface="楷体_GB2312" pitchFamily="49" charset="0"/>
            </a:endParaRPr>
          </a:p>
        </p:txBody>
      </p:sp>
    </p:spTree>
  </p:cSld>
  <p:clrMapOvr>
    <a:masterClrMapping/>
  </p:clrMapOvr>
  <p:transition spd="slow"/>
</p:sld>
</file>

<file path=ppt/slides/slide12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59074" name="矩形 13619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59075" name="文本框 13619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磁盘调度算法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59076" name="文本框 136194"/>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假设磁盘访问序列（磁道）：</a:t>
            </a:r>
            <a:endParaRPr lang="zh-CN" altLang="x-none" dirty="0" err="1">
              <a:solidFill>
                <a:srgbClr val="000000"/>
              </a:solidFill>
              <a:latin typeface="楷体_GB2312" pitchFamily="49"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en-US" altLang="zh-CN" dirty="0" err="1">
                <a:solidFill>
                  <a:srgbClr val="000000"/>
                </a:solidFill>
                <a:latin typeface="楷体_GB2312" pitchFamily="49" charset="0"/>
              </a:rPr>
              <a:t> 98</a:t>
            </a:r>
            <a:r>
              <a:rPr lang="zh-CN" altLang="x-none" dirty="0" err="1">
                <a:solidFill>
                  <a:srgbClr val="000000"/>
                </a:solidFill>
                <a:latin typeface="楷体_GB2312" pitchFamily="49" charset="0"/>
              </a:rPr>
              <a:t>，</a:t>
            </a:r>
            <a:r>
              <a:rPr lang="en-US" altLang="zh-CN" dirty="0" err="1">
                <a:solidFill>
                  <a:srgbClr val="000000"/>
                </a:solidFill>
                <a:latin typeface="楷体_GB2312" pitchFamily="49" charset="0"/>
              </a:rPr>
              <a:t>183</a:t>
            </a:r>
            <a:r>
              <a:rPr lang="zh-CN" altLang="x-none" dirty="0" err="1">
                <a:solidFill>
                  <a:srgbClr val="000000"/>
                </a:solidFill>
                <a:latin typeface="楷体_GB2312" pitchFamily="49" charset="0"/>
              </a:rPr>
              <a:t>，</a:t>
            </a:r>
            <a:r>
              <a:rPr lang="en-US" altLang="zh-CN" dirty="0" err="1">
                <a:solidFill>
                  <a:srgbClr val="000000"/>
                </a:solidFill>
                <a:latin typeface="楷体_GB2312" pitchFamily="49" charset="0"/>
              </a:rPr>
              <a:t>37</a:t>
            </a:r>
            <a:r>
              <a:rPr lang="zh-CN" altLang="x-none" dirty="0" err="1">
                <a:solidFill>
                  <a:srgbClr val="000000"/>
                </a:solidFill>
                <a:latin typeface="楷体_GB2312" pitchFamily="49" charset="0"/>
              </a:rPr>
              <a:t>，</a:t>
            </a:r>
            <a:r>
              <a:rPr lang="en-US" altLang="zh-CN" dirty="0" err="1">
                <a:solidFill>
                  <a:srgbClr val="000000"/>
                </a:solidFill>
                <a:latin typeface="楷体_GB2312" pitchFamily="49" charset="0"/>
              </a:rPr>
              <a:t>122</a:t>
            </a:r>
            <a:r>
              <a:rPr lang="zh-CN" altLang="x-none" dirty="0" err="1">
                <a:solidFill>
                  <a:srgbClr val="000000"/>
                </a:solidFill>
                <a:latin typeface="楷体_GB2312" pitchFamily="49" charset="0"/>
              </a:rPr>
              <a:t>，</a:t>
            </a:r>
            <a:r>
              <a:rPr lang="en-US" altLang="zh-CN" dirty="0" err="1">
                <a:solidFill>
                  <a:srgbClr val="000000"/>
                </a:solidFill>
                <a:latin typeface="楷体_GB2312" pitchFamily="49" charset="0"/>
              </a:rPr>
              <a:t>14</a:t>
            </a:r>
            <a:r>
              <a:rPr lang="zh-CN" altLang="x-none" dirty="0" err="1">
                <a:solidFill>
                  <a:srgbClr val="000000"/>
                </a:solidFill>
                <a:latin typeface="楷体_GB2312" pitchFamily="49" charset="0"/>
              </a:rPr>
              <a:t>，</a:t>
            </a:r>
            <a:r>
              <a:rPr lang="en-US" altLang="zh-CN" dirty="0" err="1">
                <a:solidFill>
                  <a:srgbClr val="000000"/>
                </a:solidFill>
                <a:latin typeface="楷体_GB2312" pitchFamily="49" charset="0"/>
              </a:rPr>
              <a:t>124</a:t>
            </a:r>
            <a:r>
              <a:rPr lang="zh-CN" altLang="x-none" dirty="0" err="1">
                <a:solidFill>
                  <a:srgbClr val="000000"/>
                </a:solidFill>
                <a:latin typeface="楷体_GB2312" pitchFamily="49" charset="0"/>
              </a:rPr>
              <a:t>，</a:t>
            </a:r>
            <a:r>
              <a:rPr lang="en-US" altLang="zh-CN" dirty="0" err="1">
                <a:solidFill>
                  <a:srgbClr val="000000"/>
                </a:solidFill>
                <a:latin typeface="楷体_GB2312" pitchFamily="49" charset="0"/>
              </a:rPr>
              <a:t>65</a:t>
            </a:r>
            <a:r>
              <a:rPr lang="zh-CN" altLang="x-none" dirty="0" err="1">
                <a:solidFill>
                  <a:srgbClr val="000000"/>
                </a:solidFill>
                <a:latin typeface="楷体_GB2312" pitchFamily="49" charset="0"/>
              </a:rPr>
              <a:t>，</a:t>
            </a:r>
            <a:r>
              <a:rPr lang="en-US" altLang="zh-CN" dirty="0" err="1">
                <a:solidFill>
                  <a:srgbClr val="000000"/>
                </a:solidFill>
                <a:latin typeface="楷体_GB2312" pitchFamily="49" charset="0"/>
              </a:rPr>
              <a:t>67</a:t>
            </a:r>
            <a:endParaRPr lang="en-US" altLang="zh-CN" dirty="0" err="1">
              <a:solidFill>
                <a:srgbClr val="000000"/>
              </a:solidFill>
              <a:latin typeface="楷体_GB2312" pitchFamily="49"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读写头起始位置：</a:t>
            </a:r>
            <a:r>
              <a:rPr lang="en-US" altLang="zh-CN" dirty="0" err="1">
                <a:solidFill>
                  <a:srgbClr val="000000"/>
                </a:solidFill>
                <a:latin typeface="楷体_GB2312" pitchFamily="49" charset="0"/>
              </a:rPr>
              <a:t>53</a:t>
            </a:r>
            <a:endParaRPr lang="en-US" altLang="zh-CN" dirty="0" err="1">
              <a:solidFill>
                <a:srgbClr val="000000"/>
              </a:solidFill>
              <a:latin typeface="楷体_GB2312" pitchFamily="49"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安排磁头服务序列</a:t>
            </a:r>
            <a:endParaRPr lang="zh-CN" altLang="x-none" dirty="0" err="1">
              <a:solidFill>
                <a:srgbClr val="000000"/>
              </a:solidFill>
              <a:latin typeface="楷体_GB2312" pitchFamily="49"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计算磁头移动总距离（道数）</a:t>
            </a:r>
            <a:endParaRPr lang="zh-CN" altLang="x-none" dirty="0" err="1">
              <a:solidFill>
                <a:srgbClr val="000000"/>
              </a:solidFill>
              <a:latin typeface="楷体_GB2312" pitchFamily="49"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楷体_GB2312" pitchFamily="49" charset="0"/>
            </a:endParaRPr>
          </a:p>
        </p:txBody>
      </p:sp>
    </p:spTree>
  </p:cSld>
  <p:clrMapOvr>
    <a:masterClrMapping/>
  </p:clrMapOvr>
  <p:transition spd="slow"/>
</p:sld>
</file>

<file path=ppt/slides/slide12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61122" name="矩形 13721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61123" name="文本框 13721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磁盘调度算法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pic>
        <p:nvPicPr>
          <p:cNvPr id="261124" name="图片 137218"/>
          <p:cNvPicPr>
            <a:picLocks noChangeAspect="1"/>
          </p:cNvPicPr>
          <p:nvPr/>
        </p:nvPicPr>
        <p:blipFill>
          <a:blip r:embed="rId2"/>
          <a:stretch>
            <a:fillRect/>
          </a:stretch>
        </p:blipFill>
        <p:spPr>
          <a:xfrm>
            <a:off x="466725" y="1484313"/>
            <a:ext cx="8137525" cy="4897437"/>
          </a:xfrm>
          <a:prstGeom prst="rect">
            <a:avLst/>
          </a:prstGeom>
          <a:noFill/>
          <a:ln w="9525">
            <a:noFill/>
          </a:ln>
        </p:spPr>
      </p:pic>
    </p:spTree>
  </p:cSld>
  <p:clrMapOvr>
    <a:masterClrMapping/>
  </p:clrMapOvr>
  <p:transition spd="slow"/>
</p:sld>
</file>

<file path=ppt/slides/slide12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63170" name="矩形 13824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63171" name="文本框 138241"/>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磁盘调度算法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63172" name="文本框 138242"/>
          <p:cNvSpPr txBox="1"/>
          <p:nvPr/>
        </p:nvSpPr>
        <p:spPr>
          <a:xfrm>
            <a:off x="476250" y="1584325"/>
            <a:ext cx="8439150" cy="4587875"/>
          </a:xfrm>
          <a:prstGeom prst="rect">
            <a:avLst/>
          </a:prstGeom>
          <a:noFill/>
          <a:ln w="9525">
            <a:noFill/>
          </a:ln>
        </p:spPr>
        <p:txBody>
          <a:bodyPr wrap="square" lIns="91440" tIns="45720" rIns="91440" bIns="45720" anchor="t" anchorCtr="0"/>
          <a:p>
            <a:pPr marL="342900" indent="-342900" defTabSz="457200" eaLnBrk="0" hangingPunct="0">
              <a:lnSpc>
                <a:spcPct val="150000"/>
              </a:lnSpc>
              <a:spcBef>
                <a:spcPts val="625"/>
              </a:spcBef>
              <a:spcAft>
                <a:spcPts val="25"/>
              </a:spcAft>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(2) </a:t>
            </a:r>
            <a:r>
              <a:rPr lang="zh-CN" altLang="x-none" dirty="0" err="1">
                <a:solidFill>
                  <a:srgbClr val="000000"/>
                </a:solidFill>
                <a:latin typeface="楷体_GB2312" pitchFamily="49" charset="0"/>
              </a:rPr>
              <a:t>最短寻道时间优先（</a:t>
            </a:r>
            <a:r>
              <a:rPr lang="en-US" altLang="zh-CN" dirty="0" err="1">
                <a:solidFill>
                  <a:srgbClr val="000000"/>
                </a:solidFill>
                <a:latin typeface="Times New Roman" panose="02020603050405020304" pitchFamily="16" charset="0"/>
              </a:rPr>
              <a:t>Shortest Seek Time First, SSTF</a:t>
            </a:r>
            <a:r>
              <a:rPr lang="zh-CN" altLang="x-none" dirty="0" err="1">
                <a:solidFill>
                  <a:srgbClr val="000000"/>
                </a:solidFill>
                <a:latin typeface="楷体_GB2312" pitchFamily="49" charset="0"/>
              </a:rPr>
              <a:t>）：</a:t>
            </a:r>
            <a:endParaRPr lang="zh-CN" altLang="x-none" dirty="0" err="1">
              <a:solidFill>
                <a:srgbClr val="000000"/>
              </a:solidFill>
              <a:latin typeface="楷体_GB2312" pitchFamily="49" charset="0"/>
            </a:endParaRPr>
          </a:p>
          <a:p>
            <a:pPr marL="342900" indent="-342900" defTabSz="457200" eaLnBrk="0" hangingPunct="0">
              <a:lnSpc>
                <a:spcPct val="150000"/>
              </a:lnSpc>
              <a:spcBef>
                <a:spcPts val="625"/>
              </a:spcBef>
              <a:spcAft>
                <a:spcPts val="25"/>
              </a:spcAft>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优先选择</a:t>
            </a:r>
            <a:r>
              <a:rPr lang="zh-CN" altLang="x-none" b="1" dirty="0" err="1">
                <a:solidFill>
                  <a:srgbClr val="000000"/>
                </a:solidFill>
                <a:latin typeface="楷体_GB2312" pitchFamily="49" charset="0"/>
              </a:rPr>
              <a:t>距当前磁头最近的</a:t>
            </a:r>
            <a:r>
              <a:rPr lang="zh-CN" altLang="x-none" dirty="0" err="1">
                <a:solidFill>
                  <a:srgbClr val="000000"/>
                </a:solidFill>
                <a:latin typeface="楷体_GB2312" pitchFamily="49" charset="0"/>
              </a:rPr>
              <a:t>访问请求进行服务，主要考虑寻道优化问题；</a:t>
            </a:r>
            <a:endParaRPr lang="zh-CN" altLang="x-none" dirty="0" err="1">
              <a:solidFill>
                <a:srgbClr val="000000"/>
              </a:solidFill>
              <a:latin typeface="楷体_GB2312" pitchFamily="49" charset="0"/>
            </a:endParaRPr>
          </a:p>
          <a:p>
            <a:pPr marL="342900" indent="-342900" defTabSz="457200" eaLnBrk="0" hangingPunct="0">
              <a:lnSpc>
                <a:spcPct val="150000"/>
              </a:lnSpc>
              <a:spcBef>
                <a:spcPts val="625"/>
              </a:spcBef>
              <a:spcAft>
                <a:spcPts val="25"/>
              </a:spcAft>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优点：改善了磁盘平均服务时间；</a:t>
            </a:r>
            <a:endParaRPr lang="zh-CN" altLang="x-none" dirty="0" err="1">
              <a:solidFill>
                <a:srgbClr val="000000"/>
              </a:solidFill>
              <a:latin typeface="楷体_GB2312" pitchFamily="49" charset="0"/>
            </a:endParaRPr>
          </a:p>
          <a:p>
            <a:pPr marL="342900" indent="-342900" defTabSz="457200" eaLnBrk="0" hangingPunct="0">
              <a:lnSpc>
                <a:spcPct val="150000"/>
              </a:lnSpc>
              <a:spcBef>
                <a:spcPts val="625"/>
              </a:spcBef>
              <a:spcAft>
                <a:spcPts val="25"/>
              </a:spcAft>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缺点：造成某些访问请求长期等待得不到服务</a:t>
            </a:r>
            <a:endParaRPr lang="zh-CN" altLang="x-none" dirty="0" err="1">
              <a:solidFill>
                <a:srgbClr val="000000"/>
              </a:solidFill>
              <a:latin typeface="楷体_GB2312" pitchFamily="49" charset="0"/>
            </a:endParaRPr>
          </a:p>
          <a:p>
            <a:pPr marL="342900" indent="-342900" defTabSz="457200" eaLnBrk="0" hangingPunct="0">
              <a:lnSpc>
                <a:spcPct val="150000"/>
              </a:lnSpc>
              <a:spcBef>
                <a:spcPts val="625"/>
              </a:spcBef>
              <a:spcAft>
                <a:spcPts val="25"/>
              </a:spcAft>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楷体_GB2312" pitchFamily="49" charset="0"/>
            </a:endParaRPr>
          </a:p>
        </p:txBody>
      </p:sp>
    </p:spTree>
  </p:cSld>
  <p:clrMapOvr>
    <a:masterClrMapping/>
  </p:clrMapOvr>
  <p:transition spd="slow"/>
</p:sld>
</file>

<file path=ppt/slides/slide12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65218" name="矩形 13926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pic>
        <p:nvPicPr>
          <p:cNvPr id="265219" name="图片 139265"/>
          <p:cNvPicPr>
            <a:picLocks noChangeAspect="1"/>
          </p:cNvPicPr>
          <p:nvPr/>
        </p:nvPicPr>
        <p:blipFill>
          <a:blip r:embed="rId2"/>
          <a:stretch>
            <a:fillRect/>
          </a:stretch>
        </p:blipFill>
        <p:spPr>
          <a:xfrm>
            <a:off x="468313" y="1412875"/>
            <a:ext cx="8207375" cy="4968875"/>
          </a:xfrm>
          <a:prstGeom prst="rect">
            <a:avLst/>
          </a:prstGeom>
          <a:noFill/>
          <a:ln w="9525">
            <a:noFill/>
          </a:ln>
        </p:spPr>
      </p:pic>
      <p:sp>
        <p:nvSpPr>
          <p:cNvPr id="265220" name="矩形 139266"/>
          <p:cNvSpPr/>
          <p:nvPr/>
        </p:nvSpPr>
        <p:spPr>
          <a:xfrm>
            <a:off x="38100" y="6092825"/>
            <a:ext cx="6691313" cy="550863"/>
          </a:xfrm>
          <a:prstGeom prst="rect">
            <a:avLst/>
          </a:prstGeom>
          <a:noFill/>
          <a:ln w="9360" cap="flat" cmpd="sng">
            <a:solidFill>
              <a:srgbClr val="000000"/>
            </a:solidFill>
            <a:prstDash val="solid"/>
            <a:miter/>
            <a:headEnd type="none" w="med" len="med"/>
            <a:tailEnd type="none" w="med" len="med"/>
          </a:ln>
        </p:spPr>
        <p:txBody>
          <a:bodyPr wrap="none" lIns="90000" tIns="46800" rIns="90000" bIns="46800" anchor="t" anchorCtr="0">
            <a:spAutoFit/>
          </a:bodyPr>
          <a:p>
            <a:pPr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FF"/>
                </a:solidFill>
                <a:latin typeface="Times New Roman" panose="02020603050405020304" pitchFamily="16" charset="0"/>
              </a:rPr>
              <a:t>53</a:t>
            </a:r>
            <a:r>
              <a:rPr lang="en-US" altLang="zh-CN" b="1" dirty="0" err="1">
                <a:solidFill>
                  <a:srgbClr val="000000"/>
                </a:solidFill>
                <a:latin typeface="Times New Roman" panose="02020603050405020304" pitchFamily="16" charset="0"/>
              </a:rPr>
              <a:t>, 98</a:t>
            </a:r>
            <a:r>
              <a:rPr lang="zh-CN" altLang="x-none" b="1" dirty="0" err="1">
                <a:solidFill>
                  <a:srgbClr val="000000"/>
                </a:solidFill>
                <a:latin typeface="Times New Roman" panose="02020603050405020304" pitchFamily="16" charset="0"/>
              </a:rPr>
              <a:t>，</a:t>
            </a:r>
            <a:r>
              <a:rPr lang="en-US" altLang="zh-CN" b="1" dirty="0" err="1">
                <a:solidFill>
                  <a:srgbClr val="000000"/>
                </a:solidFill>
                <a:latin typeface="Times New Roman" panose="02020603050405020304" pitchFamily="16" charset="0"/>
              </a:rPr>
              <a:t>183</a:t>
            </a:r>
            <a:r>
              <a:rPr lang="zh-CN" altLang="x-none" b="1" dirty="0" err="1">
                <a:solidFill>
                  <a:srgbClr val="000000"/>
                </a:solidFill>
                <a:latin typeface="Times New Roman" panose="02020603050405020304" pitchFamily="16" charset="0"/>
              </a:rPr>
              <a:t>，</a:t>
            </a:r>
            <a:r>
              <a:rPr lang="en-US" altLang="zh-CN" b="1" dirty="0" err="1">
                <a:solidFill>
                  <a:srgbClr val="000000"/>
                </a:solidFill>
                <a:latin typeface="Times New Roman" panose="02020603050405020304" pitchFamily="16" charset="0"/>
              </a:rPr>
              <a:t>37</a:t>
            </a:r>
            <a:r>
              <a:rPr lang="zh-CN" altLang="x-none" b="1" dirty="0" err="1">
                <a:solidFill>
                  <a:srgbClr val="000000"/>
                </a:solidFill>
                <a:latin typeface="Times New Roman" panose="02020603050405020304" pitchFamily="16" charset="0"/>
              </a:rPr>
              <a:t>，</a:t>
            </a:r>
            <a:r>
              <a:rPr lang="en-US" altLang="zh-CN" b="1" dirty="0" err="1">
                <a:solidFill>
                  <a:srgbClr val="000000"/>
                </a:solidFill>
                <a:latin typeface="Times New Roman" panose="02020603050405020304" pitchFamily="16" charset="0"/>
              </a:rPr>
              <a:t>122</a:t>
            </a:r>
            <a:r>
              <a:rPr lang="zh-CN" altLang="x-none" b="1" dirty="0" err="1">
                <a:solidFill>
                  <a:srgbClr val="000000"/>
                </a:solidFill>
                <a:latin typeface="Times New Roman" panose="02020603050405020304" pitchFamily="16" charset="0"/>
              </a:rPr>
              <a:t>，</a:t>
            </a:r>
            <a:r>
              <a:rPr lang="en-US" altLang="zh-CN" b="1" dirty="0" err="1">
                <a:solidFill>
                  <a:srgbClr val="000000"/>
                </a:solidFill>
                <a:latin typeface="Times New Roman" panose="02020603050405020304" pitchFamily="16" charset="0"/>
              </a:rPr>
              <a:t>14</a:t>
            </a:r>
            <a:r>
              <a:rPr lang="zh-CN" altLang="x-none" b="1" dirty="0" err="1">
                <a:solidFill>
                  <a:srgbClr val="000000"/>
                </a:solidFill>
                <a:latin typeface="Times New Roman" panose="02020603050405020304" pitchFamily="16" charset="0"/>
              </a:rPr>
              <a:t>，</a:t>
            </a:r>
            <a:r>
              <a:rPr lang="en-US" altLang="zh-CN" b="1" dirty="0" err="1">
                <a:solidFill>
                  <a:srgbClr val="000000"/>
                </a:solidFill>
                <a:latin typeface="Times New Roman" panose="02020603050405020304" pitchFamily="16" charset="0"/>
              </a:rPr>
              <a:t>124</a:t>
            </a:r>
            <a:r>
              <a:rPr lang="zh-CN" altLang="x-none" b="1" dirty="0" err="1">
                <a:solidFill>
                  <a:srgbClr val="000000"/>
                </a:solidFill>
                <a:latin typeface="Times New Roman" panose="02020603050405020304" pitchFamily="16" charset="0"/>
              </a:rPr>
              <a:t>，</a:t>
            </a:r>
            <a:r>
              <a:rPr lang="en-US" altLang="zh-CN" b="1" dirty="0" err="1">
                <a:solidFill>
                  <a:srgbClr val="000000"/>
                </a:solidFill>
                <a:latin typeface="Times New Roman" panose="02020603050405020304" pitchFamily="16" charset="0"/>
              </a:rPr>
              <a:t>65</a:t>
            </a:r>
            <a:r>
              <a:rPr lang="zh-CN" altLang="x-none" b="1" dirty="0" err="1">
                <a:solidFill>
                  <a:srgbClr val="000000"/>
                </a:solidFill>
                <a:latin typeface="Times New Roman" panose="02020603050405020304" pitchFamily="16" charset="0"/>
              </a:rPr>
              <a:t>，</a:t>
            </a:r>
            <a:r>
              <a:rPr lang="en-US" altLang="zh-CN" b="1" dirty="0" err="1">
                <a:solidFill>
                  <a:srgbClr val="000000"/>
                </a:solidFill>
                <a:latin typeface="Times New Roman" panose="02020603050405020304" pitchFamily="16" charset="0"/>
              </a:rPr>
              <a:t>67</a:t>
            </a:r>
            <a:endParaRPr lang="en-US" altLang="zh-CN" b="1" dirty="0" err="1">
              <a:solidFill>
                <a:srgbClr val="000000"/>
              </a:solidFill>
              <a:latin typeface="Times New Roman" panose="02020603050405020304" pitchFamily="16" charset="0"/>
            </a:endParaRPr>
          </a:p>
        </p:txBody>
      </p:sp>
      <p:sp>
        <p:nvSpPr>
          <p:cNvPr id="265221" name="文本框 13926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磁盘调度算法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12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67266" name="矩形 14028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67267" name="文本框 140289"/>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磁盘调度算法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67268" name="文本框 140290"/>
          <p:cNvSpPr txBox="1"/>
          <p:nvPr/>
        </p:nvSpPr>
        <p:spPr>
          <a:xfrm>
            <a:off x="323850" y="1652588"/>
            <a:ext cx="8350250" cy="4513262"/>
          </a:xfrm>
          <a:prstGeom prst="rect">
            <a:avLst/>
          </a:prstGeom>
          <a:noFill/>
          <a:ln w="9525">
            <a:noFill/>
          </a:ln>
        </p:spPr>
        <p:txBody>
          <a:bodyPr wrap="square" lIns="91440" tIns="45720" rIns="91440" bIns="45720" anchor="t" anchorCtr="0"/>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(3) </a:t>
            </a:r>
            <a:r>
              <a:rPr lang="zh-CN" altLang="x-none" dirty="0" err="1">
                <a:solidFill>
                  <a:srgbClr val="000000"/>
                </a:solidFill>
                <a:latin typeface="楷体_GB2312" pitchFamily="49" charset="0"/>
              </a:rPr>
              <a:t>扫描算法（</a:t>
            </a:r>
            <a:r>
              <a:rPr lang="en-US" altLang="zh-CN" dirty="0" err="1">
                <a:solidFill>
                  <a:srgbClr val="000000"/>
                </a:solidFill>
                <a:latin typeface="Times New Roman" panose="02020603050405020304" pitchFamily="16" charset="0"/>
              </a:rPr>
              <a:t>SCAN</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也称电梯算法）</a:t>
            </a:r>
            <a:endParaRPr lang="zh-CN" altLang="x-none" dirty="0" err="1">
              <a:solidFill>
                <a:srgbClr val="000000"/>
              </a:solidFill>
              <a:latin typeface="楷体_GB2312" pitchFamily="49"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en-US" altLang="zh-CN" dirty="0" err="1">
                <a:solidFill>
                  <a:srgbClr val="000000"/>
                </a:solidFill>
                <a:latin typeface="楷体_GB2312" pitchFamily="49" charset="0"/>
              </a:rPr>
              <a:t> </a:t>
            </a:r>
            <a:r>
              <a:rPr lang="zh-CN" altLang="x-none" dirty="0" err="1">
                <a:solidFill>
                  <a:srgbClr val="000000"/>
                </a:solidFill>
                <a:latin typeface="楷体_GB2312" pitchFamily="49" charset="0"/>
              </a:rPr>
              <a:t>克服了最短寻道优先的缺点，既考虑了距离，同时又考虑了方向。</a:t>
            </a:r>
            <a:endParaRPr lang="zh-CN" altLang="x-none" dirty="0" err="1">
              <a:solidFill>
                <a:srgbClr val="000000"/>
              </a:solidFill>
              <a:latin typeface="楷体_GB2312" pitchFamily="49"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具体思想：</a:t>
            </a:r>
            <a:endParaRPr lang="zh-CN" altLang="x-none" dirty="0" err="1">
              <a:solidFill>
                <a:srgbClr val="000000"/>
              </a:solidFill>
              <a:latin typeface="楷体_GB2312" pitchFamily="49" charset="0"/>
            </a:endParaRPr>
          </a:p>
          <a:p>
            <a:pPr marL="1905" lvl="1" indent="455295" defTabSz="457200" eaLnBrk="0" hangingPunct="0">
              <a:lnSpc>
                <a:spcPct val="9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当设备无访问请求时，磁头不动；</a:t>
            </a:r>
            <a:endParaRPr lang="zh-CN" altLang="x-none" dirty="0" err="1">
              <a:solidFill>
                <a:srgbClr val="000000"/>
              </a:solidFill>
              <a:latin typeface="楷体_GB2312" pitchFamily="49" charset="0"/>
            </a:endParaRPr>
          </a:p>
          <a:p>
            <a:pPr marL="1905" lvl="1" indent="455295" defTabSz="457200" eaLnBrk="0" hangingPunct="0">
              <a:lnSpc>
                <a:spcPct val="9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当有访问请求时，磁头按一个方向移动，在移动过程中，对遇到的访问请求进行服务，然后</a:t>
            </a:r>
            <a:r>
              <a:rPr lang="zh-CN" altLang="x-none" b="1" dirty="0" err="1">
                <a:solidFill>
                  <a:srgbClr val="000000"/>
                </a:solidFill>
                <a:latin typeface="楷体_GB2312" pitchFamily="49" charset="0"/>
              </a:rPr>
              <a:t>判断该方向上是否还有访问请求，如果有则继续扫描</a:t>
            </a:r>
            <a:r>
              <a:rPr lang="zh-CN" altLang="x-none" dirty="0" err="1">
                <a:solidFill>
                  <a:srgbClr val="000000"/>
                </a:solidFill>
                <a:latin typeface="楷体_GB2312" pitchFamily="49" charset="0"/>
              </a:rPr>
              <a:t>；</a:t>
            </a:r>
            <a:r>
              <a:rPr lang="zh-CN" altLang="x-none" dirty="0" err="1">
                <a:solidFill>
                  <a:srgbClr val="FF0000"/>
                </a:solidFill>
                <a:latin typeface="楷体_GB2312" pitchFamily="49" charset="0"/>
              </a:rPr>
              <a:t>也就是搞完最上面的请求就反向，没有一直到尽头！</a:t>
            </a:r>
            <a:endParaRPr lang="zh-CN" altLang="x-none" dirty="0" err="1">
              <a:solidFill>
                <a:srgbClr val="000000"/>
              </a:solidFill>
              <a:latin typeface="楷体_GB2312" pitchFamily="49" charset="0"/>
            </a:endParaRPr>
          </a:p>
          <a:p>
            <a:pPr marL="1905" lvl="1" indent="455295" defTabSz="457200" eaLnBrk="0" hangingPunct="0">
              <a:lnSpc>
                <a:spcPct val="9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否则，改变移动方向，</a:t>
            </a:r>
            <a:r>
              <a:rPr lang="zh-CN" altLang="x-none" dirty="0" err="1">
                <a:solidFill>
                  <a:srgbClr val="000000"/>
                </a:solidFill>
                <a:latin typeface="Times New Roman" panose="02020603050405020304" pitchFamily="16" charset="0"/>
              </a:rPr>
              <a:t>并为经过的访问请求服务，如此反复。</a:t>
            </a:r>
            <a:endParaRPr lang="zh-CN" altLang="x-none" dirty="0" err="1">
              <a:solidFill>
                <a:srgbClr val="000000"/>
              </a:solidFill>
              <a:latin typeface="Times New Roman" panose="02020603050405020304" pitchFamily="16" charset="0"/>
            </a:endParaRPr>
          </a:p>
          <a:p>
            <a:pPr marL="1905" lvl="1" indent="455295" defTabSz="457200" eaLnBrk="0" hangingPunct="0">
              <a:lnSpc>
                <a:spcPct val="9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PS</a:t>
            </a:r>
            <a:r>
              <a:rPr lang="zh-CN" altLang="en-US" dirty="0" err="1">
                <a:solidFill>
                  <a:srgbClr val="000000"/>
                </a:solidFill>
                <a:latin typeface="Times New Roman" panose="02020603050405020304" pitchFamily="16" charset="0"/>
              </a:rPr>
              <a:t>：扫描算法理论上最多只要变换一次方向（不考虑新加入的请求的情况</a:t>
            </a:r>
            <a:r>
              <a:rPr lang="zh-CN" altLang="en-US" dirty="0" err="1">
                <a:solidFill>
                  <a:srgbClr val="000000"/>
                </a:solidFill>
                <a:latin typeface="Times New Roman" panose="02020603050405020304" pitchFamily="16" charset="0"/>
              </a:rPr>
              <a:t>下）</a:t>
            </a:r>
            <a:endParaRPr lang="zh-CN" altLang="en-US" dirty="0" err="1">
              <a:solidFill>
                <a:srgbClr val="000000"/>
              </a:solidFill>
              <a:latin typeface="Times New Roman" panose="02020603050405020304" pitchFamily="16" charset="0"/>
            </a:endParaRPr>
          </a:p>
        </p:txBody>
      </p:sp>
    </p:spTree>
  </p:cSld>
  <p:clrMapOvr>
    <a:masterClrMapping/>
  </p:clrMapOvr>
  <p:transition spd="slow"/>
</p:sld>
</file>

<file path=ppt/slides/slide12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69314" name="矩形 14131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69315" name="文本框 14131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磁盘调度算法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pic>
        <p:nvPicPr>
          <p:cNvPr id="269316" name="图片 141314"/>
          <p:cNvPicPr>
            <a:picLocks noChangeAspect="1"/>
          </p:cNvPicPr>
          <p:nvPr/>
        </p:nvPicPr>
        <p:blipFill>
          <a:blip r:embed="rId2"/>
          <a:stretch>
            <a:fillRect/>
          </a:stretch>
        </p:blipFill>
        <p:spPr>
          <a:xfrm>
            <a:off x="611188" y="1412875"/>
            <a:ext cx="7993062" cy="5111750"/>
          </a:xfrm>
          <a:prstGeom prst="rect">
            <a:avLst/>
          </a:prstGeom>
          <a:noFill/>
          <a:ln w="9525">
            <a:noFill/>
          </a:ln>
        </p:spPr>
      </p:pic>
    </p:spTree>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71362" name="矩形 14233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71363" name="文本框 14233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磁盘调度算法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pic>
        <p:nvPicPr>
          <p:cNvPr id="271364" name="图片 142338"/>
          <p:cNvPicPr>
            <a:picLocks noChangeAspect="1"/>
          </p:cNvPicPr>
          <p:nvPr/>
        </p:nvPicPr>
        <p:blipFill>
          <a:blip r:embed="rId2"/>
          <a:stretch>
            <a:fillRect/>
          </a:stretch>
        </p:blipFill>
        <p:spPr>
          <a:xfrm>
            <a:off x="395288" y="1412875"/>
            <a:ext cx="8280400" cy="4968875"/>
          </a:xfrm>
          <a:prstGeom prst="rect">
            <a:avLst/>
          </a:prstGeom>
          <a:noFill/>
          <a:ln w="9525">
            <a:noFill/>
          </a:ln>
        </p:spPr>
      </p:pic>
      <p:sp>
        <p:nvSpPr>
          <p:cNvPr id="271365" name="矩形 142339"/>
          <p:cNvSpPr/>
          <p:nvPr/>
        </p:nvSpPr>
        <p:spPr>
          <a:xfrm>
            <a:off x="-19050" y="5364163"/>
            <a:ext cx="7446963" cy="550862"/>
          </a:xfrm>
          <a:prstGeom prst="rect">
            <a:avLst/>
          </a:prstGeom>
          <a:noFill/>
          <a:ln w="9360" cap="flat" cmpd="sng">
            <a:solidFill>
              <a:srgbClr val="000000"/>
            </a:solidFill>
            <a:prstDash val="solid"/>
            <a:miter/>
            <a:headEnd type="none" w="med" len="med"/>
            <a:tailEnd type="none" w="med" len="med"/>
          </a:ln>
        </p:spPr>
        <p:txBody>
          <a:bodyPr wrap="none" lIns="90000" tIns="46800" rIns="90000" bIns="46800" anchor="t" anchorCtr="0">
            <a:spAutoFit/>
          </a:bodyPr>
          <a:p>
            <a:pPr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FF"/>
                </a:solidFill>
                <a:latin typeface="Times New Roman" panose="02020603050405020304" pitchFamily="16" charset="0"/>
              </a:rPr>
              <a:t>53</a:t>
            </a:r>
            <a:r>
              <a:rPr lang="en-US" altLang="zh-CN" b="1" dirty="0" err="1">
                <a:solidFill>
                  <a:srgbClr val="000000"/>
                </a:solidFill>
                <a:latin typeface="Times New Roman" panose="02020603050405020304" pitchFamily="16" charset="0"/>
              </a:rPr>
              <a:t>, 98</a:t>
            </a:r>
            <a:r>
              <a:rPr lang="zh-CN" altLang="x-none" b="1" dirty="0" err="1">
                <a:solidFill>
                  <a:srgbClr val="000000"/>
                </a:solidFill>
                <a:latin typeface="Times New Roman" panose="02020603050405020304" pitchFamily="16" charset="0"/>
              </a:rPr>
              <a:t>，</a:t>
            </a:r>
            <a:r>
              <a:rPr lang="en-US" altLang="zh-CN" b="1" dirty="0" err="1">
                <a:solidFill>
                  <a:srgbClr val="000000"/>
                </a:solidFill>
                <a:latin typeface="Times New Roman" panose="02020603050405020304" pitchFamily="16" charset="0"/>
              </a:rPr>
              <a:t>183</a:t>
            </a:r>
            <a:r>
              <a:rPr lang="zh-CN" altLang="x-none" b="1" dirty="0" err="1">
                <a:solidFill>
                  <a:srgbClr val="000000"/>
                </a:solidFill>
                <a:latin typeface="Times New Roman" panose="02020603050405020304" pitchFamily="16" charset="0"/>
              </a:rPr>
              <a:t>，</a:t>
            </a:r>
            <a:r>
              <a:rPr lang="en-US" altLang="zh-CN" b="1" dirty="0" err="1">
                <a:solidFill>
                  <a:srgbClr val="000000"/>
                </a:solidFill>
                <a:latin typeface="Times New Roman" panose="02020603050405020304" pitchFamily="16" charset="0"/>
              </a:rPr>
              <a:t>37</a:t>
            </a:r>
            <a:r>
              <a:rPr lang="zh-CN" altLang="x-none" b="1" dirty="0" err="1">
                <a:solidFill>
                  <a:srgbClr val="000000"/>
                </a:solidFill>
                <a:latin typeface="Times New Roman" panose="02020603050405020304" pitchFamily="16" charset="0"/>
              </a:rPr>
              <a:t>，</a:t>
            </a:r>
            <a:r>
              <a:rPr lang="en-US" altLang="zh-CN" b="1" dirty="0" err="1">
                <a:solidFill>
                  <a:srgbClr val="000000"/>
                </a:solidFill>
                <a:latin typeface="Times New Roman" panose="02020603050405020304" pitchFamily="16" charset="0"/>
              </a:rPr>
              <a:t>122</a:t>
            </a:r>
            <a:r>
              <a:rPr lang="zh-CN" altLang="x-none" b="1" dirty="0" err="1">
                <a:solidFill>
                  <a:srgbClr val="000000"/>
                </a:solidFill>
                <a:latin typeface="Times New Roman" panose="02020603050405020304" pitchFamily="16" charset="0"/>
              </a:rPr>
              <a:t>，</a:t>
            </a:r>
            <a:r>
              <a:rPr lang="en-US" altLang="zh-CN" b="1" dirty="0" err="1">
                <a:solidFill>
                  <a:srgbClr val="000000"/>
                </a:solidFill>
                <a:latin typeface="Times New Roman" panose="02020603050405020304" pitchFamily="16" charset="0"/>
              </a:rPr>
              <a:t>14</a:t>
            </a:r>
            <a:r>
              <a:rPr lang="zh-CN" altLang="x-none" b="1" dirty="0" err="1">
                <a:solidFill>
                  <a:srgbClr val="000000"/>
                </a:solidFill>
                <a:latin typeface="Times New Roman" panose="02020603050405020304" pitchFamily="16" charset="0"/>
              </a:rPr>
              <a:t>，</a:t>
            </a:r>
            <a:r>
              <a:rPr lang="en-US" altLang="zh-CN" b="1" dirty="0" err="1">
                <a:solidFill>
                  <a:srgbClr val="000000"/>
                </a:solidFill>
                <a:latin typeface="Times New Roman" panose="02020603050405020304" pitchFamily="16" charset="0"/>
              </a:rPr>
              <a:t>10</a:t>
            </a:r>
            <a:r>
              <a:rPr lang="zh-CN" altLang="x-none" b="1" dirty="0" err="1">
                <a:solidFill>
                  <a:srgbClr val="000000"/>
                </a:solidFill>
                <a:latin typeface="Times New Roman" panose="02020603050405020304" pitchFamily="16" charset="0"/>
              </a:rPr>
              <a:t>，</a:t>
            </a:r>
            <a:r>
              <a:rPr lang="en-US" altLang="zh-CN" b="1" dirty="0" err="1">
                <a:solidFill>
                  <a:srgbClr val="000000"/>
                </a:solidFill>
                <a:latin typeface="Times New Roman" panose="02020603050405020304" pitchFamily="16" charset="0"/>
              </a:rPr>
              <a:t>124</a:t>
            </a:r>
            <a:r>
              <a:rPr lang="zh-CN" altLang="x-none" b="1" dirty="0" err="1">
                <a:solidFill>
                  <a:srgbClr val="000000"/>
                </a:solidFill>
                <a:latin typeface="Times New Roman" panose="02020603050405020304" pitchFamily="16" charset="0"/>
              </a:rPr>
              <a:t>，</a:t>
            </a:r>
            <a:r>
              <a:rPr lang="en-US" altLang="zh-CN" b="1" dirty="0" err="1">
                <a:solidFill>
                  <a:srgbClr val="000000"/>
                </a:solidFill>
                <a:latin typeface="Times New Roman" panose="02020603050405020304" pitchFamily="16" charset="0"/>
              </a:rPr>
              <a:t>65</a:t>
            </a:r>
            <a:r>
              <a:rPr lang="zh-CN" altLang="x-none" b="1" dirty="0" err="1">
                <a:solidFill>
                  <a:srgbClr val="000000"/>
                </a:solidFill>
                <a:latin typeface="Times New Roman" panose="02020603050405020304" pitchFamily="16" charset="0"/>
              </a:rPr>
              <a:t>，</a:t>
            </a:r>
            <a:r>
              <a:rPr lang="en-US" altLang="zh-CN" b="1" dirty="0" err="1">
                <a:solidFill>
                  <a:srgbClr val="000000"/>
                </a:solidFill>
                <a:latin typeface="Times New Roman" panose="02020603050405020304" pitchFamily="16" charset="0"/>
              </a:rPr>
              <a:t>67</a:t>
            </a:r>
            <a:endParaRPr lang="en-US" altLang="zh-CN" b="1" dirty="0" err="1">
              <a:solidFill>
                <a:srgbClr val="000000"/>
              </a:solidFill>
              <a:latin typeface="Times New Roman" panose="02020603050405020304" pitchFamily="16" charset="0"/>
            </a:endParaRPr>
          </a:p>
        </p:txBody>
      </p:sp>
      <p:sp>
        <p:nvSpPr>
          <p:cNvPr id="271366" name="文本框 142340"/>
          <p:cNvSpPr txBox="1"/>
          <p:nvPr/>
        </p:nvSpPr>
        <p:spPr>
          <a:xfrm>
            <a:off x="34925" y="4868863"/>
            <a:ext cx="3048000" cy="398462"/>
          </a:xfrm>
          <a:prstGeom prst="rect">
            <a:avLst/>
          </a:prstGeom>
          <a:noFill/>
          <a:ln w="12600" cap="flat" cmpd="sng">
            <a:solidFill>
              <a:srgbClr val="000000"/>
            </a:solidFill>
            <a:prstDash val="solid"/>
            <a:round/>
            <a:headEnd type="none" w="med" len="med"/>
            <a:tailEnd type="none" w="med" len="med"/>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FF"/>
                </a:solidFill>
                <a:latin typeface="Times New Roman" panose="02020603050405020304" pitchFamily="16" charset="0"/>
              </a:rPr>
              <a:t>磁头朝</a:t>
            </a:r>
            <a:r>
              <a:rPr lang="en-US" altLang="zh-CN" sz="2000" dirty="0" err="1">
                <a:solidFill>
                  <a:srgbClr val="0000FF"/>
                </a:solidFill>
                <a:latin typeface="Times New Roman" panose="02020603050405020304" pitchFamily="16" charset="0"/>
              </a:rPr>
              <a:t>0</a:t>
            </a:r>
            <a:r>
              <a:rPr lang="zh-CN" altLang="x-none" sz="2000" dirty="0" err="1">
                <a:solidFill>
                  <a:srgbClr val="0000FF"/>
                </a:solidFill>
                <a:latin typeface="Times New Roman" panose="02020603050405020304" pitchFamily="16" charset="0"/>
              </a:rPr>
              <a:t>号道方向移动</a:t>
            </a:r>
            <a:endParaRPr lang="zh-CN" altLang="x-none" sz="2000" dirty="0" err="1">
              <a:solidFill>
                <a:srgbClr val="0000FF"/>
              </a:solidFill>
              <a:latin typeface="Times New Roman" panose="02020603050405020304" pitchFamily="16" charset="0"/>
            </a:endParaRPr>
          </a:p>
        </p:txBody>
      </p:sp>
    </p:spTree>
  </p:cSld>
  <p:clrMapOvr>
    <a:masterClrMapping/>
  </p:clrMapOvr>
  <p:transition spd="slow"/>
</p:sld>
</file>

<file path=ppt/slides/slide12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73410" name="矩形 14336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73411" name="文本框 143361"/>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磁盘调度算法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73412" name="文本框 143362"/>
          <p:cNvSpPr txBox="1"/>
          <p:nvPr/>
        </p:nvSpPr>
        <p:spPr>
          <a:xfrm>
            <a:off x="468313" y="1628775"/>
            <a:ext cx="8178800" cy="496887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(4)</a:t>
            </a:r>
            <a:r>
              <a:rPr lang="zh-CN" altLang="x-none" dirty="0" err="1">
                <a:solidFill>
                  <a:srgbClr val="000000"/>
                </a:solidFill>
                <a:latin typeface="楷体_GB2312" pitchFamily="49" charset="0"/>
              </a:rPr>
              <a:t>单向扫描调度算法【柱面顺序</a:t>
            </a:r>
            <a:r>
              <a:rPr lang="zh-CN" altLang="x-none" dirty="0" err="1">
                <a:solidFill>
                  <a:srgbClr val="000000"/>
                </a:solidFill>
                <a:latin typeface="楷体_GB2312" pitchFamily="49" charset="0"/>
              </a:rPr>
              <a:t>优先】 </a:t>
            </a:r>
            <a:endParaRPr lang="zh-CN" altLang="x-none" dirty="0" err="1">
              <a:solidFill>
                <a:srgbClr val="000000"/>
              </a:solidFill>
              <a:latin typeface="楷体_GB2312" pitchFamily="49" charset="0"/>
            </a:endParaRPr>
          </a:p>
          <a:p>
            <a:pPr marL="342900" indent="-3429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zh-CN" altLang="x-none" b="1" dirty="0" err="1">
                <a:solidFill>
                  <a:srgbClr val="000000"/>
                </a:solidFill>
                <a:latin typeface="楷体_GB2312" pitchFamily="49" charset="0"/>
              </a:rPr>
              <a:t>总是从</a:t>
            </a:r>
            <a:r>
              <a:rPr lang="en-US" altLang="zh-CN" b="1" dirty="0" err="1">
                <a:solidFill>
                  <a:srgbClr val="000000"/>
                </a:solidFill>
                <a:latin typeface="楷体_GB2312" pitchFamily="49" charset="0"/>
              </a:rPr>
              <a:t>0</a:t>
            </a:r>
            <a:r>
              <a:rPr lang="zh-CN" altLang="x-none" b="1" dirty="0" err="1">
                <a:solidFill>
                  <a:srgbClr val="000000"/>
                </a:solidFill>
                <a:latin typeface="楷体_GB2312" pitchFamily="49" charset="0"/>
              </a:rPr>
              <a:t>号柱面开始向里扫描；</a:t>
            </a:r>
            <a:endParaRPr lang="zh-CN" altLang="x-none" dirty="0" err="1">
              <a:solidFill>
                <a:srgbClr val="000000"/>
              </a:solidFill>
              <a:latin typeface="楷体_GB2312" pitchFamily="49" charset="0"/>
            </a:endParaRPr>
          </a:p>
          <a:p>
            <a:pPr marL="342900" indent="-3429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  </a:t>
            </a:r>
            <a:r>
              <a:rPr lang="zh-CN" altLang="x-none" dirty="0" err="1">
                <a:solidFill>
                  <a:srgbClr val="000000"/>
                </a:solidFill>
                <a:latin typeface="楷体_GB2312" pitchFamily="49" charset="0"/>
              </a:rPr>
              <a:t>按照各自所要访问的柱面位置的次序去选择访问者；</a:t>
            </a:r>
            <a:endParaRPr lang="zh-CN" altLang="x-none" dirty="0" err="1">
              <a:solidFill>
                <a:srgbClr val="000000"/>
              </a:solidFill>
              <a:latin typeface="楷体_GB2312" pitchFamily="49" charset="0"/>
            </a:endParaRPr>
          </a:p>
          <a:p>
            <a:pPr marL="342900" indent="-3429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  </a:t>
            </a:r>
            <a:r>
              <a:rPr lang="zh-CN" altLang="x-none" dirty="0" err="1">
                <a:solidFill>
                  <a:srgbClr val="000000"/>
                </a:solidFill>
                <a:latin typeface="楷体_GB2312" pitchFamily="49" charset="0"/>
              </a:rPr>
              <a:t>移动臂到达最后个一个柱面后，立即带动读写磁头快速返回到</a:t>
            </a:r>
            <a:r>
              <a:rPr lang="en-US" altLang="zh-CN" dirty="0" err="1">
                <a:solidFill>
                  <a:srgbClr val="000000"/>
                </a:solidFill>
                <a:latin typeface="楷体_GB2312" pitchFamily="49" charset="0"/>
              </a:rPr>
              <a:t>0</a:t>
            </a:r>
            <a:r>
              <a:rPr lang="zh-CN" altLang="x-none" dirty="0" err="1">
                <a:solidFill>
                  <a:srgbClr val="000000"/>
                </a:solidFill>
                <a:latin typeface="楷体_GB2312" pitchFamily="49" charset="0"/>
              </a:rPr>
              <a:t>号柱面；</a:t>
            </a:r>
            <a:endParaRPr lang="zh-CN" altLang="x-none" dirty="0" err="1">
              <a:solidFill>
                <a:srgbClr val="000000"/>
              </a:solidFill>
              <a:latin typeface="楷体_GB2312" pitchFamily="49" charset="0"/>
            </a:endParaRPr>
          </a:p>
          <a:p>
            <a:pPr marL="342900" indent="-3429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  </a:t>
            </a:r>
            <a:r>
              <a:rPr lang="zh-CN" altLang="x-none" dirty="0" err="1">
                <a:solidFill>
                  <a:srgbClr val="000000"/>
                </a:solidFill>
                <a:latin typeface="楷体_GB2312" pitchFamily="49" charset="0"/>
              </a:rPr>
              <a:t>返回时不为任何的等待访问者服务，返回后可再次进行扫描。 </a:t>
            </a:r>
            <a:endParaRPr lang="zh-CN" altLang="x-none" dirty="0" err="1">
              <a:solidFill>
                <a:srgbClr val="000000"/>
              </a:solidFill>
              <a:latin typeface="楷体_GB2312" pitchFamily="49" charset="0"/>
            </a:endParaRPr>
          </a:p>
        </p:txBody>
      </p:sp>
    </p:spTree>
  </p:cSld>
  <p:clrMapOvr>
    <a:masterClrMapping/>
  </p:clrMapOvr>
  <p:transition spd="slow"/>
</p:sld>
</file>

<file path=ppt/slides/slide12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75458" name="矩形 14438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75459" name="文本框 144385"/>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磁盘调度算法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75460" name="文本框 144386"/>
          <p:cNvSpPr txBox="1"/>
          <p:nvPr/>
        </p:nvSpPr>
        <p:spPr>
          <a:xfrm>
            <a:off x="228600" y="1431925"/>
            <a:ext cx="8915400" cy="4968875"/>
          </a:xfrm>
          <a:prstGeom prst="rect">
            <a:avLst/>
          </a:prstGeom>
          <a:noFill/>
          <a:ln w="9525">
            <a:noFill/>
          </a:ln>
        </p:spPr>
        <p:txBody>
          <a:bodyPr wrap="square" lIns="91440" tIns="45720" rIns="91440" bIns="45720" anchor="t" anchorCtr="0"/>
          <a:p>
            <a:pPr marL="342900" indent="-342900" defTabSz="457200" eaLnBrk="0" hangingPunct="0">
              <a:lnSpc>
                <a:spcPct val="15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4. </a:t>
            </a:r>
            <a:r>
              <a:rPr lang="zh-CN" altLang="x-none" dirty="0" err="1">
                <a:solidFill>
                  <a:srgbClr val="000000"/>
                </a:solidFill>
                <a:latin typeface="楷体_GB2312" pitchFamily="49" charset="0"/>
              </a:rPr>
              <a:t>旋转调度算法</a:t>
            </a:r>
            <a:endParaRPr lang="zh-CN" altLang="x-none" dirty="0" err="1">
              <a:solidFill>
                <a:srgbClr val="000000"/>
              </a:solidFill>
              <a:latin typeface="楷体_GB2312" pitchFamily="49" charset="0"/>
            </a:endParaRPr>
          </a:p>
          <a:p>
            <a:pPr marL="342900" indent="-342900" defTabSz="457200" eaLnBrk="0" hangingPunct="0">
              <a:lnSpc>
                <a:spcPct val="15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旋转调度：</a:t>
            </a:r>
            <a:r>
              <a:rPr lang="zh-CN" altLang="x-none" b="1" dirty="0" err="1">
                <a:solidFill>
                  <a:srgbClr val="000000"/>
                </a:solidFill>
                <a:latin typeface="楷体_GB2312" pitchFamily="49" charset="0"/>
              </a:rPr>
              <a:t>根据旋转延迟时间</a:t>
            </a:r>
            <a:r>
              <a:rPr lang="zh-CN" altLang="x-none" dirty="0" err="1">
                <a:solidFill>
                  <a:srgbClr val="000000"/>
                </a:solidFill>
                <a:latin typeface="楷体_GB2312" pitchFamily="49" charset="0"/>
              </a:rPr>
              <a:t>来决定执行次序的调度，分为以下</a:t>
            </a:r>
            <a:r>
              <a:rPr lang="en-US" altLang="zh-CN" dirty="0" err="1">
                <a:solidFill>
                  <a:srgbClr val="000000"/>
                </a:solidFill>
                <a:latin typeface="楷体_GB2312" pitchFamily="49" charset="0"/>
              </a:rPr>
              <a:t>3</a:t>
            </a:r>
            <a:r>
              <a:rPr lang="zh-CN" altLang="x-none" dirty="0" err="1">
                <a:solidFill>
                  <a:srgbClr val="000000"/>
                </a:solidFill>
                <a:latin typeface="楷体_GB2312" pitchFamily="49" charset="0"/>
              </a:rPr>
              <a:t>种情况：</a:t>
            </a:r>
            <a:endParaRPr lang="zh-CN" altLang="x-none" dirty="0" err="1">
              <a:solidFill>
                <a:srgbClr val="000000"/>
              </a:solidFill>
              <a:latin typeface="楷体_GB2312" pitchFamily="49" charset="0"/>
            </a:endParaRPr>
          </a:p>
          <a:p>
            <a:pPr marL="342900" indent="-342900" defTabSz="457200" eaLnBrk="0" hangingPunct="0">
              <a:lnSpc>
                <a:spcPct val="15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① 若干等待访问者请求访问</a:t>
            </a:r>
            <a:r>
              <a:rPr lang="en-US" altLang="zh-CN" dirty="0" err="1">
                <a:solidFill>
                  <a:srgbClr val="000000"/>
                </a:solidFill>
                <a:latin typeface="楷体_GB2312" pitchFamily="49" charset="0"/>
              </a:rPr>
              <a:t> </a:t>
            </a:r>
            <a:r>
              <a:rPr lang="zh-CN" altLang="x-none" b="1" dirty="0" err="1">
                <a:solidFill>
                  <a:srgbClr val="000000"/>
                </a:solidFill>
                <a:latin typeface="楷体_GB2312" pitchFamily="49" charset="0"/>
              </a:rPr>
              <a:t>同一磁道上的不同编号</a:t>
            </a:r>
            <a:r>
              <a:rPr lang="zh-CN" altLang="x-none" dirty="0" err="1">
                <a:solidFill>
                  <a:srgbClr val="000000"/>
                </a:solidFill>
                <a:latin typeface="楷体_GB2312" pitchFamily="49" charset="0"/>
              </a:rPr>
              <a:t>的扇区；</a:t>
            </a:r>
            <a:endParaRPr lang="zh-CN" altLang="x-none" dirty="0" err="1">
              <a:solidFill>
                <a:srgbClr val="000000"/>
              </a:solidFill>
              <a:latin typeface="楷体_GB2312" pitchFamily="49" charset="0"/>
            </a:endParaRPr>
          </a:p>
          <a:p>
            <a:pPr marL="342900" indent="-342900" defTabSz="457200" eaLnBrk="0" hangingPunct="0">
              <a:lnSpc>
                <a:spcPct val="15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② 若干等待访问者请求访问</a:t>
            </a:r>
            <a:r>
              <a:rPr lang="en-US" altLang="zh-CN" dirty="0" err="1">
                <a:solidFill>
                  <a:srgbClr val="000000"/>
                </a:solidFill>
                <a:latin typeface="楷体_GB2312" pitchFamily="49" charset="0"/>
              </a:rPr>
              <a:t> </a:t>
            </a:r>
            <a:r>
              <a:rPr lang="zh-CN" altLang="x-none" b="1" dirty="0" err="1">
                <a:solidFill>
                  <a:srgbClr val="000000"/>
                </a:solidFill>
                <a:latin typeface="楷体_GB2312" pitchFamily="49" charset="0"/>
              </a:rPr>
              <a:t>不同磁道上的不同编号</a:t>
            </a:r>
            <a:r>
              <a:rPr lang="zh-CN" altLang="x-none" dirty="0" err="1">
                <a:solidFill>
                  <a:srgbClr val="000000"/>
                </a:solidFill>
                <a:latin typeface="楷体_GB2312" pitchFamily="49" charset="0"/>
              </a:rPr>
              <a:t>的扇区；</a:t>
            </a:r>
            <a:endParaRPr lang="zh-CN" altLang="x-none" dirty="0" err="1">
              <a:solidFill>
                <a:srgbClr val="000000"/>
              </a:solidFill>
              <a:latin typeface="楷体_GB2312" pitchFamily="49" charset="0"/>
            </a:endParaRPr>
          </a:p>
          <a:p>
            <a:pPr marL="342900" indent="-342900" defTabSz="457200" eaLnBrk="0" hangingPunct="0">
              <a:lnSpc>
                <a:spcPct val="15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③ 若干等待访问者请求访问</a:t>
            </a:r>
            <a:r>
              <a:rPr lang="en-US" altLang="zh-CN" dirty="0" err="1">
                <a:solidFill>
                  <a:srgbClr val="000000"/>
                </a:solidFill>
                <a:latin typeface="楷体_GB2312" pitchFamily="49" charset="0"/>
              </a:rPr>
              <a:t> </a:t>
            </a:r>
            <a:r>
              <a:rPr lang="zh-CN" altLang="x-none" b="1" dirty="0" err="1">
                <a:solidFill>
                  <a:srgbClr val="000000"/>
                </a:solidFill>
                <a:latin typeface="楷体_GB2312" pitchFamily="49" charset="0"/>
              </a:rPr>
              <a:t>同一柱面具有相同编号</a:t>
            </a:r>
            <a:r>
              <a:rPr lang="zh-CN" altLang="x-none" dirty="0" err="1">
                <a:solidFill>
                  <a:srgbClr val="000000"/>
                </a:solidFill>
                <a:latin typeface="楷体_GB2312" pitchFamily="49" charset="0"/>
              </a:rPr>
              <a:t>的扇区；</a:t>
            </a:r>
            <a:endParaRPr lang="zh-CN" altLang="x-none" dirty="0" err="1">
              <a:solidFill>
                <a:srgbClr val="000000"/>
              </a:solidFill>
              <a:latin typeface="楷体_GB2312" pitchFamily="49" charset="0"/>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7890" name="矩形 2252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7891" name="文本框 22529"/>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a:t>
            </a:r>
            <a:r>
              <a:rPr lang="zh-CN" altLang="x-none" sz="3600" dirty="0" err="1">
                <a:solidFill>
                  <a:srgbClr val="000000"/>
                </a:solidFill>
                <a:latin typeface="Arial Black" panose="020B0A04020102020204" pitchFamily="32" charset="0"/>
                <a:ea typeface="宋体" panose="02010600030101010101" pitchFamily="2" charset="-122"/>
              </a:rPr>
              <a:t>文件的结构</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37892" name="文本框 22530"/>
          <p:cNvSpPr txBox="1"/>
          <p:nvPr/>
        </p:nvSpPr>
        <p:spPr>
          <a:xfrm>
            <a:off x="468313" y="1169988"/>
            <a:ext cx="8675687" cy="5688012"/>
          </a:xfrm>
          <a:prstGeom prst="rect">
            <a:avLst/>
          </a:prstGeom>
          <a:noFill/>
          <a:ln w="9525">
            <a:noFill/>
          </a:ln>
        </p:spPr>
        <p:txBody>
          <a:bodyPr wrap="square" lIns="91440" tIns="45720" rIns="91440" bIns="45720" anchor="t" anchorCtr="0"/>
          <a:p>
            <a:pPr marL="342900" indent="-342900" defTabSz="457200" eaLnBrk="0" hangingPunct="0">
              <a:lnSpc>
                <a:spcPct val="14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FF"/>
                </a:solidFill>
                <a:latin typeface="Times New Roman" panose="02020603050405020304" pitchFamily="16" charset="0"/>
              </a:rPr>
              <a:t>(1)</a:t>
            </a:r>
            <a:r>
              <a:rPr lang="zh-CN" altLang="x-none" dirty="0" err="1">
                <a:solidFill>
                  <a:srgbClr val="0000FF"/>
                </a:solidFill>
                <a:latin typeface="Times New Roman" panose="02020603050405020304" pitchFamily="16" charset="0"/>
              </a:rPr>
              <a:t>文件的逻辑结构，</a:t>
            </a:r>
            <a:r>
              <a:rPr lang="zh-CN" altLang="x-none" dirty="0" err="1">
                <a:solidFill>
                  <a:srgbClr val="000000"/>
                </a:solidFill>
                <a:latin typeface="Times New Roman" panose="02020603050405020304" pitchFamily="16" charset="0"/>
              </a:rPr>
              <a:t>这是</a:t>
            </a:r>
            <a:r>
              <a:rPr lang="zh-CN" altLang="x-none" b="1" dirty="0" err="1">
                <a:solidFill>
                  <a:srgbClr val="000000"/>
                </a:solidFill>
                <a:latin typeface="Times New Roman" panose="02020603050405020304" pitchFamily="16" charset="0"/>
              </a:rPr>
              <a:t>从用户观点出发</a:t>
            </a:r>
            <a:r>
              <a:rPr lang="zh-CN" altLang="x-none" dirty="0" err="1">
                <a:solidFill>
                  <a:srgbClr val="000000"/>
                </a:solidFill>
                <a:latin typeface="Times New Roman" panose="02020603050405020304" pitchFamily="16" charset="0"/>
              </a:rPr>
              <a:t>，所观察到的文件组织形式，是用户可以直接处理的数据及其结构，它独立于物理特性．又称为文件组织 </a:t>
            </a:r>
            <a:r>
              <a:rPr lang="en-US" altLang="zh-CN" dirty="0" err="1">
                <a:solidFill>
                  <a:srgbClr val="000000"/>
                </a:solidFill>
                <a:latin typeface="Times New Roman" panose="02020603050405020304" pitchFamily="16" charset="0"/>
              </a:rPr>
              <a:t>(File Organization)</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marL="342900" indent="-342900" defTabSz="457200" eaLnBrk="0" hangingPunct="0">
              <a:lnSpc>
                <a:spcPct val="14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     </a:t>
            </a:r>
            <a:r>
              <a:rPr lang="en-US" altLang="zh-CN" dirty="0" err="1">
                <a:solidFill>
                  <a:srgbClr val="0000FF"/>
                </a:solidFill>
                <a:latin typeface="Times New Roman" panose="02020603050405020304" pitchFamily="16" charset="0"/>
              </a:rPr>
              <a:t>    </a:t>
            </a:r>
            <a:r>
              <a:rPr lang="zh-CN" altLang="x-none" dirty="0" err="1">
                <a:solidFill>
                  <a:srgbClr val="000000"/>
                </a:solidFill>
                <a:latin typeface="Times New Roman" panose="02020603050405020304" pitchFamily="16" charset="0"/>
              </a:rPr>
              <a:t>文件的逻辑结构</a:t>
            </a:r>
            <a:r>
              <a:rPr lang="en-US" altLang="zh-CN"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也叫做文件的组织</a:t>
            </a:r>
            <a:r>
              <a:rPr lang="en-US" altLang="zh-CN"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是指从用户观点出发讨论文件内部的逻辑结构</a:t>
            </a:r>
            <a:r>
              <a:rPr lang="en-US" altLang="zh-CN" dirty="0" err="1">
                <a:solidFill>
                  <a:srgbClr val="000000"/>
                </a:solidFill>
                <a:latin typeface="Times New Roman" panose="02020603050405020304" pitchFamily="16" charset="0"/>
              </a:rPr>
              <a:t>(logical structure)</a:t>
            </a:r>
            <a:r>
              <a:rPr lang="zh-CN" altLang="x-none" dirty="0" err="1">
                <a:solidFill>
                  <a:srgbClr val="000000"/>
                </a:solidFill>
                <a:latin typeface="Times New Roman" panose="02020603050405020304" pitchFamily="16" charset="0"/>
              </a:rPr>
              <a:t>或用户访问模式；它可以独立于在外存上的物理存储。</a:t>
            </a:r>
            <a:endParaRPr lang="zh-CN" altLang="x-none" dirty="0" err="1">
              <a:solidFill>
                <a:srgbClr val="000000"/>
              </a:solidFill>
              <a:latin typeface="Times New Roman" panose="02020603050405020304" pitchFamily="16" charset="0"/>
            </a:endParaRPr>
          </a:p>
          <a:p>
            <a:pPr marL="342900" indent="-342900" defTabSz="457200" eaLnBrk="0" hangingPunct="0">
              <a:lnSpc>
                <a:spcPct val="14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t>
            </a:r>
            <a:r>
              <a:rPr lang="en-US" altLang="zh-CN" dirty="0" err="1">
                <a:solidFill>
                  <a:srgbClr val="0000FF"/>
                </a:solidFill>
                <a:latin typeface="Times New Roman" panose="02020603050405020304" pitchFamily="16" charset="0"/>
              </a:rPr>
              <a:t>(2)</a:t>
            </a:r>
            <a:r>
              <a:rPr lang="zh-CN" altLang="x-none" dirty="0" err="1">
                <a:solidFill>
                  <a:srgbClr val="0000FF"/>
                </a:solidFill>
                <a:latin typeface="Times New Roman" panose="02020603050405020304" pitchFamily="16" charset="0"/>
              </a:rPr>
              <a:t>文件的物理结构，</a:t>
            </a:r>
            <a:r>
              <a:rPr lang="zh-CN" altLang="x-none" dirty="0" err="1">
                <a:solidFill>
                  <a:srgbClr val="000000"/>
                </a:solidFill>
                <a:latin typeface="Times New Roman" panose="02020603050405020304" pitchFamily="16" charset="0"/>
              </a:rPr>
              <a:t>又称为</a:t>
            </a:r>
            <a:r>
              <a:rPr lang="zh-CN" altLang="x-none" b="1" dirty="0" err="1">
                <a:solidFill>
                  <a:srgbClr val="000000"/>
                </a:solidFill>
                <a:latin typeface="Times New Roman" panose="02020603050405020304" pitchFamily="16" charset="0"/>
              </a:rPr>
              <a:t>文件的存储结构</a:t>
            </a:r>
            <a:r>
              <a:rPr lang="zh-CN" altLang="x-none" dirty="0" err="1">
                <a:solidFill>
                  <a:srgbClr val="000000"/>
                </a:solidFill>
                <a:latin typeface="Times New Roman" panose="02020603050405020304" pitchFamily="16" charset="0"/>
              </a:rPr>
              <a:t>，是指文件在外存上的存储组织。这与存储介质的存储性能有关。</a:t>
            </a:r>
            <a:endParaRPr lang="zh-CN" altLang="x-none" dirty="0" err="1">
              <a:solidFill>
                <a:srgbClr val="000000"/>
              </a:solidFill>
              <a:latin typeface="Times New Roman" panose="02020603050405020304" pitchFamily="16" charset="0"/>
            </a:endParaRPr>
          </a:p>
          <a:p>
            <a:pPr marL="342900" indent="-342900" defTabSz="457200" eaLnBrk="0" hangingPunct="0">
              <a:lnSpc>
                <a:spcPct val="14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无论是文件的逻辑结构还是其物理结构，都会影响对文件的检索速度。</a:t>
            </a:r>
            <a:r>
              <a:rPr lang="zh-CN" altLang="x-none" dirty="0" err="1">
                <a:solidFill>
                  <a:srgbClr val="0000FF"/>
                </a:solidFill>
                <a:latin typeface="Times New Roman" panose="02020603050405020304" pitchFamily="16" charset="0"/>
              </a:rPr>
              <a:t>     </a:t>
            </a:r>
            <a:endParaRPr lang="zh-CN" altLang="x-none" dirty="0" err="1">
              <a:solidFill>
                <a:srgbClr val="0000FF"/>
              </a:solidFill>
              <a:latin typeface="Times New Roman" panose="02020603050405020304" pitchFamily="16" charset="0"/>
            </a:endParaRPr>
          </a:p>
        </p:txBody>
      </p:sp>
    </p:spTree>
  </p:cSld>
  <p:clrMapOvr>
    <a:masterClrMapping/>
  </p:clrMapOvr>
  <p:transition spd="slow"/>
</p:sld>
</file>

<file path=ppt/slides/slide13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77506" name="矩形 14540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77507" name="文本框 145409"/>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磁盘调度算法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77508" name="文本框 145410"/>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lnSpc>
                <a:spcPct val="14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解决方案：</a:t>
            </a:r>
            <a:endParaRPr lang="zh-CN" altLang="x-none" dirty="0" err="1">
              <a:solidFill>
                <a:srgbClr val="000000"/>
              </a:solidFill>
              <a:latin typeface="楷体_GB2312" pitchFamily="49" charset="0"/>
            </a:endParaRPr>
          </a:p>
          <a:p>
            <a:pPr marL="457200" lvl="1" indent="0" defTabSz="457200" eaLnBrk="0" hangingPunct="0">
              <a:lnSpc>
                <a:spcPct val="14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a:t>
            </a:r>
            <a:r>
              <a:rPr lang="en-US" altLang="zh-CN" dirty="0" err="1">
                <a:solidFill>
                  <a:srgbClr val="000000"/>
                </a:solidFill>
                <a:latin typeface="楷体_GB2312" pitchFamily="49" charset="0"/>
              </a:rPr>
              <a:t>1</a:t>
            </a:r>
            <a:r>
              <a:rPr lang="zh-CN" altLang="x-none" dirty="0" err="1">
                <a:solidFill>
                  <a:srgbClr val="000000"/>
                </a:solidFill>
                <a:latin typeface="楷体_GB2312" pitchFamily="49" charset="0"/>
              </a:rPr>
              <a:t>）对于前两种情况：总是让首先到达读写磁头位置下的扇区先进行数据传送操作；</a:t>
            </a:r>
            <a:endParaRPr lang="zh-CN" altLang="x-none" dirty="0" err="1">
              <a:solidFill>
                <a:srgbClr val="000000"/>
              </a:solidFill>
              <a:latin typeface="楷体_GB2312" pitchFamily="49" charset="0"/>
            </a:endParaRPr>
          </a:p>
          <a:p>
            <a:pPr marL="457200" lvl="1" indent="0" defTabSz="457200" eaLnBrk="0" hangingPunct="0">
              <a:lnSpc>
                <a:spcPct val="140000"/>
              </a:lnSpc>
              <a:spcBef>
                <a:spcPts val="665"/>
              </a:spcBef>
              <a:buClrTx/>
              <a:buSzPct val="8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a:t>
            </a:r>
            <a:r>
              <a:rPr lang="en-US" altLang="zh-CN" dirty="0" err="1">
                <a:solidFill>
                  <a:srgbClr val="000000"/>
                </a:solidFill>
                <a:latin typeface="楷体_GB2312" pitchFamily="49" charset="0"/>
              </a:rPr>
              <a:t>2</a:t>
            </a:r>
            <a:r>
              <a:rPr lang="zh-CN" altLang="x-none" dirty="0" err="1">
                <a:solidFill>
                  <a:srgbClr val="000000"/>
                </a:solidFill>
                <a:latin typeface="楷体_GB2312" pitchFamily="49" charset="0"/>
              </a:rPr>
              <a:t>）对于第三种情况：这些扇区同时到达读写磁头位置下，可任意选择一个读写磁头位置下的扇区进行传送操作； </a:t>
            </a:r>
            <a:endParaRPr lang="zh-CN" altLang="x-none" dirty="0" err="1">
              <a:solidFill>
                <a:srgbClr val="000000"/>
              </a:solidFill>
              <a:latin typeface="楷体_GB2312" pitchFamily="49" charset="0"/>
            </a:endParaRPr>
          </a:p>
          <a:p>
            <a:pPr marL="342900" indent="-342900" defTabSz="457200" eaLnBrk="0" hangingPunct="0">
              <a:lnSpc>
                <a:spcPct val="14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楷体_GB2312" pitchFamily="49" charset="0"/>
            </a:endParaRPr>
          </a:p>
        </p:txBody>
      </p:sp>
    </p:spTree>
  </p:cSld>
  <p:clrMapOvr>
    <a:masterClrMapping/>
  </p:clrMapOvr>
  <p:transition spd="slow"/>
</p:sld>
</file>

<file path=ppt/slides/slide13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79554" name="矩形 14643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79555" name="文本框 14643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磁盘调度算法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79556" name="文本框 146434"/>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例：</a:t>
            </a:r>
            <a:endParaRPr lang="zh-CN" altLang="x-none" dirty="0" err="1">
              <a:solidFill>
                <a:srgbClr val="000000"/>
              </a:solidFill>
              <a:latin typeface="Times New Roman" panose="02020603050405020304" pitchFamily="16" charset="0"/>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u="sng" dirty="0" err="1">
                <a:solidFill>
                  <a:srgbClr val="0000FF"/>
                </a:solidFill>
                <a:latin typeface="楷体_GB2312" pitchFamily="49" charset="0"/>
              </a:rPr>
              <a:t>请求顺序   柱面号   磁头号   扇区号</a:t>
            </a:r>
            <a:endParaRPr lang="zh-CN" altLang="x-none" sz="2800" u="sng" dirty="0" err="1">
              <a:solidFill>
                <a:srgbClr val="0000FF"/>
              </a:solidFill>
              <a:latin typeface="楷体_GB2312" pitchFamily="49" charset="0"/>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FF"/>
                </a:solidFill>
                <a:latin typeface="Times New Roman" panose="02020603050405020304" pitchFamily="16" charset="0"/>
              </a:rPr>
              <a:t>      </a:t>
            </a:r>
            <a:r>
              <a:rPr lang="en-US" altLang="zh-CN" sz="2800" dirty="0" err="1">
                <a:solidFill>
                  <a:srgbClr val="0000FF"/>
                </a:solidFill>
                <a:latin typeface="Times New Roman" panose="02020603050405020304" pitchFamily="16" charset="0"/>
              </a:rPr>
              <a:t>①                 5                4                 1</a:t>
            </a:r>
            <a:endParaRPr lang="en-US" altLang="zh-CN" sz="2800" dirty="0" err="1">
              <a:solidFill>
                <a:srgbClr val="0000FF"/>
              </a:solidFill>
              <a:latin typeface="Times New Roman" panose="02020603050405020304" pitchFamily="16" charset="0"/>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FF"/>
                </a:solidFill>
                <a:latin typeface="Times New Roman" panose="02020603050405020304" pitchFamily="16" charset="0"/>
              </a:rPr>
              <a:t>      ②                 5                1                 5</a:t>
            </a:r>
            <a:endParaRPr lang="en-US" altLang="zh-CN" sz="2800" dirty="0" err="1">
              <a:solidFill>
                <a:srgbClr val="0000FF"/>
              </a:solidFill>
              <a:latin typeface="Times New Roman" panose="02020603050405020304" pitchFamily="16" charset="0"/>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FF"/>
                </a:solidFill>
                <a:latin typeface="Times New Roman" panose="02020603050405020304" pitchFamily="16" charset="0"/>
              </a:rPr>
              <a:t>      ③                 5                4                 5</a:t>
            </a:r>
            <a:endParaRPr lang="en-US" altLang="zh-CN" sz="2800" dirty="0" err="1">
              <a:solidFill>
                <a:srgbClr val="0000FF"/>
              </a:solidFill>
              <a:latin typeface="Times New Roman" panose="02020603050405020304" pitchFamily="16" charset="0"/>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FF"/>
                </a:solidFill>
                <a:latin typeface="Times New Roman" panose="02020603050405020304" pitchFamily="16" charset="0"/>
              </a:rPr>
              <a:t>      ④                 5                2                 8</a:t>
            </a:r>
            <a:endParaRPr lang="en-US" altLang="zh-CN" sz="2800" dirty="0" err="1">
              <a:solidFill>
                <a:srgbClr val="0000FF"/>
              </a:solidFill>
              <a:latin typeface="Times New Roman" panose="02020603050405020304" pitchFamily="16" charset="0"/>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2800" dirty="0" err="1">
              <a:solidFill>
                <a:srgbClr val="0000FF"/>
              </a:solidFill>
              <a:latin typeface="Times New Roman" panose="02020603050405020304" pitchFamily="16" charset="0"/>
            </a:endParaRPr>
          </a:p>
        </p:txBody>
      </p:sp>
      <p:sp>
        <p:nvSpPr>
          <p:cNvPr id="279557" name="文本框 146435"/>
          <p:cNvSpPr txBox="1"/>
          <p:nvPr/>
        </p:nvSpPr>
        <p:spPr>
          <a:xfrm>
            <a:off x="1042988" y="5157788"/>
            <a:ext cx="4411662" cy="520700"/>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调度顺序：</a:t>
            </a:r>
            <a:r>
              <a:rPr lang="en-US" altLang="zh-CN" sz="2800" dirty="0" err="1">
                <a:solidFill>
                  <a:srgbClr val="000000"/>
                </a:solidFill>
                <a:latin typeface="Times New Roman" panose="02020603050405020304" pitchFamily="16" charset="0"/>
              </a:rPr>
              <a:t>1, 3, 4, 2</a:t>
            </a:r>
            <a:endParaRPr lang="en-US" altLang="zh-CN" sz="2800" dirty="0" err="1">
              <a:solidFill>
                <a:srgbClr val="000000"/>
              </a:solidFill>
              <a:latin typeface="Times New Roman" panose="02020603050405020304" pitchFamily="16" charset="0"/>
            </a:endParaRPr>
          </a:p>
        </p:txBody>
      </p:sp>
    </p:spTree>
  </p:cSld>
  <p:clrMapOvr>
    <a:masterClrMapping/>
  </p:clrMapOvr>
  <p:transition spd="slow"/>
</p:sld>
</file>

<file path=ppt/slides/slide13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81602" name="矩形 14745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81603" name="文本框 14745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6.9.2</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 磁盘调度算法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81604" name="文本框 147458"/>
          <p:cNvSpPr txBox="1"/>
          <p:nvPr/>
        </p:nvSpPr>
        <p:spPr>
          <a:xfrm>
            <a:off x="468313" y="1412875"/>
            <a:ext cx="8178800" cy="3600450"/>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例：假设磁头在</a:t>
            </a:r>
            <a:r>
              <a:rPr lang="en-US" altLang="zh-CN" dirty="0" err="1">
                <a:solidFill>
                  <a:srgbClr val="000000"/>
                </a:solidFill>
                <a:latin typeface="Times New Roman" panose="02020603050405020304" pitchFamily="16" charset="0"/>
              </a:rPr>
              <a:t>8</a:t>
            </a:r>
            <a:r>
              <a:rPr lang="zh-CN" altLang="x-none" dirty="0" err="1">
                <a:solidFill>
                  <a:srgbClr val="000000"/>
                </a:solidFill>
                <a:latin typeface="Times New Roman" panose="02020603050405020304" pitchFamily="16" charset="0"/>
              </a:rPr>
              <a:t>柱面，求最省时间的响应次序</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u="sng" dirty="0" err="1">
                <a:solidFill>
                  <a:srgbClr val="0000FF"/>
                </a:solidFill>
                <a:latin typeface="楷体_GB2312" pitchFamily="49" charset="0"/>
              </a:rPr>
              <a:t>请求顺序  柱面号    磁头号   扇区号</a:t>
            </a:r>
            <a:endParaRPr lang="zh-CN" altLang="x-none" u="sng" dirty="0" err="1">
              <a:solidFill>
                <a:srgbClr val="0000FF"/>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①                 9                6                 3</a:t>
            </a:r>
            <a:endParaRPr lang="en-US" altLang="zh-CN"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②                 7                5                 6</a:t>
            </a:r>
            <a:endParaRPr lang="en-US" altLang="zh-CN"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③                15              20                6</a:t>
            </a:r>
            <a:endParaRPr lang="en-US" altLang="zh-CN"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④                 9                4                 4</a:t>
            </a:r>
            <a:endParaRPr lang="en-US" altLang="zh-CN"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⑤                20               9                 5 </a:t>
            </a:r>
            <a:endParaRPr lang="en-US" altLang="zh-CN"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⑥                  7              15                2</a:t>
            </a:r>
            <a:endParaRPr lang="en-US" altLang="zh-CN" dirty="0" err="1">
              <a:solidFill>
                <a:srgbClr val="000000"/>
              </a:solidFill>
              <a:latin typeface="Times New Roman" panose="02020603050405020304" pitchFamily="16" charset="0"/>
            </a:endParaRPr>
          </a:p>
        </p:txBody>
      </p:sp>
      <p:sp>
        <p:nvSpPr>
          <p:cNvPr id="281605" name="文本框 147459"/>
          <p:cNvSpPr txBox="1"/>
          <p:nvPr/>
        </p:nvSpPr>
        <p:spPr>
          <a:xfrm>
            <a:off x="5940425" y="2349500"/>
            <a:ext cx="2808288" cy="825500"/>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solidFill>
                  <a:srgbClr val="0000FF"/>
                </a:solidFill>
                <a:latin typeface="Times New Roman" panose="02020603050405020304" pitchFamily="16" charset="0"/>
              </a:rPr>
              <a:t>设刚刚完成</a:t>
            </a:r>
            <a:r>
              <a:rPr lang="en-US" altLang="zh-CN" b="1" dirty="0" err="1">
                <a:solidFill>
                  <a:srgbClr val="0000FF"/>
                </a:solidFill>
                <a:latin typeface="Times New Roman" panose="02020603050405020304" pitchFamily="16" charset="0"/>
              </a:rPr>
              <a:t>1</a:t>
            </a:r>
            <a:r>
              <a:rPr lang="zh-CN" altLang="x-none" b="1" dirty="0" err="1">
                <a:solidFill>
                  <a:srgbClr val="0000FF"/>
                </a:solidFill>
                <a:latin typeface="Times New Roman" panose="02020603050405020304" pitchFamily="16" charset="0"/>
              </a:rPr>
              <a:t>号、</a:t>
            </a:r>
            <a:r>
              <a:rPr lang="en-US" altLang="zh-CN" b="1" dirty="0" err="1">
                <a:solidFill>
                  <a:srgbClr val="0000FF"/>
                </a:solidFill>
                <a:latin typeface="Times New Roman" panose="02020603050405020304" pitchFamily="16" charset="0"/>
              </a:rPr>
              <a:t>8</a:t>
            </a:r>
            <a:r>
              <a:rPr lang="zh-CN" altLang="x-none" b="1" dirty="0" err="1">
                <a:solidFill>
                  <a:srgbClr val="0000FF"/>
                </a:solidFill>
                <a:latin typeface="Times New Roman" panose="02020603050405020304" pitchFamily="16" charset="0"/>
              </a:rPr>
              <a:t>号柱面请求</a:t>
            </a:r>
            <a:endParaRPr lang="zh-CN" altLang="x-none" b="1" dirty="0" err="1">
              <a:solidFill>
                <a:srgbClr val="0000FF"/>
              </a:solidFill>
              <a:latin typeface="Times New Roman" panose="02020603050405020304" pitchFamily="16" charset="0"/>
            </a:endParaRPr>
          </a:p>
        </p:txBody>
      </p:sp>
      <p:sp>
        <p:nvSpPr>
          <p:cNvPr id="281606" name="文本框 147460"/>
          <p:cNvSpPr txBox="1"/>
          <p:nvPr/>
        </p:nvSpPr>
        <p:spPr>
          <a:xfrm>
            <a:off x="0" y="5921375"/>
            <a:ext cx="8915400" cy="936625"/>
          </a:xfrm>
          <a:prstGeom prst="rect">
            <a:avLst/>
          </a:prstGeom>
          <a:noFill/>
          <a:ln w="9525">
            <a:noFill/>
          </a:ln>
        </p:spPr>
        <p:txBody>
          <a:bodyPr wrap="square" lIns="90000" tIns="46800" rIns="90000" bIns="46800" anchor="t"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solidFill>
                  <a:srgbClr val="000000"/>
                </a:solidFill>
                <a:latin typeface="Times New Roman" panose="02020603050405020304" pitchFamily="16" charset="0"/>
              </a:rPr>
              <a:t>电梯调度优先：</a:t>
            </a:r>
            <a:r>
              <a:rPr lang="en-US" altLang="zh-CN" b="1" dirty="0" err="1">
                <a:solidFill>
                  <a:srgbClr val="000000"/>
                </a:solidFill>
                <a:latin typeface="Times New Roman" panose="02020603050405020304" pitchFamily="16" charset="0"/>
              </a:rPr>
              <a:t>8</a:t>
            </a:r>
            <a:r>
              <a:rPr lang="en-US" altLang="zh-CN" b="1" u="sng" dirty="0" err="1">
                <a:solidFill>
                  <a:srgbClr val="000000"/>
                </a:solidFill>
                <a:latin typeface="Times New Roman" panose="02020603050405020304" pitchFamily="16" charset="0"/>
              </a:rPr>
              <a:t>  </a:t>
            </a:r>
            <a:r>
              <a:rPr lang="en-US" altLang="zh-CN" b="1" u="sng" dirty="0" err="1">
                <a:solidFill>
                  <a:srgbClr val="0000FF"/>
                </a:solidFill>
                <a:latin typeface="Times New Roman" panose="02020603050405020304" pitchFamily="16" charset="0"/>
              </a:rPr>
              <a:t> 1</a:t>
            </a:r>
            <a:r>
              <a:rPr lang="en-US" altLang="zh-CN" b="1" u="sng" dirty="0" err="1">
                <a:solidFill>
                  <a:srgbClr val="000000"/>
                </a:solidFill>
                <a:latin typeface="Times New Roman" panose="02020603050405020304" pitchFamily="16" charset="0"/>
              </a:rPr>
              <a:t>   </a:t>
            </a:r>
            <a:r>
              <a:rPr lang="en-US" altLang="zh-CN" b="1" dirty="0" err="1">
                <a:solidFill>
                  <a:srgbClr val="000000"/>
                </a:solidFill>
                <a:latin typeface="Times New Roman" panose="02020603050405020304" pitchFamily="16" charset="0"/>
              </a:rPr>
              <a:t>9</a:t>
            </a:r>
            <a:r>
              <a:rPr lang="en-US" altLang="zh-CN" b="1" u="sng" dirty="0" err="1">
                <a:solidFill>
                  <a:srgbClr val="000000"/>
                </a:solidFill>
                <a:latin typeface="Times New Roman" panose="02020603050405020304" pitchFamily="16" charset="0"/>
              </a:rPr>
              <a:t> </a:t>
            </a:r>
            <a:r>
              <a:rPr lang="en-US" altLang="zh-CN" b="1" u="sng" dirty="0" err="1">
                <a:solidFill>
                  <a:srgbClr val="0000FF"/>
                </a:solidFill>
                <a:latin typeface="Times New Roman" panose="02020603050405020304" pitchFamily="16" charset="0"/>
              </a:rPr>
              <a:t>  0</a:t>
            </a:r>
            <a:r>
              <a:rPr lang="en-US" altLang="zh-CN" b="1" u="sng" dirty="0" err="1">
                <a:solidFill>
                  <a:srgbClr val="000000"/>
                </a:solidFill>
                <a:latin typeface="Times New Roman" panose="02020603050405020304" pitchFamily="16" charset="0"/>
              </a:rPr>
              <a:t>  </a:t>
            </a:r>
            <a:r>
              <a:rPr lang="en-US" altLang="zh-CN" b="1" dirty="0" err="1">
                <a:solidFill>
                  <a:srgbClr val="000000"/>
                </a:solidFill>
                <a:latin typeface="Times New Roman" panose="02020603050405020304" pitchFamily="16" charset="0"/>
              </a:rPr>
              <a:t>9 </a:t>
            </a:r>
            <a:r>
              <a:rPr lang="en-US" altLang="zh-CN" b="1" u="sng" dirty="0" err="1">
                <a:solidFill>
                  <a:srgbClr val="000000"/>
                </a:solidFill>
                <a:latin typeface="Times New Roman" panose="02020603050405020304" pitchFamily="16" charset="0"/>
              </a:rPr>
              <a:t>  </a:t>
            </a:r>
            <a:r>
              <a:rPr lang="en-US" altLang="zh-CN" b="1" u="sng" dirty="0" err="1">
                <a:solidFill>
                  <a:srgbClr val="0000FF"/>
                </a:solidFill>
                <a:latin typeface="Times New Roman" panose="02020603050405020304" pitchFamily="16" charset="0"/>
              </a:rPr>
              <a:t>6  </a:t>
            </a:r>
            <a:r>
              <a:rPr lang="en-US" altLang="zh-CN" b="1" dirty="0" err="1">
                <a:solidFill>
                  <a:srgbClr val="000000"/>
                </a:solidFill>
                <a:latin typeface="Times New Roman" panose="02020603050405020304" pitchFamily="16" charset="0"/>
              </a:rPr>
              <a:t>15 </a:t>
            </a:r>
            <a:r>
              <a:rPr lang="en-US" altLang="zh-CN" b="1" u="sng" dirty="0" err="1">
                <a:solidFill>
                  <a:srgbClr val="0000FF"/>
                </a:solidFill>
                <a:latin typeface="Times New Roman" panose="02020603050405020304" pitchFamily="16" charset="0"/>
              </a:rPr>
              <a:t>  5</a:t>
            </a:r>
            <a:r>
              <a:rPr lang="en-US" altLang="zh-CN" b="1" u="sng" dirty="0" err="1">
                <a:solidFill>
                  <a:srgbClr val="000000"/>
                </a:solidFill>
                <a:latin typeface="Times New Roman" panose="02020603050405020304" pitchFamily="16" charset="0"/>
              </a:rPr>
              <a:t>   </a:t>
            </a:r>
            <a:r>
              <a:rPr lang="en-US" altLang="zh-CN" b="1" dirty="0" err="1">
                <a:solidFill>
                  <a:srgbClr val="000000"/>
                </a:solidFill>
                <a:latin typeface="Times New Roman" panose="02020603050405020304" pitchFamily="16" charset="0"/>
              </a:rPr>
              <a:t>20  </a:t>
            </a:r>
            <a:r>
              <a:rPr lang="en-US" altLang="zh-CN" b="1" u="sng" dirty="0" err="1">
                <a:solidFill>
                  <a:srgbClr val="000000"/>
                </a:solidFill>
                <a:latin typeface="Times New Roman" panose="02020603050405020304" pitchFamily="16" charset="0"/>
              </a:rPr>
              <a:t> </a:t>
            </a:r>
            <a:r>
              <a:rPr lang="en-US" altLang="zh-CN" b="1" u="sng" dirty="0" err="1">
                <a:solidFill>
                  <a:srgbClr val="0000FF"/>
                </a:solidFill>
                <a:latin typeface="Times New Roman" panose="02020603050405020304" pitchFamily="16" charset="0"/>
              </a:rPr>
              <a:t>13</a:t>
            </a:r>
            <a:r>
              <a:rPr lang="en-US" altLang="zh-CN" b="1" u="sng" dirty="0" err="1">
                <a:solidFill>
                  <a:srgbClr val="000000"/>
                </a:solidFill>
                <a:latin typeface="Times New Roman" panose="02020603050405020304" pitchFamily="16" charset="0"/>
              </a:rPr>
              <a:t>  </a:t>
            </a:r>
            <a:r>
              <a:rPr lang="en-US" altLang="zh-CN" b="1" dirty="0" err="1">
                <a:solidFill>
                  <a:srgbClr val="000000"/>
                </a:solidFill>
                <a:latin typeface="Times New Roman" panose="02020603050405020304" pitchFamily="16" charset="0"/>
              </a:rPr>
              <a:t>7  </a:t>
            </a:r>
            <a:r>
              <a:rPr lang="en-US" altLang="zh-CN" b="1" u="sng" dirty="0" err="1">
                <a:solidFill>
                  <a:srgbClr val="000000"/>
                </a:solidFill>
                <a:latin typeface="Times New Roman" panose="02020603050405020304" pitchFamily="16" charset="0"/>
              </a:rPr>
              <a:t> </a:t>
            </a:r>
            <a:r>
              <a:rPr lang="en-US" altLang="zh-CN" b="1" u="sng" dirty="0" err="1">
                <a:solidFill>
                  <a:srgbClr val="0000FF"/>
                </a:solidFill>
                <a:latin typeface="Times New Roman" panose="02020603050405020304" pitchFamily="16" charset="0"/>
              </a:rPr>
              <a:t> 0  </a:t>
            </a:r>
            <a:r>
              <a:rPr lang="en-US" altLang="zh-CN" b="1" u="sng" dirty="0" err="1">
                <a:solidFill>
                  <a:srgbClr val="000000"/>
                </a:solidFill>
                <a:latin typeface="Times New Roman" panose="02020603050405020304" pitchFamily="16" charset="0"/>
              </a:rPr>
              <a:t> </a:t>
            </a:r>
            <a:r>
              <a:rPr lang="en-US" altLang="zh-CN" b="1" dirty="0" err="1">
                <a:solidFill>
                  <a:srgbClr val="000000"/>
                </a:solidFill>
                <a:latin typeface="Times New Roman" panose="02020603050405020304" pitchFamily="16" charset="0"/>
              </a:rPr>
              <a:t>7   = </a:t>
            </a:r>
            <a:r>
              <a:rPr lang="en-US" altLang="zh-CN" b="1" dirty="0" err="1">
                <a:solidFill>
                  <a:srgbClr val="0000FF"/>
                </a:solidFill>
                <a:latin typeface="Times New Roman" panose="02020603050405020304" pitchFamily="16" charset="0"/>
              </a:rPr>
              <a:t>25</a:t>
            </a:r>
            <a:endParaRPr lang="en-US" altLang="zh-CN" b="1" dirty="0" err="1">
              <a:solidFill>
                <a:srgbClr val="0000FF"/>
              </a:solidFill>
              <a:latin typeface="Times New Roman" panose="02020603050405020304" pitchFamily="16" charset="0"/>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b="1" dirty="0" err="1">
              <a:solidFill>
                <a:srgbClr val="0000FF"/>
              </a:solidFill>
              <a:latin typeface="Times New Roman" panose="02020603050405020304" pitchFamily="16" charset="0"/>
            </a:endParaRPr>
          </a:p>
        </p:txBody>
      </p:sp>
      <p:sp>
        <p:nvSpPr>
          <p:cNvPr id="281607" name="文本框 147461"/>
          <p:cNvSpPr txBox="1"/>
          <p:nvPr/>
        </p:nvSpPr>
        <p:spPr>
          <a:xfrm>
            <a:off x="-31750" y="4941888"/>
            <a:ext cx="8961438" cy="838200"/>
          </a:xfrm>
          <a:prstGeom prst="rect">
            <a:avLst/>
          </a:prstGeom>
          <a:noFill/>
          <a:ln w="9525">
            <a:noFill/>
          </a:ln>
        </p:spPr>
        <p:txBody>
          <a:bodyPr wrap="non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solidFill>
                  <a:srgbClr val="000000"/>
                </a:solidFill>
                <a:latin typeface="Times New Roman" panose="02020603050405020304" pitchFamily="16" charset="0"/>
              </a:rPr>
              <a:t>最短寻道时间优先：</a:t>
            </a:r>
            <a:r>
              <a:rPr lang="en-US" altLang="zh-CN" b="1" dirty="0" err="1">
                <a:solidFill>
                  <a:srgbClr val="000000"/>
                </a:solidFill>
                <a:latin typeface="Times New Roman" panose="02020603050405020304" pitchFamily="16" charset="0"/>
              </a:rPr>
              <a:t>8</a:t>
            </a:r>
            <a:r>
              <a:rPr lang="en-US" altLang="zh-CN" b="1" u="sng" dirty="0" err="1">
                <a:solidFill>
                  <a:srgbClr val="000000"/>
                </a:solidFill>
                <a:latin typeface="Times New Roman" panose="02020603050405020304" pitchFamily="16" charset="0"/>
              </a:rPr>
              <a:t>  </a:t>
            </a:r>
            <a:r>
              <a:rPr lang="en-US" altLang="zh-CN" b="1" u="sng" dirty="0" err="1">
                <a:solidFill>
                  <a:srgbClr val="0000FF"/>
                </a:solidFill>
                <a:latin typeface="Times New Roman" panose="02020603050405020304" pitchFamily="16" charset="0"/>
              </a:rPr>
              <a:t> 1</a:t>
            </a:r>
            <a:r>
              <a:rPr lang="en-US" altLang="zh-CN" b="1" u="sng" dirty="0" err="1">
                <a:solidFill>
                  <a:srgbClr val="000000"/>
                </a:solidFill>
                <a:latin typeface="Times New Roman" panose="02020603050405020304" pitchFamily="16" charset="0"/>
              </a:rPr>
              <a:t>   </a:t>
            </a:r>
            <a:r>
              <a:rPr lang="en-US" altLang="zh-CN" b="1" dirty="0" err="1">
                <a:solidFill>
                  <a:srgbClr val="000000"/>
                </a:solidFill>
                <a:latin typeface="Times New Roman" panose="02020603050405020304" pitchFamily="16" charset="0"/>
              </a:rPr>
              <a:t>7</a:t>
            </a:r>
            <a:r>
              <a:rPr lang="en-US" altLang="zh-CN" b="1" u="sng" dirty="0" err="1">
                <a:solidFill>
                  <a:srgbClr val="000000"/>
                </a:solidFill>
                <a:latin typeface="Times New Roman" panose="02020603050405020304" pitchFamily="16" charset="0"/>
              </a:rPr>
              <a:t> </a:t>
            </a:r>
            <a:r>
              <a:rPr lang="en-US" altLang="zh-CN" b="1" u="sng" dirty="0" err="1">
                <a:solidFill>
                  <a:srgbClr val="0000FF"/>
                </a:solidFill>
                <a:latin typeface="Times New Roman" panose="02020603050405020304" pitchFamily="16" charset="0"/>
              </a:rPr>
              <a:t>  0</a:t>
            </a:r>
            <a:r>
              <a:rPr lang="en-US" altLang="zh-CN" b="1" u="sng" dirty="0" err="1">
                <a:solidFill>
                  <a:srgbClr val="000000"/>
                </a:solidFill>
                <a:latin typeface="Times New Roman" panose="02020603050405020304" pitchFamily="16" charset="0"/>
              </a:rPr>
              <a:t>  </a:t>
            </a:r>
            <a:r>
              <a:rPr lang="en-US" altLang="zh-CN" b="1" dirty="0" err="1">
                <a:solidFill>
                  <a:srgbClr val="000000"/>
                </a:solidFill>
                <a:latin typeface="Times New Roman" panose="02020603050405020304" pitchFamily="16" charset="0"/>
              </a:rPr>
              <a:t>7 </a:t>
            </a:r>
            <a:r>
              <a:rPr lang="en-US" altLang="zh-CN" b="1" u="sng" dirty="0" err="1">
                <a:solidFill>
                  <a:srgbClr val="000000"/>
                </a:solidFill>
                <a:latin typeface="Times New Roman" panose="02020603050405020304" pitchFamily="16" charset="0"/>
              </a:rPr>
              <a:t>  </a:t>
            </a:r>
            <a:r>
              <a:rPr lang="en-US" altLang="zh-CN" b="1" u="sng" dirty="0" err="1">
                <a:solidFill>
                  <a:srgbClr val="0000FF"/>
                </a:solidFill>
                <a:latin typeface="Times New Roman" panose="02020603050405020304" pitchFamily="16" charset="0"/>
              </a:rPr>
              <a:t>2   </a:t>
            </a:r>
            <a:r>
              <a:rPr lang="en-US" altLang="zh-CN" b="1" dirty="0" err="1">
                <a:solidFill>
                  <a:srgbClr val="000000"/>
                </a:solidFill>
                <a:latin typeface="Times New Roman" panose="02020603050405020304" pitchFamily="16" charset="0"/>
              </a:rPr>
              <a:t>9  </a:t>
            </a:r>
            <a:r>
              <a:rPr lang="en-US" altLang="zh-CN" b="1" u="sng" dirty="0" err="1">
                <a:solidFill>
                  <a:srgbClr val="000000"/>
                </a:solidFill>
                <a:latin typeface="Times New Roman" panose="02020603050405020304" pitchFamily="16" charset="0"/>
              </a:rPr>
              <a:t>  </a:t>
            </a:r>
            <a:r>
              <a:rPr lang="en-US" altLang="zh-CN" b="1" u="sng" dirty="0" err="1">
                <a:solidFill>
                  <a:srgbClr val="0000FF"/>
                </a:solidFill>
                <a:latin typeface="Times New Roman" panose="02020603050405020304" pitchFamily="16" charset="0"/>
              </a:rPr>
              <a:t>0 </a:t>
            </a:r>
            <a:r>
              <a:rPr lang="en-US" altLang="zh-CN" b="1" u="sng" dirty="0" err="1">
                <a:solidFill>
                  <a:srgbClr val="000000"/>
                </a:solidFill>
                <a:latin typeface="Times New Roman" panose="02020603050405020304" pitchFamily="16" charset="0"/>
              </a:rPr>
              <a:t> </a:t>
            </a:r>
            <a:r>
              <a:rPr lang="en-US" altLang="zh-CN" b="1" dirty="0" err="1">
                <a:solidFill>
                  <a:srgbClr val="000000"/>
                </a:solidFill>
                <a:latin typeface="Times New Roman" panose="02020603050405020304" pitchFamily="16" charset="0"/>
              </a:rPr>
              <a:t>  9   </a:t>
            </a:r>
            <a:r>
              <a:rPr lang="en-US" altLang="zh-CN" b="1" u="sng" dirty="0" err="1">
                <a:solidFill>
                  <a:srgbClr val="000000"/>
                </a:solidFill>
                <a:latin typeface="Times New Roman" panose="02020603050405020304" pitchFamily="16" charset="0"/>
              </a:rPr>
              <a:t> </a:t>
            </a:r>
            <a:r>
              <a:rPr lang="en-US" altLang="zh-CN" b="1" u="sng" dirty="0" err="1">
                <a:solidFill>
                  <a:srgbClr val="0000FF"/>
                </a:solidFill>
                <a:latin typeface="Times New Roman" panose="02020603050405020304" pitchFamily="16" charset="0"/>
              </a:rPr>
              <a:t> 6</a:t>
            </a:r>
            <a:r>
              <a:rPr lang="en-US" altLang="zh-CN" b="1" u="sng" dirty="0" err="1">
                <a:solidFill>
                  <a:srgbClr val="000000"/>
                </a:solidFill>
                <a:latin typeface="Times New Roman" panose="02020603050405020304" pitchFamily="16" charset="0"/>
              </a:rPr>
              <a:t>   </a:t>
            </a:r>
            <a:r>
              <a:rPr lang="en-US" altLang="zh-CN" b="1" dirty="0" err="1">
                <a:solidFill>
                  <a:srgbClr val="000000"/>
                </a:solidFill>
                <a:latin typeface="Times New Roman" panose="02020603050405020304" pitchFamily="16" charset="0"/>
              </a:rPr>
              <a:t> 15 </a:t>
            </a:r>
            <a:r>
              <a:rPr lang="en-US" altLang="zh-CN" b="1" u="sng" dirty="0" err="1">
                <a:solidFill>
                  <a:srgbClr val="000000"/>
                </a:solidFill>
                <a:latin typeface="Times New Roman" panose="02020603050405020304" pitchFamily="16" charset="0"/>
              </a:rPr>
              <a:t>  </a:t>
            </a:r>
            <a:r>
              <a:rPr lang="en-US" altLang="zh-CN" b="1" u="sng" dirty="0" err="1">
                <a:solidFill>
                  <a:srgbClr val="0000FF"/>
                </a:solidFill>
                <a:latin typeface="Times New Roman" panose="02020603050405020304" pitchFamily="16" charset="0"/>
              </a:rPr>
              <a:t>5 </a:t>
            </a:r>
            <a:r>
              <a:rPr lang="en-US" altLang="zh-CN" b="1" u="sng" dirty="0" err="1">
                <a:solidFill>
                  <a:srgbClr val="000000"/>
                </a:solidFill>
                <a:latin typeface="Times New Roman" panose="02020603050405020304" pitchFamily="16" charset="0"/>
              </a:rPr>
              <a:t> </a:t>
            </a:r>
            <a:r>
              <a:rPr lang="en-US" altLang="zh-CN" b="1" dirty="0" err="1">
                <a:solidFill>
                  <a:srgbClr val="000000"/>
                </a:solidFill>
                <a:latin typeface="Times New Roman" panose="02020603050405020304" pitchFamily="16" charset="0"/>
              </a:rPr>
              <a:t> 20 = </a:t>
            </a:r>
            <a:r>
              <a:rPr lang="en-US" altLang="zh-CN" b="1" dirty="0" err="1">
                <a:solidFill>
                  <a:srgbClr val="0000FF"/>
                </a:solidFill>
                <a:latin typeface="Times New Roman" panose="02020603050405020304" pitchFamily="16" charset="0"/>
              </a:rPr>
              <a:t>14</a:t>
            </a:r>
            <a:endParaRPr lang="en-US" altLang="zh-CN" b="1" dirty="0" err="1">
              <a:solidFill>
                <a:srgbClr val="0000FF"/>
              </a:solidFill>
              <a:latin typeface="Times New Roman" panose="02020603050405020304" pitchFamily="16" charset="0"/>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FF"/>
                </a:solidFill>
                <a:latin typeface="Times New Roman" panose="02020603050405020304" pitchFamily="16" charset="0"/>
              </a:rPr>
              <a:t>                                              </a:t>
            </a:r>
            <a:r>
              <a:rPr lang="en-US" altLang="zh-CN" b="1" dirty="0" err="1">
                <a:solidFill>
                  <a:srgbClr val="000000"/>
                </a:solidFill>
                <a:latin typeface="Times New Roman" panose="02020603050405020304" pitchFamily="16" charset="0"/>
              </a:rPr>
              <a:t>⑥    ②      ①        ④         ③         ⑤</a:t>
            </a:r>
            <a:endParaRPr lang="en-US" altLang="zh-CN" b="1" dirty="0" err="1">
              <a:solidFill>
                <a:srgbClr val="000000"/>
              </a:solidFill>
              <a:latin typeface="Times New Roman" panose="02020603050405020304" pitchFamily="16" charset="0"/>
            </a:endParaRPr>
          </a:p>
        </p:txBody>
      </p:sp>
    </p:spTree>
  </p:cSld>
  <p:clrMapOvr>
    <a:masterClrMapping/>
  </p:clrMapOvr>
  <p:transition spd="slow"/>
</p:sld>
</file>

<file path=ppt/slides/slide13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83650" name="矩形 14848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83651" name="文本框 148481"/>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6.10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文件系统举例</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79556" name="文本框 148482"/>
          <p:cNvSpPr txBox="1"/>
          <p:nvPr/>
        </p:nvSpPr>
        <p:spPr>
          <a:xfrm>
            <a:off x="419100" y="1700213"/>
            <a:ext cx="8178800" cy="3168650"/>
          </a:xfrm>
          <a:prstGeom prst="rect">
            <a:avLst/>
          </a:prstGeom>
          <a:noFill/>
          <a:ln w="9525">
            <a:noFill/>
          </a:ln>
        </p:spPr>
        <p:txBody>
          <a:bodyPr wrap="square" lIns="91440" tIns="45720" rIns="91440" bIns="45720" anchor="t" anchorCtr="0"/>
          <a:p>
            <a:pPr marL="342900" indent="-342900" defTabSz="457200" eaLnBrk="0" hangingPunct="0">
              <a:lnSpc>
                <a:spcPct val="14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800" noProof="1" dirty="0" err="1">
                <a:solidFill>
                  <a:srgbClr val="000000"/>
                </a:solidFill>
                <a:latin typeface="Times New Roman" panose="02020603050405020304" pitchFamily="16" charset="0"/>
                <a:ea typeface="黑体" panose="02010609060101010101" charset="-122"/>
                <a:cs typeface="+mn-cs"/>
              </a:rPr>
              <a:t>（</a:t>
            </a:r>
            <a:r>
              <a:rPr lang="en-US" altLang="zh-CN" sz="2800" noProof="1" dirty="0" err="1">
                <a:solidFill>
                  <a:srgbClr val="000000"/>
                </a:solidFill>
                <a:latin typeface="Times New Roman" panose="02020603050405020304" pitchFamily="16" charset="0"/>
                <a:ea typeface="黑体" panose="02010609060101010101" charset="-122"/>
                <a:cs typeface="+mn-cs"/>
              </a:rPr>
              <a:t>1</a:t>
            </a:r>
            <a:r>
              <a:rPr lang="zh-CN" altLang="en-US" sz="2800" noProof="1" dirty="0" err="1">
                <a:solidFill>
                  <a:srgbClr val="000000"/>
                </a:solidFill>
                <a:latin typeface="Times New Roman" panose="02020603050405020304" pitchFamily="16" charset="0"/>
                <a:ea typeface="黑体" panose="02010609060101010101" charset="-122"/>
                <a:cs typeface="+mn-cs"/>
              </a:rPr>
              <a:t>）</a:t>
            </a:r>
            <a:r>
              <a:rPr lang="en-US" altLang="zh-CN" sz="2800" noProof="1" dirty="0" err="1">
                <a:solidFill>
                  <a:srgbClr val="000000"/>
                </a:solidFill>
                <a:latin typeface="Times New Roman" panose="02020603050405020304" pitchFamily="16" charset="0"/>
                <a:ea typeface="黑体" panose="02010609060101010101" charset="-122"/>
                <a:cs typeface="+mn-cs"/>
              </a:rPr>
              <a:t>Windows </a:t>
            </a:r>
            <a:r>
              <a:rPr lang="zh-CN" altLang="x-none" sz="2800" noProof="1" dirty="0" err="1">
                <a:solidFill>
                  <a:srgbClr val="000000"/>
                </a:solidFill>
                <a:latin typeface="Times New Roman" panose="02020603050405020304" pitchFamily="16" charset="0"/>
                <a:ea typeface="黑体" panose="02010609060101010101" charset="-122"/>
                <a:cs typeface="+mn-cs"/>
              </a:rPr>
              <a:t>文件系统</a:t>
            </a:r>
            <a:endParaRPr lang="zh-CN" altLang="x-none" sz="2800" noProof="1" dirty="0" err="1">
              <a:solidFill>
                <a:srgbClr val="000000"/>
              </a:solidFill>
              <a:latin typeface="Times New Roman" panose="02020603050405020304" pitchFamily="16" charset="0"/>
            </a:endParaRPr>
          </a:p>
          <a:p>
            <a:pPr marL="457200" indent="-457200" defTabSz="457200" eaLnBrk="0" hangingPunct="0">
              <a:lnSpc>
                <a:spcPct val="140000"/>
              </a:lnSpc>
              <a:spcBef>
                <a:spcPts val="765"/>
              </a:spcBef>
              <a:buClr>
                <a:srgbClr val="3333CC"/>
              </a:buClr>
              <a:buFont typeface="Wingdings" panose="05000000000000000000" charset="0"/>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noProof="1" dirty="0" err="1">
                <a:solidFill>
                  <a:schemeClr val="accent2"/>
                </a:solidFill>
                <a:latin typeface="Times New Roman" panose="02020603050405020304" pitchFamily="16" charset="0"/>
                <a:ea typeface="宋体" panose="02010600030101010101" pitchFamily="2" charset="-122"/>
                <a:cs typeface="+mn-cs"/>
              </a:rPr>
              <a:t>NTFS</a:t>
            </a:r>
            <a:r>
              <a:rPr lang="zh-CN" altLang="en-US" sz="2800" noProof="1" dirty="0" err="1">
                <a:solidFill>
                  <a:schemeClr val="accent2"/>
                </a:solidFill>
                <a:latin typeface="Times New Roman" panose="02020603050405020304" pitchFamily="16" charset="0"/>
                <a:ea typeface="宋体" panose="02010600030101010101" pitchFamily="2" charset="-122"/>
                <a:cs typeface="+mn-cs"/>
              </a:rPr>
              <a:t>文件系统</a:t>
            </a:r>
            <a:endParaRPr lang="zh-CN" altLang="en-US" sz="2800" noProof="1" dirty="0" err="1">
              <a:solidFill>
                <a:schemeClr val="accent2"/>
              </a:solidFill>
              <a:latin typeface="Times New Roman" panose="02020603050405020304" pitchFamily="16" charset="0"/>
              <a:ea typeface="宋体" panose="02010600030101010101" pitchFamily="2" charset="-122"/>
            </a:endParaRPr>
          </a:p>
          <a:p>
            <a:pPr marL="457200" indent="-457200" defTabSz="457200" eaLnBrk="0" hangingPunct="0">
              <a:lnSpc>
                <a:spcPct val="140000"/>
              </a:lnSpc>
              <a:spcBef>
                <a:spcPts val="765"/>
              </a:spcBef>
              <a:buClr>
                <a:srgbClr val="3333CC"/>
              </a:buClr>
              <a:buFont typeface="Wingdings" panose="05000000000000000000" charset="0"/>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noProof="1" dirty="0" err="1">
                <a:solidFill>
                  <a:schemeClr val="accent2"/>
                </a:solidFill>
                <a:latin typeface="Times New Roman" panose="02020603050405020304" pitchFamily="16" charset="0"/>
                <a:ea typeface="宋体" panose="02010600030101010101" pitchFamily="2" charset="-122"/>
                <a:cs typeface="+mn-cs"/>
              </a:rPr>
              <a:t>FAT</a:t>
            </a:r>
            <a:r>
              <a:rPr lang="zh-CN" altLang="en-US" sz="2800" noProof="1" dirty="0" err="1">
                <a:solidFill>
                  <a:schemeClr val="accent2"/>
                </a:solidFill>
                <a:latin typeface="Times New Roman" panose="02020603050405020304" pitchFamily="16" charset="0"/>
                <a:ea typeface="宋体" panose="02010600030101010101" pitchFamily="2" charset="-122"/>
                <a:cs typeface="+mn-cs"/>
              </a:rPr>
              <a:t>文件系统</a:t>
            </a:r>
            <a:endParaRPr lang="zh-CN" altLang="x-none" sz="2800" noProof="1" dirty="0" err="1">
              <a:solidFill>
                <a:srgbClr val="000000"/>
              </a:solidFill>
              <a:latin typeface="Times New Roman" panose="02020603050405020304" pitchFamily="16" charset="0"/>
            </a:endParaRPr>
          </a:p>
          <a:p>
            <a:pPr marL="342900" indent="-342900" defTabSz="457200" eaLnBrk="0" hangingPunct="0">
              <a:lnSpc>
                <a:spcPct val="14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sz="2800" noProof="1" dirty="0" err="1">
                <a:solidFill>
                  <a:srgbClr val="000000"/>
                </a:solidFill>
                <a:latin typeface="Times New Roman" panose="02020603050405020304" pitchFamily="16" charset="0"/>
                <a:ea typeface="黑体" panose="02010609060101010101" charset="-122"/>
                <a:cs typeface="+mn-cs"/>
              </a:rPr>
              <a:t>（</a:t>
            </a:r>
            <a:r>
              <a:rPr lang="en-US" altLang="zh-CN" sz="2800" noProof="1" dirty="0" err="1">
                <a:solidFill>
                  <a:srgbClr val="000000"/>
                </a:solidFill>
                <a:latin typeface="Times New Roman" panose="02020603050405020304" pitchFamily="16" charset="0"/>
                <a:ea typeface="黑体" panose="02010609060101010101" charset="-122"/>
                <a:cs typeface="+mn-cs"/>
              </a:rPr>
              <a:t>2</a:t>
            </a:r>
            <a:r>
              <a:rPr lang="zh-CN" altLang="en-US" sz="2800" noProof="1" dirty="0" err="1">
                <a:solidFill>
                  <a:srgbClr val="000000"/>
                </a:solidFill>
                <a:latin typeface="Times New Roman" panose="02020603050405020304" pitchFamily="16" charset="0"/>
                <a:ea typeface="黑体" panose="02010609060101010101" charset="-122"/>
                <a:cs typeface="+mn-cs"/>
              </a:rPr>
              <a:t>）</a:t>
            </a:r>
            <a:r>
              <a:rPr lang="en-US" altLang="zh-CN" sz="2800" noProof="1" dirty="0" err="1">
                <a:solidFill>
                  <a:srgbClr val="000000"/>
                </a:solidFill>
                <a:latin typeface="Times New Roman" panose="02020603050405020304" pitchFamily="16" charset="0"/>
                <a:ea typeface="黑体" panose="02010609060101010101" charset="-122"/>
                <a:cs typeface="+mn-cs"/>
              </a:rPr>
              <a:t>Linux</a:t>
            </a:r>
            <a:r>
              <a:rPr lang="zh-CN" altLang="x-none" sz="2800" noProof="1" dirty="0" err="1">
                <a:solidFill>
                  <a:srgbClr val="000000"/>
                </a:solidFill>
                <a:latin typeface="Times New Roman" panose="02020603050405020304" pitchFamily="16" charset="0"/>
                <a:ea typeface="黑体" panose="02010609060101010101" charset="-122"/>
                <a:cs typeface="+mn-cs"/>
              </a:rPr>
              <a:t>文件系统：</a:t>
            </a:r>
            <a:r>
              <a:rPr lang="zh-CN" altLang="x-none" sz="2800" noProof="1" dirty="0" err="1">
                <a:solidFill>
                  <a:schemeClr val="accent2"/>
                </a:solidFill>
                <a:latin typeface="Times New Roman" panose="02020603050405020304" pitchFamily="16" charset="0"/>
                <a:ea typeface="黑体" panose="02010609060101010101" charset="-122"/>
                <a:cs typeface="+mn-cs"/>
              </a:rPr>
              <a:t>虚拟文件系统</a:t>
            </a:r>
            <a:endParaRPr lang="zh-CN" altLang="x-none" sz="2800" noProof="1" dirty="0" err="1">
              <a:solidFill>
                <a:schemeClr val="accent2"/>
              </a:solidFill>
              <a:latin typeface="Times New Roman" panose="02020603050405020304" pitchFamily="16" charset="0"/>
            </a:endParaRPr>
          </a:p>
          <a:p>
            <a:pPr marL="342900" indent="-342900" defTabSz="457200" eaLnBrk="0" hangingPunct="0">
              <a:lnSpc>
                <a:spcPct val="14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noProof="1" dirty="0" err="1">
              <a:solidFill>
                <a:schemeClr val="accent2"/>
              </a:solidFill>
              <a:latin typeface="Times New Roman" panose="02020603050405020304" pitchFamily="16" charset="0"/>
            </a:endParaRPr>
          </a:p>
        </p:txBody>
      </p:sp>
    </p:spTree>
  </p:cSld>
  <p:clrMapOvr>
    <a:masterClrMapping/>
  </p:clrMapOvr>
  <p:transition spd="slow"/>
</p:sld>
</file>

<file path=ppt/slides/slide13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85698" name="矩形 14950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85699" name="文本框 149505"/>
          <p:cNvSpPr txBox="1"/>
          <p:nvPr/>
        </p:nvSpPr>
        <p:spPr>
          <a:xfrm>
            <a:off x="296863" y="368300"/>
            <a:ext cx="7756525" cy="90805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6.10.1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Windows文件系统</a:t>
            </a:r>
            <a:r>
              <a:rPr lang="zh-CN" altLang="x-none" sz="3200" dirty="0" err="1">
                <a:solidFill>
                  <a:srgbClr val="000000"/>
                </a:solidFill>
                <a:latin typeface="Arial Black" panose="020B0A04020102020204" pitchFamily="32" charset="0"/>
                <a:ea typeface="宋体" panose="02010600030101010101" pitchFamily="2" charset="-122"/>
              </a:rPr>
              <a:t> </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281604" name="文本框 149506"/>
          <p:cNvSpPr txBox="1"/>
          <p:nvPr/>
        </p:nvSpPr>
        <p:spPr>
          <a:xfrm>
            <a:off x="296863" y="1538288"/>
            <a:ext cx="8377238" cy="4945063"/>
          </a:xfrm>
          <a:prstGeom prst="rect">
            <a:avLst/>
          </a:prstGeom>
          <a:noFill/>
          <a:ln w="9525">
            <a:noFill/>
          </a:ln>
        </p:spPr>
        <p:txBody>
          <a:bodyPr wrap="square" lIns="91440" tIns="45720" rIns="91440" bIns="45720" anchor="t" anchorCtr="0"/>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noProof="1" dirty="0" err="1">
                <a:solidFill>
                  <a:schemeClr val="tx1"/>
                </a:solidFill>
                <a:latin typeface="Times New Roman" panose="02020603050405020304" pitchFamily="16" charset="0"/>
                <a:ea typeface="黑体" panose="02010609060101010101" charset="-122"/>
                <a:cs typeface="Times New Roman" panose="02020603050405020304" pitchFamily="16" charset="0"/>
              </a:rPr>
              <a:t>（</a:t>
            </a:r>
            <a:r>
              <a:rPr lang="en-US" altLang="zh-CN" noProof="1" dirty="0" err="1">
                <a:solidFill>
                  <a:schemeClr val="tx1"/>
                </a:solidFill>
                <a:latin typeface="Times New Roman" panose="02020603050405020304" pitchFamily="16" charset="0"/>
                <a:ea typeface="黑体" panose="02010609060101010101" charset="-122"/>
                <a:cs typeface="Times New Roman" panose="02020603050405020304" pitchFamily="16" charset="0"/>
              </a:rPr>
              <a:t>1</a:t>
            </a:r>
            <a:r>
              <a:rPr lang="zh-CN" altLang="x-none" noProof="1" dirty="0" err="1">
                <a:solidFill>
                  <a:schemeClr val="tx1"/>
                </a:solidFill>
                <a:latin typeface="Times New Roman" panose="02020603050405020304" pitchFamily="16" charset="0"/>
                <a:ea typeface="黑体" panose="02010609060101010101" charset="-122"/>
                <a:cs typeface="Times New Roman" panose="02020603050405020304" pitchFamily="16" charset="0"/>
              </a:rPr>
              <a:t>）</a:t>
            </a:r>
            <a:r>
              <a:rPr lang="en-US" altLang="zh-CN" noProof="1" dirty="0" err="1">
                <a:solidFill>
                  <a:schemeClr val="tx1"/>
                </a:solidFill>
                <a:latin typeface="Times New Roman" panose="02020603050405020304" pitchFamily="16" charset="0"/>
                <a:ea typeface="黑体" panose="02010609060101010101" charset="-122"/>
                <a:cs typeface="Times New Roman" panose="02020603050405020304" pitchFamily="16" charset="0"/>
              </a:rPr>
              <a:t>FAT</a:t>
            </a:r>
            <a:r>
              <a:rPr lang="zh-CN" altLang="en-US" noProof="1" dirty="0" err="1">
                <a:solidFill>
                  <a:schemeClr val="tx1"/>
                </a:solidFill>
                <a:latin typeface="Times New Roman" panose="02020603050405020304" pitchFamily="16" charset="0"/>
                <a:ea typeface="黑体" panose="02010609060101010101" charset="-122"/>
                <a:cs typeface="Times New Roman" panose="02020603050405020304" pitchFamily="16" charset="0"/>
              </a:rPr>
              <a:t>文件系统</a:t>
            </a:r>
            <a:endParaRPr lang="zh-CN" altLang="x-none" noProof="1" dirty="0" err="1">
              <a:solidFill>
                <a:schemeClr val="tx1"/>
              </a:solidFill>
              <a:cs typeface="Times New Roman" panose="02020603050405020304" pitchFamily="16" charset="0"/>
            </a:endParaRPr>
          </a:p>
          <a:p>
            <a:pPr marL="800100" lvl="1" indent="-342900" defTabSz="457200" eaLnBrk="0" fontAlgn="base" hangingPunct="0">
              <a:lnSpc>
                <a:spcPct val="90000"/>
              </a:lnSpc>
              <a:spcBef>
                <a:spcPts val="665"/>
              </a:spcBef>
              <a:buClrTx/>
              <a:buFont typeface="Wingdings" panose="05000000000000000000" charset="0"/>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trike="noStrike" noProof="1" dirty="0" err="1">
                <a:solidFill>
                  <a:srgbClr val="0000FF"/>
                </a:solidFill>
                <a:latin typeface="Times New Roman" panose="02020603050405020304" pitchFamily="16" charset="0"/>
                <a:ea typeface="黑体" panose="02010609060101010101" charset="-122"/>
                <a:cs typeface="Times New Roman" panose="02020603050405020304" pitchFamily="16" charset="0"/>
              </a:rPr>
              <a:t>  </a:t>
            </a:r>
            <a:r>
              <a:rPr lang="en-US" altLang="zh-CN" strike="noStrike" noProof="1" dirty="0" err="1">
                <a:solidFill>
                  <a:schemeClr val="accent2"/>
                </a:solidFill>
                <a:latin typeface="Times New Roman" panose="02020603050405020304" pitchFamily="16" charset="0"/>
                <a:ea typeface="黑体" panose="02010609060101010101" charset="-122"/>
                <a:cs typeface="Times New Roman" panose="02020603050405020304" pitchFamily="16" charset="0"/>
              </a:rPr>
              <a:t>FAT12</a:t>
            </a:r>
            <a:r>
              <a:rPr lang="zh-CN" altLang="en-US" strike="noStrike" noProof="1" dirty="0" err="1">
                <a:solidFill>
                  <a:schemeClr val="accent2"/>
                </a:solidFill>
                <a:latin typeface="Times New Roman" panose="02020603050405020304" pitchFamily="16" charset="0"/>
                <a:ea typeface="黑体" panose="02010609060101010101" charset="-122"/>
                <a:cs typeface="Times New Roman" panose="02020603050405020304" pitchFamily="16" charset="0"/>
              </a:rPr>
              <a:t>、</a:t>
            </a:r>
            <a:r>
              <a:rPr lang="en-US" altLang="zh-CN" strike="noStrike" noProof="1" dirty="0" err="1">
                <a:solidFill>
                  <a:schemeClr val="accent2"/>
                </a:solidFill>
                <a:latin typeface="Times New Roman" panose="02020603050405020304" pitchFamily="16" charset="0"/>
                <a:ea typeface="黑体" panose="02010609060101010101" charset="-122"/>
                <a:cs typeface="Times New Roman" panose="02020603050405020304" pitchFamily="16" charset="0"/>
              </a:rPr>
              <a:t>FAT16</a:t>
            </a:r>
            <a:r>
              <a:rPr lang="en-US" altLang="zh-CN" strike="noStrike" noProof="1" dirty="0" err="1">
                <a:solidFill>
                  <a:srgbClr val="0000FF"/>
                </a:solidFill>
                <a:latin typeface="Times New Roman" panose="02020603050405020304" pitchFamily="16" charset="0"/>
                <a:ea typeface="黑体" panose="02010609060101010101" charset="-122"/>
                <a:cs typeface="Times New Roman" panose="02020603050405020304" pitchFamily="16" charset="0"/>
              </a:rPr>
              <a:t>        </a:t>
            </a:r>
            <a:endParaRPr lang="en-US" altLang="zh-CN" strike="noStrike" noProof="1" dirty="0" err="1">
              <a:solidFill>
                <a:srgbClr val="0000FF"/>
              </a:solidFill>
              <a:cs typeface="Times New Roman" panose="02020603050405020304" pitchFamily="16"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         </a:t>
            </a:r>
            <a:r>
              <a:rPr lang="zh-CN" altLang="x-non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针对相对较小容量的磁盘而设计的，只能容纳</a:t>
            </a:r>
            <a:r>
              <a:rPr lang="en-US" altLang="zh-CN"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2</a:t>
            </a:r>
            <a:r>
              <a:rPr lang="en-US" altLang="zh-CN" baseline="30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12</a:t>
            </a:r>
            <a:r>
              <a:rPr lang="zh-CN" altLang="x-non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或</a:t>
            </a:r>
            <a:r>
              <a:rPr lang="en-US" altLang="zh-CN"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2</a:t>
            </a:r>
            <a:r>
              <a:rPr lang="en-US" altLang="zh-CN" baseline="30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16</a:t>
            </a:r>
            <a:r>
              <a:rPr lang="zh-CN" altLang="x-non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个簇。如果磁盘空间较大，则文件空间的碎片较多，浪费存储空间。</a:t>
            </a:r>
            <a:endParaRPr lang="zh-CN" altLang="x-none" noProof="1" dirty="0" err="1">
              <a:solidFill>
                <a:srgbClr val="000000"/>
              </a:solidFill>
              <a:cs typeface="Times New Roman" panose="02020603050405020304" pitchFamily="16" charset="0"/>
            </a:endParaRPr>
          </a:p>
          <a:p>
            <a:pPr marL="800100" lvl="1" indent="-342900" defTabSz="457200" eaLnBrk="0" fontAlgn="base" hangingPunct="0">
              <a:lnSpc>
                <a:spcPct val="90000"/>
              </a:lnSpc>
              <a:spcBef>
                <a:spcPts val="665"/>
              </a:spcBef>
              <a:buClrTx/>
              <a:buFont typeface="Wingdings" panose="05000000000000000000" charset="0"/>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trike="noStrike" noProof="1" dirty="0" err="1">
                <a:solidFill>
                  <a:srgbClr val="0000FF"/>
                </a:solidFill>
                <a:latin typeface="Times New Roman" panose="02020603050405020304" pitchFamily="16" charset="0"/>
                <a:ea typeface="黑体" panose="02010609060101010101" charset="-122"/>
                <a:cs typeface="Times New Roman" panose="02020603050405020304" pitchFamily="16" charset="0"/>
              </a:rPr>
              <a:t>FAT32</a:t>
            </a:r>
            <a:endParaRPr lang="en-US" altLang="zh-CN" strike="noStrike" noProof="1" dirty="0" err="1">
              <a:solidFill>
                <a:srgbClr val="0000FF"/>
              </a:solidFill>
              <a:cs typeface="Times New Roman" panose="02020603050405020304" pitchFamily="16" charset="0"/>
            </a:endParaRPr>
          </a:p>
          <a:p>
            <a:pPr marL="457200" lvl="1" indent="0" defTabSz="457200" eaLnBrk="0" fontAlgn="base" hangingPunct="0">
              <a:lnSpc>
                <a:spcPct val="90000"/>
              </a:lnSpc>
              <a:spcBef>
                <a:spcPts val="665"/>
              </a:spcBef>
              <a:buClrTx/>
              <a:buFont typeface="Wingdings" panose="05000000000000000000"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trike="noStrike" noProof="1" dirty="0" err="1">
                <a:solidFill>
                  <a:srgbClr val="0000FF"/>
                </a:solidFill>
                <a:latin typeface="Times New Roman" panose="02020603050405020304" pitchFamily="16" charset="0"/>
                <a:ea typeface="黑体" panose="02010609060101010101" charset="-122"/>
                <a:cs typeface="Times New Roman" panose="02020603050405020304" pitchFamily="16" charset="0"/>
              </a:rPr>
              <a:t>    </a:t>
            </a:r>
            <a:r>
              <a:rPr lang="zh-CN" altLang="x-none" strike="noStrik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 从Windows 9x和Windows me开始，FAT表被扩展到了32位，形成了FAT32文件系统。</a:t>
            </a:r>
            <a:endParaRPr lang="zh-CN" altLang="x-none" strike="noStrike" noProof="1" dirty="0" err="1">
              <a:solidFill>
                <a:srgbClr val="000000"/>
              </a:solidFill>
              <a:cs typeface="Times New Roman" panose="02020603050405020304" pitchFamily="16"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a:t>
            </a:r>
            <a:r>
              <a:rPr lang="en-US" altLang="zh-CN"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2</a:t>
            </a:r>
            <a:r>
              <a:rPr lang="zh-CN" altLang="x-non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a:t>
            </a:r>
            <a:r>
              <a:rPr lang="en-US" altLang="zh-CN" noProof="1" dirty="0" err="1">
                <a:solidFill>
                  <a:schemeClr val="tx1"/>
                </a:solidFill>
                <a:latin typeface="Times New Roman" panose="02020603050405020304" pitchFamily="16" charset="0"/>
                <a:ea typeface="黑体" panose="02010609060101010101" charset="-122"/>
                <a:cs typeface="Times New Roman" panose="02020603050405020304" pitchFamily="16" charset="0"/>
              </a:rPr>
              <a:t>CDFS</a:t>
            </a:r>
            <a:r>
              <a:rPr lang="zh-CN" altLang="en-US" noProof="1" dirty="0" err="1">
                <a:solidFill>
                  <a:schemeClr val="tx1"/>
                </a:solidFill>
                <a:latin typeface="Times New Roman" panose="02020603050405020304" pitchFamily="16" charset="0"/>
                <a:ea typeface="黑体" panose="02010609060101010101" charset="-122"/>
                <a:cs typeface="Times New Roman" panose="02020603050405020304" pitchFamily="16" charset="0"/>
              </a:rPr>
              <a:t>和</a:t>
            </a:r>
            <a:r>
              <a:rPr lang="en-US" altLang="zh-CN" noProof="1" dirty="0" err="1">
                <a:solidFill>
                  <a:schemeClr val="tx1"/>
                </a:solidFill>
                <a:latin typeface="Times New Roman" panose="02020603050405020304" pitchFamily="16" charset="0"/>
                <a:ea typeface="黑体" panose="02010609060101010101" charset="-122"/>
                <a:cs typeface="Times New Roman" panose="02020603050405020304" pitchFamily="16" charset="0"/>
              </a:rPr>
              <a:t>UDF</a:t>
            </a:r>
            <a:r>
              <a:rPr lang="zh-CN" altLang="en-US" noProof="1" dirty="0" err="1">
                <a:solidFill>
                  <a:schemeClr val="tx1"/>
                </a:solidFill>
                <a:latin typeface="Times New Roman" panose="02020603050405020304" pitchFamily="16" charset="0"/>
                <a:ea typeface="黑体" panose="02010609060101010101" charset="-122"/>
                <a:cs typeface="Times New Roman" panose="02020603050405020304" pitchFamily="16" charset="0"/>
              </a:rPr>
              <a:t>：以光盘为存储介质的文件系统标准。</a:t>
            </a:r>
            <a:endParaRPr lang="zh-CN" altLang="x-none" noProof="1" dirty="0" err="1">
              <a:solidFill>
                <a:srgbClr val="000000"/>
              </a:solidFill>
              <a:cs typeface="Times New Roman" panose="02020603050405020304" pitchFamily="16"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     </a:t>
            </a:r>
            <a:endParaRPr lang="en-US" altLang="zh-CN" noProof="1" dirty="0" err="1">
              <a:solidFill>
                <a:srgbClr val="000000"/>
              </a:solidFill>
              <a:cs typeface="Times New Roman" panose="02020603050405020304" pitchFamily="16"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noProof="1" dirty="0" err="1">
                <a:solidFill>
                  <a:schemeClr val="tx1"/>
                </a:solidFill>
                <a:latin typeface="Times New Roman" panose="02020603050405020304" pitchFamily="16" charset="0"/>
                <a:ea typeface="黑体" panose="02010609060101010101" charset="-122"/>
                <a:cs typeface="Times New Roman" panose="02020603050405020304" pitchFamily="16" charset="0"/>
              </a:rPr>
              <a:t>（</a:t>
            </a:r>
            <a:r>
              <a:rPr lang="en-US" altLang="zh-CN" noProof="1" dirty="0" err="1">
                <a:solidFill>
                  <a:schemeClr val="tx1"/>
                </a:solidFill>
                <a:latin typeface="Times New Roman" panose="02020603050405020304" pitchFamily="16" charset="0"/>
                <a:ea typeface="黑体" panose="02010609060101010101" charset="-122"/>
                <a:cs typeface="Times New Roman" panose="02020603050405020304" pitchFamily="16" charset="0"/>
              </a:rPr>
              <a:t>3</a:t>
            </a:r>
            <a:r>
              <a:rPr lang="zh-CN" altLang="en-US" noProof="1" dirty="0" err="1">
                <a:solidFill>
                  <a:schemeClr val="tx1"/>
                </a:solidFill>
                <a:latin typeface="Times New Roman" panose="02020603050405020304" pitchFamily="16" charset="0"/>
                <a:ea typeface="黑体" panose="02010609060101010101" charset="-122"/>
                <a:cs typeface="Times New Roman" panose="02020603050405020304" pitchFamily="16" charset="0"/>
              </a:rPr>
              <a:t>）</a:t>
            </a:r>
            <a:r>
              <a:rPr lang="en-US" altLang="zh-CN" noProof="1" dirty="0" err="1">
                <a:solidFill>
                  <a:schemeClr val="tx1"/>
                </a:solidFill>
                <a:latin typeface="Times New Roman" panose="02020603050405020304" pitchFamily="16" charset="0"/>
                <a:ea typeface="黑体" panose="02010609060101010101" charset="-122"/>
                <a:cs typeface="Times New Roman" panose="02020603050405020304" pitchFamily="16" charset="0"/>
              </a:rPr>
              <a:t>NTFS</a:t>
            </a:r>
            <a:r>
              <a:rPr lang="zh-CN" altLang="en-US" noProof="1" dirty="0" err="1">
                <a:solidFill>
                  <a:schemeClr val="tx1"/>
                </a:solidFill>
                <a:latin typeface="Times New Roman" panose="02020603050405020304" pitchFamily="16" charset="0"/>
                <a:ea typeface="黑体" panose="02010609060101010101" charset="-122"/>
                <a:cs typeface="Times New Roman" panose="02020603050405020304" pitchFamily="16" charset="0"/>
              </a:rPr>
              <a:t>：</a:t>
            </a:r>
            <a:r>
              <a:rPr lang="en-US" altLang="zh-CN" noProof="1" dirty="0" err="1">
                <a:solidFill>
                  <a:schemeClr val="tx1"/>
                </a:solidFill>
                <a:latin typeface="Times New Roman" panose="02020603050405020304" pitchFamily="16" charset="0"/>
                <a:ea typeface="黑体" panose="02010609060101010101" charset="-122"/>
                <a:cs typeface="Times New Roman" panose="02020603050405020304" pitchFamily="16" charset="0"/>
              </a:rPr>
              <a:t>Windows NT</a:t>
            </a:r>
            <a:r>
              <a:rPr lang="zh-CN" altLang="en-US" noProof="1" dirty="0" err="1">
                <a:solidFill>
                  <a:schemeClr val="tx1"/>
                </a:solidFill>
                <a:latin typeface="Times New Roman" panose="02020603050405020304" pitchFamily="16" charset="0"/>
                <a:ea typeface="黑体" panose="02010609060101010101" charset="-122"/>
                <a:cs typeface="Times New Roman" panose="02020603050405020304" pitchFamily="16" charset="0"/>
              </a:rPr>
              <a:t>开始支持的文件系统。</a:t>
            </a:r>
            <a:endParaRPr lang="zh-CN" altLang="en-US" noProof="1" dirty="0" err="1">
              <a:solidFill>
                <a:schemeClr val="tx1"/>
              </a:solidFill>
              <a:cs typeface="Times New Roman" panose="02020603050405020304" pitchFamily="16" charset="0"/>
            </a:endParaRPr>
          </a:p>
        </p:txBody>
      </p:sp>
    </p:spTree>
  </p:cSld>
  <p:clrMapOvr>
    <a:masterClrMapping/>
  </p:clrMapOvr>
  <p:transition spd="slow"/>
</p:sld>
</file>

<file path=ppt/slides/slide13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87746" name="矩形 15052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87747" name="文本框 150529"/>
          <p:cNvSpPr txBox="1"/>
          <p:nvPr/>
        </p:nvSpPr>
        <p:spPr>
          <a:xfrm>
            <a:off x="468313" y="1493838"/>
            <a:ext cx="8207375" cy="496887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1</a:t>
            </a:r>
            <a:r>
              <a:rPr lang="zh-CN" altLang="en-US"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CDFS</a:t>
            </a:r>
            <a:r>
              <a:rPr lang="zh-CN" altLang="x-none" dirty="0" err="1">
                <a:solidFill>
                  <a:srgbClr val="000000"/>
                </a:solidFill>
                <a:latin typeface="Times New Roman" panose="02020603050405020304" pitchFamily="16" charset="0"/>
              </a:rPr>
              <a:t>与</a:t>
            </a:r>
            <a:r>
              <a:rPr lang="en-US" altLang="zh-CN" dirty="0" err="1">
                <a:solidFill>
                  <a:srgbClr val="000000"/>
                </a:solidFill>
                <a:latin typeface="Times New Roman" panose="02020603050405020304" pitchFamily="16" charset="0"/>
              </a:rPr>
              <a:t>UDF</a:t>
            </a:r>
            <a:endParaRPr lang="en-US" altLang="zh-CN"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CDFS(CDROM File system</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CDFS)</a:t>
            </a:r>
            <a:r>
              <a:rPr lang="zh-CN" altLang="x-none" dirty="0" err="1">
                <a:solidFill>
                  <a:srgbClr val="000000"/>
                </a:solidFill>
                <a:latin typeface="Times New Roman" panose="02020603050405020304" pitchFamily="16" charset="0"/>
              </a:rPr>
              <a:t>文件系统，在</a:t>
            </a:r>
            <a:r>
              <a:rPr lang="en-US" altLang="zh-CN" dirty="0" err="1">
                <a:solidFill>
                  <a:srgbClr val="000000"/>
                </a:solidFill>
                <a:latin typeface="Times New Roman" panose="02020603050405020304" pitchFamily="16" charset="0"/>
              </a:rPr>
              <a:t>1988</a:t>
            </a:r>
            <a:r>
              <a:rPr lang="zh-CN" altLang="x-none" dirty="0" err="1">
                <a:solidFill>
                  <a:srgbClr val="000000"/>
                </a:solidFill>
                <a:latin typeface="Times New Roman" panose="02020603050405020304" pitchFamily="16" charset="0"/>
              </a:rPr>
              <a:t>年是作为</a:t>
            </a:r>
            <a:r>
              <a:rPr lang="en-US" altLang="zh-CN" dirty="0" err="1">
                <a:solidFill>
                  <a:srgbClr val="000000"/>
                </a:solidFill>
                <a:latin typeface="Times New Roman" panose="02020603050405020304" pitchFamily="16" charset="0"/>
              </a:rPr>
              <a:t>CDROM</a:t>
            </a:r>
            <a:r>
              <a:rPr lang="zh-CN" altLang="x-none" dirty="0" err="1">
                <a:solidFill>
                  <a:srgbClr val="000000"/>
                </a:solidFill>
                <a:latin typeface="Times New Roman" panose="02020603050405020304" pitchFamily="16" charset="0"/>
              </a:rPr>
              <a:t>介质的只读光盘所制定的标准格式。</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CDFS</a:t>
            </a:r>
            <a:r>
              <a:rPr lang="zh-CN" altLang="x-none" dirty="0" err="1">
                <a:solidFill>
                  <a:srgbClr val="000000"/>
                </a:solidFill>
                <a:latin typeface="Times New Roman" panose="02020603050405020304" pitchFamily="16" charset="0"/>
              </a:rPr>
              <a:t>比较简单，但是有一定的限制：</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文件和目录名的长度必须少于</a:t>
            </a:r>
            <a:r>
              <a:rPr lang="en-US" altLang="zh-CN" dirty="0" err="1">
                <a:solidFill>
                  <a:srgbClr val="0000FF"/>
                </a:solidFill>
                <a:latin typeface="Times New Roman" panose="02020603050405020304" pitchFamily="16" charset="0"/>
              </a:rPr>
              <a:t>32</a:t>
            </a:r>
            <a:r>
              <a:rPr lang="zh-CN" altLang="x-none" dirty="0" err="1">
                <a:solidFill>
                  <a:srgbClr val="0000FF"/>
                </a:solidFill>
                <a:latin typeface="Times New Roman" panose="02020603050405020304" pitchFamily="16" charset="0"/>
              </a:rPr>
              <a:t>个字符</a:t>
            </a:r>
            <a:endParaRPr lang="zh-CN" altLang="x-none" dirty="0" err="1">
              <a:solidFill>
                <a:srgbClr val="0000FF"/>
              </a:solidFill>
              <a:latin typeface="Times New Roman" panose="02020603050405020304" pitchFamily="16" charset="0"/>
            </a:endParaRPr>
          </a:p>
          <a:p>
            <a:pPr marL="342900" indent="-342900" defTabSz="457200" eaLnBrk="0" hangingPunct="0">
              <a:spcBef>
                <a:spcPts val="665"/>
              </a:spcBef>
              <a:buClrTx/>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目录树的深度不能超过</a:t>
            </a:r>
            <a:r>
              <a:rPr lang="en-US" altLang="zh-CN" dirty="0" err="1">
                <a:solidFill>
                  <a:srgbClr val="0000FF"/>
                </a:solidFill>
                <a:latin typeface="Times New Roman" panose="02020603050405020304" pitchFamily="16" charset="0"/>
              </a:rPr>
              <a:t>8</a:t>
            </a:r>
            <a:r>
              <a:rPr lang="zh-CN" altLang="x-none" dirty="0" err="1">
                <a:solidFill>
                  <a:srgbClr val="0000FF"/>
                </a:solidFill>
                <a:latin typeface="Times New Roman" panose="02020603050405020304" pitchFamily="16" charset="0"/>
              </a:rPr>
              <a:t>层</a:t>
            </a:r>
            <a:endParaRPr lang="zh-CN" altLang="x-none" dirty="0" err="1">
              <a:solidFill>
                <a:srgbClr val="0000FF"/>
              </a:solidFill>
              <a:latin typeface="Times New Roman" panose="02020603050405020304" pitchFamily="16" charset="0"/>
            </a:endParaRPr>
          </a:p>
          <a:p>
            <a:pPr marL="342900" indent="-342900" defTabSz="457200" eaLnBrk="0" hangingPunct="0">
              <a:spcBef>
                <a:spcPts val="665"/>
              </a:spcBef>
              <a:buClrTx/>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目前</a:t>
            </a:r>
            <a:r>
              <a:rPr lang="en-US" altLang="zh-CN" dirty="0" err="1">
                <a:solidFill>
                  <a:srgbClr val="0000FF"/>
                </a:solidFill>
                <a:latin typeface="Times New Roman" panose="02020603050405020304" pitchFamily="16" charset="0"/>
              </a:rPr>
              <a:t>CDFS</a:t>
            </a:r>
            <a:r>
              <a:rPr lang="zh-CN" altLang="x-none" dirty="0" err="1">
                <a:solidFill>
                  <a:srgbClr val="0000FF"/>
                </a:solidFill>
                <a:latin typeface="Times New Roman" panose="02020603050405020304" pitchFamily="16" charset="0"/>
              </a:rPr>
              <a:t>已经过时，由</a:t>
            </a:r>
            <a:r>
              <a:rPr lang="en-US" altLang="zh-CN" dirty="0" err="1">
                <a:solidFill>
                  <a:srgbClr val="0000FF"/>
                </a:solidFill>
                <a:latin typeface="Times New Roman" panose="02020603050405020304" pitchFamily="16" charset="0"/>
              </a:rPr>
              <a:t>UDF</a:t>
            </a:r>
            <a:r>
              <a:rPr lang="zh-CN" altLang="x-none" dirty="0" err="1">
                <a:solidFill>
                  <a:srgbClr val="0000FF"/>
                </a:solidFill>
                <a:latin typeface="Times New Roman" panose="02020603050405020304" pitchFamily="16" charset="0"/>
              </a:rPr>
              <a:t>标准代替 </a:t>
            </a:r>
            <a:endParaRPr lang="zh-CN" altLang="x-none" dirty="0" err="1">
              <a:solidFill>
                <a:srgbClr val="0000FF"/>
              </a:solidFill>
              <a:latin typeface="Times New Roman" panose="02020603050405020304" pitchFamily="16" charset="0"/>
            </a:endParaRPr>
          </a:p>
          <a:p>
            <a:pPr marL="342900" indent="-342900" defTabSz="457200" eaLnBrk="0" hangingPunct="0">
              <a:spcBef>
                <a:spcPts val="665"/>
              </a:spcBef>
              <a:buClrTx/>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Times New Roman" panose="02020603050405020304" pitchFamily="16" charset="0"/>
              </a:rPr>
              <a:t>Windows</a:t>
            </a:r>
            <a:r>
              <a:rPr lang="zh-CN" altLang="en-US" dirty="0" err="1">
                <a:solidFill>
                  <a:srgbClr val="0000FF"/>
                </a:solidFill>
                <a:latin typeface="Times New Roman" panose="02020603050405020304" pitchFamily="16" charset="0"/>
              </a:rPr>
              <a:t>下</a:t>
            </a:r>
            <a:r>
              <a:rPr lang="en-US" altLang="zh-CN" dirty="0" err="1">
                <a:solidFill>
                  <a:srgbClr val="0000FF"/>
                </a:solidFill>
                <a:latin typeface="Times New Roman" panose="02020603050405020304" pitchFamily="16" charset="0"/>
              </a:rPr>
              <a:t> CDFS</a:t>
            </a:r>
            <a:r>
              <a:rPr lang="zh-CN" altLang="x-none" dirty="0" err="1">
                <a:solidFill>
                  <a:srgbClr val="0000FF"/>
                </a:solidFill>
                <a:latin typeface="Times New Roman" panose="02020603050405020304" pitchFamily="16" charset="0"/>
              </a:rPr>
              <a:t>驱动程序：</a:t>
            </a:r>
            <a:r>
              <a:rPr lang="en-US" altLang="zh-CN" dirty="0" err="1">
                <a:solidFill>
                  <a:srgbClr val="0000FF"/>
                </a:solidFill>
                <a:latin typeface="Times New Roman" panose="02020603050405020304" pitchFamily="16" charset="0"/>
              </a:rPr>
              <a:t>\Winint\System32\Drivers\Cdfs.sys</a:t>
            </a:r>
            <a:r>
              <a:rPr lang="zh-CN" altLang="x-none" dirty="0" err="1">
                <a:solidFill>
                  <a:srgbClr val="FF0000"/>
                </a:solidFill>
                <a:latin typeface="Times New Roman" panose="02020603050405020304" pitchFamily="16" charset="0"/>
              </a:rPr>
              <a:t> </a:t>
            </a:r>
            <a:endParaRPr lang="zh-CN" altLang="x-none" dirty="0" err="1">
              <a:solidFill>
                <a:srgbClr val="FF0000"/>
              </a:solidFill>
              <a:latin typeface="Times New Roman" panose="02020603050405020304" pitchFamily="16" charset="0"/>
            </a:endParaRPr>
          </a:p>
        </p:txBody>
      </p:sp>
      <p:sp>
        <p:nvSpPr>
          <p:cNvPr id="287748" name="文本框 150530"/>
          <p:cNvSpPr txBox="1"/>
          <p:nvPr/>
        </p:nvSpPr>
        <p:spPr>
          <a:xfrm>
            <a:off x="466725" y="333375"/>
            <a:ext cx="7758113" cy="906463"/>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6.10.1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Windows文件系统</a:t>
            </a:r>
            <a:r>
              <a:rPr lang="zh-CN" altLang="x-none" sz="3200" dirty="0" err="1">
                <a:solidFill>
                  <a:srgbClr val="000000"/>
                </a:solidFill>
                <a:latin typeface="Arial Black" panose="020B0A04020102020204" pitchFamily="32" charset="0"/>
                <a:ea typeface="宋体" panose="02010600030101010101" pitchFamily="2" charset="-122"/>
              </a:rPr>
              <a:t> </a:t>
            </a:r>
            <a:endParaRPr lang="zh-CN" altLang="x-none" sz="3200" dirty="0" err="1">
              <a:solidFill>
                <a:srgbClr val="000000"/>
              </a:solidFill>
              <a:latin typeface="Arial Black" panose="020B0A04020102020204" pitchFamily="32" charset="0"/>
              <a:ea typeface="宋体" panose="02010600030101010101" pitchFamily="2" charset="-122"/>
            </a:endParaRPr>
          </a:p>
        </p:txBody>
      </p:sp>
    </p:spTree>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89794" name="矩形 15155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89795" name="文本框 151553"/>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chemeClr val="tx1"/>
                </a:solidFill>
                <a:latin typeface="Times New Roman" panose="02020603050405020304" pitchFamily="16" charset="0"/>
              </a:rPr>
              <a:t>2</a:t>
            </a:r>
            <a:r>
              <a:rPr lang="zh-CN" altLang="en-US" dirty="0" err="1">
                <a:solidFill>
                  <a:schemeClr val="tx1"/>
                </a:solidFill>
                <a:latin typeface="Times New Roman" panose="02020603050405020304" pitchFamily="16" charset="0"/>
              </a:rPr>
              <a:t>、</a:t>
            </a:r>
            <a:r>
              <a:rPr lang="zh-CN" altLang="x-none" dirty="0" err="1">
                <a:solidFill>
                  <a:schemeClr val="tx1"/>
                </a:solidFill>
                <a:latin typeface="Times New Roman" panose="02020603050405020304" pitchFamily="16" charset="0"/>
              </a:rPr>
              <a:t>通用磁盘格式（</a:t>
            </a:r>
            <a:r>
              <a:rPr lang="en-US" altLang="zh-CN" dirty="0" err="1">
                <a:solidFill>
                  <a:schemeClr val="tx1"/>
                </a:solidFill>
                <a:latin typeface="Times New Roman" panose="02020603050405020304" pitchFamily="16" charset="0"/>
              </a:rPr>
              <a:t>Universal Disk Format</a:t>
            </a:r>
            <a:r>
              <a:rPr lang="zh-CN" altLang="x-none" dirty="0" err="1">
                <a:solidFill>
                  <a:schemeClr val="tx1"/>
                </a:solidFill>
                <a:latin typeface="Times New Roman" panose="02020603050405020304" pitchFamily="16" charset="0"/>
              </a:rPr>
              <a:t>，</a:t>
            </a:r>
            <a:r>
              <a:rPr lang="en-US" altLang="zh-CN" dirty="0" err="1">
                <a:solidFill>
                  <a:schemeClr val="tx1"/>
                </a:solidFill>
                <a:latin typeface="Times New Roman" panose="02020603050405020304" pitchFamily="16" charset="0"/>
              </a:rPr>
              <a:t>UDF</a:t>
            </a:r>
            <a:r>
              <a:rPr lang="zh-CN" altLang="x-none" dirty="0" err="1">
                <a:solidFill>
                  <a:schemeClr val="tx1"/>
                </a:solidFill>
                <a:latin typeface="Times New Roman" panose="02020603050405020304" pitchFamily="16" charset="0"/>
              </a:rPr>
              <a:t>）</a:t>
            </a:r>
            <a:endParaRPr lang="zh-CN" altLang="x-none" dirty="0" err="1">
              <a:solidFill>
                <a:schemeClr val="tx1"/>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 </a:t>
            </a:r>
            <a:r>
              <a:rPr lang="en-US" altLang="zh-CN" dirty="0" err="1">
                <a:solidFill>
                  <a:srgbClr val="0000FF"/>
                </a:solidFill>
                <a:latin typeface="Times New Roman" panose="02020603050405020304" pitchFamily="16" charset="0"/>
              </a:rPr>
              <a:t>        </a:t>
            </a:r>
            <a:r>
              <a:rPr lang="en-US" altLang="zh-CN" dirty="0" err="1">
                <a:solidFill>
                  <a:srgbClr val="000000"/>
                </a:solidFill>
                <a:latin typeface="Times New Roman" panose="02020603050405020304" pitchFamily="16" charset="0"/>
              </a:rPr>
              <a:t>1995</a:t>
            </a:r>
            <a:r>
              <a:rPr lang="zh-CN" altLang="x-none" dirty="0" err="1">
                <a:solidFill>
                  <a:srgbClr val="000000"/>
                </a:solidFill>
                <a:latin typeface="Times New Roman" panose="02020603050405020304" pitchFamily="16" charset="0"/>
              </a:rPr>
              <a:t>年由光学存储技术委员会（</a:t>
            </a:r>
            <a:r>
              <a:rPr lang="en-US" altLang="zh-CN" dirty="0" err="1">
                <a:solidFill>
                  <a:srgbClr val="000000"/>
                </a:solidFill>
                <a:latin typeface="Times New Roman" panose="02020603050405020304" pitchFamily="16" charset="0"/>
              </a:rPr>
              <a:t>Optical Storage Technology Association</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OSTA</a:t>
            </a:r>
            <a:r>
              <a:rPr lang="zh-CN" altLang="x-none" dirty="0" err="1">
                <a:solidFill>
                  <a:srgbClr val="000000"/>
                </a:solidFill>
                <a:latin typeface="Times New Roman" panose="02020603050405020304" pitchFamily="16" charset="0"/>
              </a:rPr>
              <a:t>）为光磁盘存储媒介如</a:t>
            </a:r>
            <a:r>
              <a:rPr lang="en-US" altLang="zh-CN" dirty="0" err="1">
                <a:solidFill>
                  <a:srgbClr val="000000"/>
                </a:solidFill>
                <a:latin typeface="Times New Roman" panose="02020603050405020304" pitchFamily="16" charset="0"/>
              </a:rPr>
              <a:t>DVD-ROM</a:t>
            </a:r>
            <a:r>
              <a:rPr lang="zh-CN" altLang="x-none" dirty="0" err="1">
                <a:solidFill>
                  <a:srgbClr val="000000"/>
                </a:solidFill>
                <a:latin typeface="Times New Roman" panose="02020603050405020304" pitchFamily="16" charset="0"/>
              </a:rPr>
              <a:t>等所制定的。</a:t>
            </a:r>
            <a:r>
              <a:rPr lang="en-US" altLang="zh-CN" dirty="0" err="1">
                <a:solidFill>
                  <a:srgbClr val="000000"/>
                </a:solidFill>
                <a:latin typeface="Times New Roman" panose="02020603050405020304" pitchFamily="16" charset="0"/>
              </a:rPr>
              <a:t>Winwdows 2000/XP UDF</a:t>
            </a:r>
            <a:r>
              <a:rPr lang="zh-CN" altLang="x-none" dirty="0" err="1">
                <a:solidFill>
                  <a:srgbClr val="000000"/>
                </a:solidFill>
                <a:latin typeface="Times New Roman" panose="02020603050405020304" pitchFamily="16" charset="0"/>
              </a:rPr>
              <a:t>文件系统的实现遵从</a:t>
            </a:r>
            <a:r>
              <a:rPr lang="en-US" altLang="zh-CN" dirty="0" err="1">
                <a:solidFill>
                  <a:srgbClr val="000000"/>
                </a:solidFill>
                <a:latin typeface="Times New Roman" panose="02020603050405020304" pitchFamily="16" charset="0"/>
              </a:rPr>
              <a:t>ISO13346</a:t>
            </a:r>
            <a:r>
              <a:rPr lang="zh-CN" altLang="x-none" dirty="0" err="1">
                <a:solidFill>
                  <a:srgbClr val="000000"/>
                </a:solidFill>
                <a:latin typeface="Times New Roman" panose="02020603050405020304" pitchFamily="16" charset="0"/>
              </a:rPr>
              <a:t>标准，并且支持</a:t>
            </a:r>
            <a:r>
              <a:rPr lang="en-US" altLang="zh-CN" dirty="0" err="1">
                <a:solidFill>
                  <a:srgbClr val="000000"/>
                </a:solidFill>
                <a:latin typeface="Times New Roman" panose="02020603050405020304" pitchFamily="16" charset="0"/>
              </a:rPr>
              <a:t>UDF1.03</a:t>
            </a:r>
            <a:r>
              <a:rPr lang="zh-CN" altLang="x-none" dirty="0" err="1">
                <a:solidFill>
                  <a:srgbClr val="000000"/>
                </a:solidFill>
                <a:latin typeface="Times New Roman" panose="02020603050405020304" pitchFamily="16" charset="0"/>
              </a:rPr>
              <a:t>和</a:t>
            </a:r>
            <a:r>
              <a:rPr lang="en-US" altLang="zh-CN" dirty="0" err="1">
                <a:solidFill>
                  <a:srgbClr val="000000"/>
                </a:solidFill>
                <a:latin typeface="Times New Roman" panose="02020603050405020304" pitchFamily="16" charset="0"/>
              </a:rPr>
              <a:t>1.5 </a:t>
            </a:r>
            <a:r>
              <a:rPr lang="zh-CN" altLang="x-none" dirty="0" err="1">
                <a:solidFill>
                  <a:srgbClr val="000000"/>
                </a:solidFill>
                <a:latin typeface="Times New Roman" panose="02020603050405020304" pitchFamily="16" charset="0"/>
              </a:rPr>
              <a:t>版本。</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UDF文件系统的优点是：</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chemeClr val="accent2"/>
                </a:solidFill>
                <a:latin typeface="Times New Roman" panose="02020603050405020304" pitchFamily="16" charset="0"/>
              </a:rPr>
              <a:t>文件名可以长达</a:t>
            </a:r>
            <a:r>
              <a:rPr lang="en-US" altLang="zh-CN" dirty="0" err="1">
                <a:solidFill>
                  <a:schemeClr val="accent2"/>
                </a:solidFill>
                <a:latin typeface="Times New Roman" panose="02020603050405020304" pitchFamily="16" charset="0"/>
              </a:rPr>
              <a:t>255</a:t>
            </a:r>
            <a:r>
              <a:rPr lang="zh-CN" altLang="x-none" dirty="0" err="1">
                <a:solidFill>
                  <a:schemeClr val="accent2"/>
                </a:solidFill>
                <a:latin typeface="Times New Roman" panose="02020603050405020304" pitchFamily="16" charset="0"/>
              </a:rPr>
              <a:t>个字符；</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chemeClr val="accent2"/>
                </a:solidFill>
                <a:latin typeface="Times New Roman" panose="02020603050405020304" pitchFamily="16" charset="0"/>
              </a:rPr>
              <a:t>最大路径长度为</a:t>
            </a:r>
            <a:r>
              <a:rPr lang="en-US" altLang="zh-CN" dirty="0" err="1">
                <a:solidFill>
                  <a:schemeClr val="accent2"/>
                </a:solidFill>
                <a:latin typeface="Times New Roman" panose="02020603050405020304" pitchFamily="16" charset="0"/>
              </a:rPr>
              <a:t>1023</a:t>
            </a:r>
            <a:r>
              <a:rPr lang="zh-CN" altLang="x-none" dirty="0" err="1">
                <a:solidFill>
                  <a:schemeClr val="accent2"/>
                </a:solidFill>
                <a:latin typeface="Times New Roman" panose="02020603050405020304" pitchFamily="16" charset="0"/>
              </a:rPr>
              <a:t>个字符；</a:t>
            </a:r>
            <a:endParaRPr lang="zh-CN" altLang="x-none" dirty="0" err="1">
              <a:solidFill>
                <a:schemeClr val="accent2"/>
              </a:solidFill>
              <a:latin typeface="Times New Roman" panose="02020603050405020304" pitchFamily="16" charset="0"/>
            </a:endParaRPr>
          </a:p>
          <a:p>
            <a:pPr marL="342900" indent="-3429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chemeClr val="accent2"/>
                </a:solidFill>
                <a:latin typeface="Times New Roman" panose="02020603050405020304" pitchFamily="16" charset="0"/>
              </a:rPr>
              <a:t>文件名是区分大写和小写字母；</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Times New Roman" panose="02020603050405020304" pitchFamily="16" charset="0"/>
              </a:rPr>
              <a:t> Windows </a:t>
            </a:r>
            <a:r>
              <a:rPr lang="zh-CN" altLang="zh-CN" dirty="0" err="1">
                <a:solidFill>
                  <a:srgbClr val="0000FF"/>
                </a:solidFill>
                <a:latin typeface="Times New Roman" panose="02020603050405020304" pitchFamily="16" charset="0"/>
              </a:rPr>
              <a:t>下</a:t>
            </a:r>
            <a:r>
              <a:rPr lang="en-US" altLang="zh-CN" dirty="0" err="1">
                <a:solidFill>
                  <a:srgbClr val="0000FF"/>
                </a:solidFill>
                <a:latin typeface="Times New Roman" panose="02020603050405020304" pitchFamily="16" charset="0"/>
              </a:rPr>
              <a:t>UDF</a:t>
            </a:r>
            <a:r>
              <a:rPr lang="zh-CN" altLang="x-none" dirty="0" err="1">
                <a:solidFill>
                  <a:srgbClr val="0000FF"/>
                </a:solidFill>
                <a:latin typeface="Times New Roman" panose="02020603050405020304" pitchFamily="16" charset="0"/>
              </a:rPr>
              <a:t>驱动程序</a:t>
            </a:r>
            <a:r>
              <a:rPr lang="en-US" altLang="zh-CN" dirty="0" err="1">
                <a:solidFill>
                  <a:srgbClr val="0000FF"/>
                </a:solidFill>
                <a:latin typeface="Times New Roman" panose="02020603050405020304" pitchFamily="16" charset="0"/>
              </a:rPr>
              <a:t>:</a:t>
            </a:r>
            <a:endParaRPr lang="en-US" altLang="zh-CN" dirty="0" err="1">
              <a:solidFill>
                <a:srgbClr val="0000FF"/>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Times New Roman" panose="02020603050405020304" pitchFamily="16" charset="0"/>
              </a:rPr>
              <a:t>     \Winint\System32\Drivers\Udfs.sys</a:t>
            </a:r>
            <a:endParaRPr lang="en-US" altLang="zh-CN" dirty="0" err="1">
              <a:solidFill>
                <a:srgbClr val="0000FF"/>
              </a:solidFill>
              <a:latin typeface="Times New Roman" panose="02020603050405020304" pitchFamily="16" charset="0"/>
            </a:endParaRPr>
          </a:p>
        </p:txBody>
      </p:sp>
      <p:sp>
        <p:nvSpPr>
          <p:cNvPr id="289796" name="文本框 151554"/>
          <p:cNvSpPr txBox="1"/>
          <p:nvPr/>
        </p:nvSpPr>
        <p:spPr>
          <a:xfrm>
            <a:off x="466725" y="333375"/>
            <a:ext cx="7758113" cy="906463"/>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6.10.1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Windows 文件系统</a:t>
            </a:r>
            <a:r>
              <a:rPr lang="zh-CN" altLang="x-none" sz="3200" dirty="0" err="1">
                <a:solidFill>
                  <a:srgbClr val="000000"/>
                </a:solidFill>
                <a:latin typeface="Arial Black" panose="020B0A04020102020204" pitchFamily="32" charset="0"/>
                <a:ea typeface="宋体" panose="02010600030101010101" pitchFamily="2" charset="-122"/>
              </a:rPr>
              <a:t> </a:t>
            </a:r>
            <a:endParaRPr lang="zh-CN" altLang="x-none" sz="3200" dirty="0" err="1">
              <a:solidFill>
                <a:srgbClr val="000000"/>
              </a:solidFill>
              <a:latin typeface="Arial Black" panose="020B0A04020102020204" pitchFamily="32" charset="0"/>
              <a:ea typeface="宋体" panose="02010600030101010101" pitchFamily="2" charset="-122"/>
            </a:endParaRPr>
          </a:p>
        </p:txBody>
      </p:sp>
    </p:spTree>
  </p:cSld>
  <p:clrMapOvr>
    <a:masterClrMapping/>
  </p:clrMapOvr>
  <p:transition spd="slow"/>
</p:sld>
</file>

<file path=ppt/slides/slide13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91842" name="矩形 15257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91843" name="文本框 152577"/>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3</a:t>
            </a:r>
            <a:r>
              <a:rPr lang="zh-CN" altLang="en-US"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FAT12</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FAT16</a:t>
            </a:r>
            <a:r>
              <a:rPr lang="zh-CN" altLang="x-none" dirty="0" err="1">
                <a:solidFill>
                  <a:srgbClr val="000000"/>
                </a:solidFill>
                <a:latin typeface="Times New Roman" panose="02020603050405020304" pitchFamily="16" charset="0"/>
              </a:rPr>
              <a:t>与</a:t>
            </a:r>
            <a:r>
              <a:rPr lang="en-US" altLang="zh-CN" dirty="0" err="1">
                <a:solidFill>
                  <a:srgbClr val="000000"/>
                </a:solidFill>
                <a:latin typeface="Times New Roman" panose="02020603050405020304" pitchFamily="16" charset="0"/>
              </a:rPr>
              <a:t>FAT32 </a:t>
            </a:r>
            <a:endParaRPr lang="en-US" altLang="zh-CN" dirty="0" err="1">
              <a:solidFill>
                <a:srgbClr val="000000"/>
              </a:solidFill>
              <a:latin typeface="Times New Roman" panose="02020603050405020304" pitchFamily="16"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t>
            </a:r>
            <a:r>
              <a:rPr lang="zh-CN" altLang="zh-CN" dirty="0" err="1">
                <a:solidFill>
                  <a:srgbClr val="000000"/>
                </a:solidFill>
                <a:latin typeface="Times New Roman" panose="02020603050405020304" pitchFamily="16" charset="0"/>
              </a:rPr>
              <a:t>基于</a:t>
            </a:r>
            <a:r>
              <a:rPr lang="zh-CN" altLang="x-none" dirty="0" err="1">
                <a:solidFill>
                  <a:srgbClr val="000000"/>
                </a:solidFill>
                <a:latin typeface="Times New Roman" panose="02020603050405020304" pitchFamily="16" charset="0"/>
              </a:rPr>
              <a:t>文件分配表（</a:t>
            </a:r>
            <a:r>
              <a:rPr lang="en-US" altLang="zh-CN" dirty="0" err="1">
                <a:solidFill>
                  <a:srgbClr val="000000"/>
                </a:solidFill>
                <a:latin typeface="Times New Roman" panose="02020603050405020304" pitchFamily="16" charset="0"/>
              </a:rPr>
              <a:t>File Association Format</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FAT</a:t>
            </a:r>
            <a:r>
              <a:rPr lang="zh-CN" altLang="x-none" dirty="0" err="1">
                <a:solidFill>
                  <a:srgbClr val="000000"/>
                </a:solidFill>
                <a:latin typeface="Times New Roman" panose="02020603050405020304" pitchFamily="16" charset="0"/>
              </a:rPr>
              <a:t>）的文件系统，</a:t>
            </a:r>
            <a:r>
              <a:rPr lang="en-US" altLang="zh-CN" dirty="0" err="1">
                <a:solidFill>
                  <a:srgbClr val="000000"/>
                </a:solidFill>
                <a:latin typeface="Times New Roman" panose="02020603050405020304" pitchFamily="16" charset="0"/>
              </a:rPr>
              <a:t>Windows</a:t>
            </a:r>
            <a:r>
              <a:rPr lang="zh-CN" altLang="en-US" dirty="0" err="1">
                <a:solidFill>
                  <a:srgbClr val="000000"/>
                </a:solidFill>
                <a:latin typeface="Times New Roman" panose="02020603050405020304" pitchFamily="16" charset="0"/>
              </a:rPr>
              <a:t>的</a:t>
            </a:r>
            <a:r>
              <a:rPr lang="en-US" altLang="zh-CN" dirty="0" err="1">
                <a:solidFill>
                  <a:srgbClr val="000000"/>
                </a:solidFill>
                <a:latin typeface="Times New Roman" panose="02020603050405020304" pitchFamily="16" charset="0"/>
              </a:rPr>
              <a:t>FAT</a:t>
            </a:r>
            <a:r>
              <a:rPr lang="zh-CN" altLang="x-none" dirty="0" err="1">
                <a:solidFill>
                  <a:srgbClr val="000000"/>
                </a:solidFill>
                <a:latin typeface="Times New Roman" panose="02020603050405020304" pitchFamily="16" charset="0"/>
              </a:rPr>
              <a:t>文件系统驱动程序</a:t>
            </a:r>
            <a:r>
              <a:rPr lang="en-US" altLang="zh-CN" dirty="0" err="1">
                <a:solidFill>
                  <a:srgbClr val="000000"/>
                </a:solidFill>
                <a:latin typeface="Times New Roman" panose="02020603050405020304" pitchFamily="16" charset="0"/>
              </a:rPr>
              <a:t>:</a:t>
            </a:r>
            <a:endParaRPr lang="en-US" altLang="zh-CN" dirty="0" err="1">
              <a:solidFill>
                <a:srgbClr val="000000"/>
              </a:solidFill>
              <a:latin typeface="Times New Roman" panose="02020603050405020304" pitchFamily="16"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Times New Roman" panose="02020603050405020304" pitchFamily="16" charset="0"/>
              </a:rPr>
              <a:t>     \Winnt\system32\Drivers\Fastfat.sys</a:t>
            </a:r>
            <a:endParaRPr lang="en-US" altLang="zh-CN" dirty="0" err="1">
              <a:solidFill>
                <a:srgbClr val="0000FF"/>
              </a:solidFill>
              <a:latin typeface="Times New Roman" panose="02020603050405020304" pitchFamily="16"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1</a:t>
            </a:r>
            <a:r>
              <a:rPr lang="zh-CN" altLang="x-none" dirty="0" err="1">
                <a:solidFill>
                  <a:srgbClr val="000000"/>
                </a:solidFill>
                <a:latin typeface="Times New Roman" panose="02020603050405020304" pitchFamily="16" charset="0"/>
              </a:rPr>
              <a:t>）</a:t>
            </a:r>
            <a:r>
              <a:rPr lang="zh-CN" altLang="x-none" dirty="0" err="1">
                <a:solidFill>
                  <a:schemeClr val="accent2"/>
                </a:solidFill>
                <a:latin typeface="Times New Roman" panose="02020603050405020304" pitchFamily="16" charset="0"/>
              </a:rPr>
              <a:t>簇、簇号项</a:t>
            </a:r>
            <a:endParaRPr lang="zh-CN" altLang="x-none" dirty="0" err="1">
              <a:solidFill>
                <a:srgbClr val="000000"/>
              </a:solidFill>
              <a:latin typeface="Times New Roman" panose="02020603050405020304" pitchFamily="16"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FAT</a:t>
            </a:r>
            <a:r>
              <a:rPr lang="zh-CN" altLang="x-none" dirty="0" err="1">
                <a:solidFill>
                  <a:srgbClr val="000000"/>
                </a:solidFill>
                <a:latin typeface="Times New Roman" panose="02020603050405020304" pitchFamily="16" charset="0"/>
              </a:rPr>
              <a:t>文件系统对磁盘空间的分配是以</a:t>
            </a:r>
            <a:r>
              <a:rPr lang="zh-CN" altLang="x-none" dirty="0" err="1">
                <a:solidFill>
                  <a:srgbClr val="FF0066"/>
                </a:solidFill>
                <a:latin typeface="Times New Roman" panose="02020603050405020304" pitchFamily="16" charset="0"/>
              </a:rPr>
              <a:t>簇</a:t>
            </a:r>
            <a:r>
              <a:rPr lang="zh-CN" altLang="x-none" dirty="0" err="1">
                <a:solidFill>
                  <a:srgbClr val="000000"/>
                </a:solidFill>
                <a:latin typeface="Times New Roman" panose="02020603050405020304" pitchFamily="16" charset="0"/>
              </a:rPr>
              <a:t>作为其基本分配单位的。对于不同类型的磁盘，每簇为 </a:t>
            </a:r>
            <a:r>
              <a:rPr lang="en-US" altLang="zh-CN" dirty="0" err="1">
                <a:solidFill>
                  <a:srgbClr val="000000"/>
                </a:solidFill>
                <a:latin typeface="Times New Roman" panose="02020603050405020304" pitchFamily="16" charset="0"/>
              </a:rPr>
              <a:t>1</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2</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4</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8</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16</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个扇区。</a:t>
            </a:r>
            <a:endParaRPr lang="zh-CN" altLang="x-none" dirty="0" err="1">
              <a:solidFill>
                <a:srgbClr val="000000"/>
              </a:solidFill>
              <a:latin typeface="Times New Roman" panose="02020603050405020304" pitchFamily="16"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2</a:t>
            </a:r>
            <a:r>
              <a:rPr lang="zh-CN" altLang="x-none" dirty="0" err="1">
                <a:solidFill>
                  <a:srgbClr val="000000"/>
                </a:solidFill>
                <a:latin typeface="Times New Roman" panose="02020603050405020304" pitchFamily="16" charset="0"/>
              </a:rPr>
              <a:t>）</a:t>
            </a:r>
            <a:r>
              <a:rPr lang="zh-CN" altLang="x-none" dirty="0" err="1">
                <a:solidFill>
                  <a:schemeClr val="accent2"/>
                </a:solidFill>
                <a:latin typeface="Times New Roman" panose="02020603050405020304" pitchFamily="16" charset="0"/>
              </a:rPr>
              <a:t>文件分配表（</a:t>
            </a:r>
            <a:r>
              <a:rPr lang="en-US" altLang="zh-CN" dirty="0" err="1">
                <a:solidFill>
                  <a:schemeClr val="accent2"/>
                </a:solidFill>
                <a:latin typeface="Times New Roman" panose="02020603050405020304" pitchFamily="16" charset="0"/>
              </a:rPr>
              <a:t>FAT</a:t>
            </a:r>
            <a:r>
              <a:rPr lang="zh-CN" altLang="x-none" dirty="0" err="1">
                <a:solidFill>
                  <a:schemeClr val="accent2"/>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反映磁盘上所有簇的使用情况的一个登记表。</a:t>
            </a:r>
            <a:r>
              <a:rPr lang="en-US" altLang="zh-CN" dirty="0" err="1">
                <a:solidFill>
                  <a:srgbClr val="000000"/>
                </a:solidFill>
                <a:latin typeface="Times New Roman" panose="02020603050405020304" pitchFamily="16" charset="0"/>
              </a:rPr>
              <a:t>FAT</a:t>
            </a:r>
            <a:r>
              <a:rPr lang="zh-CN" altLang="x-none" dirty="0" err="1">
                <a:solidFill>
                  <a:srgbClr val="000000"/>
                </a:solidFill>
                <a:latin typeface="Times New Roman" panose="02020603050405020304" pitchFamily="16" charset="0"/>
              </a:rPr>
              <a:t>是由若干个簇号项组成的，簇号项的取值不同，表示的含义不同。</a:t>
            </a:r>
            <a:endParaRPr lang="zh-CN" altLang="x-none" dirty="0" err="1">
              <a:solidFill>
                <a:srgbClr val="000000"/>
              </a:solidFill>
              <a:latin typeface="Times New Roman" panose="02020603050405020304" pitchFamily="16" charset="0"/>
            </a:endParaRPr>
          </a:p>
        </p:txBody>
      </p:sp>
      <p:sp>
        <p:nvSpPr>
          <p:cNvPr id="291844" name="文本框 152578"/>
          <p:cNvSpPr txBox="1"/>
          <p:nvPr/>
        </p:nvSpPr>
        <p:spPr>
          <a:xfrm>
            <a:off x="466725" y="333375"/>
            <a:ext cx="7758113" cy="906463"/>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6.10.1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Windows 文件系统</a:t>
            </a:r>
            <a:r>
              <a:rPr lang="zh-CN" altLang="x-none" sz="3200" dirty="0" err="1">
                <a:solidFill>
                  <a:srgbClr val="000000"/>
                </a:solidFill>
                <a:latin typeface="Arial Black" panose="020B0A04020102020204" pitchFamily="32" charset="0"/>
                <a:ea typeface="宋体" panose="02010600030101010101" pitchFamily="2" charset="-122"/>
              </a:rPr>
              <a:t> </a:t>
            </a:r>
            <a:endParaRPr lang="zh-CN" altLang="x-none" sz="3200" dirty="0" err="1">
              <a:solidFill>
                <a:srgbClr val="000000"/>
              </a:solidFill>
              <a:latin typeface="Arial Black" panose="020B0A04020102020204" pitchFamily="32" charset="0"/>
              <a:ea typeface="宋体" panose="02010600030101010101" pitchFamily="2" charset="-122"/>
            </a:endParaRPr>
          </a:p>
        </p:txBody>
      </p:sp>
    </p:spTree>
  </p:cSld>
  <p:clrMapOvr>
    <a:masterClrMapping/>
  </p:clrMapOvr>
  <p:transition spd="slow"/>
</p:sld>
</file>

<file path=ppt/slides/slide13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93890" name="矩形 15360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93891" name="文本框 153601"/>
          <p:cNvSpPr txBox="1"/>
          <p:nvPr/>
        </p:nvSpPr>
        <p:spPr>
          <a:xfrm>
            <a:off x="406400" y="152400"/>
            <a:ext cx="8204200" cy="1143000"/>
          </a:xfrm>
          <a:prstGeom prst="rect">
            <a:avLst/>
          </a:prstGeom>
          <a:noFill/>
          <a:ln w="9525">
            <a:noFill/>
          </a:ln>
        </p:spPr>
        <p:txBody>
          <a:bodyPr anchor="t" anchorCtr="0"/>
          <a:p>
            <a:endParaRPr lang="zh-CN" altLang="en-US">
              <a:latin typeface="Times New Roman" panose="02020603050405020304" pitchFamily="16" charset="0"/>
            </a:endParaRPr>
          </a:p>
        </p:txBody>
      </p:sp>
      <p:sp>
        <p:nvSpPr>
          <p:cNvPr id="293892" name="文本框 153602"/>
          <p:cNvSpPr txBox="1"/>
          <p:nvPr/>
        </p:nvSpPr>
        <p:spPr>
          <a:xfrm>
            <a:off x="457200" y="793750"/>
            <a:ext cx="8966200" cy="1720850"/>
          </a:xfrm>
          <a:prstGeom prst="rect">
            <a:avLst/>
          </a:prstGeom>
          <a:noFill/>
          <a:ln w="9525">
            <a:noFill/>
          </a:ln>
        </p:spPr>
        <p:txBody>
          <a:bodyPr wrap="square" lIns="91440" tIns="45720" rIns="91440" bIns="45720" anchor="t" anchorCtr="0"/>
          <a:p>
            <a:pPr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对于</a:t>
            </a:r>
            <a:r>
              <a:rPr lang="en-US" altLang="zh-CN" dirty="0" err="1">
                <a:solidFill>
                  <a:srgbClr val="000000"/>
                </a:solidFill>
                <a:latin typeface="Times New Roman" panose="02020603050405020304" pitchFamily="16" charset="0"/>
              </a:rPr>
              <a:t>FAT12</a:t>
            </a:r>
            <a:r>
              <a:rPr lang="zh-CN" altLang="x-none" dirty="0" err="1">
                <a:solidFill>
                  <a:srgbClr val="000000"/>
                </a:solidFill>
                <a:latin typeface="Times New Roman" panose="02020603050405020304" pitchFamily="16" charset="0"/>
              </a:rPr>
              <a:t>，簇号项的大小为二进制</a:t>
            </a:r>
            <a:r>
              <a:rPr lang="en-US" altLang="zh-CN" dirty="0" err="1">
                <a:solidFill>
                  <a:srgbClr val="000000"/>
                </a:solidFill>
                <a:latin typeface="Times New Roman" panose="02020603050405020304" pitchFamily="16" charset="0"/>
              </a:rPr>
              <a:t>12</a:t>
            </a:r>
            <a:r>
              <a:rPr lang="zh-CN" altLang="x-none" dirty="0" err="1">
                <a:solidFill>
                  <a:srgbClr val="000000"/>
                </a:solidFill>
                <a:latin typeface="Times New Roman" panose="02020603050405020304" pitchFamily="16" charset="0"/>
              </a:rPr>
              <a:t>位（占</a:t>
            </a:r>
            <a:r>
              <a:rPr lang="en-US" altLang="zh-CN" dirty="0" err="1">
                <a:solidFill>
                  <a:srgbClr val="000000"/>
                </a:solidFill>
                <a:latin typeface="Times New Roman" panose="02020603050405020304" pitchFamily="16" charset="0"/>
              </a:rPr>
              <a:t>1.5</a:t>
            </a:r>
            <a:r>
              <a:rPr lang="zh-CN" altLang="x-none" dirty="0" err="1">
                <a:solidFill>
                  <a:srgbClr val="000000"/>
                </a:solidFill>
                <a:latin typeface="Times New Roman" panose="02020603050405020304" pitchFamily="16" charset="0"/>
              </a:rPr>
              <a:t>个字节）；</a:t>
            </a:r>
            <a:endParaRPr lang="zh-CN" altLang="x-none" dirty="0" err="1">
              <a:solidFill>
                <a:srgbClr val="000000"/>
              </a:solidFill>
              <a:latin typeface="Times New Roman" panose="02020603050405020304" pitchFamily="16" charset="0"/>
            </a:endParaRPr>
          </a:p>
          <a:p>
            <a:pPr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对于</a:t>
            </a:r>
            <a:r>
              <a:rPr lang="en-US" altLang="zh-CN" dirty="0" err="1">
                <a:solidFill>
                  <a:srgbClr val="000000"/>
                </a:solidFill>
                <a:latin typeface="Times New Roman" panose="02020603050405020304" pitchFamily="16" charset="0"/>
              </a:rPr>
              <a:t>FAT16</a:t>
            </a:r>
            <a:r>
              <a:rPr lang="zh-CN" altLang="x-none" dirty="0" err="1">
                <a:solidFill>
                  <a:srgbClr val="000000"/>
                </a:solidFill>
                <a:latin typeface="Times New Roman" panose="02020603050405020304" pitchFamily="16" charset="0"/>
              </a:rPr>
              <a:t>，簇号项的大小为二进制</a:t>
            </a:r>
            <a:r>
              <a:rPr lang="en-US" altLang="zh-CN" dirty="0" err="1">
                <a:solidFill>
                  <a:srgbClr val="000000"/>
                </a:solidFill>
                <a:latin typeface="Times New Roman" panose="02020603050405020304" pitchFamily="16" charset="0"/>
              </a:rPr>
              <a:t>16</a:t>
            </a:r>
            <a:r>
              <a:rPr lang="zh-CN" altLang="x-none" dirty="0" err="1">
                <a:solidFill>
                  <a:srgbClr val="000000"/>
                </a:solidFill>
                <a:latin typeface="Times New Roman" panose="02020603050405020304" pitchFamily="16" charset="0"/>
              </a:rPr>
              <a:t>位（占</a:t>
            </a:r>
            <a:r>
              <a:rPr lang="en-US" altLang="zh-CN" dirty="0" err="1">
                <a:solidFill>
                  <a:srgbClr val="000000"/>
                </a:solidFill>
                <a:latin typeface="Times New Roman" panose="02020603050405020304" pitchFamily="16" charset="0"/>
              </a:rPr>
              <a:t>2</a:t>
            </a:r>
            <a:r>
              <a:rPr lang="zh-CN" altLang="x-none" dirty="0" err="1">
                <a:solidFill>
                  <a:srgbClr val="000000"/>
                </a:solidFill>
                <a:latin typeface="Times New Roman" panose="02020603050405020304" pitchFamily="16" charset="0"/>
              </a:rPr>
              <a:t>个字节）；</a:t>
            </a:r>
            <a:endParaRPr lang="zh-CN" altLang="x-none" dirty="0" err="1">
              <a:solidFill>
                <a:srgbClr val="000000"/>
              </a:solidFill>
              <a:latin typeface="Times New Roman" panose="02020603050405020304" pitchFamily="16" charset="0"/>
            </a:endParaRPr>
          </a:p>
          <a:p>
            <a:pPr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对于</a:t>
            </a:r>
            <a:r>
              <a:rPr lang="en-US" altLang="zh-CN" dirty="0" err="1">
                <a:solidFill>
                  <a:srgbClr val="000000"/>
                </a:solidFill>
                <a:latin typeface="Times New Roman" panose="02020603050405020304" pitchFamily="16" charset="0"/>
              </a:rPr>
              <a:t>FAT32</a:t>
            </a:r>
            <a:r>
              <a:rPr lang="zh-CN" altLang="x-none" dirty="0" err="1">
                <a:solidFill>
                  <a:srgbClr val="000000"/>
                </a:solidFill>
                <a:latin typeface="Times New Roman" panose="02020603050405020304" pitchFamily="16" charset="0"/>
              </a:rPr>
              <a:t>，簇号项的大小为二进制</a:t>
            </a:r>
            <a:r>
              <a:rPr lang="en-US" altLang="zh-CN" dirty="0" err="1">
                <a:solidFill>
                  <a:srgbClr val="000000"/>
                </a:solidFill>
                <a:latin typeface="Times New Roman" panose="02020603050405020304" pitchFamily="16" charset="0"/>
              </a:rPr>
              <a:t>32</a:t>
            </a:r>
            <a:r>
              <a:rPr lang="zh-CN" altLang="x-none" dirty="0" err="1">
                <a:solidFill>
                  <a:srgbClr val="000000"/>
                </a:solidFill>
                <a:latin typeface="Times New Roman" panose="02020603050405020304" pitchFamily="16" charset="0"/>
              </a:rPr>
              <a:t>位（占</a:t>
            </a:r>
            <a:r>
              <a:rPr lang="en-US" altLang="zh-CN" dirty="0" err="1">
                <a:solidFill>
                  <a:srgbClr val="000000"/>
                </a:solidFill>
                <a:latin typeface="Times New Roman" panose="02020603050405020304" pitchFamily="16" charset="0"/>
              </a:rPr>
              <a:t>4</a:t>
            </a:r>
            <a:r>
              <a:rPr lang="zh-CN" altLang="x-none" dirty="0" err="1">
                <a:solidFill>
                  <a:srgbClr val="000000"/>
                </a:solidFill>
                <a:latin typeface="Times New Roman" panose="02020603050405020304" pitchFamily="16" charset="0"/>
              </a:rPr>
              <a:t>个字节）。</a:t>
            </a:r>
            <a:endParaRPr lang="zh-CN" altLang="x-none" dirty="0" err="1">
              <a:solidFill>
                <a:srgbClr val="000000"/>
              </a:solidFill>
              <a:latin typeface="Times New Roman" panose="02020603050405020304" pitchFamily="16" charset="0"/>
            </a:endParaRPr>
          </a:p>
        </p:txBody>
      </p:sp>
      <p:graphicFrame>
        <p:nvGraphicFramePr>
          <p:cNvPr id="153604" name="表格 153603"/>
          <p:cNvGraphicFramePr/>
          <p:nvPr/>
        </p:nvGraphicFramePr>
        <p:xfrm>
          <a:off x="457200" y="2357438"/>
          <a:ext cx="8521700" cy="4252913"/>
        </p:xfrm>
        <a:graphic>
          <a:graphicData uri="http://schemas.openxmlformats.org/drawingml/2006/table">
            <a:tbl>
              <a:tblPr/>
              <a:tblGrid>
                <a:gridCol w="2127250"/>
                <a:gridCol w="2136775"/>
                <a:gridCol w="2128838"/>
                <a:gridCol w="2128837"/>
              </a:tblGrid>
              <a:tr h="703263">
                <a:tc>
                  <a:txBody>
                    <a:bodyPr wrap="square"/>
                    <a:p>
                      <a:pPr algn="ct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b="1" dirty="0" err="1">
                        <a:solidFill>
                          <a:srgbClr val="0000FF"/>
                        </a:solidFill>
                      </a:endParaRPr>
                    </a:p>
                    <a:p>
                      <a:pPr algn="ct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1" dirty="0" err="1">
                          <a:solidFill>
                            <a:srgbClr val="0000FF"/>
                          </a:solidFill>
                        </a:rPr>
                        <a:t>簇项值（</a:t>
                      </a:r>
                      <a:r>
                        <a:rPr lang="en-US" altLang="zh-CN" sz="2000" b="1" dirty="0" err="1">
                          <a:solidFill>
                            <a:srgbClr val="0000FF"/>
                          </a:solidFill>
                        </a:rPr>
                        <a:t>12</a:t>
                      </a:r>
                      <a:r>
                        <a:rPr lang="zh-CN" altLang="x-none" sz="2000" b="1" dirty="0" err="1">
                          <a:solidFill>
                            <a:srgbClr val="0000FF"/>
                          </a:solidFill>
                        </a:rPr>
                        <a:t>位）</a:t>
                      </a:r>
                      <a:endParaRPr lang="zh-CN" altLang="x-none" sz="2000" b="1" dirty="0" err="1">
                        <a:solidFill>
                          <a:srgbClr val="0000FF"/>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algn="ct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b="1" dirty="0" err="1">
                        <a:solidFill>
                          <a:srgbClr val="0000FF"/>
                        </a:solidFill>
                      </a:endParaRPr>
                    </a:p>
                    <a:p>
                      <a:pPr algn="ct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1" dirty="0" err="1">
                          <a:solidFill>
                            <a:srgbClr val="0000FF"/>
                          </a:solidFill>
                        </a:rPr>
                        <a:t>簇项值（</a:t>
                      </a:r>
                      <a:r>
                        <a:rPr lang="en-US" altLang="zh-CN" sz="2000" b="1" dirty="0" err="1">
                          <a:solidFill>
                            <a:srgbClr val="0000FF"/>
                          </a:solidFill>
                        </a:rPr>
                        <a:t>16</a:t>
                      </a:r>
                      <a:r>
                        <a:rPr lang="zh-CN" altLang="x-none" sz="2000" b="1" dirty="0" err="1">
                          <a:solidFill>
                            <a:srgbClr val="0000FF"/>
                          </a:solidFill>
                        </a:rPr>
                        <a:t>位）</a:t>
                      </a:r>
                      <a:endParaRPr lang="zh-CN" altLang="x-none" sz="2000" b="1" dirty="0" err="1">
                        <a:solidFill>
                          <a:srgbClr val="0000FF"/>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algn="ct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b="1" dirty="0" err="1">
                        <a:solidFill>
                          <a:srgbClr val="0000FF"/>
                        </a:solidFill>
                      </a:endParaRPr>
                    </a:p>
                    <a:p>
                      <a:pPr algn="ct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1" dirty="0" err="1">
                          <a:solidFill>
                            <a:srgbClr val="0000FF"/>
                          </a:solidFill>
                        </a:rPr>
                        <a:t>簇项值（</a:t>
                      </a:r>
                      <a:r>
                        <a:rPr lang="en-US" altLang="zh-CN" sz="2000" b="1" dirty="0" err="1">
                          <a:solidFill>
                            <a:srgbClr val="0000FF"/>
                          </a:solidFill>
                        </a:rPr>
                        <a:t>32</a:t>
                      </a:r>
                      <a:r>
                        <a:rPr lang="zh-CN" altLang="x-none" sz="2000" b="1" dirty="0" err="1">
                          <a:solidFill>
                            <a:srgbClr val="0000FF"/>
                          </a:solidFill>
                        </a:rPr>
                        <a:t>位）</a:t>
                      </a:r>
                      <a:endParaRPr lang="zh-CN" altLang="x-none" sz="2000" b="1" dirty="0" err="1">
                        <a:solidFill>
                          <a:srgbClr val="0000FF"/>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algn="ct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b="1" dirty="0" err="1">
                        <a:solidFill>
                          <a:srgbClr val="0000FF"/>
                        </a:solidFill>
                      </a:endParaRPr>
                    </a:p>
                    <a:p>
                      <a:pPr algn="ct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1" dirty="0" err="1">
                          <a:solidFill>
                            <a:srgbClr val="0000FF"/>
                          </a:solidFill>
                        </a:rPr>
                        <a:t>含义</a:t>
                      </a:r>
                      <a:endParaRPr lang="zh-CN" altLang="x-none" sz="2000" b="1" dirty="0" err="1">
                        <a:solidFill>
                          <a:srgbClr val="0000FF"/>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88962">
                <a:tc>
                  <a:txBody>
                    <a:bodyPr wrap="square"/>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000H</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algn="ctr" defTabSz="457200" eaLnBrk="0" hangingPunct="0">
                        <a:lnSpc>
                          <a:spcPct val="10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0000H</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00000000H</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1" dirty="0" err="1">
                          <a:solidFill>
                            <a:srgbClr val="000000"/>
                          </a:solidFill>
                        </a:rPr>
                        <a:t>可用簇</a:t>
                      </a:r>
                      <a:endParaRPr lang="zh-CN" altLang="x-none"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769938">
                <a:tc>
                  <a:txBody>
                    <a:bodyPr wrap="square"/>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FF0H~FF6H</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FFF0H~FFF6H</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FFFFFFF0H~</a:t>
                      </a:r>
                      <a:endParaRPr lang="en-US" altLang="zh-CN" sz="2000" b="1" dirty="0" err="1">
                        <a:solidFill>
                          <a:srgbClr val="000000"/>
                        </a:solidFill>
                      </a:endParaRPr>
                    </a:p>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FFFFFFF6H</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1" dirty="0" err="1">
                          <a:solidFill>
                            <a:srgbClr val="000000"/>
                          </a:solidFill>
                        </a:rPr>
                        <a:t>保留簇</a:t>
                      </a:r>
                      <a:endParaRPr lang="zh-CN" altLang="x-none"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87375">
                <a:tc>
                  <a:txBody>
                    <a:bodyPr wrap="square"/>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FF7H</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FFF7H</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FFFFFFF7H</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1" dirty="0" err="1">
                          <a:solidFill>
                            <a:srgbClr val="000000"/>
                          </a:solidFill>
                        </a:rPr>
                        <a:t>坏簇</a:t>
                      </a:r>
                      <a:endParaRPr lang="zh-CN" altLang="x-none"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766762">
                <a:tc>
                  <a:txBody>
                    <a:bodyPr wrap="square"/>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FF8H~FFFH</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FFF8H~FFFFH</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FFFFFFF8H~</a:t>
                      </a:r>
                      <a:endParaRPr lang="en-US" altLang="zh-CN" sz="2000" b="1" dirty="0" err="1">
                        <a:solidFill>
                          <a:srgbClr val="000000"/>
                        </a:solidFill>
                      </a:endParaRPr>
                    </a:p>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FFFFFFFFH</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1" dirty="0" err="1">
                          <a:solidFill>
                            <a:srgbClr val="000000"/>
                          </a:solidFill>
                        </a:rPr>
                        <a:t>文件的最后一个簇</a:t>
                      </a:r>
                      <a:endParaRPr lang="zh-CN" altLang="x-none"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87375">
                <a:tc>
                  <a:txBody>
                    <a:bodyPr wrap="square"/>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XXXH</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XXXXH</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XXXXXXXXH</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algn="ctr" defTabSz="457200" eaLnBrk="0" hangingPunct="0">
                        <a:lnSpc>
                          <a:spcPct val="11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b="1" dirty="0" err="1">
                          <a:solidFill>
                            <a:srgbClr val="000000"/>
                          </a:solidFill>
                        </a:rPr>
                        <a:t>文件的下一个簇</a:t>
                      </a:r>
                      <a:endParaRPr lang="zh-CN" altLang="x-none"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sld>
</file>

<file path=ppt/slides/slide13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95938" name="矩形 15462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95939" name="文本框 154625"/>
          <p:cNvSpPr txBox="1"/>
          <p:nvPr/>
        </p:nvSpPr>
        <p:spPr>
          <a:xfrm>
            <a:off x="406400" y="152400"/>
            <a:ext cx="8204200" cy="1143000"/>
          </a:xfrm>
          <a:prstGeom prst="rect">
            <a:avLst/>
          </a:prstGeom>
          <a:noFill/>
          <a:ln w="9525">
            <a:noFill/>
          </a:ln>
        </p:spPr>
        <p:txBody>
          <a:bodyPr anchor="t" anchorCtr="0"/>
          <a:p>
            <a:endParaRPr lang="zh-CN" altLang="en-US">
              <a:latin typeface="Times New Roman" panose="02020603050405020304" pitchFamily="16" charset="0"/>
            </a:endParaRPr>
          </a:p>
        </p:txBody>
      </p:sp>
      <p:sp>
        <p:nvSpPr>
          <p:cNvPr id="295940" name="文本框 154626"/>
          <p:cNvSpPr txBox="1"/>
          <p:nvPr/>
        </p:nvSpPr>
        <p:spPr>
          <a:xfrm>
            <a:off x="468313" y="1341438"/>
            <a:ext cx="7775575" cy="2303462"/>
          </a:xfrm>
          <a:prstGeom prst="rect">
            <a:avLst/>
          </a:prstGeom>
          <a:noFill/>
          <a:ln w="9525">
            <a:noFill/>
          </a:ln>
        </p:spPr>
        <p:txBody>
          <a:bodyPr wrap="square" lIns="91440" tIns="45720" rIns="91440" bIns="45720" anchor="t" anchorCtr="0"/>
          <a:p>
            <a:pPr defTabSz="457200" eaLnBrk="0" hangingPunct="0">
              <a:lnSpc>
                <a:spcPct val="13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3</a:t>
            </a:r>
            <a:r>
              <a:rPr lang="zh-CN" altLang="x-none" dirty="0" err="1">
                <a:solidFill>
                  <a:srgbClr val="000000"/>
                </a:solidFill>
                <a:latin typeface="Times New Roman" panose="02020603050405020304" pitchFamily="16" charset="0"/>
              </a:rPr>
              <a:t>）</a:t>
            </a:r>
            <a:r>
              <a:rPr lang="zh-CN" altLang="x-none" dirty="0" err="1">
                <a:solidFill>
                  <a:schemeClr val="accent2"/>
                </a:solidFill>
                <a:latin typeface="Times New Roman" panose="02020603050405020304" pitchFamily="16" charset="0"/>
              </a:rPr>
              <a:t>簇号链</a:t>
            </a:r>
            <a:endParaRPr lang="zh-CN" altLang="x-none" dirty="0" err="1">
              <a:solidFill>
                <a:srgbClr val="000000"/>
              </a:solidFill>
              <a:latin typeface="Times New Roman" panose="02020603050405020304" pitchFamily="16" charset="0"/>
            </a:endParaRPr>
          </a:p>
          <a:p>
            <a:pPr marL="457200" lvl="1" indent="0" defTabSz="457200" eaLnBrk="0" hangingPunct="0">
              <a:lnSpc>
                <a:spcPct val="13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文件的起始簇号存放在文件的目录中；</a:t>
            </a:r>
            <a:endParaRPr lang="zh-CN" altLang="x-none" dirty="0" err="1">
              <a:solidFill>
                <a:srgbClr val="000000"/>
              </a:solidFill>
              <a:latin typeface="Times New Roman" panose="02020603050405020304" pitchFamily="16" charset="0"/>
            </a:endParaRPr>
          </a:p>
          <a:p>
            <a:pPr marL="457200" lvl="1" indent="0" defTabSz="457200" eaLnBrk="0" hangingPunct="0">
              <a:lnSpc>
                <a:spcPct val="13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其余的簇号存放在</a:t>
            </a:r>
            <a:r>
              <a:rPr lang="en-US" altLang="zh-CN" dirty="0" err="1">
                <a:solidFill>
                  <a:srgbClr val="000000"/>
                </a:solidFill>
                <a:latin typeface="Times New Roman" panose="02020603050405020304" pitchFamily="16" charset="0"/>
              </a:rPr>
              <a:t>FAT</a:t>
            </a:r>
            <a:r>
              <a:rPr lang="zh-CN" altLang="x-none" dirty="0" err="1">
                <a:solidFill>
                  <a:srgbClr val="000000"/>
                </a:solidFill>
                <a:latin typeface="Times New Roman" panose="02020603050405020304" pitchFamily="16" charset="0"/>
              </a:rPr>
              <a:t>表中，其中，每个簇号项中记录的是下一个簇号，且最后一个簇号项值为</a:t>
            </a:r>
            <a:r>
              <a:rPr lang="en-US" altLang="zh-CN" dirty="0" err="1">
                <a:solidFill>
                  <a:srgbClr val="000000"/>
                </a:solidFill>
                <a:latin typeface="Times New Roman" panose="02020603050405020304" pitchFamily="16" charset="0"/>
              </a:rPr>
              <a:t>FFF;    </a:t>
            </a:r>
            <a:endParaRPr lang="en-US" altLang="zh-CN" dirty="0" err="1">
              <a:solidFill>
                <a:srgbClr val="000000"/>
              </a:solidFill>
              <a:latin typeface="Times New Roman" panose="02020603050405020304" pitchFamily="16" charset="0"/>
            </a:endParaRPr>
          </a:p>
        </p:txBody>
      </p:sp>
      <p:graphicFrame>
        <p:nvGraphicFramePr>
          <p:cNvPr id="154628" name="表格 154627"/>
          <p:cNvGraphicFramePr/>
          <p:nvPr/>
        </p:nvGraphicFramePr>
        <p:xfrm>
          <a:off x="611188" y="4005263"/>
          <a:ext cx="2306638" cy="2092325"/>
        </p:xfrm>
        <a:graphic>
          <a:graphicData uri="http://schemas.openxmlformats.org/drawingml/2006/table">
            <a:tbl>
              <a:tblPr/>
              <a:tblGrid>
                <a:gridCol w="1155700"/>
                <a:gridCol w="1150938"/>
              </a:tblGrid>
              <a:tr h="522288">
                <a:tc>
                  <a:txBody>
                    <a:bodyPr wrap="square"/>
                    <a:p>
                      <a:pP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FF"/>
                          </a:solidFill>
                        </a:rPr>
                        <a:t>文件名</a:t>
                      </a:r>
                      <a:endParaRPr lang="zh-CN" altLang="x-none" sz="2000" dirty="0" err="1">
                        <a:solidFill>
                          <a:srgbClr val="0000FF"/>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FF"/>
                          </a:solidFill>
                        </a:rPr>
                        <a:t>起始簇</a:t>
                      </a:r>
                      <a:endParaRPr lang="zh-CN" altLang="x-none" sz="2000" dirty="0" err="1">
                        <a:solidFill>
                          <a:srgbClr val="0000FF"/>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7050">
                <a:tc>
                  <a:txBody>
                    <a:bodyPr wrap="square"/>
                    <a:p>
                      <a:pP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0700">
                <a:tc>
                  <a:txBody>
                    <a:bodyPr wrap="square"/>
                    <a:p>
                      <a:pP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file1</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0002</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522287">
                <a:tc>
                  <a:txBody>
                    <a:bodyPr wrap="square"/>
                    <a:p>
                      <a:pP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c>
                  <a:txBody>
                    <a:bodyPr wrap="square"/>
                    <a:p>
                      <a:pP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154659" name="表格 154658"/>
          <p:cNvGraphicFramePr/>
          <p:nvPr/>
        </p:nvGraphicFramePr>
        <p:xfrm>
          <a:off x="3924300" y="3933825"/>
          <a:ext cx="1890713" cy="2411413"/>
        </p:xfrm>
        <a:graphic>
          <a:graphicData uri="http://schemas.openxmlformats.org/drawingml/2006/table">
            <a:tbl>
              <a:tblPr/>
              <a:tblGrid>
                <a:gridCol w="1890713"/>
              </a:tblGrid>
              <a:tr h="401638">
                <a:tc>
                  <a:txBody>
                    <a:bodyPr wrap="square"/>
                    <a:p>
                      <a:pP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FFF0</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00050">
                <a:tc>
                  <a:txBody>
                    <a:bodyPr wrap="square"/>
                    <a:p>
                      <a:pP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FFFF</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06400">
                <a:tc>
                  <a:txBody>
                    <a:bodyPr wrap="square"/>
                    <a:p>
                      <a:pP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0003</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01637">
                <a:tc>
                  <a:txBody>
                    <a:bodyPr wrap="square"/>
                    <a:p>
                      <a:pP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0004</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00050">
                <a:tc>
                  <a:txBody>
                    <a:bodyPr wrap="square"/>
                    <a:p>
                      <a:pP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FFFF</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r h="401638">
                <a:tc>
                  <a:txBody>
                    <a:bodyPr wrap="square"/>
                    <a:p>
                      <a:pPr defTabSz="457200" eaLnBrk="0" hangingPunct="0">
                        <a:lnSpc>
                          <a:spcPct val="68000"/>
                        </a:lnSpc>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rPr>
                        <a:t>…</a:t>
                      </a:r>
                      <a:endParaRPr lang="en-US" altLang="zh-CN" sz="2000" b="1" dirty="0" err="1">
                        <a:solidFill>
                          <a:srgbClr val="000000"/>
                        </a:solidFill>
                      </a:endParaRPr>
                    </a:p>
                  </a:txBody>
                  <a:tcPr marL="90000" marR="90000" marT="46800" marB="46800" anchor="t" anchorCtr="0">
                    <a:lnL w="720" cap="flat" cmpd="sng">
                      <a:solidFill>
                        <a:srgbClr val="000000"/>
                      </a:solidFill>
                      <a:prstDash val="solid"/>
                      <a:headEnd type="none" w="med" len="med"/>
                      <a:tailEnd type="none" w="med" len="med"/>
                    </a:lnL>
                    <a:lnR w="720" cap="flat" cmpd="sng">
                      <a:solidFill>
                        <a:srgbClr val="000000"/>
                      </a:solidFill>
                      <a:prstDash val="solid"/>
                      <a:headEnd type="none" w="med" len="med"/>
                      <a:tailEnd type="none" w="med" len="med"/>
                    </a:lnR>
                    <a:lnT w="720" cap="flat" cmpd="sng">
                      <a:solidFill>
                        <a:srgbClr val="000000"/>
                      </a:solidFill>
                      <a:prstDash val="solid"/>
                      <a:headEnd type="none" w="med" len="med"/>
                      <a:tailEnd type="none" w="med" len="med"/>
                    </a:lnT>
                    <a:lnB w="72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95974" name="文本框 154684"/>
          <p:cNvSpPr txBox="1"/>
          <p:nvPr/>
        </p:nvSpPr>
        <p:spPr>
          <a:xfrm>
            <a:off x="4078288" y="3478213"/>
            <a:ext cx="1492250" cy="398462"/>
          </a:xfrm>
          <a:prstGeom prst="rect">
            <a:avLst/>
          </a:prstGeom>
          <a:noFill/>
          <a:ln w="9525">
            <a:noFill/>
          </a:ln>
        </p:spPr>
        <p:txBody>
          <a:bodyPr wrap="non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FF"/>
                </a:solidFill>
                <a:latin typeface="Times New Roman" panose="02020603050405020304" pitchFamily="16" charset="0"/>
              </a:rPr>
              <a:t>FAT(16</a:t>
            </a:r>
            <a:r>
              <a:rPr lang="zh-CN" altLang="x-none" sz="2000" b="1" dirty="0" err="1">
                <a:solidFill>
                  <a:srgbClr val="0000FF"/>
                </a:solidFill>
                <a:latin typeface="Times New Roman" panose="02020603050405020304" pitchFamily="16" charset="0"/>
              </a:rPr>
              <a:t>位</a:t>
            </a:r>
            <a:r>
              <a:rPr lang="en-US" altLang="zh-CN" sz="2000" b="1" dirty="0" err="1">
                <a:solidFill>
                  <a:srgbClr val="0000FF"/>
                </a:solidFill>
                <a:latin typeface="Times New Roman" panose="02020603050405020304" pitchFamily="16" charset="0"/>
              </a:rPr>
              <a:t>)</a:t>
            </a:r>
            <a:endParaRPr lang="en-US" altLang="zh-CN" sz="2000" b="1" dirty="0" err="1">
              <a:solidFill>
                <a:srgbClr val="0000FF"/>
              </a:solidFill>
              <a:latin typeface="Times New Roman" panose="02020603050405020304" pitchFamily="16" charset="0"/>
            </a:endParaRPr>
          </a:p>
        </p:txBody>
      </p:sp>
      <p:sp>
        <p:nvSpPr>
          <p:cNvPr id="295975" name="直接连接符 154685"/>
          <p:cNvSpPr/>
          <p:nvPr/>
        </p:nvSpPr>
        <p:spPr>
          <a:xfrm flipV="1">
            <a:off x="2916238" y="4949825"/>
            <a:ext cx="935037" cy="358775"/>
          </a:xfrm>
          <a:prstGeom prst="line">
            <a:avLst/>
          </a:prstGeom>
          <a:ln w="9360" cap="flat" cmpd="sng">
            <a:solidFill>
              <a:srgbClr val="000000"/>
            </a:solidFill>
            <a:prstDash val="solid"/>
            <a:round/>
            <a:headEnd type="none" w="med" len="med"/>
            <a:tailEnd type="triangle" w="med" len="med"/>
          </a:ln>
        </p:spPr>
      </p:sp>
      <p:sp>
        <p:nvSpPr>
          <p:cNvPr id="295976" name="右弧形箭头 154686"/>
          <p:cNvSpPr/>
          <p:nvPr/>
        </p:nvSpPr>
        <p:spPr>
          <a:xfrm>
            <a:off x="5795963" y="4779963"/>
            <a:ext cx="288925" cy="576262"/>
          </a:xfrm>
          <a:prstGeom prst="curvedLeftArrow">
            <a:avLst>
              <a:gd name="adj1" fmla="val 39890"/>
              <a:gd name="adj2" fmla="val 79780"/>
              <a:gd name="adj3" fmla="val 33250"/>
            </a:avLst>
          </a:prstGeom>
          <a:no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295977" name="右弧形箭头 154687"/>
          <p:cNvSpPr/>
          <p:nvPr/>
        </p:nvSpPr>
        <p:spPr>
          <a:xfrm>
            <a:off x="5795963" y="5326063"/>
            <a:ext cx="288925" cy="576262"/>
          </a:xfrm>
          <a:prstGeom prst="curvedLeftArrow">
            <a:avLst>
              <a:gd name="adj1" fmla="val 39890"/>
              <a:gd name="adj2" fmla="val 79780"/>
              <a:gd name="adj3" fmla="val 33250"/>
            </a:avLst>
          </a:prstGeom>
          <a:noFill/>
          <a:ln w="9360" cap="flat" cmpd="sng">
            <a:solidFill>
              <a:srgbClr val="0000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295978" name="文本框 154688"/>
          <p:cNvSpPr txBox="1"/>
          <p:nvPr/>
        </p:nvSpPr>
        <p:spPr>
          <a:xfrm>
            <a:off x="6515100" y="4076700"/>
            <a:ext cx="1949450" cy="1217613"/>
          </a:xfrm>
          <a:prstGeom prst="rect">
            <a:avLst/>
          </a:prstGeom>
          <a:noFill/>
          <a:ln w="9525">
            <a:noFill/>
          </a:ln>
        </p:spPr>
        <p:txBody>
          <a:bodyPr wrap="non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file1</a:t>
            </a:r>
            <a:r>
              <a:rPr lang="zh-CN" altLang="x-none" dirty="0" err="1">
                <a:solidFill>
                  <a:srgbClr val="000000"/>
                </a:solidFill>
                <a:latin typeface="Times New Roman" panose="02020603050405020304" pitchFamily="16" charset="0"/>
              </a:rPr>
              <a:t>簇号链</a:t>
            </a:r>
            <a:r>
              <a:rPr lang="en-US" altLang="zh-CN" dirty="0" err="1">
                <a:solidFill>
                  <a:srgbClr val="000000"/>
                </a:solidFill>
                <a:latin typeface="Times New Roman" panose="02020603050405020304" pitchFamily="16" charset="0"/>
              </a:rPr>
              <a:t>:</a:t>
            </a:r>
            <a:endParaRPr lang="en-US" altLang="zh-CN" dirty="0" err="1">
              <a:solidFill>
                <a:srgbClr val="000000"/>
              </a:solidFill>
              <a:latin typeface="Times New Roman" panose="02020603050405020304" pitchFamily="16" charset="0"/>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0002-&gt;0003-&gt;</a:t>
            </a:r>
            <a:endParaRPr lang="en-US" altLang="zh-CN" dirty="0" err="1">
              <a:solidFill>
                <a:srgbClr val="000000"/>
              </a:solidFill>
              <a:latin typeface="Times New Roman" panose="02020603050405020304" pitchFamily="16" charset="0"/>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0004</a:t>
            </a:r>
            <a:endParaRPr lang="en-US" altLang="zh-CN" dirty="0" err="1">
              <a:solidFill>
                <a:srgbClr val="000000"/>
              </a:solidFill>
              <a:latin typeface="Times New Roman" panose="02020603050405020304" pitchFamily="16" charset="0"/>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9938" name="矩形 2355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9939" name="文本框 2355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6.2.1</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文件逻辑结构的类型</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39940" name="文本框 23554"/>
          <p:cNvSpPr txBox="1"/>
          <p:nvPr/>
        </p:nvSpPr>
        <p:spPr>
          <a:xfrm>
            <a:off x="468313" y="1412875"/>
            <a:ext cx="8178800" cy="4968875"/>
          </a:xfrm>
          <a:prstGeom prst="rect">
            <a:avLst/>
          </a:prstGeom>
          <a:noFill/>
          <a:ln w="9525">
            <a:noFill/>
          </a:ln>
        </p:spPr>
        <p:txBody>
          <a:bodyPr wrap="square" lIns="91440" tIns="45720" rIns="91440" bIns="45720" anchor="t" anchorCtr="0"/>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文件的逻辑结构可分为两大类：</a:t>
            </a:r>
            <a:endParaRPr lang="zh-CN" altLang="x-none" dirty="0" err="1">
              <a:solidFill>
                <a:srgbClr val="000000"/>
              </a:solidFill>
              <a:latin typeface="楷体_GB2312" pitchFamily="49" charset="0"/>
            </a:endParaRPr>
          </a:p>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zh-CN" altLang="x-none" dirty="0" err="1">
                <a:solidFill>
                  <a:srgbClr val="0000FF"/>
                </a:solidFill>
                <a:latin typeface="楷体_GB2312" pitchFamily="49" charset="0"/>
              </a:rPr>
              <a:t>有结构文件</a:t>
            </a:r>
            <a:r>
              <a:rPr lang="zh-CN" altLang="x-none" dirty="0" err="1">
                <a:solidFill>
                  <a:srgbClr val="000000"/>
                </a:solidFill>
                <a:latin typeface="楷体_GB2312" pitchFamily="49" charset="0"/>
              </a:rPr>
              <a:t>，它是指由一个以上的记录构成的文件，故又称为记录式文件；</a:t>
            </a:r>
            <a:endParaRPr lang="zh-CN" altLang="x-none" dirty="0" err="1">
              <a:solidFill>
                <a:srgbClr val="000000"/>
              </a:solidFill>
              <a:latin typeface="楷体_GB2312" pitchFamily="49" charset="0"/>
            </a:endParaRPr>
          </a:p>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zh-CN" altLang="x-none" dirty="0" err="1">
                <a:solidFill>
                  <a:srgbClr val="0000FF"/>
                </a:solidFill>
                <a:latin typeface="楷体_GB2312" pitchFamily="49" charset="0"/>
              </a:rPr>
              <a:t>无结构文件</a:t>
            </a:r>
            <a:r>
              <a:rPr lang="zh-CN" altLang="x-none" dirty="0" err="1">
                <a:solidFill>
                  <a:srgbClr val="000000"/>
                </a:solidFill>
                <a:latin typeface="楷体_GB2312" pitchFamily="49" charset="0"/>
              </a:rPr>
              <a:t>，它是指由字符流构成的文件，故又称为流式文件。</a:t>
            </a:r>
            <a:endParaRPr lang="zh-CN" altLang="x-none" dirty="0" err="1">
              <a:solidFill>
                <a:srgbClr val="000000"/>
              </a:solidFill>
              <a:latin typeface="楷体_GB2312" pitchFamily="49" charset="0"/>
            </a:endParaRPr>
          </a:p>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楷体_GB2312" pitchFamily="49" charset="0"/>
              </a:rPr>
              <a:t>(1)</a:t>
            </a:r>
            <a:r>
              <a:rPr lang="zh-CN" altLang="x-none" dirty="0" err="1">
                <a:solidFill>
                  <a:srgbClr val="0000FF"/>
                </a:solidFill>
                <a:latin typeface="楷体_GB2312" pitchFamily="49" charset="0"/>
              </a:rPr>
              <a:t>有结构文件</a:t>
            </a:r>
            <a:endParaRPr lang="zh-CN" altLang="x-none" dirty="0" err="1">
              <a:solidFill>
                <a:srgbClr val="0000FF"/>
              </a:solidFill>
              <a:latin typeface="楷体_GB2312" pitchFamily="49" charset="0"/>
            </a:endParaRPr>
          </a:p>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在记录式文件中，所有的记录通常都是描述一个实体集的，有着相同或不同数目的数据项，记录的长度可分为定长和不定长两类。 </a:t>
            </a:r>
            <a:endParaRPr lang="zh-CN" altLang="x-none" dirty="0" err="1">
              <a:solidFill>
                <a:srgbClr val="000000"/>
              </a:solidFill>
              <a:latin typeface="楷体_GB2312" pitchFamily="49" charset="0"/>
            </a:endParaRPr>
          </a:p>
        </p:txBody>
      </p:sp>
    </p:spTree>
  </p:cSld>
  <p:clrMapOvr>
    <a:masterClrMapping/>
  </p:clrMapOvr>
  <p:transition spd="slow"/>
</p:sld>
</file>

<file path=ppt/slides/slide14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97986" name="矩形 156672"/>
          <p:cNvSpPr/>
          <p:nvPr/>
        </p:nvSpPr>
        <p:spPr>
          <a:xfrm>
            <a:off x="3563938" y="6165850"/>
            <a:ext cx="1900237" cy="452438"/>
          </a:xfrm>
          <a:prstGeom prst="rect">
            <a:avLst/>
          </a:prstGeom>
          <a:noFill/>
          <a:ln w="9525">
            <a:noFill/>
          </a:ln>
        </p:spPr>
        <p:txBody>
          <a:bodyPr wrap="square" lIns="91440" tIns="45720" rIns="91440" bIns="45720" anchor="b" anchorCtr="0"/>
          <a:p>
            <a:pPr algn="r" defTabSz="457200" eaLnBrk="0" hangingPunct="0">
              <a:spcBef>
                <a:spcPts val="900"/>
              </a:spcBef>
              <a:spcAft>
                <a:spcPts val="25"/>
              </a:spcAft>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808080"/>
                </a:solidFill>
                <a:latin typeface="Arial" panose="020B0604020202020204" pitchFamily="34" charset="0"/>
                <a:ea typeface="宋体" panose="02010600030101010101" pitchFamily="2" charset="-122"/>
              </a:rPr>
            </a:fld>
            <a:endParaRPr lang="zh-CN" altLang="x-none" sz="1400" dirty="0" err="1">
              <a:solidFill>
                <a:srgbClr val="808080"/>
              </a:solidFill>
              <a:latin typeface="Arial" panose="020B0604020202020204" pitchFamily="34" charset="0"/>
              <a:ea typeface="宋体" panose="02010600030101010101" pitchFamily="2" charset="-122"/>
            </a:endParaRPr>
          </a:p>
        </p:txBody>
      </p:sp>
      <p:sp>
        <p:nvSpPr>
          <p:cNvPr id="297987" name="文本框 15667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 MS DOS的文件系统：</a:t>
            </a:r>
            <a:r>
              <a:rPr lang="en-US" altLang="zh-CN" sz="3200" dirty="0" err="1">
                <a:solidFill>
                  <a:srgbClr val="000000"/>
                </a:solidFill>
                <a:latin typeface="Times New Roman" panose="02020603050405020304" pitchFamily="16" charset="0"/>
                <a:ea typeface="宋体" panose="02010600030101010101" pitchFamily="2" charset="-122"/>
              </a:rPr>
              <a:t>FAT</a:t>
            </a:r>
            <a:endParaRPr lang="en-US" altLang="zh-CN" sz="3200" dirty="0" err="1">
              <a:solidFill>
                <a:srgbClr val="000000"/>
              </a:solidFill>
              <a:latin typeface="Times New Roman" panose="02020603050405020304" pitchFamily="16" charset="0"/>
              <a:ea typeface="宋体" panose="02010600030101010101" pitchFamily="2" charset="-122"/>
            </a:endParaRPr>
          </a:p>
        </p:txBody>
      </p:sp>
      <p:sp>
        <p:nvSpPr>
          <p:cNvPr id="297988" name="文本框 156674"/>
          <p:cNvSpPr txBox="1"/>
          <p:nvPr/>
        </p:nvSpPr>
        <p:spPr>
          <a:xfrm>
            <a:off x="468313" y="1412875"/>
            <a:ext cx="8135937" cy="1368425"/>
          </a:xfrm>
          <a:prstGeom prst="rect">
            <a:avLst/>
          </a:prstGeom>
          <a:noFill/>
          <a:ln w="9525">
            <a:noFill/>
          </a:ln>
        </p:spPr>
        <p:txBody>
          <a:bodyPr wrap="square" lIns="91440" tIns="45720" rIns="91440" bIns="45720" anchor="t" anchorCtr="0"/>
          <a:p>
            <a:pPr marL="533400" indent="-533400" defTabSz="457200" eaLnBrk="0" hangingPunct="0">
              <a:spcBef>
                <a:spcPts val="765"/>
              </a:spcBef>
              <a:buClrTx/>
              <a:buFontTx/>
              <a:tabLst>
                <a:tab pos="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altLang="zh-CN" dirty="0" err="1">
                <a:solidFill>
                  <a:srgbClr val="000000"/>
                </a:solidFill>
                <a:latin typeface="Times New Roman" panose="02020603050405020304" pitchFamily="16" charset="0"/>
              </a:rPr>
              <a:t>(1)</a:t>
            </a:r>
            <a:r>
              <a:rPr lang="zh-CN" altLang="x-none" dirty="0" err="1">
                <a:solidFill>
                  <a:srgbClr val="000000"/>
                </a:solidFill>
                <a:latin typeface="Times New Roman" panose="02020603050405020304" pitchFamily="16" charset="0"/>
                <a:ea typeface="黑体" panose="02010609060101010101" charset="-122"/>
              </a:rPr>
              <a:t>概述</a:t>
            </a:r>
            <a:endParaRPr lang="zh-CN" altLang="x-none" dirty="0" err="1">
              <a:solidFill>
                <a:srgbClr val="000000"/>
              </a:solidFill>
              <a:latin typeface="Times New Roman" panose="02020603050405020304" pitchFamily="16" charset="0"/>
              <a:ea typeface="黑体" panose="02010609060101010101" charset="-122"/>
            </a:endParaRPr>
          </a:p>
          <a:p>
            <a:pPr marL="914400" lvl="1" indent="-457200" defTabSz="457200" eaLnBrk="0" hangingPunct="0">
              <a:spcBef>
                <a:spcPts val="665"/>
              </a:spcBef>
              <a:buClr>
                <a:srgbClr val="0000FF"/>
              </a:buClr>
              <a:buFont typeface="Wingdings" panose="05000000000000000000" pitchFamily="2" charset="2"/>
              <a:buChar char=""/>
              <a:tabLst>
                <a:tab pos="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zh-CN" altLang="x-none" sz="2000" dirty="0" err="1">
                <a:solidFill>
                  <a:srgbClr val="000000"/>
                </a:solidFill>
                <a:latin typeface="Times New Roman" panose="02020603050405020304" pitchFamily="16" charset="0"/>
                <a:ea typeface="黑体" panose="02010609060101010101" charset="-122"/>
              </a:rPr>
              <a:t>多级目录，无文件别名，无用户访问权限控制</a:t>
            </a:r>
            <a:endParaRPr lang="zh-CN" altLang="x-none" sz="2000" dirty="0" err="1">
              <a:solidFill>
                <a:srgbClr val="000000"/>
              </a:solidFill>
              <a:latin typeface="Times New Roman" panose="02020603050405020304" pitchFamily="16" charset="0"/>
              <a:ea typeface="黑体" panose="02010609060101010101" charset="-122"/>
            </a:endParaRPr>
          </a:p>
          <a:p>
            <a:pPr marL="533400" indent="-533400" defTabSz="457200" eaLnBrk="0" hangingPunct="0">
              <a:spcBef>
                <a:spcPts val="765"/>
              </a:spcBef>
              <a:buClrTx/>
              <a:buFontTx/>
              <a:tabLst>
                <a:tab pos="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altLang="zh-CN" dirty="0" err="1">
                <a:solidFill>
                  <a:srgbClr val="000000"/>
                </a:solidFill>
                <a:latin typeface="Times New Roman" panose="02020603050405020304" pitchFamily="16" charset="0"/>
              </a:rPr>
              <a:t>(2)</a:t>
            </a:r>
            <a:r>
              <a:rPr lang="zh-CN" altLang="x-none" dirty="0" err="1">
                <a:solidFill>
                  <a:srgbClr val="000000"/>
                </a:solidFill>
                <a:latin typeface="Times New Roman" panose="02020603050405020304" pitchFamily="16" charset="0"/>
                <a:ea typeface="黑体" panose="02010609060101010101" charset="-122"/>
              </a:rPr>
              <a:t>磁盘文件卷结构</a:t>
            </a:r>
            <a:endParaRPr lang="zh-CN" altLang="x-none" dirty="0" err="1">
              <a:solidFill>
                <a:srgbClr val="000000"/>
              </a:solidFill>
              <a:latin typeface="Times New Roman" panose="02020603050405020304" pitchFamily="16" charset="0"/>
              <a:ea typeface="黑体" panose="02010609060101010101" charset="-122"/>
            </a:endParaRPr>
          </a:p>
        </p:txBody>
      </p:sp>
      <p:pic>
        <p:nvPicPr>
          <p:cNvPr id="297989" name="图片 156675"/>
          <p:cNvPicPr>
            <a:picLocks noChangeAspect="1"/>
          </p:cNvPicPr>
          <p:nvPr/>
        </p:nvPicPr>
        <p:blipFill>
          <a:blip r:embed="rId2"/>
          <a:stretch>
            <a:fillRect/>
          </a:stretch>
        </p:blipFill>
        <p:spPr>
          <a:xfrm>
            <a:off x="539750" y="3141663"/>
            <a:ext cx="7561263" cy="1800225"/>
          </a:xfrm>
          <a:prstGeom prst="rect">
            <a:avLst/>
          </a:prstGeom>
          <a:noFill/>
          <a:ln w="9525">
            <a:noFill/>
          </a:ln>
        </p:spPr>
      </p:pic>
      <p:sp>
        <p:nvSpPr>
          <p:cNvPr id="297990" name="矩形 156676"/>
          <p:cNvSpPr/>
          <p:nvPr/>
        </p:nvSpPr>
        <p:spPr>
          <a:xfrm>
            <a:off x="2743200" y="5272088"/>
            <a:ext cx="3816350" cy="460375"/>
          </a:xfrm>
          <a:prstGeom prst="rect">
            <a:avLst/>
          </a:prstGeom>
          <a:noFill/>
          <a:ln w="9525">
            <a:noFill/>
          </a:ln>
        </p:spPr>
        <p:txBody>
          <a:bodyPr wrap="none" lIns="90000" tIns="46800" rIns="90000" bIns="46800" anchor="ctr" anchorCtr="0">
            <a:spAutoFit/>
          </a:bodyPr>
          <a:p>
            <a:pPr algn="ctr" defTabSz="457200" eaLnBrk="0" hangingPunct="0">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altLang="zh-CN" dirty="0" err="1">
                <a:solidFill>
                  <a:srgbClr val="000000"/>
                </a:solidFill>
                <a:latin typeface="Times New Roman" panose="02020603050405020304" pitchFamily="16" charset="0"/>
                <a:ea typeface="宋体" panose="02010600030101010101" pitchFamily="2" charset="-122"/>
              </a:rPr>
              <a:t>MS DOS</a:t>
            </a:r>
            <a:r>
              <a:rPr lang="zh-CN" altLang="x-none" b="1" dirty="0" err="1">
                <a:solidFill>
                  <a:srgbClr val="000000"/>
                </a:solidFill>
                <a:latin typeface="黑体" panose="02010609060101010101" charset="-122"/>
                <a:ea typeface="黑体" panose="02010609060101010101" charset="-122"/>
              </a:rPr>
              <a:t>的磁盘文件卷结构</a:t>
            </a:r>
            <a:endParaRPr lang="zh-CN" altLang="x-none" b="1" dirty="0" err="1">
              <a:solidFill>
                <a:srgbClr val="000000"/>
              </a:solidFill>
              <a:latin typeface="黑体" panose="02010609060101010101" charset="-122"/>
              <a:ea typeface="黑体" panose="02010609060101010101" charset="-122"/>
            </a:endParaRPr>
          </a:p>
        </p:txBody>
      </p:sp>
    </p:spTree>
  </p:cSld>
  <p:clrMapOvr>
    <a:masterClrMapping/>
  </p:clrMapOvr>
  <p:transition spd="slow"/>
</p:sld>
</file>

<file path=ppt/slides/slide14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00034" name="矩形 157696"/>
          <p:cNvSpPr/>
          <p:nvPr/>
        </p:nvSpPr>
        <p:spPr>
          <a:xfrm>
            <a:off x="3563938" y="6165850"/>
            <a:ext cx="1900237" cy="452438"/>
          </a:xfrm>
          <a:prstGeom prst="rect">
            <a:avLst/>
          </a:prstGeom>
          <a:noFill/>
          <a:ln w="9525">
            <a:noFill/>
          </a:ln>
        </p:spPr>
        <p:txBody>
          <a:bodyPr wrap="square" lIns="91440" tIns="45720" rIns="91440" bIns="45720" anchor="b" anchorCtr="0"/>
          <a:p>
            <a:pPr algn="r" defTabSz="457200" eaLnBrk="0" hangingPunct="0">
              <a:spcBef>
                <a:spcPts val="900"/>
              </a:spcBef>
              <a:spcAft>
                <a:spcPts val="25"/>
              </a:spcAft>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808080"/>
                </a:solidFill>
                <a:latin typeface="Arial" panose="020B0604020202020204" pitchFamily="34" charset="0"/>
                <a:ea typeface="宋体" panose="02010600030101010101" pitchFamily="2" charset="-122"/>
              </a:rPr>
            </a:fld>
            <a:endParaRPr lang="zh-CN" altLang="x-none" sz="1400" dirty="0" err="1">
              <a:solidFill>
                <a:srgbClr val="808080"/>
              </a:solidFill>
              <a:latin typeface="Arial" panose="020B0604020202020204" pitchFamily="34" charset="0"/>
              <a:ea typeface="宋体" panose="02010600030101010101" pitchFamily="2" charset="-122"/>
            </a:endParaRPr>
          </a:p>
        </p:txBody>
      </p:sp>
      <p:sp>
        <p:nvSpPr>
          <p:cNvPr id="300035" name="文本框 157697"/>
          <p:cNvSpPr txBox="1"/>
          <p:nvPr/>
        </p:nvSpPr>
        <p:spPr>
          <a:xfrm>
            <a:off x="406400" y="152400"/>
            <a:ext cx="8199438" cy="1138238"/>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MS DOS的文件系统：</a:t>
            </a:r>
            <a:r>
              <a:rPr lang="en-US" altLang="zh-CN" sz="3200" dirty="0" err="1">
                <a:solidFill>
                  <a:srgbClr val="000000"/>
                </a:solidFill>
                <a:latin typeface="Times New Roman" panose="02020603050405020304" pitchFamily="16" charset="0"/>
                <a:ea typeface="宋体" panose="02010600030101010101" pitchFamily="2" charset="-122"/>
              </a:rPr>
              <a:t>FAT</a:t>
            </a:r>
            <a:endParaRPr lang="en-US" altLang="zh-CN" sz="3200" dirty="0" err="1">
              <a:solidFill>
                <a:srgbClr val="000000"/>
              </a:solidFill>
              <a:latin typeface="Times New Roman" panose="02020603050405020304" pitchFamily="16" charset="0"/>
              <a:ea typeface="宋体" panose="02010600030101010101" pitchFamily="2" charset="-122"/>
            </a:endParaRPr>
          </a:p>
        </p:txBody>
      </p:sp>
      <p:sp>
        <p:nvSpPr>
          <p:cNvPr id="300036" name="文本框 157698"/>
          <p:cNvSpPr txBox="1"/>
          <p:nvPr/>
        </p:nvSpPr>
        <p:spPr>
          <a:xfrm>
            <a:off x="468313" y="1412875"/>
            <a:ext cx="8174037" cy="4964113"/>
          </a:xfrm>
          <a:prstGeom prst="rect">
            <a:avLst/>
          </a:prstGeom>
          <a:noFill/>
          <a:ln w="9525">
            <a:noFill/>
          </a:ln>
        </p:spPr>
        <p:txBody>
          <a:bodyPr wrap="square" lIns="91440" tIns="45720" rIns="91440" bIns="45720" anchor="t" anchorCtr="0"/>
          <a:p>
            <a:pPr marL="342900" indent="-342900" defTabSz="457200" eaLnBrk="0" hangingPunct="0">
              <a:spcBef>
                <a:spcPts val="765"/>
              </a:spcBef>
              <a:spcAft>
                <a:spcPct val="0"/>
              </a:spcAft>
              <a:buClr>
                <a:srgbClr val="FF0000"/>
              </a:buClr>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zh-CN" altLang="x-none" dirty="0" err="1">
                <a:solidFill>
                  <a:srgbClr val="000000"/>
                </a:solidFill>
                <a:latin typeface="Times New Roman" panose="02020603050405020304" pitchFamily="16" charset="0"/>
              </a:rPr>
              <a:t>文件卷</a:t>
            </a:r>
            <a:r>
              <a:rPr lang="en-US" altLang="zh-CN" dirty="0" err="1">
                <a:solidFill>
                  <a:srgbClr val="000000"/>
                </a:solidFill>
                <a:latin typeface="Times New Roman" panose="02020603050405020304" pitchFamily="16" charset="0"/>
              </a:rPr>
              <a:t>(volume)</a:t>
            </a:r>
            <a:r>
              <a:rPr lang="zh-CN" altLang="x-none" dirty="0" err="1">
                <a:solidFill>
                  <a:srgbClr val="000000"/>
                </a:solidFill>
                <a:latin typeface="Times New Roman" panose="02020603050405020304" pitchFamily="16" charset="0"/>
              </a:rPr>
              <a:t>信息：</a:t>
            </a:r>
            <a:endParaRPr lang="zh-CN" altLang="x-none" dirty="0" err="1">
              <a:solidFill>
                <a:srgbClr val="000000"/>
              </a:solidFill>
              <a:latin typeface="Times New Roman" panose="02020603050405020304" pitchFamily="16" charset="0"/>
            </a:endParaRPr>
          </a:p>
          <a:p>
            <a:pPr marL="342900" indent="-342900" defTabSz="457200" eaLnBrk="0" hangingPunct="0">
              <a:spcBef>
                <a:spcPts val="765"/>
              </a:spcBef>
              <a:spcAft>
                <a:spcPct val="0"/>
              </a:spcAft>
              <a:buClrTx/>
              <a:buFontTx/>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zh-CN" altLang="x-none" dirty="0" err="1">
                <a:solidFill>
                  <a:srgbClr val="000000"/>
                </a:solidFill>
                <a:latin typeface="Times New Roman" panose="02020603050405020304" pitchFamily="16" charset="0"/>
              </a:rPr>
              <a:t>    记录在</a:t>
            </a:r>
            <a:r>
              <a:rPr lang="zh-CN" altLang="x-none" dirty="0" err="1">
                <a:solidFill>
                  <a:schemeClr val="accent2"/>
                </a:solidFill>
                <a:latin typeface="Times New Roman" panose="02020603050405020304" pitchFamily="16" charset="0"/>
              </a:rPr>
              <a:t>引导记录的扇区</a:t>
            </a:r>
            <a:r>
              <a:rPr lang="zh-CN" altLang="x-none" dirty="0" err="1">
                <a:solidFill>
                  <a:srgbClr val="000000"/>
                </a:solidFill>
                <a:latin typeface="Times New Roman" panose="02020603050405020304" pitchFamily="16" charset="0"/>
              </a:rPr>
              <a:t>中。包括：簇大小，根目录项数目，</a:t>
            </a:r>
            <a:r>
              <a:rPr lang="en-US" altLang="zh-CN" dirty="0" err="1">
                <a:solidFill>
                  <a:srgbClr val="000000"/>
                </a:solidFill>
                <a:latin typeface="Times New Roman" panose="02020603050405020304" pitchFamily="16" charset="0"/>
              </a:rPr>
              <a:t>FAT</a:t>
            </a:r>
            <a:r>
              <a:rPr lang="zh-CN" altLang="x-none" dirty="0" err="1">
                <a:solidFill>
                  <a:srgbClr val="000000"/>
                </a:solidFill>
                <a:latin typeface="Times New Roman" panose="02020603050405020304" pitchFamily="16" charset="0"/>
              </a:rPr>
              <a:t>表大小，磁盘参数（每道扇区数，磁头数），文件卷中的扇区总数，簇编号长度等</a:t>
            </a:r>
            <a:endParaRPr lang="zh-CN" altLang="x-none" dirty="0" err="1">
              <a:solidFill>
                <a:srgbClr val="000000"/>
              </a:solidFill>
              <a:latin typeface="Times New Roman" panose="02020603050405020304" pitchFamily="16" charset="0"/>
            </a:endParaRPr>
          </a:p>
          <a:p>
            <a:pPr marL="1905" lvl="1" indent="455295" defTabSz="457200" eaLnBrk="0" fontAlgn="base" hangingPunct="0">
              <a:spcBef>
                <a:spcPts val="665"/>
              </a:spcBef>
              <a:spcAft>
                <a:spcPct val="0"/>
              </a:spcAft>
              <a:buClr>
                <a:srgbClr val="0000FF"/>
              </a:buClr>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zh-CN" altLang="x-none" dirty="0" err="1">
                <a:solidFill>
                  <a:schemeClr val="accent2"/>
                </a:solidFill>
                <a:latin typeface="Times New Roman" panose="02020603050405020304" pitchFamily="16" charset="0"/>
              </a:rPr>
              <a:t>逻辑扇区号</a:t>
            </a:r>
            <a:r>
              <a:rPr lang="zh-CN" altLang="x-none" dirty="0" err="1">
                <a:solidFill>
                  <a:srgbClr val="000000"/>
                </a:solidFill>
                <a:latin typeface="Times New Roman" panose="02020603050405020304" pitchFamily="16" charset="0"/>
              </a:rPr>
              <a:t>：三元组（柱面号，磁头号，扇区号）－</a:t>
            </a:r>
            <a:r>
              <a:rPr lang="en-US" altLang="zh-CN" dirty="0" err="1">
                <a:solidFill>
                  <a:srgbClr val="000000"/>
                </a:solidFill>
                <a:latin typeface="Times New Roman" panose="02020603050405020304" pitchFamily="16" charset="0"/>
              </a:rPr>
              <a:t>&gt;</a:t>
            </a:r>
            <a:r>
              <a:rPr lang="zh-CN" altLang="x-none" dirty="0" err="1">
                <a:solidFill>
                  <a:srgbClr val="000000"/>
                </a:solidFill>
                <a:latin typeface="Times New Roman" panose="02020603050405020304" pitchFamily="16" charset="0"/>
              </a:rPr>
              <a:t>一个文件卷中从</a:t>
            </a:r>
            <a:r>
              <a:rPr lang="en-US" altLang="zh-CN" dirty="0" err="1">
                <a:solidFill>
                  <a:srgbClr val="000000"/>
                </a:solidFill>
                <a:latin typeface="Times New Roman" panose="02020603050405020304" pitchFamily="16" charset="0"/>
              </a:rPr>
              <a:t>0</a:t>
            </a:r>
            <a:r>
              <a:rPr lang="zh-CN" altLang="x-none" dirty="0" err="1">
                <a:solidFill>
                  <a:srgbClr val="000000"/>
                </a:solidFill>
                <a:latin typeface="Times New Roman" panose="02020603050405020304" pitchFamily="16" charset="0"/>
              </a:rPr>
              <a:t>开始对每个扇区编号，优点：屏蔽了物理磁盘参数的不同</a:t>
            </a:r>
            <a:endParaRPr lang="zh-CN" altLang="x-none" dirty="0" err="1">
              <a:solidFill>
                <a:srgbClr val="000000"/>
              </a:solidFill>
              <a:latin typeface="Times New Roman" panose="02020603050405020304" pitchFamily="16" charset="0"/>
            </a:endParaRPr>
          </a:p>
          <a:p>
            <a:pPr marL="1905" lvl="1" indent="455295" defTabSz="457200" eaLnBrk="0" fontAlgn="base" hangingPunct="0">
              <a:spcBef>
                <a:spcPts val="665"/>
              </a:spcBef>
              <a:spcAft>
                <a:spcPct val="0"/>
              </a:spcAft>
              <a:buClr>
                <a:srgbClr val="0000FF"/>
              </a:buClr>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zh-CN" altLang="x-none" dirty="0" err="1">
                <a:solidFill>
                  <a:srgbClr val="000000"/>
                </a:solidFill>
                <a:latin typeface="Times New Roman" panose="02020603050405020304" pitchFamily="16" charset="0"/>
              </a:rPr>
              <a:t>允许</a:t>
            </a:r>
            <a:r>
              <a:rPr lang="zh-CN" altLang="x-none" dirty="0" err="1">
                <a:solidFill>
                  <a:schemeClr val="accent2"/>
                </a:solidFill>
                <a:latin typeface="Times New Roman" panose="02020603050405020304" pitchFamily="16" charset="0"/>
              </a:rPr>
              <a:t>同时访问的文件卷数目上限</a:t>
            </a:r>
            <a:r>
              <a:rPr lang="zh-CN" altLang="x-none" dirty="0" err="1">
                <a:solidFill>
                  <a:srgbClr val="000000"/>
                </a:solidFill>
                <a:latin typeface="Times New Roman" panose="02020603050405020304" pitchFamily="16" charset="0"/>
              </a:rPr>
              <a:t>可以由</a:t>
            </a:r>
            <a:r>
              <a:rPr lang="en-US" altLang="zh-CN" dirty="0" err="1">
                <a:solidFill>
                  <a:srgbClr val="000000"/>
                </a:solidFill>
                <a:latin typeface="Times New Roman" panose="02020603050405020304" pitchFamily="16" charset="0"/>
              </a:rPr>
              <a:t>config.sys</a:t>
            </a:r>
            <a:r>
              <a:rPr lang="zh-CN" altLang="x-none" dirty="0" err="1">
                <a:solidFill>
                  <a:srgbClr val="000000"/>
                </a:solidFill>
                <a:latin typeface="Times New Roman" panose="02020603050405020304" pitchFamily="16" charset="0"/>
              </a:rPr>
              <a:t>文件中的</a:t>
            </a:r>
            <a:r>
              <a:rPr lang="en-US" altLang="zh-CN" dirty="0" err="1">
                <a:solidFill>
                  <a:srgbClr val="000000"/>
                </a:solidFill>
                <a:latin typeface="Times New Roman" panose="02020603050405020304" pitchFamily="16" charset="0"/>
              </a:rPr>
              <a:t>LASTDRIVE= </a:t>
            </a:r>
            <a:r>
              <a:rPr lang="zh-CN" altLang="x-none" dirty="0" err="1">
                <a:solidFill>
                  <a:srgbClr val="000000"/>
                </a:solidFill>
                <a:latin typeface="Times New Roman" panose="02020603050405020304" pitchFamily="16" charset="0"/>
              </a:rPr>
              <a:t>语句指定。</a:t>
            </a:r>
            <a:endParaRPr lang="zh-CN" altLang="x-none" dirty="0" err="1">
              <a:solidFill>
                <a:srgbClr val="000000"/>
              </a:solidFill>
              <a:latin typeface="Times New Roman" panose="02020603050405020304" pitchFamily="16" charset="0"/>
            </a:endParaRPr>
          </a:p>
          <a:p>
            <a:pPr marL="1905" lvl="1" indent="455295" defTabSz="457200" eaLnBrk="0" fontAlgn="base" hangingPunct="0">
              <a:spcBef>
                <a:spcPts val="665"/>
              </a:spcBef>
              <a:spcAft>
                <a:spcPct val="0"/>
              </a:spcAft>
              <a:buClr>
                <a:srgbClr val="0000FF"/>
              </a:buClr>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endParaRPr lang="zh-CN" altLang="x-none" dirty="0" err="1">
              <a:solidFill>
                <a:srgbClr val="000000"/>
              </a:solidFill>
              <a:latin typeface="Times New Roman" panose="02020603050405020304" pitchFamily="16" charset="0"/>
            </a:endParaRPr>
          </a:p>
          <a:p>
            <a:pPr marL="342900" indent="-342900" defTabSz="457200" eaLnBrk="0" hangingPunct="0">
              <a:spcBef>
                <a:spcPts val="765"/>
              </a:spcBef>
              <a:spcAft>
                <a:spcPct val="0"/>
              </a:spcAft>
              <a:buClr>
                <a:srgbClr val="FF0000"/>
              </a:buClr>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zh-CN" altLang="x-none" dirty="0" err="1">
                <a:solidFill>
                  <a:schemeClr val="accent2"/>
                </a:solidFill>
                <a:latin typeface="Times New Roman" panose="02020603050405020304" pitchFamily="16" charset="0"/>
              </a:rPr>
              <a:t>簇</a:t>
            </a:r>
            <a:r>
              <a:rPr lang="en-US" altLang="zh-CN" dirty="0" err="1">
                <a:solidFill>
                  <a:schemeClr val="accent2"/>
                </a:solidFill>
                <a:latin typeface="Times New Roman" panose="02020603050405020304" pitchFamily="16" charset="0"/>
              </a:rPr>
              <a:t>(cluster)</a:t>
            </a:r>
            <a:r>
              <a:rPr lang="zh-CN" altLang="x-none" dirty="0" err="1">
                <a:solidFill>
                  <a:srgbClr val="000000"/>
                </a:solidFill>
                <a:latin typeface="Times New Roman" panose="02020603050405020304" pitchFamily="16" charset="0"/>
              </a:rPr>
              <a:t>：由若干个扇区组成，在一个文件卷中从</a:t>
            </a:r>
            <a:r>
              <a:rPr lang="en-US" altLang="zh-CN" dirty="0" err="1">
                <a:solidFill>
                  <a:srgbClr val="000000"/>
                </a:solidFill>
                <a:latin typeface="Times New Roman" panose="02020603050405020304" pitchFamily="16" charset="0"/>
              </a:rPr>
              <a:t>0</a:t>
            </a:r>
            <a:r>
              <a:rPr lang="zh-CN" altLang="x-none" dirty="0" err="1">
                <a:solidFill>
                  <a:srgbClr val="000000"/>
                </a:solidFill>
                <a:latin typeface="Times New Roman" panose="02020603050405020304" pitchFamily="16" charset="0"/>
              </a:rPr>
              <a:t>开始对每个簇编号。</a:t>
            </a:r>
            <a:endParaRPr lang="zh-CN" altLang="x-none" dirty="0" err="1">
              <a:solidFill>
                <a:srgbClr val="000000"/>
              </a:solidFill>
              <a:latin typeface="Times New Roman" panose="02020603050405020304" pitchFamily="16" charset="0"/>
            </a:endParaRPr>
          </a:p>
          <a:p>
            <a:pPr marL="342900" indent="-342900" defTabSz="457200" eaLnBrk="0" hangingPunct="0">
              <a:spcBef>
                <a:spcPts val="765"/>
              </a:spcBef>
              <a:spcAft>
                <a:spcPct val="0"/>
              </a:spcAft>
              <a:buClrTx/>
              <a:buFontTx/>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endParaRPr lang="zh-CN" altLang="x-none" dirty="0" err="1">
              <a:solidFill>
                <a:srgbClr val="000000"/>
              </a:solidFill>
              <a:latin typeface="Times New Roman" panose="02020603050405020304" pitchFamily="16" charset="0"/>
              <a:ea typeface="楷体_GB2312" pitchFamily="49" charset="0"/>
            </a:endParaRPr>
          </a:p>
        </p:txBody>
      </p:sp>
    </p:spTree>
  </p:cSld>
  <p:clrMapOvr>
    <a:masterClrMapping/>
  </p:clrMapOvr>
  <p:transition spd="slow"/>
</p:sld>
</file>

<file path=ppt/slides/slide14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02082" name="矩形 158720"/>
          <p:cNvSpPr/>
          <p:nvPr/>
        </p:nvSpPr>
        <p:spPr>
          <a:xfrm>
            <a:off x="3563938" y="6165850"/>
            <a:ext cx="1900237" cy="452438"/>
          </a:xfrm>
          <a:prstGeom prst="rect">
            <a:avLst/>
          </a:prstGeom>
          <a:noFill/>
          <a:ln w="9525">
            <a:noFill/>
          </a:ln>
        </p:spPr>
        <p:txBody>
          <a:bodyPr wrap="square" lIns="91440" tIns="45720" rIns="91440" bIns="45720" anchor="b" anchorCtr="0"/>
          <a:p>
            <a:pPr algn="r" defTabSz="457200" eaLnBrk="0" hangingPunct="0">
              <a:spcBef>
                <a:spcPts val="900"/>
              </a:spcBef>
              <a:spcAft>
                <a:spcPts val="25"/>
              </a:spcAft>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808080"/>
                </a:solidFill>
                <a:latin typeface="Arial" panose="020B0604020202020204" pitchFamily="34" charset="0"/>
                <a:ea typeface="宋体" panose="02010600030101010101" pitchFamily="2" charset="-122"/>
              </a:rPr>
            </a:fld>
            <a:endParaRPr lang="zh-CN" altLang="x-none" sz="1400" dirty="0" err="1">
              <a:solidFill>
                <a:srgbClr val="808080"/>
              </a:solidFill>
              <a:latin typeface="Arial" panose="020B0604020202020204" pitchFamily="34" charset="0"/>
              <a:ea typeface="宋体" panose="02010600030101010101" pitchFamily="2" charset="-122"/>
            </a:endParaRPr>
          </a:p>
        </p:txBody>
      </p:sp>
      <p:sp>
        <p:nvSpPr>
          <p:cNvPr id="302083" name="文本框 158721"/>
          <p:cNvSpPr txBox="1"/>
          <p:nvPr/>
        </p:nvSpPr>
        <p:spPr>
          <a:xfrm>
            <a:off x="406400" y="152400"/>
            <a:ext cx="8199438" cy="1138238"/>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MS DOS的文件系统：FAT</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302084" name="文本框 158722"/>
          <p:cNvSpPr txBox="1"/>
          <p:nvPr/>
        </p:nvSpPr>
        <p:spPr>
          <a:xfrm>
            <a:off x="468313" y="1412875"/>
            <a:ext cx="8178800" cy="5256213"/>
          </a:xfrm>
          <a:prstGeom prst="rect">
            <a:avLst/>
          </a:prstGeom>
          <a:noFill/>
          <a:ln w="9525">
            <a:noFill/>
          </a:ln>
        </p:spPr>
        <p:txBody>
          <a:bodyPr wrap="square" lIns="91440" tIns="45720" rIns="91440" bIns="45720" anchor="t" anchorCtr="0"/>
          <a:p>
            <a:pPr marL="342900" indent="-342900" defTabSz="457200" eaLnBrk="0" hangingPunct="0">
              <a:spcBef>
                <a:spcPts val="765"/>
              </a:spcBef>
              <a:buClr>
                <a:srgbClr val="FF0000"/>
              </a:buClr>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zh-CN" altLang="x-none" dirty="0" err="1">
                <a:solidFill>
                  <a:srgbClr val="000000"/>
                </a:solidFill>
                <a:latin typeface="Times New Roman" panose="02020603050405020304" pitchFamily="16" charset="0"/>
              </a:rPr>
              <a:t>对簇大小的讨论</a:t>
            </a:r>
            <a:endParaRPr lang="zh-CN" altLang="x-none" dirty="0" err="1">
              <a:solidFill>
                <a:srgbClr val="000000"/>
              </a:solidFill>
              <a:latin typeface="Times New Roman" panose="02020603050405020304" pitchFamily="16" charset="0"/>
            </a:endParaRPr>
          </a:p>
          <a:p>
            <a:pPr marL="1905" lvl="1" indent="455295" defTabSz="457200" eaLnBrk="0" hangingPunct="0">
              <a:spcBef>
                <a:spcPts val="665"/>
              </a:spcBef>
              <a:buClr>
                <a:srgbClr val="0000FF"/>
              </a:buClr>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zh-CN" altLang="x-none" sz="2000" dirty="0" err="1">
                <a:solidFill>
                  <a:srgbClr val="000000"/>
                </a:solidFill>
                <a:latin typeface="Times New Roman" panose="02020603050405020304" pitchFamily="16" charset="0"/>
              </a:rPr>
              <a:t>文件卷容量越大，若簇的总数保持不变即簇编号所需位数保持不变，则簇越大。缺点：簇内碎片浪费越多</a:t>
            </a:r>
            <a:endParaRPr lang="zh-CN" altLang="x-none" sz="2000" dirty="0" err="1">
              <a:solidFill>
                <a:srgbClr val="000000"/>
              </a:solidFill>
              <a:latin typeface="Times New Roman" panose="02020603050405020304" pitchFamily="16" charset="0"/>
            </a:endParaRPr>
          </a:p>
          <a:p>
            <a:pPr marL="1905" lvl="1" indent="455295" defTabSz="457200" eaLnBrk="0" hangingPunct="0">
              <a:spcBef>
                <a:spcPts val="665"/>
              </a:spcBef>
              <a:buClr>
                <a:srgbClr val="0000FF"/>
              </a:buClr>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zh-CN" altLang="x-none" sz="2000" dirty="0" err="1">
                <a:solidFill>
                  <a:srgbClr val="000000"/>
                </a:solidFill>
                <a:latin typeface="Times New Roman" panose="02020603050405020304" pitchFamily="16" charset="0"/>
              </a:rPr>
              <a:t>文件卷容量越大，若簇大小不变，则簇总数越多，相应簇编号所需位数越多，可以是</a:t>
            </a:r>
            <a:r>
              <a:rPr lang="en-US" altLang="zh-CN" sz="2000" dirty="0" err="1">
                <a:solidFill>
                  <a:srgbClr val="000000"/>
                </a:solidFill>
                <a:latin typeface="Times New Roman" panose="02020603050405020304" pitchFamily="16" charset="0"/>
              </a:rPr>
              <a:t>12, 16, 32</a:t>
            </a:r>
            <a:r>
              <a:rPr lang="zh-CN" altLang="x-none" sz="2000" dirty="0" err="1">
                <a:solidFill>
                  <a:srgbClr val="000000"/>
                </a:solidFill>
                <a:latin typeface="Times New Roman" panose="02020603050405020304" pitchFamily="16" charset="0"/>
              </a:rPr>
              <a:t>二进制位即</a:t>
            </a:r>
            <a:r>
              <a:rPr lang="en-US" altLang="zh-CN" sz="2000" dirty="0" err="1">
                <a:solidFill>
                  <a:srgbClr val="000000"/>
                </a:solidFill>
                <a:latin typeface="Times New Roman" panose="02020603050405020304" pitchFamily="16" charset="0"/>
              </a:rPr>
              <a:t>FAT12, FAT16, FAT32</a:t>
            </a:r>
            <a:r>
              <a:rPr lang="zh-CN" altLang="x-none" sz="2000" dirty="0" err="1">
                <a:solidFill>
                  <a:srgbClr val="000000"/>
                </a:solidFill>
                <a:latin typeface="Times New Roman" panose="02020603050405020304" pitchFamily="16" charset="0"/>
              </a:rPr>
              <a:t>。</a:t>
            </a:r>
            <a:endParaRPr lang="zh-CN" altLang="x-none" sz="2000" dirty="0" err="1">
              <a:solidFill>
                <a:srgbClr val="000000"/>
              </a:solidFill>
              <a:latin typeface="Times New Roman" panose="02020603050405020304" pitchFamily="16" charset="0"/>
            </a:endParaRPr>
          </a:p>
          <a:p>
            <a:pPr marL="342900" indent="-342900" defTabSz="457200" eaLnBrk="0" hangingPunct="0">
              <a:spcBef>
                <a:spcPts val="765"/>
              </a:spcBef>
              <a:buClr>
                <a:srgbClr val="FF0000"/>
              </a:buClr>
              <a:buFont typeface="Wingdings" panose="05000000000000000000" charset="0"/>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altLang="zh-CN" dirty="0" err="1">
                <a:solidFill>
                  <a:srgbClr val="000000"/>
                </a:solidFill>
                <a:latin typeface="Times New Roman" panose="02020603050405020304" pitchFamily="16" charset="0"/>
              </a:rPr>
              <a:t>FAT</a:t>
            </a:r>
            <a:r>
              <a:rPr lang="zh-CN" altLang="x-none" dirty="0" err="1">
                <a:solidFill>
                  <a:srgbClr val="000000"/>
                </a:solidFill>
                <a:latin typeface="Times New Roman" panose="02020603050405020304" pitchFamily="16" charset="0"/>
              </a:rPr>
              <a:t>表：</a:t>
            </a:r>
            <a:r>
              <a:rPr lang="zh-CN" altLang="x-none" sz="2000" dirty="0" err="1">
                <a:solidFill>
                  <a:srgbClr val="000000"/>
                </a:solidFill>
                <a:latin typeface="Times New Roman" panose="02020603050405020304" pitchFamily="16" charset="0"/>
              </a:rPr>
              <a:t>两个镜像，互为备份。文件卷中的每个簇均对应一个</a:t>
            </a:r>
            <a:r>
              <a:rPr lang="en-US" altLang="zh-CN" sz="2000" dirty="0" err="1">
                <a:solidFill>
                  <a:srgbClr val="000000"/>
                </a:solidFill>
                <a:latin typeface="Times New Roman" panose="02020603050405020304" pitchFamily="16" charset="0"/>
              </a:rPr>
              <a:t>FAT</a:t>
            </a:r>
            <a:r>
              <a:rPr lang="zh-CN" altLang="x-none" sz="2000" dirty="0" err="1">
                <a:solidFill>
                  <a:srgbClr val="000000"/>
                </a:solidFill>
                <a:latin typeface="Times New Roman" panose="02020603050405020304" pitchFamily="16" charset="0"/>
              </a:rPr>
              <a:t>表项，文件分配采用链式分配方法。每个</a:t>
            </a:r>
            <a:r>
              <a:rPr lang="en-US" altLang="zh-CN" sz="2000" dirty="0" err="1">
                <a:solidFill>
                  <a:srgbClr val="000000"/>
                </a:solidFill>
                <a:latin typeface="Times New Roman" panose="02020603050405020304" pitchFamily="16" charset="0"/>
              </a:rPr>
              <a:t>FAT</a:t>
            </a:r>
            <a:r>
              <a:rPr lang="zh-CN" altLang="x-none" sz="2000" dirty="0" err="1">
                <a:solidFill>
                  <a:srgbClr val="000000"/>
                </a:solidFill>
                <a:latin typeface="Times New Roman" panose="02020603050405020304" pitchFamily="16" charset="0"/>
              </a:rPr>
              <a:t>表项所占位数是簇编号的位数，其值是（以</a:t>
            </a:r>
            <a:r>
              <a:rPr lang="en-US" altLang="zh-CN" sz="2000" dirty="0" err="1">
                <a:solidFill>
                  <a:srgbClr val="000000"/>
                </a:solidFill>
                <a:latin typeface="Times New Roman" panose="02020603050405020304" pitchFamily="16" charset="0"/>
              </a:rPr>
              <a:t>FAT12</a:t>
            </a:r>
            <a:r>
              <a:rPr lang="zh-CN" altLang="x-none" sz="2000" dirty="0" err="1">
                <a:solidFill>
                  <a:srgbClr val="000000"/>
                </a:solidFill>
                <a:latin typeface="Times New Roman" panose="02020603050405020304" pitchFamily="16" charset="0"/>
              </a:rPr>
              <a:t>为例）：</a:t>
            </a:r>
            <a:endParaRPr lang="zh-CN" altLang="x-none" sz="2000" dirty="0" err="1">
              <a:solidFill>
                <a:srgbClr val="000000"/>
              </a:solidFill>
              <a:latin typeface="Times New Roman" panose="02020603050405020304" pitchFamily="16" charset="0"/>
            </a:endParaRPr>
          </a:p>
          <a:p>
            <a:pPr marL="1905" lvl="1" indent="455295" defTabSz="457200" eaLnBrk="0" hangingPunct="0">
              <a:spcBef>
                <a:spcPts val="665"/>
              </a:spcBef>
              <a:buClr>
                <a:srgbClr val="0000FF"/>
              </a:buClr>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altLang="zh-CN" sz="2000" dirty="0" err="1">
                <a:solidFill>
                  <a:srgbClr val="000000"/>
                </a:solidFill>
                <a:latin typeface="Times New Roman" panose="02020603050405020304" pitchFamily="16" charset="0"/>
              </a:rPr>
              <a:t>0</a:t>
            </a:r>
            <a:r>
              <a:rPr lang="zh-CN" altLang="x-none" sz="2000" dirty="0" err="1">
                <a:solidFill>
                  <a:srgbClr val="000000"/>
                </a:solidFill>
                <a:latin typeface="Times New Roman" panose="02020603050405020304" pitchFamily="16" charset="0"/>
              </a:rPr>
              <a:t>：表示该簇空闲</a:t>
            </a:r>
            <a:endParaRPr lang="zh-CN" altLang="x-none" sz="2000" dirty="0" err="1">
              <a:solidFill>
                <a:srgbClr val="000000"/>
              </a:solidFill>
              <a:latin typeface="Times New Roman" panose="02020603050405020304" pitchFamily="16" charset="0"/>
            </a:endParaRPr>
          </a:p>
          <a:p>
            <a:pPr marL="1905" lvl="1" indent="455295" defTabSz="457200" eaLnBrk="0" hangingPunct="0">
              <a:spcBef>
                <a:spcPts val="665"/>
              </a:spcBef>
              <a:buClr>
                <a:srgbClr val="0000FF"/>
              </a:buClr>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altLang="zh-CN" sz="2000" dirty="0" err="1">
                <a:solidFill>
                  <a:srgbClr val="000000"/>
                </a:solidFill>
                <a:latin typeface="Times New Roman" panose="02020603050405020304" pitchFamily="16" charset="0"/>
              </a:rPr>
              <a:t>FF7h</a:t>
            </a:r>
            <a:r>
              <a:rPr lang="zh-CN" altLang="x-none" sz="2000" dirty="0" err="1">
                <a:solidFill>
                  <a:srgbClr val="000000"/>
                </a:solidFill>
                <a:latin typeface="Times New Roman" panose="02020603050405020304" pitchFamily="16" charset="0"/>
              </a:rPr>
              <a:t>：物理坏扇区</a:t>
            </a:r>
            <a:endParaRPr lang="zh-CN" altLang="x-none" sz="2000" dirty="0" err="1">
              <a:solidFill>
                <a:srgbClr val="000000"/>
              </a:solidFill>
              <a:latin typeface="Times New Roman" panose="02020603050405020304" pitchFamily="16" charset="0"/>
            </a:endParaRPr>
          </a:p>
          <a:p>
            <a:pPr marL="1905" lvl="1" indent="455295" defTabSz="457200" eaLnBrk="0" hangingPunct="0">
              <a:spcBef>
                <a:spcPts val="665"/>
              </a:spcBef>
              <a:buClr>
                <a:srgbClr val="0000FF"/>
              </a:buClr>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en-US" altLang="zh-CN" sz="2000" dirty="0" err="1">
                <a:solidFill>
                  <a:srgbClr val="000000"/>
                </a:solidFill>
                <a:latin typeface="Times New Roman" panose="02020603050405020304" pitchFamily="16" charset="0"/>
              </a:rPr>
              <a:t>FF8h~FFFh</a:t>
            </a:r>
            <a:r>
              <a:rPr lang="zh-CN" altLang="x-none" sz="2000" dirty="0" err="1">
                <a:solidFill>
                  <a:srgbClr val="000000"/>
                </a:solidFill>
                <a:latin typeface="Times New Roman" panose="02020603050405020304" pitchFamily="16" charset="0"/>
              </a:rPr>
              <a:t>：表示该簇是文件的最后一个簇</a:t>
            </a:r>
            <a:endParaRPr lang="zh-CN" altLang="x-none" sz="2000" dirty="0" err="1">
              <a:solidFill>
                <a:srgbClr val="000000"/>
              </a:solidFill>
              <a:latin typeface="Times New Roman" panose="02020603050405020304" pitchFamily="16" charset="0"/>
            </a:endParaRPr>
          </a:p>
          <a:p>
            <a:pPr marL="1905" lvl="1" indent="455295" defTabSz="457200" eaLnBrk="0" hangingPunct="0">
              <a:spcBef>
                <a:spcPts val="665"/>
              </a:spcBef>
              <a:buClr>
                <a:srgbClr val="0000FF"/>
              </a:buClr>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pPr>
            <a:r>
              <a:rPr lang="zh-CN" altLang="x-none" sz="2000" dirty="0" err="1">
                <a:solidFill>
                  <a:srgbClr val="000000"/>
                </a:solidFill>
                <a:latin typeface="Times New Roman" panose="02020603050405020304" pitchFamily="16" charset="0"/>
              </a:rPr>
              <a:t>其他值：表示该簇被文件占用，而且表项中的值是文件下一个簇的编号。</a:t>
            </a:r>
            <a:r>
              <a:rPr lang="zh-CN" altLang="x-none" sz="1800" dirty="0" err="1">
                <a:solidFill>
                  <a:srgbClr val="000000"/>
                </a:solidFill>
                <a:latin typeface="Times New Roman" panose="02020603050405020304" pitchFamily="16" charset="0"/>
              </a:rPr>
              <a:t> </a:t>
            </a:r>
            <a:endParaRPr lang="zh-CN" altLang="x-none" sz="1800" dirty="0" err="1">
              <a:solidFill>
                <a:srgbClr val="000000"/>
              </a:solidFill>
              <a:latin typeface="Times New Roman" panose="02020603050405020304" pitchFamily="16" charset="0"/>
              <a:ea typeface="楷体_GB2312" pitchFamily="49" charset="0"/>
            </a:endParaRPr>
          </a:p>
        </p:txBody>
      </p:sp>
    </p:spTree>
  </p:cSld>
  <p:clrMapOvr>
    <a:masterClrMapping/>
  </p:clrMapOvr>
  <p:transition spd="slow"/>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4129" name="灯片编号占位符 5"/>
          <p:cNvSpPr>
            <a:spLocks noGrp="1"/>
          </p:cNvSpPr>
          <p:nvPr>
            <p:ph type="sldNum" idx="11"/>
          </p:nvPr>
        </p:nvSpPr>
        <p:spPr>
          <a:xfrm>
            <a:off x="3563938" y="6165850"/>
            <a:ext cx="1897062" cy="449263"/>
          </a:xfrm>
        </p:spPr>
        <p:txBody>
          <a:bodyPr wrap="square" lIns="91440" tIns="45720" rIns="91440" bIns="45720" anchor="b" anchorCtr="0"/>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黑体" panose="02010609060101010101"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stStyle>
          <a:p>
            <a:pPr lvl="0" algn="r" defTabSz="914400" eaLnBrk="0" hangingPunct="0">
              <a:spcBef>
                <a:spcPct val="50000"/>
              </a:spcBef>
              <a:spcAft>
                <a:spcPct val="0"/>
              </a:spcAft>
              <a:buFontTx/>
            </a:pPr>
            <a:fld id="{9A0DB2DC-4C9A-4742-B13C-FB6460FD3503}" type="slidenum">
              <a:rPr lang="zh-CN" altLang="en-US" sz="1400" dirty="0">
                <a:solidFill>
                  <a:schemeClr val="bg2"/>
                </a:solidFill>
                <a:latin typeface="Arial" panose="020B0604020202020204" pitchFamily="34" charset="0"/>
                <a:ea typeface="宋体" panose="02010600030101010101" pitchFamily="2" charset="-122"/>
              </a:rPr>
            </a:fld>
            <a:endParaRPr lang="zh-CN" altLang="en-US" sz="1400" dirty="0">
              <a:solidFill>
                <a:schemeClr val="bg2"/>
              </a:solidFill>
              <a:latin typeface="Arial" panose="020B0604020202020204" pitchFamily="34" charset="0"/>
              <a:ea typeface="宋体" panose="02010600030101010101" pitchFamily="2" charset="-122"/>
            </a:endParaRPr>
          </a:p>
        </p:txBody>
      </p:sp>
      <p:sp>
        <p:nvSpPr>
          <p:cNvPr id="320515" name="Rectangle 8"/>
          <p:cNvSpPr/>
          <p:nvPr/>
        </p:nvSpPr>
        <p:spPr>
          <a:xfrm>
            <a:off x="387350" y="1538288"/>
            <a:ext cx="8496300" cy="4870450"/>
          </a:xfrm>
          <a:prstGeom prst="rect">
            <a:avLst/>
          </a:prstGeom>
          <a:noFill/>
          <a:ln w="9525">
            <a:noFill/>
          </a:ln>
        </p:spPr>
        <p:txBody>
          <a:bodyPr lIns="90000" tIns="46800" rIns="90000" bIns="46800" anchor="t" anchorCtr="0">
            <a:noAutofit/>
          </a:bodyPr>
          <a:p>
            <a:pPr eaLnBrk="0" fontAlgn="base" hangingPunct="0">
              <a:lnSpc>
                <a:spcPct val="135000"/>
              </a:lnSpc>
            </a:pPr>
            <a:r>
              <a:rPr lang="zh-CN" altLang="en-US" strike="noStrike" noProof="1" dirty="0">
                <a:solidFill>
                  <a:schemeClr val="tx1"/>
                </a:solidFill>
                <a:latin typeface="Times New Roman" panose="02020603050405020304" pitchFamily="16" charset="0"/>
                <a:ea typeface="黑体" panose="02010609060101010101" charset="-122"/>
                <a:cs typeface="+mn-cs"/>
              </a:rPr>
              <a:t>    每个目录项大小为</a:t>
            </a:r>
            <a:r>
              <a:rPr lang="en-US" altLang="zh-CN" strike="noStrike" noProof="1" dirty="0">
                <a:solidFill>
                  <a:schemeClr val="tx1"/>
                </a:solidFill>
                <a:latin typeface="Times New Roman" panose="02020603050405020304" pitchFamily="16" charset="0"/>
                <a:ea typeface="黑体" panose="02010609060101010101" charset="-122"/>
                <a:cs typeface="+mn-cs"/>
              </a:rPr>
              <a:t>32</a:t>
            </a:r>
            <a:r>
              <a:rPr lang="zh-CN" altLang="en-US" strike="noStrike" noProof="1" dirty="0">
                <a:solidFill>
                  <a:schemeClr val="tx1"/>
                </a:solidFill>
                <a:latin typeface="Times New Roman" panose="02020603050405020304" pitchFamily="16" charset="0"/>
                <a:ea typeface="黑体" panose="02010609060101010101" charset="-122"/>
                <a:cs typeface="+mn-cs"/>
              </a:rPr>
              <a:t>字节，其内容包括：</a:t>
            </a:r>
            <a:endParaRPr lang="zh-CN" altLang="en-US" strike="noStrike" noProof="1" dirty="0">
              <a:solidFill>
                <a:schemeClr val="tx1"/>
              </a:solidFill>
              <a:latin typeface="Times New Roman" panose="02020603050405020304" pitchFamily="16" charset="0"/>
            </a:endParaRPr>
          </a:p>
          <a:p>
            <a:pPr marL="342900" indent="-342900" eaLnBrk="0" fontAlgn="base" hangingPunct="0">
              <a:lnSpc>
                <a:spcPct val="135000"/>
              </a:lnSpc>
              <a:buClr>
                <a:srgbClr val="0000FF"/>
              </a:buClr>
              <a:buFont typeface="Wingdings" panose="05000000000000000000" charset="0"/>
              <a:buChar char="ü"/>
            </a:pPr>
            <a:r>
              <a:rPr lang="zh-CN" altLang="en-US" strike="noStrike" noProof="1" dirty="0">
                <a:solidFill>
                  <a:schemeClr val="tx1"/>
                </a:solidFill>
                <a:latin typeface="Times New Roman" panose="02020603050405020304" pitchFamily="16" charset="0"/>
                <a:ea typeface="黑体" panose="02010609060101010101" charset="-122"/>
                <a:cs typeface="+mn-cs"/>
              </a:rPr>
              <a:t>文件名（</a:t>
            </a:r>
            <a:r>
              <a:rPr lang="en-US" altLang="zh-CN" strike="noStrike" noProof="1" dirty="0">
                <a:solidFill>
                  <a:schemeClr val="tx1"/>
                </a:solidFill>
                <a:latin typeface="Times New Roman" panose="02020603050405020304" pitchFamily="16" charset="0"/>
                <a:ea typeface="黑体" panose="02010609060101010101" charset="-122"/>
                <a:cs typeface="+mn-cs"/>
              </a:rPr>
              <a:t>8+3</a:t>
            </a:r>
            <a:r>
              <a:rPr lang="zh-CN" altLang="en-US" strike="noStrike" noProof="1" dirty="0">
                <a:solidFill>
                  <a:schemeClr val="tx1"/>
                </a:solidFill>
                <a:latin typeface="Times New Roman" panose="02020603050405020304" pitchFamily="16" charset="0"/>
                <a:ea typeface="黑体" panose="02010609060101010101" charset="-122"/>
                <a:cs typeface="+mn-cs"/>
              </a:rPr>
              <a:t>个字符）</a:t>
            </a:r>
            <a:endParaRPr lang="zh-CN" altLang="en-US" strike="noStrike" noProof="1" dirty="0">
              <a:solidFill>
                <a:schemeClr val="tx1"/>
              </a:solidFill>
              <a:latin typeface="Times New Roman" panose="02020603050405020304" pitchFamily="16" charset="0"/>
            </a:endParaRPr>
          </a:p>
          <a:p>
            <a:pPr marL="342900" indent="-342900" eaLnBrk="0" fontAlgn="base" hangingPunct="0">
              <a:lnSpc>
                <a:spcPct val="135000"/>
              </a:lnSpc>
              <a:buClr>
                <a:srgbClr val="0000FF"/>
              </a:buClr>
              <a:buFont typeface="Wingdings" panose="05000000000000000000" charset="0"/>
              <a:buChar char="ü"/>
            </a:pPr>
            <a:r>
              <a:rPr lang="zh-CN" altLang="en-US" strike="noStrike" noProof="1" dirty="0">
                <a:solidFill>
                  <a:schemeClr val="tx1"/>
                </a:solidFill>
                <a:latin typeface="Times New Roman" panose="02020603050405020304" pitchFamily="16" charset="0"/>
                <a:ea typeface="黑体" panose="02010609060101010101" charset="-122"/>
                <a:cs typeface="+mn-cs"/>
              </a:rPr>
              <a:t>属性（包括文件、子目录和文件卷标识）</a:t>
            </a:r>
            <a:endParaRPr lang="zh-CN" altLang="en-US" strike="noStrike" noProof="1" dirty="0">
              <a:solidFill>
                <a:schemeClr val="tx1"/>
              </a:solidFill>
              <a:latin typeface="Times New Roman" panose="02020603050405020304" pitchFamily="16" charset="0"/>
            </a:endParaRPr>
          </a:p>
          <a:p>
            <a:pPr marL="342900" indent="-342900" eaLnBrk="0" fontAlgn="base" hangingPunct="0">
              <a:lnSpc>
                <a:spcPct val="135000"/>
              </a:lnSpc>
              <a:buClr>
                <a:srgbClr val="0000FF"/>
              </a:buClr>
              <a:buFont typeface="Wingdings" panose="05000000000000000000" charset="0"/>
              <a:buChar char="ü"/>
            </a:pPr>
            <a:r>
              <a:rPr lang="zh-CN" altLang="en-US" strike="noStrike" noProof="1" dirty="0">
                <a:solidFill>
                  <a:schemeClr val="tx1"/>
                </a:solidFill>
                <a:latin typeface="Times New Roman" panose="02020603050405020304" pitchFamily="16" charset="0"/>
                <a:ea typeface="黑体" panose="02010609060101010101" charset="-122"/>
                <a:cs typeface="+mn-cs"/>
              </a:rPr>
              <a:t>最后一次修改时间和日期</a:t>
            </a:r>
            <a:endParaRPr lang="zh-CN" altLang="en-US" strike="noStrike" noProof="1" dirty="0">
              <a:solidFill>
                <a:schemeClr val="tx1"/>
              </a:solidFill>
              <a:latin typeface="Times New Roman" panose="02020603050405020304" pitchFamily="16" charset="0"/>
            </a:endParaRPr>
          </a:p>
          <a:p>
            <a:pPr marL="342900" indent="-342900" eaLnBrk="0" fontAlgn="base" hangingPunct="0">
              <a:lnSpc>
                <a:spcPct val="135000"/>
              </a:lnSpc>
              <a:buClr>
                <a:srgbClr val="0000FF"/>
              </a:buClr>
              <a:buFont typeface="Wingdings" panose="05000000000000000000" charset="0"/>
              <a:buChar char="ü"/>
            </a:pPr>
            <a:r>
              <a:rPr lang="zh-CN" altLang="en-US" strike="noStrike" noProof="1" dirty="0">
                <a:solidFill>
                  <a:schemeClr val="tx1"/>
                </a:solidFill>
                <a:latin typeface="Times New Roman" panose="02020603050405020304" pitchFamily="16" charset="0"/>
                <a:ea typeface="黑体" panose="02010609060101010101" charset="-122"/>
                <a:cs typeface="+mn-cs"/>
              </a:rPr>
              <a:t>文件长度</a:t>
            </a:r>
            <a:endParaRPr lang="zh-CN" altLang="en-US" strike="noStrike" noProof="1" dirty="0">
              <a:solidFill>
                <a:schemeClr val="tx1"/>
              </a:solidFill>
              <a:latin typeface="Times New Roman" panose="02020603050405020304" pitchFamily="16" charset="0"/>
            </a:endParaRPr>
          </a:p>
          <a:p>
            <a:pPr marL="342900" indent="-342900" eaLnBrk="0" fontAlgn="base" hangingPunct="0">
              <a:lnSpc>
                <a:spcPct val="135000"/>
              </a:lnSpc>
              <a:buClr>
                <a:srgbClr val="0000FF"/>
              </a:buClr>
              <a:buFont typeface="Wingdings" panose="05000000000000000000" charset="0"/>
              <a:buChar char="ü"/>
            </a:pPr>
            <a:r>
              <a:rPr lang="zh-CN" altLang="en-US" strike="noStrike" noProof="1" dirty="0">
                <a:solidFill>
                  <a:schemeClr val="tx1"/>
                </a:solidFill>
                <a:latin typeface="Times New Roman" panose="02020603050405020304" pitchFamily="16" charset="0"/>
                <a:ea typeface="黑体" panose="02010609060101010101" charset="-122"/>
                <a:cs typeface="+mn-cs"/>
              </a:rPr>
              <a:t>第一个簇的编号</a:t>
            </a:r>
            <a:endParaRPr lang="zh-CN" altLang="en-US" strike="noStrike" noProof="1" dirty="0">
              <a:solidFill>
                <a:schemeClr val="tx1"/>
              </a:solidFill>
              <a:latin typeface="Times New Roman" panose="02020603050405020304" pitchFamily="16" charset="0"/>
            </a:endParaRPr>
          </a:p>
          <a:p>
            <a:pPr eaLnBrk="0" fontAlgn="base" hangingPunct="0">
              <a:lnSpc>
                <a:spcPct val="135000"/>
              </a:lnSpc>
              <a:buClr>
                <a:srgbClr val="0000FF"/>
              </a:buClr>
              <a:buFont typeface="Wingdings" panose="05000000000000000000" pitchFamily="2" charset="2"/>
            </a:pPr>
            <a:r>
              <a:rPr lang="zh-CN" altLang="en-US" strike="noStrike" noProof="1" dirty="0">
                <a:solidFill>
                  <a:schemeClr val="tx1"/>
                </a:solidFill>
                <a:latin typeface="Times New Roman" panose="02020603050405020304" pitchFamily="16" charset="0"/>
                <a:ea typeface="黑体" panose="02010609060101010101" charset="-122"/>
                <a:cs typeface="+mn-cs"/>
              </a:rPr>
              <a:t>   </a:t>
            </a:r>
            <a:r>
              <a:rPr lang="en-US" altLang="zh-CN" strike="noStrike" noProof="1" dirty="0">
                <a:solidFill>
                  <a:schemeClr val="tx1"/>
                </a:solidFill>
                <a:latin typeface="Times New Roman" panose="02020603050405020304" pitchFamily="16" charset="0"/>
                <a:ea typeface="黑体" panose="02010609060101010101" charset="-122"/>
                <a:cs typeface="+mn-cs"/>
              </a:rPr>
              <a:t> </a:t>
            </a:r>
            <a:r>
              <a:rPr lang="zh-CN" altLang="en-US" strike="noStrike" noProof="1" dirty="0">
                <a:solidFill>
                  <a:schemeClr val="tx1"/>
                </a:solidFill>
                <a:latin typeface="Times New Roman" panose="02020603050405020304" pitchFamily="16" charset="0"/>
                <a:ea typeface="黑体" panose="02010609060101010101" charset="-122"/>
                <a:cs typeface="+mn-cs"/>
              </a:rPr>
              <a:t> 在目录项中，若第一个字节为 </a:t>
            </a:r>
            <a:r>
              <a:rPr lang="en-US" altLang="zh-CN" strike="noStrike" noProof="1" dirty="0">
                <a:solidFill>
                  <a:schemeClr val="tx1"/>
                </a:solidFill>
                <a:latin typeface="Times New Roman" panose="02020603050405020304" pitchFamily="16" charset="0"/>
                <a:ea typeface="黑体" panose="02010609060101010101" charset="-122"/>
                <a:cs typeface="+mn-cs"/>
              </a:rPr>
              <a:t>E5h</a:t>
            </a:r>
            <a:r>
              <a:rPr lang="zh-CN" altLang="en-US" strike="noStrike" noProof="1" dirty="0">
                <a:solidFill>
                  <a:schemeClr val="tx1"/>
                </a:solidFill>
                <a:latin typeface="Times New Roman" panose="02020603050405020304" pitchFamily="16" charset="0"/>
                <a:ea typeface="黑体" panose="02010609060101010101" charset="-122"/>
                <a:cs typeface="+mn-cs"/>
              </a:rPr>
              <a:t>，则表示空目录项；若为 </a:t>
            </a:r>
            <a:r>
              <a:rPr lang="en-US" altLang="zh-CN" strike="noStrike" noProof="1" dirty="0">
                <a:solidFill>
                  <a:schemeClr val="tx1"/>
                </a:solidFill>
                <a:latin typeface="Times New Roman" panose="02020603050405020304" pitchFamily="16" charset="0"/>
                <a:ea typeface="黑体" panose="02010609060101010101" charset="-122"/>
                <a:cs typeface="+mn-cs"/>
              </a:rPr>
              <a:t>05h</a:t>
            </a:r>
            <a:r>
              <a:rPr lang="zh-CN" altLang="en-US" strike="noStrike" noProof="1" dirty="0">
                <a:solidFill>
                  <a:schemeClr val="tx1"/>
                </a:solidFill>
                <a:latin typeface="Times New Roman" panose="02020603050405020304" pitchFamily="16" charset="0"/>
                <a:ea typeface="黑体" panose="02010609060101010101" charset="-122"/>
                <a:cs typeface="+mn-cs"/>
              </a:rPr>
              <a:t>，则表示文件名的第一个字符为 </a:t>
            </a:r>
            <a:r>
              <a:rPr lang="en-US" altLang="zh-CN" strike="noStrike" noProof="1" dirty="0">
                <a:solidFill>
                  <a:schemeClr val="tx1"/>
                </a:solidFill>
                <a:latin typeface="Times New Roman" panose="02020603050405020304" pitchFamily="16" charset="0"/>
                <a:ea typeface="黑体" panose="02010609060101010101" charset="-122"/>
                <a:cs typeface="+mn-cs"/>
              </a:rPr>
              <a:t>E5h</a:t>
            </a:r>
            <a:r>
              <a:rPr lang="zh-CN" altLang="en-US" strike="noStrike" noProof="1" dirty="0">
                <a:solidFill>
                  <a:schemeClr val="tx1"/>
                </a:solidFill>
                <a:latin typeface="Times New Roman" panose="02020603050405020304" pitchFamily="16" charset="0"/>
                <a:ea typeface="黑体" panose="02010609060101010101" charset="-122"/>
                <a:cs typeface="+mn-cs"/>
              </a:rPr>
              <a:t>。</a:t>
            </a:r>
            <a:endParaRPr lang="zh-CN" altLang="en-US" strike="noStrike" noProof="1" dirty="0">
              <a:solidFill>
                <a:schemeClr val="tx1"/>
              </a:solidFill>
              <a:latin typeface="Times New Roman" panose="02020603050405020304" pitchFamily="16" charset="0"/>
            </a:endParaRPr>
          </a:p>
          <a:p>
            <a:pPr marL="342900" lvl="0" indent="-342900" eaLnBrk="0" fontAlgn="base" hangingPunct="0">
              <a:lnSpc>
                <a:spcPct val="135000"/>
              </a:lnSpc>
              <a:buClr>
                <a:srgbClr val="0000FF"/>
              </a:buClr>
              <a:buFont typeface="Wingdings" panose="05000000000000000000" charset="0"/>
              <a:buChar char="ü"/>
            </a:pPr>
            <a:r>
              <a:rPr lang="zh-CN" altLang="en-US" strike="noStrike" noProof="1" dirty="0">
                <a:solidFill>
                  <a:schemeClr val="tx1"/>
                </a:solidFill>
                <a:latin typeface="Times New Roman" panose="02020603050405020304" pitchFamily="16" charset="0"/>
                <a:ea typeface="黑体" panose="02010609060101010101" charset="-122"/>
                <a:cs typeface="+mn-cs"/>
              </a:rPr>
              <a:t>文件名不区分大小写</a:t>
            </a:r>
            <a:endParaRPr lang="zh-CN" altLang="en-US" strike="noStrike" noProof="1" dirty="0">
              <a:solidFill>
                <a:schemeClr val="tx1"/>
              </a:solidFill>
              <a:latin typeface="Times New Roman" panose="02020603050405020304" pitchFamily="16" charset="0"/>
            </a:endParaRPr>
          </a:p>
        </p:txBody>
      </p:sp>
      <p:sp>
        <p:nvSpPr>
          <p:cNvPr id="304131" name="文本框 158721"/>
          <p:cNvSpPr txBox="1"/>
          <p:nvPr/>
        </p:nvSpPr>
        <p:spPr>
          <a:xfrm>
            <a:off x="406400" y="152400"/>
            <a:ext cx="8199438" cy="1138238"/>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MS DOS的文件系统：FAT</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6177" name="灯片编号占位符 5"/>
          <p:cNvSpPr>
            <a:spLocks noGrp="1"/>
          </p:cNvSpPr>
          <p:nvPr>
            <p:ph type="sldNum" idx="11"/>
          </p:nvPr>
        </p:nvSpPr>
        <p:spPr>
          <a:xfrm>
            <a:off x="3563938" y="6165850"/>
            <a:ext cx="1897062" cy="449263"/>
          </a:xfrm>
        </p:spPr>
        <p:txBody>
          <a:bodyPr wrap="square" lIns="91440" tIns="45720" rIns="91440" bIns="45720" anchor="b" anchorCtr="0"/>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黑体" panose="02010609060101010101"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stStyle>
          <a:p>
            <a:pPr lvl="0" algn="r" defTabSz="914400" eaLnBrk="0" hangingPunct="0">
              <a:spcBef>
                <a:spcPct val="50000"/>
              </a:spcBef>
              <a:spcAft>
                <a:spcPct val="0"/>
              </a:spcAft>
              <a:buFontTx/>
            </a:pPr>
            <a:fld id="{9A0DB2DC-4C9A-4742-B13C-FB6460FD3503}" type="slidenum">
              <a:rPr lang="zh-CN" altLang="en-US" sz="1400" dirty="0">
                <a:solidFill>
                  <a:schemeClr val="bg2"/>
                </a:solidFill>
                <a:latin typeface="Arial" panose="020B0604020202020204" pitchFamily="34" charset="0"/>
                <a:ea typeface="宋体" panose="02010600030101010101" pitchFamily="2" charset="-122"/>
              </a:rPr>
            </a:fld>
            <a:endParaRPr lang="zh-CN" altLang="en-US" sz="1400" dirty="0">
              <a:solidFill>
                <a:schemeClr val="bg2"/>
              </a:solidFill>
              <a:latin typeface="Arial" panose="020B0604020202020204" pitchFamily="34" charset="0"/>
              <a:ea typeface="宋体" panose="02010600030101010101" pitchFamily="2" charset="-122"/>
            </a:endParaRPr>
          </a:p>
        </p:txBody>
      </p:sp>
      <p:sp>
        <p:nvSpPr>
          <p:cNvPr id="306178" name="Rectangle 8"/>
          <p:cNvSpPr/>
          <p:nvPr/>
        </p:nvSpPr>
        <p:spPr>
          <a:xfrm>
            <a:off x="387350" y="1538288"/>
            <a:ext cx="8496300" cy="4870450"/>
          </a:xfrm>
          <a:prstGeom prst="rect">
            <a:avLst/>
          </a:prstGeom>
          <a:noFill/>
          <a:ln w="9525">
            <a:noFill/>
          </a:ln>
        </p:spPr>
        <p:txBody>
          <a:bodyPr lIns="90000" tIns="46800" rIns="90000" bIns="46800" anchor="t" anchorCtr="0"/>
          <a:p>
            <a:pPr eaLnBrk="0" hangingPunct="0">
              <a:lnSpc>
                <a:spcPct val="135000"/>
              </a:lnSpc>
            </a:pPr>
            <a:r>
              <a:rPr lang="zh-CN" altLang="en-US" dirty="0">
                <a:solidFill>
                  <a:schemeClr val="tx1"/>
                </a:solidFill>
                <a:latin typeface="Times New Roman" panose="02020603050405020304" pitchFamily="16" charset="0"/>
                <a:ea typeface="黑体" panose="02010609060101010101" charset="-122"/>
              </a:rPr>
              <a:t>   </a:t>
            </a:r>
            <a:endParaRPr lang="zh-CN" altLang="en-US" dirty="0">
              <a:solidFill>
                <a:schemeClr val="tx1"/>
              </a:solidFill>
              <a:latin typeface="Times New Roman" panose="02020603050405020304" pitchFamily="16" charset="0"/>
              <a:ea typeface="黑体" panose="02010609060101010101" charset="-122"/>
            </a:endParaRPr>
          </a:p>
        </p:txBody>
      </p:sp>
      <p:sp>
        <p:nvSpPr>
          <p:cNvPr id="306179" name="文本框 158721"/>
          <p:cNvSpPr txBox="1"/>
          <p:nvPr/>
        </p:nvSpPr>
        <p:spPr>
          <a:xfrm>
            <a:off x="406400" y="152400"/>
            <a:ext cx="8199438" cy="1138238"/>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快速格式化FAT文件系统：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graphicFrame>
        <p:nvGraphicFramePr>
          <p:cNvPr id="306180" name="对象 1"/>
          <p:cNvGraphicFramePr/>
          <p:nvPr/>
        </p:nvGraphicFramePr>
        <p:xfrm>
          <a:off x="-198437" y="1290638"/>
          <a:ext cx="9647237" cy="5813425"/>
        </p:xfrm>
        <a:graphic>
          <a:graphicData uri="http://schemas.openxmlformats.org/presentationml/2006/ole">
            <mc:AlternateContent xmlns:mc="http://schemas.openxmlformats.org/markup-compatibility/2006">
              <mc:Choice xmlns:v="urn:schemas-microsoft-com:vml" Requires="v">
                <p:oleObj spid="_x0000_s3082" name="" r:id="rId1" imgW="9639300" imgH="4733925" progId="Paint.Picture">
                  <p:embed/>
                </p:oleObj>
              </mc:Choice>
              <mc:Fallback>
                <p:oleObj name="" r:id="rId1" imgW="9639300" imgH="4733925" progId="Paint.Picture">
                  <p:embed/>
                  <p:pic>
                    <p:nvPicPr>
                      <p:cNvPr id="0" name="图片 3081"/>
                      <p:cNvPicPr/>
                      <p:nvPr/>
                    </p:nvPicPr>
                    <p:blipFill>
                      <a:blip r:embed="rId2"/>
                      <a:stretch>
                        <a:fillRect/>
                      </a:stretch>
                    </p:blipFill>
                    <p:spPr>
                      <a:xfrm>
                        <a:off x="-198437" y="1290638"/>
                        <a:ext cx="9647237" cy="5813425"/>
                      </a:xfrm>
                      <a:prstGeom prst="rect">
                        <a:avLst/>
                      </a:prstGeom>
                      <a:noFill/>
                      <a:ln w="38100">
                        <a:noFill/>
                        <a:miter/>
                      </a:ln>
                    </p:spPr>
                  </p:pic>
                </p:oleObj>
              </mc:Fallback>
            </mc:AlternateContent>
          </a:graphicData>
        </a:graphic>
      </p:graphicFrame>
      <p:sp>
        <p:nvSpPr>
          <p:cNvPr id="4" name="矩形标注 3"/>
          <p:cNvSpPr/>
          <p:nvPr/>
        </p:nvSpPr>
        <p:spPr>
          <a:xfrm>
            <a:off x="6911975" y="458788"/>
            <a:ext cx="2116138" cy="1125538"/>
          </a:xfrm>
          <a:prstGeom prst="wedgeRectCallout">
            <a:avLst>
              <a:gd name="adj1" fmla="val -50990"/>
              <a:gd name="adj2" fmla="val 133408"/>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altLang="zh-CN" strike="noStrike" noProof="1">
                <a:solidFill>
                  <a:schemeClr val="tx1"/>
                </a:solidFill>
              </a:rPr>
              <a:t>FAT</a:t>
            </a:r>
            <a:r>
              <a:rPr lang="zh-CN" altLang="en-US" strike="noStrike" noProof="1">
                <a:solidFill>
                  <a:schemeClr val="tx1"/>
                </a:solidFill>
              </a:rPr>
              <a:t>表</a:t>
            </a:r>
            <a:r>
              <a:rPr lang="en-US" altLang="zh-CN" strike="noStrike" noProof="1">
                <a:solidFill>
                  <a:schemeClr val="tx1"/>
                </a:solidFill>
              </a:rPr>
              <a:t>1</a:t>
            </a:r>
            <a:endParaRPr lang="en-US" altLang="zh-CN" strike="noStrike" noProof="1">
              <a:solidFill>
                <a:schemeClr val="tx1"/>
              </a:solidFill>
            </a:endParaRPr>
          </a:p>
        </p:txBody>
      </p:sp>
      <p:sp>
        <p:nvSpPr>
          <p:cNvPr id="5" name="矩形标注 4"/>
          <p:cNvSpPr/>
          <p:nvPr/>
        </p:nvSpPr>
        <p:spPr>
          <a:xfrm>
            <a:off x="7181850" y="3024188"/>
            <a:ext cx="2116138" cy="1125538"/>
          </a:xfrm>
          <a:prstGeom prst="wedgeRectCallout">
            <a:avLst>
              <a:gd name="adj1" fmla="val -50990"/>
              <a:gd name="adj2" fmla="val 133408"/>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altLang="zh-CN" strike="noStrike" noProof="1">
                <a:solidFill>
                  <a:schemeClr val="tx1"/>
                </a:solidFill>
              </a:rPr>
              <a:t>FAT</a:t>
            </a:r>
            <a:r>
              <a:rPr lang="zh-CN" altLang="en-US" strike="noStrike" noProof="1">
                <a:solidFill>
                  <a:schemeClr val="tx1"/>
                </a:solidFill>
              </a:rPr>
              <a:t>表</a:t>
            </a:r>
            <a:r>
              <a:rPr lang="en-US" altLang="zh-CN" strike="noStrike" noProof="1">
                <a:solidFill>
                  <a:schemeClr val="tx1"/>
                </a:solidFill>
              </a:rPr>
              <a:t>2</a:t>
            </a:r>
            <a:endParaRPr lang="en-US" altLang="zh-CN" strike="noStrike" noProof="1">
              <a:solidFill>
                <a:schemeClr val="tx1"/>
              </a:solidFill>
            </a:endParaRPr>
          </a:p>
        </p:txBody>
      </p:sp>
      <p:sp>
        <p:nvSpPr>
          <p:cNvPr id="6" name="矩形标注 5"/>
          <p:cNvSpPr/>
          <p:nvPr/>
        </p:nvSpPr>
        <p:spPr>
          <a:xfrm>
            <a:off x="7407275" y="6129338"/>
            <a:ext cx="2114550" cy="633413"/>
          </a:xfrm>
          <a:prstGeom prst="wedgeRectCallout">
            <a:avLst>
              <a:gd name="adj1" fmla="val -88697"/>
              <a:gd name="adj2" fmla="val 32787"/>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zh-CN" strike="noStrike" noProof="1">
                <a:solidFill>
                  <a:schemeClr val="tx1"/>
                </a:solidFill>
              </a:rPr>
              <a:t>数据</a:t>
            </a:r>
            <a:endParaRPr lang="zh-CN" strike="noStrike" noProof="1">
              <a:solidFill>
                <a:schemeClr val="tx1"/>
              </a:solidFil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225" name="灯片编号占位符 5"/>
          <p:cNvSpPr>
            <a:spLocks noGrp="1"/>
          </p:cNvSpPr>
          <p:nvPr>
            <p:ph type="sldNum" idx="11"/>
          </p:nvPr>
        </p:nvSpPr>
        <p:spPr>
          <a:xfrm>
            <a:off x="3563938" y="6165850"/>
            <a:ext cx="1897062" cy="449263"/>
          </a:xfrm>
        </p:spPr>
        <p:txBody>
          <a:bodyPr wrap="square" lIns="91440" tIns="45720" rIns="91440" bIns="45720" anchor="b" anchorCtr="0"/>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黑体" panose="02010609060101010101"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stStyle>
          <a:p>
            <a:pPr lvl="0" algn="r" defTabSz="914400" eaLnBrk="0" hangingPunct="0">
              <a:spcBef>
                <a:spcPct val="50000"/>
              </a:spcBef>
              <a:spcAft>
                <a:spcPct val="0"/>
              </a:spcAft>
              <a:buFontTx/>
            </a:pPr>
            <a:fld id="{9A0DB2DC-4C9A-4742-B13C-FB6460FD3503}" type="slidenum">
              <a:rPr lang="zh-CN" altLang="en-US" sz="1400" dirty="0">
                <a:solidFill>
                  <a:schemeClr val="bg2"/>
                </a:solidFill>
                <a:latin typeface="Arial" panose="020B0604020202020204" pitchFamily="34" charset="0"/>
                <a:ea typeface="宋体" panose="02010600030101010101" pitchFamily="2" charset="-122"/>
              </a:rPr>
            </a:fld>
            <a:endParaRPr lang="zh-CN" altLang="en-US" sz="1400" dirty="0">
              <a:solidFill>
                <a:schemeClr val="bg2"/>
              </a:solidFill>
              <a:latin typeface="Arial" panose="020B0604020202020204" pitchFamily="34" charset="0"/>
              <a:ea typeface="宋体" panose="02010600030101010101" pitchFamily="2" charset="-122"/>
            </a:endParaRPr>
          </a:p>
        </p:txBody>
      </p:sp>
      <p:sp>
        <p:nvSpPr>
          <p:cNvPr id="308226" name="Rectangle 3"/>
          <p:cNvSpPr>
            <a:spLocks noGrp="1"/>
          </p:cNvSpPr>
          <p:nvPr>
            <p:ph idx="1"/>
          </p:nvPr>
        </p:nvSpPr>
        <p:spPr>
          <a:xfrm>
            <a:off x="468313" y="1196975"/>
            <a:ext cx="8178800" cy="5445125"/>
          </a:xfrm>
        </p:spPr>
        <p:txBody>
          <a:bodyPr wrap="square" lIns="91440" tIns="45720" rIns="91440" bIns="45720" anchor="t" anchorCtr="0"/>
          <a:p>
            <a:pPr marL="533400" indent="-533400">
              <a:lnSpc>
                <a:spcPct val="125000"/>
              </a:lnSpc>
              <a:buNone/>
            </a:pPr>
            <a:r>
              <a:rPr lang="en-US" altLang="zh-CN" sz="2400" b="0" dirty="0"/>
              <a:t>(3)</a:t>
            </a:r>
            <a:r>
              <a:rPr lang="zh-CN" altLang="en-US" sz="2400" b="0" dirty="0"/>
              <a:t>打开文件管理</a:t>
            </a:r>
            <a:endParaRPr lang="zh-CN" altLang="en-US" sz="2400" b="0" dirty="0"/>
          </a:p>
          <a:p>
            <a:pPr marL="457200" lvl="1" indent="0">
              <a:lnSpc>
                <a:spcPct val="125000"/>
              </a:lnSpc>
              <a:buNone/>
            </a:pPr>
            <a:r>
              <a:rPr lang="en-US" altLang="zh-CN" b="0" dirty="0"/>
              <a:t>  </a:t>
            </a:r>
            <a:r>
              <a:rPr lang="zh-CN" altLang="en-US" b="0" dirty="0">
                <a:solidFill>
                  <a:schemeClr val="accent2"/>
                </a:solidFill>
              </a:rPr>
              <a:t>系统文件表</a:t>
            </a:r>
            <a:r>
              <a:rPr lang="en-US" altLang="zh-CN" b="0" dirty="0">
                <a:solidFill>
                  <a:schemeClr val="accent2"/>
                </a:solidFill>
              </a:rPr>
              <a:t>(SFT, System File Table)</a:t>
            </a:r>
            <a:r>
              <a:rPr lang="zh-CN" altLang="en-US" b="0" dirty="0">
                <a:solidFill>
                  <a:schemeClr val="accent2"/>
                </a:solidFill>
              </a:rPr>
              <a:t>和任务文件表</a:t>
            </a:r>
            <a:r>
              <a:rPr lang="en-US" altLang="zh-CN" b="0" dirty="0">
                <a:solidFill>
                  <a:schemeClr val="accent2"/>
                </a:solidFill>
              </a:rPr>
              <a:t>(JFT, Job File Table)</a:t>
            </a:r>
            <a:r>
              <a:rPr lang="zh-CN" altLang="en-US" b="0" dirty="0"/>
              <a:t>：</a:t>
            </a:r>
            <a:endParaRPr lang="zh-CN" altLang="en-US" b="0" dirty="0"/>
          </a:p>
          <a:p>
            <a:pPr marL="1295400" lvl="2" indent="-381000">
              <a:lnSpc>
                <a:spcPct val="125000"/>
              </a:lnSpc>
              <a:buClr>
                <a:srgbClr val="3333CC"/>
              </a:buClr>
              <a:buFont typeface="Wingdings" panose="05000000000000000000" pitchFamily="2" charset="2"/>
              <a:buChar char="ü"/>
            </a:pPr>
            <a:r>
              <a:rPr lang="en-US" altLang="zh-CN" sz="2400" b="0" dirty="0"/>
              <a:t>SFT</a:t>
            </a:r>
            <a:r>
              <a:rPr lang="zh-CN" altLang="en-US" sz="2400" b="0" dirty="0"/>
              <a:t>包含系统的所有打开文件，可以由几个子表依次连接组成。</a:t>
            </a:r>
            <a:endParaRPr lang="zh-CN" altLang="en-US" sz="2400" b="0" dirty="0"/>
          </a:p>
          <a:p>
            <a:pPr marL="1295400" lvl="2" indent="-381000">
              <a:lnSpc>
                <a:spcPct val="125000"/>
              </a:lnSpc>
              <a:buClr>
                <a:srgbClr val="3333CC"/>
              </a:buClr>
              <a:buFont typeface="Wingdings" panose="05000000000000000000" pitchFamily="2" charset="2"/>
              <a:buChar char="ü"/>
            </a:pPr>
            <a:r>
              <a:rPr lang="en-US" altLang="zh-CN" sz="2400" b="0" dirty="0"/>
              <a:t>JFT</a:t>
            </a:r>
            <a:r>
              <a:rPr lang="zh-CN" altLang="en-US" sz="2400" b="0" dirty="0"/>
              <a:t>包含该任务（进程）的所有打开文件。</a:t>
            </a:r>
            <a:r>
              <a:rPr lang="en-US" altLang="zh-CN" sz="2400" b="0" dirty="0"/>
              <a:t>JFT</a:t>
            </a:r>
            <a:r>
              <a:rPr lang="zh-CN" altLang="en-US" sz="2400" b="0" dirty="0"/>
              <a:t>表项内容有到</a:t>
            </a:r>
            <a:r>
              <a:rPr lang="en-US" altLang="zh-CN" sz="2400" b="0" dirty="0"/>
              <a:t>SFT</a:t>
            </a:r>
            <a:r>
              <a:rPr lang="zh-CN" altLang="en-US" sz="2400" b="0" dirty="0"/>
              <a:t>表项的索引。</a:t>
            </a:r>
            <a:endParaRPr lang="zh-CN" altLang="en-US" sz="2400" b="0" dirty="0"/>
          </a:p>
          <a:p>
            <a:pPr marL="1295400" lvl="2" indent="-381000">
              <a:lnSpc>
                <a:spcPct val="125000"/>
              </a:lnSpc>
              <a:buClr>
                <a:srgbClr val="3333CC"/>
              </a:buClr>
              <a:buFont typeface="Wingdings" panose="05000000000000000000" pitchFamily="2" charset="2"/>
              <a:buChar char="ü"/>
            </a:pPr>
            <a:r>
              <a:rPr lang="en-US" altLang="zh-CN" sz="2400" b="0" dirty="0"/>
              <a:t>SFT</a:t>
            </a:r>
            <a:r>
              <a:rPr lang="zh-CN" altLang="en-US" sz="2400" b="0" dirty="0"/>
              <a:t>的表项数目可由 </a:t>
            </a:r>
            <a:r>
              <a:rPr lang="en-US" altLang="zh-CN" sz="2400" b="0" dirty="0"/>
              <a:t>config.sys</a:t>
            </a:r>
            <a:r>
              <a:rPr lang="zh-CN" altLang="en-US" sz="2400" b="0" dirty="0"/>
              <a:t>文件中的 </a:t>
            </a:r>
            <a:r>
              <a:rPr lang="en-US" altLang="zh-CN" sz="2400" b="0" dirty="0"/>
              <a:t>FILES= </a:t>
            </a:r>
            <a:r>
              <a:rPr lang="zh-CN" altLang="en-US" sz="2400" b="0" dirty="0"/>
              <a:t>语句来指定，默认是</a:t>
            </a:r>
            <a:r>
              <a:rPr lang="en-US" altLang="zh-CN" sz="2400" b="0" dirty="0"/>
              <a:t>8</a:t>
            </a:r>
            <a:r>
              <a:rPr lang="zh-CN" altLang="en-US" sz="2400" b="0" dirty="0"/>
              <a:t>。</a:t>
            </a:r>
            <a:r>
              <a:rPr lang="en-US" altLang="zh-CN" sz="2400" b="0" dirty="0"/>
              <a:t>JFT</a:t>
            </a:r>
            <a:r>
              <a:rPr lang="zh-CN" altLang="en-US" sz="2400" b="0" dirty="0"/>
              <a:t>的表项数目默认是</a:t>
            </a:r>
            <a:r>
              <a:rPr lang="en-US" altLang="zh-CN" sz="2400" b="0" dirty="0"/>
              <a:t>20</a:t>
            </a:r>
            <a:r>
              <a:rPr lang="zh-CN" altLang="en-US" sz="2400" b="0" dirty="0"/>
              <a:t>，可以增加从而允许同时打开更多文件。</a:t>
            </a:r>
            <a:endParaRPr lang="zh-CN" altLang="en-US" sz="2400" b="0" dirty="0"/>
          </a:p>
        </p:txBody>
      </p:sp>
      <p:sp>
        <p:nvSpPr>
          <p:cNvPr id="308227" name="文本框 158721"/>
          <p:cNvSpPr txBox="1"/>
          <p:nvPr/>
        </p:nvSpPr>
        <p:spPr>
          <a:xfrm>
            <a:off x="341313" y="142875"/>
            <a:ext cx="8199437" cy="1138238"/>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MS DOS的文件系统：FAT</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0273" name="灯片编号占位符 5"/>
          <p:cNvSpPr>
            <a:spLocks noGrp="1"/>
          </p:cNvSpPr>
          <p:nvPr>
            <p:ph type="sldNum" idx="11"/>
          </p:nvPr>
        </p:nvSpPr>
        <p:spPr>
          <a:xfrm>
            <a:off x="3563938" y="6165850"/>
            <a:ext cx="1897062" cy="449263"/>
          </a:xfrm>
        </p:spPr>
        <p:txBody>
          <a:bodyPr wrap="square" lIns="91440" tIns="45720" rIns="91440" bIns="45720" anchor="b" anchorCtr="0"/>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黑体" panose="02010609060101010101"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stStyle>
          <a:p>
            <a:pPr lvl="0" algn="r" defTabSz="914400" eaLnBrk="0" hangingPunct="0">
              <a:spcBef>
                <a:spcPct val="50000"/>
              </a:spcBef>
              <a:spcAft>
                <a:spcPct val="0"/>
              </a:spcAft>
              <a:buFontTx/>
            </a:pPr>
            <a:fld id="{9A0DB2DC-4C9A-4742-B13C-FB6460FD3503}" type="slidenum">
              <a:rPr lang="zh-CN" altLang="en-US" sz="1400" dirty="0">
                <a:solidFill>
                  <a:schemeClr val="bg2"/>
                </a:solidFill>
                <a:latin typeface="Arial" panose="020B0604020202020204" pitchFamily="34" charset="0"/>
                <a:ea typeface="宋体" panose="02010600030101010101" pitchFamily="2" charset="-122"/>
              </a:rPr>
            </a:fld>
            <a:endParaRPr lang="zh-CN" altLang="en-US" sz="1400" dirty="0">
              <a:solidFill>
                <a:schemeClr val="bg2"/>
              </a:solidFill>
              <a:latin typeface="Arial" panose="020B0604020202020204" pitchFamily="34" charset="0"/>
              <a:ea typeface="宋体" panose="02010600030101010101" pitchFamily="2" charset="-122"/>
            </a:endParaRPr>
          </a:p>
        </p:txBody>
      </p:sp>
      <p:sp>
        <p:nvSpPr>
          <p:cNvPr id="310274" name="Rectangle 5"/>
          <p:cNvSpPr/>
          <p:nvPr/>
        </p:nvSpPr>
        <p:spPr>
          <a:xfrm>
            <a:off x="0" y="0"/>
            <a:ext cx="9144000" cy="0"/>
          </a:xfrm>
          <a:prstGeom prst="rect">
            <a:avLst/>
          </a:prstGeom>
          <a:noFill/>
          <a:ln w="9525">
            <a:noFill/>
          </a:ln>
        </p:spPr>
        <p:txBody>
          <a:bodyPr wrap="none" lIns="90000" tIns="46800" rIns="90000" bIns="46800" anchor="ctr" anchorCtr="0">
            <a:spAutoFit/>
          </a:bodyPr>
          <a:p>
            <a:pPr eaLnBrk="0" hangingPunct="0"/>
            <a:endParaRPr lang="zh-CN" altLang="en-US" dirty="0">
              <a:latin typeface="Times New Roman" panose="02020603050405020304" pitchFamily="16" charset="0"/>
            </a:endParaRPr>
          </a:p>
        </p:txBody>
      </p:sp>
      <p:graphicFrame>
        <p:nvGraphicFramePr>
          <p:cNvPr id="310275" name="Object 4"/>
          <p:cNvGraphicFramePr>
            <a:graphicFrameLocks noChangeAspect="1"/>
          </p:cNvGraphicFramePr>
          <p:nvPr/>
        </p:nvGraphicFramePr>
        <p:xfrm>
          <a:off x="684213" y="1628775"/>
          <a:ext cx="7920037" cy="3887788"/>
        </p:xfrm>
        <a:graphic>
          <a:graphicData uri="http://schemas.openxmlformats.org/presentationml/2006/ole">
            <mc:AlternateContent xmlns:mc="http://schemas.openxmlformats.org/markup-compatibility/2006">
              <mc:Choice xmlns:v="urn:schemas-microsoft-com:vml" Requires="v">
                <p:oleObj spid="_x0000_s3083" name="" r:id="rId1" imgW="4413885" imgH="2020570" progId="Visio.Drawing.6">
                  <p:embed/>
                </p:oleObj>
              </mc:Choice>
              <mc:Fallback>
                <p:oleObj name="" r:id="rId1" imgW="4413885" imgH="2020570" progId="Visio.Drawing.6">
                  <p:embed/>
                  <p:pic>
                    <p:nvPicPr>
                      <p:cNvPr id="0" name="图片 3082"/>
                      <p:cNvPicPr/>
                      <p:nvPr/>
                    </p:nvPicPr>
                    <p:blipFill>
                      <a:blip r:embed="rId2"/>
                      <a:stretch>
                        <a:fillRect/>
                      </a:stretch>
                    </p:blipFill>
                    <p:spPr>
                      <a:xfrm>
                        <a:off x="684213" y="1628775"/>
                        <a:ext cx="7920037" cy="3887788"/>
                      </a:xfrm>
                      <a:prstGeom prst="rect">
                        <a:avLst/>
                      </a:prstGeom>
                      <a:noFill/>
                      <a:ln w="38100">
                        <a:noFill/>
                        <a:miter/>
                      </a:ln>
                    </p:spPr>
                  </p:pic>
                </p:oleObj>
              </mc:Fallback>
            </mc:AlternateContent>
          </a:graphicData>
        </a:graphic>
      </p:graphicFrame>
      <p:sp>
        <p:nvSpPr>
          <p:cNvPr id="310276" name="Rectangle 6"/>
          <p:cNvSpPr/>
          <p:nvPr/>
        </p:nvSpPr>
        <p:spPr>
          <a:xfrm>
            <a:off x="3492500" y="5803900"/>
            <a:ext cx="2465388" cy="460375"/>
          </a:xfrm>
          <a:prstGeom prst="rect">
            <a:avLst/>
          </a:prstGeom>
          <a:noFill/>
          <a:ln w="9525">
            <a:noFill/>
          </a:ln>
        </p:spPr>
        <p:txBody>
          <a:bodyPr wrap="none" lIns="90000" tIns="46800" rIns="90000" bIns="46800" anchor="ctr" anchorCtr="0">
            <a:spAutoFit/>
          </a:bodyPr>
          <a:p>
            <a:pPr eaLnBrk="0" hangingPunct="0"/>
            <a:r>
              <a:rPr lang="zh-CN" altLang="en-US" dirty="0">
                <a:solidFill>
                  <a:schemeClr val="accent2"/>
                </a:solidFill>
                <a:latin typeface="Times New Roman" panose="02020603050405020304" pitchFamily="16" charset="0"/>
                <a:ea typeface="宋体" panose="02010600030101010101" pitchFamily="2" charset="-122"/>
              </a:rPr>
              <a:t> </a:t>
            </a:r>
            <a:r>
              <a:rPr lang="en-US" altLang="zh-CN" dirty="0">
                <a:solidFill>
                  <a:schemeClr val="accent2"/>
                </a:solidFill>
                <a:latin typeface="Times New Roman" panose="02020603050405020304" pitchFamily="16" charset="0"/>
                <a:ea typeface="宋体" panose="02010600030101010101" pitchFamily="2" charset="-122"/>
              </a:rPr>
              <a:t>DOS</a:t>
            </a:r>
            <a:r>
              <a:rPr lang="zh-CN" altLang="en-US" dirty="0">
                <a:solidFill>
                  <a:schemeClr val="accent2"/>
                </a:solidFill>
                <a:latin typeface="Times New Roman" panose="02020603050405020304" pitchFamily="16" charset="0"/>
                <a:ea typeface="宋体" panose="02010600030101010101" pitchFamily="2" charset="-122"/>
              </a:rPr>
              <a:t>系统文件表 </a:t>
            </a:r>
            <a:endParaRPr lang="zh-CN" altLang="en-US" dirty="0">
              <a:solidFill>
                <a:schemeClr val="accent2"/>
              </a:solidFill>
              <a:latin typeface="Times New Roman" panose="02020603050405020304" pitchFamily="16" charset="0"/>
              <a:ea typeface="宋体" panose="02010600030101010101" pitchFamily="2" charset="-122"/>
            </a:endParaRPr>
          </a:p>
        </p:txBody>
      </p:sp>
      <p:sp>
        <p:nvSpPr>
          <p:cNvPr id="310277" name="文本框 158721"/>
          <p:cNvSpPr txBox="1"/>
          <p:nvPr/>
        </p:nvSpPr>
        <p:spPr>
          <a:xfrm>
            <a:off x="404813" y="233363"/>
            <a:ext cx="8199437" cy="911225"/>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MS DOS的文件系统：FAT</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12322" name="矩形 15974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12323" name="文本框 159745"/>
          <p:cNvSpPr txBox="1"/>
          <p:nvPr/>
        </p:nvSpPr>
        <p:spPr>
          <a:xfrm>
            <a:off x="406400" y="152400"/>
            <a:ext cx="8204200" cy="1143000"/>
          </a:xfrm>
          <a:prstGeom prst="rect">
            <a:avLst/>
          </a:prstGeom>
          <a:noFill/>
          <a:ln w="9525">
            <a:noFill/>
          </a:ln>
        </p:spPr>
        <p:txBody>
          <a:bodyPr anchor="t" anchorCtr="0"/>
          <a:p>
            <a:endParaRPr lang="zh-CN" altLang="en-US">
              <a:latin typeface="Times New Roman" panose="02020603050405020304" pitchFamily="16" charset="0"/>
            </a:endParaRPr>
          </a:p>
        </p:txBody>
      </p:sp>
      <p:sp>
        <p:nvSpPr>
          <p:cNvPr id="312324" name="文本框 159746"/>
          <p:cNvSpPr txBox="1"/>
          <p:nvPr/>
        </p:nvSpPr>
        <p:spPr>
          <a:xfrm>
            <a:off x="523875" y="638175"/>
            <a:ext cx="8620125" cy="5721350"/>
          </a:xfrm>
          <a:prstGeom prst="rect">
            <a:avLst/>
          </a:prstGeom>
          <a:noFill/>
          <a:ln w="9525">
            <a:noFill/>
          </a:ln>
        </p:spPr>
        <p:txBody>
          <a:bodyPr wrap="square" lIns="91440" tIns="45720" rIns="91440" bIns="45720" anchor="t" anchorCtr="0"/>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4</a:t>
            </a:r>
            <a:r>
              <a:rPr lang="zh-CN" altLang="x-none" sz="2800" dirty="0" err="1">
                <a:solidFill>
                  <a:srgbClr val="000000"/>
                </a:solidFill>
                <a:latin typeface="Times New Roman" panose="02020603050405020304" pitchFamily="16" charset="0"/>
              </a:rPr>
              <a:t>．</a:t>
            </a:r>
            <a:r>
              <a:rPr lang="en-US" altLang="zh-CN" sz="2800" dirty="0" err="1">
                <a:solidFill>
                  <a:srgbClr val="000000"/>
                </a:solidFill>
                <a:latin typeface="Times New Roman" panose="02020603050405020304" pitchFamily="16" charset="0"/>
              </a:rPr>
              <a:t>NTFS</a:t>
            </a:r>
            <a:r>
              <a:rPr lang="zh-CN" altLang="x-none" sz="2800" dirty="0" err="1">
                <a:solidFill>
                  <a:srgbClr val="000000"/>
                </a:solidFill>
                <a:latin typeface="Times New Roman" panose="02020603050405020304" pitchFamily="16" charset="0"/>
              </a:rPr>
              <a:t>文件系统</a:t>
            </a:r>
            <a:endParaRPr lang="zh-CN" altLang="x-none" sz="2800" dirty="0" err="1">
              <a:solidFill>
                <a:srgbClr val="000000"/>
              </a:solidFill>
              <a:latin typeface="Times New Roman" panose="02020603050405020304" pitchFamily="16"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Times New Roman" panose="02020603050405020304" pitchFamily="16" charset="0"/>
              </a:rPr>
              <a:t>        </a:t>
            </a:r>
            <a:r>
              <a:rPr lang="zh-CN" altLang="en-US" dirty="0" err="1">
                <a:solidFill>
                  <a:srgbClr val="0000FF"/>
                </a:solidFill>
                <a:latin typeface="Times New Roman" panose="02020603050405020304" pitchFamily="16" charset="0"/>
              </a:rPr>
              <a:t>为</a:t>
            </a:r>
            <a:r>
              <a:rPr lang="en-US" altLang="zh-CN" dirty="0" err="1">
                <a:solidFill>
                  <a:srgbClr val="0000FF"/>
                </a:solidFill>
                <a:latin typeface="Times New Roman" panose="02020603050405020304" pitchFamily="16" charset="0"/>
              </a:rPr>
              <a:t>Windows</a:t>
            </a:r>
            <a:r>
              <a:rPr lang="zh-CN" altLang="en-US" dirty="0" err="1">
                <a:solidFill>
                  <a:srgbClr val="0000FF"/>
                </a:solidFill>
                <a:latin typeface="Times New Roman" panose="02020603050405020304" pitchFamily="16" charset="0"/>
              </a:rPr>
              <a:t>操作系统广泛使用的文件系统。</a:t>
            </a:r>
            <a:r>
              <a:rPr lang="en-US" altLang="zh-CN" dirty="0" err="1">
                <a:solidFill>
                  <a:srgbClr val="000000"/>
                </a:solidFill>
                <a:latin typeface="Times New Roman" panose="02020603050405020304" pitchFamily="16" charset="0"/>
              </a:rPr>
              <a:t>NTFS</a:t>
            </a:r>
            <a:r>
              <a:rPr lang="zh-CN" altLang="x-none" dirty="0" err="1">
                <a:solidFill>
                  <a:srgbClr val="000000"/>
                </a:solidFill>
                <a:latin typeface="Times New Roman" panose="02020603050405020304" pitchFamily="16" charset="0"/>
              </a:rPr>
              <a:t>使用</a:t>
            </a:r>
            <a:r>
              <a:rPr lang="en-US" altLang="zh-CN" dirty="0" err="1">
                <a:solidFill>
                  <a:srgbClr val="000000"/>
                </a:solidFill>
                <a:latin typeface="Times New Roman" panose="02020603050405020304" pitchFamily="16" charset="0"/>
              </a:rPr>
              <a:t>64</a:t>
            </a:r>
            <a:r>
              <a:rPr lang="zh-CN" altLang="x-none" dirty="0" err="1">
                <a:solidFill>
                  <a:srgbClr val="000000"/>
                </a:solidFill>
                <a:latin typeface="Times New Roman" panose="02020603050405020304" pitchFamily="16" charset="0"/>
              </a:rPr>
              <a:t>位簇进行索引，这使得</a:t>
            </a:r>
            <a:r>
              <a:rPr lang="en-US" altLang="zh-CN" dirty="0" err="1">
                <a:solidFill>
                  <a:srgbClr val="000000"/>
                </a:solidFill>
                <a:latin typeface="Times New Roman" panose="02020603050405020304" pitchFamily="16" charset="0"/>
              </a:rPr>
              <a:t>NTFS</a:t>
            </a:r>
            <a:r>
              <a:rPr lang="zh-CN" altLang="x-none" dirty="0" err="1">
                <a:solidFill>
                  <a:srgbClr val="000000"/>
                </a:solidFill>
                <a:latin typeface="Times New Roman" panose="02020603050405020304" pitchFamily="16" charset="0"/>
              </a:rPr>
              <a:t>有能力寻址达</a:t>
            </a:r>
            <a:r>
              <a:rPr lang="en-US" altLang="zh-CN" dirty="0" err="1">
                <a:solidFill>
                  <a:srgbClr val="000000"/>
                </a:solidFill>
                <a:latin typeface="Times New Roman" panose="02020603050405020304" pitchFamily="16" charset="0"/>
              </a:rPr>
              <a:t>16exabytes</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160</a:t>
            </a:r>
            <a:r>
              <a:rPr lang="zh-CN" altLang="x-none" dirty="0" err="1">
                <a:solidFill>
                  <a:srgbClr val="000000"/>
                </a:solidFill>
                <a:latin typeface="Times New Roman" panose="02020603050405020304" pitchFamily="16" charset="0"/>
              </a:rPr>
              <a:t>亿</a:t>
            </a:r>
            <a:r>
              <a:rPr lang="en-US" altLang="zh-CN" dirty="0" err="1">
                <a:solidFill>
                  <a:srgbClr val="000000"/>
                </a:solidFill>
                <a:latin typeface="Times New Roman" panose="02020603050405020304" pitchFamily="16" charset="0"/>
              </a:rPr>
              <a:t>GB</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NTFS</a:t>
            </a:r>
            <a:r>
              <a:rPr lang="zh-CN" altLang="x-none" dirty="0" err="1">
                <a:solidFill>
                  <a:srgbClr val="000000"/>
                </a:solidFill>
                <a:latin typeface="Times New Roman" panose="02020603050405020304" pitchFamily="16" charset="0"/>
              </a:rPr>
              <a:t>的显著特征如下：</a:t>
            </a:r>
            <a:endParaRPr lang="zh-CN" altLang="x-none" dirty="0" err="1">
              <a:solidFill>
                <a:srgbClr val="000000"/>
              </a:solidFill>
              <a:latin typeface="Times New Roman" panose="02020603050405020304" pitchFamily="16" charset="0"/>
            </a:endParaRPr>
          </a:p>
          <a:p>
            <a:pPr marL="342900" indent="-342900" defTabSz="457200" eaLnBrk="0" hangingPunct="0">
              <a:lnSpc>
                <a:spcPct val="125000"/>
              </a:lnSpc>
              <a:spcBef>
                <a:spcPts val="665"/>
              </a:spcBef>
              <a:buClrTx/>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可恢复性</a:t>
            </a:r>
            <a:r>
              <a:rPr lang="zh-CN" altLang="x-none" dirty="0" err="1">
                <a:solidFill>
                  <a:srgbClr val="000000"/>
                </a:solidFill>
                <a:latin typeface="Times New Roman" panose="02020603050405020304" pitchFamily="16" charset="0"/>
              </a:rPr>
              <a:t>具备从</a:t>
            </a:r>
            <a:r>
              <a:rPr lang="zh-CN" altLang="x-none" b="1" dirty="0" err="1">
                <a:solidFill>
                  <a:srgbClr val="000000"/>
                </a:solidFill>
                <a:latin typeface="Times New Roman" panose="02020603050405020304" pitchFamily="16" charset="0"/>
              </a:rPr>
              <a:t>系统崩溃和磁盘故障中恢复数据</a:t>
            </a:r>
            <a:r>
              <a:rPr lang="zh-CN" altLang="x-none" dirty="0" err="1">
                <a:solidFill>
                  <a:srgbClr val="000000"/>
                </a:solidFill>
                <a:latin typeface="Times New Roman" panose="02020603050405020304" pitchFamily="16" charset="0"/>
              </a:rPr>
              <a:t>的能力。</a:t>
            </a:r>
            <a:endParaRPr lang="zh-CN" altLang="x-none" dirty="0" err="1">
              <a:solidFill>
                <a:srgbClr val="000000"/>
              </a:solidFill>
              <a:latin typeface="Times New Roman" panose="02020603050405020304" pitchFamily="16" charset="0"/>
            </a:endParaRPr>
          </a:p>
          <a:p>
            <a:pPr marL="342900" indent="-342900" defTabSz="457200" eaLnBrk="0" hangingPunct="0">
              <a:lnSpc>
                <a:spcPct val="125000"/>
              </a:lnSpc>
              <a:spcBef>
                <a:spcPts val="665"/>
              </a:spcBef>
              <a:buClrTx/>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安全性：</a:t>
            </a:r>
            <a:r>
              <a:rPr lang="en-US" altLang="zh-CN" dirty="0" err="1">
                <a:solidFill>
                  <a:schemeClr val="accent2"/>
                </a:solidFill>
                <a:latin typeface="Times New Roman" panose="02020603050405020304" pitchFamily="16" charset="0"/>
              </a:rPr>
              <a:t>NTFS</a:t>
            </a:r>
            <a:r>
              <a:rPr lang="zh-CN" altLang="x-none" dirty="0" err="1">
                <a:solidFill>
                  <a:schemeClr val="accent2"/>
                </a:solidFill>
                <a:latin typeface="Times New Roman" panose="02020603050405020304" pitchFamily="16" charset="0"/>
              </a:rPr>
              <a:t>使用</a:t>
            </a:r>
            <a:r>
              <a:rPr lang="zh-CN" altLang="x-none" b="1" dirty="0" err="1">
                <a:solidFill>
                  <a:schemeClr val="accent2"/>
                </a:solidFill>
                <a:latin typeface="Times New Roman" panose="02020603050405020304" pitchFamily="16" charset="0"/>
              </a:rPr>
              <a:t>对象模型</a:t>
            </a:r>
            <a:r>
              <a:rPr lang="zh-CN" altLang="x-none" dirty="0" err="1">
                <a:solidFill>
                  <a:schemeClr val="accent2"/>
                </a:solidFill>
                <a:latin typeface="Times New Roman" panose="02020603050405020304" pitchFamily="16" charset="0"/>
              </a:rPr>
              <a:t>来实施安全机制</a:t>
            </a:r>
            <a:r>
              <a:rPr lang="zh-CN" altLang="x-none" dirty="0" err="1">
                <a:solidFill>
                  <a:srgbClr val="000000"/>
                </a:solidFill>
                <a:latin typeface="Times New Roman" panose="02020603050405020304" pitchFamily="16" charset="0"/>
              </a:rPr>
              <a:t>。一个打开的文件是作为一个文件对象来实现的，该文件对象有一个作为该文件的一部分而存储在磁盘上的安全描述体。</a:t>
            </a:r>
            <a:endParaRPr lang="zh-CN" altLang="x-none" dirty="0" err="1">
              <a:solidFill>
                <a:srgbClr val="000000"/>
              </a:solidFill>
              <a:latin typeface="Times New Roman" panose="02020603050405020304" pitchFamily="16" charset="0"/>
            </a:endParaRPr>
          </a:p>
          <a:p>
            <a:pPr marL="342900" indent="-342900" defTabSz="457200" eaLnBrk="0" hangingPunct="0">
              <a:lnSpc>
                <a:spcPct val="125000"/>
              </a:lnSpc>
              <a:spcBef>
                <a:spcPts val="665"/>
              </a:spcBef>
              <a:buClrTx/>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大磁盘和大文件：</a:t>
            </a:r>
            <a:r>
              <a:rPr lang="en-US" altLang="zh-CN" dirty="0" err="1">
                <a:solidFill>
                  <a:srgbClr val="000000"/>
                </a:solidFill>
                <a:latin typeface="Times New Roman" panose="02020603050405020304" pitchFamily="16" charset="0"/>
              </a:rPr>
              <a:t>NTFS</a:t>
            </a:r>
            <a:r>
              <a:rPr lang="zh-CN" altLang="x-none" dirty="0" err="1">
                <a:solidFill>
                  <a:srgbClr val="000000"/>
                </a:solidFill>
                <a:latin typeface="Times New Roman" panose="02020603050405020304" pitchFamily="16" charset="0"/>
              </a:rPr>
              <a:t>比包括</a:t>
            </a:r>
            <a:r>
              <a:rPr lang="en-US" altLang="zh-CN" dirty="0" err="1">
                <a:solidFill>
                  <a:srgbClr val="000000"/>
                </a:solidFill>
                <a:latin typeface="Times New Roman" panose="02020603050405020304" pitchFamily="16" charset="0"/>
              </a:rPr>
              <a:t>FAT</a:t>
            </a:r>
            <a:r>
              <a:rPr lang="zh-CN" altLang="x-none" dirty="0" err="1">
                <a:solidFill>
                  <a:srgbClr val="000000"/>
                </a:solidFill>
                <a:latin typeface="Times New Roman" panose="02020603050405020304" pitchFamily="16" charset="0"/>
              </a:rPr>
              <a:t>在内的其他大多数文件系统能够有效的</a:t>
            </a:r>
            <a:r>
              <a:rPr lang="zh-CN" altLang="x-none" b="1" dirty="0" err="1">
                <a:solidFill>
                  <a:srgbClr val="000000"/>
                </a:solidFill>
                <a:latin typeface="Times New Roman" panose="02020603050405020304" pitchFamily="16" charset="0"/>
              </a:rPr>
              <a:t>支持非常大的磁盘和非常大的文件</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4369" name="灯片编号占位符 5"/>
          <p:cNvSpPr>
            <a:spLocks noGrp="1"/>
          </p:cNvSpPr>
          <p:nvPr>
            <p:ph type="sldNum" idx="11"/>
          </p:nvPr>
        </p:nvSpPr>
        <p:spPr>
          <a:xfrm>
            <a:off x="3563938" y="6165850"/>
            <a:ext cx="1897062" cy="449263"/>
          </a:xfrm>
        </p:spPr>
        <p:txBody>
          <a:bodyPr wrap="square" lIns="91440" tIns="45720" rIns="91440" bIns="45720" anchor="b" anchorCtr="0"/>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黑体" panose="02010609060101010101"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stStyle>
          <a:p>
            <a:pPr lvl="0" algn="r" defTabSz="914400" eaLnBrk="0" hangingPunct="0">
              <a:spcBef>
                <a:spcPct val="50000"/>
              </a:spcBef>
              <a:spcAft>
                <a:spcPct val="0"/>
              </a:spcAft>
              <a:buFontTx/>
            </a:pPr>
            <a:fld id="{9A0DB2DC-4C9A-4742-B13C-FB6460FD3503}" type="slidenum">
              <a:rPr lang="zh-CN" altLang="en-US" sz="1400" dirty="0">
                <a:solidFill>
                  <a:schemeClr val="bg2"/>
                </a:solidFill>
                <a:latin typeface="Arial" panose="020B0604020202020204" pitchFamily="34" charset="0"/>
                <a:ea typeface="宋体" panose="02010600030101010101" pitchFamily="2" charset="-122"/>
              </a:rPr>
            </a:fld>
            <a:endParaRPr lang="zh-CN" altLang="en-US" sz="1400" dirty="0">
              <a:solidFill>
                <a:schemeClr val="bg2"/>
              </a:solidFill>
              <a:latin typeface="Arial" panose="020B0604020202020204" pitchFamily="34" charset="0"/>
              <a:ea typeface="宋体" panose="02010600030101010101" pitchFamily="2" charset="-122"/>
            </a:endParaRPr>
          </a:p>
        </p:txBody>
      </p:sp>
      <p:sp>
        <p:nvSpPr>
          <p:cNvPr id="314370" name="Rectangle 2"/>
          <p:cNvSpPr>
            <a:spLocks noGrp="1"/>
          </p:cNvSpPr>
          <p:nvPr>
            <p:ph type="title"/>
          </p:nvPr>
        </p:nvSpPr>
        <p:spPr/>
        <p:txBody>
          <a:bodyPr wrap="square" lIns="91440" tIns="45720" rIns="91440" bIns="45720" anchor="b" anchorCtr="0"/>
          <a:p>
            <a:r>
              <a:rPr lang="en-US" altLang="zh-CN" sz="3200" dirty="0">
                <a:latin typeface="Times New Roman" panose="02020603050405020304" pitchFamily="16" charset="0"/>
                <a:ea typeface="宋体" panose="02010600030101010101" pitchFamily="2" charset="-122"/>
              </a:rPr>
              <a:t>Windows NT</a:t>
            </a:r>
            <a:r>
              <a:rPr lang="zh-CN" altLang="en-US" sz="3200" dirty="0">
                <a:latin typeface="Times New Roman" panose="02020603050405020304" pitchFamily="16" charset="0"/>
                <a:ea typeface="宋体" panose="02010600030101010101" pitchFamily="2" charset="-122"/>
              </a:rPr>
              <a:t>的</a:t>
            </a:r>
            <a:r>
              <a:rPr lang="zh-CN" altLang="en-US" sz="3200" b="1" dirty="0">
                <a:latin typeface="Times New Roman" panose="02020603050405020304" pitchFamily="16" charset="0"/>
                <a:ea typeface="宋体" panose="02010600030101010101" pitchFamily="2" charset="-122"/>
              </a:rPr>
              <a:t>文件系统：</a:t>
            </a:r>
            <a:r>
              <a:rPr lang="en-US" altLang="zh-CN" sz="3200" dirty="0">
                <a:latin typeface="Times New Roman" panose="02020603050405020304" pitchFamily="16" charset="0"/>
                <a:ea typeface="宋体" panose="02010600030101010101" pitchFamily="2" charset="-122"/>
              </a:rPr>
              <a:t>NTFS</a:t>
            </a:r>
            <a:endParaRPr lang="en-US" altLang="zh-CN" sz="3200" dirty="0">
              <a:latin typeface="Times New Roman" panose="02020603050405020304" pitchFamily="16" charset="0"/>
              <a:ea typeface="宋体" panose="02010600030101010101" pitchFamily="2" charset="-122"/>
            </a:endParaRPr>
          </a:p>
        </p:txBody>
      </p:sp>
      <p:sp>
        <p:nvSpPr>
          <p:cNvPr id="314371" name="Rectangle 3"/>
          <p:cNvSpPr>
            <a:spLocks noGrp="1"/>
          </p:cNvSpPr>
          <p:nvPr>
            <p:ph idx="1"/>
          </p:nvPr>
        </p:nvSpPr>
        <p:spPr/>
        <p:txBody>
          <a:bodyPr wrap="square" lIns="91440" tIns="45720" rIns="91440" bIns="45720" anchor="t" anchorCtr="0"/>
          <a:p>
            <a:pPr marL="533400" indent="-533400">
              <a:lnSpc>
                <a:spcPct val="90000"/>
              </a:lnSpc>
            </a:pPr>
            <a:r>
              <a:rPr lang="en-US" altLang="zh-CN" b="0" dirty="0">
                <a:solidFill>
                  <a:srgbClr val="0000FF"/>
                </a:solidFill>
              </a:rPr>
              <a:t>1</a:t>
            </a:r>
            <a:r>
              <a:rPr lang="zh-CN" altLang="en-US" b="0" dirty="0">
                <a:solidFill>
                  <a:srgbClr val="0000FF"/>
                </a:solidFill>
              </a:rPr>
              <a:t>、概述</a:t>
            </a:r>
            <a:endParaRPr lang="zh-CN" altLang="en-US" b="0" dirty="0">
              <a:solidFill>
                <a:srgbClr val="0000FF"/>
              </a:solidFill>
            </a:endParaRPr>
          </a:p>
          <a:p>
            <a:pPr marL="533400" indent="-533400">
              <a:lnSpc>
                <a:spcPct val="90000"/>
              </a:lnSpc>
            </a:pPr>
            <a:r>
              <a:rPr lang="en-US" altLang="zh-CN" sz="2400" b="0" dirty="0"/>
              <a:t>(1) NTFS</a:t>
            </a:r>
            <a:r>
              <a:rPr lang="zh-CN" altLang="en-US" sz="2400" b="0" dirty="0"/>
              <a:t>为多级目录结构，支持文件别名（符号链接方式）；</a:t>
            </a:r>
            <a:endParaRPr lang="zh-CN" altLang="en-US" sz="2400" b="0" dirty="0"/>
          </a:p>
          <a:p>
            <a:pPr marL="533400" indent="-533400">
              <a:lnSpc>
                <a:spcPct val="90000"/>
              </a:lnSpc>
            </a:pPr>
            <a:r>
              <a:rPr lang="en-US" altLang="zh-CN" sz="2400" b="0" dirty="0"/>
              <a:t>(2) NTFS</a:t>
            </a:r>
            <a:r>
              <a:rPr lang="zh-CN" altLang="en-US" sz="2400" b="0" dirty="0"/>
              <a:t>文件由多个文件属性构成，每个属性由属性名和属性流（</a:t>
            </a:r>
            <a:r>
              <a:rPr lang="en-US" altLang="zh-CN" sz="2400" b="0" dirty="0"/>
              <a:t>stream, </a:t>
            </a:r>
            <a:r>
              <a:rPr lang="zh-CN" altLang="en-US" sz="2400" b="0" dirty="0"/>
              <a:t>简单字节队列）组成；用户可自定义属性；</a:t>
            </a:r>
            <a:endParaRPr lang="zh-CN" altLang="en-US" sz="2400" b="0" dirty="0"/>
          </a:p>
          <a:p>
            <a:pPr marL="533400" indent="-533400">
              <a:lnSpc>
                <a:spcPct val="90000"/>
              </a:lnSpc>
            </a:pPr>
            <a:r>
              <a:rPr lang="en-US" altLang="zh-CN" sz="2400" b="0" dirty="0"/>
              <a:t>(3) NTFS</a:t>
            </a:r>
            <a:r>
              <a:rPr lang="zh-CN" altLang="en-US" sz="2400" b="0" dirty="0"/>
              <a:t>支持用户权限管理：有</a:t>
            </a:r>
            <a:r>
              <a:rPr lang="en-US" altLang="zh-CN" sz="2400" b="0" dirty="0"/>
              <a:t>5</a:t>
            </a:r>
            <a:r>
              <a:rPr lang="zh-CN" altLang="en-US" sz="2400" b="0" dirty="0"/>
              <a:t>种权限划分：读、写、运行、删除和修改权限；支持按用户、用户组分配权限；</a:t>
            </a:r>
            <a:endParaRPr lang="zh-CN" altLang="en-US" sz="2400" b="0" dirty="0"/>
          </a:p>
          <a:p>
            <a:pPr marL="533400" indent="-533400">
              <a:lnSpc>
                <a:spcPct val="90000"/>
              </a:lnSpc>
            </a:pPr>
            <a:r>
              <a:rPr lang="en-US" altLang="zh-CN" sz="2400" b="0" dirty="0"/>
              <a:t>(4) NTFS</a:t>
            </a:r>
            <a:r>
              <a:rPr lang="zh-CN" altLang="en-US" sz="2400" b="0" dirty="0"/>
              <a:t>文件支持数据压缩功能；</a:t>
            </a:r>
            <a:endParaRPr lang="zh-CN" altLang="en-US" sz="2400" b="0" dirty="0"/>
          </a:p>
          <a:p>
            <a:pPr marL="533400" indent="-533400">
              <a:lnSpc>
                <a:spcPct val="90000"/>
              </a:lnSpc>
            </a:pPr>
            <a:r>
              <a:rPr lang="en-US" altLang="zh-CN" sz="2400" b="0" dirty="0"/>
              <a:t>(5) NTFS</a:t>
            </a:r>
            <a:r>
              <a:rPr lang="zh-CN" altLang="en-US" sz="2400" b="0" dirty="0"/>
              <a:t>卷结构支持容错功能；</a:t>
            </a:r>
            <a:endParaRPr lang="zh-CN" altLang="en-US" sz="2400" b="0"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6417" name="灯片编号占位符 6"/>
          <p:cNvSpPr>
            <a:spLocks noGrp="1"/>
          </p:cNvSpPr>
          <p:nvPr>
            <p:ph type="sldNum" sz="quarter" idx="12"/>
          </p:nvPr>
        </p:nvSpPr>
        <p:spPr>
          <a:xfrm>
            <a:off x="3563938" y="6165850"/>
            <a:ext cx="1897062" cy="449263"/>
          </a:xfrm>
        </p:spPr>
        <p:txBody>
          <a:bodyPr wrap="square" lIns="91440" tIns="45720" rIns="91440" bIns="45720" anchor="b" anchorCtr="0"/>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黑体" panose="02010609060101010101"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stStyle>
          <a:p>
            <a:pPr lvl="0" algn="r" defTabSz="914400" eaLnBrk="0" hangingPunct="0">
              <a:spcBef>
                <a:spcPct val="50000"/>
              </a:spcBef>
              <a:spcAft>
                <a:spcPct val="0"/>
              </a:spcAft>
              <a:buFontTx/>
            </a:pPr>
            <a:fld id="{9A0DB2DC-4C9A-4742-B13C-FB6460FD3503}" type="slidenum">
              <a:rPr lang="zh-CN" altLang="en-US" sz="1400" dirty="0">
                <a:solidFill>
                  <a:schemeClr val="bg2"/>
                </a:solidFill>
                <a:latin typeface="Arial" panose="020B0604020202020204" pitchFamily="34" charset="0"/>
                <a:ea typeface="宋体" panose="02010600030101010101" pitchFamily="2" charset="-122"/>
              </a:rPr>
            </a:fld>
            <a:endParaRPr lang="zh-CN" altLang="en-US" sz="1400" dirty="0">
              <a:solidFill>
                <a:schemeClr val="bg2"/>
              </a:solidFill>
              <a:latin typeface="Arial" panose="020B0604020202020204" pitchFamily="34" charset="0"/>
              <a:ea typeface="宋体" panose="02010600030101010101" pitchFamily="2" charset="-122"/>
            </a:endParaRPr>
          </a:p>
        </p:txBody>
      </p:sp>
      <p:sp>
        <p:nvSpPr>
          <p:cNvPr id="316418" name="Rectangle 3"/>
          <p:cNvSpPr>
            <a:spLocks noGrp="1"/>
          </p:cNvSpPr>
          <p:nvPr>
            <p:ph type="body" sz="half" idx="1"/>
          </p:nvPr>
        </p:nvSpPr>
        <p:spPr>
          <a:xfrm>
            <a:off x="468313" y="1412875"/>
            <a:ext cx="8135937" cy="576263"/>
          </a:xfrm>
        </p:spPr>
        <p:txBody>
          <a:bodyPr wrap="square" lIns="91440" tIns="45720" rIns="91440" bIns="45720" anchor="t" anchorCtr="0"/>
          <a:p>
            <a:pPr marL="0" indent="0" defTabSz="457200">
              <a:buClr>
                <a:srgbClr val="0000FF"/>
              </a:buClr>
              <a:buSzTx/>
              <a:buFont typeface="Monotype Sorts" pitchFamily="2" charset="2"/>
            </a:pPr>
            <a:r>
              <a:rPr lang="en-US" altLang="zh-CN" sz="2400" dirty="0">
                <a:solidFill>
                  <a:srgbClr val="0000FF"/>
                </a:solidFill>
              </a:rPr>
              <a:t>NTFS</a:t>
            </a:r>
            <a:r>
              <a:rPr lang="zh-CN" altLang="en-US" sz="2400" dirty="0">
                <a:solidFill>
                  <a:srgbClr val="0000FF"/>
                </a:solidFill>
              </a:rPr>
              <a:t>结构：</a:t>
            </a:r>
            <a:endParaRPr lang="en-US" altLang="zh-CN" sz="2400" dirty="0">
              <a:solidFill>
                <a:srgbClr val="0000FF"/>
              </a:solidFill>
            </a:endParaRPr>
          </a:p>
        </p:txBody>
      </p:sp>
      <p:graphicFrame>
        <p:nvGraphicFramePr>
          <p:cNvPr id="316419" name="Object 4"/>
          <p:cNvGraphicFramePr>
            <a:graphicFrameLocks noGrp="1" noChangeAspect="1"/>
          </p:cNvGraphicFramePr>
          <p:nvPr>
            <p:ph sz="half" idx="2"/>
          </p:nvPr>
        </p:nvGraphicFramePr>
        <p:xfrm>
          <a:off x="971550" y="1943100"/>
          <a:ext cx="7280275" cy="4368800"/>
        </p:xfrm>
        <a:graphic>
          <a:graphicData uri="http://schemas.openxmlformats.org/presentationml/2006/ole">
            <mc:AlternateContent xmlns:mc="http://schemas.openxmlformats.org/markup-compatibility/2006">
              <mc:Choice xmlns:v="urn:schemas-microsoft-com:vml" Requires="v">
                <p:oleObj spid="_x0000_s3076" name="" r:id="rId1" imgW="3840480" imgH="2839085" progId="Word.Document.8">
                  <p:embed/>
                </p:oleObj>
              </mc:Choice>
              <mc:Fallback>
                <p:oleObj name="" r:id="rId1" imgW="3840480" imgH="2839085" progId="Word.Document.8">
                  <p:embed/>
                  <p:pic>
                    <p:nvPicPr>
                      <p:cNvPr id="0" name="图片 3075"/>
                      <p:cNvPicPr/>
                      <p:nvPr/>
                    </p:nvPicPr>
                    <p:blipFill>
                      <a:blip r:embed="rId2"/>
                      <a:stretch>
                        <a:fillRect/>
                      </a:stretch>
                    </p:blipFill>
                    <p:spPr>
                      <a:xfrm>
                        <a:off x="971550" y="1943100"/>
                        <a:ext cx="7280275" cy="4368800"/>
                      </a:xfrm>
                      <a:prstGeom prst="rect">
                        <a:avLst/>
                      </a:prstGeom>
                      <a:noFill/>
                      <a:ln w="38100">
                        <a:miter/>
                      </a:ln>
                    </p:spPr>
                  </p:pic>
                </p:oleObj>
              </mc:Fallback>
            </mc:AlternateContent>
          </a:graphicData>
        </a:graphic>
      </p:graphicFrame>
      <p:sp>
        <p:nvSpPr>
          <p:cNvPr id="316420" name="Rectangle 2"/>
          <p:cNvSpPr>
            <a:spLocks noGrp="1"/>
          </p:cNvSpPr>
          <p:nvPr>
            <p:ph type="title"/>
          </p:nvPr>
        </p:nvSpPr>
        <p:spPr/>
        <p:txBody>
          <a:bodyPr wrap="square" lIns="91440" tIns="45720" rIns="91440" bIns="45720" anchor="b" anchorCtr="0"/>
          <a:p>
            <a:r>
              <a:rPr lang="en-US" altLang="zh-CN" sz="3200" dirty="0">
                <a:latin typeface="Times New Roman" panose="02020603050405020304" pitchFamily="16" charset="0"/>
                <a:ea typeface="宋体" panose="02010600030101010101" pitchFamily="2" charset="-122"/>
              </a:rPr>
              <a:t>Windows NT</a:t>
            </a:r>
            <a:r>
              <a:rPr lang="zh-CN" altLang="en-US" sz="3200" dirty="0">
                <a:latin typeface="Times New Roman" panose="02020603050405020304" pitchFamily="16" charset="0"/>
                <a:ea typeface="宋体" panose="02010600030101010101" pitchFamily="2" charset="-122"/>
              </a:rPr>
              <a:t>的</a:t>
            </a:r>
            <a:r>
              <a:rPr lang="zh-CN" altLang="en-US" sz="3200" b="1" dirty="0">
                <a:latin typeface="Times New Roman" panose="02020603050405020304" pitchFamily="16" charset="0"/>
                <a:ea typeface="宋体" panose="02010600030101010101" pitchFamily="2" charset="-122"/>
              </a:rPr>
              <a:t>文件系统：</a:t>
            </a:r>
            <a:r>
              <a:rPr lang="en-US" altLang="zh-CN" sz="3200" dirty="0">
                <a:latin typeface="Times New Roman" panose="02020603050405020304" pitchFamily="16" charset="0"/>
                <a:ea typeface="宋体" panose="02010600030101010101" pitchFamily="2" charset="-122"/>
              </a:rPr>
              <a:t>NTFS</a:t>
            </a:r>
            <a:endParaRPr lang="en-US" altLang="zh-CN" sz="3200" dirty="0">
              <a:latin typeface="Times New Roman" panose="02020603050405020304" pitchFamily="16"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1986" name="矩形 2457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41987" name="文本框 2457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6.2.1</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文件逻辑结构的类型</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41988" name="文本框 24578"/>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lnSpc>
                <a:spcPct val="11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楷体_GB2312" pitchFamily="49" charset="0"/>
              </a:rPr>
              <a:t>定长记录：</a:t>
            </a:r>
            <a:r>
              <a:rPr lang="zh-CN" altLang="x-none" dirty="0" err="1">
                <a:solidFill>
                  <a:srgbClr val="000000"/>
                </a:solidFill>
                <a:latin typeface="楷体_GB2312" pitchFamily="49" charset="0"/>
              </a:rPr>
              <a:t>它是指文件中所有记录的长度都是相同的。所有记录中的各数据项，都处在记录中相同的位置，具有相同的顺序及相同的长度，</a:t>
            </a:r>
            <a:r>
              <a:rPr lang="zh-CN" altLang="x-none" dirty="0" err="1">
                <a:solidFill>
                  <a:srgbClr val="FF0000"/>
                </a:solidFill>
                <a:latin typeface="楷体_GB2312" pitchFamily="49" charset="0"/>
              </a:rPr>
              <a:t>文件的长度用记录数目表示</a:t>
            </a:r>
            <a:r>
              <a:rPr lang="zh-CN" altLang="x-none" dirty="0" err="1">
                <a:solidFill>
                  <a:srgbClr val="000000"/>
                </a:solidFill>
                <a:latin typeface="楷体_GB2312" pitchFamily="49" charset="0"/>
              </a:rPr>
              <a:t>。</a:t>
            </a:r>
            <a:endParaRPr lang="zh-CN" altLang="x-none" dirty="0" err="1">
              <a:solidFill>
                <a:srgbClr val="000000"/>
              </a:solidFill>
              <a:latin typeface="楷体_GB2312" pitchFamily="49" charset="0"/>
            </a:endParaRPr>
          </a:p>
          <a:p>
            <a:pPr marL="342900" indent="-342900" defTabSz="457200" eaLnBrk="0" hangingPunct="0">
              <a:lnSpc>
                <a:spcPct val="11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定长记录处理方便，开销小，是目前较常用的一种记录格式。 </a:t>
            </a:r>
            <a:endParaRPr lang="zh-CN" altLang="x-none" dirty="0" err="1">
              <a:solidFill>
                <a:srgbClr val="000000"/>
              </a:solidFill>
              <a:latin typeface="楷体_GB2312" pitchFamily="49" charset="0"/>
            </a:endParaRPr>
          </a:p>
          <a:p>
            <a:pPr marL="342900" indent="-342900" defTabSz="457200" eaLnBrk="0" hangingPunct="0">
              <a:lnSpc>
                <a:spcPct val="11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楷体_GB2312" pitchFamily="49" charset="0"/>
              </a:rPr>
              <a:t>变长记录：</a:t>
            </a:r>
            <a:r>
              <a:rPr lang="zh-CN" altLang="x-none" dirty="0" err="1">
                <a:solidFill>
                  <a:srgbClr val="000000"/>
                </a:solidFill>
                <a:latin typeface="楷体_GB2312" pitchFamily="49" charset="0"/>
              </a:rPr>
              <a:t>它是指文件中各记录的长度不相同。这是因为：</a:t>
            </a:r>
            <a:r>
              <a:rPr lang="en-US" altLang="zh-CN" dirty="0" err="1">
                <a:solidFill>
                  <a:srgbClr val="000000"/>
                </a:solidFill>
                <a:latin typeface="楷体_GB2312" pitchFamily="49" charset="0"/>
              </a:rPr>
              <a:t>①</a:t>
            </a:r>
            <a:r>
              <a:rPr lang="zh-CN" altLang="x-none" dirty="0" err="1">
                <a:solidFill>
                  <a:srgbClr val="000000"/>
                </a:solidFill>
                <a:latin typeface="楷体_GB2312" pitchFamily="49" charset="0"/>
              </a:rPr>
              <a:t>一个记录中所包含的数据项数目可能不同；</a:t>
            </a:r>
            <a:r>
              <a:rPr lang="en-US" altLang="zh-CN" dirty="0" err="1">
                <a:solidFill>
                  <a:srgbClr val="000000"/>
                </a:solidFill>
                <a:latin typeface="楷体_GB2312" pitchFamily="49" charset="0"/>
              </a:rPr>
              <a:t>②</a:t>
            </a:r>
            <a:r>
              <a:rPr lang="zh-CN" altLang="x-none" dirty="0" err="1">
                <a:solidFill>
                  <a:srgbClr val="000000"/>
                </a:solidFill>
                <a:latin typeface="楷体_GB2312" pitchFamily="49" charset="0"/>
              </a:rPr>
              <a:t>数据项本身的长度不定。</a:t>
            </a:r>
            <a:r>
              <a:rPr lang="zh-CN" altLang="x-none" dirty="0" err="1">
                <a:solidFill>
                  <a:srgbClr val="000000"/>
                </a:solidFill>
                <a:latin typeface="Times New Roman" panose="02020603050405020304" pitchFamily="16" charset="0"/>
              </a:rPr>
              <a:t> </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8465" name="灯片编号占位符 5"/>
          <p:cNvSpPr>
            <a:spLocks noGrp="1"/>
          </p:cNvSpPr>
          <p:nvPr>
            <p:ph type="sldNum" idx="11"/>
          </p:nvPr>
        </p:nvSpPr>
        <p:spPr>
          <a:xfrm>
            <a:off x="3563938" y="6165850"/>
            <a:ext cx="1897062" cy="449263"/>
          </a:xfrm>
        </p:spPr>
        <p:txBody>
          <a:bodyPr wrap="square" lIns="91440" tIns="45720" rIns="91440" bIns="45720" anchor="b" anchorCtr="0"/>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黑体" panose="02010609060101010101"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stStyle>
          <a:p>
            <a:pPr lvl="0" algn="r" defTabSz="914400" eaLnBrk="0" hangingPunct="0">
              <a:spcBef>
                <a:spcPct val="50000"/>
              </a:spcBef>
              <a:spcAft>
                <a:spcPct val="0"/>
              </a:spcAft>
              <a:buFontTx/>
            </a:pPr>
            <a:fld id="{9A0DB2DC-4C9A-4742-B13C-FB6460FD3503}" type="slidenum">
              <a:rPr lang="zh-CN" altLang="en-US" sz="1400" dirty="0">
                <a:solidFill>
                  <a:schemeClr val="bg2"/>
                </a:solidFill>
                <a:latin typeface="Arial" panose="020B0604020202020204" pitchFamily="34" charset="0"/>
                <a:ea typeface="宋体" panose="02010600030101010101" pitchFamily="2" charset="-122"/>
              </a:rPr>
            </a:fld>
            <a:endParaRPr lang="zh-CN" altLang="en-US" sz="1400" dirty="0">
              <a:solidFill>
                <a:schemeClr val="bg2"/>
              </a:solidFill>
              <a:latin typeface="Arial" panose="020B0604020202020204" pitchFamily="34" charset="0"/>
              <a:ea typeface="宋体" panose="02010600030101010101" pitchFamily="2" charset="-122"/>
            </a:endParaRPr>
          </a:p>
        </p:txBody>
      </p:sp>
      <p:sp>
        <p:nvSpPr>
          <p:cNvPr id="330755" name="Rectangle 3"/>
          <p:cNvSpPr>
            <a:spLocks noGrp="1"/>
          </p:cNvSpPr>
          <p:nvPr>
            <p:ph idx="1"/>
          </p:nvPr>
        </p:nvSpPr>
        <p:spPr>
          <a:xfrm>
            <a:off x="468313" y="1412875"/>
            <a:ext cx="8170863" cy="4960938"/>
          </a:xfrm>
        </p:spPr>
        <p:txBody>
          <a:bodyPr wrap="square" lIns="91440" tIns="45720" rIns="91440" bIns="45720" anchor="t" anchorCtr="0"/>
          <a:p>
            <a:pPr marL="0" marR="0" indent="0" algn="l" defTabSz="457200" rtl="0" eaLnBrk="0" fontAlgn="base" latinLnBrk="0" hangingPunct="0">
              <a:lnSpc>
                <a:spcPct val="100000"/>
              </a:lnSpc>
              <a:spcBef>
                <a:spcPts val="765"/>
              </a:spcBef>
              <a:spcAft>
                <a:spcPts val="65"/>
              </a:spcAft>
              <a:buClr>
                <a:srgbClr val="000000"/>
              </a:buClr>
              <a:buSzTx/>
              <a:buFont typeface="Wingdings" panose="05000000000000000000" pitchFamily="2" charset="2"/>
              <a:buNone/>
            </a:pPr>
            <a:r>
              <a:rPr kumimoji="0" lang="en-US" altLang="zh-CN" sz="2800" b="0" i="0" u="none" strike="noStrike" kern="1200" cap="none" spc="0" normalizeH="0" baseline="0" noProof="1" dirty="0">
                <a:solidFill>
                  <a:schemeClr val="accent2"/>
                </a:solidFill>
                <a:latin typeface="+mn-lt"/>
                <a:ea typeface="+mn-ea"/>
                <a:cs typeface="+mn-cs"/>
              </a:rPr>
              <a:t>2</a:t>
            </a:r>
            <a:r>
              <a:rPr kumimoji="0" lang="zh-CN" altLang="en-US" sz="2800" b="0" i="0" u="none" strike="noStrike" kern="1200" cap="none" spc="0" normalizeH="0" baseline="0" noProof="1" dirty="0">
                <a:solidFill>
                  <a:schemeClr val="accent2"/>
                </a:solidFill>
                <a:latin typeface="+mn-lt"/>
                <a:ea typeface="+mn-ea"/>
                <a:cs typeface="+mn-cs"/>
              </a:rPr>
              <a:t>、特点</a:t>
            </a:r>
            <a:endParaRPr kumimoji="0" lang="en-US" altLang="zh-CN" sz="2800" b="0" i="0" u="none" strike="noStrike" kern="1200" cap="none" spc="0" normalizeH="0" baseline="0" noProof="1" dirty="0">
              <a:solidFill>
                <a:schemeClr val="accent2"/>
              </a:solidFill>
              <a:latin typeface="+mn-lt"/>
              <a:ea typeface="+mn-ea"/>
              <a:cs typeface="+mn-cs"/>
            </a:endParaRPr>
          </a:p>
          <a:p>
            <a:pPr marL="533400" marR="0" indent="-533400" algn="l" defTabSz="457200" rtl="0" eaLnBrk="0" fontAlgn="base" latinLnBrk="0" hangingPunct="0">
              <a:lnSpc>
                <a:spcPct val="100000"/>
              </a:lnSpc>
              <a:spcBef>
                <a:spcPts val="765"/>
              </a:spcBef>
              <a:spcAft>
                <a:spcPts val="65"/>
              </a:spcAft>
              <a:buClr>
                <a:srgbClr val="3333CC"/>
              </a:buClr>
              <a:buSzTx/>
              <a:buFont typeface="Wingdings" panose="05000000000000000000" pitchFamily="2" charset="2"/>
              <a:buChar char="Ø"/>
            </a:pPr>
            <a:r>
              <a:rPr kumimoji="0" lang="en-US" altLang="zh-CN" sz="2400" b="0" i="0" u="none" strike="noStrike" kern="1200" cap="none" spc="0" normalizeH="0" baseline="0" noProof="1" dirty="0">
                <a:solidFill>
                  <a:srgbClr val="000000"/>
                </a:solidFill>
                <a:latin typeface="+mn-lt"/>
                <a:ea typeface="+mn-ea"/>
                <a:cs typeface="+mn-cs"/>
              </a:rPr>
              <a:t>NTFS</a:t>
            </a:r>
            <a:r>
              <a:rPr kumimoji="0" lang="zh-CN" altLang="en-US" sz="2400" b="0" i="0" u="none" strike="noStrike" kern="1200" cap="none" spc="0" normalizeH="0" baseline="0" noProof="1" dirty="0">
                <a:solidFill>
                  <a:srgbClr val="000000"/>
                </a:solidFill>
                <a:latin typeface="+mn-lt"/>
                <a:ea typeface="+mn-ea"/>
                <a:cs typeface="+mn-cs"/>
              </a:rPr>
              <a:t>的结构以卷为单位，即为磁盘分区；卷由一组文件和未分配空间组成；</a:t>
            </a:r>
            <a:endParaRPr kumimoji="0" lang="zh-CN" altLang="en-US" sz="2400" b="0" i="0" u="none" strike="noStrike" kern="1200" cap="none" spc="0" normalizeH="0" baseline="0" noProof="1" dirty="0">
              <a:solidFill>
                <a:srgbClr val="000000"/>
              </a:solidFill>
              <a:latin typeface="+mn-lt"/>
              <a:ea typeface="+mn-ea"/>
              <a:cs typeface="+mn-cs"/>
            </a:endParaRPr>
          </a:p>
          <a:p>
            <a:pPr marL="533400" marR="0" indent="-533400" algn="l" defTabSz="457200" rtl="0" eaLnBrk="0" fontAlgn="base" latinLnBrk="0" hangingPunct="0">
              <a:lnSpc>
                <a:spcPct val="100000"/>
              </a:lnSpc>
              <a:spcBef>
                <a:spcPts val="765"/>
              </a:spcBef>
              <a:spcAft>
                <a:spcPts val="65"/>
              </a:spcAft>
              <a:buClr>
                <a:srgbClr val="3333CC"/>
              </a:buClr>
              <a:buSzTx/>
              <a:buFont typeface="Wingdings" panose="05000000000000000000" pitchFamily="2" charset="2"/>
              <a:buChar char="Ø"/>
            </a:pPr>
            <a:r>
              <a:rPr kumimoji="0" lang="en-US" altLang="zh-CN" sz="2400" b="0" i="0" u="none" strike="noStrike" kern="1200" cap="none" spc="0" normalizeH="0" baseline="0" noProof="1" dirty="0">
                <a:solidFill>
                  <a:srgbClr val="000000"/>
                </a:solidFill>
                <a:latin typeface="+mn-lt"/>
                <a:ea typeface="+mn-ea"/>
                <a:cs typeface="+mn-cs"/>
              </a:rPr>
              <a:t>NTFS</a:t>
            </a:r>
            <a:r>
              <a:rPr kumimoji="0" lang="zh-CN" altLang="en-US" sz="2400" b="0" i="0" u="none" strike="noStrike" kern="1200" cap="none" spc="0" normalizeH="0" baseline="0" noProof="1" dirty="0">
                <a:solidFill>
                  <a:srgbClr val="000000"/>
                </a:solidFill>
                <a:latin typeface="+mn-lt"/>
                <a:ea typeface="+mn-ea"/>
                <a:cs typeface="+mn-cs"/>
              </a:rPr>
              <a:t>以簇为基本硬盘分配单位，簇的大小为物理扇区的整数倍，通常为</a:t>
            </a:r>
            <a:r>
              <a:rPr kumimoji="0" lang="en-US" altLang="zh-CN" sz="2400" b="0" i="0" u="none" strike="noStrike" kern="1200" cap="none" spc="0" normalizeH="0" baseline="0" noProof="1" dirty="0">
                <a:solidFill>
                  <a:srgbClr val="000000"/>
                </a:solidFill>
                <a:latin typeface="+mn-lt"/>
                <a:ea typeface="+mn-ea"/>
                <a:cs typeface="+mn-cs"/>
              </a:rPr>
              <a:t>2</a:t>
            </a:r>
            <a:r>
              <a:rPr kumimoji="0" lang="en-US" altLang="zh-CN" sz="2400" b="0" i="0" u="none" strike="noStrike" kern="1200" cap="none" spc="0" normalizeH="0" baseline="30000" noProof="1" dirty="0">
                <a:solidFill>
                  <a:srgbClr val="000000"/>
                </a:solidFill>
                <a:latin typeface="+mn-lt"/>
                <a:ea typeface="+mn-ea"/>
                <a:cs typeface="+mn-cs"/>
              </a:rPr>
              <a:t>K</a:t>
            </a:r>
            <a:r>
              <a:rPr kumimoji="0" lang="zh-CN" altLang="en-US" sz="2400" b="0" i="0" u="none" strike="noStrike" kern="1200" cap="none" spc="0" normalizeH="0" baseline="0" noProof="1" dirty="0">
                <a:solidFill>
                  <a:srgbClr val="000000"/>
                </a:solidFill>
                <a:latin typeface="+mn-lt"/>
                <a:ea typeface="+mn-ea"/>
                <a:cs typeface="+mn-cs"/>
              </a:rPr>
              <a:t>倍。</a:t>
            </a:r>
            <a:endParaRPr kumimoji="0" lang="zh-CN" altLang="en-US" sz="2400" b="0" i="0" u="none" strike="noStrike" kern="1200" cap="none" spc="0" normalizeH="0" baseline="0" noProof="1" dirty="0">
              <a:solidFill>
                <a:srgbClr val="000000"/>
              </a:solidFill>
              <a:latin typeface="+mn-lt"/>
              <a:ea typeface="+mn-ea"/>
              <a:cs typeface="+mn-cs"/>
            </a:endParaRPr>
          </a:p>
          <a:p>
            <a:pPr marL="533400" marR="0" indent="-533400" algn="l" defTabSz="457200" rtl="0" eaLnBrk="0" fontAlgn="base" latinLnBrk="0" hangingPunct="0">
              <a:lnSpc>
                <a:spcPct val="100000"/>
              </a:lnSpc>
              <a:spcBef>
                <a:spcPts val="765"/>
              </a:spcBef>
              <a:spcAft>
                <a:spcPts val="65"/>
              </a:spcAft>
              <a:buClr>
                <a:srgbClr val="3333CC"/>
              </a:buClr>
              <a:buSzTx/>
              <a:buFont typeface="Wingdings" panose="05000000000000000000" pitchFamily="2" charset="2"/>
              <a:buChar char="Ø"/>
            </a:pPr>
            <a:r>
              <a:rPr kumimoji="0" lang="en-US" altLang="zh-CN" sz="2400" b="0" i="0" u="none" strike="noStrike" kern="1200" cap="none" spc="0" normalizeH="0" baseline="0" noProof="1" dirty="0">
                <a:solidFill>
                  <a:srgbClr val="000000"/>
                </a:solidFill>
                <a:latin typeface="+mn-lt"/>
                <a:ea typeface="+mn-ea"/>
                <a:cs typeface="+mn-cs"/>
              </a:rPr>
              <a:t>NTFS</a:t>
            </a:r>
            <a:r>
              <a:rPr kumimoji="0" lang="zh-CN" altLang="en-US" sz="2400" b="0" i="0" u="none" strike="noStrike" kern="1200" cap="none" spc="0" normalizeH="0" baseline="0" noProof="1" dirty="0">
                <a:solidFill>
                  <a:srgbClr val="000000"/>
                </a:solidFill>
                <a:latin typeface="+mn-lt"/>
                <a:ea typeface="+mn-ea"/>
                <a:cs typeface="+mn-cs"/>
              </a:rPr>
              <a:t>卷上的所有数据（包括用于引导、定位、空间分配等文件系统管理数据）都以</a:t>
            </a:r>
            <a:r>
              <a:rPr kumimoji="0" lang="zh-CN" altLang="en-US" sz="2400" b="0" i="0" u="none" strike="noStrike" kern="1200" cap="none" spc="0" normalizeH="0" baseline="0" noProof="1" dirty="0">
                <a:solidFill>
                  <a:srgbClr val="FF0000"/>
                </a:solidFill>
                <a:latin typeface="+mn-lt"/>
                <a:ea typeface="+mn-ea"/>
                <a:cs typeface="+mn-cs"/>
              </a:rPr>
              <a:t>文件的形式保存</a:t>
            </a:r>
            <a:r>
              <a:rPr kumimoji="0" lang="zh-CN" altLang="en-US" sz="2400" b="0" i="0" u="none" strike="noStrike" kern="1200" cap="none" spc="0" normalizeH="0" baseline="0" noProof="1" dirty="0">
                <a:solidFill>
                  <a:srgbClr val="000000"/>
                </a:solidFill>
                <a:latin typeface="+mn-lt"/>
                <a:ea typeface="+mn-ea"/>
                <a:cs typeface="+mn-cs"/>
              </a:rPr>
              <a:t>；</a:t>
            </a:r>
            <a:endParaRPr kumimoji="0" lang="zh-CN" altLang="en-US" sz="2400" b="0" i="0" u="none" strike="noStrike" kern="1200" cap="none" spc="0" normalizeH="0" baseline="0" noProof="1" dirty="0">
              <a:solidFill>
                <a:srgbClr val="000000"/>
              </a:solidFill>
              <a:latin typeface="+mn-lt"/>
              <a:ea typeface="+mn-ea"/>
              <a:cs typeface="+mn-cs"/>
            </a:endParaRPr>
          </a:p>
          <a:p>
            <a:pPr marL="457200" marR="0" indent="-457200" algn="l" defTabSz="457200" rtl="0" eaLnBrk="0" fontAlgn="base" latinLnBrk="0" hangingPunct="0">
              <a:lnSpc>
                <a:spcPct val="100000"/>
              </a:lnSpc>
              <a:spcBef>
                <a:spcPts val="765"/>
              </a:spcBef>
              <a:spcAft>
                <a:spcPts val="65"/>
              </a:spcAft>
              <a:buClr>
                <a:srgbClr val="3333CC"/>
              </a:buClr>
              <a:buSzTx/>
              <a:buFont typeface="Wingdings" panose="05000000000000000000" charset="0"/>
              <a:buChar char="Ø"/>
            </a:pPr>
            <a:r>
              <a:rPr kumimoji="0" lang="en-US" altLang="zh-CN" sz="2400" b="0" i="0" u="none" strike="noStrike" kern="1200" cap="none" spc="0" normalizeH="0" baseline="0" noProof="1" dirty="0">
                <a:solidFill>
                  <a:srgbClr val="000000"/>
                </a:solidFill>
                <a:latin typeface="+mn-lt"/>
                <a:ea typeface="+mn-ea"/>
                <a:cs typeface="+mn-cs"/>
              </a:rPr>
              <a:t>NTFS</a:t>
            </a:r>
            <a:r>
              <a:rPr kumimoji="0" lang="zh-CN" altLang="en-US" sz="2400" b="0" i="0" u="none" strike="noStrike" kern="1200" cap="none" spc="0" normalizeH="0" baseline="0" noProof="1" dirty="0">
                <a:solidFill>
                  <a:srgbClr val="000000"/>
                </a:solidFill>
                <a:latin typeface="+mn-lt"/>
                <a:ea typeface="+mn-ea"/>
                <a:cs typeface="+mn-cs"/>
              </a:rPr>
              <a:t>结构由一组元文件构成：</a:t>
            </a:r>
            <a:endParaRPr kumimoji="0" lang="zh-CN" altLang="en-US" sz="2400" b="0" i="0" u="none" strike="noStrike" kern="1200" cap="none" spc="0" normalizeH="0" baseline="0" noProof="1" dirty="0">
              <a:solidFill>
                <a:srgbClr val="000000"/>
              </a:solidFill>
              <a:latin typeface="+mn-lt"/>
              <a:ea typeface="+mn-ea"/>
              <a:cs typeface="+mn-cs"/>
            </a:endParaRPr>
          </a:p>
          <a:p>
            <a:pPr marL="533400" marR="0" indent="-533400" algn="l" defTabSz="457200" rtl="0" eaLnBrk="0" fontAlgn="base" latinLnBrk="0" hangingPunct="0">
              <a:lnSpc>
                <a:spcPct val="100000"/>
              </a:lnSpc>
              <a:spcBef>
                <a:spcPts val="765"/>
              </a:spcBef>
              <a:spcAft>
                <a:spcPts val="65"/>
              </a:spcAft>
              <a:buClr>
                <a:srgbClr val="000000"/>
              </a:buClr>
              <a:buSzTx/>
              <a:buFont typeface="Times New Roman" panose="02020603050405020304" pitchFamily="16" charset="0"/>
              <a:buChar char="•"/>
            </a:pPr>
            <a:r>
              <a:rPr kumimoji="0" lang="en-US" altLang="zh-CN" sz="2400" b="0" i="0" u="none" strike="noStrike" kern="1200" cap="none" spc="0" normalizeH="0" baseline="0" noProof="1" dirty="0">
                <a:solidFill>
                  <a:srgbClr val="000000"/>
                </a:solidFill>
                <a:latin typeface="+mn-lt"/>
                <a:ea typeface="+mn-ea"/>
                <a:cs typeface="+mn-cs"/>
              </a:rPr>
              <a:t>(1)</a:t>
            </a:r>
            <a:r>
              <a:rPr kumimoji="0" lang="zh-CN" altLang="en-US" sz="2400" b="0" i="0" u="none" strike="noStrike" kern="1200" cap="none" spc="0" normalizeH="0" baseline="0" noProof="1" dirty="0">
                <a:solidFill>
                  <a:srgbClr val="000000"/>
                </a:solidFill>
                <a:latin typeface="+mn-lt"/>
                <a:ea typeface="+mn-ea"/>
                <a:cs typeface="+mn-cs"/>
              </a:rPr>
              <a:t>主文件表（</a:t>
            </a:r>
            <a:r>
              <a:rPr kumimoji="0" lang="en-US" altLang="zh-CN" sz="2400" b="0" i="0" u="none" strike="noStrike" kern="1200" cap="none" spc="0" normalizeH="0" baseline="0" noProof="1" dirty="0">
                <a:solidFill>
                  <a:srgbClr val="000000"/>
                </a:solidFill>
                <a:latin typeface="+mn-lt"/>
                <a:ea typeface="+mn-ea"/>
                <a:cs typeface="+mn-cs"/>
              </a:rPr>
              <a:t>$MFT</a:t>
            </a:r>
            <a:r>
              <a:rPr kumimoji="0" lang="zh-CN" altLang="en-US" sz="2400" b="0" i="0" u="none" strike="noStrike" kern="1200" cap="none" spc="0" normalizeH="0" baseline="0" noProof="1" dirty="0">
                <a:solidFill>
                  <a:srgbClr val="000000"/>
                </a:solidFill>
                <a:latin typeface="+mn-lt"/>
                <a:ea typeface="+mn-ea"/>
                <a:cs typeface="+mn-cs"/>
              </a:rPr>
              <a:t>）：文件记录数组，每个记录为</a:t>
            </a:r>
            <a:r>
              <a:rPr kumimoji="0" lang="en-US" altLang="zh-CN" sz="2400" b="0" i="0" u="none" strike="noStrike" kern="1200" cap="none" spc="0" normalizeH="0" baseline="0" noProof="1" dirty="0">
                <a:solidFill>
                  <a:srgbClr val="000000"/>
                </a:solidFill>
                <a:latin typeface="+mn-lt"/>
                <a:ea typeface="+mn-ea"/>
                <a:cs typeface="+mn-cs"/>
              </a:rPr>
              <a:t>1KB</a:t>
            </a:r>
            <a:r>
              <a:rPr kumimoji="0" lang="zh-CN" altLang="en-US" sz="2400" b="0" i="0" u="none" strike="noStrike" kern="1200" cap="none" spc="0" normalizeH="0" baseline="0" noProof="1" dirty="0">
                <a:solidFill>
                  <a:srgbClr val="000000"/>
                </a:solidFill>
                <a:latin typeface="+mn-lt"/>
                <a:ea typeface="+mn-ea"/>
                <a:cs typeface="+mn-cs"/>
              </a:rPr>
              <a:t>；每个文件对应一个或多个文件记录；</a:t>
            </a:r>
            <a:endParaRPr kumimoji="0" lang="zh-CN" altLang="en-US" sz="2400" b="0" i="0" u="none" strike="noStrike" kern="1200" cap="none" spc="0" normalizeH="0" baseline="0" noProof="1" dirty="0">
              <a:solidFill>
                <a:srgbClr val="000000"/>
              </a:solidFill>
              <a:latin typeface="+mn-lt"/>
              <a:ea typeface="+mn-ea"/>
              <a:cs typeface="+mn-cs"/>
            </a:endParaRPr>
          </a:p>
        </p:txBody>
      </p:sp>
      <p:sp>
        <p:nvSpPr>
          <p:cNvPr id="318467" name="Rectangle 2"/>
          <p:cNvSpPr>
            <a:spLocks noGrp="1"/>
          </p:cNvSpPr>
          <p:nvPr>
            <p:ph type="title"/>
          </p:nvPr>
        </p:nvSpPr>
        <p:spPr/>
        <p:txBody>
          <a:bodyPr wrap="square" lIns="91440" tIns="45720" rIns="91440" bIns="45720" anchor="b" anchorCtr="0"/>
          <a:p>
            <a:r>
              <a:rPr lang="en-US" altLang="zh-CN" sz="3200" dirty="0">
                <a:latin typeface="Times New Roman" panose="02020603050405020304" pitchFamily="16" charset="0"/>
                <a:ea typeface="宋体" panose="02010600030101010101" pitchFamily="2" charset="-122"/>
              </a:rPr>
              <a:t>Windows NT</a:t>
            </a:r>
            <a:r>
              <a:rPr lang="zh-CN" altLang="en-US" sz="3200" dirty="0">
                <a:latin typeface="Times New Roman" panose="02020603050405020304" pitchFamily="16" charset="0"/>
                <a:ea typeface="宋体" panose="02010600030101010101" pitchFamily="2" charset="-122"/>
              </a:rPr>
              <a:t>的</a:t>
            </a:r>
            <a:r>
              <a:rPr lang="zh-CN" altLang="en-US" sz="3200" b="1" dirty="0">
                <a:latin typeface="Times New Roman" panose="02020603050405020304" pitchFamily="16" charset="0"/>
                <a:ea typeface="宋体" panose="02010600030101010101" pitchFamily="2" charset="-122"/>
              </a:rPr>
              <a:t>文件系统：</a:t>
            </a:r>
            <a:r>
              <a:rPr lang="en-US" altLang="zh-CN" sz="3200" dirty="0">
                <a:latin typeface="Times New Roman" panose="02020603050405020304" pitchFamily="16" charset="0"/>
                <a:ea typeface="宋体" panose="02010600030101010101" pitchFamily="2" charset="-122"/>
              </a:rPr>
              <a:t>NTFS</a:t>
            </a:r>
            <a:endParaRPr lang="en-US" altLang="zh-CN" sz="3200" dirty="0">
              <a:latin typeface="Times New Roman" panose="02020603050405020304" pitchFamily="16" charset="0"/>
              <a:ea typeface="宋体" panose="02010600030101010101" pitchFamily="2" charset="-122"/>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0513" name="灯片编号占位符 5"/>
          <p:cNvSpPr>
            <a:spLocks noGrp="1"/>
          </p:cNvSpPr>
          <p:nvPr>
            <p:ph type="sldNum" idx="11"/>
          </p:nvPr>
        </p:nvSpPr>
        <p:spPr>
          <a:xfrm>
            <a:off x="3563938" y="6165850"/>
            <a:ext cx="1897062" cy="449263"/>
          </a:xfrm>
        </p:spPr>
        <p:txBody>
          <a:bodyPr wrap="square" lIns="91440" tIns="45720" rIns="91440" bIns="45720" anchor="b" anchorCtr="0"/>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黑体" panose="02010609060101010101"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stStyle>
          <a:p>
            <a:pPr lvl="0" algn="r" defTabSz="914400" eaLnBrk="0" hangingPunct="0">
              <a:spcBef>
                <a:spcPct val="50000"/>
              </a:spcBef>
              <a:spcAft>
                <a:spcPct val="0"/>
              </a:spcAft>
              <a:buFontTx/>
            </a:pPr>
            <a:fld id="{9A0DB2DC-4C9A-4742-B13C-FB6460FD3503}" type="slidenum">
              <a:rPr lang="zh-CN" altLang="en-US" sz="1400" dirty="0">
                <a:solidFill>
                  <a:schemeClr val="bg2"/>
                </a:solidFill>
                <a:latin typeface="Arial" panose="020B0604020202020204" pitchFamily="34" charset="0"/>
                <a:ea typeface="宋体" panose="02010600030101010101" pitchFamily="2" charset="-122"/>
              </a:rPr>
            </a:fld>
            <a:endParaRPr lang="zh-CN" altLang="en-US" sz="1400" dirty="0">
              <a:solidFill>
                <a:schemeClr val="bg2"/>
              </a:solidFill>
              <a:latin typeface="Arial" panose="020B0604020202020204" pitchFamily="34" charset="0"/>
              <a:ea typeface="宋体" panose="02010600030101010101" pitchFamily="2" charset="-122"/>
            </a:endParaRPr>
          </a:p>
        </p:txBody>
      </p:sp>
      <p:sp>
        <p:nvSpPr>
          <p:cNvPr id="330755" name="Rectangle 3"/>
          <p:cNvSpPr>
            <a:spLocks noGrp="1"/>
          </p:cNvSpPr>
          <p:nvPr>
            <p:ph idx="1"/>
          </p:nvPr>
        </p:nvSpPr>
        <p:spPr>
          <a:xfrm>
            <a:off x="468313" y="1412875"/>
            <a:ext cx="8675688" cy="4960938"/>
          </a:xfrm>
        </p:spPr>
        <p:txBody>
          <a:bodyPr wrap="square" lIns="91440" tIns="45720" rIns="91440" bIns="45720" anchor="t" anchorCtr="0"/>
          <a:p>
            <a:pPr marL="0" marR="0" indent="0" algn="l" defTabSz="457200" rtl="0" eaLnBrk="0" fontAlgn="base" latinLnBrk="0" hangingPunct="0">
              <a:lnSpc>
                <a:spcPct val="100000"/>
              </a:lnSpc>
              <a:spcBef>
                <a:spcPts val="765"/>
              </a:spcBef>
              <a:spcAft>
                <a:spcPts val="65"/>
              </a:spcAft>
              <a:buClr>
                <a:srgbClr val="000000"/>
              </a:buClr>
              <a:buSzTx/>
              <a:buFont typeface="Wingdings" panose="05000000000000000000" pitchFamily="2" charset="2"/>
              <a:buNone/>
            </a:pPr>
            <a:r>
              <a:rPr kumimoji="0" lang="en-US" altLang="zh-CN" sz="2800" b="0" i="0" u="none" strike="noStrike" kern="1200" cap="none" spc="0" normalizeH="0" baseline="0" noProof="1" dirty="0">
                <a:solidFill>
                  <a:schemeClr val="accent2"/>
                </a:solidFill>
                <a:latin typeface="+mn-lt"/>
                <a:ea typeface="+mn-ea"/>
                <a:cs typeface="+mn-cs"/>
              </a:rPr>
              <a:t>2</a:t>
            </a:r>
            <a:r>
              <a:rPr kumimoji="0" lang="zh-CN" altLang="en-US" sz="2800" b="0" i="0" u="none" strike="noStrike" kern="1200" cap="none" spc="0" normalizeH="0" baseline="0" noProof="1" dirty="0">
                <a:solidFill>
                  <a:schemeClr val="accent2"/>
                </a:solidFill>
                <a:latin typeface="+mn-lt"/>
                <a:ea typeface="+mn-ea"/>
                <a:cs typeface="+mn-cs"/>
              </a:rPr>
              <a:t>、特点</a:t>
            </a:r>
            <a:endParaRPr kumimoji="0" lang="en-US" altLang="zh-CN" sz="2800" b="0" i="0" u="none" strike="noStrike" kern="1200" cap="none" spc="0" normalizeH="0" baseline="0" noProof="1" dirty="0">
              <a:solidFill>
                <a:schemeClr val="accent2"/>
              </a:solidFill>
              <a:latin typeface="+mn-lt"/>
              <a:ea typeface="+mn-ea"/>
              <a:cs typeface="+mn-cs"/>
            </a:endParaRPr>
          </a:p>
          <a:p>
            <a:pPr marL="457200" marR="0" indent="-457200" algn="l" defTabSz="457200" rtl="0" eaLnBrk="0" fontAlgn="base" latinLnBrk="0" hangingPunct="0">
              <a:lnSpc>
                <a:spcPct val="100000"/>
              </a:lnSpc>
              <a:spcBef>
                <a:spcPts val="765"/>
              </a:spcBef>
              <a:spcAft>
                <a:spcPts val="65"/>
              </a:spcAft>
              <a:buClr>
                <a:srgbClr val="3333CC"/>
              </a:buClr>
              <a:buSzTx/>
              <a:buFont typeface="Wingdings" panose="05000000000000000000" charset="0"/>
              <a:buChar char="Ø"/>
            </a:pPr>
            <a:r>
              <a:rPr kumimoji="0" lang="en-US" altLang="zh-CN" sz="2400" b="0" i="0" u="none" strike="noStrike" kern="1200" cap="none" spc="0" normalizeH="0" baseline="0" noProof="1" dirty="0">
                <a:solidFill>
                  <a:srgbClr val="000000"/>
                </a:solidFill>
                <a:latin typeface="+mn-lt"/>
                <a:ea typeface="+mn-ea"/>
                <a:cs typeface="+mn-cs"/>
              </a:rPr>
              <a:t>NTFS</a:t>
            </a:r>
            <a:r>
              <a:rPr kumimoji="0" lang="zh-CN" altLang="en-US" sz="2400" b="0" i="0" u="none" strike="noStrike" kern="1200" cap="none" spc="0" normalizeH="0" baseline="0" noProof="1" dirty="0">
                <a:solidFill>
                  <a:srgbClr val="000000"/>
                </a:solidFill>
                <a:latin typeface="+mn-lt"/>
                <a:ea typeface="+mn-ea"/>
                <a:cs typeface="+mn-cs"/>
              </a:rPr>
              <a:t>结构由一组元文件构成：</a:t>
            </a:r>
            <a:endParaRPr kumimoji="0" lang="zh-CN" altLang="en-US" sz="2400" b="0" i="0" u="none" strike="noStrike" kern="1200" cap="none" spc="0" normalizeH="0" baseline="0" noProof="1" dirty="0">
              <a:solidFill>
                <a:srgbClr val="000000"/>
              </a:solidFill>
              <a:latin typeface="+mn-lt"/>
              <a:ea typeface="+mn-ea"/>
              <a:cs typeface="+mn-cs"/>
            </a:endParaRPr>
          </a:p>
          <a:p>
            <a:pPr marL="0" marR="0" indent="0" algn="l" defTabSz="457200" rtl="0" eaLnBrk="0" fontAlgn="base" latinLnBrk="0" hangingPunct="0">
              <a:lnSpc>
                <a:spcPct val="100000"/>
              </a:lnSpc>
              <a:spcBef>
                <a:spcPts val="765"/>
              </a:spcBef>
              <a:spcAft>
                <a:spcPts val="65"/>
              </a:spcAft>
              <a:buClr>
                <a:srgbClr val="000000"/>
              </a:buClr>
              <a:buSzTx/>
              <a:buFont typeface="Times New Roman" panose="02020603050405020304" pitchFamily="16" charset="0"/>
              <a:buNone/>
            </a:pPr>
            <a:r>
              <a:rPr kumimoji="0" lang="en-US" altLang="zh-CN" sz="2400" b="0" i="0" u="none" strike="noStrike" kern="1200" cap="none" spc="0" normalizeH="0" baseline="0" noProof="1" dirty="0">
                <a:solidFill>
                  <a:srgbClr val="000000"/>
                </a:solidFill>
                <a:latin typeface="+mn-lt"/>
                <a:ea typeface="+mn-ea"/>
                <a:cs typeface="+mn-cs"/>
              </a:rPr>
              <a:t>(1)  </a:t>
            </a:r>
            <a:r>
              <a:rPr kumimoji="0" lang="zh-CN" altLang="en-US" sz="2400" b="0" i="0" u="none" strike="noStrike" kern="1200" cap="none" spc="0" normalizeH="0" baseline="0" noProof="1" dirty="0">
                <a:solidFill>
                  <a:schemeClr val="accent2"/>
                </a:solidFill>
                <a:latin typeface="+mn-lt"/>
                <a:ea typeface="+mn-ea"/>
                <a:cs typeface="+mn-cs"/>
              </a:rPr>
              <a:t>主文件表（</a:t>
            </a:r>
            <a:r>
              <a:rPr kumimoji="0" lang="en-US" altLang="zh-CN" sz="2400" b="0" i="0" u="none" strike="noStrike" kern="1200" cap="none" spc="0" normalizeH="0" baseline="0" noProof="1" dirty="0">
                <a:solidFill>
                  <a:schemeClr val="accent2"/>
                </a:solidFill>
                <a:latin typeface="+mn-lt"/>
                <a:ea typeface="+mn-ea"/>
                <a:cs typeface="+mn-cs"/>
              </a:rPr>
              <a:t>$MFT</a:t>
            </a:r>
            <a:r>
              <a:rPr kumimoji="0" lang="zh-CN" altLang="en-US" sz="2400" b="0" i="0" u="none" strike="noStrike" kern="1200" cap="none" spc="0" normalizeH="0" baseline="0" noProof="1" dirty="0">
                <a:solidFill>
                  <a:schemeClr val="accent2"/>
                </a:solidFill>
                <a:latin typeface="+mn-lt"/>
                <a:ea typeface="+mn-ea"/>
                <a:cs typeface="+mn-cs"/>
              </a:rPr>
              <a:t>）：核心结构从FAT表变为MFT</a:t>
            </a:r>
            <a:endParaRPr kumimoji="0" lang="zh-CN" altLang="en-US" sz="2400" b="0" i="0" u="none" strike="noStrike" kern="1200" cap="none" spc="0" normalizeH="0" baseline="0" noProof="1" dirty="0">
              <a:solidFill>
                <a:srgbClr val="000000"/>
              </a:solidFill>
              <a:latin typeface="+mn-lt"/>
              <a:ea typeface="+mn-ea"/>
              <a:cs typeface="+mn-cs"/>
            </a:endParaRPr>
          </a:p>
          <a:p>
            <a:pPr marL="0" marR="0" indent="-342900" algn="l" defTabSz="457200" rtl="0" eaLnBrk="0" fontAlgn="base" latinLnBrk="0" hangingPunct="0">
              <a:lnSpc>
                <a:spcPct val="100000"/>
              </a:lnSpc>
              <a:spcBef>
                <a:spcPts val="765"/>
              </a:spcBef>
              <a:spcAft>
                <a:spcPts val="65"/>
              </a:spcAft>
              <a:buClr>
                <a:srgbClr val="000000"/>
              </a:buClr>
              <a:buSzTx/>
              <a:buFont typeface="Times New Roman" panose="02020603050405020304" pitchFamily="16" charset="0"/>
              <a:buNone/>
            </a:pPr>
            <a:r>
              <a:rPr kumimoji="0" lang="zh-CN" altLang="en-US" sz="2400" b="0" i="0" u="none" strike="noStrike" kern="1200" cap="none" spc="0" normalizeH="0" baseline="0" noProof="1" dirty="0">
                <a:solidFill>
                  <a:srgbClr val="000000"/>
                </a:solidFill>
                <a:latin typeface="+mn-lt"/>
                <a:ea typeface="+mn-ea"/>
                <a:cs typeface="+mn-cs"/>
              </a:rPr>
              <a:t> </a:t>
            </a:r>
            <a:r>
              <a:rPr kumimoji="0" lang="en-US" altLang="zh-CN" sz="2400" b="0" i="0" u="none" strike="noStrike" kern="1200" cap="none" spc="0" normalizeH="0" baseline="0" noProof="1" dirty="0">
                <a:solidFill>
                  <a:srgbClr val="000000"/>
                </a:solidFill>
                <a:latin typeface="+mn-lt"/>
                <a:ea typeface="+mn-ea"/>
                <a:cs typeface="+mn-cs"/>
              </a:rPr>
              <a:t>     </a:t>
            </a:r>
            <a:r>
              <a:rPr kumimoji="0" lang="zh-CN" altLang="en-US" sz="2400" b="0" i="0" u="none" strike="noStrike" kern="1200" cap="none" spc="0" normalizeH="0" baseline="0" noProof="1" dirty="0">
                <a:solidFill>
                  <a:srgbClr val="000000"/>
                </a:solidFill>
                <a:latin typeface="+mn-lt"/>
                <a:ea typeface="+mn-ea"/>
                <a:cs typeface="+mn-cs"/>
              </a:rPr>
              <a:t>文件记录数组，每个记录为</a:t>
            </a:r>
            <a:r>
              <a:rPr kumimoji="0" lang="en-US" altLang="zh-CN" sz="2400" b="0" i="0" u="none" strike="noStrike" kern="1200" cap="none" spc="0" normalizeH="0" baseline="0" noProof="1" dirty="0">
                <a:solidFill>
                  <a:srgbClr val="000000"/>
                </a:solidFill>
                <a:latin typeface="+mn-lt"/>
                <a:ea typeface="+mn-ea"/>
                <a:cs typeface="+mn-cs"/>
              </a:rPr>
              <a:t>1KB</a:t>
            </a:r>
            <a:r>
              <a:rPr kumimoji="0" lang="zh-CN" altLang="en-US" sz="2400" b="0" i="0" u="none" strike="noStrike" kern="1200" cap="none" spc="0" normalizeH="0" baseline="0" noProof="1" dirty="0">
                <a:solidFill>
                  <a:srgbClr val="000000"/>
                </a:solidFill>
                <a:latin typeface="+mn-lt"/>
                <a:ea typeface="+mn-ea"/>
                <a:cs typeface="+mn-cs"/>
              </a:rPr>
              <a:t>；</a:t>
            </a:r>
            <a:r>
              <a:rPr kumimoji="0" lang="en-US" altLang="zh-CN" sz="2400" b="0" i="0" u="none" strike="noStrike" kern="1200" cap="none" spc="0" normalizeH="0" baseline="0" noProof="1" dirty="0">
                <a:solidFill>
                  <a:srgbClr val="000000"/>
                </a:solidFill>
                <a:latin typeface="+mn-lt"/>
                <a:ea typeface="+mn-ea"/>
                <a:cs typeface="+mn-cs"/>
              </a:rPr>
              <a:t>MFT</a:t>
            </a:r>
            <a:r>
              <a:rPr kumimoji="0" lang="zh-CN" altLang="en-US" sz="2400" b="0" i="0" u="none" strike="noStrike" kern="1200" cap="none" spc="0" normalizeH="0" baseline="0" noProof="1" dirty="0">
                <a:solidFill>
                  <a:srgbClr val="000000"/>
                </a:solidFill>
                <a:latin typeface="+mn-lt"/>
                <a:ea typeface="+mn-ea"/>
                <a:cs typeface="+mn-cs"/>
              </a:rPr>
              <a:t>中的每一行对应一个文件，</a:t>
            </a:r>
            <a:r>
              <a:rPr kumimoji="0" lang="zh-CN" altLang="en-US" sz="2400" b="0" i="0" u="none" strike="noStrike" kern="1200" cap="none" spc="0" normalizeH="0" baseline="0" noProof="1" dirty="0">
                <a:solidFill>
                  <a:srgbClr val="000000"/>
                </a:solidFill>
                <a:latin typeface="+mn-lt"/>
                <a:ea typeface="+mn-ea"/>
                <a:cs typeface="+mn-cs"/>
                <a:sym typeface="+mn-ea"/>
              </a:rPr>
              <a:t>在主文件表中每个文件记录有一个64位的文件引用号。</a:t>
            </a:r>
            <a:endParaRPr kumimoji="0" lang="zh-CN" altLang="en-US" sz="2400" b="0" i="0" u="none" strike="noStrike" kern="1200" cap="none" spc="0" normalizeH="0" baseline="0" noProof="1" dirty="0">
              <a:solidFill>
                <a:srgbClr val="000000"/>
              </a:solidFill>
              <a:latin typeface="+mn-lt"/>
              <a:ea typeface="+mn-ea"/>
              <a:cs typeface="+mn-cs"/>
            </a:endParaRPr>
          </a:p>
          <a:p>
            <a:pPr marL="0" marR="0" indent="0" algn="l" defTabSz="457200" rtl="0" eaLnBrk="0" fontAlgn="base" latinLnBrk="0" hangingPunct="0">
              <a:lnSpc>
                <a:spcPct val="100000"/>
              </a:lnSpc>
              <a:spcBef>
                <a:spcPts val="765"/>
              </a:spcBef>
              <a:spcAft>
                <a:spcPts val="65"/>
              </a:spcAft>
              <a:buClr>
                <a:srgbClr val="000000"/>
              </a:buClr>
              <a:buSzTx/>
              <a:buFont typeface="Times New Roman" panose="02020603050405020304" pitchFamily="16" charset="0"/>
              <a:buNone/>
            </a:pPr>
            <a:r>
              <a:rPr kumimoji="0" lang="en-US" altLang="zh-CN" sz="2400" b="0" i="0" u="none" strike="noStrike" kern="1200" cap="none" spc="0" normalizeH="0" baseline="0" noProof="1" dirty="0">
                <a:solidFill>
                  <a:srgbClr val="000000"/>
                </a:solidFill>
                <a:latin typeface="+mn-lt"/>
                <a:ea typeface="+mn-ea"/>
                <a:cs typeface="+mn-cs"/>
              </a:rPr>
              <a:t>(2) </a:t>
            </a:r>
            <a:r>
              <a:rPr kumimoji="0" lang="zh-CN" altLang="en-US" sz="2400" b="0" i="0" u="none" strike="noStrike" kern="1200" cap="none" spc="0" normalizeH="0" baseline="0" noProof="1" dirty="0">
                <a:solidFill>
                  <a:schemeClr val="accent2"/>
                </a:solidFill>
                <a:latin typeface="+mn-lt"/>
                <a:ea typeface="+mn-ea"/>
                <a:cs typeface="+mn-cs"/>
                <a:sym typeface="+mn-ea"/>
              </a:rPr>
              <a:t>主文件表副本（$MFTMirr）：</a:t>
            </a:r>
            <a:endParaRPr kumimoji="0" lang="zh-CN" altLang="en-US" sz="2400" b="1" i="0" u="none" strike="noStrike" kern="1200" cap="none" spc="0" normalizeH="0" baseline="0" noProof="1" dirty="0">
              <a:solidFill>
                <a:srgbClr val="000000"/>
              </a:solidFill>
              <a:latin typeface="+mn-lt"/>
              <a:ea typeface="+mn-ea"/>
              <a:cs typeface="+mn-cs"/>
              <a:sym typeface="+mn-ea"/>
            </a:endParaRPr>
          </a:p>
          <a:p>
            <a:pPr marL="0" marR="0" indent="0" algn="l" defTabSz="457200" rtl="0" eaLnBrk="0" fontAlgn="base" latinLnBrk="0" hangingPunct="0">
              <a:lnSpc>
                <a:spcPct val="100000"/>
              </a:lnSpc>
              <a:spcBef>
                <a:spcPts val="765"/>
              </a:spcBef>
              <a:spcAft>
                <a:spcPts val="65"/>
              </a:spcAft>
              <a:buClr>
                <a:srgbClr val="000000"/>
              </a:buClr>
              <a:buSzTx/>
              <a:buFont typeface="Times New Roman" panose="02020603050405020304" pitchFamily="16" charset="0"/>
              <a:buNone/>
            </a:pPr>
            <a:r>
              <a:rPr kumimoji="0" lang="zh-CN" altLang="en-US" sz="2400" b="1" i="0" u="none" strike="noStrike" kern="1200" cap="none" spc="0" normalizeH="0" baseline="0" noProof="1" dirty="0">
                <a:solidFill>
                  <a:srgbClr val="000000"/>
                </a:solidFill>
                <a:latin typeface="+mn-lt"/>
                <a:ea typeface="+mn-ea"/>
                <a:cs typeface="+mn-cs"/>
                <a:sym typeface="+mn-ea"/>
              </a:rPr>
              <a:t> </a:t>
            </a:r>
            <a:r>
              <a:rPr kumimoji="0" lang="en-US" altLang="zh-CN" sz="2400" b="1" i="0" u="none" strike="noStrike" kern="1200" cap="none" spc="0" normalizeH="0" baseline="0" noProof="1" dirty="0">
                <a:solidFill>
                  <a:srgbClr val="000000"/>
                </a:solidFill>
                <a:latin typeface="+mn-lt"/>
                <a:ea typeface="+mn-ea"/>
                <a:cs typeface="+mn-cs"/>
                <a:sym typeface="+mn-ea"/>
              </a:rPr>
              <a:t>    </a:t>
            </a:r>
            <a:r>
              <a:rPr kumimoji="0" lang="zh-CN" altLang="en-US" sz="2400" b="0" i="0" u="none" strike="noStrike" kern="1200" cap="none" spc="0" normalizeH="0" baseline="0" noProof="1" dirty="0">
                <a:solidFill>
                  <a:srgbClr val="000000"/>
                </a:solidFill>
                <a:latin typeface="+mn-lt"/>
                <a:ea typeface="+mn-ea"/>
                <a:cs typeface="+mn-cs"/>
                <a:sym typeface="+mn-ea"/>
              </a:rPr>
              <a:t>主文件表中前几项的副本，用于在主文件表不能读取时的元文件定位。</a:t>
            </a:r>
            <a:endParaRPr kumimoji="0" lang="en-US" altLang="zh-CN" sz="2400" b="0" i="0" u="none" strike="noStrike" kern="1200" cap="none" spc="0" normalizeH="0" baseline="0" noProof="1" dirty="0">
              <a:solidFill>
                <a:srgbClr val="000000"/>
              </a:solidFill>
              <a:latin typeface="+mn-lt"/>
              <a:ea typeface="+mn-ea"/>
              <a:cs typeface="+mn-cs"/>
              <a:sym typeface="+mn-ea"/>
            </a:endParaRPr>
          </a:p>
        </p:txBody>
      </p:sp>
      <p:sp>
        <p:nvSpPr>
          <p:cNvPr id="320515" name="Rectangle 2"/>
          <p:cNvSpPr>
            <a:spLocks noGrp="1"/>
          </p:cNvSpPr>
          <p:nvPr>
            <p:ph type="title"/>
          </p:nvPr>
        </p:nvSpPr>
        <p:spPr/>
        <p:txBody>
          <a:bodyPr wrap="square" lIns="91440" tIns="45720" rIns="91440" bIns="45720" anchor="b" anchorCtr="0"/>
          <a:p>
            <a:r>
              <a:rPr lang="en-US" altLang="zh-CN" sz="3200" dirty="0">
                <a:latin typeface="Times New Roman" panose="02020603050405020304" pitchFamily="16" charset="0"/>
                <a:ea typeface="宋体" panose="02010600030101010101" pitchFamily="2" charset="-122"/>
              </a:rPr>
              <a:t>Windows NT</a:t>
            </a:r>
            <a:r>
              <a:rPr lang="zh-CN" altLang="en-US" sz="3200" dirty="0">
                <a:latin typeface="Times New Roman" panose="02020603050405020304" pitchFamily="16" charset="0"/>
                <a:ea typeface="宋体" panose="02010600030101010101" pitchFamily="2" charset="-122"/>
              </a:rPr>
              <a:t>的</a:t>
            </a:r>
            <a:r>
              <a:rPr lang="zh-CN" altLang="en-US" sz="3200" b="1" dirty="0">
                <a:latin typeface="Times New Roman" panose="02020603050405020304" pitchFamily="16" charset="0"/>
                <a:ea typeface="宋体" panose="02010600030101010101" pitchFamily="2" charset="-122"/>
              </a:rPr>
              <a:t>文件系统：</a:t>
            </a:r>
            <a:r>
              <a:rPr lang="en-US" altLang="zh-CN" sz="3200" dirty="0">
                <a:latin typeface="Times New Roman" panose="02020603050405020304" pitchFamily="16" charset="0"/>
                <a:ea typeface="宋体" panose="02010600030101010101" pitchFamily="2" charset="-122"/>
              </a:rPr>
              <a:t>NTFS</a:t>
            </a:r>
            <a:endParaRPr lang="en-US" altLang="zh-CN" sz="3200" dirty="0">
              <a:latin typeface="Times New Roman" panose="02020603050405020304" pitchFamily="16" charset="0"/>
              <a:ea typeface="宋体" panose="02010600030101010101" pitchFamily="2" charset="-122"/>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2561" name="灯片编号占位符 5"/>
          <p:cNvSpPr>
            <a:spLocks noGrp="1"/>
          </p:cNvSpPr>
          <p:nvPr>
            <p:ph type="sldNum" idx="11"/>
          </p:nvPr>
        </p:nvSpPr>
        <p:spPr>
          <a:xfrm>
            <a:off x="3563938" y="6165850"/>
            <a:ext cx="1897062" cy="449263"/>
          </a:xfrm>
        </p:spPr>
        <p:txBody>
          <a:bodyPr wrap="square" lIns="91440" tIns="45720" rIns="91440" bIns="45720" anchor="b" anchorCtr="0"/>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黑体" panose="02010609060101010101"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stStyle>
          <a:p>
            <a:pPr lvl="0" algn="r" defTabSz="914400" eaLnBrk="0" hangingPunct="0">
              <a:spcBef>
                <a:spcPct val="50000"/>
              </a:spcBef>
              <a:spcAft>
                <a:spcPct val="0"/>
              </a:spcAft>
              <a:buFontTx/>
            </a:pPr>
            <a:fld id="{9A0DB2DC-4C9A-4742-B13C-FB6460FD3503}" type="slidenum">
              <a:rPr lang="zh-CN" altLang="en-US" sz="1400" dirty="0">
                <a:solidFill>
                  <a:schemeClr val="bg2"/>
                </a:solidFill>
                <a:latin typeface="Arial" panose="020B0604020202020204" pitchFamily="34" charset="0"/>
                <a:ea typeface="宋体" panose="02010600030101010101" pitchFamily="2" charset="-122"/>
              </a:rPr>
            </a:fld>
            <a:endParaRPr lang="zh-CN" altLang="en-US" sz="1400" dirty="0">
              <a:solidFill>
                <a:schemeClr val="bg2"/>
              </a:solidFill>
              <a:latin typeface="Arial" panose="020B0604020202020204" pitchFamily="34" charset="0"/>
              <a:ea typeface="宋体" panose="02010600030101010101" pitchFamily="2" charset="-122"/>
            </a:endParaRPr>
          </a:p>
        </p:txBody>
      </p:sp>
      <p:sp>
        <p:nvSpPr>
          <p:cNvPr id="322562" name="Rectangle 3"/>
          <p:cNvSpPr>
            <a:spLocks noGrp="1"/>
          </p:cNvSpPr>
          <p:nvPr>
            <p:ph idx="1"/>
          </p:nvPr>
        </p:nvSpPr>
        <p:spPr>
          <a:xfrm>
            <a:off x="468313" y="1412875"/>
            <a:ext cx="8178800" cy="5184775"/>
          </a:xfrm>
        </p:spPr>
        <p:txBody>
          <a:bodyPr wrap="square" lIns="91440" tIns="45720" rIns="91440" bIns="45720" anchor="t" anchorCtr="0"/>
          <a:p>
            <a:pPr marL="533400" indent="-533400">
              <a:lnSpc>
                <a:spcPct val="115000"/>
              </a:lnSpc>
            </a:pPr>
            <a:r>
              <a:rPr lang="en-US" altLang="zh-CN" sz="2400" b="0" dirty="0"/>
              <a:t>(3)</a:t>
            </a:r>
            <a:r>
              <a:rPr lang="zh-CN" altLang="en-US" sz="2400" b="0" dirty="0">
                <a:solidFill>
                  <a:schemeClr val="accent2"/>
                </a:solidFill>
              </a:rPr>
              <a:t>卷结构日志（</a:t>
            </a:r>
            <a:r>
              <a:rPr lang="en-US" altLang="zh-CN" sz="2400" b="0" dirty="0">
                <a:solidFill>
                  <a:schemeClr val="accent2"/>
                </a:solidFill>
              </a:rPr>
              <a:t>$LogFile</a:t>
            </a:r>
            <a:r>
              <a:rPr lang="zh-CN" altLang="en-US" sz="2400" b="0" dirty="0">
                <a:solidFill>
                  <a:schemeClr val="accent2"/>
                </a:solidFill>
              </a:rPr>
              <a:t>）</a:t>
            </a:r>
            <a:r>
              <a:rPr lang="zh-CN" altLang="en-US" sz="2400" b="0" dirty="0"/>
              <a:t>：记录所有影响</a:t>
            </a:r>
            <a:r>
              <a:rPr lang="en-US" altLang="zh-CN" sz="2400" b="0" dirty="0"/>
              <a:t>NTFS</a:t>
            </a:r>
            <a:r>
              <a:rPr lang="zh-CN" altLang="en-US" sz="2400" b="0" dirty="0"/>
              <a:t>卷结构的操作，用于系统失败后的卷恢复；</a:t>
            </a:r>
            <a:endParaRPr lang="zh-CN" altLang="en-US" sz="2400" b="0" dirty="0"/>
          </a:p>
          <a:p>
            <a:pPr marL="533400" indent="-533400">
              <a:lnSpc>
                <a:spcPct val="115000"/>
              </a:lnSpc>
            </a:pPr>
            <a:r>
              <a:rPr lang="en-US" altLang="zh-CN" sz="2400" b="0" dirty="0"/>
              <a:t>(4)</a:t>
            </a:r>
            <a:r>
              <a:rPr lang="zh-CN" altLang="en-US" sz="2400" b="0" dirty="0">
                <a:solidFill>
                  <a:schemeClr val="accent2"/>
                </a:solidFill>
              </a:rPr>
              <a:t>空间分配位图（</a:t>
            </a:r>
            <a:r>
              <a:rPr lang="en-US" altLang="zh-CN" sz="2400" b="0" dirty="0">
                <a:solidFill>
                  <a:schemeClr val="accent2"/>
                </a:solidFill>
              </a:rPr>
              <a:t>$Bitmap</a:t>
            </a:r>
            <a:r>
              <a:rPr lang="zh-CN" altLang="en-US" sz="2400" b="0" dirty="0">
                <a:solidFill>
                  <a:schemeClr val="accent2"/>
                </a:solidFill>
              </a:rPr>
              <a:t>）</a:t>
            </a:r>
            <a:r>
              <a:rPr lang="zh-CN" altLang="en-US" sz="2400" b="0" dirty="0"/>
              <a:t>：标识卷中每个簇的分配状态，即：空闲和已被分配；</a:t>
            </a:r>
            <a:endParaRPr lang="zh-CN" altLang="en-US" sz="2400" b="0" dirty="0"/>
          </a:p>
          <a:p>
            <a:pPr marL="533400" indent="-533400">
              <a:lnSpc>
                <a:spcPct val="115000"/>
              </a:lnSpc>
            </a:pPr>
            <a:r>
              <a:rPr lang="en-US" altLang="zh-CN" sz="2400" b="0" dirty="0"/>
              <a:t>(5)</a:t>
            </a:r>
            <a:r>
              <a:rPr lang="zh-CN" altLang="en-US" sz="2400" b="0" dirty="0">
                <a:solidFill>
                  <a:schemeClr val="accent2"/>
                </a:solidFill>
              </a:rPr>
              <a:t>引导文件（</a:t>
            </a:r>
            <a:r>
              <a:rPr lang="en-US" altLang="zh-CN" sz="2400" b="0" dirty="0">
                <a:solidFill>
                  <a:schemeClr val="accent2"/>
                </a:solidFill>
              </a:rPr>
              <a:t>$Boot</a:t>
            </a:r>
            <a:r>
              <a:rPr lang="zh-CN" altLang="en-US" sz="2400" b="0" dirty="0">
                <a:solidFill>
                  <a:schemeClr val="accent2"/>
                </a:solidFill>
              </a:rPr>
              <a:t>）</a:t>
            </a:r>
            <a:r>
              <a:rPr lang="zh-CN" altLang="en-US" sz="2400" b="0" dirty="0"/>
              <a:t>：引导程序代码；</a:t>
            </a:r>
            <a:endParaRPr lang="zh-CN" altLang="en-US" sz="2400" b="0" dirty="0"/>
          </a:p>
          <a:p>
            <a:pPr marL="533400" indent="-533400">
              <a:lnSpc>
                <a:spcPct val="115000"/>
              </a:lnSpc>
            </a:pPr>
            <a:r>
              <a:rPr lang="en-US" altLang="zh-CN" sz="2400" b="0" dirty="0"/>
              <a:t>(6)</a:t>
            </a:r>
            <a:r>
              <a:rPr lang="zh-CN" altLang="en-US" sz="2400" b="0" dirty="0">
                <a:solidFill>
                  <a:schemeClr val="accent2"/>
                </a:solidFill>
              </a:rPr>
              <a:t>坏簇文件（</a:t>
            </a:r>
            <a:r>
              <a:rPr lang="en-US" altLang="zh-CN" sz="2400" b="0" dirty="0">
                <a:solidFill>
                  <a:schemeClr val="accent2"/>
                </a:solidFill>
              </a:rPr>
              <a:t>$BadClus</a:t>
            </a:r>
            <a:r>
              <a:rPr lang="zh-CN" altLang="en-US" sz="2400" b="0" dirty="0">
                <a:solidFill>
                  <a:schemeClr val="accent2"/>
                </a:solidFill>
              </a:rPr>
              <a:t>）</a:t>
            </a:r>
            <a:r>
              <a:rPr lang="zh-CN" altLang="en-US" sz="2400" b="0" dirty="0"/>
              <a:t>：记录卷中据有损坏位置；</a:t>
            </a:r>
            <a:endParaRPr lang="zh-CN" altLang="en-US" sz="2400" b="0" dirty="0"/>
          </a:p>
          <a:p>
            <a:pPr marL="533400" indent="-533400">
              <a:lnSpc>
                <a:spcPct val="115000"/>
              </a:lnSpc>
            </a:pPr>
            <a:r>
              <a:rPr lang="en-US" altLang="zh-CN" sz="2400" b="0" dirty="0"/>
              <a:t>(7)</a:t>
            </a:r>
            <a:r>
              <a:rPr lang="zh-CN" altLang="en-US" sz="2400" b="0" dirty="0">
                <a:solidFill>
                  <a:schemeClr val="accent2"/>
                </a:solidFill>
              </a:rPr>
              <a:t>卷文件（</a:t>
            </a:r>
            <a:r>
              <a:rPr lang="en-US" altLang="zh-CN" sz="2400" b="0" dirty="0">
                <a:solidFill>
                  <a:schemeClr val="accent2"/>
                </a:solidFill>
              </a:rPr>
              <a:t>$Volume</a:t>
            </a:r>
            <a:r>
              <a:rPr lang="zh-CN" altLang="en-US" sz="2400" b="0" dirty="0">
                <a:solidFill>
                  <a:schemeClr val="accent2"/>
                </a:solidFill>
              </a:rPr>
              <a:t>）</a:t>
            </a:r>
            <a:r>
              <a:rPr lang="zh-CN" altLang="en-US" sz="2400" b="0" dirty="0"/>
              <a:t>：卷名、文件系统版本、卷状态（卷是否被损坏）；</a:t>
            </a:r>
            <a:endParaRPr lang="zh-CN" altLang="en-US" sz="2400" b="0" dirty="0"/>
          </a:p>
          <a:p>
            <a:pPr marL="533400" indent="-533400">
              <a:lnSpc>
                <a:spcPct val="115000"/>
              </a:lnSpc>
            </a:pPr>
            <a:r>
              <a:rPr lang="en-US" altLang="zh-CN" sz="2400" b="0" dirty="0"/>
              <a:t>(8)</a:t>
            </a:r>
            <a:r>
              <a:rPr lang="zh-CN" altLang="en-US" sz="2400" b="0" dirty="0">
                <a:solidFill>
                  <a:schemeClr val="accent2"/>
                </a:solidFill>
              </a:rPr>
              <a:t>属性定义表（</a:t>
            </a:r>
            <a:r>
              <a:rPr lang="en-US" altLang="zh-CN" sz="2400" b="0" dirty="0">
                <a:solidFill>
                  <a:schemeClr val="accent2"/>
                </a:solidFill>
              </a:rPr>
              <a:t>$AttrDef</a:t>
            </a:r>
            <a:r>
              <a:rPr lang="zh-CN" altLang="en-US" sz="2400" b="0" dirty="0">
                <a:solidFill>
                  <a:schemeClr val="accent2"/>
                </a:solidFill>
              </a:rPr>
              <a:t>）</a:t>
            </a:r>
            <a:r>
              <a:rPr lang="zh-CN" altLang="en-US" sz="2400" b="0" dirty="0"/>
              <a:t>：卷中支持的属性类型列表；</a:t>
            </a:r>
            <a:endParaRPr lang="zh-CN" altLang="en-US" sz="2400" b="0" dirty="0"/>
          </a:p>
          <a:p>
            <a:pPr marL="533400" indent="-533400">
              <a:lnSpc>
                <a:spcPct val="115000"/>
              </a:lnSpc>
            </a:pPr>
            <a:endParaRPr lang="zh-CN" altLang="en-US" sz="2400" b="0" dirty="0"/>
          </a:p>
        </p:txBody>
      </p:sp>
      <p:sp>
        <p:nvSpPr>
          <p:cNvPr id="322563" name="Rectangle 2"/>
          <p:cNvSpPr>
            <a:spLocks noGrp="1"/>
          </p:cNvSpPr>
          <p:nvPr>
            <p:ph type="title"/>
          </p:nvPr>
        </p:nvSpPr>
        <p:spPr/>
        <p:txBody>
          <a:bodyPr wrap="square" lIns="91440" tIns="45720" rIns="91440" bIns="45720" anchor="b" anchorCtr="0"/>
          <a:p>
            <a:r>
              <a:rPr lang="en-US" altLang="zh-CN" sz="3200" dirty="0">
                <a:latin typeface="Times New Roman" panose="02020603050405020304" pitchFamily="16" charset="0"/>
                <a:ea typeface="宋体" panose="02010600030101010101" pitchFamily="2" charset="-122"/>
              </a:rPr>
              <a:t>Windows NT</a:t>
            </a:r>
            <a:r>
              <a:rPr lang="zh-CN" altLang="en-US" sz="3200" dirty="0">
                <a:latin typeface="Times New Roman" panose="02020603050405020304" pitchFamily="16" charset="0"/>
                <a:ea typeface="宋体" panose="02010600030101010101" pitchFamily="2" charset="-122"/>
              </a:rPr>
              <a:t>的</a:t>
            </a:r>
            <a:r>
              <a:rPr lang="zh-CN" altLang="en-US" sz="3200" b="1" dirty="0">
                <a:latin typeface="Times New Roman" panose="02020603050405020304" pitchFamily="16" charset="0"/>
                <a:ea typeface="宋体" panose="02010600030101010101" pitchFamily="2" charset="-122"/>
              </a:rPr>
              <a:t>文件系统：</a:t>
            </a:r>
            <a:r>
              <a:rPr lang="en-US" altLang="zh-CN" sz="3200" dirty="0">
                <a:latin typeface="Times New Roman" panose="02020603050405020304" pitchFamily="16" charset="0"/>
                <a:ea typeface="宋体" panose="02010600030101010101" pitchFamily="2" charset="-122"/>
              </a:rPr>
              <a:t>NTFS</a:t>
            </a:r>
            <a:endParaRPr lang="en-US" altLang="zh-CN" sz="3200" dirty="0">
              <a:latin typeface="Times New Roman" panose="02020603050405020304" pitchFamily="16" charset="0"/>
              <a:ea typeface="宋体" panose="02010600030101010101" pitchFamily="2" charset="-12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4609" name="灯片编号占位符 5"/>
          <p:cNvSpPr>
            <a:spLocks noGrp="1"/>
          </p:cNvSpPr>
          <p:nvPr>
            <p:ph type="sldNum" idx="11"/>
          </p:nvPr>
        </p:nvSpPr>
        <p:spPr>
          <a:xfrm>
            <a:off x="3563938" y="6165850"/>
            <a:ext cx="1897062" cy="449263"/>
          </a:xfrm>
        </p:spPr>
        <p:txBody>
          <a:bodyPr wrap="square" lIns="91440" tIns="45720" rIns="91440" bIns="45720" anchor="b" anchorCtr="0"/>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黑体" panose="02010609060101010101"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stStyle>
          <a:p>
            <a:pPr lvl="0" algn="r" defTabSz="914400" eaLnBrk="0" hangingPunct="0">
              <a:spcBef>
                <a:spcPct val="50000"/>
              </a:spcBef>
              <a:spcAft>
                <a:spcPct val="0"/>
              </a:spcAft>
              <a:buFontTx/>
            </a:pPr>
            <a:fld id="{9A0DB2DC-4C9A-4742-B13C-FB6460FD3503}" type="slidenum">
              <a:rPr lang="zh-CN" altLang="en-US" sz="1400" dirty="0">
                <a:solidFill>
                  <a:schemeClr val="bg2"/>
                </a:solidFill>
                <a:latin typeface="Arial" panose="020B0604020202020204" pitchFamily="34" charset="0"/>
                <a:ea typeface="宋体" panose="02010600030101010101" pitchFamily="2" charset="-122"/>
              </a:rPr>
            </a:fld>
            <a:endParaRPr lang="zh-CN" altLang="en-US" sz="1400" dirty="0">
              <a:solidFill>
                <a:schemeClr val="bg2"/>
              </a:solidFill>
              <a:latin typeface="Arial" panose="020B0604020202020204" pitchFamily="34" charset="0"/>
              <a:ea typeface="宋体" panose="02010600030101010101" pitchFamily="2" charset="-122"/>
            </a:endParaRPr>
          </a:p>
        </p:txBody>
      </p:sp>
      <p:graphicFrame>
        <p:nvGraphicFramePr>
          <p:cNvPr id="324610" name="Object 3"/>
          <p:cNvGraphicFramePr>
            <a:graphicFrameLocks noGrp="1" noChangeAspect="1"/>
          </p:cNvGraphicFramePr>
          <p:nvPr>
            <p:ph idx="1"/>
          </p:nvPr>
        </p:nvGraphicFramePr>
        <p:xfrm>
          <a:off x="539750" y="1341438"/>
          <a:ext cx="7345363" cy="5327650"/>
        </p:xfrm>
        <a:graphic>
          <a:graphicData uri="http://schemas.openxmlformats.org/presentationml/2006/ole">
            <mc:AlternateContent xmlns:mc="http://schemas.openxmlformats.org/markup-compatibility/2006">
              <mc:Choice xmlns:v="urn:schemas-microsoft-com:vml" Requires="v">
                <p:oleObj spid="_x0000_s3077" name="" r:id="rId1" imgW="3840480" imgH="3173095" progId="Word.Document.8">
                  <p:embed/>
                </p:oleObj>
              </mc:Choice>
              <mc:Fallback>
                <p:oleObj name="" r:id="rId1" imgW="3840480" imgH="3173095" progId="Word.Document.8">
                  <p:embed/>
                  <p:pic>
                    <p:nvPicPr>
                      <p:cNvPr id="0" name="图片 3076"/>
                      <p:cNvPicPr/>
                      <p:nvPr/>
                    </p:nvPicPr>
                    <p:blipFill>
                      <a:blip r:embed="rId2"/>
                      <a:stretch>
                        <a:fillRect/>
                      </a:stretch>
                    </p:blipFill>
                    <p:spPr>
                      <a:xfrm>
                        <a:off x="539750" y="1341438"/>
                        <a:ext cx="7345363" cy="5327650"/>
                      </a:xfrm>
                      <a:prstGeom prst="rect">
                        <a:avLst/>
                      </a:prstGeom>
                      <a:noFill/>
                      <a:ln w="38100">
                        <a:miter/>
                      </a:ln>
                    </p:spPr>
                  </p:pic>
                </p:oleObj>
              </mc:Fallback>
            </mc:AlternateContent>
          </a:graphicData>
        </a:graphic>
      </p:graphicFrame>
      <p:sp>
        <p:nvSpPr>
          <p:cNvPr id="324611" name="Rectangle 2"/>
          <p:cNvSpPr>
            <a:spLocks noGrp="1"/>
          </p:cNvSpPr>
          <p:nvPr>
            <p:ph type="title"/>
          </p:nvPr>
        </p:nvSpPr>
        <p:spPr/>
        <p:txBody>
          <a:bodyPr wrap="square" lIns="91440" tIns="45720" rIns="91440" bIns="45720" anchor="b" anchorCtr="0"/>
          <a:p>
            <a:r>
              <a:rPr lang="en-US" altLang="zh-CN" sz="3200" dirty="0">
                <a:latin typeface="Times New Roman" panose="02020603050405020304" pitchFamily="16" charset="0"/>
                <a:ea typeface="宋体" panose="02010600030101010101" pitchFamily="2" charset="-122"/>
              </a:rPr>
              <a:t>Windows NT</a:t>
            </a:r>
            <a:r>
              <a:rPr lang="zh-CN" altLang="en-US" sz="3200" dirty="0">
                <a:latin typeface="Times New Roman" panose="02020603050405020304" pitchFamily="16" charset="0"/>
                <a:ea typeface="宋体" panose="02010600030101010101" pitchFamily="2" charset="-122"/>
              </a:rPr>
              <a:t>的</a:t>
            </a:r>
            <a:r>
              <a:rPr lang="zh-CN" altLang="en-US" sz="3200" b="1" dirty="0">
                <a:latin typeface="Times New Roman" panose="02020603050405020304" pitchFamily="16" charset="0"/>
                <a:ea typeface="宋体" panose="02010600030101010101" pitchFamily="2" charset="-122"/>
              </a:rPr>
              <a:t>文件系统：</a:t>
            </a:r>
            <a:r>
              <a:rPr lang="en-US" altLang="zh-CN" sz="3200" dirty="0">
                <a:latin typeface="Times New Roman" panose="02020603050405020304" pitchFamily="16" charset="0"/>
                <a:ea typeface="宋体" panose="02010600030101010101" pitchFamily="2" charset="-122"/>
              </a:rPr>
              <a:t>NTFS</a:t>
            </a:r>
            <a:endParaRPr lang="en-US" altLang="zh-CN" sz="3200" dirty="0">
              <a:latin typeface="Times New Roman" panose="02020603050405020304" pitchFamily="16" charset="0"/>
              <a:ea typeface="宋体" panose="02010600030101010101" pitchFamily="2" charset="-122"/>
            </a:endParaRPr>
          </a:p>
        </p:txBody>
      </p:sp>
      <p:sp>
        <p:nvSpPr>
          <p:cNvPr id="324612" name="Rectangle 3"/>
          <p:cNvSpPr>
            <a:spLocks noGrp="1"/>
          </p:cNvSpPr>
          <p:nvPr/>
        </p:nvSpPr>
        <p:spPr>
          <a:xfrm>
            <a:off x="1241425" y="5499100"/>
            <a:ext cx="8659813" cy="677863"/>
          </a:xfrm>
          <a:prstGeom prst="rect">
            <a:avLst/>
          </a:prstGeom>
          <a:noFill/>
          <a:ln w="9525">
            <a:noFill/>
          </a:ln>
        </p:spPr>
        <p:txBody>
          <a:bodyPr wrap="square" lIns="91440" tIns="45720" rIns="91440" bIns="45720" anchor="t" anchorCtr="0"/>
          <a:p>
            <a:pPr eaLnBrk="0" hangingPunct="0">
              <a:spcBef>
                <a:spcPts val="765"/>
              </a:spcBef>
              <a:buClr>
                <a:srgbClr val="0000FF"/>
              </a:buClr>
              <a:buSzTx/>
              <a:buFont typeface="Monotype Sorts" pitchFamily="2" charset="2"/>
            </a:pPr>
            <a:r>
              <a:rPr lang="en-US" altLang="zh-CN" b="1" dirty="0">
                <a:solidFill>
                  <a:srgbClr val="0000FF"/>
                </a:solidFill>
                <a:latin typeface="Times New Roman" panose="02020603050405020304" pitchFamily="16" charset="0"/>
              </a:rPr>
              <a:t>                                                              MFT</a:t>
            </a:r>
            <a:r>
              <a:rPr lang="zh-CN" altLang="en-US" b="1" dirty="0">
                <a:solidFill>
                  <a:srgbClr val="0000FF"/>
                </a:solidFill>
                <a:latin typeface="Times New Roman" panose="02020603050405020304" pitchFamily="16" charset="0"/>
                <a:ea typeface="黑体" panose="02010609060101010101" charset="-122"/>
              </a:rPr>
              <a:t>中的元数据文件</a:t>
            </a:r>
            <a:r>
              <a:rPr lang="en-US" altLang="zh-CN" b="1" dirty="0">
                <a:solidFill>
                  <a:srgbClr val="0000FF"/>
                </a:solidFill>
                <a:latin typeface="Times New Roman" panose="02020603050405020304" pitchFamily="16" charset="0"/>
              </a:rPr>
              <a:t>                                               </a:t>
            </a:r>
            <a:endParaRPr lang="en-US" altLang="zh-CN" b="1" dirty="0">
              <a:solidFill>
                <a:srgbClr val="0000FF"/>
              </a:solidFill>
              <a:latin typeface="Times New Roman" panose="02020603050405020304" pitchFamily="16"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6657" name="灯片编号占位符 5"/>
          <p:cNvSpPr>
            <a:spLocks noGrp="1"/>
          </p:cNvSpPr>
          <p:nvPr>
            <p:ph type="sldNum" idx="11"/>
          </p:nvPr>
        </p:nvSpPr>
        <p:spPr>
          <a:xfrm>
            <a:off x="3563938" y="6165850"/>
            <a:ext cx="1897062" cy="449263"/>
          </a:xfrm>
        </p:spPr>
        <p:txBody>
          <a:bodyPr wrap="square" lIns="91440" tIns="45720" rIns="91440" bIns="45720" anchor="b" anchorCtr="0"/>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黑体" panose="02010609060101010101"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stStyle>
          <a:p>
            <a:pPr lvl="0" algn="r" defTabSz="914400" eaLnBrk="0" hangingPunct="0">
              <a:spcBef>
                <a:spcPct val="50000"/>
              </a:spcBef>
              <a:spcAft>
                <a:spcPct val="0"/>
              </a:spcAft>
              <a:buFontTx/>
            </a:pPr>
            <a:fld id="{9A0DB2DC-4C9A-4742-B13C-FB6460FD3503}" type="slidenum">
              <a:rPr lang="zh-CN" altLang="en-US" sz="1400" dirty="0">
                <a:solidFill>
                  <a:schemeClr val="bg2"/>
                </a:solidFill>
                <a:latin typeface="Arial" panose="020B0604020202020204" pitchFamily="34" charset="0"/>
                <a:ea typeface="宋体" panose="02010600030101010101" pitchFamily="2" charset="-122"/>
              </a:rPr>
            </a:fld>
            <a:endParaRPr lang="zh-CN" altLang="en-US" sz="1400" dirty="0">
              <a:solidFill>
                <a:schemeClr val="bg2"/>
              </a:solidFill>
              <a:latin typeface="Arial" panose="020B0604020202020204" pitchFamily="34" charset="0"/>
              <a:ea typeface="宋体" panose="02010600030101010101" pitchFamily="2" charset="-122"/>
            </a:endParaRPr>
          </a:p>
        </p:txBody>
      </p:sp>
      <p:sp>
        <p:nvSpPr>
          <p:cNvPr id="326658" name="Rectangle 3"/>
          <p:cNvSpPr>
            <a:spLocks noGrp="1"/>
          </p:cNvSpPr>
          <p:nvPr>
            <p:ph idx="1"/>
          </p:nvPr>
        </p:nvSpPr>
        <p:spPr/>
        <p:txBody>
          <a:bodyPr wrap="square" lIns="91440" tIns="45720" rIns="91440" bIns="45720" anchor="t" anchorCtr="0"/>
          <a:p>
            <a:pPr marL="533400" indent="-533400">
              <a:lnSpc>
                <a:spcPct val="125000"/>
              </a:lnSpc>
            </a:pPr>
            <a:r>
              <a:rPr lang="en-US" altLang="zh-CN" b="0" dirty="0">
                <a:solidFill>
                  <a:srgbClr val="0000FF"/>
                </a:solidFill>
              </a:rPr>
              <a:t>3</a:t>
            </a:r>
            <a:r>
              <a:rPr lang="zh-CN" altLang="en-US" b="0" dirty="0">
                <a:solidFill>
                  <a:srgbClr val="0000FF"/>
                </a:solidFill>
              </a:rPr>
              <a:t>、</a:t>
            </a:r>
            <a:r>
              <a:rPr lang="en-US" altLang="zh-CN" b="0" dirty="0">
                <a:solidFill>
                  <a:srgbClr val="0000FF"/>
                </a:solidFill>
              </a:rPr>
              <a:t>NTFS</a:t>
            </a:r>
            <a:r>
              <a:rPr lang="zh-CN" altLang="en-US" b="0" dirty="0">
                <a:solidFill>
                  <a:srgbClr val="0000FF"/>
                </a:solidFill>
              </a:rPr>
              <a:t>文件属性：</a:t>
            </a:r>
            <a:endParaRPr lang="zh-CN" altLang="en-US" b="0" dirty="0">
              <a:solidFill>
                <a:srgbClr val="0000FF"/>
              </a:solidFill>
            </a:endParaRPr>
          </a:p>
          <a:p>
            <a:pPr marL="533400" indent="-533400">
              <a:lnSpc>
                <a:spcPct val="125000"/>
              </a:lnSpc>
            </a:pPr>
            <a:r>
              <a:rPr lang="en-US" altLang="zh-CN" b="0" dirty="0"/>
              <a:t>          </a:t>
            </a:r>
            <a:r>
              <a:rPr lang="en-US" altLang="zh-CN" sz="2400" b="0" dirty="0"/>
              <a:t>MFT</a:t>
            </a:r>
            <a:r>
              <a:rPr lang="zh-CN" altLang="en-US" sz="2400" b="0" dirty="0"/>
              <a:t>中的每条记录</a:t>
            </a:r>
            <a:r>
              <a:rPr lang="en-US" altLang="zh-CN" sz="2400" b="0" dirty="0"/>
              <a:t>(</a:t>
            </a:r>
            <a:r>
              <a:rPr lang="zh-CN" altLang="en-US" sz="2400" b="0" dirty="0"/>
              <a:t>对应文件</a:t>
            </a:r>
            <a:r>
              <a:rPr lang="en-US" altLang="zh-CN" sz="2400" b="0" dirty="0"/>
              <a:t>)</a:t>
            </a:r>
            <a:r>
              <a:rPr lang="zh-CN" altLang="en-US" sz="2400" b="0" dirty="0"/>
              <a:t>可以包含多个文件属性。文件的所有信息均可以直接或间接地以属性的形式保存在属性中。</a:t>
            </a:r>
            <a:endParaRPr lang="zh-CN" altLang="en-US" sz="2400" b="0" dirty="0"/>
          </a:p>
          <a:p>
            <a:pPr marL="533400" indent="-533400">
              <a:lnSpc>
                <a:spcPct val="125000"/>
              </a:lnSpc>
            </a:pPr>
            <a:r>
              <a:rPr lang="zh-CN" altLang="en-US" sz="2400" b="0" dirty="0"/>
              <a:t>例如：文件的时间信息保存在</a:t>
            </a:r>
            <a:r>
              <a:rPr lang="zh-CN" altLang="en-US" sz="2400" b="0" dirty="0">
                <a:solidFill>
                  <a:schemeClr val="accent2"/>
                </a:solidFill>
              </a:rPr>
              <a:t>标准信息属性</a:t>
            </a:r>
            <a:r>
              <a:rPr lang="zh-CN" altLang="en-US" sz="2400" b="0" dirty="0"/>
              <a:t>中；</a:t>
            </a:r>
            <a:endParaRPr lang="zh-CN" altLang="en-US" sz="2400" b="0" dirty="0"/>
          </a:p>
          <a:p>
            <a:pPr marL="533400" indent="-533400">
              <a:lnSpc>
                <a:spcPct val="125000"/>
              </a:lnSpc>
            </a:pPr>
            <a:r>
              <a:rPr lang="zh-CN" altLang="en-US" sz="2400" b="0" dirty="0"/>
              <a:t> </a:t>
            </a:r>
            <a:r>
              <a:rPr lang="en-US" altLang="zh-CN" sz="2400" b="0" dirty="0"/>
              <a:t>           </a:t>
            </a:r>
            <a:r>
              <a:rPr lang="zh-CN" altLang="en-US" sz="2400" b="0" dirty="0"/>
              <a:t>文件数据保存在</a:t>
            </a:r>
            <a:r>
              <a:rPr lang="zh-CN" altLang="en-US" sz="2400" b="0" dirty="0">
                <a:solidFill>
                  <a:schemeClr val="accent2"/>
                </a:solidFill>
              </a:rPr>
              <a:t>数据属性</a:t>
            </a:r>
            <a:r>
              <a:rPr lang="zh-CN" altLang="en-US" sz="2400" b="0" dirty="0"/>
              <a:t>中。</a:t>
            </a:r>
            <a:endParaRPr lang="zh-CN" altLang="en-US" sz="2400" b="0" dirty="0"/>
          </a:p>
        </p:txBody>
      </p:sp>
      <p:sp>
        <p:nvSpPr>
          <p:cNvPr id="326659" name="Rectangle 2"/>
          <p:cNvSpPr>
            <a:spLocks noGrp="1"/>
          </p:cNvSpPr>
          <p:nvPr>
            <p:ph type="title"/>
          </p:nvPr>
        </p:nvSpPr>
        <p:spPr/>
        <p:txBody>
          <a:bodyPr wrap="square" lIns="91440" tIns="45720" rIns="91440" bIns="45720" anchor="b" anchorCtr="0"/>
          <a:p>
            <a:r>
              <a:rPr lang="en-US" altLang="zh-CN" sz="3200" dirty="0">
                <a:latin typeface="Times New Roman" panose="02020603050405020304" pitchFamily="16" charset="0"/>
                <a:ea typeface="宋体" panose="02010600030101010101" pitchFamily="2" charset="-122"/>
              </a:rPr>
              <a:t>Windows NT</a:t>
            </a:r>
            <a:r>
              <a:rPr lang="zh-CN" altLang="en-US" sz="3200" dirty="0">
                <a:latin typeface="Times New Roman" panose="02020603050405020304" pitchFamily="16" charset="0"/>
                <a:ea typeface="宋体" panose="02010600030101010101" pitchFamily="2" charset="-122"/>
              </a:rPr>
              <a:t>的</a:t>
            </a:r>
            <a:r>
              <a:rPr lang="zh-CN" altLang="en-US" sz="3200" b="1" dirty="0">
                <a:latin typeface="Times New Roman" panose="02020603050405020304" pitchFamily="16" charset="0"/>
                <a:ea typeface="宋体" panose="02010600030101010101" pitchFamily="2" charset="-122"/>
              </a:rPr>
              <a:t>文件系统：</a:t>
            </a:r>
            <a:r>
              <a:rPr lang="en-US" altLang="zh-CN" sz="3200" dirty="0">
                <a:latin typeface="Times New Roman" panose="02020603050405020304" pitchFamily="16" charset="0"/>
                <a:ea typeface="宋体" panose="02010600030101010101" pitchFamily="2" charset="-122"/>
              </a:rPr>
              <a:t>NTFS</a:t>
            </a:r>
            <a:endParaRPr lang="en-US" altLang="zh-CN" sz="3200" dirty="0">
              <a:latin typeface="Times New Roman" panose="02020603050405020304" pitchFamily="16" charset="0"/>
              <a:ea typeface="宋体" panose="02010600030101010101" pitchFamily="2" charset="-122"/>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8705" name="灯片编号占位符 5"/>
          <p:cNvSpPr>
            <a:spLocks noGrp="1"/>
          </p:cNvSpPr>
          <p:nvPr>
            <p:ph type="sldNum" idx="11"/>
          </p:nvPr>
        </p:nvSpPr>
        <p:spPr>
          <a:xfrm>
            <a:off x="3563938" y="6165850"/>
            <a:ext cx="1897062" cy="449263"/>
          </a:xfrm>
        </p:spPr>
        <p:txBody>
          <a:bodyPr wrap="square" lIns="91440" tIns="45720" rIns="91440" bIns="45720" anchor="b" anchorCtr="0"/>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黑体" panose="02010609060101010101"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stStyle>
          <a:p>
            <a:pPr lvl="0" algn="r" defTabSz="914400" eaLnBrk="0" hangingPunct="0">
              <a:spcBef>
                <a:spcPct val="50000"/>
              </a:spcBef>
              <a:spcAft>
                <a:spcPct val="0"/>
              </a:spcAft>
              <a:buFontTx/>
            </a:pPr>
            <a:fld id="{9A0DB2DC-4C9A-4742-B13C-FB6460FD3503}" type="slidenum">
              <a:rPr lang="zh-CN" altLang="en-US" sz="1400" dirty="0">
                <a:solidFill>
                  <a:schemeClr val="bg2"/>
                </a:solidFill>
                <a:latin typeface="Arial" panose="020B0604020202020204" pitchFamily="34" charset="0"/>
                <a:ea typeface="宋体" panose="02010600030101010101" pitchFamily="2" charset="-122"/>
              </a:rPr>
            </a:fld>
            <a:endParaRPr lang="zh-CN" altLang="en-US" sz="1400" dirty="0">
              <a:solidFill>
                <a:schemeClr val="bg2"/>
              </a:solidFill>
              <a:latin typeface="Arial" panose="020B0604020202020204" pitchFamily="34" charset="0"/>
              <a:ea typeface="宋体" panose="02010600030101010101" pitchFamily="2" charset="-122"/>
            </a:endParaRPr>
          </a:p>
        </p:txBody>
      </p:sp>
      <p:sp>
        <p:nvSpPr>
          <p:cNvPr id="340995" name="Rectangle 3"/>
          <p:cNvSpPr>
            <a:spLocks noGrp="1"/>
          </p:cNvSpPr>
          <p:nvPr>
            <p:ph idx="1"/>
          </p:nvPr>
        </p:nvSpPr>
        <p:spPr>
          <a:xfrm>
            <a:off x="431800" y="1538288"/>
            <a:ext cx="8170863" cy="4960938"/>
          </a:xfrm>
        </p:spPr>
        <p:txBody>
          <a:bodyPr wrap="square" lIns="91440" tIns="45720" rIns="91440" bIns="45720" anchor="t" anchorCtr="0"/>
          <a:p>
            <a:pPr marL="342900" marR="0" indent="-342900" algn="l" defTabSz="457200" rtl="0" eaLnBrk="0" fontAlgn="base" latinLnBrk="0" hangingPunct="0">
              <a:lnSpc>
                <a:spcPct val="100000"/>
              </a:lnSpc>
              <a:spcBef>
                <a:spcPts val="765"/>
              </a:spcBef>
              <a:spcAft>
                <a:spcPts val="65"/>
              </a:spcAft>
              <a:buClr>
                <a:srgbClr val="000000"/>
              </a:buClr>
              <a:buSzTx/>
              <a:buFont typeface="Times New Roman" panose="02020603050405020304" pitchFamily="16" charset="0"/>
              <a:buNone/>
            </a:pPr>
            <a:r>
              <a:rPr kumimoji="0" lang="en-US" altLang="zh-CN" sz="2800" b="0" i="0" u="none" strike="noStrike" kern="1200" cap="none" spc="0" normalizeH="0" baseline="0" noProof="1" dirty="0">
                <a:solidFill>
                  <a:srgbClr val="000000"/>
                </a:solidFill>
                <a:latin typeface="Times New Roman" panose="02020603050405020304" pitchFamily="16" charset="0"/>
                <a:ea typeface="+mn-ea"/>
                <a:cs typeface="Times New Roman" panose="02020603050405020304" pitchFamily="16" charset="0"/>
              </a:rPr>
              <a:t>NTFS</a:t>
            </a:r>
            <a:r>
              <a:rPr kumimoji="0" lang="zh-CN" altLang="en-US" sz="2800" b="0" i="0" u="none" strike="noStrike" kern="1200" cap="none" spc="0" normalizeH="0" baseline="0" noProof="1" dirty="0">
                <a:solidFill>
                  <a:srgbClr val="000000"/>
                </a:solidFill>
                <a:latin typeface="Times New Roman" panose="02020603050405020304" pitchFamily="16" charset="0"/>
                <a:ea typeface="+mn-ea"/>
                <a:cs typeface="Times New Roman" panose="02020603050405020304" pitchFamily="16" charset="0"/>
              </a:rPr>
              <a:t>文件属性的存储形式</a:t>
            </a:r>
            <a:endParaRPr kumimoji="0" lang="zh-CN" altLang="en-US" sz="2800" b="0" i="0" u="none" strike="noStrike" kern="1200" cap="none" spc="0" normalizeH="0" baseline="0" noProof="1" dirty="0">
              <a:solidFill>
                <a:srgbClr val="000000"/>
              </a:solidFill>
              <a:latin typeface="Times New Roman" panose="02020603050405020304" pitchFamily="16" charset="0"/>
              <a:ea typeface="+mn-ea"/>
              <a:cs typeface="Times New Roman" panose="02020603050405020304" pitchFamily="16" charset="0"/>
            </a:endParaRPr>
          </a:p>
          <a:p>
            <a:pPr marL="457200" marR="0" indent="-457200" algn="l" defTabSz="457200" rtl="0" eaLnBrk="0" fontAlgn="base" latinLnBrk="0" hangingPunct="0">
              <a:lnSpc>
                <a:spcPct val="150000"/>
              </a:lnSpc>
              <a:spcBef>
                <a:spcPts val="700"/>
              </a:spcBef>
              <a:spcAft>
                <a:spcPts val="0"/>
              </a:spcAft>
              <a:buClr>
                <a:srgbClr val="3333CC"/>
              </a:buClr>
              <a:buSzTx/>
              <a:buFont typeface="Wingdings" panose="05000000000000000000" charset="0"/>
              <a:buChar char="ü"/>
            </a:pPr>
            <a:r>
              <a:rPr kumimoji="0" lang="zh-CN" altLang="en-US" sz="2400" b="0" i="0" u="none" strike="noStrike" kern="1200" cap="none" spc="0" normalizeH="0" baseline="0" noProof="1" dirty="0">
                <a:solidFill>
                  <a:schemeClr val="accent2"/>
                </a:solidFill>
                <a:latin typeface="Times New Roman" panose="02020603050405020304" pitchFamily="16" charset="0"/>
                <a:ea typeface="+mn-ea"/>
                <a:cs typeface="Times New Roman" panose="02020603050405020304" pitchFamily="16" charset="0"/>
              </a:rPr>
              <a:t>常驻属性</a:t>
            </a:r>
            <a:r>
              <a:rPr kumimoji="0" lang="zh-CN" altLang="en-US" sz="2400" b="0" i="0" u="none" strike="noStrike" kern="1200" cap="none" spc="0" normalizeH="0" baseline="0" noProof="1" dirty="0">
                <a:solidFill>
                  <a:srgbClr val="000000"/>
                </a:solidFill>
                <a:latin typeface="Times New Roman" panose="02020603050405020304" pitchFamily="16" charset="0"/>
                <a:ea typeface="+mn-ea"/>
                <a:cs typeface="Times New Roman" panose="02020603050405020304" pitchFamily="16" charset="0"/>
              </a:rPr>
              <a:t>（</a:t>
            </a:r>
            <a:r>
              <a:rPr kumimoji="0" lang="en-US" altLang="zh-CN" sz="2400" b="0" i="0" u="none" strike="noStrike" kern="1200" cap="none" spc="0" normalizeH="0" baseline="0" noProof="1" dirty="0">
                <a:solidFill>
                  <a:srgbClr val="000000"/>
                </a:solidFill>
                <a:latin typeface="Times New Roman" panose="02020603050405020304" pitchFamily="16" charset="0"/>
                <a:ea typeface="+mn-ea"/>
                <a:cs typeface="Times New Roman" panose="02020603050405020304" pitchFamily="16" charset="0"/>
              </a:rPr>
              <a:t>Resident Attribute</a:t>
            </a:r>
            <a:r>
              <a:rPr kumimoji="0" lang="zh-CN" altLang="en-US" sz="2400" b="0" i="0" u="none" strike="noStrike" kern="1200" cap="none" spc="0" normalizeH="0" baseline="0" noProof="1" dirty="0">
                <a:solidFill>
                  <a:srgbClr val="000000"/>
                </a:solidFill>
                <a:latin typeface="Times New Roman" panose="02020603050405020304" pitchFamily="16" charset="0"/>
                <a:ea typeface="+mn-ea"/>
                <a:cs typeface="Times New Roman" panose="02020603050405020304" pitchFamily="16" charset="0"/>
              </a:rPr>
              <a:t>）：直接存放在主文件表中的属性，如：标准信息和文件名总是常驻的。</a:t>
            </a:r>
            <a:endParaRPr kumimoji="0" lang="zh-CN" altLang="en-US" sz="2400" b="0" i="0" u="none" strike="noStrike" kern="1200" cap="none" spc="0" normalizeH="0" baseline="0" noProof="1" dirty="0">
              <a:solidFill>
                <a:srgbClr val="000000"/>
              </a:solidFill>
              <a:latin typeface="Times New Roman" panose="02020603050405020304" pitchFamily="16" charset="0"/>
              <a:ea typeface="+mn-ea"/>
              <a:cs typeface="Times New Roman" panose="02020603050405020304" pitchFamily="16" charset="0"/>
            </a:endParaRPr>
          </a:p>
          <a:p>
            <a:pPr marL="457200" marR="0" indent="-457200" algn="l" defTabSz="457200" rtl="0" eaLnBrk="0" fontAlgn="base" latinLnBrk="0" hangingPunct="0">
              <a:lnSpc>
                <a:spcPct val="150000"/>
              </a:lnSpc>
              <a:spcBef>
                <a:spcPts val="700"/>
              </a:spcBef>
              <a:spcAft>
                <a:spcPts val="0"/>
              </a:spcAft>
              <a:buClr>
                <a:srgbClr val="3333CC"/>
              </a:buClr>
              <a:buSzTx/>
              <a:buFont typeface="Wingdings" panose="05000000000000000000" charset="0"/>
              <a:buChar char="ü"/>
            </a:pPr>
            <a:r>
              <a:rPr kumimoji="0" lang="zh-CN" altLang="en-US" sz="2400" b="0" i="0" u="none" strike="noStrike" kern="1200" cap="none" spc="0" normalizeH="0" baseline="0" noProof="1" dirty="0">
                <a:solidFill>
                  <a:schemeClr val="accent2"/>
                </a:solidFill>
                <a:latin typeface="Times New Roman" panose="02020603050405020304" pitchFamily="16" charset="0"/>
                <a:ea typeface="+mn-ea"/>
                <a:cs typeface="Times New Roman" panose="02020603050405020304" pitchFamily="16" charset="0"/>
              </a:rPr>
              <a:t>非常驻属性</a:t>
            </a:r>
            <a:r>
              <a:rPr kumimoji="0" lang="zh-CN" altLang="en-US" sz="2400" b="0" i="0" u="none" strike="noStrike" kern="1200" cap="none" spc="0" normalizeH="0" baseline="0" noProof="1" dirty="0">
                <a:solidFill>
                  <a:srgbClr val="000000"/>
                </a:solidFill>
                <a:latin typeface="Times New Roman" panose="02020603050405020304" pitchFamily="16" charset="0"/>
                <a:ea typeface="+mn-ea"/>
                <a:cs typeface="Times New Roman" panose="02020603050405020304" pitchFamily="16" charset="0"/>
              </a:rPr>
              <a:t>（</a:t>
            </a:r>
            <a:r>
              <a:rPr kumimoji="0" lang="en-US" altLang="zh-CN" sz="2400" b="0" i="0" u="none" strike="noStrike" kern="1200" cap="none" spc="0" normalizeH="0" baseline="0" noProof="1" dirty="0">
                <a:solidFill>
                  <a:srgbClr val="000000"/>
                </a:solidFill>
                <a:latin typeface="Times New Roman" panose="02020603050405020304" pitchFamily="16" charset="0"/>
                <a:ea typeface="+mn-ea"/>
                <a:cs typeface="Times New Roman" panose="02020603050405020304" pitchFamily="16" charset="0"/>
              </a:rPr>
              <a:t>Nonresident Attribute</a:t>
            </a:r>
            <a:r>
              <a:rPr kumimoji="0" lang="zh-CN" altLang="en-US" sz="2400" b="0" i="0" u="none" strike="noStrike" kern="1200" cap="none" spc="0" normalizeH="0" baseline="0" noProof="1" dirty="0">
                <a:solidFill>
                  <a:srgbClr val="000000"/>
                </a:solidFill>
                <a:latin typeface="Times New Roman" panose="02020603050405020304" pitchFamily="16" charset="0"/>
                <a:ea typeface="+mn-ea"/>
                <a:cs typeface="Times New Roman" panose="02020603050405020304" pitchFamily="16" charset="0"/>
              </a:rPr>
              <a:t>）：不直接存放在主文件表中的属性。例如：大文件的数据属性非常驻的。</a:t>
            </a:r>
            <a:endParaRPr kumimoji="0" lang="zh-CN" altLang="en-US" sz="2800" b="0" i="0" u="none" strike="noStrike" kern="1200" cap="none" spc="0" normalizeH="0" baseline="0" noProof="1" dirty="0">
              <a:solidFill>
                <a:srgbClr val="000000"/>
              </a:solidFill>
              <a:latin typeface="Times New Roman" panose="02020603050405020304" pitchFamily="16" charset="0"/>
              <a:ea typeface="+mn-ea"/>
              <a:cs typeface="Times New Roman" panose="02020603050405020304" pitchFamily="16" charset="0"/>
            </a:endParaRPr>
          </a:p>
          <a:p>
            <a:pPr marL="342900" marR="0" indent="-342900" algn="l" defTabSz="457200" rtl="0" eaLnBrk="0" fontAlgn="base" latinLnBrk="0" hangingPunct="0">
              <a:lnSpc>
                <a:spcPct val="100000"/>
              </a:lnSpc>
              <a:spcBef>
                <a:spcPts val="765"/>
              </a:spcBef>
              <a:spcAft>
                <a:spcPts val="65"/>
              </a:spcAft>
              <a:buClr>
                <a:srgbClr val="000000"/>
              </a:buClr>
              <a:buSzTx/>
              <a:buFont typeface="Times New Roman" panose="02020603050405020304" pitchFamily="16" charset="0"/>
              <a:buNone/>
            </a:pPr>
            <a:endParaRPr kumimoji="0" lang="zh-CN" altLang="en-US" sz="2400" b="0" i="0" u="none" strike="noStrike" kern="1200" cap="none" spc="0" normalizeH="0" baseline="0" noProof="1" dirty="0">
              <a:solidFill>
                <a:srgbClr val="000000"/>
              </a:solidFill>
              <a:latin typeface="Times New Roman" panose="02020603050405020304" pitchFamily="16" charset="0"/>
              <a:ea typeface="+mn-ea"/>
              <a:cs typeface="Times New Roman" panose="02020603050405020304" pitchFamily="16" charset="0"/>
            </a:endParaRPr>
          </a:p>
        </p:txBody>
      </p:sp>
      <p:sp>
        <p:nvSpPr>
          <p:cNvPr id="328707" name="Rectangle 2"/>
          <p:cNvSpPr>
            <a:spLocks noGrp="1"/>
          </p:cNvSpPr>
          <p:nvPr>
            <p:ph type="title"/>
          </p:nvPr>
        </p:nvSpPr>
        <p:spPr/>
        <p:txBody>
          <a:bodyPr wrap="square" lIns="91440" tIns="45720" rIns="91440" bIns="45720" anchor="b" anchorCtr="0"/>
          <a:p>
            <a:r>
              <a:rPr lang="en-US" altLang="zh-CN" sz="3200" dirty="0">
                <a:latin typeface="Times New Roman" panose="02020603050405020304" pitchFamily="16" charset="0"/>
                <a:ea typeface="宋体" panose="02010600030101010101" pitchFamily="2" charset="-122"/>
              </a:rPr>
              <a:t>Windows NT</a:t>
            </a:r>
            <a:r>
              <a:rPr lang="zh-CN" altLang="en-US" sz="3200" dirty="0">
                <a:latin typeface="Times New Roman" panose="02020603050405020304" pitchFamily="16" charset="0"/>
                <a:ea typeface="宋体" panose="02010600030101010101" pitchFamily="2" charset="-122"/>
              </a:rPr>
              <a:t>的</a:t>
            </a:r>
            <a:r>
              <a:rPr lang="zh-CN" altLang="en-US" sz="3200" b="1" dirty="0">
                <a:latin typeface="Times New Roman" panose="02020603050405020304" pitchFamily="16" charset="0"/>
                <a:ea typeface="宋体" panose="02010600030101010101" pitchFamily="2" charset="-122"/>
              </a:rPr>
              <a:t>文件系统：</a:t>
            </a:r>
            <a:r>
              <a:rPr lang="en-US" altLang="zh-CN" sz="3200" dirty="0">
                <a:latin typeface="Times New Roman" panose="02020603050405020304" pitchFamily="16" charset="0"/>
                <a:ea typeface="宋体" panose="02010600030101010101" pitchFamily="2" charset="-122"/>
              </a:rPr>
              <a:t>NTFS</a:t>
            </a:r>
            <a:endParaRPr lang="en-US" altLang="zh-CN" sz="3200" dirty="0">
              <a:latin typeface="Times New Roman" panose="02020603050405020304" pitchFamily="16" charset="0"/>
              <a:ea typeface="宋体" panose="02010600030101010101" pitchFamily="2" charset="-122"/>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0753" name="灯片编号占位符 5"/>
          <p:cNvSpPr>
            <a:spLocks noGrp="1"/>
          </p:cNvSpPr>
          <p:nvPr>
            <p:ph type="sldNum" idx="11"/>
          </p:nvPr>
        </p:nvSpPr>
        <p:spPr>
          <a:xfrm>
            <a:off x="3563938" y="6165850"/>
            <a:ext cx="1897062" cy="449263"/>
          </a:xfrm>
        </p:spPr>
        <p:txBody>
          <a:bodyPr wrap="square" lIns="91440" tIns="45720" rIns="91440" bIns="45720" anchor="b" anchorCtr="0"/>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黑体" panose="02010609060101010101"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stStyle>
          <a:p>
            <a:pPr lvl="0" algn="r" defTabSz="914400" eaLnBrk="0" hangingPunct="0">
              <a:spcBef>
                <a:spcPct val="50000"/>
              </a:spcBef>
              <a:spcAft>
                <a:spcPct val="0"/>
              </a:spcAft>
              <a:buFontTx/>
            </a:pPr>
            <a:fld id="{9A0DB2DC-4C9A-4742-B13C-FB6460FD3503}" type="slidenum">
              <a:rPr lang="zh-CN" altLang="en-US" sz="1400" dirty="0">
                <a:solidFill>
                  <a:schemeClr val="bg2"/>
                </a:solidFill>
                <a:latin typeface="Arial" panose="020B0604020202020204" pitchFamily="34" charset="0"/>
                <a:ea typeface="宋体" panose="02010600030101010101" pitchFamily="2" charset="-122"/>
              </a:rPr>
            </a:fld>
            <a:endParaRPr lang="zh-CN" altLang="en-US" sz="1400" dirty="0">
              <a:solidFill>
                <a:schemeClr val="bg2"/>
              </a:solidFill>
              <a:latin typeface="Arial" panose="020B0604020202020204" pitchFamily="34" charset="0"/>
              <a:ea typeface="宋体" panose="02010600030101010101" pitchFamily="2" charset="-122"/>
            </a:endParaRPr>
          </a:p>
        </p:txBody>
      </p:sp>
      <p:sp>
        <p:nvSpPr>
          <p:cNvPr id="330754" name="Rectangle 3"/>
          <p:cNvSpPr>
            <a:spLocks noGrp="1"/>
          </p:cNvSpPr>
          <p:nvPr>
            <p:ph idx="1"/>
          </p:nvPr>
        </p:nvSpPr>
        <p:spPr/>
        <p:txBody>
          <a:bodyPr wrap="square" lIns="91440" tIns="45720" rIns="91440" bIns="45720" anchor="t" anchorCtr="0"/>
          <a:p>
            <a:pPr>
              <a:buNone/>
            </a:pPr>
            <a:r>
              <a:rPr lang="en-US" altLang="zh-CN" b="0" dirty="0">
                <a:solidFill>
                  <a:srgbClr val="0000FF"/>
                </a:solidFill>
                <a:ea typeface="宋体" panose="02010600030101010101" pitchFamily="2" charset="-122"/>
              </a:rPr>
              <a:t>4</a:t>
            </a:r>
            <a:r>
              <a:rPr lang="zh-CN" altLang="en-US" b="0" dirty="0">
                <a:solidFill>
                  <a:srgbClr val="0000FF"/>
                </a:solidFill>
                <a:ea typeface="宋体" panose="02010600030101010101" pitchFamily="2" charset="-122"/>
              </a:rPr>
              <a:t>、</a:t>
            </a:r>
            <a:r>
              <a:rPr lang="en-US" altLang="zh-CN" b="0" dirty="0">
                <a:solidFill>
                  <a:srgbClr val="0000FF"/>
                </a:solidFill>
                <a:ea typeface="宋体" panose="02010600030101010101" pitchFamily="2" charset="-122"/>
              </a:rPr>
              <a:t> NTFS</a:t>
            </a:r>
            <a:r>
              <a:rPr lang="zh-CN" altLang="en-US" b="0" dirty="0">
                <a:solidFill>
                  <a:srgbClr val="0000FF"/>
                </a:solidFill>
              </a:rPr>
              <a:t>的数据压缩</a:t>
            </a:r>
            <a:endParaRPr lang="en-US" altLang="zh-CN" b="0" dirty="0">
              <a:solidFill>
                <a:srgbClr val="0000FF"/>
              </a:solidFill>
            </a:endParaRPr>
          </a:p>
          <a:p>
            <a:pPr>
              <a:buNone/>
            </a:pPr>
            <a:r>
              <a:rPr lang="en-US" altLang="zh-CN" sz="2400" b="0" dirty="0"/>
              <a:t>NTFS</a:t>
            </a:r>
            <a:r>
              <a:rPr lang="zh-CN" altLang="en-US" sz="2400" b="0" dirty="0"/>
              <a:t>支持基于文件、目录和卷的压缩。</a:t>
            </a:r>
            <a:endParaRPr lang="zh-CN" altLang="en-US" sz="2400" b="0" dirty="0"/>
          </a:p>
          <a:p>
            <a:pPr>
              <a:buFont typeface="Wingdings" panose="05000000000000000000" pitchFamily="2" charset="2"/>
              <a:buChar char="n"/>
            </a:pPr>
            <a:r>
              <a:rPr lang="zh-CN" altLang="en-US" sz="2400" b="0" dirty="0">
                <a:solidFill>
                  <a:schemeClr val="accent2"/>
                </a:solidFill>
              </a:rPr>
              <a:t>稀疏文件压缩</a:t>
            </a:r>
            <a:r>
              <a:rPr lang="zh-CN" altLang="en-US" sz="2400" b="0" dirty="0"/>
              <a:t>：稀疏文件是指相对于文件大小而言只有少量非零数据的文件。压缩方法为省略（不保存）只包含零的簇。</a:t>
            </a:r>
            <a:endParaRPr lang="zh-CN" altLang="en-US" sz="2400" b="0" dirty="0"/>
          </a:p>
          <a:p>
            <a:pPr>
              <a:buFont typeface="Wingdings" panose="05000000000000000000" pitchFamily="2" charset="2"/>
              <a:buChar char="n"/>
            </a:pPr>
            <a:r>
              <a:rPr lang="zh-CN" altLang="en-US" sz="2400" b="0" dirty="0">
                <a:solidFill>
                  <a:schemeClr val="accent2"/>
                </a:solidFill>
              </a:rPr>
              <a:t>非稀疏文件压缩</a:t>
            </a:r>
            <a:r>
              <a:rPr lang="zh-CN" altLang="en-US" sz="2400" b="0" dirty="0"/>
              <a:t>：</a:t>
            </a:r>
            <a:r>
              <a:rPr lang="en-US" altLang="zh-CN" sz="2400" b="0" dirty="0"/>
              <a:t>NTFS</a:t>
            </a:r>
            <a:r>
              <a:rPr lang="zh-CN" altLang="en-US" sz="2400" b="0" dirty="0"/>
              <a:t>首先把文件分成</a:t>
            </a:r>
            <a:r>
              <a:rPr lang="en-US" altLang="zh-CN" sz="2400" b="0" dirty="0"/>
              <a:t>16</a:t>
            </a:r>
            <a:r>
              <a:rPr lang="zh-CN" altLang="en-US" sz="2400" b="0" dirty="0"/>
              <a:t>个簇为一组的压缩单位；分别对各压缩单位进行压缩，当压缩后不能节约一个簇时，不压缩而直接存储；当压缩后可节约至少一个簇时，只分配相应空间，存储压缩后的数据。</a:t>
            </a:r>
            <a:endParaRPr lang="zh-CN" altLang="en-US" sz="2400" b="0" dirty="0"/>
          </a:p>
        </p:txBody>
      </p:sp>
      <p:sp>
        <p:nvSpPr>
          <p:cNvPr id="330755" name="Rectangle 2"/>
          <p:cNvSpPr>
            <a:spLocks noGrp="1"/>
          </p:cNvSpPr>
          <p:nvPr>
            <p:ph type="title"/>
          </p:nvPr>
        </p:nvSpPr>
        <p:spPr/>
        <p:txBody>
          <a:bodyPr wrap="square" lIns="91440" tIns="45720" rIns="91440" bIns="45720" anchor="b" anchorCtr="0"/>
          <a:p>
            <a:r>
              <a:rPr lang="en-US" altLang="zh-CN" sz="3200" dirty="0">
                <a:latin typeface="Times New Roman" panose="02020603050405020304" pitchFamily="16" charset="0"/>
                <a:ea typeface="宋体" panose="02010600030101010101" pitchFamily="2" charset="-122"/>
              </a:rPr>
              <a:t>Windows NT</a:t>
            </a:r>
            <a:r>
              <a:rPr lang="zh-CN" altLang="en-US" sz="3200" dirty="0">
                <a:latin typeface="Times New Roman" panose="02020603050405020304" pitchFamily="16" charset="0"/>
                <a:ea typeface="宋体" panose="02010600030101010101" pitchFamily="2" charset="-122"/>
              </a:rPr>
              <a:t>的</a:t>
            </a:r>
            <a:r>
              <a:rPr lang="zh-CN" altLang="en-US" sz="3200" b="1" dirty="0">
                <a:latin typeface="Times New Roman" panose="02020603050405020304" pitchFamily="16" charset="0"/>
                <a:ea typeface="宋体" panose="02010600030101010101" pitchFamily="2" charset="-122"/>
              </a:rPr>
              <a:t>文件系统：</a:t>
            </a:r>
            <a:r>
              <a:rPr lang="en-US" altLang="zh-CN" sz="3200" dirty="0">
                <a:latin typeface="Times New Roman" panose="02020603050405020304" pitchFamily="16" charset="0"/>
                <a:ea typeface="宋体" panose="02010600030101010101" pitchFamily="2" charset="-122"/>
              </a:rPr>
              <a:t>NTFS</a:t>
            </a:r>
            <a:endParaRPr lang="en-US" altLang="zh-CN" sz="3200" dirty="0">
              <a:latin typeface="Times New Roman" panose="02020603050405020304" pitchFamily="16" charset="0"/>
              <a:ea typeface="宋体" panose="02010600030101010101" pitchFamily="2" charset="-122"/>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2801" name="灯片编号占位符 6"/>
          <p:cNvSpPr>
            <a:spLocks noGrp="1"/>
          </p:cNvSpPr>
          <p:nvPr>
            <p:ph type="sldNum" idx="11"/>
          </p:nvPr>
        </p:nvSpPr>
        <p:spPr>
          <a:xfrm>
            <a:off x="3563938" y="6165850"/>
            <a:ext cx="1897062" cy="449263"/>
          </a:xfrm>
        </p:spPr>
        <p:txBody>
          <a:bodyPr wrap="square" lIns="91440" tIns="45720" rIns="91440" bIns="45720" anchor="b" anchorCtr="0"/>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黑体" panose="02010609060101010101"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stStyle>
          <a:p>
            <a:pPr lvl="0" algn="r" defTabSz="914400" eaLnBrk="0" hangingPunct="0">
              <a:spcBef>
                <a:spcPct val="50000"/>
              </a:spcBef>
              <a:spcAft>
                <a:spcPct val="0"/>
              </a:spcAft>
              <a:buFontTx/>
            </a:pPr>
            <a:fld id="{9A0DB2DC-4C9A-4742-B13C-FB6460FD3503}" type="slidenum">
              <a:rPr lang="zh-CN" altLang="en-US" sz="1400" dirty="0">
                <a:solidFill>
                  <a:schemeClr val="bg2"/>
                </a:solidFill>
                <a:latin typeface="Arial" panose="020B0604020202020204" pitchFamily="34" charset="0"/>
                <a:ea typeface="宋体" panose="02010600030101010101" pitchFamily="2" charset="-122"/>
              </a:rPr>
            </a:fld>
            <a:endParaRPr lang="zh-CN" altLang="en-US" sz="1400" dirty="0">
              <a:solidFill>
                <a:schemeClr val="bg2"/>
              </a:solidFill>
              <a:latin typeface="Arial" panose="020B0604020202020204" pitchFamily="34" charset="0"/>
              <a:ea typeface="宋体" panose="02010600030101010101" pitchFamily="2" charset="-122"/>
            </a:endParaRPr>
          </a:p>
        </p:txBody>
      </p:sp>
      <p:graphicFrame>
        <p:nvGraphicFramePr>
          <p:cNvPr id="332802" name="Object 4"/>
          <p:cNvGraphicFramePr>
            <a:graphicFrameLocks noGrp="1" noChangeAspect="1"/>
          </p:cNvGraphicFramePr>
          <p:nvPr>
            <p:ph sz="half" idx="1"/>
          </p:nvPr>
        </p:nvGraphicFramePr>
        <p:xfrm>
          <a:off x="468313" y="1484313"/>
          <a:ext cx="7343775" cy="2767012"/>
        </p:xfrm>
        <a:graphic>
          <a:graphicData uri="http://schemas.openxmlformats.org/presentationml/2006/ole">
            <mc:AlternateContent xmlns:mc="http://schemas.openxmlformats.org/markup-compatibility/2006">
              <mc:Choice xmlns:v="urn:schemas-microsoft-com:vml" Requires="v">
                <p:oleObj spid="_x0000_s3078" name="" r:id="rId1" imgW="3840480" imgH="2496185" progId="Word.Document.8">
                  <p:embed/>
                </p:oleObj>
              </mc:Choice>
              <mc:Fallback>
                <p:oleObj name="" r:id="rId1" imgW="3840480" imgH="2496185" progId="Word.Document.8">
                  <p:embed/>
                  <p:pic>
                    <p:nvPicPr>
                      <p:cNvPr id="0" name="图片 3077"/>
                      <p:cNvPicPr/>
                      <p:nvPr/>
                    </p:nvPicPr>
                    <p:blipFill>
                      <a:blip r:embed="rId2"/>
                      <a:stretch>
                        <a:fillRect/>
                      </a:stretch>
                    </p:blipFill>
                    <p:spPr>
                      <a:xfrm>
                        <a:off x="468313" y="1484313"/>
                        <a:ext cx="7343775" cy="2767012"/>
                      </a:xfrm>
                      <a:prstGeom prst="rect">
                        <a:avLst/>
                      </a:prstGeom>
                      <a:noFill/>
                      <a:ln w="38100">
                        <a:miter/>
                      </a:ln>
                    </p:spPr>
                  </p:pic>
                </p:oleObj>
              </mc:Fallback>
            </mc:AlternateContent>
          </a:graphicData>
        </a:graphic>
      </p:graphicFrame>
      <p:graphicFrame>
        <p:nvGraphicFramePr>
          <p:cNvPr id="332803" name="Object 7"/>
          <p:cNvGraphicFramePr>
            <a:graphicFrameLocks noGrp="1" noChangeAspect="1"/>
          </p:cNvGraphicFramePr>
          <p:nvPr>
            <p:ph sz="half" idx="2"/>
          </p:nvPr>
        </p:nvGraphicFramePr>
        <p:xfrm>
          <a:off x="4284663" y="4292600"/>
          <a:ext cx="4679950" cy="2311400"/>
        </p:xfrm>
        <a:graphic>
          <a:graphicData uri="http://schemas.openxmlformats.org/presentationml/2006/ole">
            <mc:AlternateContent xmlns:mc="http://schemas.openxmlformats.org/markup-compatibility/2006">
              <mc:Choice xmlns:v="urn:schemas-microsoft-com:vml" Requires="v">
                <p:oleObj spid="_x0000_s3079" name="" r:id="rId3" imgW="3840480" imgH="1897380" progId="Word.Document.8">
                  <p:embed/>
                </p:oleObj>
              </mc:Choice>
              <mc:Fallback>
                <p:oleObj name="" r:id="rId3" imgW="3840480" imgH="1897380" progId="Word.Document.8">
                  <p:embed/>
                  <p:pic>
                    <p:nvPicPr>
                      <p:cNvPr id="0" name="图片 3078"/>
                      <p:cNvPicPr/>
                      <p:nvPr/>
                    </p:nvPicPr>
                    <p:blipFill>
                      <a:blip r:embed="rId4"/>
                      <a:stretch>
                        <a:fillRect/>
                      </a:stretch>
                    </p:blipFill>
                    <p:spPr>
                      <a:xfrm>
                        <a:off x="4284663" y="4292600"/>
                        <a:ext cx="4679950" cy="2311400"/>
                      </a:xfrm>
                      <a:prstGeom prst="rect">
                        <a:avLst/>
                      </a:prstGeom>
                      <a:noFill/>
                      <a:ln w="38100">
                        <a:miter/>
                      </a:ln>
                    </p:spPr>
                  </p:pic>
                </p:oleObj>
              </mc:Fallback>
            </mc:AlternateContent>
          </a:graphicData>
        </a:graphic>
      </p:graphicFrame>
      <p:sp>
        <p:nvSpPr>
          <p:cNvPr id="332804" name="Text Box 10"/>
          <p:cNvSpPr txBox="1"/>
          <p:nvPr/>
        </p:nvSpPr>
        <p:spPr>
          <a:xfrm>
            <a:off x="228600" y="6172200"/>
            <a:ext cx="2012950" cy="457200"/>
          </a:xfrm>
          <a:prstGeom prst="rect">
            <a:avLst/>
          </a:prstGeom>
          <a:noFill/>
          <a:ln w="9525">
            <a:noFill/>
          </a:ln>
        </p:spPr>
        <p:txBody>
          <a:bodyPr wrap="none" anchor="t" anchorCtr="0">
            <a:spAutoFit/>
          </a:bodyPr>
          <a:p>
            <a:r>
              <a:rPr lang="zh-CN" altLang="en-US" dirty="0">
                <a:solidFill>
                  <a:srgbClr val="9900FF"/>
                </a:solidFill>
                <a:latin typeface="Times New Roman" panose="02020603050405020304" pitchFamily="16" charset="0"/>
                <a:ea typeface="黑体" panose="02010609060101010101" charset="-122"/>
              </a:rPr>
              <a:t>稀疏文件压缩</a:t>
            </a:r>
            <a:endParaRPr lang="zh-CN" altLang="en-US" dirty="0">
              <a:solidFill>
                <a:srgbClr val="9900FF"/>
              </a:solidFill>
              <a:latin typeface="Times New Roman" panose="02020603050405020304" pitchFamily="16" charset="0"/>
              <a:ea typeface="黑体" panose="02010609060101010101" charset="-122"/>
            </a:endParaRPr>
          </a:p>
        </p:txBody>
      </p:sp>
      <p:sp>
        <p:nvSpPr>
          <p:cNvPr id="332805" name="Rectangle 2"/>
          <p:cNvSpPr>
            <a:spLocks noGrp="1"/>
          </p:cNvSpPr>
          <p:nvPr>
            <p:ph type="title"/>
          </p:nvPr>
        </p:nvSpPr>
        <p:spPr/>
        <p:txBody>
          <a:bodyPr wrap="square" lIns="91440" tIns="45720" rIns="91440" bIns="45720" anchor="b" anchorCtr="0"/>
          <a:p>
            <a:r>
              <a:rPr lang="en-US" altLang="zh-CN" sz="3200" dirty="0">
                <a:latin typeface="Times New Roman" panose="02020603050405020304" pitchFamily="16" charset="0"/>
                <a:ea typeface="宋体" panose="02010600030101010101" pitchFamily="2" charset="-122"/>
              </a:rPr>
              <a:t>Windows NT</a:t>
            </a:r>
            <a:r>
              <a:rPr lang="zh-CN" altLang="en-US" sz="3200" dirty="0">
                <a:latin typeface="Times New Roman" panose="02020603050405020304" pitchFamily="16" charset="0"/>
                <a:ea typeface="宋体" panose="02010600030101010101" pitchFamily="2" charset="-122"/>
              </a:rPr>
              <a:t>的</a:t>
            </a:r>
            <a:r>
              <a:rPr lang="zh-CN" altLang="en-US" sz="3200" b="1" dirty="0">
                <a:latin typeface="Times New Roman" panose="02020603050405020304" pitchFamily="16" charset="0"/>
                <a:ea typeface="宋体" panose="02010600030101010101" pitchFamily="2" charset="-122"/>
              </a:rPr>
              <a:t>文件系统：</a:t>
            </a:r>
            <a:r>
              <a:rPr lang="en-US" altLang="zh-CN" sz="3200" dirty="0">
                <a:latin typeface="Times New Roman" panose="02020603050405020304" pitchFamily="16" charset="0"/>
                <a:ea typeface="宋体" panose="02010600030101010101" pitchFamily="2" charset="-122"/>
              </a:rPr>
              <a:t>NTFS</a:t>
            </a:r>
            <a:endParaRPr lang="en-US" altLang="zh-CN" sz="3200" dirty="0">
              <a:latin typeface="Times New Roman" panose="02020603050405020304" pitchFamily="16" charset="0"/>
              <a:ea typeface="宋体" panose="02010600030101010101" pitchFamily="2" charset="-122"/>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4849" name="灯片编号占位符 6"/>
          <p:cNvSpPr>
            <a:spLocks noGrp="1"/>
          </p:cNvSpPr>
          <p:nvPr>
            <p:ph type="sldNum" idx="11"/>
          </p:nvPr>
        </p:nvSpPr>
        <p:spPr>
          <a:xfrm>
            <a:off x="3563938" y="6165850"/>
            <a:ext cx="1897062" cy="449263"/>
          </a:xfrm>
        </p:spPr>
        <p:txBody>
          <a:bodyPr wrap="square" lIns="91440" tIns="45720" rIns="91440" bIns="45720" anchor="b" anchorCtr="0"/>
          <a:lstStyle>
            <a:lvl1pPr marL="0" lvl="0" indent="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chemeClr val="bg1"/>
                </a:solidFill>
                <a:latin typeface="Times New Roman" panose="02020603050405020304" pitchFamily="16" charset="0"/>
                <a:ea typeface="黑体" panose="02010609060101010101" charset="-122"/>
              </a:defRPr>
            </a:lvl1pPr>
            <a:lvl2pPr marL="742950" lvl="1" indent="-28575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2pPr>
            <a:lvl3pPr marL="1143000" lvl="2"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3pPr>
            <a:lvl4pPr marL="1600200" lvl="3"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4pPr>
            <a:lvl5pPr marL="2057400" lvl="4" indent="-228600" algn="l" defTabSz="457200" rtl="0" eaLnBrk="1" fontAlgn="base" latinLnBrk="0" hangingPunct="1">
              <a:lnSpc>
                <a:spcPct val="100000"/>
              </a:lnSpc>
              <a:spcBef>
                <a:spcPts val="65"/>
              </a:spcBef>
              <a:spcAft>
                <a:spcPts val="65"/>
              </a:spcAft>
              <a:buSzPct val="100000"/>
              <a:buFont typeface="Times New Roman" panose="02020603050405020304" pitchFamily="16" charset="0"/>
              <a:buNone/>
              <a:defRPr sz="2400" b="0" i="0" u="none" kern="1200" baseline="0">
                <a:solidFill>
                  <a:srgbClr val="FFFFFF"/>
                </a:solidFill>
                <a:latin typeface="Times New Roman" panose="02020603050405020304" pitchFamily="16" charset="0"/>
                <a:ea typeface="黑体" panose="02010609060101010101" charset="-122"/>
                <a:cs typeface="+mn-cs"/>
              </a:defRPr>
            </a:lvl5pPr>
          </a:lstStyle>
          <a:p>
            <a:pPr lvl="0" algn="r" defTabSz="914400" eaLnBrk="0" hangingPunct="0">
              <a:spcBef>
                <a:spcPct val="50000"/>
              </a:spcBef>
              <a:spcAft>
                <a:spcPct val="0"/>
              </a:spcAft>
              <a:buFontTx/>
            </a:pPr>
            <a:fld id="{9A0DB2DC-4C9A-4742-B13C-FB6460FD3503}" type="slidenum">
              <a:rPr lang="zh-CN" altLang="en-US" sz="1400" dirty="0">
                <a:solidFill>
                  <a:schemeClr val="bg2"/>
                </a:solidFill>
                <a:latin typeface="Arial" panose="020B0604020202020204" pitchFamily="34" charset="0"/>
                <a:ea typeface="宋体" panose="02010600030101010101" pitchFamily="2" charset="-122"/>
              </a:rPr>
            </a:fld>
            <a:endParaRPr lang="zh-CN" altLang="en-US" sz="1400" dirty="0">
              <a:solidFill>
                <a:schemeClr val="bg2"/>
              </a:solidFill>
              <a:latin typeface="Arial" panose="020B0604020202020204" pitchFamily="34" charset="0"/>
              <a:ea typeface="宋体" panose="02010600030101010101" pitchFamily="2" charset="-122"/>
            </a:endParaRPr>
          </a:p>
        </p:txBody>
      </p:sp>
      <p:graphicFrame>
        <p:nvGraphicFramePr>
          <p:cNvPr id="334850" name="Object 4"/>
          <p:cNvGraphicFramePr>
            <a:graphicFrameLocks noGrp="1" noChangeAspect="1"/>
          </p:cNvGraphicFramePr>
          <p:nvPr>
            <p:ph sz="half" idx="1"/>
          </p:nvPr>
        </p:nvGraphicFramePr>
        <p:xfrm>
          <a:off x="468313" y="1412875"/>
          <a:ext cx="5543550" cy="3240088"/>
        </p:xfrm>
        <a:graphic>
          <a:graphicData uri="http://schemas.openxmlformats.org/presentationml/2006/ole">
            <mc:AlternateContent xmlns:mc="http://schemas.openxmlformats.org/markup-compatibility/2006">
              <mc:Choice xmlns:v="urn:schemas-microsoft-com:vml" Requires="v">
                <p:oleObj spid="_x0000_s3081" name="" r:id="rId1" imgW="3840480" imgH="2496185" progId="Word.Document.8">
                  <p:embed/>
                </p:oleObj>
              </mc:Choice>
              <mc:Fallback>
                <p:oleObj name="" r:id="rId1" imgW="3840480" imgH="2496185" progId="Word.Document.8">
                  <p:embed/>
                  <p:pic>
                    <p:nvPicPr>
                      <p:cNvPr id="0" name="图片 3080"/>
                      <p:cNvPicPr/>
                      <p:nvPr/>
                    </p:nvPicPr>
                    <p:blipFill>
                      <a:blip r:embed="rId2"/>
                      <a:stretch>
                        <a:fillRect/>
                      </a:stretch>
                    </p:blipFill>
                    <p:spPr>
                      <a:xfrm>
                        <a:off x="468313" y="1412875"/>
                        <a:ext cx="5543550" cy="3240088"/>
                      </a:xfrm>
                      <a:prstGeom prst="rect">
                        <a:avLst/>
                      </a:prstGeom>
                      <a:noFill/>
                      <a:ln w="38100">
                        <a:miter/>
                      </a:ln>
                    </p:spPr>
                  </p:pic>
                </p:oleObj>
              </mc:Fallback>
            </mc:AlternateContent>
          </a:graphicData>
        </a:graphic>
      </p:graphicFrame>
      <p:graphicFrame>
        <p:nvGraphicFramePr>
          <p:cNvPr id="334851" name="Object 7"/>
          <p:cNvGraphicFramePr>
            <a:graphicFrameLocks noGrp="1" noChangeAspect="1"/>
          </p:cNvGraphicFramePr>
          <p:nvPr>
            <p:ph sz="half" idx="2"/>
          </p:nvPr>
        </p:nvGraphicFramePr>
        <p:xfrm>
          <a:off x="4284663" y="4724400"/>
          <a:ext cx="4175125" cy="2062163"/>
        </p:xfrm>
        <a:graphic>
          <a:graphicData uri="http://schemas.openxmlformats.org/presentationml/2006/ole">
            <mc:AlternateContent xmlns:mc="http://schemas.openxmlformats.org/markup-compatibility/2006">
              <mc:Choice xmlns:v="urn:schemas-microsoft-com:vml" Requires="v">
                <p:oleObj spid="_x0000_s3080" name="" r:id="rId3" imgW="3840480" imgH="1897380" progId="Word.Document.8">
                  <p:embed/>
                </p:oleObj>
              </mc:Choice>
              <mc:Fallback>
                <p:oleObj name="" r:id="rId3" imgW="3840480" imgH="1897380" progId="Word.Document.8">
                  <p:embed/>
                  <p:pic>
                    <p:nvPicPr>
                      <p:cNvPr id="0" name="图片 3079"/>
                      <p:cNvPicPr/>
                      <p:nvPr/>
                    </p:nvPicPr>
                    <p:blipFill>
                      <a:blip r:embed="rId4"/>
                      <a:stretch>
                        <a:fillRect/>
                      </a:stretch>
                    </p:blipFill>
                    <p:spPr>
                      <a:xfrm>
                        <a:off x="4284663" y="4724400"/>
                        <a:ext cx="4175125" cy="2062163"/>
                      </a:xfrm>
                      <a:prstGeom prst="rect">
                        <a:avLst/>
                      </a:prstGeom>
                      <a:noFill/>
                      <a:ln w="38100">
                        <a:miter/>
                      </a:ln>
                    </p:spPr>
                  </p:pic>
                </p:oleObj>
              </mc:Fallback>
            </mc:AlternateContent>
          </a:graphicData>
        </a:graphic>
      </p:graphicFrame>
      <p:sp>
        <p:nvSpPr>
          <p:cNvPr id="334852" name="Text Box 10"/>
          <p:cNvSpPr txBox="1"/>
          <p:nvPr/>
        </p:nvSpPr>
        <p:spPr>
          <a:xfrm>
            <a:off x="212725" y="6040438"/>
            <a:ext cx="2317750" cy="457200"/>
          </a:xfrm>
          <a:prstGeom prst="rect">
            <a:avLst/>
          </a:prstGeom>
          <a:noFill/>
          <a:ln w="9525">
            <a:noFill/>
          </a:ln>
        </p:spPr>
        <p:txBody>
          <a:bodyPr wrap="none" anchor="t" anchorCtr="0">
            <a:spAutoFit/>
          </a:bodyPr>
          <a:p>
            <a:r>
              <a:rPr lang="zh-CN" altLang="en-US" dirty="0">
                <a:solidFill>
                  <a:srgbClr val="9900FF"/>
                </a:solidFill>
                <a:latin typeface="Times New Roman" panose="02020603050405020304" pitchFamily="16" charset="0"/>
                <a:ea typeface="黑体" panose="02010609060101010101" charset="-122"/>
              </a:rPr>
              <a:t>非稀疏文件压缩</a:t>
            </a:r>
            <a:endParaRPr lang="zh-CN" altLang="en-US" dirty="0">
              <a:solidFill>
                <a:srgbClr val="9900FF"/>
              </a:solidFill>
              <a:latin typeface="Times New Roman" panose="02020603050405020304" pitchFamily="16" charset="0"/>
              <a:ea typeface="黑体" panose="02010609060101010101" charset="-122"/>
            </a:endParaRPr>
          </a:p>
        </p:txBody>
      </p:sp>
      <p:sp>
        <p:nvSpPr>
          <p:cNvPr id="334853" name="Rectangle 2"/>
          <p:cNvSpPr>
            <a:spLocks noGrp="1"/>
          </p:cNvSpPr>
          <p:nvPr>
            <p:ph type="title"/>
          </p:nvPr>
        </p:nvSpPr>
        <p:spPr/>
        <p:txBody>
          <a:bodyPr wrap="square" lIns="91440" tIns="45720" rIns="91440" bIns="45720" anchor="b" anchorCtr="0"/>
          <a:p>
            <a:r>
              <a:rPr lang="en-US" altLang="zh-CN" sz="3200" dirty="0">
                <a:latin typeface="Times New Roman" panose="02020603050405020304" pitchFamily="16" charset="0"/>
                <a:ea typeface="宋体" panose="02010600030101010101" pitchFamily="2" charset="-122"/>
              </a:rPr>
              <a:t>Windows NT</a:t>
            </a:r>
            <a:r>
              <a:rPr lang="zh-CN" altLang="en-US" sz="3200" dirty="0">
                <a:latin typeface="Times New Roman" panose="02020603050405020304" pitchFamily="16" charset="0"/>
                <a:ea typeface="宋体" panose="02010600030101010101" pitchFamily="2" charset="-122"/>
              </a:rPr>
              <a:t>的</a:t>
            </a:r>
            <a:r>
              <a:rPr lang="zh-CN" altLang="en-US" sz="3200" b="1" dirty="0">
                <a:latin typeface="Times New Roman" panose="02020603050405020304" pitchFamily="16" charset="0"/>
                <a:ea typeface="宋体" panose="02010600030101010101" pitchFamily="2" charset="-122"/>
              </a:rPr>
              <a:t>文件系统：</a:t>
            </a:r>
            <a:r>
              <a:rPr lang="en-US" altLang="zh-CN" sz="3200" dirty="0">
                <a:latin typeface="Times New Roman" panose="02020603050405020304" pitchFamily="16" charset="0"/>
                <a:ea typeface="宋体" panose="02010600030101010101" pitchFamily="2" charset="-122"/>
              </a:rPr>
              <a:t>NTFS</a:t>
            </a:r>
            <a:endParaRPr lang="en-US" altLang="zh-CN" sz="3200" dirty="0">
              <a:latin typeface="Times New Roman" panose="02020603050405020304" pitchFamily="16" charset="0"/>
              <a:ea typeface="宋体" panose="02010600030101010101" pitchFamily="2" charset="-122"/>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36898" name="矩形 16076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36899" name="文本框 160769"/>
          <p:cNvSpPr txBox="1"/>
          <p:nvPr/>
        </p:nvSpPr>
        <p:spPr>
          <a:xfrm>
            <a:off x="611188" y="233363"/>
            <a:ext cx="8905875" cy="976312"/>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Windows 文件系统模型和体系结构</a:t>
            </a:r>
            <a:endParaRPr lang="zh-CN" altLang="x-none" sz="3200" dirty="0" err="1">
              <a:solidFill>
                <a:srgbClr val="000000"/>
              </a:solidFill>
              <a:latin typeface="Times New Roman" panose="02020603050405020304" pitchFamily="16" charset="0"/>
              <a:ea typeface="宋体" panose="02010600030101010101" pitchFamily="2" charset="-122"/>
            </a:endParaRPr>
          </a:p>
        </p:txBody>
      </p:sp>
      <p:grpSp>
        <p:nvGrpSpPr>
          <p:cNvPr id="336900" name="组合 160770"/>
          <p:cNvGrpSpPr/>
          <p:nvPr/>
        </p:nvGrpSpPr>
        <p:grpSpPr>
          <a:xfrm>
            <a:off x="1908175" y="1628775"/>
            <a:ext cx="4519613" cy="5005388"/>
            <a:chOff x="1202" y="1026"/>
            <a:chExt cx="2847" cy="3153"/>
          </a:xfrm>
        </p:grpSpPr>
        <p:sp>
          <p:nvSpPr>
            <p:cNvPr id="336901" name="文本框 160771"/>
            <p:cNvSpPr txBox="1"/>
            <p:nvPr/>
          </p:nvSpPr>
          <p:spPr>
            <a:xfrm>
              <a:off x="1203" y="1026"/>
              <a:ext cx="2846" cy="200"/>
            </a:xfrm>
            <a:prstGeom prst="rect">
              <a:avLst/>
            </a:prstGeom>
            <a:solidFill>
              <a:srgbClr val="FFFFFF"/>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400" dirty="0" err="1">
                  <a:solidFill>
                    <a:srgbClr val="000000"/>
                  </a:solidFill>
                  <a:latin typeface="Times New Roman" panose="02020603050405020304" pitchFamily="16" charset="0"/>
                  <a:ea typeface="宋体" panose="02010600030101010101" pitchFamily="2" charset="-122"/>
                </a:rPr>
                <a:t>I/O API</a:t>
              </a:r>
              <a:endParaRPr lang="en-US" altLang="zh-CN" sz="1400" dirty="0" err="1">
                <a:solidFill>
                  <a:srgbClr val="000000"/>
                </a:solidFill>
                <a:latin typeface="Times New Roman" panose="02020603050405020304" pitchFamily="16" charset="0"/>
                <a:ea typeface="宋体" panose="02010600030101010101" pitchFamily="2" charset="-122"/>
              </a:endParaRPr>
            </a:p>
          </p:txBody>
        </p:sp>
        <p:sp>
          <p:nvSpPr>
            <p:cNvPr id="336902" name="文本框 160772"/>
            <p:cNvSpPr txBox="1"/>
            <p:nvPr/>
          </p:nvSpPr>
          <p:spPr>
            <a:xfrm>
              <a:off x="1720" y="2909"/>
              <a:ext cx="1791" cy="200"/>
            </a:xfrm>
            <a:prstGeom prst="rect">
              <a:avLst/>
            </a:prstGeom>
            <a:solidFill>
              <a:srgbClr val="DDDDDD"/>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设备驱动程序</a:t>
              </a:r>
              <a:endParaRPr lang="zh-CN" altLang="x-none" sz="1400" dirty="0" err="1">
                <a:solidFill>
                  <a:srgbClr val="000000"/>
                </a:solidFill>
                <a:latin typeface="Times New Roman" panose="02020603050405020304" pitchFamily="16" charset="0"/>
                <a:ea typeface="宋体" panose="02010600030101010101" pitchFamily="2" charset="-122"/>
              </a:endParaRPr>
            </a:p>
          </p:txBody>
        </p:sp>
        <p:sp>
          <p:nvSpPr>
            <p:cNvPr id="336903" name="文本框 160773"/>
            <p:cNvSpPr txBox="1"/>
            <p:nvPr/>
          </p:nvSpPr>
          <p:spPr>
            <a:xfrm>
              <a:off x="1720" y="1655"/>
              <a:ext cx="1791" cy="200"/>
            </a:xfrm>
            <a:prstGeom prst="rect">
              <a:avLst/>
            </a:prstGeom>
            <a:solidFill>
              <a:srgbClr val="DDDDDD"/>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文件系统驱动程序</a:t>
              </a:r>
              <a:endParaRPr lang="zh-CN" altLang="x-none" sz="1400" dirty="0" err="1">
                <a:solidFill>
                  <a:srgbClr val="000000"/>
                </a:solidFill>
                <a:latin typeface="Times New Roman" panose="02020603050405020304" pitchFamily="16" charset="0"/>
                <a:ea typeface="宋体" panose="02010600030101010101" pitchFamily="2" charset="-122"/>
              </a:endParaRPr>
            </a:p>
          </p:txBody>
        </p:sp>
        <p:sp>
          <p:nvSpPr>
            <p:cNvPr id="336904" name="文本框 160774"/>
            <p:cNvSpPr txBox="1"/>
            <p:nvPr/>
          </p:nvSpPr>
          <p:spPr>
            <a:xfrm>
              <a:off x="1720" y="2274"/>
              <a:ext cx="1791" cy="200"/>
            </a:xfrm>
            <a:prstGeom prst="rect">
              <a:avLst/>
            </a:prstGeom>
            <a:solidFill>
              <a:srgbClr val="DDDDDD"/>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中间驱动程序</a:t>
              </a:r>
              <a:endParaRPr lang="zh-CN" altLang="x-none" sz="1400" dirty="0" err="1">
                <a:solidFill>
                  <a:srgbClr val="000000"/>
                </a:solidFill>
                <a:latin typeface="Times New Roman" panose="02020603050405020304" pitchFamily="16" charset="0"/>
                <a:ea typeface="宋体" panose="02010600030101010101" pitchFamily="2" charset="-122"/>
              </a:endParaRPr>
            </a:p>
          </p:txBody>
        </p:sp>
        <p:sp>
          <p:nvSpPr>
            <p:cNvPr id="336905" name="流程图: 磁盘 160775"/>
            <p:cNvSpPr/>
            <p:nvPr/>
          </p:nvSpPr>
          <p:spPr>
            <a:xfrm>
              <a:off x="2081" y="3484"/>
              <a:ext cx="1193" cy="405"/>
            </a:xfrm>
            <a:prstGeom prst="flowChartMagneticDisk">
              <a:avLst/>
            </a:prstGeom>
            <a:solidFill>
              <a:srgbClr val="DDDDDD"/>
            </a:solidFill>
            <a:ln w="9360" cap="flat" cmpd="sng">
              <a:solidFill>
                <a:srgbClr val="808080"/>
              </a:solidFill>
              <a:prstDash val="solid"/>
              <a:round/>
              <a:headEnd type="none" w="med" len="med"/>
              <a:tailEnd type="none" w="med" len="med"/>
            </a:ln>
          </p:spPr>
          <p:txBody>
            <a:bodyPr wrap="square" lIns="90000" tIns="46800" rIns="90000" bIns="4680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物理设备</a:t>
              </a:r>
              <a:endParaRPr lang="zh-CN" altLang="x-none" sz="1400" dirty="0" err="1">
                <a:solidFill>
                  <a:srgbClr val="000000"/>
                </a:solidFill>
                <a:latin typeface="Times New Roman" panose="02020603050405020304" pitchFamily="16" charset="0"/>
                <a:ea typeface="宋体" panose="02010600030101010101" pitchFamily="2" charset="-122"/>
              </a:endParaRPr>
            </a:p>
          </p:txBody>
        </p:sp>
        <p:sp>
          <p:nvSpPr>
            <p:cNvPr id="336906" name="文本框 160776"/>
            <p:cNvSpPr txBox="1"/>
            <p:nvPr/>
          </p:nvSpPr>
          <p:spPr>
            <a:xfrm>
              <a:off x="1399" y="3933"/>
              <a:ext cx="2516" cy="246"/>
            </a:xfrm>
            <a:prstGeom prst="rect">
              <a:avLst/>
            </a:prstGeom>
            <a:solidFill>
              <a:srgbClr val="FFFFFF"/>
            </a:solidFill>
            <a:ln w="9525">
              <a:noFill/>
            </a:ln>
          </p:spPr>
          <p:txBody>
            <a:bodyPr wrap="square" lIns="0" tIns="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图</a:t>
              </a:r>
              <a:r>
                <a:rPr lang="en-US" altLang="zh-CN" sz="1400" dirty="0" err="1">
                  <a:solidFill>
                    <a:srgbClr val="000000"/>
                  </a:solidFill>
                  <a:latin typeface="Times New Roman" panose="02020603050405020304" pitchFamily="16" charset="0"/>
                  <a:ea typeface="宋体" panose="02010600030101010101" pitchFamily="2" charset="-122"/>
                </a:rPr>
                <a:t>6-36 Windows</a:t>
              </a:r>
              <a:r>
                <a:rPr lang="zh-CN" altLang="x-none" sz="1400" dirty="0" err="1">
                  <a:solidFill>
                    <a:srgbClr val="000000"/>
                  </a:solidFill>
                  <a:latin typeface="Times New Roman" panose="02020603050405020304" pitchFamily="16" charset="0"/>
                  <a:ea typeface="宋体" panose="02010600030101010101" pitchFamily="2" charset="-122"/>
                </a:rPr>
                <a:t>文件系统模型</a:t>
              </a:r>
              <a:endParaRPr lang="zh-CN" altLang="x-none" sz="1400" dirty="0" err="1">
                <a:solidFill>
                  <a:srgbClr val="000000"/>
                </a:solidFill>
                <a:latin typeface="Times New Roman" panose="02020603050405020304" pitchFamily="16" charset="0"/>
                <a:ea typeface="宋体" panose="02010600030101010101" pitchFamily="2" charset="-122"/>
              </a:endParaRPr>
            </a:p>
          </p:txBody>
        </p:sp>
        <p:sp>
          <p:nvSpPr>
            <p:cNvPr id="336907" name="直接连接符 160777"/>
            <p:cNvSpPr/>
            <p:nvPr/>
          </p:nvSpPr>
          <p:spPr>
            <a:xfrm>
              <a:off x="2319" y="1231"/>
              <a:ext cx="0" cy="108"/>
            </a:xfrm>
            <a:prstGeom prst="line">
              <a:avLst/>
            </a:prstGeom>
            <a:ln w="9360" cap="flat" cmpd="sng">
              <a:solidFill>
                <a:srgbClr val="000000"/>
              </a:solidFill>
              <a:prstDash val="solid"/>
              <a:round/>
              <a:headEnd type="none" w="med" len="med"/>
              <a:tailEnd type="stealth" w="sm" len="sm"/>
            </a:ln>
          </p:spPr>
        </p:sp>
        <p:sp>
          <p:nvSpPr>
            <p:cNvPr id="336908" name="文本框 160778"/>
            <p:cNvSpPr txBox="1"/>
            <p:nvPr/>
          </p:nvSpPr>
          <p:spPr>
            <a:xfrm>
              <a:off x="1720" y="1335"/>
              <a:ext cx="1791" cy="200"/>
            </a:xfrm>
            <a:prstGeom prst="rect">
              <a:avLst/>
            </a:prstGeom>
            <a:solidFill>
              <a:srgbClr val="FFFFFF"/>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过滤驱动程序</a:t>
              </a:r>
              <a:endParaRPr lang="zh-CN" altLang="x-none" sz="1400" dirty="0" err="1">
                <a:solidFill>
                  <a:srgbClr val="000000"/>
                </a:solidFill>
                <a:latin typeface="Times New Roman" panose="02020603050405020304" pitchFamily="16" charset="0"/>
                <a:ea typeface="宋体" panose="02010600030101010101" pitchFamily="2" charset="-122"/>
              </a:endParaRPr>
            </a:p>
          </p:txBody>
        </p:sp>
        <p:sp>
          <p:nvSpPr>
            <p:cNvPr id="336909" name="文本框 160779"/>
            <p:cNvSpPr txBox="1"/>
            <p:nvPr/>
          </p:nvSpPr>
          <p:spPr>
            <a:xfrm>
              <a:off x="1720" y="1970"/>
              <a:ext cx="1791" cy="200"/>
            </a:xfrm>
            <a:prstGeom prst="rect">
              <a:avLst/>
            </a:prstGeom>
            <a:solidFill>
              <a:srgbClr val="FFFFFF"/>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过滤驱动程序</a:t>
              </a:r>
              <a:endParaRPr lang="zh-CN" altLang="x-none" sz="1400" dirty="0" err="1">
                <a:solidFill>
                  <a:srgbClr val="000000"/>
                </a:solidFill>
                <a:latin typeface="Times New Roman" panose="02020603050405020304" pitchFamily="16" charset="0"/>
                <a:ea typeface="宋体" panose="02010600030101010101" pitchFamily="2" charset="-122"/>
              </a:endParaRPr>
            </a:p>
          </p:txBody>
        </p:sp>
        <p:sp>
          <p:nvSpPr>
            <p:cNvPr id="336910" name="文本框 160780"/>
            <p:cNvSpPr txBox="1"/>
            <p:nvPr/>
          </p:nvSpPr>
          <p:spPr>
            <a:xfrm>
              <a:off x="1720" y="2594"/>
              <a:ext cx="1791" cy="200"/>
            </a:xfrm>
            <a:prstGeom prst="rect">
              <a:avLst/>
            </a:prstGeom>
            <a:solidFill>
              <a:srgbClr val="FFFFFF"/>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过滤驱动程序</a:t>
              </a:r>
              <a:endParaRPr lang="zh-CN" altLang="x-none" sz="1400" dirty="0" err="1">
                <a:solidFill>
                  <a:srgbClr val="000000"/>
                </a:solidFill>
                <a:latin typeface="Times New Roman" panose="02020603050405020304" pitchFamily="16" charset="0"/>
                <a:ea typeface="宋体" panose="02010600030101010101" pitchFamily="2" charset="-122"/>
              </a:endParaRPr>
            </a:p>
          </p:txBody>
        </p:sp>
        <p:sp>
          <p:nvSpPr>
            <p:cNvPr id="336911" name="文本框 160781"/>
            <p:cNvSpPr txBox="1"/>
            <p:nvPr/>
          </p:nvSpPr>
          <p:spPr>
            <a:xfrm>
              <a:off x="1720" y="3239"/>
              <a:ext cx="1791" cy="200"/>
            </a:xfrm>
            <a:prstGeom prst="rect">
              <a:avLst/>
            </a:prstGeom>
            <a:solidFill>
              <a:srgbClr val="FFFFFF"/>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过滤驱动程序</a:t>
              </a:r>
              <a:endParaRPr lang="zh-CN" altLang="x-none" sz="1400" dirty="0" err="1">
                <a:solidFill>
                  <a:srgbClr val="000000"/>
                </a:solidFill>
                <a:latin typeface="Times New Roman" panose="02020603050405020304" pitchFamily="16" charset="0"/>
                <a:ea typeface="宋体" panose="02010600030101010101" pitchFamily="2" charset="-122"/>
              </a:endParaRPr>
            </a:p>
          </p:txBody>
        </p:sp>
        <p:sp>
          <p:nvSpPr>
            <p:cNvPr id="336912" name="直接连接符 160782"/>
            <p:cNvSpPr/>
            <p:nvPr/>
          </p:nvSpPr>
          <p:spPr>
            <a:xfrm>
              <a:off x="2319" y="1537"/>
              <a:ext cx="0" cy="108"/>
            </a:xfrm>
            <a:prstGeom prst="line">
              <a:avLst/>
            </a:prstGeom>
            <a:ln w="9360" cap="flat" cmpd="sng">
              <a:solidFill>
                <a:srgbClr val="000000"/>
              </a:solidFill>
              <a:prstDash val="solid"/>
              <a:round/>
              <a:headEnd type="none" w="med" len="med"/>
              <a:tailEnd type="stealth" w="sm" len="sm"/>
            </a:ln>
          </p:spPr>
        </p:sp>
        <p:sp>
          <p:nvSpPr>
            <p:cNvPr id="336913" name="直接连接符 160783"/>
            <p:cNvSpPr/>
            <p:nvPr/>
          </p:nvSpPr>
          <p:spPr>
            <a:xfrm>
              <a:off x="2332" y="1865"/>
              <a:ext cx="0" cy="108"/>
            </a:xfrm>
            <a:prstGeom prst="line">
              <a:avLst/>
            </a:prstGeom>
            <a:ln w="9360" cap="flat" cmpd="sng">
              <a:solidFill>
                <a:srgbClr val="000000"/>
              </a:solidFill>
              <a:prstDash val="solid"/>
              <a:round/>
              <a:headEnd type="none" w="med" len="med"/>
              <a:tailEnd type="stealth" w="sm" len="sm"/>
            </a:ln>
          </p:spPr>
        </p:sp>
        <p:sp>
          <p:nvSpPr>
            <p:cNvPr id="336914" name="直接连接符 160784"/>
            <p:cNvSpPr/>
            <p:nvPr/>
          </p:nvSpPr>
          <p:spPr>
            <a:xfrm>
              <a:off x="2360" y="2480"/>
              <a:ext cx="0" cy="108"/>
            </a:xfrm>
            <a:prstGeom prst="line">
              <a:avLst/>
            </a:prstGeom>
            <a:ln w="9360" cap="flat" cmpd="sng">
              <a:solidFill>
                <a:srgbClr val="000000"/>
              </a:solidFill>
              <a:prstDash val="solid"/>
              <a:round/>
              <a:headEnd type="none" w="med" len="med"/>
              <a:tailEnd type="stealth" w="sm" len="sm"/>
            </a:ln>
          </p:spPr>
        </p:sp>
        <p:sp>
          <p:nvSpPr>
            <p:cNvPr id="336915" name="直接连接符 160785"/>
            <p:cNvSpPr/>
            <p:nvPr/>
          </p:nvSpPr>
          <p:spPr>
            <a:xfrm>
              <a:off x="2347" y="2170"/>
              <a:ext cx="0" cy="108"/>
            </a:xfrm>
            <a:prstGeom prst="line">
              <a:avLst/>
            </a:prstGeom>
            <a:ln w="9360" cap="flat" cmpd="sng">
              <a:solidFill>
                <a:srgbClr val="000000"/>
              </a:solidFill>
              <a:prstDash val="solid"/>
              <a:round/>
              <a:headEnd type="none" w="med" len="med"/>
              <a:tailEnd type="stealth" w="sm" len="sm"/>
            </a:ln>
          </p:spPr>
        </p:sp>
        <p:sp>
          <p:nvSpPr>
            <p:cNvPr id="336916" name="直接连接符 160786"/>
            <p:cNvSpPr/>
            <p:nvPr/>
          </p:nvSpPr>
          <p:spPr>
            <a:xfrm>
              <a:off x="2375" y="2805"/>
              <a:ext cx="0" cy="108"/>
            </a:xfrm>
            <a:prstGeom prst="line">
              <a:avLst/>
            </a:prstGeom>
            <a:ln w="9360" cap="flat" cmpd="sng">
              <a:solidFill>
                <a:srgbClr val="000000"/>
              </a:solidFill>
              <a:prstDash val="solid"/>
              <a:round/>
              <a:headEnd type="none" w="med" len="med"/>
              <a:tailEnd type="stealth" w="sm" len="sm"/>
            </a:ln>
          </p:spPr>
        </p:sp>
        <p:sp>
          <p:nvSpPr>
            <p:cNvPr id="336917" name="直接连接符 160787"/>
            <p:cNvSpPr/>
            <p:nvPr/>
          </p:nvSpPr>
          <p:spPr>
            <a:xfrm>
              <a:off x="2375" y="3116"/>
              <a:ext cx="0" cy="108"/>
            </a:xfrm>
            <a:prstGeom prst="line">
              <a:avLst/>
            </a:prstGeom>
            <a:ln w="9360" cap="flat" cmpd="sng">
              <a:solidFill>
                <a:srgbClr val="000000"/>
              </a:solidFill>
              <a:prstDash val="solid"/>
              <a:round/>
              <a:headEnd type="none" w="med" len="med"/>
              <a:tailEnd type="stealth" w="sm" len="sm"/>
            </a:ln>
          </p:spPr>
        </p:sp>
        <p:sp>
          <p:nvSpPr>
            <p:cNvPr id="336918" name="直接连接符 160788"/>
            <p:cNvSpPr/>
            <p:nvPr/>
          </p:nvSpPr>
          <p:spPr>
            <a:xfrm>
              <a:off x="2388" y="3444"/>
              <a:ext cx="0" cy="108"/>
            </a:xfrm>
            <a:prstGeom prst="line">
              <a:avLst/>
            </a:prstGeom>
            <a:ln w="9360" cap="flat" cmpd="sng">
              <a:solidFill>
                <a:srgbClr val="000000"/>
              </a:solidFill>
              <a:prstDash val="solid"/>
              <a:round/>
              <a:headEnd type="none" w="med" len="med"/>
              <a:tailEnd type="stealth" w="sm" len="sm"/>
            </a:ln>
          </p:spPr>
        </p:sp>
        <p:sp>
          <p:nvSpPr>
            <p:cNvPr id="336919" name="直接连接符 160789"/>
            <p:cNvSpPr/>
            <p:nvPr/>
          </p:nvSpPr>
          <p:spPr>
            <a:xfrm>
              <a:off x="2917" y="1220"/>
              <a:ext cx="0" cy="108"/>
            </a:xfrm>
            <a:prstGeom prst="line">
              <a:avLst/>
            </a:prstGeom>
            <a:ln w="9360" cap="flat" cmpd="sng">
              <a:solidFill>
                <a:srgbClr val="000000"/>
              </a:solidFill>
              <a:prstDash val="solid"/>
              <a:round/>
              <a:headEnd type="stealth" w="sm" len="sm"/>
              <a:tailEnd type="none" w="med" len="med"/>
            </a:ln>
          </p:spPr>
        </p:sp>
        <p:sp>
          <p:nvSpPr>
            <p:cNvPr id="336920" name="直接连接符 160790"/>
            <p:cNvSpPr/>
            <p:nvPr/>
          </p:nvSpPr>
          <p:spPr>
            <a:xfrm>
              <a:off x="2904" y="1527"/>
              <a:ext cx="0" cy="108"/>
            </a:xfrm>
            <a:prstGeom prst="line">
              <a:avLst/>
            </a:prstGeom>
            <a:ln w="9360" cap="flat" cmpd="sng">
              <a:solidFill>
                <a:srgbClr val="000000"/>
              </a:solidFill>
              <a:prstDash val="solid"/>
              <a:round/>
              <a:headEnd type="stealth" w="sm" len="sm"/>
              <a:tailEnd type="none" w="med" len="med"/>
            </a:ln>
          </p:spPr>
        </p:sp>
        <p:sp>
          <p:nvSpPr>
            <p:cNvPr id="336921" name="直接连接符 160791"/>
            <p:cNvSpPr/>
            <p:nvPr/>
          </p:nvSpPr>
          <p:spPr>
            <a:xfrm>
              <a:off x="2917" y="1855"/>
              <a:ext cx="0" cy="108"/>
            </a:xfrm>
            <a:prstGeom prst="line">
              <a:avLst/>
            </a:prstGeom>
            <a:ln w="9360" cap="flat" cmpd="sng">
              <a:solidFill>
                <a:srgbClr val="000000"/>
              </a:solidFill>
              <a:prstDash val="solid"/>
              <a:round/>
              <a:headEnd type="stealth" w="sm" len="sm"/>
              <a:tailEnd type="none" w="med" len="med"/>
            </a:ln>
          </p:spPr>
        </p:sp>
        <p:sp>
          <p:nvSpPr>
            <p:cNvPr id="336922" name="直接连接符 160792"/>
            <p:cNvSpPr/>
            <p:nvPr/>
          </p:nvSpPr>
          <p:spPr>
            <a:xfrm>
              <a:off x="2917" y="2161"/>
              <a:ext cx="0" cy="108"/>
            </a:xfrm>
            <a:prstGeom prst="line">
              <a:avLst/>
            </a:prstGeom>
            <a:ln w="9360" cap="flat" cmpd="sng">
              <a:solidFill>
                <a:srgbClr val="000000"/>
              </a:solidFill>
              <a:prstDash val="solid"/>
              <a:round/>
              <a:headEnd type="stealth" w="sm" len="sm"/>
              <a:tailEnd type="none" w="med" len="med"/>
            </a:ln>
          </p:spPr>
        </p:sp>
        <p:sp>
          <p:nvSpPr>
            <p:cNvPr id="336923" name="直接连接符 160793"/>
            <p:cNvSpPr/>
            <p:nvPr/>
          </p:nvSpPr>
          <p:spPr>
            <a:xfrm>
              <a:off x="2917" y="2480"/>
              <a:ext cx="0" cy="108"/>
            </a:xfrm>
            <a:prstGeom prst="line">
              <a:avLst/>
            </a:prstGeom>
            <a:ln w="9360" cap="flat" cmpd="sng">
              <a:solidFill>
                <a:srgbClr val="000000"/>
              </a:solidFill>
              <a:prstDash val="solid"/>
              <a:round/>
              <a:headEnd type="stealth" w="sm" len="sm"/>
              <a:tailEnd type="none" w="med" len="med"/>
            </a:ln>
          </p:spPr>
        </p:sp>
        <p:sp>
          <p:nvSpPr>
            <p:cNvPr id="336924" name="直接连接符 160794"/>
            <p:cNvSpPr/>
            <p:nvPr/>
          </p:nvSpPr>
          <p:spPr>
            <a:xfrm>
              <a:off x="2917" y="2795"/>
              <a:ext cx="0" cy="108"/>
            </a:xfrm>
            <a:prstGeom prst="line">
              <a:avLst/>
            </a:prstGeom>
            <a:ln w="9360" cap="flat" cmpd="sng">
              <a:solidFill>
                <a:srgbClr val="000000"/>
              </a:solidFill>
              <a:prstDash val="solid"/>
              <a:round/>
              <a:headEnd type="stealth" w="sm" len="sm"/>
              <a:tailEnd type="none" w="med" len="med"/>
            </a:ln>
          </p:spPr>
        </p:sp>
        <p:sp>
          <p:nvSpPr>
            <p:cNvPr id="336925" name="直接连接符 160795"/>
            <p:cNvSpPr/>
            <p:nvPr/>
          </p:nvSpPr>
          <p:spPr>
            <a:xfrm>
              <a:off x="2931" y="3116"/>
              <a:ext cx="0" cy="108"/>
            </a:xfrm>
            <a:prstGeom prst="line">
              <a:avLst/>
            </a:prstGeom>
            <a:ln w="9360" cap="flat" cmpd="sng">
              <a:solidFill>
                <a:srgbClr val="000000"/>
              </a:solidFill>
              <a:prstDash val="solid"/>
              <a:round/>
              <a:headEnd type="stealth" w="sm" len="sm"/>
              <a:tailEnd type="none" w="med" len="med"/>
            </a:ln>
          </p:spPr>
        </p:sp>
        <p:sp>
          <p:nvSpPr>
            <p:cNvPr id="336926" name="直接连接符 160796"/>
            <p:cNvSpPr/>
            <p:nvPr/>
          </p:nvSpPr>
          <p:spPr>
            <a:xfrm>
              <a:off x="2931" y="3445"/>
              <a:ext cx="0" cy="108"/>
            </a:xfrm>
            <a:prstGeom prst="line">
              <a:avLst/>
            </a:prstGeom>
            <a:ln w="9360" cap="flat" cmpd="sng">
              <a:solidFill>
                <a:srgbClr val="000000"/>
              </a:solidFill>
              <a:prstDash val="solid"/>
              <a:round/>
              <a:headEnd type="stealth" w="sm" len="sm"/>
              <a:tailEnd type="none" w="med" len="med"/>
            </a:ln>
          </p:spPr>
        </p:sp>
        <p:sp>
          <p:nvSpPr>
            <p:cNvPr id="336927" name="文本框 160797"/>
            <p:cNvSpPr txBox="1"/>
            <p:nvPr/>
          </p:nvSpPr>
          <p:spPr>
            <a:xfrm>
              <a:off x="1202" y="1435"/>
              <a:ext cx="312" cy="2044"/>
            </a:xfrm>
            <a:prstGeom prst="rect">
              <a:avLst/>
            </a:prstGeom>
            <a:solidFill>
              <a:srgbClr val="FFFFFF"/>
            </a:solidFill>
            <a:ln w="9360" cap="flat" cmpd="sng">
              <a:solidFill>
                <a:srgbClr val="808080"/>
              </a:solidFill>
              <a:prstDash val="solid"/>
              <a:miter/>
              <a:headEnd type="none" w="med" len="med"/>
              <a:tailEnd type="none" w="med" len="med"/>
            </a:ln>
          </p:spPr>
          <p:txBody>
            <a:bodyPr vert="eaVert" wrap="square" lIns="0" tIns="46800" rIns="0" bIns="4680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400" dirty="0" err="1">
                  <a:solidFill>
                    <a:srgbClr val="000000"/>
                  </a:solidFill>
                  <a:latin typeface="Times New Roman" panose="02020603050405020304" pitchFamily="16" charset="0"/>
                  <a:ea typeface="宋体" panose="02010600030101010101" pitchFamily="2" charset="-122"/>
                </a:rPr>
                <a:t>I/O</a:t>
              </a:r>
              <a:r>
                <a:rPr lang="zh-CN" altLang="x-none" sz="1400" dirty="0" err="1">
                  <a:solidFill>
                    <a:srgbClr val="000000"/>
                  </a:solidFill>
                  <a:latin typeface="Times New Roman" panose="02020603050405020304" pitchFamily="16" charset="0"/>
                  <a:ea typeface="宋体" panose="02010600030101010101" pitchFamily="2" charset="-122"/>
                </a:rPr>
                <a:t>管理器</a:t>
              </a:r>
              <a:endParaRPr lang="zh-CN" altLang="x-none" sz="1400" dirty="0" err="1">
                <a:solidFill>
                  <a:srgbClr val="000000"/>
                </a:solidFill>
                <a:latin typeface="Times New Roman" panose="02020603050405020304" pitchFamily="16" charset="0"/>
                <a:ea typeface="宋体" panose="02010600030101010101" pitchFamily="2" charset="-122"/>
              </a:endParaRPr>
            </a:p>
          </p:txBody>
        </p:sp>
        <p:sp>
          <p:nvSpPr>
            <p:cNvPr id="336928" name="文本框 160798"/>
            <p:cNvSpPr txBox="1"/>
            <p:nvPr/>
          </p:nvSpPr>
          <p:spPr>
            <a:xfrm>
              <a:off x="3729" y="1435"/>
              <a:ext cx="312" cy="2044"/>
            </a:xfrm>
            <a:prstGeom prst="rect">
              <a:avLst/>
            </a:prstGeom>
            <a:solidFill>
              <a:srgbClr val="FFFFFF"/>
            </a:solidFill>
            <a:ln w="9360" cap="flat" cmpd="sng">
              <a:solidFill>
                <a:srgbClr val="808080"/>
              </a:solidFill>
              <a:prstDash val="solid"/>
              <a:miter/>
              <a:headEnd type="none" w="med" len="med"/>
              <a:tailEnd type="none" w="med" len="med"/>
            </a:ln>
          </p:spPr>
          <p:txBody>
            <a:bodyPr vert="eaVert" wrap="square" lIns="0" tIns="46800" rIns="0" bIns="4680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400" dirty="0" err="1">
                  <a:solidFill>
                    <a:srgbClr val="000000"/>
                  </a:solidFill>
                  <a:latin typeface="Times New Roman" panose="02020603050405020304" pitchFamily="16" charset="0"/>
                  <a:ea typeface="宋体" panose="02010600030101010101" pitchFamily="2" charset="-122"/>
                </a:rPr>
                <a:t>NT</a:t>
              </a:r>
              <a:r>
                <a:rPr lang="zh-CN" altLang="x-none" sz="1400" dirty="0" err="1">
                  <a:solidFill>
                    <a:srgbClr val="000000"/>
                  </a:solidFill>
                  <a:latin typeface="Times New Roman" panose="02020603050405020304" pitchFamily="16" charset="0"/>
                  <a:ea typeface="宋体" panose="02010600030101010101" pitchFamily="2" charset="-122"/>
                </a:rPr>
                <a:t>执行体</a:t>
              </a:r>
              <a:endParaRPr lang="zh-CN" altLang="x-none" sz="1400" dirty="0" err="1">
                <a:solidFill>
                  <a:srgbClr val="000000"/>
                </a:solidFill>
                <a:latin typeface="Times New Roman" panose="02020603050405020304" pitchFamily="16" charset="0"/>
                <a:ea typeface="宋体" panose="02010600030101010101" pitchFamily="2" charset="-122"/>
              </a:endParaRPr>
            </a:p>
          </p:txBody>
        </p:sp>
      </p:gr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4034" name="矩形 2560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44035" name="文本框 25601"/>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6.2.1</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文件逻辑结构的类型</a:t>
            </a:r>
            <a:endParaRPr lang="zh-CN" altLang="x-none" sz="3600" dirty="0" err="1">
              <a:solidFill>
                <a:srgbClr val="000000"/>
              </a:solidFill>
              <a:latin typeface="Arial Black" panose="020B0A04020102020204" pitchFamily="32" charset="0"/>
              <a:ea typeface="宋体" panose="02010600030101010101" pitchFamily="2" charset="-122"/>
            </a:endParaRPr>
          </a:p>
        </p:txBody>
      </p:sp>
      <p:pic>
        <p:nvPicPr>
          <p:cNvPr id="44036" name="图片 25602"/>
          <p:cNvPicPr>
            <a:picLocks noChangeAspect="1"/>
          </p:cNvPicPr>
          <p:nvPr/>
        </p:nvPicPr>
        <p:blipFill>
          <a:blip r:embed="rId2"/>
          <a:stretch>
            <a:fillRect/>
          </a:stretch>
        </p:blipFill>
        <p:spPr>
          <a:xfrm>
            <a:off x="755650" y="1628775"/>
            <a:ext cx="7416800" cy="1512888"/>
          </a:xfrm>
          <a:prstGeom prst="rect">
            <a:avLst/>
          </a:prstGeom>
          <a:noFill/>
          <a:ln w="9525">
            <a:noFill/>
          </a:ln>
        </p:spPr>
      </p:pic>
      <p:sp>
        <p:nvSpPr>
          <p:cNvPr id="44037" name="文本框 25603"/>
          <p:cNvSpPr txBox="1"/>
          <p:nvPr/>
        </p:nvSpPr>
        <p:spPr>
          <a:xfrm>
            <a:off x="3402013" y="3213100"/>
            <a:ext cx="2009775" cy="460375"/>
          </a:xfrm>
          <a:prstGeom prst="rect">
            <a:avLst/>
          </a:prstGeom>
          <a:noFill/>
          <a:ln w="9525">
            <a:noFill/>
          </a:ln>
        </p:spPr>
        <p:txBody>
          <a:bodyPr wrap="non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solidFill>
                  <a:srgbClr val="000000"/>
                </a:solidFill>
                <a:latin typeface="Times New Roman" panose="02020603050405020304" pitchFamily="16" charset="0"/>
              </a:rPr>
              <a:t>定长记录格式</a:t>
            </a:r>
            <a:endParaRPr lang="zh-CN" altLang="x-none" b="1" dirty="0" err="1">
              <a:solidFill>
                <a:srgbClr val="000000"/>
              </a:solidFill>
              <a:latin typeface="Times New Roman" panose="02020603050405020304" pitchFamily="16" charset="0"/>
            </a:endParaRPr>
          </a:p>
        </p:txBody>
      </p:sp>
      <p:pic>
        <p:nvPicPr>
          <p:cNvPr id="44038" name="图片 25604"/>
          <p:cNvPicPr>
            <a:picLocks noChangeAspect="1"/>
          </p:cNvPicPr>
          <p:nvPr/>
        </p:nvPicPr>
        <p:blipFill>
          <a:blip r:embed="rId3"/>
          <a:stretch>
            <a:fillRect/>
          </a:stretch>
        </p:blipFill>
        <p:spPr>
          <a:xfrm>
            <a:off x="827088" y="3933825"/>
            <a:ext cx="7416800" cy="1655763"/>
          </a:xfrm>
          <a:prstGeom prst="rect">
            <a:avLst/>
          </a:prstGeom>
          <a:noFill/>
          <a:ln w="9525">
            <a:noFill/>
          </a:ln>
        </p:spPr>
      </p:pic>
      <p:sp>
        <p:nvSpPr>
          <p:cNvPr id="44039" name="文本框 25605"/>
          <p:cNvSpPr txBox="1"/>
          <p:nvPr/>
        </p:nvSpPr>
        <p:spPr>
          <a:xfrm>
            <a:off x="3635375" y="5876925"/>
            <a:ext cx="2009775" cy="460375"/>
          </a:xfrm>
          <a:prstGeom prst="rect">
            <a:avLst/>
          </a:prstGeom>
          <a:noFill/>
          <a:ln w="9525">
            <a:noFill/>
          </a:ln>
        </p:spPr>
        <p:txBody>
          <a:bodyPr wrap="non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solidFill>
                  <a:srgbClr val="000000"/>
                </a:solidFill>
                <a:latin typeface="Times New Roman" panose="02020603050405020304" pitchFamily="16" charset="0"/>
              </a:rPr>
              <a:t>变长记录格式</a:t>
            </a:r>
            <a:endParaRPr lang="zh-CN" altLang="x-none" b="1" dirty="0" err="1">
              <a:solidFill>
                <a:srgbClr val="000000"/>
              </a:solidFill>
              <a:latin typeface="Times New Roman" panose="02020603050405020304" pitchFamily="16" charset="0"/>
            </a:endParaRPr>
          </a:p>
        </p:txBody>
      </p:sp>
    </p:spTree>
  </p:cSld>
  <p:clrMapOvr>
    <a:masterClrMapping/>
  </p:clrMapOvr>
  <p:transition spd="slow"/>
</p:sld>
</file>

<file path=ppt/slides/slide16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38946" name="矩形 16179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38947" name="文本框 161793"/>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chemeClr val="accent2"/>
                </a:solidFill>
                <a:latin typeface="Times New Roman" panose="02020603050405020304" pitchFamily="16" charset="0"/>
              </a:rPr>
              <a:t>1</a:t>
            </a:r>
            <a:r>
              <a:rPr lang="zh-CN" altLang="en-US" sz="2800" dirty="0" err="1">
                <a:solidFill>
                  <a:schemeClr val="accent2"/>
                </a:solidFill>
                <a:latin typeface="Times New Roman" panose="02020603050405020304" pitchFamily="16" charset="0"/>
              </a:rPr>
              <a:t>、</a:t>
            </a:r>
            <a:r>
              <a:rPr lang="zh-CN" altLang="x-none" sz="2800" dirty="0" err="1">
                <a:solidFill>
                  <a:schemeClr val="accent2"/>
                </a:solidFill>
                <a:latin typeface="Times New Roman" panose="02020603050405020304" pitchFamily="16" charset="0"/>
              </a:rPr>
              <a:t>本地</a:t>
            </a:r>
            <a:r>
              <a:rPr lang="en-US" altLang="zh-CN" sz="2800" dirty="0" err="1">
                <a:solidFill>
                  <a:schemeClr val="accent2"/>
                </a:solidFill>
                <a:latin typeface="Times New Roman" panose="02020603050405020304" pitchFamily="16" charset="0"/>
              </a:rPr>
              <a:t>FSD(File System Driver)</a:t>
            </a:r>
            <a:endParaRPr lang="en-US" altLang="zh-CN" sz="2800" dirty="0" err="1">
              <a:solidFill>
                <a:schemeClr val="accent2"/>
              </a:solidFill>
              <a:latin typeface="Times New Roman" panose="02020603050405020304" pitchFamily="16" charset="0"/>
            </a:endParaRPr>
          </a:p>
        </p:txBody>
      </p:sp>
      <p:grpSp>
        <p:nvGrpSpPr>
          <p:cNvPr id="338948" name="组合 161794"/>
          <p:cNvGrpSpPr/>
          <p:nvPr/>
        </p:nvGrpSpPr>
        <p:grpSpPr>
          <a:xfrm>
            <a:off x="2771775" y="2420938"/>
            <a:ext cx="4745038" cy="3232150"/>
            <a:chOff x="1746" y="1525"/>
            <a:chExt cx="2989" cy="2036"/>
          </a:xfrm>
        </p:grpSpPr>
        <p:sp>
          <p:nvSpPr>
            <p:cNvPr id="338949" name="直接连接符 161795"/>
            <p:cNvSpPr/>
            <p:nvPr/>
          </p:nvSpPr>
          <p:spPr>
            <a:xfrm>
              <a:off x="1879" y="1796"/>
              <a:ext cx="2545" cy="0"/>
            </a:xfrm>
            <a:prstGeom prst="line">
              <a:avLst/>
            </a:prstGeom>
            <a:ln w="9360" cap="flat" cmpd="sng">
              <a:solidFill>
                <a:srgbClr val="808080"/>
              </a:solidFill>
              <a:prstDash val="dash"/>
              <a:round/>
              <a:headEnd type="none" w="med" len="med"/>
              <a:tailEnd type="none" w="med" len="med"/>
            </a:ln>
          </p:spPr>
        </p:sp>
        <p:sp>
          <p:nvSpPr>
            <p:cNvPr id="338950" name="文本框 161796"/>
            <p:cNvSpPr txBox="1"/>
            <p:nvPr/>
          </p:nvSpPr>
          <p:spPr>
            <a:xfrm>
              <a:off x="3792" y="1525"/>
              <a:ext cx="632" cy="208"/>
            </a:xfrm>
            <a:prstGeom prst="rect">
              <a:avLst/>
            </a:prstGeom>
            <a:solidFill>
              <a:srgbClr val="FFFFFF"/>
            </a:solidFill>
            <a:ln w="9525">
              <a:noFill/>
            </a:ln>
          </p:spPr>
          <p:txBody>
            <a:bodyPr wrap="square" lIns="0" tIns="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用户态</a:t>
              </a:r>
              <a:endParaRPr lang="zh-CN" altLang="x-none" sz="1600" dirty="0" err="1">
                <a:solidFill>
                  <a:srgbClr val="000000"/>
                </a:solidFill>
                <a:latin typeface="Times New Roman" panose="02020603050405020304" pitchFamily="16" charset="0"/>
                <a:ea typeface="宋体" panose="02010600030101010101" pitchFamily="2" charset="-122"/>
              </a:endParaRPr>
            </a:p>
          </p:txBody>
        </p:sp>
        <p:sp>
          <p:nvSpPr>
            <p:cNvPr id="338951" name="直接连接符 161797"/>
            <p:cNvSpPr/>
            <p:nvPr/>
          </p:nvSpPr>
          <p:spPr>
            <a:xfrm>
              <a:off x="1939" y="2838"/>
              <a:ext cx="2545" cy="0"/>
            </a:xfrm>
            <a:prstGeom prst="line">
              <a:avLst/>
            </a:prstGeom>
            <a:ln w="9360" cap="flat" cmpd="sng">
              <a:solidFill>
                <a:srgbClr val="808080"/>
              </a:solidFill>
              <a:prstDash val="dash"/>
              <a:round/>
              <a:headEnd type="none" w="med" len="med"/>
              <a:tailEnd type="none" w="med" len="med"/>
            </a:ln>
          </p:spPr>
        </p:sp>
        <p:sp>
          <p:nvSpPr>
            <p:cNvPr id="338952" name="文本框 161798"/>
            <p:cNvSpPr txBox="1"/>
            <p:nvPr/>
          </p:nvSpPr>
          <p:spPr>
            <a:xfrm>
              <a:off x="1879" y="1525"/>
              <a:ext cx="1907" cy="168"/>
            </a:xfrm>
            <a:prstGeom prst="rect">
              <a:avLst/>
            </a:prstGeom>
            <a:solidFill>
              <a:srgbClr val="FFFFFF"/>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应用程序接口</a:t>
              </a:r>
              <a:endParaRPr lang="zh-CN" altLang="x-none" sz="1600" dirty="0" err="1">
                <a:solidFill>
                  <a:srgbClr val="000000"/>
                </a:solidFill>
                <a:latin typeface="Times New Roman" panose="02020603050405020304" pitchFamily="16" charset="0"/>
                <a:ea typeface="宋体" panose="02010600030101010101" pitchFamily="2" charset="-122"/>
              </a:endParaRPr>
            </a:p>
          </p:txBody>
        </p:sp>
        <p:sp>
          <p:nvSpPr>
            <p:cNvPr id="338953" name="文本框 161799"/>
            <p:cNvSpPr txBox="1"/>
            <p:nvPr/>
          </p:nvSpPr>
          <p:spPr>
            <a:xfrm>
              <a:off x="1879" y="1872"/>
              <a:ext cx="1907" cy="168"/>
            </a:xfrm>
            <a:prstGeom prst="rect">
              <a:avLst/>
            </a:prstGeom>
            <a:solidFill>
              <a:srgbClr val="DDDDDD"/>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应用程序接口</a:t>
              </a:r>
              <a:endParaRPr lang="zh-CN" altLang="x-none" sz="1600" dirty="0" err="1">
                <a:solidFill>
                  <a:srgbClr val="000000"/>
                </a:solidFill>
                <a:latin typeface="Times New Roman" panose="02020603050405020304" pitchFamily="16" charset="0"/>
                <a:ea typeface="宋体" panose="02010600030101010101" pitchFamily="2" charset="-122"/>
              </a:endParaRPr>
            </a:p>
          </p:txBody>
        </p:sp>
        <p:sp>
          <p:nvSpPr>
            <p:cNvPr id="338954" name="文本框 161800"/>
            <p:cNvSpPr txBox="1"/>
            <p:nvPr/>
          </p:nvSpPr>
          <p:spPr>
            <a:xfrm>
              <a:off x="1879" y="2219"/>
              <a:ext cx="1907" cy="168"/>
            </a:xfrm>
            <a:prstGeom prst="rect">
              <a:avLst/>
            </a:prstGeom>
            <a:solidFill>
              <a:srgbClr val="DDDDDD"/>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文件系统驱动程序</a:t>
              </a:r>
              <a:endParaRPr lang="zh-CN" altLang="x-none" sz="1600" dirty="0" err="1">
                <a:solidFill>
                  <a:srgbClr val="000000"/>
                </a:solidFill>
                <a:latin typeface="Times New Roman" panose="02020603050405020304" pitchFamily="16" charset="0"/>
                <a:ea typeface="宋体" panose="02010600030101010101" pitchFamily="2" charset="-122"/>
              </a:endParaRPr>
            </a:p>
          </p:txBody>
        </p:sp>
        <p:sp>
          <p:nvSpPr>
            <p:cNvPr id="338955" name="文本框 161801"/>
            <p:cNvSpPr txBox="1"/>
            <p:nvPr/>
          </p:nvSpPr>
          <p:spPr>
            <a:xfrm>
              <a:off x="1879" y="2567"/>
              <a:ext cx="1907" cy="168"/>
            </a:xfrm>
            <a:prstGeom prst="rect">
              <a:avLst/>
            </a:prstGeom>
            <a:solidFill>
              <a:srgbClr val="DDDDDD"/>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存储设备驱动</a:t>
              </a:r>
              <a:endParaRPr lang="zh-CN" altLang="x-none" sz="1600" dirty="0" err="1">
                <a:solidFill>
                  <a:srgbClr val="000000"/>
                </a:solidFill>
                <a:latin typeface="Times New Roman" panose="02020603050405020304" pitchFamily="16" charset="0"/>
                <a:ea typeface="宋体" panose="02010600030101010101" pitchFamily="2" charset="-122"/>
              </a:endParaRPr>
            </a:p>
          </p:txBody>
        </p:sp>
        <p:sp>
          <p:nvSpPr>
            <p:cNvPr id="338956" name="流程图: 磁盘 161802"/>
            <p:cNvSpPr/>
            <p:nvPr/>
          </p:nvSpPr>
          <p:spPr>
            <a:xfrm>
              <a:off x="2205" y="2914"/>
              <a:ext cx="1270" cy="342"/>
            </a:xfrm>
            <a:prstGeom prst="flowChartMagneticDisk">
              <a:avLst/>
            </a:prstGeom>
            <a:solidFill>
              <a:srgbClr val="DDDDDD"/>
            </a:solidFill>
            <a:ln w="9360" cap="flat" cmpd="sng">
              <a:solidFill>
                <a:srgbClr val="808080"/>
              </a:solidFill>
              <a:prstDash val="solid"/>
              <a:round/>
              <a:headEnd type="none" w="med" len="med"/>
              <a:tailEnd type="none" w="med" len="med"/>
            </a:ln>
          </p:spPr>
          <p:txBody>
            <a:bodyPr wrap="square" lIns="90000" tIns="46800" rIns="90000" bIns="4680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磁盘</a:t>
              </a:r>
              <a:endParaRPr lang="zh-CN" altLang="x-none" sz="1600" dirty="0" err="1">
                <a:solidFill>
                  <a:srgbClr val="000000"/>
                </a:solidFill>
                <a:latin typeface="Times New Roman" panose="02020603050405020304" pitchFamily="16" charset="0"/>
                <a:ea typeface="宋体" panose="02010600030101010101" pitchFamily="2" charset="-122"/>
              </a:endParaRPr>
            </a:p>
          </p:txBody>
        </p:sp>
        <p:sp>
          <p:nvSpPr>
            <p:cNvPr id="338957" name="上下箭头 161803"/>
            <p:cNvSpPr/>
            <p:nvPr/>
          </p:nvSpPr>
          <p:spPr>
            <a:xfrm>
              <a:off x="2636" y="2740"/>
              <a:ext cx="405" cy="168"/>
            </a:xfrm>
            <a:prstGeom prst="upDownArrow">
              <a:avLst>
                <a:gd name="adj1" fmla="val 50000"/>
                <a:gd name="adj2" fmla="val 20000"/>
              </a:avLst>
            </a:prstGeom>
            <a:solidFill>
              <a:srgbClr val="DDDDDD"/>
            </a:solidFill>
            <a:ln w="9360" cap="flat" cmpd="sng">
              <a:solidFill>
                <a:srgbClr val="80808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338958" name="上下箭头 161804"/>
            <p:cNvSpPr/>
            <p:nvPr/>
          </p:nvSpPr>
          <p:spPr>
            <a:xfrm>
              <a:off x="2621" y="2046"/>
              <a:ext cx="405" cy="168"/>
            </a:xfrm>
            <a:prstGeom prst="upDownArrow">
              <a:avLst>
                <a:gd name="adj1" fmla="val 50000"/>
                <a:gd name="adj2" fmla="val 20000"/>
              </a:avLst>
            </a:prstGeom>
            <a:solidFill>
              <a:srgbClr val="DDDDDD"/>
            </a:solidFill>
            <a:ln w="9360" cap="flat" cmpd="sng">
              <a:solidFill>
                <a:srgbClr val="80808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338959" name="上下箭头 161805"/>
            <p:cNvSpPr/>
            <p:nvPr/>
          </p:nvSpPr>
          <p:spPr>
            <a:xfrm>
              <a:off x="2621" y="1699"/>
              <a:ext cx="405" cy="168"/>
            </a:xfrm>
            <a:prstGeom prst="upDownArrow">
              <a:avLst>
                <a:gd name="adj1" fmla="val 50000"/>
                <a:gd name="adj2" fmla="val 20000"/>
              </a:avLst>
            </a:prstGeom>
            <a:solidFill>
              <a:srgbClr val="FFFFFF"/>
            </a:solidFill>
            <a:ln w="9360" cap="flat" cmpd="sng">
              <a:solidFill>
                <a:srgbClr val="80808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338960" name="上下箭头 161806"/>
            <p:cNvSpPr/>
            <p:nvPr/>
          </p:nvSpPr>
          <p:spPr>
            <a:xfrm>
              <a:off x="2636" y="2393"/>
              <a:ext cx="405" cy="168"/>
            </a:xfrm>
            <a:prstGeom prst="upDownArrow">
              <a:avLst>
                <a:gd name="adj1" fmla="val 50000"/>
                <a:gd name="adj2" fmla="val 20000"/>
              </a:avLst>
            </a:prstGeom>
            <a:solidFill>
              <a:srgbClr val="DDDDDD"/>
            </a:solidFill>
            <a:ln w="9360" cap="flat" cmpd="sng">
              <a:solidFill>
                <a:srgbClr val="80808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338961" name="文本框 161807"/>
            <p:cNvSpPr txBox="1"/>
            <p:nvPr/>
          </p:nvSpPr>
          <p:spPr>
            <a:xfrm>
              <a:off x="3866" y="2180"/>
              <a:ext cx="632" cy="208"/>
            </a:xfrm>
            <a:prstGeom prst="rect">
              <a:avLst/>
            </a:prstGeom>
            <a:solidFill>
              <a:srgbClr val="FFFFFF"/>
            </a:solidFill>
            <a:ln w="9525">
              <a:noFill/>
            </a:ln>
          </p:spPr>
          <p:txBody>
            <a:bodyPr wrap="square" lIns="0" tIns="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核心态</a:t>
              </a:r>
              <a:endParaRPr lang="zh-CN" altLang="x-none" sz="1600" dirty="0" err="1">
                <a:solidFill>
                  <a:srgbClr val="000000"/>
                </a:solidFill>
                <a:latin typeface="Times New Roman" panose="02020603050405020304" pitchFamily="16" charset="0"/>
                <a:ea typeface="宋体" panose="02010600030101010101" pitchFamily="2" charset="-122"/>
              </a:endParaRPr>
            </a:p>
          </p:txBody>
        </p:sp>
        <p:sp>
          <p:nvSpPr>
            <p:cNvPr id="338962" name="文本框 161808"/>
            <p:cNvSpPr txBox="1"/>
            <p:nvPr/>
          </p:nvSpPr>
          <p:spPr>
            <a:xfrm>
              <a:off x="3703" y="2968"/>
              <a:ext cx="1032" cy="208"/>
            </a:xfrm>
            <a:prstGeom prst="rect">
              <a:avLst/>
            </a:prstGeom>
            <a:solidFill>
              <a:srgbClr val="FFFFFF"/>
            </a:solidFill>
            <a:ln w="9525">
              <a:noFill/>
            </a:ln>
          </p:spPr>
          <p:txBody>
            <a:bodyPr wrap="square" lIns="0" tIns="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物理设备</a:t>
              </a:r>
              <a:endParaRPr lang="zh-CN" altLang="x-none" sz="1600" dirty="0" err="1">
                <a:solidFill>
                  <a:srgbClr val="000000"/>
                </a:solidFill>
                <a:latin typeface="Times New Roman" panose="02020603050405020304" pitchFamily="16" charset="0"/>
                <a:ea typeface="宋体" panose="02010600030101010101" pitchFamily="2" charset="-122"/>
              </a:endParaRPr>
            </a:p>
          </p:txBody>
        </p:sp>
        <p:sp>
          <p:nvSpPr>
            <p:cNvPr id="338963" name="文本框 161809"/>
            <p:cNvSpPr txBox="1"/>
            <p:nvPr/>
          </p:nvSpPr>
          <p:spPr>
            <a:xfrm>
              <a:off x="1746" y="3353"/>
              <a:ext cx="2679" cy="208"/>
            </a:xfrm>
            <a:prstGeom prst="rect">
              <a:avLst/>
            </a:prstGeom>
            <a:solidFill>
              <a:srgbClr val="FFFFFF"/>
            </a:solidFill>
            <a:ln w="9525">
              <a:noFill/>
            </a:ln>
          </p:spPr>
          <p:txBody>
            <a:bodyPr wrap="square" lIns="0" tIns="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图</a:t>
              </a:r>
              <a:r>
                <a:rPr lang="en-US" altLang="zh-CN" sz="1600" dirty="0" err="1">
                  <a:solidFill>
                    <a:srgbClr val="000000"/>
                  </a:solidFill>
                  <a:latin typeface="Times New Roman" panose="02020603050405020304" pitchFamily="16" charset="0"/>
                  <a:ea typeface="宋体" panose="02010600030101010101" pitchFamily="2" charset="-122"/>
                </a:rPr>
                <a:t>6-37 </a:t>
              </a:r>
              <a:r>
                <a:rPr lang="zh-CN" altLang="x-none" sz="1600" dirty="0" err="1">
                  <a:solidFill>
                    <a:srgbClr val="000000"/>
                  </a:solidFill>
                  <a:latin typeface="Times New Roman" panose="02020603050405020304" pitchFamily="16" charset="0"/>
                  <a:ea typeface="宋体" panose="02010600030101010101" pitchFamily="2" charset="-122"/>
                </a:rPr>
                <a:t>本地</a:t>
              </a:r>
              <a:r>
                <a:rPr lang="en-US" altLang="zh-CN" sz="1600" dirty="0" err="1">
                  <a:solidFill>
                    <a:srgbClr val="000000"/>
                  </a:solidFill>
                  <a:latin typeface="Times New Roman" panose="02020603050405020304" pitchFamily="16" charset="0"/>
                  <a:ea typeface="宋体" panose="02010600030101010101" pitchFamily="2" charset="-122"/>
                </a:rPr>
                <a:t>FSD(File System Driver)</a:t>
              </a:r>
              <a:endParaRPr lang="en-US" altLang="zh-CN" sz="1600" dirty="0" err="1">
                <a:solidFill>
                  <a:srgbClr val="000000"/>
                </a:solidFill>
                <a:latin typeface="Times New Roman" panose="02020603050405020304" pitchFamily="16" charset="0"/>
                <a:ea typeface="宋体" panose="02010600030101010101" pitchFamily="2" charset="-122"/>
              </a:endParaRPr>
            </a:p>
          </p:txBody>
        </p:sp>
      </p:grpSp>
      <p:sp>
        <p:nvSpPr>
          <p:cNvPr id="338964" name="文本框 161810"/>
          <p:cNvSpPr txBox="1"/>
          <p:nvPr/>
        </p:nvSpPr>
        <p:spPr>
          <a:xfrm>
            <a:off x="657225" y="142875"/>
            <a:ext cx="8905875" cy="976313"/>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Windows文件系统模型和体系结构</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16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40994" name="矩形 16281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40995" name="文本框 162817"/>
          <p:cNvSpPr txBox="1"/>
          <p:nvPr/>
        </p:nvSpPr>
        <p:spPr>
          <a:xfrm>
            <a:off x="296863" y="1358900"/>
            <a:ext cx="8178800" cy="647700"/>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chemeClr val="accent2"/>
                </a:solidFill>
                <a:latin typeface="Times New Roman" panose="02020603050405020304" pitchFamily="16" charset="0"/>
              </a:rPr>
              <a:t>2</a:t>
            </a:r>
            <a:r>
              <a:rPr lang="zh-CN" altLang="en-US" sz="2800" dirty="0" err="1">
                <a:solidFill>
                  <a:schemeClr val="accent2"/>
                </a:solidFill>
                <a:latin typeface="Times New Roman" panose="02020603050405020304" pitchFamily="16" charset="0"/>
              </a:rPr>
              <a:t>、</a:t>
            </a:r>
            <a:r>
              <a:rPr lang="zh-CN" altLang="x-none" sz="2800" dirty="0" err="1">
                <a:solidFill>
                  <a:schemeClr val="accent2"/>
                </a:solidFill>
                <a:latin typeface="Times New Roman" panose="02020603050405020304" pitchFamily="16" charset="0"/>
              </a:rPr>
              <a:t>远程</a:t>
            </a:r>
            <a:r>
              <a:rPr lang="en-US" altLang="zh-CN" sz="2800" dirty="0" err="1">
                <a:solidFill>
                  <a:schemeClr val="accent2"/>
                </a:solidFill>
                <a:latin typeface="Times New Roman" panose="02020603050405020304" pitchFamily="16" charset="0"/>
              </a:rPr>
              <a:t>FSD</a:t>
            </a:r>
            <a:endParaRPr lang="en-US" altLang="zh-CN" sz="2800" dirty="0" err="1">
              <a:solidFill>
                <a:schemeClr val="accent2"/>
              </a:solidFill>
              <a:latin typeface="Times New Roman" panose="02020603050405020304" pitchFamily="16" charset="0"/>
            </a:endParaRPr>
          </a:p>
        </p:txBody>
      </p:sp>
      <p:grpSp>
        <p:nvGrpSpPr>
          <p:cNvPr id="340996" name="组合 162818"/>
          <p:cNvGrpSpPr/>
          <p:nvPr/>
        </p:nvGrpSpPr>
        <p:grpSpPr>
          <a:xfrm>
            <a:off x="1508125" y="2168525"/>
            <a:ext cx="6040438" cy="4779963"/>
            <a:chOff x="930" y="1207"/>
            <a:chExt cx="3805" cy="3011"/>
          </a:xfrm>
        </p:grpSpPr>
        <p:sp>
          <p:nvSpPr>
            <p:cNvPr id="340997" name="文本框 162819"/>
            <p:cNvSpPr txBox="1"/>
            <p:nvPr/>
          </p:nvSpPr>
          <p:spPr>
            <a:xfrm>
              <a:off x="932" y="1207"/>
              <a:ext cx="1128" cy="2436"/>
            </a:xfrm>
            <a:prstGeom prst="rect">
              <a:avLst/>
            </a:prstGeom>
            <a:solidFill>
              <a:srgbClr val="FFFFFF"/>
            </a:solidFill>
            <a:ln w="9360" cap="flat" cmpd="sng">
              <a:solidFill>
                <a:srgbClr val="000000"/>
              </a:solidFill>
              <a:prstDash val="solid"/>
              <a:miter/>
              <a:headEnd type="none" w="med" len="med"/>
              <a:tailEnd type="none" w="med" len="med"/>
            </a:ln>
          </p:spPr>
          <p:txBody>
            <a:bodyPr wrap="square" lIns="90000" tIns="46800" rIns="90000" bIns="4680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用户态</a:t>
              </a: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核心态</a:t>
              </a:r>
              <a:endParaRPr lang="zh-CN" altLang="x-none" sz="1600" dirty="0" err="1">
                <a:solidFill>
                  <a:srgbClr val="000000"/>
                </a:solidFill>
                <a:latin typeface="Times New Roman" panose="02020603050405020304" pitchFamily="16" charset="0"/>
                <a:ea typeface="宋体" panose="02010600030101010101" pitchFamily="2" charset="-122"/>
              </a:endParaRPr>
            </a:p>
          </p:txBody>
        </p:sp>
        <p:sp>
          <p:nvSpPr>
            <p:cNvPr id="340998" name="文本框 162820"/>
            <p:cNvSpPr txBox="1"/>
            <p:nvPr/>
          </p:nvSpPr>
          <p:spPr>
            <a:xfrm>
              <a:off x="1137" y="1494"/>
              <a:ext cx="716" cy="282"/>
            </a:xfrm>
            <a:prstGeom prst="rect">
              <a:avLst/>
            </a:prstGeom>
            <a:solidFill>
              <a:srgbClr val="FFFFFF"/>
            </a:solidFill>
            <a:ln w="9360" cap="flat" cmpd="sng">
              <a:solidFill>
                <a:srgbClr val="000000"/>
              </a:solidFill>
              <a:prstDash val="solid"/>
              <a:miter/>
              <a:headEnd type="none" w="med" len="med"/>
              <a:tailEnd type="none" w="med" len="med"/>
            </a:ln>
          </p:spPr>
          <p:txBody>
            <a:bodyPr wrap="square" lIns="90000" tIns="10800" rIns="90000" bIns="0" anchor="t" anchorCtr="0"/>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应用程序</a:t>
              </a:r>
              <a:endParaRPr lang="zh-CN" altLang="x-none" sz="1600" dirty="0" err="1">
                <a:solidFill>
                  <a:srgbClr val="000000"/>
                </a:solidFill>
                <a:latin typeface="Times New Roman" panose="02020603050405020304" pitchFamily="16" charset="0"/>
                <a:ea typeface="宋体" panose="02010600030101010101" pitchFamily="2" charset="-122"/>
              </a:endParaRPr>
            </a:p>
          </p:txBody>
        </p:sp>
        <p:sp>
          <p:nvSpPr>
            <p:cNvPr id="340999" name="直接连接符 162821"/>
            <p:cNvSpPr/>
            <p:nvPr/>
          </p:nvSpPr>
          <p:spPr>
            <a:xfrm>
              <a:off x="930" y="2069"/>
              <a:ext cx="1127" cy="0"/>
            </a:xfrm>
            <a:prstGeom prst="line">
              <a:avLst/>
            </a:prstGeom>
            <a:ln w="9360" cap="flat" cmpd="sng">
              <a:solidFill>
                <a:srgbClr val="000000"/>
              </a:solidFill>
              <a:prstDash val="dash"/>
              <a:round/>
              <a:headEnd type="none" w="med" len="med"/>
              <a:tailEnd type="none" w="med" len="med"/>
            </a:ln>
          </p:spPr>
        </p:sp>
        <p:sp>
          <p:nvSpPr>
            <p:cNvPr id="341000" name="文本框 162822"/>
            <p:cNvSpPr txBox="1"/>
            <p:nvPr/>
          </p:nvSpPr>
          <p:spPr>
            <a:xfrm>
              <a:off x="1136" y="2212"/>
              <a:ext cx="716" cy="282"/>
            </a:xfrm>
            <a:prstGeom prst="rect">
              <a:avLst/>
            </a:prstGeom>
            <a:solidFill>
              <a:srgbClr val="DDDDDD"/>
            </a:solidFill>
            <a:ln w="9360" cap="flat" cmpd="sng">
              <a:solidFill>
                <a:srgbClr val="000000"/>
              </a:solidFill>
              <a:prstDash val="solid"/>
              <a:miter/>
              <a:headEnd type="none" w="med" len="med"/>
              <a:tailEnd type="none" w="med" len="med"/>
            </a:ln>
          </p:spPr>
          <p:txBody>
            <a:bodyPr wrap="square" lIns="90000" tIns="10800" rIns="90000" bIns="0" anchor="t" anchorCtr="0"/>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dirty="0" err="1">
                  <a:solidFill>
                    <a:srgbClr val="000000"/>
                  </a:solidFill>
                  <a:latin typeface="Times New Roman" panose="02020603050405020304" pitchFamily="16" charset="0"/>
                  <a:ea typeface="宋体" panose="02010600030101010101" pitchFamily="2" charset="-122"/>
                </a:rPr>
                <a:t>I/O</a:t>
              </a:r>
              <a:r>
                <a:rPr lang="zh-CN" altLang="x-none" sz="1600" dirty="0" err="1">
                  <a:solidFill>
                    <a:srgbClr val="000000"/>
                  </a:solidFill>
                  <a:latin typeface="Times New Roman" panose="02020603050405020304" pitchFamily="16" charset="0"/>
                  <a:ea typeface="宋体" panose="02010600030101010101" pitchFamily="2" charset="-122"/>
                </a:rPr>
                <a:t>管理器</a:t>
              </a:r>
              <a:endParaRPr lang="zh-CN" altLang="x-none" sz="1600" dirty="0" err="1">
                <a:solidFill>
                  <a:srgbClr val="000000"/>
                </a:solidFill>
                <a:latin typeface="Times New Roman" panose="02020603050405020304" pitchFamily="16" charset="0"/>
                <a:ea typeface="宋体" panose="02010600030101010101" pitchFamily="2" charset="-122"/>
              </a:endParaRPr>
            </a:p>
          </p:txBody>
        </p:sp>
        <p:sp>
          <p:nvSpPr>
            <p:cNvPr id="341001" name="文本框 162823"/>
            <p:cNvSpPr txBox="1"/>
            <p:nvPr/>
          </p:nvSpPr>
          <p:spPr>
            <a:xfrm>
              <a:off x="1136" y="2930"/>
              <a:ext cx="716" cy="426"/>
            </a:xfrm>
            <a:prstGeom prst="rect">
              <a:avLst/>
            </a:prstGeom>
            <a:solidFill>
              <a:srgbClr val="DDDDDD"/>
            </a:solidFill>
            <a:ln w="9360" cap="flat" cmpd="sng">
              <a:solidFill>
                <a:srgbClr val="000000"/>
              </a:solidFill>
              <a:prstDash val="solid"/>
              <a:miter/>
              <a:headEnd type="none" w="med" len="med"/>
              <a:tailEnd type="none" w="med" len="med"/>
            </a:ln>
          </p:spPr>
          <p:txBody>
            <a:bodyPr wrap="square" lIns="90000" tIns="10800" rIns="9000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远程</a:t>
              </a:r>
              <a:r>
                <a:rPr lang="en-US" altLang="zh-CN" sz="1600" dirty="0" err="1">
                  <a:solidFill>
                    <a:srgbClr val="000000"/>
                  </a:solidFill>
                  <a:latin typeface="Times New Roman" panose="02020603050405020304" pitchFamily="16" charset="0"/>
                  <a:ea typeface="宋体" panose="02010600030101010101" pitchFamily="2" charset="-122"/>
                </a:rPr>
                <a:t>FSD</a:t>
              </a:r>
              <a:endParaRPr lang="en-US" altLang="zh-CN" sz="1600" dirty="0" err="1">
                <a:solidFill>
                  <a:srgbClr val="000000"/>
                </a:solidFill>
                <a:latin typeface="Times New Roman" panose="02020603050405020304" pitchFamily="16" charset="0"/>
                <a:ea typeface="宋体" panose="02010600030101010101" pitchFamily="2" charset="-122"/>
              </a:endParaRPr>
            </a:p>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dirty="0" err="1">
                  <a:solidFill>
                    <a:srgbClr val="000000"/>
                  </a:solidFill>
                  <a:latin typeface="Times New Roman" panose="02020603050405020304" pitchFamily="16" charset="0"/>
                  <a:ea typeface="宋体" panose="02010600030101010101" pitchFamily="2" charset="-122"/>
                </a:rPr>
                <a:t>(</a:t>
              </a:r>
              <a:r>
                <a:rPr lang="zh-CN" altLang="x-none" sz="1600" dirty="0" err="1">
                  <a:solidFill>
                    <a:srgbClr val="000000"/>
                  </a:solidFill>
                  <a:latin typeface="Times New Roman" panose="02020603050405020304" pitchFamily="16" charset="0"/>
                  <a:ea typeface="宋体" panose="02010600030101010101" pitchFamily="2" charset="-122"/>
                </a:rPr>
                <a:t>重定向器</a:t>
              </a:r>
              <a:r>
                <a:rPr lang="en-US" altLang="zh-CN" sz="1600" dirty="0" err="1">
                  <a:solidFill>
                    <a:srgbClr val="000000"/>
                  </a:solidFill>
                  <a:latin typeface="Times New Roman" panose="02020603050405020304" pitchFamily="16" charset="0"/>
                  <a:ea typeface="宋体" panose="02010600030101010101" pitchFamily="2" charset="-122"/>
                </a:rPr>
                <a:t>)</a:t>
              </a:r>
              <a:endParaRPr lang="en-US" altLang="zh-CN" sz="1600" dirty="0" err="1">
                <a:solidFill>
                  <a:srgbClr val="000000"/>
                </a:solidFill>
                <a:latin typeface="Times New Roman" panose="02020603050405020304" pitchFamily="16" charset="0"/>
                <a:ea typeface="宋体" panose="02010600030101010101" pitchFamily="2" charset="-122"/>
              </a:endParaRPr>
            </a:p>
          </p:txBody>
        </p:sp>
        <p:sp>
          <p:nvSpPr>
            <p:cNvPr id="341002" name="上下箭头 162824"/>
            <p:cNvSpPr/>
            <p:nvPr/>
          </p:nvSpPr>
          <p:spPr>
            <a:xfrm>
              <a:off x="1447" y="1782"/>
              <a:ext cx="98" cy="426"/>
            </a:xfrm>
            <a:prstGeom prst="upDownArrow">
              <a:avLst>
                <a:gd name="adj1" fmla="val 50000"/>
                <a:gd name="adj2" fmla="val 86818"/>
              </a:avLst>
            </a:prstGeom>
            <a:solidFill>
              <a:srgbClr val="808080"/>
            </a:solidFill>
            <a:ln w="9360" cap="flat" cmpd="sng">
              <a:solidFill>
                <a:srgbClr val="C0C0C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341003" name="上下箭头 162825"/>
            <p:cNvSpPr/>
            <p:nvPr/>
          </p:nvSpPr>
          <p:spPr>
            <a:xfrm>
              <a:off x="1447" y="2499"/>
              <a:ext cx="98" cy="426"/>
            </a:xfrm>
            <a:prstGeom prst="upDownArrow">
              <a:avLst>
                <a:gd name="adj1" fmla="val 50000"/>
                <a:gd name="adj2" fmla="val 86818"/>
              </a:avLst>
            </a:prstGeom>
            <a:solidFill>
              <a:srgbClr val="808080"/>
            </a:solidFill>
            <a:ln w="9360" cap="flat" cmpd="sng">
              <a:solidFill>
                <a:srgbClr val="C0C0C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341004" name="文本框 162826"/>
            <p:cNvSpPr txBox="1"/>
            <p:nvPr/>
          </p:nvSpPr>
          <p:spPr>
            <a:xfrm>
              <a:off x="2476" y="1207"/>
              <a:ext cx="1127" cy="2436"/>
            </a:xfrm>
            <a:prstGeom prst="rect">
              <a:avLst/>
            </a:prstGeom>
            <a:solidFill>
              <a:srgbClr val="FFFFFF"/>
            </a:solidFill>
            <a:ln w="9360" cap="flat" cmpd="sng">
              <a:solidFill>
                <a:srgbClr val="000000"/>
              </a:solidFill>
              <a:prstDash val="solid"/>
              <a:miter/>
              <a:headEnd type="none" w="med" len="med"/>
              <a:tailEnd type="none" w="med" len="med"/>
            </a:ln>
          </p:spPr>
          <p:txBody>
            <a:bodyPr wrap="square" lIns="90000" tIns="46800" rIns="90000" bIns="4680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用户态</a:t>
              </a: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核心态</a:t>
              </a:r>
              <a:endParaRPr lang="zh-CN" altLang="x-none" sz="1600" dirty="0" err="1">
                <a:solidFill>
                  <a:srgbClr val="000000"/>
                </a:solidFill>
                <a:latin typeface="Times New Roman" panose="02020603050405020304" pitchFamily="16" charset="0"/>
                <a:ea typeface="宋体" panose="02010600030101010101" pitchFamily="2" charset="-122"/>
              </a:endParaRPr>
            </a:p>
          </p:txBody>
        </p:sp>
        <p:sp>
          <p:nvSpPr>
            <p:cNvPr id="341005" name="直接连接符 162827"/>
            <p:cNvSpPr/>
            <p:nvPr/>
          </p:nvSpPr>
          <p:spPr>
            <a:xfrm>
              <a:off x="2475" y="1569"/>
              <a:ext cx="1128" cy="0"/>
            </a:xfrm>
            <a:prstGeom prst="line">
              <a:avLst/>
            </a:prstGeom>
            <a:ln w="9360" cap="flat" cmpd="sng">
              <a:solidFill>
                <a:srgbClr val="000000"/>
              </a:solidFill>
              <a:prstDash val="dash"/>
              <a:round/>
              <a:headEnd type="none" w="med" len="med"/>
              <a:tailEnd type="none" w="med" len="med"/>
            </a:ln>
          </p:spPr>
        </p:sp>
        <p:sp>
          <p:nvSpPr>
            <p:cNvPr id="341006" name="文本框 162828"/>
            <p:cNvSpPr txBox="1"/>
            <p:nvPr/>
          </p:nvSpPr>
          <p:spPr>
            <a:xfrm>
              <a:off x="2682" y="2356"/>
              <a:ext cx="716" cy="282"/>
            </a:xfrm>
            <a:prstGeom prst="rect">
              <a:avLst/>
            </a:prstGeom>
            <a:solidFill>
              <a:srgbClr val="DDDDDD"/>
            </a:solidFill>
            <a:ln w="9360" cap="flat" cmpd="sng">
              <a:solidFill>
                <a:srgbClr val="000000"/>
              </a:solidFill>
              <a:prstDash val="solid"/>
              <a:miter/>
              <a:headEnd type="none" w="med" len="med"/>
              <a:tailEnd type="none" w="med" len="med"/>
            </a:ln>
          </p:spPr>
          <p:txBody>
            <a:bodyPr wrap="square" lIns="90000" tIns="10800" rIns="90000" bIns="0" anchor="t" anchorCtr="0"/>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本地</a:t>
              </a:r>
              <a:r>
                <a:rPr lang="en-US" altLang="zh-CN" sz="1600" dirty="0" err="1">
                  <a:solidFill>
                    <a:srgbClr val="000000"/>
                  </a:solidFill>
                  <a:latin typeface="Times New Roman" panose="02020603050405020304" pitchFamily="16" charset="0"/>
                  <a:ea typeface="宋体" panose="02010600030101010101" pitchFamily="2" charset="-122"/>
                </a:rPr>
                <a:t>FSD</a:t>
              </a:r>
              <a:endParaRPr lang="en-US" altLang="zh-CN" sz="1600" dirty="0" err="1">
                <a:solidFill>
                  <a:srgbClr val="000000"/>
                </a:solidFill>
                <a:latin typeface="Times New Roman" panose="02020603050405020304" pitchFamily="16" charset="0"/>
                <a:ea typeface="宋体" panose="02010600030101010101" pitchFamily="2" charset="-122"/>
              </a:endParaRPr>
            </a:p>
          </p:txBody>
        </p:sp>
        <p:sp>
          <p:nvSpPr>
            <p:cNvPr id="341007" name="文本框 162829"/>
            <p:cNvSpPr txBox="1"/>
            <p:nvPr/>
          </p:nvSpPr>
          <p:spPr>
            <a:xfrm>
              <a:off x="2682" y="1638"/>
              <a:ext cx="716" cy="426"/>
            </a:xfrm>
            <a:prstGeom prst="rect">
              <a:avLst/>
            </a:prstGeom>
            <a:solidFill>
              <a:srgbClr val="DDDDDD"/>
            </a:solidFill>
            <a:ln w="9360" cap="flat" cmpd="sng">
              <a:solidFill>
                <a:srgbClr val="000000"/>
              </a:solidFill>
              <a:prstDash val="solid"/>
              <a:miter/>
              <a:headEnd type="none" w="med" len="med"/>
              <a:tailEnd type="none" w="med" len="med"/>
            </a:ln>
          </p:spPr>
          <p:txBody>
            <a:bodyPr wrap="square" lIns="90000" tIns="10800" rIns="9000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远程</a:t>
              </a:r>
              <a:r>
                <a:rPr lang="en-US" altLang="zh-CN" sz="1600" dirty="0" err="1">
                  <a:solidFill>
                    <a:srgbClr val="000000"/>
                  </a:solidFill>
                  <a:latin typeface="Times New Roman" panose="02020603050405020304" pitchFamily="16" charset="0"/>
                  <a:ea typeface="宋体" panose="02010600030101010101" pitchFamily="2" charset="-122"/>
                </a:rPr>
                <a:t>FSD</a:t>
              </a:r>
              <a:endParaRPr lang="en-US" altLang="zh-CN" sz="1600" dirty="0" err="1">
                <a:solidFill>
                  <a:srgbClr val="000000"/>
                </a:solidFill>
                <a:latin typeface="Times New Roman" panose="02020603050405020304" pitchFamily="16" charset="0"/>
                <a:ea typeface="宋体" panose="02010600030101010101" pitchFamily="2" charset="-122"/>
              </a:endParaRPr>
            </a:p>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600" dirty="0" err="1">
                  <a:solidFill>
                    <a:srgbClr val="000000"/>
                  </a:solidFill>
                  <a:latin typeface="Times New Roman" panose="02020603050405020304" pitchFamily="16" charset="0"/>
                  <a:ea typeface="宋体" panose="02010600030101010101" pitchFamily="2" charset="-122"/>
                </a:rPr>
                <a:t>(</a:t>
              </a:r>
              <a:r>
                <a:rPr lang="zh-CN" altLang="x-none" sz="1600" dirty="0" err="1">
                  <a:solidFill>
                    <a:srgbClr val="000000"/>
                  </a:solidFill>
                  <a:latin typeface="Times New Roman" panose="02020603050405020304" pitchFamily="16" charset="0"/>
                  <a:ea typeface="宋体" panose="02010600030101010101" pitchFamily="2" charset="-122"/>
                </a:rPr>
                <a:t>服务器</a:t>
              </a:r>
              <a:r>
                <a:rPr lang="en-US" altLang="zh-CN" sz="1600" dirty="0" err="1">
                  <a:solidFill>
                    <a:srgbClr val="000000"/>
                  </a:solidFill>
                  <a:latin typeface="Times New Roman" panose="02020603050405020304" pitchFamily="16" charset="0"/>
                  <a:ea typeface="宋体" panose="02010600030101010101" pitchFamily="2" charset="-122"/>
                </a:rPr>
                <a:t>)</a:t>
              </a:r>
              <a:endParaRPr lang="en-US" altLang="zh-CN" sz="1600" dirty="0" err="1">
                <a:solidFill>
                  <a:srgbClr val="000000"/>
                </a:solidFill>
                <a:latin typeface="Times New Roman" panose="02020603050405020304" pitchFamily="16" charset="0"/>
                <a:ea typeface="宋体" panose="02010600030101010101" pitchFamily="2" charset="-122"/>
              </a:endParaRPr>
            </a:p>
          </p:txBody>
        </p:sp>
        <p:sp>
          <p:nvSpPr>
            <p:cNvPr id="341008" name="上下箭头 162830"/>
            <p:cNvSpPr/>
            <p:nvPr/>
          </p:nvSpPr>
          <p:spPr>
            <a:xfrm>
              <a:off x="2991" y="2069"/>
              <a:ext cx="98" cy="282"/>
            </a:xfrm>
            <a:prstGeom prst="upDownArrow">
              <a:avLst>
                <a:gd name="adj1" fmla="val 50000"/>
                <a:gd name="adj2" fmla="val 57271"/>
              </a:avLst>
            </a:prstGeom>
            <a:solidFill>
              <a:srgbClr val="808080"/>
            </a:solidFill>
            <a:ln w="9360" cap="flat" cmpd="sng">
              <a:solidFill>
                <a:srgbClr val="C0C0C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341009" name="上下箭头 162831"/>
            <p:cNvSpPr/>
            <p:nvPr/>
          </p:nvSpPr>
          <p:spPr>
            <a:xfrm>
              <a:off x="2991" y="2643"/>
              <a:ext cx="98" cy="282"/>
            </a:xfrm>
            <a:prstGeom prst="upDownArrow">
              <a:avLst>
                <a:gd name="adj1" fmla="val 50000"/>
                <a:gd name="adj2" fmla="val 57271"/>
              </a:avLst>
            </a:prstGeom>
            <a:solidFill>
              <a:srgbClr val="808080"/>
            </a:solidFill>
            <a:ln w="9360" cap="flat" cmpd="sng">
              <a:solidFill>
                <a:srgbClr val="C0C0C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341010" name="文本框 162832"/>
            <p:cNvSpPr txBox="1"/>
            <p:nvPr/>
          </p:nvSpPr>
          <p:spPr>
            <a:xfrm>
              <a:off x="2682" y="2930"/>
              <a:ext cx="716" cy="282"/>
            </a:xfrm>
            <a:prstGeom prst="rect">
              <a:avLst/>
            </a:prstGeom>
            <a:solidFill>
              <a:srgbClr val="DDDDDD"/>
            </a:solidFill>
            <a:ln w="9360" cap="flat" cmpd="sng">
              <a:solidFill>
                <a:srgbClr val="000000"/>
              </a:solidFill>
              <a:prstDash val="solid"/>
              <a:miter/>
              <a:headEnd type="none" w="med" len="med"/>
              <a:tailEnd type="none" w="med" len="med"/>
            </a:ln>
          </p:spPr>
          <p:txBody>
            <a:bodyPr wrap="square" lIns="0" tIns="1080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存储设备驱动</a:t>
              </a:r>
              <a:endParaRPr lang="zh-CN" altLang="x-none" sz="1600" dirty="0" err="1">
                <a:solidFill>
                  <a:srgbClr val="000000"/>
                </a:solidFill>
                <a:latin typeface="Times New Roman" panose="02020603050405020304" pitchFamily="16" charset="0"/>
                <a:ea typeface="宋体" panose="02010600030101010101" pitchFamily="2" charset="-122"/>
              </a:endParaRPr>
            </a:p>
          </p:txBody>
        </p:sp>
        <p:sp>
          <p:nvSpPr>
            <p:cNvPr id="341011" name="直接连接符 162833"/>
            <p:cNvSpPr/>
            <p:nvPr/>
          </p:nvSpPr>
          <p:spPr>
            <a:xfrm>
              <a:off x="1858" y="3198"/>
              <a:ext cx="407" cy="0"/>
            </a:xfrm>
            <a:prstGeom prst="line">
              <a:avLst/>
            </a:prstGeom>
            <a:ln w="9360" cap="flat" cmpd="sng">
              <a:solidFill>
                <a:srgbClr val="000000"/>
              </a:solidFill>
              <a:prstDash val="solid"/>
              <a:round/>
              <a:headEnd type="none" w="med" len="med"/>
              <a:tailEnd type="none" w="med" len="med"/>
            </a:ln>
          </p:spPr>
        </p:sp>
        <p:sp>
          <p:nvSpPr>
            <p:cNvPr id="341012" name="直接连接符 162834"/>
            <p:cNvSpPr/>
            <p:nvPr/>
          </p:nvSpPr>
          <p:spPr>
            <a:xfrm flipV="1">
              <a:off x="2270" y="1902"/>
              <a:ext cx="0" cy="1288"/>
            </a:xfrm>
            <a:prstGeom prst="line">
              <a:avLst/>
            </a:prstGeom>
            <a:ln w="9360" cap="flat" cmpd="sng">
              <a:solidFill>
                <a:srgbClr val="000000"/>
              </a:solidFill>
              <a:prstDash val="solid"/>
              <a:round/>
              <a:headEnd type="none" w="med" len="med"/>
              <a:tailEnd type="none" w="med" len="med"/>
            </a:ln>
          </p:spPr>
        </p:sp>
        <p:sp>
          <p:nvSpPr>
            <p:cNvPr id="341013" name="直接连接符 162835"/>
            <p:cNvSpPr/>
            <p:nvPr/>
          </p:nvSpPr>
          <p:spPr>
            <a:xfrm>
              <a:off x="2270" y="1897"/>
              <a:ext cx="407" cy="0"/>
            </a:xfrm>
            <a:prstGeom prst="line">
              <a:avLst/>
            </a:prstGeom>
            <a:ln w="9360" cap="flat" cmpd="sng">
              <a:solidFill>
                <a:srgbClr val="000000"/>
              </a:solidFill>
              <a:prstDash val="solid"/>
              <a:round/>
              <a:headEnd type="none" w="med" len="med"/>
              <a:tailEnd type="stealth" w="sm" len="lg"/>
            </a:ln>
          </p:spPr>
        </p:sp>
        <p:sp>
          <p:nvSpPr>
            <p:cNvPr id="341014" name="圆柱形 162836"/>
            <p:cNvSpPr/>
            <p:nvPr/>
          </p:nvSpPr>
          <p:spPr>
            <a:xfrm>
              <a:off x="4122" y="1782"/>
              <a:ext cx="613" cy="1287"/>
            </a:xfrm>
            <a:prstGeom prst="can">
              <a:avLst>
                <a:gd name="adj" fmla="val 52486"/>
              </a:avLst>
            </a:prstGeom>
            <a:solidFill>
              <a:srgbClr val="DDDDDD"/>
            </a:solidFill>
            <a:ln w="9360" cap="flat" cmpd="sng">
              <a:solidFill>
                <a:srgbClr val="808080"/>
              </a:solidFill>
              <a:prstDash val="solid"/>
              <a:round/>
              <a:headEnd type="none" w="med" len="med"/>
              <a:tailEnd type="none" w="med" len="med"/>
            </a:ln>
          </p:spPr>
          <p:txBody>
            <a:bodyPr wrap="square" lIns="90000" tIns="46800" rIns="90000" bIns="46800" anchor="t" anchorCtr="0"/>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600" dirty="0" err="1">
                <a:solidFill>
                  <a:srgbClr val="000000"/>
                </a:solidFill>
                <a:latin typeface="Times New Roman" panose="02020603050405020304" pitchFamily="16" charset="0"/>
                <a:ea typeface="宋体" panose="02010600030101010101" pitchFamily="2" charset="-122"/>
              </a:endParaRPr>
            </a:p>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磁盘</a:t>
              </a:r>
              <a:endParaRPr lang="zh-CN" altLang="x-none" sz="1600" dirty="0" err="1">
                <a:solidFill>
                  <a:srgbClr val="000000"/>
                </a:solidFill>
                <a:latin typeface="Times New Roman" panose="02020603050405020304" pitchFamily="16" charset="0"/>
                <a:ea typeface="宋体" panose="02010600030101010101" pitchFamily="2" charset="-122"/>
              </a:endParaRPr>
            </a:p>
          </p:txBody>
        </p:sp>
        <p:sp>
          <p:nvSpPr>
            <p:cNvPr id="341015" name="直接连接符 162837"/>
            <p:cNvSpPr/>
            <p:nvPr/>
          </p:nvSpPr>
          <p:spPr>
            <a:xfrm>
              <a:off x="3401" y="3074"/>
              <a:ext cx="407" cy="0"/>
            </a:xfrm>
            <a:prstGeom prst="line">
              <a:avLst/>
            </a:prstGeom>
            <a:ln w="9360" cap="flat" cmpd="sng">
              <a:solidFill>
                <a:srgbClr val="000000"/>
              </a:solidFill>
              <a:prstDash val="solid"/>
              <a:round/>
              <a:headEnd type="none" w="med" len="med"/>
              <a:tailEnd type="none" w="med" len="med"/>
            </a:ln>
          </p:spPr>
        </p:sp>
        <p:sp>
          <p:nvSpPr>
            <p:cNvPr id="341016" name="直接连接符 162838"/>
            <p:cNvSpPr/>
            <p:nvPr/>
          </p:nvSpPr>
          <p:spPr>
            <a:xfrm>
              <a:off x="3813" y="2356"/>
              <a:ext cx="0" cy="713"/>
            </a:xfrm>
            <a:prstGeom prst="line">
              <a:avLst/>
            </a:prstGeom>
            <a:ln w="9360" cap="flat" cmpd="sng">
              <a:solidFill>
                <a:srgbClr val="000000"/>
              </a:solidFill>
              <a:prstDash val="solid"/>
              <a:round/>
              <a:headEnd type="none" w="med" len="med"/>
              <a:tailEnd type="none" w="med" len="med"/>
            </a:ln>
          </p:spPr>
        </p:sp>
        <p:sp>
          <p:nvSpPr>
            <p:cNvPr id="341017" name="直接连接符 162839"/>
            <p:cNvSpPr/>
            <p:nvPr/>
          </p:nvSpPr>
          <p:spPr>
            <a:xfrm>
              <a:off x="3813" y="2356"/>
              <a:ext cx="304" cy="0"/>
            </a:xfrm>
            <a:prstGeom prst="line">
              <a:avLst/>
            </a:prstGeom>
            <a:ln w="9360" cap="flat" cmpd="sng">
              <a:solidFill>
                <a:srgbClr val="000000"/>
              </a:solidFill>
              <a:prstDash val="solid"/>
              <a:round/>
              <a:headEnd type="none" w="med" len="med"/>
              <a:tailEnd type="stealth" w="sm" len="lg"/>
            </a:ln>
          </p:spPr>
        </p:sp>
        <p:sp>
          <p:nvSpPr>
            <p:cNvPr id="341018" name="文本框 162840"/>
            <p:cNvSpPr txBox="1"/>
            <p:nvPr/>
          </p:nvSpPr>
          <p:spPr>
            <a:xfrm>
              <a:off x="1548" y="3936"/>
              <a:ext cx="2363" cy="282"/>
            </a:xfrm>
            <a:prstGeom prst="rect">
              <a:avLst/>
            </a:prstGeom>
            <a:solidFill>
              <a:srgbClr val="FFFFFF"/>
            </a:solidFill>
            <a:ln w="9525">
              <a:noFill/>
            </a:ln>
          </p:spPr>
          <p:txBody>
            <a:bodyPr wrap="square" lIns="90000" tIns="0" rIns="9000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600" dirty="0" err="1">
                  <a:solidFill>
                    <a:srgbClr val="000000"/>
                  </a:solidFill>
                  <a:latin typeface="Times New Roman" panose="02020603050405020304" pitchFamily="16" charset="0"/>
                  <a:ea typeface="宋体" panose="02010600030101010101" pitchFamily="2" charset="-122"/>
                </a:rPr>
                <a:t>图 </a:t>
              </a:r>
              <a:r>
                <a:rPr lang="en-US" altLang="zh-CN" sz="1600" dirty="0" err="1">
                  <a:solidFill>
                    <a:srgbClr val="000000"/>
                  </a:solidFill>
                  <a:latin typeface="Times New Roman" panose="02020603050405020304" pitchFamily="16" charset="0"/>
                  <a:ea typeface="宋体" panose="02010600030101010101" pitchFamily="2" charset="-122"/>
                </a:rPr>
                <a:t>6.38  </a:t>
              </a:r>
              <a:r>
                <a:rPr lang="zh-CN" altLang="x-none" sz="1600" dirty="0" err="1">
                  <a:solidFill>
                    <a:srgbClr val="000000"/>
                  </a:solidFill>
                  <a:latin typeface="Times New Roman" panose="02020603050405020304" pitchFamily="16" charset="0"/>
                  <a:ea typeface="宋体" panose="02010600030101010101" pitchFamily="2" charset="-122"/>
                </a:rPr>
                <a:t>远程文件系统驱动</a:t>
              </a:r>
              <a:r>
                <a:rPr lang="en-US" altLang="zh-CN" sz="1600" dirty="0" err="1">
                  <a:solidFill>
                    <a:srgbClr val="000000"/>
                  </a:solidFill>
                  <a:latin typeface="Times New Roman" panose="02020603050405020304" pitchFamily="16" charset="0"/>
                  <a:ea typeface="宋体" panose="02010600030101010101" pitchFamily="2" charset="-122"/>
                </a:rPr>
                <a:t>FSD</a:t>
              </a:r>
              <a:endParaRPr lang="en-US" altLang="zh-CN" sz="1600" dirty="0" err="1">
                <a:solidFill>
                  <a:srgbClr val="000000"/>
                </a:solidFill>
                <a:latin typeface="Times New Roman" panose="02020603050405020304" pitchFamily="16" charset="0"/>
                <a:ea typeface="宋体" panose="02010600030101010101" pitchFamily="2" charset="-122"/>
              </a:endParaRPr>
            </a:p>
          </p:txBody>
        </p:sp>
      </p:grpSp>
      <p:sp>
        <p:nvSpPr>
          <p:cNvPr id="341019" name="矩形 162841"/>
          <p:cNvSpPr/>
          <p:nvPr/>
        </p:nvSpPr>
        <p:spPr>
          <a:xfrm>
            <a:off x="228600" y="228600"/>
            <a:ext cx="8905875" cy="976313"/>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Windows2000/XP 文件系统模型和FSD体系结构</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16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43042" name="矩形 16384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43043" name="文本框 163841"/>
          <p:cNvSpPr txBox="1"/>
          <p:nvPr/>
        </p:nvSpPr>
        <p:spPr>
          <a:xfrm>
            <a:off x="468313" y="1412875"/>
            <a:ext cx="8178800" cy="503238"/>
          </a:xfrm>
          <a:prstGeom prst="rect">
            <a:avLst/>
          </a:prstGeom>
          <a:noFill/>
          <a:ln w="9525">
            <a:noFill/>
          </a:ln>
        </p:spPr>
        <p:txBody>
          <a:bodyPr wrap="square" lIns="91440" tIns="45720" rIns="91440" bIns="45720" anchor="t" anchorCtr="0"/>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chemeClr val="accent2"/>
                </a:solidFill>
                <a:latin typeface="Times New Roman" panose="02020603050405020304" pitchFamily="16" charset="0"/>
              </a:rPr>
              <a:t>3</a:t>
            </a:r>
            <a:r>
              <a:rPr lang="zh-CN" altLang="x-none" sz="2800" dirty="0" err="1">
                <a:solidFill>
                  <a:schemeClr val="accent2"/>
                </a:solidFill>
                <a:latin typeface="Times New Roman" panose="02020603050405020304" pitchFamily="16" charset="0"/>
              </a:rPr>
              <a:t>．</a:t>
            </a:r>
            <a:r>
              <a:rPr lang="en-US" altLang="zh-CN" sz="2800" dirty="0" err="1">
                <a:solidFill>
                  <a:schemeClr val="accent2"/>
                </a:solidFill>
                <a:latin typeface="Times New Roman" panose="02020603050405020304" pitchFamily="16" charset="0"/>
              </a:rPr>
              <a:t>FSD</a:t>
            </a:r>
            <a:r>
              <a:rPr lang="zh-CN" altLang="x-none" sz="2800" dirty="0" err="1">
                <a:solidFill>
                  <a:schemeClr val="accent2"/>
                </a:solidFill>
                <a:latin typeface="Times New Roman" panose="02020603050405020304" pitchFamily="16" charset="0"/>
              </a:rPr>
              <a:t>与文件系统操作 </a:t>
            </a:r>
            <a:endParaRPr lang="zh-CN" altLang="x-none" sz="2800" dirty="0" err="1">
              <a:solidFill>
                <a:schemeClr val="accent2"/>
              </a:solidFill>
              <a:latin typeface="Times New Roman" panose="02020603050405020304" pitchFamily="16" charset="0"/>
            </a:endParaRPr>
          </a:p>
        </p:txBody>
      </p:sp>
      <p:grpSp>
        <p:nvGrpSpPr>
          <p:cNvPr id="343044" name="组合 163842"/>
          <p:cNvGrpSpPr/>
          <p:nvPr/>
        </p:nvGrpSpPr>
        <p:grpSpPr>
          <a:xfrm>
            <a:off x="1152525" y="1989138"/>
            <a:ext cx="6699250" cy="4994275"/>
            <a:chOff x="674" y="1172"/>
            <a:chExt cx="4220" cy="3146"/>
          </a:xfrm>
        </p:grpSpPr>
        <p:sp>
          <p:nvSpPr>
            <p:cNvPr id="343045" name="文本框 163843"/>
            <p:cNvSpPr txBox="1"/>
            <p:nvPr/>
          </p:nvSpPr>
          <p:spPr>
            <a:xfrm>
              <a:off x="2891" y="3036"/>
              <a:ext cx="744" cy="980"/>
            </a:xfrm>
            <a:prstGeom prst="rect">
              <a:avLst/>
            </a:prstGeom>
            <a:solidFill>
              <a:srgbClr val="FFFFFF"/>
            </a:solidFill>
            <a:ln w="9360" cap="flat" cmpd="sng">
              <a:solidFill>
                <a:srgbClr val="FFFFFF"/>
              </a:solidFill>
              <a:prstDash val="solid"/>
              <a:miter/>
              <a:headEnd type="none" w="med" len="med"/>
              <a:tailEnd type="none" w="med" len="med"/>
            </a:ln>
          </p:spPr>
          <p:txBody>
            <a:bodyPr wrap="square" lIns="0" tIns="0" rIns="0" bIns="0" anchor="t" anchorCtr="0"/>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400" i="1" dirty="0" err="1">
                  <a:solidFill>
                    <a:srgbClr val="000000"/>
                  </a:solidFill>
                  <a:latin typeface="Times New Roman" panose="02020603050405020304" pitchFamily="16" charset="0"/>
                  <a:ea typeface="宋体" panose="02010600030101010101" pitchFamily="2" charset="-122"/>
                </a:rPr>
                <a:t>CcCopyRead ( )</a:t>
              </a:r>
              <a:endParaRPr lang="en-US" altLang="zh-CN" sz="1400" i="1" dirty="0" err="1">
                <a:solidFill>
                  <a:srgbClr val="000000"/>
                </a:solidFill>
                <a:latin typeface="Times New Roman" panose="02020603050405020304" pitchFamily="16" charset="0"/>
                <a:ea typeface="宋体" panose="02010600030101010101" pitchFamily="2" charset="-122"/>
              </a:endParaRPr>
            </a:p>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400" i="1" dirty="0" err="1">
                  <a:solidFill>
                    <a:srgbClr val="000000"/>
                  </a:solidFill>
                  <a:latin typeface="Times New Roman" panose="02020603050405020304" pitchFamily="16" charset="0"/>
                  <a:ea typeface="宋体" panose="02010600030101010101" pitchFamily="2" charset="-122"/>
                </a:rPr>
                <a:t>CcCopyWrite ( )</a:t>
              </a:r>
              <a:endParaRPr lang="en-US" altLang="zh-CN" sz="1400" i="1" dirty="0" err="1">
                <a:solidFill>
                  <a:srgbClr val="000000"/>
                </a:solidFill>
                <a:latin typeface="Times New Roman" panose="02020603050405020304" pitchFamily="16" charset="0"/>
                <a:ea typeface="宋体" panose="02010600030101010101" pitchFamily="2" charset="-122"/>
              </a:endParaRPr>
            </a:p>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400" i="1" dirty="0" err="1">
                <a:solidFill>
                  <a:srgbClr val="000000"/>
                </a:solidFill>
                <a:latin typeface="Times New Roman" panose="02020603050405020304" pitchFamily="16" charset="0"/>
                <a:ea typeface="宋体" panose="02010600030101010101" pitchFamily="2" charset="-122"/>
              </a:endParaRPr>
            </a:p>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400" i="1" dirty="0" err="1">
                <a:solidFill>
                  <a:srgbClr val="000000"/>
                </a:solidFill>
                <a:latin typeface="Times New Roman" panose="02020603050405020304" pitchFamily="16" charset="0"/>
                <a:ea typeface="宋体" panose="02010600030101010101" pitchFamily="2" charset="-122"/>
              </a:endParaRPr>
            </a:p>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400" i="1" dirty="0" err="1">
                <a:solidFill>
                  <a:srgbClr val="000000"/>
                </a:solidFill>
                <a:latin typeface="Times New Roman" panose="02020603050405020304" pitchFamily="16" charset="0"/>
                <a:ea typeface="宋体" panose="02010600030101010101" pitchFamily="2" charset="-122"/>
              </a:endParaRPr>
            </a:p>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400" i="1" dirty="0" err="1">
                <a:solidFill>
                  <a:srgbClr val="000000"/>
                </a:solidFill>
                <a:latin typeface="Times New Roman" panose="02020603050405020304" pitchFamily="16" charset="0"/>
                <a:ea typeface="宋体" panose="02010600030101010101" pitchFamily="2" charset="-122"/>
              </a:endParaRPr>
            </a:p>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400" i="1" dirty="0" err="1">
                  <a:solidFill>
                    <a:srgbClr val="000000"/>
                  </a:solidFill>
                  <a:latin typeface="Times New Roman" panose="02020603050405020304" pitchFamily="16" charset="0"/>
                  <a:ea typeface="宋体" panose="02010600030101010101" pitchFamily="2" charset="-122"/>
                </a:rPr>
                <a:t>FastIoRead ( )</a:t>
              </a:r>
              <a:endParaRPr lang="en-US" altLang="zh-CN" sz="1400" i="1" dirty="0" err="1">
                <a:solidFill>
                  <a:srgbClr val="000000"/>
                </a:solidFill>
                <a:latin typeface="Times New Roman" panose="02020603050405020304" pitchFamily="16" charset="0"/>
                <a:ea typeface="宋体" panose="02010600030101010101" pitchFamily="2" charset="-122"/>
              </a:endParaRPr>
            </a:p>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400" i="1" dirty="0" err="1">
                  <a:solidFill>
                    <a:srgbClr val="000000"/>
                  </a:solidFill>
                  <a:latin typeface="Times New Roman" panose="02020603050405020304" pitchFamily="16" charset="0"/>
                  <a:ea typeface="宋体" panose="02010600030101010101" pitchFamily="2" charset="-122"/>
                </a:rPr>
                <a:t>FastIo</a:t>
              </a:r>
              <a:r>
                <a:rPr lang="en-US" altLang="zh-CN" sz="1400" dirty="0" err="1">
                  <a:solidFill>
                    <a:srgbClr val="000000"/>
                  </a:solidFill>
                  <a:latin typeface="Times New Roman" panose="02020603050405020304" pitchFamily="16" charset="0"/>
                  <a:ea typeface="宋体" panose="02010600030101010101" pitchFamily="2" charset="-122"/>
                </a:rPr>
                <a:t>Write ( )</a:t>
              </a:r>
              <a:endParaRPr lang="en-US" altLang="zh-CN" sz="1400" dirty="0" err="1">
                <a:solidFill>
                  <a:srgbClr val="000000"/>
                </a:solidFill>
                <a:latin typeface="Times New Roman" panose="02020603050405020304" pitchFamily="16" charset="0"/>
                <a:ea typeface="宋体" panose="02010600030101010101" pitchFamily="2" charset="-122"/>
              </a:endParaRPr>
            </a:p>
          </p:txBody>
        </p:sp>
        <p:sp>
          <p:nvSpPr>
            <p:cNvPr id="343046" name="文本框 163844"/>
            <p:cNvSpPr txBox="1"/>
            <p:nvPr/>
          </p:nvSpPr>
          <p:spPr>
            <a:xfrm>
              <a:off x="674" y="1172"/>
              <a:ext cx="1766" cy="528"/>
            </a:xfrm>
            <a:prstGeom prst="rect">
              <a:avLst/>
            </a:prstGeom>
            <a:solidFill>
              <a:srgbClr val="FFFFFF"/>
            </a:solidFill>
            <a:ln w="9360" cap="flat" cmpd="sng">
              <a:solidFill>
                <a:srgbClr val="FFFFFF"/>
              </a:solidFill>
              <a:prstDash val="solid"/>
              <a:miter/>
              <a:headEnd type="none" w="med" len="med"/>
              <a:tailEnd type="none" w="med" len="med"/>
            </a:ln>
          </p:spPr>
          <p:txBody>
            <a:bodyPr wrap="square" lIns="0" tIns="0" rIns="0" bIns="0" anchor="t" anchorCtr="0"/>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i="1" dirty="0" err="1">
                  <a:solidFill>
                    <a:srgbClr val="000000"/>
                  </a:solidFill>
                  <a:latin typeface="Times New Roman" panose="02020603050405020304" pitchFamily="16" charset="0"/>
                  <a:ea typeface="宋体" panose="02010600030101010101" pitchFamily="2" charset="-122"/>
                </a:rPr>
                <a:t>            </a:t>
              </a:r>
              <a:r>
                <a:rPr lang="en-US" altLang="zh-CN" sz="1400" i="1" dirty="0" err="1">
                  <a:solidFill>
                    <a:srgbClr val="000000"/>
                  </a:solidFill>
                  <a:latin typeface="Times New Roman" panose="02020603050405020304" pitchFamily="16" charset="0"/>
                  <a:ea typeface="宋体" panose="02010600030101010101" pitchFamily="2" charset="-122"/>
                </a:rPr>
                <a:t>NtCreateSection( )</a:t>
              </a:r>
              <a:endParaRPr lang="en-US" altLang="zh-CN" sz="1400" i="1" dirty="0" err="1">
                <a:solidFill>
                  <a:srgbClr val="000000"/>
                </a:solidFill>
                <a:latin typeface="Times New Roman" panose="02020603050405020304" pitchFamily="16" charset="0"/>
                <a:ea typeface="宋体" panose="02010600030101010101" pitchFamily="2" charset="-122"/>
              </a:endParaRPr>
            </a:p>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400" i="1" dirty="0" err="1">
                <a:solidFill>
                  <a:srgbClr val="000000"/>
                </a:solidFill>
                <a:latin typeface="Times New Roman" panose="02020603050405020304" pitchFamily="16" charset="0"/>
                <a:ea typeface="宋体" panose="02010600030101010101" pitchFamily="2" charset="-122"/>
              </a:endParaRPr>
            </a:p>
            <a:p>
              <a:pPr algn="just"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缺页中断</a:t>
              </a:r>
              <a:endParaRPr lang="zh-CN" altLang="x-none" sz="1400" dirty="0" err="1">
                <a:solidFill>
                  <a:srgbClr val="000000"/>
                </a:solidFill>
                <a:latin typeface="Times New Roman" panose="02020603050405020304" pitchFamily="16" charset="0"/>
                <a:ea typeface="宋体" panose="02010600030101010101" pitchFamily="2" charset="-122"/>
              </a:endParaRPr>
            </a:p>
          </p:txBody>
        </p:sp>
        <p:sp>
          <p:nvSpPr>
            <p:cNvPr id="343047" name="文本框 163845"/>
            <p:cNvSpPr txBox="1"/>
            <p:nvPr/>
          </p:nvSpPr>
          <p:spPr>
            <a:xfrm>
              <a:off x="2428" y="2149"/>
              <a:ext cx="1412" cy="350"/>
            </a:xfrm>
            <a:prstGeom prst="rect">
              <a:avLst/>
            </a:prstGeom>
            <a:solidFill>
              <a:srgbClr val="FFFFFF"/>
            </a:solidFill>
            <a:ln w="9360" cap="flat" cmpd="sng">
              <a:solidFill>
                <a:srgbClr val="FFFFFF"/>
              </a:solidFill>
              <a:prstDash val="solid"/>
              <a:miter/>
              <a:headEnd type="none" w="med" len="med"/>
              <a:tailEnd type="none" w="med" len="med"/>
            </a:ln>
          </p:spPr>
          <p:txBody>
            <a:bodyPr wrap="square" lIns="0" tIns="0" rIns="0" bIns="0" anchor="t" anchorCtr="0"/>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400" i="1" dirty="0" err="1">
                  <a:solidFill>
                    <a:srgbClr val="000000"/>
                  </a:solidFill>
                  <a:latin typeface="Times New Roman" panose="02020603050405020304" pitchFamily="16" charset="0"/>
                  <a:ea typeface="宋体" panose="02010600030101010101" pitchFamily="2" charset="-122"/>
                </a:rPr>
                <a:t>IoPageReadFile( )</a:t>
              </a:r>
              <a:endParaRPr lang="en-US" altLang="zh-CN" sz="1400" i="1" dirty="0" err="1">
                <a:solidFill>
                  <a:srgbClr val="000000"/>
                </a:solidFill>
                <a:latin typeface="Times New Roman" panose="02020603050405020304" pitchFamily="16" charset="0"/>
                <a:ea typeface="宋体" panose="02010600030101010101" pitchFamily="2" charset="-122"/>
              </a:endParaRPr>
            </a:p>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400" i="1" dirty="0" err="1">
                  <a:solidFill>
                    <a:srgbClr val="000000"/>
                  </a:solidFill>
                  <a:latin typeface="Times New Roman" panose="02020603050405020304" pitchFamily="16" charset="0"/>
                  <a:ea typeface="宋体" panose="02010600030101010101" pitchFamily="2" charset="-122"/>
                </a:rPr>
                <a:t>IoAsynchronousPageWrite( )</a:t>
              </a:r>
              <a:endParaRPr lang="en-US" altLang="zh-CN" sz="1400" i="1" dirty="0" err="1">
                <a:solidFill>
                  <a:srgbClr val="000000"/>
                </a:solidFill>
                <a:latin typeface="Times New Roman" panose="02020603050405020304" pitchFamily="16" charset="0"/>
                <a:ea typeface="宋体" panose="02010600030101010101" pitchFamily="2" charset="-122"/>
              </a:endParaRPr>
            </a:p>
          </p:txBody>
        </p:sp>
        <p:sp>
          <p:nvSpPr>
            <p:cNvPr id="343048" name="文本框 163846"/>
            <p:cNvSpPr txBox="1"/>
            <p:nvPr/>
          </p:nvSpPr>
          <p:spPr>
            <a:xfrm>
              <a:off x="3763" y="1259"/>
              <a:ext cx="744" cy="528"/>
            </a:xfrm>
            <a:prstGeom prst="rect">
              <a:avLst/>
            </a:prstGeom>
            <a:solidFill>
              <a:srgbClr val="FFFFFF"/>
            </a:solidFill>
            <a:ln w="9360" cap="flat" cmpd="sng">
              <a:solidFill>
                <a:srgbClr val="FFFFFF"/>
              </a:solidFill>
              <a:prstDash val="solid"/>
              <a:miter/>
              <a:headEnd type="none" w="med" len="med"/>
              <a:tailEnd type="none" w="med" len="med"/>
            </a:ln>
          </p:spPr>
          <p:txBody>
            <a:bodyPr wrap="square" lIns="0" tIns="0" rIns="0" bIns="0" anchor="t" anchorCtr="0"/>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400" i="1" dirty="0" err="1">
                  <a:solidFill>
                    <a:srgbClr val="000000"/>
                  </a:solidFill>
                  <a:latin typeface="Times New Roman" panose="02020603050405020304" pitchFamily="16" charset="0"/>
                  <a:ea typeface="宋体" panose="02010600030101010101" pitchFamily="2" charset="-122"/>
                </a:rPr>
                <a:t>NtReadFile( )</a:t>
              </a:r>
              <a:endParaRPr lang="en-US" altLang="zh-CN" sz="1400" i="1" dirty="0" err="1">
                <a:solidFill>
                  <a:srgbClr val="000000"/>
                </a:solidFill>
                <a:latin typeface="Times New Roman" panose="02020603050405020304" pitchFamily="16" charset="0"/>
                <a:ea typeface="宋体" panose="02010600030101010101" pitchFamily="2" charset="-122"/>
              </a:endParaRPr>
            </a:p>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400" i="1" dirty="0" err="1">
                  <a:solidFill>
                    <a:srgbClr val="000000"/>
                  </a:solidFill>
                  <a:latin typeface="Times New Roman" panose="02020603050405020304" pitchFamily="16" charset="0"/>
                  <a:ea typeface="宋体" panose="02010600030101010101" pitchFamily="2" charset="-122"/>
                </a:rPr>
                <a:t>NtWriteFile( )</a:t>
              </a:r>
              <a:endParaRPr lang="en-US" altLang="zh-CN" sz="1400" i="1" dirty="0" err="1">
                <a:solidFill>
                  <a:srgbClr val="000000"/>
                </a:solidFill>
                <a:latin typeface="Times New Roman" panose="02020603050405020304" pitchFamily="16" charset="0"/>
                <a:ea typeface="宋体" panose="02010600030101010101" pitchFamily="2" charset="-122"/>
              </a:endParaRPr>
            </a:p>
            <a:p>
              <a:pPr algn="just" defTabSz="457200" eaLnBrk="0" hangingPunct="0">
                <a:spcBef>
                  <a:spcPts val="915"/>
                </a:spcBef>
                <a:spcAft>
                  <a:spcPts val="890"/>
                </a:spcAft>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400" b="1" i="1" dirty="0" err="1">
                  <a:solidFill>
                    <a:srgbClr val="000000"/>
                  </a:solidFill>
                  <a:latin typeface="Times New Roman" panose="02020603050405020304" pitchFamily="16" charset="0"/>
                </a:rPr>
                <a:t>IRP</a:t>
              </a:r>
              <a:endParaRPr lang="en-US" altLang="zh-CN" sz="1400" b="1" i="1" dirty="0" err="1">
                <a:solidFill>
                  <a:srgbClr val="000000"/>
                </a:solidFill>
                <a:latin typeface="Times New Roman" panose="02020603050405020304" pitchFamily="16" charset="0"/>
              </a:endParaRPr>
            </a:p>
          </p:txBody>
        </p:sp>
        <p:sp>
          <p:nvSpPr>
            <p:cNvPr id="343049" name="文本框 163847"/>
            <p:cNvSpPr txBox="1"/>
            <p:nvPr/>
          </p:nvSpPr>
          <p:spPr>
            <a:xfrm>
              <a:off x="3599" y="1871"/>
              <a:ext cx="1057" cy="173"/>
            </a:xfrm>
            <a:prstGeom prst="rect">
              <a:avLst/>
            </a:prstGeom>
            <a:solidFill>
              <a:srgbClr val="DDDDDD"/>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文件系统驱动程序</a:t>
              </a:r>
              <a:endParaRPr lang="zh-CN" altLang="x-none" sz="1400" dirty="0" err="1">
                <a:solidFill>
                  <a:srgbClr val="000000"/>
                </a:solidFill>
                <a:latin typeface="Times New Roman" panose="02020603050405020304" pitchFamily="16" charset="0"/>
                <a:ea typeface="宋体" panose="02010600030101010101" pitchFamily="2" charset="-122"/>
              </a:endParaRPr>
            </a:p>
          </p:txBody>
        </p:sp>
        <p:sp>
          <p:nvSpPr>
            <p:cNvPr id="343050" name="文本框 163848"/>
            <p:cNvSpPr txBox="1"/>
            <p:nvPr/>
          </p:nvSpPr>
          <p:spPr>
            <a:xfrm>
              <a:off x="4003" y="3325"/>
              <a:ext cx="619" cy="225"/>
            </a:xfrm>
            <a:prstGeom prst="rect">
              <a:avLst/>
            </a:prstGeom>
            <a:solidFill>
              <a:srgbClr val="DDDDDD"/>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存储设备</a:t>
              </a:r>
              <a:endParaRPr lang="zh-CN" altLang="x-none" sz="1400" dirty="0" err="1">
                <a:solidFill>
                  <a:srgbClr val="000000"/>
                </a:solidFill>
                <a:latin typeface="Times New Roman" panose="02020603050405020304" pitchFamily="16" charset="0"/>
                <a:ea typeface="宋体" panose="02010600030101010101" pitchFamily="2" charset="-122"/>
              </a:endParaRPr>
            </a:p>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驱动程序</a:t>
              </a:r>
              <a:endParaRPr lang="zh-CN" altLang="x-none" sz="1400" dirty="0" err="1">
                <a:solidFill>
                  <a:srgbClr val="000000"/>
                </a:solidFill>
                <a:latin typeface="Times New Roman" panose="02020603050405020304" pitchFamily="16" charset="0"/>
                <a:ea typeface="宋体" panose="02010600030101010101" pitchFamily="2" charset="-122"/>
              </a:endParaRPr>
            </a:p>
          </p:txBody>
        </p:sp>
        <p:sp>
          <p:nvSpPr>
            <p:cNvPr id="343051" name="文本框 163849"/>
            <p:cNvSpPr txBox="1"/>
            <p:nvPr/>
          </p:nvSpPr>
          <p:spPr>
            <a:xfrm>
              <a:off x="2536" y="4105"/>
              <a:ext cx="1486" cy="213"/>
            </a:xfrm>
            <a:prstGeom prst="rect">
              <a:avLst/>
            </a:prstGeom>
            <a:solidFill>
              <a:srgbClr val="FFFFFF"/>
            </a:solidFill>
            <a:ln w="9525">
              <a:noFill/>
            </a:ln>
          </p:spPr>
          <p:txBody>
            <a:bodyPr wrap="square" lIns="0" tIns="0" rIns="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图</a:t>
              </a:r>
              <a:r>
                <a:rPr lang="en-US" altLang="zh-CN" sz="1400" dirty="0" err="1">
                  <a:solidFill>
                    <a:srgbClr val="000000"/>
                  </a:solidFill>
                  <a:latin typeface="Times New Roman" panose="02020603050405020304" pitchFamily="16" charset="0"/>
                  <a:ea typeface="宋体" panose="02010600030101010101" pitchFamily="2" charset="-122"/>
                </a:rPr>
                <a:t>6-39 FSD</a:t>
              </a:r>
              <a:r>
                <a:rPr lang="zh-CN" altLang="x-none" sz="1400" dirty="0" err="1">
                  <a:solidFill>
                    <a:srgbClr val="000000"/>
                  </a:solidFill>
                  <a:latin typeface="Times New Roman" panose="02020603050405020304" pitchFamily="16" charset="0"/>
                  <a:ea typeface="宋体" panose="02010600030101010101" pitchFamily="2" charset="-122"/>
                </a:rPr>
                <a:t>的作用</a:t>
              </a:r>
              <a:endParaRPr lang="zh-CN" altLang="x-none" sz="1400" dirty="0" err="1">
                <a:solidFill>
                  <a:srgbClr val="000000"/>
                </a:solidFill>
                <a:latin typeface="Times New Roman" panose="02020603050405020304" pitchFamily="16" charset="0"/>
                <a:ea typeface="宋体" panose="02010600030101010101" pitchFamily="2" charset="-122"/>
              </a:endParaRPr>
            </a:p>
          </p:txBody>
        </p:sp>
        <p:grpSp>
          <p:nvGrpSpPr>
            <p:cNvPr id="343052" name="组合 163850"/>
            <p:cNvGrpSpPr/>
            <p:nvPr/>
          </p:nvGrpSpPr>
          <p:grpSpPr>
            <a:xfrm>
              <a:off x="1119" y="1614"/>
              <a:ext cx="1412" cy="706"/>
              <a:chOff x="1119" y="1614"/>
              <a:chExt cx="1412" cy="706"/>
            </a:xfrm>
          </p:grpSpPr>
          <p:sp>
            <p:nvSpPr>
              <p:cNvPr id="343053" name="文本框 163851"/>
              <p:cNvSpPr txBox="1"/>
              <p:nvPr/>
            </p:nvSpPr>
            <p:spPr>
              <a:xfrm>
                <a:off x="1119" y="1614"/>
                <a:ext cx="1412" cy="706"/>
              </a:xfrm>
              <a:prstGeom prst="rect">
                <a:avLst/>
              </a:prstGeom>
              <a:solidFill>
                <a:srgbClr val="DDDDDD"/>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           </a:t>
                </a:r>
                <a:endParaRPr lang="zh-CN" altLang="x-none" sz="1400" dirty="0" err="1">
                  <a:solidFill>
                    <a:srgbClr val="000000"/>
                  </a:solidFill>
                  <a:latin typeface="Times New Roman" panose="02020603050405020304" pitchFamily="16" charset="0"/>
                  <a:ea typeface="宋体" panose="02010600030101010101" pitchFamily="2" charset="-122"/>
                </a:endParaRPr>
              </a:p>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400" dirty="0" err="1">
                  <a:solidFill>
                    <a:srgbClr val="000000"/>
                  </a:solidFill>
                  <a:latin typeface="Times New Roman" panose="02020603050405020304" pitchFamily="16" charset="0"/>
                  <a:ea typeface="宋体" panose="02010600030101010101" pitchFamily="2" charset="-122"/>
                </a:endParaRPr>
              </a:p>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              虚拟内存</a:t>
                </a:r>
                <a:endParaRPr lang="zh-CN" altLang="x-none" sz="1400" dirty="0" err="1">
                  <a:solidFill>
                    <a:srgbClr val="000000"/>
                  </a:solidFill>
                  <a:latin typeface="Times New Roman" panose="02020603050405020304" pitchFamily="16" charset="0"/>
                  <a:ea typeface="宋体" panose="02010600030101010101" pitchFamily="2" charset="-122"/>
                </a:endParaRPr>
              </a:p>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              管 理 器</a:t>
                </a:r>
                <a:endParaRPr lang="zh-CN" altLang="x-none" sz="1400" dirty="0" err="1">
                  <a:solidFill>
                    <a:srgbClr val="000000"/>
                  </a:solidFill>
                  <a:latin typeface="Times New Roman" panose="02020603050405020304" pitchFamily="16" charset="0"/>
                  <a:ea typeface="宋体" panose="02010600030101010101" pitchFamily="2" charset="-122"/>
                </a:endParaRPr>
              </a:p>
            </p:txBody>
          </p:sp>
          <p:sp>
            <p:nvSpPr>
              <p:cNvPr id="343054" name="文本框 163852"/>
              <p:cNvSpPr txBox="1"/>
              <p:nvPr/>
            </p:nvSpPr>
            <p:spPr>
              <a:xfrm>
                <a:off x="1168" y="1692"/>
                <a:ext cx="557" cy="258"/>
              </a:xfrm>
              <a:prstGeom prst="rect">
                <a:avLst/>
              </a:prstGeom>
              <a:solidFill>
                <a:srgbClr val="FFFFFF"/>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缺页事件</a:t>
                </a:r>
                <a:endParaRPr lang="zh-CN" altLang="x-none" sz="1400" dirty="0" err="1">
                  <a:solidFill>
                    <a:srgbClr val="000000"/>
                  </a:solidFill>
                  <a:latin typeface="Times New Roman" panose="02020603050405020304" pitchFamily="16" charset="0"/>
                  <a:ea typeface="宋体" panose="02010600030101010101" pitchFamily="2" charset="-122"/>
                </a:endParaRPr>
              </a:p>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管理器</a:t>
                </a:r>
                <a:endParaRPr lang="zh-CN" altLang="x-none" sz="1400" dirty="0" err="1">
                  <a:solidFill>
                    <a:srgbClr val="000000"/>
                  </a:solidFill>
                  <a:latin typeface="Times New Roman" panose="02020603050405020304" pitchFamily="16" charset="0"/>
                  <a:ea typeface="宋体" panose="02010600030101010101" pitchFamily="2" charset="-122"/>
                </a:endParaRPr>
              </a:p>
            </p:txBody>
          </p:sp>
          <p:sp>
            <p:nvSpPr>
              <p:cNvPr id="343055" name="文本框 163853"/>
              <p:cNvSpPr txBox="1"/>
              <p:nvPr/>
            </p:nvSpPr>
            <p:spPr>
              <a:xfrm>
                <a:off x="1168" y="2036"/>
                <a:ext cx="557" cy="172"/>
              </a:xfrm>
              <a:prstGeom prst="rect">
                <a:avLst/>
              </a:prstGeom>
              <a:solidFill>
                <a:srgbClr val="FFFFFF"/>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lnSpc>
                    <a:spcPct val="96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脏页写</a:t>
                </a:r>
                <a:endParaRPr lang="zh-CN" altLang="x-none" sz="1400" dirty="0" err="1">
                  <a:solidFill>
                    <a:srgbClr val="000000"/>
                  </a:solidFill>
                  <a:latin typeface="Times New Roman" panose="02020603050405020304" pitchFamily="16" charset="0"/>
                  <a:ea typeface="宋体" panose="02010600030101010101" pitchFamily="2" charset="-122"/>
                </a:endParaRPr>
              </a:p>
            </p:txBody>
          </p:sp>
        </p:grpSp>
        <p:sp>
          <p:nvSpPr>
            <p:cNvPr id="343056" name="直接连接符 163854"/>
            <p:cNvSpPr/>
            <p:nvPr/>
          </p:nvSpPr>
          <p:spPr>
            <a:xfrm>
              <a:off x="4127" y="1571"/>
              <a:ext cx="0" cy="290"/>
            </a:xfrm>
            <a:prstGeom prst="line">
              <a:avLst/>
            </a:prstGeom>
            <a:ln w="25560" cap="flat" cmpd="sng">
              <a:solidFill>
                <a:srgbClr val="000000"/>
              </a:solidFill>
              <a:prstDash val="solid"/>
              <a:round/>
              <a:headEnd type="none" w="med" len="med"/>
              <a:tailEnd type="stealth" w="med" len="med"/>
            </a:ln>
          </p:spPr>
        </p:sp>
        <p:sp>
          <p:nvSpPr>
            <p:cNvPr id="343057" name="直接连接符 163855"/>
            <p:cNvSpPr/>
            <p:nvPr/>
          </p:nvSpPr>
          <p:spPr>
            <a:xfrm>
              <a:off x="4307" y="2048"/>
              <a:ext cx="0" cy="1278"/>
            </a:xfrm>
            <a:prstGeom prst="line">
              <a:avLst/>
            </a:prstGeom>
            <a:ln w="25560" cap="flat" cmpd="sng">
              <a:solidFill>
                <a:srgbClr val="000000"/>
              </a:solidFill>
              <a:prstDash val="solid"/>
              <a:round/>
              <a:headEnd type="none" w="med" len="med"/>
              <a:tailEnd type="stealth" w="med" len="med"/>
            </a:ln>
          </p:spPr>
        </p:sp>
        <p:sp>
          <p:nvSpPr>
            <p:cNvPr id="343058" name="直接连接符 163856"/>
            <p:cNvSpPr/>
            <p:nvPr/>
          </p:nvSpPr>
          <p:spPr>
            <a:xfrm>
              <a:off x="1876" y="1319"/>
              <a:ext cx="0" cy="291"/>
            </a:xfrm>
            <a:prstGeom prst="line">
              <a:avLst/>
            </a:prstGeom>
            <a:ln w="25560" cap="flat" cmpd="sng">
              <a:solidFill>
                <a:srgbClr val="000000"/>
              </a:solidFill>
              <a:prstDash val="solid"/>
              <a:round/>
              <a:headEnd type="none" w="med" len="med"/>
              <a:tailEnd type="stealth" w="med" len="med"/>
            </a:ln>
          </p:spPr>
        </p:sp>
        <p:sp>
          <p:nvSpPr>
            <p:cNvPr id="343059" name="直接连接符 163857"/>
            <p:cNvSpPr/>
            <p:nvPr/>
          </p:nvSpPr>
          <p:spPr>
            <a:xfrm>
              <a:off x="2536" y="1970"/>
              <a:ext cx="1057" cy="0"/>
            </a:xfrm>
            <a:prstGeom prst="line">
              <a:avLst/>
            </a:prstGeom>
            <a:ln w="25560" cap="flat" cmpd="sng">
              <a:solidFill>
                <a:srgbClr val="000000"/>
              </a:solidFill>
              <a:prstDash val="solid"/>
              <a:round/>
              <a:headEnd type="none" w="med" len="med"/>
              <a:tailEnd type="stealth" w="med" len="med"/>
            </a:ln>
          </p:spPr>
        </p:sp>
        <p:sp>
          <p:nvSpPr>
            <p:cNvPr id="343060" name="直接连接符 163858"/>
            <p:cNvSpPr/>
            <p:nvPr/>
          </p:nvSpPr>
          <p:spPr>
            <a:xfrm>
              <a:off x="2906" y="3433"/>
              <a:ext cx="1057" cy="0"/>
            </a:xfrm>
            <a:prstGeom prst="line">
              <a:avLst/>
            </a:prstGeom>
            <a:ln w="25560" cap="flat" cmpd="sng">
              <a:solidFill>
                <a:srgbClr val="000000"/>
              </a:solidFill>
              <a:prstDash val="solid"/>
              <a:round/>
              <a:headEnd type="stealth" w="med" len="med"/>
              <a:tailEnd type="none" w="med" len="med"/>
            </a:ln>
          </p:spPr>
        </p:sp>
        <p:grpSp>
          <p:nvGrpSpPr>
            <p:cNvPr id="343061" name="组合 163859"/>
            <p:cNvGrpSpPr/>
            <p:nvPr/>
          </p:nvGrpSpPr>
          <p:grpSpPr>
            <a:xfrm>
              <a:off x="1473" y="3291"/>
              <a:ext cx="1411" cy="528"/>
              <a:chOff x="1473" y="3291"/>
              <a:chExt cx="1411" cy="528"/>
            </a:xfrm>
          </p:grpSpPr>
          <p:sp>
            <p:nvSpPr>
              <p:cNvPr id="343062" name="文本框 163860"/>
              <p:cNvSpPr txBox="1"/>
              <p:nvPr/>
            </p:nvSpPr>
            <p:spPr>
              <a:xfrm>
                <a:off x="1473" y="3291"/>
                <a:ext cx="1411" cy="528"/>
              </a:xfrm>
              <a:prstGeom prst="rect">
                <a:avLst/>
              </a:prstGeom>
              <a:solidFill>
                <a:srgbClr val="DDDDDD"/>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           </a:t>
                </a:r>
                <a:endParaRPr lang="zh-CN" altLang="x-none" sz="1400" dirty="0" err="1">
                  <a:solidFill>
                    <a:srgbClr val="000000"/>
                  </a:solidFill>
                  <a:latin typeface="Times New Roman" panose="02020603050405020304" pitchFamily="16" charset="0"/>
                  <a:ea typeface="宋体" panose="02010600030101010101" pitchFamily="2" charset="-122"/>
                </a:endParaRPr>
              </a:p>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1400" dirty="0" err="1">
                  <a:solidFill>
                    <a:srgbClr val="000000"/>
                  </a:solidFill>
                  <a:latin typeface="Times New Roman" panose="02020603050405020304" pitchFamily="16" charset="0"/>
                  <a:ea typeface="宋体" panose="02010600030101010101" pitchFamily="2" charset="-122"/>
                </a:endParaRPr>
              </a:p>
              <a:p>
                <a:pPr algn="ctr" defTabSz="457200" eaLnBrk="0" hangingPunct="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              缓存管理器</a:t>
                </a:r>
                <a:endParaRPr lang="zh-CN" altLang="x-none" sz="1400" dirty="0" err="1">
                  <a:solidFill>
                    <a:srgbClr val="000000"/>
                  </a:solidFill>
                  <a:latin typeface="Times New Roman" panose="02020603050405020304" pitchFamily="16" charset="0"/>
                  <a:ea typeface="宋体" panose="02010600030101010101" pitchFamily="2" charset="-122"/>
                </a:endParaRPr>
              </a:p>
            </p:txBody>
          </p:sp>
          <p:sp>
            <p:nvSpPr>
              <p:cNvPr id="343063" name="文本框 163861"/>
              <p:cNvSpPr txBox="1"/>
              <p:nvPr/>
            </p:nvSpPr>
            <p:spPr>
              <a:xfrm>
                <a:off x="1523" y="3367"/>
                <a:ext cx="557" cy="172"/>
              </a:xfrm>
              <a:prstGeom prst="rect">
                <a:avLst/>
              </a:prstGeom>
              <a:solidFill>
                <a:srgbClr val="FFFFFF"/>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lnSpc>
                    <a:spcPct val="96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延迟写</a:t>
                </a:r>
                <a:endParaRPr lang="zh-CN" altLang="x-none" sz="1400" dirty="0" err="1">
                  <a:solidFill>
                    <a:srgbClr val="000000"/>
                  </a:solidFill>
                  <a:latin typeface="Times New Roman" panose="02020603050405020304" pitchFamily="16" charset="0"/>
                  <a:ea typeface="宋体" panose="02010600030101010101" pitchFamily="2" charset="-122"/>
                </a:endParaRPr>
              </a:p>
            </p:txBody>
          </p:sp>
          <p:sp>
            <p:nvSpPr>
              <p:cNvPr id="343064" name="文本框 163862"/>
              <p:cNvSpPr txBox="1"/>
              <p:nvPr/>
            </p:nvSpPr>
            <p:spPr>
              <a:xfrm>
                <a:off x="1523" y="3590"/>
                <a:ext cx="557" cy="172"/>
              </a:xfrm>
              <a:prstGeom prst="rect">
                <a:avLst/>
              </a:prstGeom>
              <a:solidFill>
                <a:srgbClr val="FFFFFF"/>
              </a:solidFill>
              <a:ln w="9360" cap="flat" cmpd="sng">
                <a:solidFill>
                  <a:srgbClr val="808080"/>
                </a:solidFill>
                <a:prstDash val="solid"/>
                <a:miter/>
                <a:headEnd type="none" w="med" len="med"/>
                <a:tailEnd type="none" w="med" len="med"/>
              </a:ln>
            </p:spPr>
            <p:txBody>
              <a:bodyPr wrap="square" lIns="0" tIns="0" rIns="0" bIns="0" anchor="t" anchorCtr="0"/>
              <a:p>
                <a:pPr algn="ctr" defTabSz="457200" eaLnBrk="0" hangingPunct="0">
                  <a:lnSpc>
                    <a:spcPct val="96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提前读</a:t>
                </a:r>
                <a:endParaRPr lang="zh-CN" altLang="x-none" sz="1400" dirty="0" err="1">
                  <a:solidFill>
                    <a:srgbClr val="000000"/>
                  </a:solidFill>
                  <a:latin typeface="Times New Roman" panose="02020603050405020304" pitchFamily="16" charset="0"/>
                  <a:ea typeface="宋体" panose="02010600030101010101" pitchFamily="2" charset="-122"/>
                </a:endParaRPr>
              </a:p>
            </p:txBody>
          </p:sp>
        </p:grpSp>
        <p:sp>
          <p:nvSpPr>
            <p:cNvPr id="343065" name="直接连接符 163863"/>
            <p:cNvSpPr/>
            <p:nvPr/>
          </p:nvSpPr>
          <p:spPr>
            <a:xfrm>
              <a:off x="3953" y="2049"/>
              <a:ext cx="0" cy="1375"/>
            </a:xfrm>
            <a:prstGeom prst="line">
              <a:avLst/>
            </a:prstGeom>
            <a:ln w="25560" cap="flat" cmpd="sng">
              <a:solidFill>
                <a:srgbClr val="000000"/>
              </a:solidFill>
              <a:prstDash val="solid"/>
              <a:round/>
              <a:headEnd type="none" w="med" len="med"/>
              <a:tailEnd type="none" w="med" len="med"/>
            </a:ln>
          </p:spPr>
        </p:sp>
        <p:sp>
          <p:nvSpPr>
            <p:cNvPr id="343066" name="文本框 163864"/>
            <p:cNvSpPr txBox="1"/>
            <p:nvPr/>
          </p:nvSpPr>
          <p:spPr>
            <a:xfrm>
              <a:off x="1712" y="2343"/>
              <a:ext cx="182" cy="914"/>
            </a:xfrm>
            <a:prstGeom prst="rect">
              <a:avLst/>
            </a:prstGeom>
            <a:solidFill>
              <a:srgbClr val="FFFFFF"/>
            </a:solidFill>
            <a:ln w="9525">
              <a:noFill/>
            </a:ln>
          </p:spPr>
          <p:txBody>
            <a:bodyPr vert="eaVert" wrap="square" lIns="0" tIns="46800" rIns="0" bIns="4680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400" dirty="0" err="1">
                  <a:solidFill>
                    <a:srgbClr val="000000"/>
                  </a:solidFill>
                  <a:latin typeface="Times New Roman" panose="02020603050405020304" pitchFamily="16" charset="0"/>
                  <a:ea typeface="宋体" panose="02010600030101010101" pitchFamily="2" charset="-122"/>
                </a:rPr>
                <a:t>MmCreateSection()</a:t>
              </a:r>
              <a:endParaRPr lang="en-US" altLang="zh-CN" sz="1400" dirty="0" err="1">
                <a:solidFill>
                  <a:srgbClr val="000000"/>
                </a:solidFill>
                <a:latin typeface="Times New Roman" panose="02020603050405020304" pitchFamily="16" charset="0"/>
                <a:ea typeface="宋体" panose="02010600030101010101" pitchFamily="2" charset="-122"/>
              </a:endParaRPr>
            </a:p>
          </p:txBody>
        </p:sp>
        <p:sp>
          <p:nvSpPr>
            <p:cNvPr id="343067" name="文本框 163865"/>
            <p:cNvSpPr txBox="1"/>
            <p:nvPr/>
          </p:nvSpPr>
          <p:spPr>
            <a:xfrm>
              <a:off x="2181" y="2343"/>
              <a:ext cx="182" cy="914"/>
            </a:xfrm>
            <a:prstGeom prst="rect">
              <a:avLst/>
            </a:prstGeom>
            <a:solidFill>
              <a:srgbClr val="FFFFFF"/>
            </a:solidFill>
            <a:ln w="9525">
              <a:noFill/>
            </a:ln>
          </p:spPr>
          <p:txBody>
            <a:bodyPr vert="eaVert" wrap="square" lIns="0" tIns="46800" rIns="0" bIns="4680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400" dirty="0" err="1">
                  <a:solidFill>
                    <a:srgbClr val="000000"/>
                  </a:solidFill>
                  <a:latin typeface="Times New Roman" panose="02020603050405020304" pitchFamily="16" charset="0"/>
                  <a:ea typeface="宋体" panose="02010600030101010101" pitchFamily="2" charset="-122"/>
                </a:rPr>
                <a:t>MmFlushSection()</a:t>
              </a:r>
              <a:endParaRPr lang="en-US" altLang="zh-CN" sz="1400" dirty="0" err="1">
                <a:solidFill>
                  <a:srgbClr val="000000"/>
                </a:solidFill>
                <a:latin typeface="Times New Roman" panose="02020603050405020304" pitchFamily="16" charset="0"/>
                <a:ea typeface="宋体" panose="02010600030101010101" pitchFamily="2" charset="-122"/>
              </a:endParaRPr>
            </a:p>
          </p:txBody>
        </p:sp>
        <p:sp>
          <p:nvSpPr>
            <p:cNvPr id="343068" name="直接连接符 163866"/>
            <p:cNvSpPr/>
            <p:nvPr/>
          </p:nvSpPr>
          <p:spPr>
            <a:xfrm>
              <a:off x="2181" y="2335"/>
              <a:ext cx="0" cy="947"/>
            </a:xfrm>
            <a:prstGeom prst="line">
              <a:avLst/>
            </a:prstGeom>
            <a:ln w="25560" cap="flat" cmpd="sng">
              <a:solidFill>
                <a:srgbClr val="000000"/>
              </a:solidFill>
              <a:prstDash val="solid"/>
              <a:round/>
              <a:headEnd type="stealth" w="med" len="med"/>
              <a:tailEnd type="none" w="med" len="med"/>
            </a:ln>
          </p:spPr>
        </p:sp>
        <p:sp>
          <p:nvSpPr>
            <p:cNvPr id="343069" name="直接连接符 163867"/>
            <p:cNvSpPr/>
            <p:nvPr/>
          </p:nvSpPr>
          <p:spPr>
            <a:xfrm>
              <a:off x="1910" y="2326"/>
              <a:ext cx="0" cy="947"/>
            </a:xfrm>
            <a:prstGeom prst="line">
              <a:avLst/>
            </a:prstGeom>
            <a:ln w="25560" cap="flat" cmpd="sng">
              <a:solidFill>
                <a:srgbClr val="000000"/>
              </a:solidFill>
              <a:prstDash val="solid"/>
              <a:round/>
              <a:headEnd type="stealth" w="med" len="med"/>
              <a:tailEnd type="none" w="med" len="med"/>
            </a:ln>
          </p:spPr>
        </p:sp>
        <p:sp>
          <p:nvSpPr>
            <p:cNvPr id="343070" name="直接连接符 163868"/>
            <p:cNvSpPr/>
            <p:nvPr/>
          </p:nvSpPr>
          <p:spPr>
            <a:xfrm>
              <a:off x="880" y="1502"/>
              <a:ext cx="0" cy="2033"/>
            </a:xfrm>
            <a:prstGeom prst="line">
              <a:avLst/>
            </a:prstGeom>
            <a:ln w="25560" cap="flat" cmpd="sng">
              <a:solidFill>
                <a:srgbClr val="000000"/>
              </a:solidFill>
              <a:prstDash val="solid"/>
              <a:round/>
              <a:headEnd type="none" w="med" len="med"/>
              <a:tailEnd type="none" w="med" len="med"/>
            </a:ln>
          </p:spPr>
        </p:sp>
        <p:sp>
          <p:nvSpPr>
            <p:cNvPr id="343071" name="直接连接符 163869"/>
            <p:cNvSpPr/>
            <p:nvPr/>
          </p:nvSpPr>
          <p:spPr>
            <a:xfrm>
              <a:off x="885" y="1970"/>
              <a:ext cx="245" cy="0"/>
            </a:xfrm>
            <a:prstGeom prst="line">
              <a:avLst/>
            </a:prstGeom>
            <a:ln w="25560" cap="flat" cmpd="sng">
              <a:solidFill>
                <a:srgbClr val="000000"/>
              </a:solidFill>
              <a:prstDash val="solid"/>
              <a:round/>
              <a:headEnd type="none" w="med" len="med"/>
              <a:tailEnd type="stealth" w="med" len="med"/>
            </a:ln>
          </p:spPr>
        </p:sp>
        <p:sp>
          <p:nvSpPr>
            <p:cNvPr id="343072" name="直接连接符 163870"/>
            <p:cNvSpPr/>
            <p:nvPr/>
          </p:nvSpPr>
          <p:spPr>
            <a:xfrm>
              <a:off x="2891" y="3672"/>
              <a:ext cx="1993" cy="0"/>
            </a:xfrm>
            <a:prstGeom prst="line">
              <a:avLst/>
            </a:prstGeom>
            <a:ln w="25560" cap="flat" cmpd="sng">
              <a:solidFill>
                <a:srgbClr val="000000"/>
              </a:solidFill>
              <a:prstDash val="solid"/>
              <a:round/>
              <a:headEnd type="stealth" w="med" len="med"/>
              <a:tailEnd type="none" w="med" len="med"/>
            </a:ln>
          </p:spPr>
        </p:sp>
        <p:sp>
          <p:nvSpPr>
            <p:cNvPr id="343073" name="直接连接符 163871"/>
            <p:cNvSpPr/>
            <p:nvPr/>
          </p:nvSpPr>
          <p:spPr>
            <a:xfrm>
              <a:off x="4892" y="1711"/>
              <a:ext cx="0" cy="1967"/>
            </a:xfrm>
            <a:prstGeom prst="line">
              <a:avLst/>
            </a:prstGeom>
            <a:ln w="25560" cap="flat" cmpd="sng">
              <a:solidFill>
                <a:srgbClr val="000000"/>
              </a:solidFill>
              <a:prstDash val="solid"/>
              <a:round/>
              <a:headEnd type="none" w="med" len="med"/>
              <a:tailEnd type="none" w="med" len="med"/>
            </a:ln>
          </p:spPr>
        </p:sp>
        <p:sp>
          <p:nvSpPr>
            <p:cNvPr id="343074" name="直接连接符 163872"/>
            <p:cNvSpPr/>
            <p:nvPr/>
          </p:nvSpPr>
          <p:spPr>
            <a:xfrm>
              <a:off x="4150" y="1693"/>
              <a:ext cx="744" cy="0"/>
            </a:xfrm>
            <a:prstGeom prst="line">
              <a:avLst/>
            </a:prstGeom>
            <a:ln w="25560" cap="flat" cmpd="sng">
              <a:solidFill>
                <a:srgbClr val="000000"/>
              </a:solidFill>
              <a:prstDash val="solid"/>
              <a:round/>
              <a:headEnd type="none" w="med" len="med"/>
              <a:tailEnd type="none" w="med" len="med"/>
            </a:ln>
          </p:spPr>
        </p:sp>
        <p:sp>
          <p:nvSpPr>
            <p:cNvPr id="343075" name="直接连接符 163873"/>
            <p:cNvSpPr/>
            <p:nvPr/>
          </p:nvSpPr>
          <p:spPr>
            <a:xfrm>
              <a:off x="872" y="3538"/>
              <a:ext cx="588" cy="0"/>
            </a:xfrm>
            <a:prstGeom prst="line">
              <a:avLst/>
            </a:prstGeom>
            <a:ln w="25560" cap="flat" cmpd="sng">
              <a:solidFill>
                <a:srgbClr val="000000"/>
              </a:solidFill>
              <a:prstDash val="solid"/>
              <a:round/>
              <a:headEnd type="none" w="med" len="med"/>
              <a:tailEnd type="none" w="med" len="med"/>
            </a:ln>
          </p:spPr>
        </p:sp>
        <p:sp>
          <p:nvSpPr>
            <p:cNvPr id="343076" name="文本框 163874"/>
            <p:cNvSpPr txBox="1"/>
            <p:nvPr/>
          </p:nvSpPr>
          <p:spPr>
            <a:xfrm>
              <a:off x="4474" y="2149"/>
              <a:ext cx="182" cy="914"/>
            </a:xfrm>
            <a:prstGeom prst="rect">
              <a:avLst/>
            </a:prstGeom>
            <a:solidFill>
              <a:srgbClr val="FFFFFF"/>
            </a:solidFill>
            <a:ln w="9525">
              <a:noFill/>
            </a:ln>
          </p:spPr>
          <p:txBody>
            <a:bodyPr vert="eaVert" wrap="square" lIns="0" tIns="46800" rIns="0" bIns="4680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400" dirty="0" err="1">
                  <a:solidFill>
                    <a:srgbClr val="000000"/>
                  </a:solidFill>
                  <a:latin typeface="Times New Roman" panose="02020603050405020304" pitchFamily="16" charset="0"/>
                  <a:ea typeface="宋体" panose="02010600030101010101" pitchFamily="2" charset="-122"/>
                </a:rPr>
                <a:t>非缓存页面</a:t>
              </a:r>
              <a:r>
                <a:rPr lang="en-US" altLang="zh-CN" sz="1400" dirty="0" err="1">
                  <a:solidFill>
                    <a:srgbClr val="000000"/>
                  </a:solidFill>
                  <a:latin typeface="Times New Roman" panose="02020603050405020304" pitchFamily="16" charset="0"/>
                  <a:ea typeface="宋体" panose="02010600030101010101" pitchFamily="2" charset="-122"/>
                </a:rPr>
                <a:t>I/O</a:t>
              </a:r>
              <a:endParaRPr lang="en-US" altLang="zh-CN" sz="1400" dirty="0" err="1">
                <a:solidFill>
                  <a:srgbClr val="000000"/>
                </a:solidFill>
                <a:latin typeface="Times New Roman" panose="02020603050405020304" pitchFamily="16" charset="0"/>
                <a:ea typeface="宋体" panose="02010600030101010101" pitchFamily="2" charset="-122"/>
              </a:endParaRPr>
            </a:p>
          </p:txBody>
        </p:sp>
      </p:grpSp>
      <p:sp>
        <p:nvSpPr>
          <p:cNvPr id="343077" name="文本框 163875"/>
          <p:cNvSpPr txBox="1"/>
          <p:nvPr/>
        </p:nvSpPr>
        <p:spPr>
          <a:xfrm>
            <a:off x="228600" y="166688"/>
            <a:ext cx="8905875" cy="976312"/>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Windows2000/XP 文件系统模型和FSD体系结构</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16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45090" name="矩形 16486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45091" name="文本框 164865"/>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6.10.2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Linux文件系统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345092" name="文本框 164866"/>
          <p:cNvSpPr txBox="1"/>
          <p:nvPr/>
        </p:nvSpPr>
        <p:spPr>
          <a:xfrm>
            <a:off x="468313" y="1412875"/>
            <a:ext cx="8135937" cy="1368425"/>
          </a:xfrm>
          <a:prstGeom prst="rect">
            <a:avLst/>
          </a:prstGeom>
          <a:noFill/>
          <a:ln w="9525">
            <a:noFill/>
          </a:ln>
        </p:spPr>
        <p:txBody>
          <a:bodyPr wrap="square" lIns="91440" tIns="45720" rIns="91440" bIns="45720" anchor="t" anchorCtr="0"/>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(1)</a:t>
            </a:r>
            <a:r>
              <a:rPr lang="zh-CN" altLang="x-none" dirty="0" err="1">
                <a:solidFill>
                  <a:srgbClr val="000000"/>
                </a:solidFill>
                <a:latin typeface="Times New Roman" panose="02020603050405020304" pitchFamily="16" charset="0"/>
              </a:rPr>
              <a:t>概述</a:t>
            </a:r>
            <a:endParaRPr lang="zh-CN" altLang="x-none" dirty="0" err="1">
              <a:solidFill>
                <a:srgbClr val="000000"/>
              </a:solidFill>
              <a:latin typeface="Times New Roman" panose="02020603050405020304" pitchFamily="16" charset="0"/>
            </a:endParaRPr>
          </a:p>
          <a:p>
            <a:pPr marL="457200" lvl="1" indent="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Times New Roman" panose="02020603050405020304" pitchFamily="16" charset="0"/>
            </a:endParaRPr>
          </a:p>
        </p:txBody>
      </p:sp>
      <p:sp>
        <p:nvSpPr>
          <p:cNvPr id="345093" name="矩形 164867"/>
          <p:cNvSpPr/>
          <p:nvPr/>
        </p:nvSpPr>
        <p:spPr>
          <a:xfrm>
            <a:off x="6804025" y="3276600"/>
            <a:ext cx="2393950" cy="703263"/>
          </a:xfrm>
          <a:prstGeom prst="rect">
            <a:avLst/>
          </a:prstGeom>
          <a:noFill/>
          <a:ln w="9525">
            <a:noFill/>
          </a:ln>
        </p:spPr>
        <p:txBody>
          <a:bodyPr wrap="square" lIns="90000" tIns="46800" rIns="90000" bIns="46800" anchor="ctr" anchorCtr="0">
            <a:spAutoFit/>
          </a:bodyPr>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ea typeface="宋体" panose="02010600030101010101" pitchFamily="2" charset="-122"/>
              </a:rPr>
              <a:t>Linux</a:t>
            </a:r>
            <a:r>
              <a:rPr lang="zh-CN" altLang="x-none" sz="2000" dirty="0" err="1">
                <a:solidFill>
                  <a:srgbClr val="000000"/>
                </a:solidFill>
                <a:latin typeface="Times New Roman" panose="02020603050405020304" pitchFamily="16" charset="0"/>
                <a:ea typeface="宋体" panose="02010600030101010101" pitchFamily="2" charset="-122"/>
              </a:rPr>
              <a:t>文件系统基本结构</a:t>
            </a:r>
            <a:endParaRPr lang="zh-CN" altLang="x-none" sz="2000" dirty="0" err="1">
              <a:solidFill>
                <a:srgbClr val="000000"/>
              </a:solidFill>
              <a:latin typeface="Times New Roman" panose="02020603050405020304" pitchFamily="16" charset="0"/>
              <a:ea typeface="宋体" panose="02010600030101010101" pitchFamily="2" charset="-122"/>
            </a:endParaRPr>
          </a:p>
        </p:txBody>
      </p:sp>
      <p:grpSp>
        <p:nvGrpSpPr>
          <p:cNvPr id="345094" name="组合 164868"/>
          <p:cNvGrpSpPr/>
          <p:nvPr/>
        </p:nvGrpSpPr>
        <p:grpSpPr>
          <a:xfrm>
            <a:off x="1979613" y="3276600"/>
            <a:ext cx="4456112" cy="1198563"/>
            <a:chOff x="1247" y="2064"/>
            <a:chExt cx="2807" cy="755"/>
          </a:xfrm>
        </p:grpSpPr>
        <p:sp>
          <p:nvSpPr>
            <p:cNvPr id="345095" name="矩形 164869"/>
            <p:cNvSpPr/>
            <p:nvPr/>
          </p:nvSpPr>
          <p:spPr>
            <a:xfrm>
              <a:off x="1247" y="2064"/>
              <a:ext cx="2807" cy="755"/>
            </a:xfrm>
            <a:prstGeom prst="rect">
              <a:avLst/>
            </a:prstGeom>
            <a:noFill/>
            <a:ln w="9360" cap="flat" cmpd="sng">
              <a:solidFill>
                <a:srgbClr val="000000"/>
              </a:solidFill>
              <a:prstDash val="solid"/>
              <a:round/>
              <a:headEnd type="none" w="med" len="med"/>
              <a:tailEnd type="none" w="med" len="med"/>
            </a:ln>
          </p:spPr>
          <p:txBody>
            <a:bodyPr wrap="square" lIns="90000" tIns="46800" rIns="90000" bIns="4680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文件系统驱动</a:t>
              </a:r>
              <a:endParaRPr lang="zh-CN" altLang="x-none" dirty="0" err="1">
                <a:solidFill>
                  <a:srgbClr val="000000"/>
                </a:solidFill>
                <a:latin typeface="Times New Roman" panose="02020603050405020304" pitchFamily="16" charset="0"/>
              </a:endParaRPr>
            </a:p>
          </p:txBody>
        </p:sp>
        <p:sp>
          <p:nvSpPr>
            <p:cNvPr id="345096" name="文本框 164870"/>
            <p:cNvSpPr txBox="1"/>
            <p:nvPr/>
          </p:nvSpPr>
          <p:spPr>
            <a:xfrm>
              <a:off x="1383" y="2376"/>
              <a:ext cx="474" cy="289"/>
            </a:xfrm>
            <a:prstGeom prst="rect">
              <a:avLst/>
            </a:prstGeom>
            <a:noFill/>
            <a:ln w="12600" cap="flat" cmpd="sng">
              <a:solidFill>
                <a:srgbClr val="0000FF"/>
              </a:solidFill>
              <a:prstDash val="solid"/>
              <a:round/>
              <a:headEnd type="none" w="med" len="med"/>
              <a:tailEnd type="none" w="med" len="med"/>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ext3</a:t>
              </a:r>
              <a:endParaRPr lang="en-US" altLang="zh-CN" dirty="0" err="1">
                <a:solidFill>
                  <a:srgbClr val="000000"/>
                </a:solidFill>
                <a:latin typeface="Times New Roman" panose="02020603050405020304" pitchFamily="16" charset="0"/>
              </a:endParaRPr>
            </a:p>
          </p:txBody>
        </p:sp>
        <p:sp>
          <p:nvSpPr>
            <p:cNvPr id="345097" name="文本框 164871"/>
            <p:cNvSpPr txBox="1"/>
            <p:nvPr/>
          </p:nvSpPr>
          <p:spPr>
            <a:xfrm>
              <a:off x="2063" y="2376"/>
              <a:ext cx="474" cy="289"/>
            </a:xfrm>
            <a:prstGeom prst="rect">
              <a:avLst/>
            </a:prstGeom>
            <a:noFill/>
            <a:ln w="12600" cap="flat" cmpd="sng">
              <a:solidFill>
                <a:srgbClr val="0000FF"/>
              </a:solidFill>
              <a:prstDash val="solid"/>
              <a:round/>
              <a:headEnd type="none" w="med" len="med"/>
              <a:tailEnd type="none" w="med" len="med"/>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ext4</a:t>
              </a:r>
              <a:endParaRPr lang="en-US" altLang="zh-CN" dirty="0" err="1">
                <a:solidFill>
                  <a:srgbClr val="000000"/>
                </a:solidFill>
                <a:latin typeface="Times New Roman" panose="02020603050405020304" pitchFamily="16" charset="0"/>
              </a:endParaRPr>
            </a:p>
          </p:txBody>
        </p:sp>
        <p:sp>
          <p:nvSpPr>
            <p:cNvPr id="345098" name="文本框 164872"/>
            <p:cNvSpPr txBox="1"/>
            <p:nvPr/>
          </p:nvSpPr>
          <p:spPr>
            <a:xfrm>
              <a:off x="3288" y="2376"/>
              <a:ext cx="474" cy="289"/>
            </a:xfrm>
            <a:prstGeom prst="rect">
              <a:avLst/>
            </a:prstGeom>
            <a:noFill/>
            <a:ln w="12600" cap="flat" cmpd="sng">
              <a:solidFill>
                <a:srgbClr val="0000FF"/>
              </a:solidFill>
              <a:prstDash val="solid"/>
              <a:round/>
              <a:headEnd type="none" w="med" len="med"/>
              <a:tailEnd type="none" w="med" len="med"/>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NFS</a:t>
              </a:r>
              <a:endParaRPr lang="en-US" altLang="zh-CN" dirty="0" err="1">
                <a:solidFill>
                  <a:srgbClr val="000000"/>
                </a:solidFill>
                <a:latin typeface="Times New Roman" panose="02020603050405020304" pitchFamily="16" charset="0"/>
              </a:endParaRPr>
            </a:p>
          </p:txBody>
        </p:sp>
        <p:sp>
          <p:nvSpPr>
            <p:cNvPr id="345099" name="文本框 164873"/>
            <p:cNvSpPr txBox="1"/>
            <p:nvPr/>
          </p:nvSpPr>
          <p:spPr>
            <a:xfrm>
              <a:off x="2691" y="2376"/>
              <a:ext cx="474" cy="289"/>
            </a:xfrm>
            <a:prstGeom prst="rect">
              <a:avLst/>
            </a:prstGeom>
            <a:noFill/>
            <a:ln w="12600" cap="flat" cmpd="sng">
              <a:solidFill>
                <a:srgbClr val="FFFFFF"/>
              </a:solidFill>
              <a:prstDash val="solid"/>
              <a:round/>
              <a:headEnd type="none" w="med" len="med"/>
              <a:tailEnd type="none" w="med" len="med"/>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a:t>
              </a:r>
              <a:endParaRPr lang="en-US" altLang="zh-CN" dirty="0" err="1">
                <a:solidFill>
                  <a:srgbClr val="000000"/>
                </a:solidFill>
                <a:latin typeface="Times New Roman" panose="02020603050405020304" pitchFamily="16" charset="0"/>
              </a:endParaRPr>
            </a:p>
          </p:txBody>
        </p:sp>
      </p:grpSp>
      <p:sp>
        <p:nvSpPr>
          <p:cNvPr id="345100" name="矩形 164874"/>
          <p:cNvSpPr/>
          <p:nvPr/>
        </p:nvSpPr>
        <p:spPr>
          <a:xfrm>
            <a:off x="1908175" y="4899025"/>
            <a:ext cx="4464050" cy="719138"/>
          </a:xfrm>
          <a:prstGeom prst="rect">
            <a:avLst/>
          </a:prstGeom>
          <a:noFill/>
          <a:ln w="9360" cap="flat" cmpd="sng">
            <a:solidFill>
              <a:srgbClr val="000000"/>
            </a:solidFill>
            <a:prstDash val="solid"/>
            <a:round/>
            <a:headEnd type="none" w="med" len="med"/>
            <a:tailEnd type="none" w="med" len="med"/>
          </a:ln>
        </p:spPr>
        <p:txBody>
          <a:bodyPr wrap="square" lIns="90000" tIns="46800" rIns="90000" bIns="4680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缓冲区（</a:t>
            </a:r>
            <a:r>
              <a:rPr lang="en-US" altLang="zh-CN" dirty="0" err="1">
                <a:solidFill>
                  <a:srgbClr val="000000"/>
                </a:solidFill>
                <a:latin typeface="Times New Roman" panose="02020603050405020304" pitchFamily="16" charset="0"/>
              </a:rPr>
              <a:t>buffer</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p:txBody>
      </p:sp>
      <p:sp>
        <p:nvSpPr>
          <p:cNvPr id="345101" name="矩形 164875"/>
          <p:cNvSpPr/>
          <p:nvPr/>
        </p:nvSpPr>
        <p:spPr>
          <a:xfrm>
            <a:off x="2044700" y="5938838"/>
            <a:ext cx="1943100" cy="720725"/>
          </a:xfrm>
          <a:prstGeom prst="rect">
            <a:avLst/>
          </a:prstGeom>
          <a:noFill/>
          <a:ln w="9360" cap="flat" cmpd="sng">
            <a:solidFill>
              <a:srgbClr val="000000"/>
            </a:solidFill>
            <a:prstDash val="solid"/>
            <a:round/>
            <a:headEnd type="none" w="med" len="med"/>
            <a:tailEnd type="none" w="med" len="med"/>
          </a:ln>
        </p:spPr>
        <p:txBody>
          <a:bodyPr wrap="square" lIns="90000" tIns="46800" rIns="90000" bIns="4680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本地磁盘</a:t>
            </a:r>
            <a:endParaRPr lang="zh-CN" altLang="x-none" dirty="0" err="1">
              <a:solidFill>
                <a:srgbClr val="000000"/>
              </a:solidFill>
              <a:latin typeface="Times New Roman" panose="02020603050405020304" pitchFamily="16" charset="0"/>
            </a:endParaRPr>
          </a:p>
        </p:txBody>
      </p:sp>
      <p:sp>
        <p:nvSpPr>
          <p:cNvPr id="345102" name="矩形 164876"/>
          <p:cNvSpPr/>
          <p:nvPr/>
        </p:nvSpPr>
        <p:spPr>
          <a:xfrm>
            <a:off x="4421188" y="5935663"/>
            <a:ext cx="1943100" cy="720725"/>
          </a:xfrm>
          <a:prstGeom prst="rect">
            <a:avLst/>
          </a:prstGeom>
          <a:noFill/>
          <a:ln w="9360" cap="flat" cmpd="sng">
            <a:solidFill>
              <a:srgbClr val="000000"/>
            </a:solidFill>
            <a:prstDash val="solid"/>
            <a:round/>
            <a:headEnd type="none" w="med" len="med"/>
            <a:tailEnd type="none" w="med" len="med"/>
          </a:ln>
        </p:spPr>
        <p:txBody>
          <a:bodyPr wrap="square" lIns="90000" tIns="46800" rIns="90000" bIns="4680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网络存储</a:t>
            </a:r>
            <a:endParaRPr lang="zh-CN" altLang="x-none" dirty="0" err="1">
              <a:solidFill>
                <a:srgbClr val="000000"/>
              </a:solidFill>
              <a:latin typeface="Times New Roman" panose="02020603050405020304" pitchFamily="16" charset="0"/>
            </a:endParaRPr>
          </a:p>
        </p:txBody>
      </p:sp>
      <p:grpSp>
        <p:nvGrpSpPr>
          <p:cNvPr id="345103" name="组合 164877"/>
          <p:cNvGrpSpPr/>
          <p:nvPr/>
        </p:nvGrpSpPr>
        <p:grpSpPr>
          <a:xfrm>
            <a:off x="1908175" y="1700213"/>
            <a:ext cx="4456113" cy="1150937"/>
            <a:chOff x="1202" y="1071"/>
            <a:chExt cx="2807" cy="725"/>
          </a:xfrm>
        </p:grpSpPr>
        <p:sp>
          <p:nvSpPr>
            <p:cNvPr id="345104" name="矩形 164878"/>
            <p:cNvSpPr/>
            <p:nvPr/>
          </p:nvSpPr>
          <p:spPr>
            <a:xfrm>
              <a:off x="1202" y="1347"/>
              <a:ext cx="2807" cy="449"/>
            </a:xfrm>
            <a:prstGeom prst="rect">
              <a:avLst/>
            </a:prstGeom>
            <a:noFill/>
            <a:ln w="9360" cap="flat" cmpd="sng">
              <a:solidFill>
                <a:srgbClr val="000000"/>
              </a:solidFill>
              <a:prstDash val="solid"/>
              <a:round/>
              <a:headEnd type="none" w="med" len="med"/>
              <a:tailEnd type="none" w="med" len="med"/>
            </a:ln>
          </p:spPr>
          <p:txBody>
            <a:bodyPr wrap="square" lIns="90000" tIns="46800" rIns="90000" bIns="4680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虚拟文件系统（</a:t>
              </a:r>
              <a:r>
                <a:rPr lang="en-US" altLang="zh-CN" dirty="0" err="1">
                  <a:solidFill>
                    <a:srgbClr val="000000"/>
                  </a:solidFill>
                  <a:latin typeface="Times New Roman" panose="02020603050405020304" pitchFamily="16" charset="0"/>
                </a:rPr>
                <a:t>VFS</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p:txBody>
        </p:sp>
        <p:sp>
          <p:nvSpPr>
            <p:cNvPr id="345105" name="矩形 164879"/>
            <p:cNvSpPr/>
            <p:nvPr/>
          </p:nvSpPr>
          <p:spPr>
            <a:xfrm>
              <a:off x="1202" y="1071"/>
              <a:ext cx="2807" cy="272"/>
            </a:xfrm>
            <a:prstGeom prst="rect">
              <a:avLst/>
            </a:prstGeom>
            <a:noFill/>
            <a:ln w="9360" cap="flat" cmpd="sng">
              <a:solidFill>
                <a:srgbClr val="000000"/>
              </a:solidFill>
              <a:prstDash val="solid"/>
              <a:round/>
              <a:headEnd type="none" w="med" len="med"/>
              <a:tailEnd type="none" w="med" len="med"/>
            </a:ln>
          </p:spPr>
          <p:txBody>
            <a:bodyPr wrap="square" lIns="90000" tIns="46800" rIns="90000" bIns="4680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API</a:t>
              </a:r>
              <a:r>
                <a:rPr lang="zh-CN" altLang="x-none" dirty="0" err="1">
                  <a:solidFill>
                    <a:srgbClr val="000000"/>
                  </a:solidFill>
                  <a:latin typeface="Times New Roman" panose="02020603050405020304" pitchFamily="16" charset="0"/>
                </a:rPr>
                <a:t>接口</a:t>
              </a:r>
              <a:endParaRPr lang="zh-CN" altLang="x-none" dirty="0" err="1">
                <a:solidFill>
                  <a:srgbClr val="000000"/>
                </a:solidFill>
                <a:latin typeface="Times New Roman" panose="02020603050405020304" pitchFamily="16" charset="0"/>
              </a:endParaRPr>
            </a:p>
          </p:txBody>
        </p:sp>
      </p:grpSp>
      <p:sp>
        <p:nvSpPr>
          <p:cNvPr id="345106" name="上下箭头 164880"/>
          <p:cNvSpPr/>
          <p:nvPr/>
        </p:nvSpPr>
        <p:spPr>
          <a:xfrm>
            <a:off x="3995738" y="2863850"/>
            <a:ext cx="215900" cy="431800"/>
          </a:xfrm>
          <a:prstGeom prst="upDownArrow">
            <a:avLst>
              <a:gd name="adj1" fmla="val 50000"/>
              <a:gd name="adj2" fmla="val 50000"/>
            </a:avLst>
          </a:prstGeom>
          <a:noFill/>
          <a:ln w="9360" cap="flat" cmpd="sng">
            <a:solidFill>
              <a:srgbClr val="0000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345107" name="上下箭头 164881"/>
          <p:cNvSpPr/>
          <p:nvPr/>
        </p:nvSpPr>
        <p:spPr>
          <a:xfrm>
            <a:off x="4103688" y="4483100"/>
            <a:ext cx="215900" cy="431800"/>
          </a:xfrm>
          <a:prstGeom prst="upDownArrow">
            <a:avLst>
              <a:gd name="adj1" fmla="val 50000"/>
              <a:gd name="adj2" fmla="val 50000"/>
            </a:avLst>
          </a:prstGeom>
          <a:noFill/>
          <a:ln w="9360" cap="flat" cmpd="sng">
            <a:solidFill>
              <a:srgbClr val="0000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345108" name="上下箭头 164882"/>
          <p:cNvSpPr/>
          <p:nvPr/>
        </p:nvSpPr>
        <p:spPr>
          <a:xfrm>
            <a:off x="2987675" y="5589588"/>
            <a:ext cx="215900" cy="431800"/>
          </a:xfrm>
          <a:prstGeom prst="upDownArrow">
            <a:avLst>
              <a:gd name="adj1" fmla="val 50000"/>
              <a:gd name="adj2" fmla="val 50000"/>
            </a:avLst>
          </a:prstGeom>
          <a:noFill/>
          <a:ln w="9360" cap="flat" cmpd="sng">
            <a:solidFill>
              <a:srgbClr val="0000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345109" name="上下箭头 164883"/>
          <p:cNvSpPr/>
          <p:nvPr/>
        </p:nvSpPr>
        <p:spPr>
          <a:xfrm>
            <a:off x="5219700" y="5575300"/>
            <a:ext cx="215900" cy="431800"/>
          </a:xfrm>
          <a:prstGeom prst="upDownArrow">
            <a:avLst>
              <a:gd name="adj1" fmla="val 50000"/>
              <a:gd name="adj2" fmla="val 50000"/>
            </a:avLst>
          </a:prstGeom>
          <a:noFill/>
          <a:ln w="9360" cap="flat" cmpd="sng">
            <a:solidFill>
              <a:srgbClr val="0000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Tree>
  </p:cSld>
  <p:clrMapOvr>
    <a:masterClrMapping/>
  </p:clrMapOvr>
  <p:transition spd="slow"/>
</p:sld>
</file>

<file path=ppt/slides/slide16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47138" name="矩形 16588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47139" name="文本框 165889"/>
          <p:cNvSpPr txBox="1"/>
          <p:nvPr/>
        </p:nvSpPr>
        <p:spPr>
          <a:xfrm>
            <a:off x="387350" y="1538288"/>
            <a:ext cx="8312150" cy="4968875"/>
          </a:xfrm>
          <a:prstGeom prst="rect">
            <a:avLst/>
          </a:prstGeom>
          <a:noFill/>
          <a:ln w="9525">
            <a:noFill/>
          </a:ln>
        </p:spPr>
        <p:txBody>
          <a:bodyPr wrap="square" lIns="91440" tIns="45720" rIns="91440" bIns="45720" anchor="t" anchorCtr="0"/>
          <a:p>
            <a:pPr marL="342900" indent="-342900" defTabSz="457200" eaLnBrk="0" hangingPunct="0">
              <a:lnSpc>
                <a:spcPct val="150000"/>
              </a:lnSpc>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虚拟文件系统（</a:t>
            </a:r>
            <a:r>
              <a:rPr lang="en-US" altLang="zh-CN" sz="2800" dirty="0" err="1">
                <a:solidFill>
                  <a:srgbClr val="000000"/>
                </a:solidFill>
                <a:latin typeface="Times New Roman" panose="02020603050405020304" pitchFamily="16" charset="0"/>
              </a:rPr>
              <a:t>VFS</a:t>
            </a:r>
            <a:r>
              <a:rPr lang="zh-CN" altLang="x-none" sz="2800" dirty="0" err="1">
                <a:solidFill>
                  <a:srgbClr val="000000"/>
                </a:solidFill>
                <a:latin typeface="Times New Roman" panose="02020603050405020304" pitchFamily="16" charset="0"/>
              </a:rPr>
              <a:t>）：</a:t>
            </a:r>
            <a:endParaRPr lang="zh-CN" altLang="x-none" sz="2800" dirty="0" err="1">
              <a:solidFill>
                <a:srgbClr val="000000"/>
              </a:solidFill>
              <a:latin typeface="Times New Roman" panose="02020603050405020304" pitchFamily="16" charset="0"/>
            </a:endParaRPr>
          </a:p>
          <a:p>
            <a:pPr marL="800100" lvl="1" indent="-342900" defTabSz="457200" eaLnBrk="0" hangingPunct="0">
              <a:lnSpc>
                <a:spcPct val="150000"/>
              </a:lnSpc>
              <a:buClr>
                <a:srgbClr val="3333CC"/>
              </a:buClr>
              <a:buFont typeface="Wingdings" panose="05000000000000000000" charset="0"/>
              <a:buChar char="ü"/>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t>
            </a:r>
            <a:r>
              <a:rPr lang="zh-CN" altLang="en-US" dirty="0" err="1">
                <a:solidFill>
                  <a:srgbClr val="000000"/>
                </a:solidFill>
                <a:latin typeface="Times New Roman" panose="02020603050405020304" pitchFamily="16" charset="0"/>
              </a:rPr>
              <a:t>对多种文件系统进行管理和协调，允许它们在同一个操作系统上共同工作</a:t>
            </a:r>
            <a:r>
              <a:rPr lang="en-US" altLang="zh-CN" dirty="0" err="1">
                <a:solidFill>
                  <a:srgbClr val="000000"/>
                </a:solidFill>
                <a:latin typeface="Times New Roman" panose="02020603050405020304" pitchFamily="16" charset="0"/>
              </a:rPr>
              <a:t> </a:t>
            </a:r>
            <a:r>
              <a:rPr lang="zh-CN" altLang="en-US" dirty="0" err="1">
                <a:solidFill>
                  <a:srgbClr val="000000"/>
                </a:solidFill>
                <a:latin typeface="Times New Roman" panose="02020603050405020304" pitchFamily="16" charset="0"/>
              </a:rPr>
              <a:t>；</a:t>
            </a:r>
            <a:endParaRPr lang="en-US" altLang="zh-CN" dirty="0" err="1">
              <a:solidFill>
                <a:srgbClr val="000000"/>
              </a:solidFill>
              <a:latin typeface="Times New Roman" panose="02020603050405020304" pitchFamily="16" charset="0"/>
            </a:endParaRPr>
          </a:p>
          <a:p>
            <a:pPr marL="800100" lvl="1" indent="-342900" defTabSz="457200" eaLnBrk="0" hangingPunct="0">
              <a:lnSpc>
                <a:spcPct val="150000"/>
              </a:lnSpc>
              <a:buClr>
                <a:srgbClr val="3333CC"/>
              </a:buClr>
              <a:buFont typeface="Wingdings" panose="05000000000000000000" charset="0"/>
              <a:buChar char="ü"/>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为用户空间中的程序提供了文件系统的相关</a:t>
            </a:r>
            <a:r>
              <a:rPr lang="en-US" altLang="zh-CN" dirty="0" err="1">
                <a:solidFill>
                  <a:srgbClr val="000000"/>
                </a:solidFill>
                <a:latin typeface="Times New Roman" panose="02020603050405020304" pitchFamily="16" charset="0"/>
              </a:rPr>
              <a:t>API</a:t>
            </a:r>
            <a:r>
              <a:rPr lang="zh-CN" altLang="x-none" dirty="0" err="1">
                <a:solidFill>
                  <a:srgbClr val="000000"/>
                </a:solidFill>
                <a:latin typeface="Times New Roman" panose="02020603050405020304" pitchFamily="16" charset="0"/>
              </a:rPr>
              <a:t>接口。</a:t>
            </a:r>
            <a:endParaRPr lang="zh-CN" altLang="x-none" dirty="0" err="1">
              <a:solidFill>
                <a:srgbClr val="000000"/>
              </a:solidFill>
              <a:latin typeface="Times New Roman" panose="02020603050405020304" pitchFamily="16" charset="0"/>
            </a:endParaRPr>
          </a:p>
          <a:p>
            <a:pPr marL="342900" indent="-342900" defTabSz="457200" eaLnBrk="0" hangingPunct="0">
              <a:lnSpc>
                <a:spcPct val="150000"/>
              </a:lnSpc>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文件系统驱动：</a:t>
            </a:r>
            <a:endParaRPr lang="zh-CN" altLang="x-none" dirty="0" err="1">
              <a:solidFill>
                <a:srgbClr val="000000"/>
              </a:solidFill>
              <a:latin typeface="Times New Roman" panose="02020603050405020304" pitchFamily="16" charset="0"/>
            </a:endParaRPr>
          </a:p>
          <a:p>
            <a:pPr marL="342900" indent="-342900" defTabSz="457200" eaLnBrk="0" hangingPunct="0">
              <a:lnSpc>
                <a:spcPct val="150000"/>
              </a:lnSpc>
              <a:buClrTx/>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具体文件系统的实现，如：</a:t>
            </a:r>
            <a:r>
              <a:rPr lang="en-US" altLang="zh-CN" dirty="0" err="1">
                <a:solidFill>
                  <a:srgbClr val="000000"/>
                </a:solidFill>
                <a:latin typeface="Times New Roman" panose="02020603050405020304" pitchFamily="16" charset="0"/>
              </a:rPr>
              <a:t>Linux</a:t>
            </a:r>
            <a:r>
              <a:rPr lang="zh-CN" altLang="x-none" dirty="0" err="1">
                <a:solidFill>
                  <a:srgbClr val="000000"/>
                </a:solidFill>
                <a:latin typeface="Times New Roman" panose="02020603050405020304" pitchFamily="16" charset="0"/>
              </a:rPr>
              <a:t>常用的</a:t>
            </a:r>
            <a:r>
              <a:rPr lang="en-US" altLang="zh-CN" dirty="0" err="1">
                <a:solidFill>
                  <a:srgbClr val="000000"/>
                </a:solidFill>
                <a:latin typeface="Times New Roman" panose="02020603050405020304" pitchFamily="16" charset="0"/>
              </a:rPr>
              <a:t>ext3</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ext4</a:t>
            </a:r>
            <a:r>
              <a:rPr lang="zh-CN" altLang="x-none" dirty="0" err="1">
                <a:solidFill>
                  <a:srgbClr val="000000"/>
                </a:solidFill>
                <a:latin typeface="Times New Roman" panose="02020603050405020304" pitchFamily="16" charset="0"/>
              </a:rPr>
              <a:t>，网络文件系统</a:t>
            </a:r>
            <a:r>
              <a:rPr lang="en-US" altLang="zh-CN" dirty="0" err="1">
                <a:solidFill>
                  <a:srgbClr val="000000"/>
                </a:solidFill>
                <a:latin typeface="Times New Roman" panose="02020603050405020304" pitchFamily="16" charset="0"/>
              </a:rPr>
              <a:t>NFS</a:t>
            </a:r>
            <a:r>
              <a:rPr lang="zh-CN" altLang="x-none" dirty="0" err="1">
                <a:solidFill>
                  <a:srgbClr val="000000"/>
                </a:solidFill>
                <a:latin typeface="Times New Roman" panose="02020603050405020304" pitchFamily="16" charset="0"/>
              </a:rPr>
              <a:t>等。</a:t>
            </a:r>
            <a:endParaRPr lang="zh-CN" altLang="x-none" dirty="0" err="1">
              <a:solidFill>
                <a:srgbClr val="000000"/>
              </a:solidFill>
              <a:latin typeface="Times New Roman" panose="02020603050405020304" pitchFamily="16" charset="0"/>
            </a:endParaRPr>
          </a:p>
          <a:p>
            <a:pPr marL="342900" indent="-342900" defTabSz="457200" eaLnBrk="0" hangingPunct="0">
              <a:lnSpc>
                <a:spcPct val="90000"/>
              </a:lnSpc>
              <a:spcBef>
                <a:spcPts val="565"/>
              </a:spcBef>
              <a:buClrTx/>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Times New Roman" panose="02020603050405020304" pitchFamily="16" charset="0"/>
            </a:endParaRPr>
          </a:p>
        </p:txBody>
      </p:sp>
      <p:sp>
        <p:nvSpPr>
          <p:cNvPr id="347140" name="文本框 165890"/>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6.10.2</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 Linux文件系统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16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49186" name="矩形 16691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16419" name="文本框 166913"/>
          <p:cNvSpPr txBox="1"/>
          <p:nvPr/>
        </p:nvSpPr>
        <p:spPr>
          <a:xfrm>
            <a:off x="482600" y="1493838"/>
            <a:ext cx="8178800" cy="4437063"/>
          </a:xfrm>
          <a:prstGeom prst="rect">
            <a:avLst/>
          </a:prstGeom>
          <a:noFill/>
          <a:ln w="9525">
            <a:noFill/>
          </a:ln>
        </p:spPr>
        <p:txBody>
          <a:bodyPr wrap="square" lIns="91440" tIns="45720" rIns="91440" bIns="45720" anchor="t" anchorCtr="0"/>
          <a:p>
            <a:pPr marL="342900" indent="-342900" defTabSz="457200" eaLnBrk="0" hangingPunct="0">
              <a:lnSpc>
                <a:spcPct val="150000"/>
              </a:lnSpc>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VFS</a:t>
            </a:r>
            <a:r>
              <a:rPr lang="zh-CN" altLang="x-none" sz="28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中的主要对象</a:t>
            </a:r>
            <a:endParaRPr lang="zh-CN" altLang="x-none" sz="2800" noProof="1" dirty="0" err="1">
              <a:solidFill>
                <a:srgbClr val="000000"/>
              </a:solidFill>
              <a:cs typeface="Times New Roman" panose="02020603050405020304" pitchFamily="16" charset="0"/>
            </a:endParaRPr>
          </a:p>
          <a:p>
            <a:pPr marL="1905" lvl="1" indent="455295" defTabSz="457200" eaLnBrk="0" fontAlgn="base" hangingPunct="0">
              <a:lnSpc>
                <a:spcPct val="150000"/>
              </a:lnSpc>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solidFill>
                  <a:schemeClr val="accent2"/>
                </a:solidFill>
                <a:latin typeface="Times New Roman" panose="02020603050405020304" pitchFamily="16" charset="0"/>
                <a:ea typeface="黑体" panose="02010609060101010101" charset="-122"/>
                <a:cs typeface="Times New Roman" panose="02020603050405020304" pitchFamily="16" charset="0"/>
              </a:rPr>
              <a:t>超级块：</a:t>
            </a:r>
            <a:r>
              <a:rPr lang="zh-CN" altLang="x-none" strike="noStrik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代表一个具体的已经安装的文件系统。</a:t>
            </a:r>
            <a:endParaRPr lang="zh-CN" altLang="x-none" strike="noStrike" noProof="1" dirty="0" err="1">
              <a:solidFill>
                <a:srgbClr val="000000"/>
              </a:solidFill>
              <a:cs typeface="Times New Roman" panose="02020603050405020304" pitchFamily="16" charset="0"/>
            </a:endParaRPr>
          </a:p>
          <a:p>
            <a:pPr marL="1905" lvl="1" indent="0" defTabSz="457200" eaLnBrk="0" fontAlgn="base" hangingPunct="0">
              <a:lnSpc>
                <a:spcPct val="150000"/>
              </a:lnSpc>
              <a:buClr>
                <a:srgbClr val="0000FF"/>
              </a:buClr>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trike="noStrik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   </a:t>
            </a:r>
            <a:r>
              <a:rPr lang="zh-CN" altLang="x-none" strike="noStrik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对于每个挂载在</a:t>
            </a:r>
            <a:r>
              <a:rPr lang="en-US" altLang="zh-CN" strike="noStrik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Linux</a:t>
            </a:r>
            <a:r>
              <a:rPr lang="zh-CN" altLang="en-US" strike="noStrik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中的文件系统均在内存中维护一个超级块；</a:t>
            </a:r>
            <a:r>
              <a:rPr lang="en-US" altLang="zh-CN" strike="noStrik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VFS</a:t>
            </a:r>
            <a:r>
              <a:rPr lang="zh-CN" altLang="en-US" strike="noStrik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通过该超级块对多个文件系统进行管理。</a:t>
            </a:r>
            <a:endParaRPr lang="zh-CN" altLang="x-none" strike="noStrike" noProof="1" dirty="0" err="1">
              <a:solidFill>
                <a:srgbClr val="000000"/>
              </a:solidFill>
              <a:cs typeface="Times New Roman" panose="02020603050405020304" pitchFamily="16" charset="0"/>
            </a:endParaRPr>
          </a:p>
          <a:p>
            <a:pPr marL="1905" lvl="1" indent="455295" defTabSz="457200" eaLnBrk="0" fontAlgn="base" hangingPunct="0">
              <a:lnSpc>
                <a:spcPct val="150000"/>
              </a:lnSpc>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solidFill>
                  <a:schemeClr val="accent2"/>
                </a:solidFill>
                <a:latin typeface="Times New Roman" panose="02020603050405020304" pitchFamily="16" charset="0"/>
                <a:ea typeface="黑体" panose="02010609060101010101" charset="-122"/>
                <a:cs typeface="Times New Roman" panose="02020603050405020304" pitchFamily="16" charset="0"/>
              </a:rPr>
              <a:t>索引节点：</a:t>
            </a:r>
            <a:r>
              <a:rPr lang="zh-CN" altLang="x-none" strike="noStrike" noProof="1" dirty="0" err="1">
                <a:solidFill>
                  <a:schemeClr val="tx1"/>
                </a:solidFill>
                <a:latin typeface="Times New Roman" panose="02020603050405020304" pitchFamily="16" charset="0"/>
                <a:ea typeface="黑体" panose="02010609060101010101" charset="-122"/>
                <a:cs typeface="Times New Roman" panose="02020603050405020304" pitchFamily="16" charset="0"/>
              </a:rPr>
              <a:t>即：</a:t>
            </a:r>
            <a:r>
              <a:rPr lang="en-US" altLang="zh-CN" strike="noStrike" noProof="1" dirty="0" err="1">
                <a:solidFill>
                  <a:schemeClr val="tx1"/>
                </a:solidFill>
                <a:latin typeface="Times New Roman" panose="02020603050405020304" pitchFamily="16" charset="0"/>
                <a:ea typeface="黑体" panose="02010609060101010101" charset="-122"/>
                <a:cs typeface="Times New Roman" panose="02020603050405020304" pitchFamily="16" charset="0"/>
              </a:rPr>
              <a:t>inode</a:t>
            </a:r>
            <a:r>
              <a:rPr lang="zh-CN" altLang="en-US" strike="noStrike" noProof="1" dirty="0" err="1">
                <a:solidFill>
                  <a:schemeClr val="tx1"/>
                </a:solidFill>
                <a:latin typeface="Times New Roman" panose="02020603050405020304" pitchFamily="16" charset="0"/>
                <a:ea typeface="黑体" panose="02010609060101010101" charset="-122"/>
                <a:cs typeface="Times New Roman" panose="02020603050405020304" pitchFamily="16" charset="0"/>
              </a:rPr>
              <a:t>节点，</a:t>
            </a:r>
            <a:r>
              <a:rPr lang="zh-CN" altLang="x-none" strike="noStrik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代表一个具体的文件。</a:t>
            </a:r>
            <a:endParaRPr lang="zh-CN" altLang="x-none" strike="noStrike" noProof="1" dirty="0" err="1">
              <a:solidFill>
                <a:srgbClr val="000000"/>
              </a:solidFill>
              <a:cs typeface="Times New Roman" panose="02020603050405020304" pitchFamily="16" charset="0"/>
            </a:endParaRPr>
          </a:p>
          <a:p>
            <a:pPr marL="1905" lvl="1" indent="455295" defTabSz="457200" eaLnBrk="0" fontAlgn="base" hangingPunct="0">
              <a:lnSpc>
                <a:spcPct val="150000"/>
              </a:lnSpc>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solidFill>
                  <a:schemeClr val="accent2"/>
                </a:solidFill>
                <a:latin typeface="Times New Roman" panose="02020603050405020304" pitchFamily="16" charset="0"/>
                <a:ea typeface="黑体" panose="02010609060101010101" charset="-122"/>
                <a:cs typeface="Times New Roman" panose="02020603050405020304" pitchFamily="16" charset="0"/>
              </a:rPr>
              <a:t>目录项：</a:t>
            </a:r>
            <a:r>
              <a:rPr lang="zh-CN" strike="noStrik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为在内存中保存的文件名</a:t>
            </a:r>
            <a:r>
              <a:rPr lang="en-US" altLang="zh-CN" strike="noStrik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+inode</a:t>
            </a:r>
            <a:r>
              <a:rPr lang="zh-CN" altLang="x-none" strike="noStrik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a:t>
            </a:r>
            <a:endParaRPr lang="zh-CN" altLang="x-none" strike="noStrike" noProof="1" dirty="0" err="1">
              <a:solidFill>
                <a:srgbClr val="000000"/>
              </a:solidFill>
              <a:cs typeface="Times New Roman" panose="02020603050405020304" pitchFamily="16" charset="0"/>
            </a:endParaRPr>
          </a:p>
          <a:p>
            <a:pPr marL="1905" lvl="1" indent="455295" defTabSz="457200" eaLnBrk="0" fontAlgn="base" hangingPunct="0">
              <a:lnSpc>
                <a:spcPct val="150000"/>
              </a:lnSpc>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trike="noStrike" noProof="1" dirty="0" err="1">
                <a:solidFill>
                  <a:schemeClr val="accent2"/>
                </a:solidFill>
                <a:latin typeface="Times New Roman" panose="02020603050405020304" pitchFamily="16" charset="0"/>
                <a:ea typeface="黑体" panose="02010609060101010101" charset="-122"/>
                <a:cs typeface="Times New Roman" panose="02020603050405020304" pitchFamily="16" charset="0"/>
              </a:rPr>
              <a:t>文件：</a:t>
            </a:r>
            <a:r>
              <a:rPr lang="zh-CN" altLang="x-none" strike="noStrik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进程打开的文件。</a:t>
            </a:r>
            <a:endParaRPr lang="zh-CN" altLang="x-none" strike="noStrike" noProof="1" dirty="0" err="1">
              <a:solidFill>
                <a:srgbClr val="000000"/>
              </a:solidFill>
              <a:cs typeface="Times New Roman" panose="02020603050405020304" pitchFamily="16" charset="0"/>
            </a:endParaRPr>
          </a:p>
          <a:p>
            <a:pPr marL="342900" indent="-342900" defTabSz="457200" eaLnBrk="0" hangingPunct="0">
              <a:spcBef>
                <a:spcPts val="565"/>
              </a:spcBef>
              <a:buClrTx/>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noProof="1" dirty="0" err="1">
              <a:solidFill>
                <a:srgbClr val="000000"/>
              </a:solidFill>
              <a:cs typeface="Times New Roman" panose="02020603050405020304" pitchFamily="16" charset="0"/>
            </a:endParaRPr>
          </a:p>
        </p:txBody>
      </p:sp>
      <p:sp>
        <p:nvSpPr>
          <p:cNvPr id="349188" name="文本框 166914"/>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6.10.2</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 Linux文件系统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16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51234" name="矩形 16691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16419" name="文本框 166913"/>
          <p:cNvSpPr txBox="1"/>
          <p:nvPr/>
        </p:nvSpPr>
        <p:spPr>
          <a:xfrm>
            <a:off x="482600" y="1447800"/>
            <a:ext cx="8178800" cy="935038"/>
          </a:xfrm>
          <a:prstGeom prst="rect">
            <a:avLst/>
          </a:prstGeom>
          <a:noFill/>
          <a:ln w="9525">
            <a:noFill/>
          </a:ln>
        </p:spPr>
        <p:txBody>
          <a:bodyPr wrap="square" lIns="91440" tIns="45720" rIns="91440" bIns="45720" anchor="t" anchorCtr="0"/>
          <a:p>
            <a:pPr defTabSz="457200" eaLnBrk="0" hangingPunct="0">
              <a:lnSpc>
                <a:spcPct val="150000"/>
              </a:lnSpc>
              <a:buClr>
                <a:srgbClr val="0000FF"/>
              </a:buClr>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noProof="1" dirty="0" err="1">
                <a:solidFill>
                  <a:schemeClr val="accent2"/>
                </a:solidFill>
                <a:latin typeface="Times New Roman" panose="02020603050405020304" pitchFamily="16" charset="0"/>
                <a:ea typeface="黑体" panose="02010609060101010101" charset="-122"/>
                <a:cs typeface="Times New Roman" panose="02020603050405020304" pitchFamily="16" charset="0"/>
              </a:rPr>
              <a:t>VFS</a:t>
            </a:r>
            <a:r>
              <a:rPr lang="zh-CN" altLang="en-US" sz="2800" noProof="1" dirty="0" err="1">
                <a:solidFill>
                  <a:schemeClr val="accent2"/>
                </a:solidFill>
                <a:latin typeface="Times New Roman" panose="02020603050405020304" pitchFamily="16" charset="0"/>
                <a:ea typeface="黑体" panose="02010609060101010101" charset="-122"/>
                <a:cs typeface="Times New Roman" panose="02020603050405020304" pitchFamily="16" charset="0"/>
              </a:rPr>
              <a:t>与</a:t>
            </a:r>
            <a:r>
              <a:rPr lang="en-US" altLang="zh-CN" sz="2800" noProof="1" dirty="0" err="1">
                <a:solidFill>
                  <a:schemeClr val="accent2"/>
                </a:solidFill>
                <a:latin typeface="Times New Roman" panose="02020603050405020304" pitchFamily="16" charset="0"/>
                <a:ea typeface="黑体" panose="02010609060101010101" charset="-122"/>
                <a:cs typeface="Times New Roman" panose="02020603050405020304" pitchFamily="16" charset="0"/>
              </a:rPr>
              <a:t>EXT</a:t>
            </a:r>
            <a:r>
              <a:rPr lang="zh-CN" altLang="en-US" sz="2800" noProof="1" dirty="0" err="1">
                <a:solidFill>
                  <a:schemeClr val="accent2"/>
                </a:solidFill>
                <a:latin typeface="Times New Roman" panose="02020603050405020304" pitchFamily="16" charset="0"/>
                <a:ea typeface="黑体" panose="02010609060101010101" charset="-122"/>
                <a:cs typeface="Times New Roman" panose="02020603050405020304" pitchFamily="16" charset="0"/>
              </a:rPr>
              <a:t>文件系统的连接：</a:t>
            </a:r>
            <a:endParaRPr lang="zh-CN" altLang="x-none" sz="2800" noProof="1" dirty="0" err="1">
              <a:solidFill>
                <a:schemeClr val="accent2"/>
              </a:solidFill>
              <a:cs typeface="Times New Roman" panose="02020603050405020304" pitchFamily="16" charset="0"/>
            </a:endParaRPr>
          </a:p>
          <a:p>
            <a:pPr marL="342900" indent="-342900" defTabSz="457200" eaLnBrk="0" hangingPunct="0">
              <a:spcBef>
                <a:spcPts val="565"/>
              </a:spcBef>
              <a:buClrTx/>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noProof="1" dirty="0" err="1">
              <a:solidFill>
                <a:schemeClr val="accent2"/>
              </a:solidFill>
              <a:cs typeface="Times New Roman" panose="02020603050405020304" pitchFamily="16" charset="0"/>
            </a:endParaRPr>
          </a:p>
        </p:txBody>
      </p:sp>
      <p:sp>
        <p:nvSpPr>
          <p:cNvPr id="351236" name="文本框 166914"/>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6.10.2</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 Linux文件系统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 name="矩形 1"/>
          <p:cNvSpPr/>
          <p:nvPr/>
        </p:nvSpPr>
        <p:spPr>
          <a:xfrm>
            <a:off x="2695575" y="2438400"/>
            <a:ext cx="3013075" cy="719138"/>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zh-CN" altLang="en-US" sz="2000" strike="noStrike" noProof="1">
                <a:solidFill>
                  <a:schemeClr val="tx1"/>
                </a:solidFill>
                <a:latin typeface="宋体" panose="02010600030101010101" pitchFamily="2" charset="-122"/>
                <a:ea typeface="宋体" panose="02010600030101010101" pitchFamily="2" charset="-122"/>
              </a:rPr>
              <a:t>应用程序</a:t>
            </a:r>
            <a:endParaRPr lang="zh-CN" altLang="en-US" sz="2000" strike="noStrike" noProof="1">
              <a:solidFill>
                <a:schemeClr val="tx1"/>
              </a:solidFill>
              <a:latin typeface="宋体" panose="02010600030101010101" pitchFamily="2" charset="-122"/>
              <a:ea typeface="宋体" panose="02010600030101010101" pitchFamily="2" charset="-122"/>
            </a:endParaRPr>
          </a:p>
        </p:txBody>
      </p:sp>
      <p:sp>
        <p:nvSpPr>
          <p:cNvPr id="3" name="矩形 2"/>
          <p:cNvSpPr/>
          <p:nvPr/>
        </p:nvSpPr>
        <p:spPr>
          <a:xfrm>
            <a:off x="2682875" y="3608388"/>
            <a:ext cx="3025775" cy="719138"/>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zh-CN" altLang="en-US" sz="2000" strike="noStrike" noProof="1">
                <a:solidFill>
                  <a:schemeClr val="tx1"/>
                </a:solidFill>
                <a:latin typeface="宋体" panose="02010600030101010101" pitchFamily="2" charset="-122"/>
                <a:ea typeface="宋体" panose="02010600030101010101" pitchFamily="2" charset="-122"/>
              </a:rPr>
              <a:t>系统调用层</a:t>
            </a:r>
            <a:endParaRPr lang="en-US" altLang="zh-CN" sz="2000" strike="noStrike" noProof="1">
              <a:solidFill>
                <a:schemeClr val="tx1"/>
              </a:solidFill>
              <a:latin typeface="宋体" panose="02010600030101010101" pitchFamily="2" charset="-122"/>
              <a:ea typeface="宋体" panose="02010600030101010101" pitchFamily="2" charset="-122"/>
            </a:endParaRPr>
          </a:p>
        </p:txBody>
      </p:sp>
      <p:sp>
        <p:nvSpPr>
          <p:cNvPr id="4" name="矩形 3"/>
          <p:cNvSpPr/>
          <p:nvPr/>
        </p:nvSpPr>
        <p:spPr>
          <a:xfrm>
            <a:off x="2681288" y="4689475"/>
            <a:ext cx="3113088" cy="717550"/>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zh-CN" altLang="en-US" sz="2000" strike="noStrike" noProof="1">
                <a:solidFill>
                  <a:schemeClr val="tx1"/>
                </a:solidFill>
                <a:latin typeface="Times New Roman" panose="02020603050405020304" pitchFamily="16" charset="0"/>
                <a:ea typeface="宋体" panose="02010600030101010101" pitchFamily="2" charset="-122"/>
                <a:cs typeface="Times New Roman" panose="02020603050405020304" pitchFamily="16" charset="0"/>
              </a:rPr>
              <a:t>虚拟文件系统</a:t>
            </a:r>
            <a:r>
              <a:rPr lang="en-US" altLang="zh-CN" sz="2000" strike="noStrike" noProof="1">
                <a:solidFill>
                  <a:schemeClr val="tx1"/>
                </a:solidFill>
                <a:latin typeface="Times New Roman" panose="02020603050405020304" pitchFamily="16" charset="0"/>
                <a:ea typeface="宋体" panose="02010600030101010101" pitchFamily="2" charset="-122"/>
                <a:cs typeface="Times New Roman" panose="02020603050405020304" pitchFamily="16" charset="0"/>
              </a:rPr>
              <a:t>VFS</a:t>
            </a:r>
            <a:endParaRPr lang="en-US" altLang="zh-CN" sz="2000" strike="noStrike" noProof="1">
              <a:solidFill>
                <a:schemeClr val="tx1"/>
              </a:solidFill>
              <a:latin typeface="Times New Roman" panose="02020603050405020304" pitchFamily="16" charset="0"/>
              <a:ea typeface="宋体" panose="02010600030101010101" pitchFamily="2" charset="-122"/>
              <a:cs typeface="Times New Roman" panose="02020603050405020304" pitchFamily="16" charset="0"/>
            </a:endParaRPr>
          </a:p>
        </p:txBody>
      </p:sp>
      <p:sp>
        <p:nvSpPr>
          <p:cNvPr id="5" name="矩形 4"/>
          <p:cNvSpPr/>
          <p:nvPr/>
        </p:nvSpPr>
        <p:spPr>
          <a:xfrm>
            <a:off x="2771775" y="5880100"/>
            <a:ext cx="3113088" cy="717550"/>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sz="2000" strike="noStrike" noProof="1">
                <a:solidFill>
                  <a:schemeClr val="tx1"/>
                </a:solidFill>
                <a:latin typeface="Times New Roman" panose="02020603050405020304" pitchFamily="16" charset="0"/>
                <a:ea typeface="宋体" panose="02010600030101010101" pitchFamily="2" charset="-122"/>
                <a:cs typeface="Times New Roman" panose="02020603050405020304" pitchFamily="16" charset="0"/>
              </a:rPr>
              <a:t>EXT</a:t>
            </a:r>
            <a:r>
              <a:rPr lang="zh-CN" altLang="en-US" sz="2000" strike="noStrike" noProof="1">
                <a:solidFill>
                  <a:schemeClr val="tx1"/>
                </a:solidFill>
                <a:latin typeface="Times New Roman" panose="02020603050405020304" pitchFamily="16" charset="0"/>
                <a:ea typeface="宋体" panose="02010600030101010101" pitchFamily="2" charset="-122"/>
                <a:cs typeface="Times New Roman" panose="02020603050405020304" pitchFamily="16" charset="0"/>
              </a:rPr>
              <a:t>文件系统</a:t>
            </a:r>
            <a:endParaRPr lang="zh-CN" altLang="en-US" sz="2000" strike="noStrike" noProof="1">
              <a:solidFill>
                <a:schemeClr val="tx1"/>
              </a:solidFill>
              <a:latin typeface="Times New Roman" panose="02020603050405020304" pitchFamily="16" charset="0"/>
              <a:ea typeface="宋体" panose="02010600030101010101" pitchFamily="2" charset="-122"/>
              <a:cs typeface="Times New Roman" panose="02020603050405020304" pitchFamily="16" charset="0"/>
            </a:endParaRPr>
          </a:p>
        </p:txBody>
      </p:sp>
      <p:sp>
        <p:nvSpPr>
          <p:cNvPr id="6" name="上下箭头 5"/>
          <p:cNvSpPr/>
          <p:nvPr/>
        </p:nvSpPr>
        <p:spPr>
          <a:xfrm>
            <a:off x="4076700" y="3143250"/>
            <a:ext cx="225425" cy="495300"/>
          </a:xfrm>
          <a:prstGeom prst="upDownArrow">
            <a:avLst/>
          </a:prstGeom>
          <a:solidFill>
            <a:schemeClr val="tx1">
              <a:lumMod val="50000"/>
              <a:lumOff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endParaRPr lang="zh-CN" altLang="en-US" strike="noStrike" noProof="1"/>
          </a:p>
        </p:txBody>
      </p:sp>
      <p:sp>
        <p:nvSpPr>
          <p:cNvPr id="7" name="上下箭头 6"/>
          <p:cNvSpPr/>
          <p:nvPr/>
        </p:nvSpPr>
        <p:spPr>
          <a:xfrm>
            <a:off x="4167188" y="4300538"/>
            <a:ext cx="225425" cy="495300"/>
          </a:xfrm>
          <a:prstGeom prst="upDownArrow">
            <a:avLst/>
          </a:prstGeom>
          <a:solidFill>
            <a:schemeClr val="tx1">
              <a:lumMod val="50000"/>
              <a:lumOff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endParaRPr lang="zh-CN" altLang="en-US" strike="noStrike" noProof="1"/>
          </a:p>
        </p:txBody>
      </p:sp>
      <p:sp>
        <p:nvSpPr>
          <p:cNvPr id="8" name="上下箭头 7"/>
          <p:cNvSpPr/>
          <p:nvPr/>
        </p:nvSpPr>
        <p:spPr>
          <a:xfrm>
            <a:off x="4167188" y="5400675"/>
            <a:ext cx="225425" cy="495300"/>
          </a:xfrm>
          <a:prstGeom prst="upDownArrow">
            <a:avLst>
              <a:gd name="adj1" fmla="val 49859"/>
              <a:gd name="adj2" fmla="val 50000"/>
            </a:avLst>
          </a:prstGeom>
          <a:solidFill>
            <a:schemeClr val="tx1">
              <a:lumMod val="50000"/>
              <a:lumOff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endParaRPr lang="zh-CN" altLang="en-US" strike="noStrike" noProof="1"/>
          </a:p>
        </p:txBody>
      </p:sp>
      <p:cxnSp>
        <p:nvCxnSpPr>
          <p:cNvPr id="9" name="直接连接符 8"/>
          <p:cNvCxnSpPr/>
          <p:nvPr/>
        </p:nvCxnSpPr>
        <p:spPr>
          <a:xfrm flipV="1">
            <a:off x="1570038" y="3338513"/>
            <a:ext cx="5297488" cy="4763"/>
          </a:xfrm>
          <a:prstGeom prst="line">
            <a:avLst/>
          </a:prstGeom>
          <a:ln>
            <a:solidFill>
              <a:schemeClr val="tx1"/>
            </a:solidFill>
            <a:prstDash val="dashDot"/>
          </a:ln>
        </p:spPr>
        <p:style>
          <a:lnRef idx="2">
            <a:schemeClr val="accent1"/>
          </a:lnRef>
          <a:fillRef idx="0">
            <a:srgbClr val="FFFFFF"/>
          </a:fillRef>
          <a:effectRef idx="0">
            <a:srgbClr val="FFFFFF"/>
          </a:effectRef>
          <a:fontRef idx="minor">
            <a:schemeClr val="tx1"/>
          </a:fontRef>
        </p:style>
      </p:cxnSp>
    </p:spTree>
  </p:cSld>
  <p:clrMapOvr>
    <a:masterClrMapping/>
  </p:clrMapOvr>
  <p:transition spd="slow"/>
</p:sld>
</file>

<file path=ppt/slides/slide16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53282" name="矩形 16691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16419" name="文本框 166913"/>
          <p:cNvSpPr txBox="1"/>
          <p:nvPr/>
        </p:nvSpPr>
        <p:spPr>
          <a:xfrm>
            <a:off x="482600" y="1447800"/>
            <a:ext cx="8178800" cy="935038"/>
          </a:xfrm>
          <a:prstGeom prst="rect">
            <a:avLst/>
          </a:prstGeom>
          <a:noFill/>
          <a:ln w="9525">
            <a:noFill/>
          </a:ln>
        </p:spPr>
        <p:txBody>
          <a:bodyPr wrap="square" lIns="91440" tIns="45720" rIns="91440" bIns="45720" anchor="t" anchorCtr="0"/>
          <a:p>
            <a:pPr defTabSz="457200" eaLnBrk="0" hangingPunct="0">
              <a:lnSpc>
                <a:spcPct val="150000"/>
              </a:lnSpc>
              <a:buClr>
                <a:srgbClr val="0000FF"/>
              </a:buClr>
              <a:buFont typeface="Wingdings" panose="05000000000000000000" pitchFamily="2" charset="2"/>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noProof="1" dirty="0" err="1">
                <a:solidFill>
                  <a:schemeClr val="accent2"/>
                </a:solidFill>
                <a:latin typeface="Times New Roman" panose="02020603050405020304" pitchFamily="16" charset="0"/>
                <a:ea typeface="黑体" panose="02010609060101010101" charset="-122"/>
                <a:cs typeface="Times New Roman" panose="02020603050405020304" pitchFamily="16" charset="0"/>
              </a:rPr>
              <a:t>VFS</a:t>
            </a:r>
            <a:r>
              <a:rPr lang="zh-CN" altLang="en-US" sz="2800" noProof="1" dirty="0" err="1">
                <a:solidFill>
                  <a:schemeClr val="accent2"/>
                </a:solidFill>
                <a:latin typeface="Times New Roman" panose="02020603050405020304" pitchFamily="16" charset="0"/>
                <a:ea typeface="黑体" panose="02010609060101010101" charset="-122"/>
                <a:cs typeface="Times New Roman" panose="02020603050405020304" pitchFamily="16" charset="0"/>
              </a:rPr>
              <a:t>与</a:t>
            </a:r>
            <a:r>
              <a:rPr lang="en-US" altLang="zh-CN" sz="2800" noProof="1" dirty="0" err="1">
                <a:solidFill>
                  <a:schemeClr val="accent2"/>
                </a:solidFill>
                <a:latin typeface="Times New Roman" panose="02020603050405020304" pitchFamily="16" charset="0"/>
                <a:ea typeface="黑体" panose="02010609060101010101" charset="-122"/>
                <a:cs typeface="Times New Roman" panose="02020603050405020304" pitchFamily="16" charset="0"/>
              </a:rPr>
              <a:t>FAT</a:t>
            </a:r>
            <a:r>
              <a:rPr lang="zh-CN" altLang="en-US" sz="2800" noProof="1" dirty="0" err="1">
                <a:solidFill>
                  <a:schemeClr val="accent2"/>
                </a:solidFill>
                <a:latin typeface="Times New Roman" panose="02020603050405020304" pitchFamily="16" charset="0"/>
                <a:ea typeface="黑体" panose="02010609060101010101" charset="-122"/>
                <a:cs typeface="Times New Roman" panose="02020603050405020304" pitchFamily="16" charset="0"/>
              </a:rPr>
              <a:t>文件系统的连接：</a:t>
            </a:r>
            <a:endParaRPr lang="zh-CN" altLang="x-none" sz="2800" noProof="1" dirty="0" err="1">
              <a:solidFill>
                <a:schemeClr val="accent2"/>
              </a:solidFill>
              <a:cs typeface="Times New Roman" panose="02020603050405020304" pitchFamily="16" charset="0"/>
            </a:endParaRPr>
          </a:p>
          <a:p>
            <a:pPr marL="342900" indent="-342900" defTabSz="457200" eaLnBrk="0" hangingPunct="0">
              <a:spcBef>
                <a:spcPts val="565"/>
              </a:spcBef>
              <a:buClrTx/>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noProof="1" dirty="0" err="1">
              <a:solidFill>
                <a:schemeClr val="accent2"/>
              </a:solidFill>
              <a:cs typeface="Times New Roman" panose="02020603050405020304" pitchFamily="16" charset="0"/>
            </a:endParaRPr>
          </a:p>
        </p:txBody>
      </p:sp>
      <p:sp>
        <p:nvSpPr>
          <p:cNvPr id="353284" name="文本框 166914"/>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6.10.2</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 Linux文件系统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 name="矩形 1"/>
          <p:cNvSpPr/>
          <p:nvPr/>
        </p:nvSpPr>
        <p:spPr>
          <a:xfrm>
            <a:off x="2695575" y="2259013"/>
            <a:ext cx="3013075" cy="504825"/>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zh-CN" altLang="en-US" sz="2000" strike="noStrike" noProof="1">
                <a:solidFill>
                  <a:schemeClr val="tx1"/>
                </a:solidFill>
                <a:latin typeface="宋体" panose="02010600030101010101" pitchFamily="2" charset="-122"/>
                <a:ea typeface="宋体" panose="02010600030101010101" pitchFamily="2" charset="-122"/>
              </a:rPr>
              <a:t>应用程序</a:t>
            </a:r>
            <a:endParaRPr lang="zh-CN" altLang="en-US" sz="2000" strike="noStrike" noProof="1">
              <a:solidFill>
                <a:schemeClr val="tx1"/>
              </a:solidFill>
              <a:latin typeface="宋体" panose="02010600030101010101" pitchFamily="2" charset="-122"/>
              <a:ea typeface="宋体" panose="02010600030101010101" pitchFamily="2" charset="-122"/>
            </a:endParaRPr>
          </a:p>
        </p:txBody>
      </p:sp>
      <p:sp>
        <p:nvSpPr>
          <p:cNvPr id="3" name="矩形 2"/>
          <p:cNvSpPr/>
          <p:nvPr/>
        </p:nvSpPr>
        <p:spPr>
          <a:xfrm>
            <a:off x="2636838" y="3211513"/>
            <a:ext cx="3025775" cy="465138"/>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zh-CN" altLang="en-US" sz="2000" strike="noStrike" noProof="1">
                <a:solidFill>
                  <a:schemeClr val="tx1"/>
                </a:solidFill>
                <a:latin typeface="宋体" panose="02010600030101010101" pitchFamily="2" charset="-122"/>
                <a:ea typeface="宋体" panose="02010600030101010101" pitchFamily="2" charset="-122"/>
              </a:rPr>
              <a:t>系统调用层</a:t>
            </a:r>
            <a:endParaRPr lang="en-US" altLang="zh-CN" sz="2000" strike="noStrike" noProof="1">
              <a:solidFill>
                <a:schemeClr val="tx1"/>
              </a:solidFill>
              <a:latin typeface="宋体" panose="02010600030101010101" pitchFamily="2" charset="-122"/>
              <a:ea typeface="宋体" panose="02010600030101010101" pitchFamily="2" charset="-122"/>
            </a:endParaRPr>
          </a:p>
        </p:txBody>
      </p:sp>
      <p:sp>
        <p:nvSpPr>
          <p:cNvPr id="4" name="矩形 3"/>
          <p:cNvSpPr/>
          <p:nvPr/>
        </p:nvSpPr>
        <p:spPr>
          <a:xfrm>
            <a:off x="2636838" y="4116388"/>
            <a:ext cx="3113088" cy="454025"/>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zh-CN" altLang="en-US" sz="2000" strike="noStrike" noProof="1">
                <a:solidFill>
                  <a:schemeClr val="tx1"/>
                </a:solidFill>
                <a:latin typeface="Times New Roman" panose="02020603050405020304" pitchFamily="16" charset="0"/>
                <a:ea typeface="宋体" panose="02010600030101010101" pitchFamily="2" charset="-122"/>
                <a:cs typeface="Times New Roman" panose="02020603050405020304" pitchFamily="16" charset="0"/>
              </a:rPr>
              <a:t>虚拟文件系统</a:t>
            </a:r>
            <a:r>
              <a:rPr lang="en-US" altLang="zh-CN" sz="2000" strike="noStrike" noProof="1">
                <a:solidFill>
                  <a:schemeClr val="tx1"/>
                </a:solidFill>
                <a:latin typeface="Times New Roman" panose="02020603050405020304" pitchFamily="16" charset="0"/>
                <a:ea typeface="宋体" panose="02010600030101010101" pitchFamily="2" charset="-122"/>
                <a:cs typeface="Times New Roman" panose="02020603050405020304" pitchFamily="16" charset="0"/>
              </a:rPr>
              <a:t>VFS</a:t>
            </a:r>
            <a:endParaRPr lang="en-US" altLang="zh-CN" sz="2000" strike="noStrike" noProof="1">
              <a:solidFill>
                <a:schemeClr val="tx1"/>
              </a:solidFill>
              <a:latin typeface="Times New Roman" panose="02020603050405020304" pitchFamily="16" charset="0"/>
              <a:ea typeface="宋体" panose="02010600030101010101" pitchFamily="2" charset="-122"/>
              <a:cs typeface="Times New Roman" panose="02020603050405020304" pitchFamily="16" charset="0"/>
            </a:endParaRPr>
          </a:p>
        </p:txBody>
      </p:sp>
      <p:sp>
        <p:nvSpPr>
          <p:cNvPr id="5" name="矩形 4"/>
          <p:cNvSpPr/>
          <p:nvPr/>
        </p:nvSpPr>
        <p:spPr>
          <a:xfrm>
            <a:off x="2636838" y="5926138"/>
            <a:ext cx="3113088" cy="523875"/>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sz="2000" strike="noStrike" noProof="1">
                <a:solidFill>
                  <a:schemeClr val="tx1"/>
                </a:solidFill>
                <a:latin typeface="Times New Roman" panose="02020603050405020304" pitchFamily="16" charset="0"/>
                <a:ea typeface="宋体" panose="02010600030101010101" pitchFamily="2" charset="-122"/>
                <a:cs typeface="Times New Roman" panose="02020603050405020304" pitchFamily="16" charset="0"/>
              </a:rPr>
              <a:t>FAT</a:t>
            </a:r>
            <a:r>
              <a:rPr lang="zh-CN" altLang="en-US" sz="2000" strike="noStrike" noProof="1">
                <a:solidFill>
                  <a:schemeClr val="tx1"/>
                </a:solidFill>
                <a:latin typeface="Times New Roman" panose="02020603050405020304" pitchFamily="16" charset="0"/>
                <a:ea typeface="宋体" panose="02010600030101010101" pitchFamily="2" charset="-122"/>
                <a:cs typeface="Times New Roman" panose="02020603050405020304" pitchFamily="16" charset="0"/>
              </a:rPr>
              <a:t>文件系统</a:t>
            </a:r>
            <a:endParaRPr lang="zh-CN" altLang="en-US" sz="2000" strike="noStrike" noProof="1">
              <a:solidFill>
                <a:schemeClr val="tx1"/>
              </a:solidFill>
              <a:latin typeface="Times New Roman" panose="02020603050405020304" pitchFamily="16" charset="0"/>
              <a:ea typeface="宋体" panose="02010600030101010101" pitchFamily="2" charset="-122"/>
              <a:cs typeface="Times New Roman" panose="02020603050405020304" pitchFamily="16" charset="0"/>
            </a:endParaRPr>
          </a:p>
        </p:txBody>
      </p:sp>
      <p:sp>
        <p:nvSpPr>
          <p:cNvPr id="6" name="上下箭头 5"/>
          <p:cNvSpPr/>
          <p:nvPr/>
        </p:nvSpPr>
        <p:spPr>
          <a:xfrm>
            <a:off x="4032250" y="2736850"/>
            <a:ext cx="225425" cy="495300"/>
          </a:xfrm>
          <a:prstGeom prst="upDownArrow">
            <a:avLst/>
          </a:prstGeom>
          <a:solidFill>
            <a:schemeClr val="tx1">
              <a:lumMod val="50000"/>
              <a:lumOff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endParaRPr lang="zh-CN" altLang="en-US" strike="noStrike" noProof="1"/>
          </a:p>
        </p:txBody>
      </p:sp>
      <p:sp>
        <p:nvSpPr>
          <p:cNvPr id="7" name="上下箭头 6"/>
          <p:cNvSpPr/>
          <p:nvPr/>
        </p:nvSpPr>
        <p:spPr>
          <a:xfrm>
            <a:off x="4032250" y="3675063"/>
            <a:ext cx="225425" cy="495300"/>
          </a:xfrm>
          <a:prstGeom prst="upDownArrow">
            <a:avLst/>
          </a:prstGeom>
          <a:solidFill>
            <a:schemeClr val="tx1">
              <a:lumMod val="50000"/>
              <a:lumOff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endParaRPr lang="zh-CN" altLang="en-US" strike="noStrike" noProof="1"/>
          </a:p>
        </p:txBody>
      </p:sp>
      <p:sp>
        <p:nvSpPr>
          <p:cNvPr id="8" name="上下箭头 7"/>
          <p:cNvSpPr/>
          <p:nvPr/>
        </p:nvSpPr>
        <p:spPr>
          <a:xfrm>
            <a:off x="4032250" y="5454650"/>
            <a:ext cx="225425" cy="495300"/>
          </a:xfrm>
          <a:prstGeom prst="upDownArrow">
            <a:avLst>
              <a:gd name="adj1" fmla="val 49859"/>
              <a:gd name="adj2" fmla="val 50000"/>
            </a:avLst>
          </a:prstGeom>
          <a:solidFill>
            <a:schemeClr val="tx1">
              <a:lumMod val="50000"/>
              <a:lumOff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endParaRPr lang="zh-CN" altLang="en-US" strike="noStrike" noProof="1"/>
          </a:p>
        </p:txBody>
      </p:sp>
      <p:cxnSp>
        <p:nvCxnSpPr>
          <p:cNvPr id="9" name="直接连接符 8"/>
          <p:cNvCxnSpPr/>
          <p:nvPr/>
        </p:nvCxnSpPr>
        <p:spPr>
          <a:xfrm flipV="1">
            <a:off x="1511300" y="2978150"/>
            <a:ext cx="5297488" cy="4763"/>
          </a:xfrm>
          <a:prstGeom prst="line">
            <a:avLst/>
          </a:prstGeom>
          <a:ln>
            <a:solidFill>
              <a:schemeClr val="tx1"/>
            </a:solidFill>
            <a:prstDash val="dashDot"/>
          </a:ln>
        </p:spPr>
        <p:style>
          <a:lnRef idx="2">
            <a:schemeClr val="accent1"/>
          </a:lnRef>
          <a:fillRef idx="0">
            <a:srgbClr val="FFFFFF"/>
          </a:fillRef>
          <a:effectRef idx="0">
            <a:srgbClr val="FFFFFF"/>
          </a:effectRef>
          <a:fontRef idx="minor">
            <a:schemeClr val="tx1"/>
          </a:fontRef>
        </p:style>
      </p:cxnSp>
      <p:sp>
        <p:nvSpPr>
          <p:cNvPr id="10" name="矩形 9"/>
          <p:cNvSpPr/>
          <p:nvPr/>
        </p:nvSpPr>
        <p:spPr>
          <a:xfrm>
            <a:off x="2695575" y="4941888"/>
            <a:ext cx="3113088" cy="506413"/>
          </a:xfrm>
          <a:prstGeom prst="rect">
            <a:avLst/>
          </a:prstGeom>
          <a:solidFill>
            <a:schemeClr val="accent1">
              <a:lumMod val="40000"/>
              <a:lumOff val="6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r>
              <a:rPr lang="en-US" sz="2000" strike="noStrike" noProof="1">
                <a:solidFill>
                  <a:schemeClr val="tx1"/>
                </a:solidFill>
                <a:latin typeface="Times New Roman" panose="02020603050405020304" pitchFamily="16" charset="0"/>
                <a:ea typeface="宋体" panose="02010600030101010101" pitchFamily="2" charset="-122"/>
                <a:cs typeface="Times New Roman" panose="02020603050405020304" pitchFamily="16" charset="0"/>
              </a:rPr>
              <a:t>FAT</a:t>
            </a:r>
            <a:r>
              <a:rPr lang="zh-CN" altLang="en-US" sz="2000" strike="noStrike" noProof="1">
                <a:solidFill>
                  <a:schemeClr val="tx1"/>
                </a:solidFill>
                <a:latin typeface="Times New Roman" panose="02020603050405020304" pitchFamily="16" charset="0"/>
                <a:ea typeface="宋体" panose="02010600030101010101" pitchFamily="2" charset="-122"/>
                <a:cs typeface="Times New Roman" panose="02020603050405020304" pitchFamily="16" charset="0"/>
              </a:rPr>
              <a:t>适配代码层</a:t>
            </a:r>
            <a:endParaRPr lang="zh-CN" altLang="en-US" sz="2000" strike="noStrike" noProof="1">
              <a:solidFill>
                <a:schemeClr val="tx1"/>
              </a:solidFill>
              <a:latin typeface="Times New Roman" panose="02020603050405020304" pitchFamily="16" charset="0"/>
              <a:ea typeface="宋体" panose="02010600030101010101" pitchFamily="2" charset="-122"/>
              <a:cs typeface="Times New Roman" panose="02020603050405020304" pitchFamily="16" charset="0"/>
            </a:endParaRPr>
          </a:p>
        </p:txBody>
      </p:sp>
      <p:sp>
        <p:nvSpPr>
          <p:cNvPr id="11" name="上下箭头 10"/>
          <p:cNvSpPr/>
          <p:nvPr/>
        </p:nvSpPr>
        <p:spPr>
          <a:xfrm>
            <a:off x="4032250" y="4508500"/>
            <a:ext cx="225425" cy="495300"/>
          </a:xfrm>
          <a:prstGeom prst="upDownArrow">
            <a:avLst>
              <a:gd name="adj1" fmla="val 49859"/>
              <a:gd name="adj2" fmla="val 50000"/>
            </a:avLst>
          </a:prstGeom>
          <a:solidFill>
            <a:schemeClr val="tx1">
              <a:lumMod val="50000"/>
              <a:lumOff val="5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fontAlgn="base"/>
            <a:endParaRPr lang="zh-CN" altLang="en-US" strike="noStrike" noProof="1"/>
          </a:p>
        </p:txBody>
      </p:sp>
    </p:spTree>
  </p:cSld>
  <p:clrMapOvr>
    <a:masterClrMapping/>
  </p:clrMapOvr>
  <p:transition spd="slow"/>
</p:sld>
</file>

<file path=ppt/slides/slide16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55330" name="矩形 16793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55331" name="文本框 16793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6.10.2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Linux文件系统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355332" name="文本框 167938"/>
          <p:cNvSpPr txBox="1"/>
          <p:nvPr/>
        </p:nvSpPr>
        <p:spPr>
          <a:xfrm>
            <a:off x="468313" y="1562100"/>
            <a:ext cx="7842250" cy="1035050"/>
          </a:xfrm>
          <a:prstGeom prst="rect">
            <a:avLst/>
          </a:prstGeom>
          <a:noFill/>
          <a:ln w="9525">
            <a:noFill/>
          </a:ln>
        </p:spPr>
        <p:txBody>
          <a:bodyPr wrap="square" lIns="90000" tIns="46800" rIns="90000" bIns="46800" anchor="t"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solidFill>
                  <a:srgbClr val="0000FF"/>
                </a:solidFill>
                <a:latin typeface="Times New Roman" panose="02020603050405020304" pitchFamily="16" charset="0"/>
              </a:rPr>
              <a:t>示例</a:t>
            </a:r>
            <a:r>
              <a:rPr lang="en-US" altLang="zh-CN" b="1" dirty="0" err="1">
                <a:solidFill>
                  <a:srgbClr val="0000FF"/>
                </a:solidFill>
                <a:latin typeface="Times New Roman" panose="02020603050405020304" pitchFamily="16" charset="0"/>
              </a:rPr>
              <a:t>1</a:t>
            </a:r>
            <a:r>
              <a:rPr lang="zh-CN" altLang="x-none" b="1" dirty="0" err="1">
                <a:solidFill>
                  <a:srgbClr val="0000FF"/>
                </a:solidFill>
                <a:latin typeface="Times New Roman" panose="02020603050405020304" pitchFamily="16" charset="0"/>
              </a:rPr>
              <a:t>：</a:t>
            </a:r>
            <a:r>
              <a:rPr lang="zh-CN" altLang="x-none" dirty="0" err="1">
                <a:solidFill>
                  <a:srgbClr val="000000"/>
                </a:solidFill>
                <a:latin typeface="Times New Roman" panose="02020603050405020304" pitchFamily="16" charset="0"/>
              </a:rPr>
              <a:t>由create()创建一个文件，通过系统调用展示该文件的索引节点信息。</a:t>
            </a:r>
            <a:endParaRPr lang="zh-CN" altLang="x-none"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t>
            </a:r>
            <a:endParaRPr lang="en-US" altLang="zh-CN" dirty="0" err="1">
              <a:solidFill>
                <a:srgbClr val="000000"/>
              </a:solidFill>
              <a:latin typeface="Times New Roman" panose="02020603050405020304" pitchFamily="16" charset="0"/>
            </a:endParaRPr>
          </a:p>
        </p:txBody>
      </p:sp>
      <p:sp>
        <p:nvSpPr>
          <p:cNvPr id="355333" name="文本框 167939"/>
          <p:cNvSpPr txBox="1"/>
          <p:nvPr/>
        </p:nvSpPr>
        <p:spPr>
          <a:xfrm>
            <a:off x="539750" y="2492375"/>
            <a:ext cx="7842250" cy="4202113"/>
          </a:xfrm>
          <a:prstGeom prst="rect">
            <a:avLst/>
          </a:prstGeom>
          <a:noFill/>
          <a:ln w="12600" cap="flat" cmpd="sng">
            <a:solidFill>
              <a:srgbClr val="0000FF"/>
            </a:solidFill>
            <a:prstDash val="solid"/>
            <a:round/>
            <a:headEnd type="none" w="med" len="med"/>
            <a:tailEnd type="none" w="med" len="med"/>
          </a:ln>
        </p:spPr>
        <p:txBody>
          <a:bodyPr wrap="square" lIns="90000" tIns="46800" rIns="90000" bIns="46800" anchor="t"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#include &lt;stdio.h&gt;</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#include &lt;sys/types.h&gt;</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#include &lt;sys/stat.h&gt;</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#include &lt;fcntl.h&gt;</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#include&lt;unistd.h&gt;</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int main(){</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FILE* num = fopen("hello", "a");  // 创建文件</a:t>
            </a:r>
            <a:r>
              <a:rPr lang="zh-CN" altLang="x-none" sz="1800" dirty="0" err="1">
                <a:solidFill>
                  <a:srgbClr val="000000"/>
                </a:solidFill>
                <a:latin typeface="Times New Roman" panose="02020603050405020304" pitchFamily="16" charset="0"/>
              </a:rPr>
              <a:t>；</a:t>
            </a:r>
            <a:endParaRPr lang="zh-CN" altLang="x-none"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a:t>
            </a:r>
            <a:r>
              <a:rPr lang="zh-CN" altLang="x-none" sz="1800" dirty="0" err="1">
                <a:solidFill>
                  <a:srgbClr val="000000"/>
                </a:solidFill>
                <a:latin typeface="Times New Roman" panose="02020603050405020304" pitchFamily="16" charset="0"/>
              </a:rPr>
              <a:t>该</a:t>
            </a:r>
            <a:r>
              <a:rPr lang="en-US" altLang="zh-CN" sz="1800" dirty="0" err="1">
                <a:solidFill>
                  <a:srgbClr val="000000"/>
                </a:solidFill>
                <a:latin typeface="Times New Roman" panose="02020603050405020304" pitchFamily="16" charset="0"/>
              </a:rPr>
              <a:t>文件</a:t>
            </a:r>
            <a:r>
              <a:rPr lang="zh-CN" altLang="x-none" sz="1800" dirty="0" err="1">
                <a:solidFill>
                  <a:srgbClr val="000000"/>
                </a:solidFill>
                <a:latin typeface="Times New Roman" panose="02020603050405020304" pitchFamily="16" charset="0"/>
              </a:rPr>
              <a:t>索引节点信息：</a:t>
            </a:r>
            <a:endParaRPr lang="zh-CN" altLang="x-none"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struct stat b;</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stat("hello", &amp;b);</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printf("inode: %d\n", b.st_ino);</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printf("nlink: %d\n", b.st_nlink);</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a:t>
            </a:r>
            <a:endParaRPr lang="en-US" altLang="zh-CN" sz="1800" dirty="0" err="1">
              <a:solidFill>
                <a:srgbClr val="000000"/>
              </a:solidFill>
              <a:latin typeface="Times New Roman" panose="02020603050405020304" pitchFamily="16" charset="0"/>
            </a:endParaRPr>
          </a:p>
        </p:txBody>
      </p:sp>
    </p:spTree>
  </p:cSld>
  <p:clrMapOvr>
    <a:masterClrMapping/>
  </p:clrMapOvr>
  <p:transition spd="slow"/>
</p:sld>
</file>

<file path=ppt/slides/slide16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57378" name="矩形 16896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pic>
        <p:nvPicPr>
          <p:cNvPr id="357379" name="图片 168961"/>
          <p:cNvPicPr>
            <a:picLocks noChangeAspect="1"/>
          </p:cNvPicPr>
          <p:nvPr/>
        </p:nvPicPr>
        <p:blipFill>
          <a:blip r:embed="rId2"/>
          <a:stretch>
            <a:fillRect/>
          </a:stretch>
        </p:blipFill>
        <p:spPr>
          <a:xfrm>
            <a:off x="179388" y="1484313"/>
            <a:ext cx="9764712" cy="3184525"/>
          </a:xfrm>
          <a:prstGeom prst="rect">
            <a:avLst/>
          </a:prstGeom>
          <a:noFill/>
          <a:ln w="9525">
            <a:noFill/>
          </a:ln>
        </p:spPr>
      </p:pic>
      <p:pic>
        <p:nvPicPr>
          <p:cNvPr id="357380" name="图片 168962"/>
          <p:cNvPicPr>
            <a:picLocks noChangeAspect="1"/>
          </p:cNvPicPr>
          <p:nvPr/>
        </p:nvPicPr>
        <p:blipFill>
          <a:blip r:embed="rId3"/>
          <a:stretch>
            <a:fillRect/>
          </a:stretch>
        </p:blipFill>
        <p:spPr>
          <a:xfrm>
            <a:off x="611188" y="5300663"/>
            <a:ext cx="5943600" cy="1270000"/>
          </a:xfrm>
          <a:prstGeom prst="rect">
            <a:avLst/>
          </a:prstGeom>
          <a:noFill/>
          <a:ln w="9525">
            <a:noFill/>
          </a:ln>
        </p:spPr>
      </p:pic>
      <p:sp>
        <p:nvSpPr>
          <p:cNvPr id="357381" name="文本框 168963"/>
          <p:cNvSpPr txBox="1"/>
          <p:nvPr/>
        </p:nvSpPr>
        <p:spPr>
          <a:xfrm>
            <a:off x="388938" y="4829175"/>
            <a:ext cx="3048000" cy="460375"/>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运行结果：</a:t>
            </a:r>
            <a:endParaRPr lang="zh-CN" altLang="x-none" dirty="0" err="1">
              <a:solidFill>
                <a:srgbClr val="000000"/>
              </a:solidFill>
              <a:latin typeface="Times New Roman" panose="02020603050405020304" pitchFamily="16" charset="0"/>
            </a:endParaRPr>
          </a:p>
        </p:txBody>
      </p:sp>
      <p:sp>
        <p:nvSpPr>
          <p:cNvPr id="357382" name="文本框 168964"/>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6.10.2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Linux文件系统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6082" name="矩形 2662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46083" name="文本框 26625"/>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6.2.1</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文件逻辑结构的类型</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46084" name="文本框 26626"/>
          <p:cNvSpPr txBox="1"/>
          <p:nvPr/>
        </p:nvSpPr>
        <p:spPr>
          <a:xfrm>
            <a:off x="431800" y="1493838"/>
            <a:ext cx="8178800" cy="4538662"/>
          </a:xfrm>
          <a:prstGeom prst="rect">
            <a:avLst/>
          </a:prstGeom>
          <a:noFill/>
          <a:ln w="9525">
            <a:noFill/>
          </a:ln>
        </p:spPr>
        <p:txBody>
          <a:bodyPr wrap="square" lIns="91440" tIns="45720" rIns="91440" bIns="45720" anchor="t" anchorCtr="0"/>
          <a:p>
            <a:pPr marL="533400" indent="-533400" defTabSz="457200" eaLnBrk="0" hangingPunct="0">
              <a:lnSpc>
                <a:spcPct val="11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楷体_GB2312" pitchFamily="49" charset="0"/>
              </a:rPr>
              <a:t>(2)</a:t>
            </a:r>
            <a:r>
              <a:rPr lang="zh-CN" altLang="x-none" dirty="0" err="1">
                <a:solidFill>
                  <a:srgbClr val="0000FF"/>
                </a:solidFill>
                <a:latin typeface="楷体_GB2312" pitchFamily="49" charset="0"/>
              </a:rPr>
              <a:t>无结构文件</a:t>
            </a:r>
            <a:r>
              <a:rPr lang="zh-CN" altLang="x-none" dirty="0" err="1">
                <a:solidFill>
                  <a:srgbClr val="000000"/>
                </a:solidFill>
                <a:latin typeface="楷体_GB2312" pitchFamily="49" charset="0"/>
              </a:rPr>
              <a:t>：文件体为字节流，不划分记录，顺序访问，每次读写访问可以指定任意数据长度。</a:t>
            </a:r>
            <a:endParaRPr lang="zh-CN" altLang="x-none" dirty="0" err="1">
              <a:solidFill>
                <a:srgbClr val="000000"/>
              </a:solidFill>
              <a:latin typeface="楷体_GB2312" pitchFamily="49" charset="0"/>
            </a:endParaRPr>
          </a:p>
          <a:p>
            <a:pPr marL="533400" indent="-533400" defTabSz="457200" eaLnBrk="0" hangingPunct="0">
              <a:lnSpc>
                <a:spcPct val="11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zh-CN" altLang="x-none" dirty="0" err="1">
                <a:solidFill>
                  <a:srgbClr val="0000FF"/>
                </a:solidFill>
                <a:latin typeface="楷体_GB2312" pitchFamily="49" charset="0"/>
              </a:rPr>
              <a:t>无结构文件</a:t>
            </a:r>
            <a:r>
              <a:rPr lang="zh-CN" altLang="x-none" dirty="0" err="1">
                <a:solidFill>
                  <a:srgbClr val="000000"/>
                </a:solidFill>
                <a:latin typeface="楷体_GB2312" pitchFamily="49" charset="0"/>
              </a:rPr>
              <a:t>当前操作系统中常用的文件组织，其长度以字节为单位。对流式文件的访问</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则是利用读写指针来指出下一个要访问的字符。</a:t>
            </a:r>
            <a:endParaRPr lang="zh-CN" altLang="x-none" dirty="0" err="1">
              <a:solidFill>
                <a:srgbClr val="000000"/>
              </a:solidFill>
              <a:latin typeface="楷体_GB2312" pitchFamily="49" charset="0"/>
            </a:endParaRPr>
          </a:p>
          <a:p>
            <a:pPr marL="533400" indent="-533400" defTabSz="457200" eaLnBrk="0" hangingPunct="0">
              <a:lnSpc>
                <a:spcPct val="11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在</a:t>
            </a:r>
            <a:r>
              <a:rPr lang="en-US" altLang="zh-CN" dirty="0" err="1">
                <a:solidFill>
                  <a:srgbClr val="000000"/>
                </a:solidFill>
                <a:latin typeface="Times New Roman" panose="02020603050405020304" pitchFamily="16" charset="0"/>
              </a:rPr>
              <a:t>UNIX/Linux</a:t>
            </a:r>
            <a:r>
              <a:rPr lang="zh-CN" altLang="x-none" dirty="0" err="1">
                <a:solidFill>
                  <a:srgbClr val="000000"/>
                </a:solidFill>
                <a:latin typeface="楷体_GB2312" pitchFamily="49" charset="0"/>
              </a:rPr>
              <a:t>系统中，所有的文件都被看做是无结构的流式文件</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即使是具有结构文件，也被视为流式文件</a:t>
            </a:r>
            <a:r>
              <a:rPr lang="zh-CN" altLang="x-none" b="1" dirty="0" err="1">
                <a:solidFill>
                  <a:srgbClr val="000000"/>
                </a:solidFill>
                <a:latin typeface="楷体_GB2312" pitchFamily="49" charset="0"/>
              </a:rPr>
              <a:t>；系统不对文件进行格式处理</a:t>
            </a:r>
            <a:r>
              <a:rPr lang="zh-CN" altLang="x-none" dirty="0" err="1">
                <a:solidFill>
                  <a:srgbClr val="000000"/>
                </a:solidFill>
                <a:latin typeface="楷体_GB2312" pitchFamily="49" charset="0"/>
              </a:rPr>
              <a:t>。</a:t>
            </a:r>
            <a:endParaRPr lang="zh-CN" altLang="x-none" dirty="0" err="1">
              <a:solidFill>
                <a:srgbClr val="000000"/>
              </a:solidFill>
              <a:latin typeface="楷体_GB2312" pitchFamily="49" charset="0"/>
            </a:endParaRPr>
          </a:p>
        </p:txBody>
      </p:sp>
    </p:spTree>
  </p:cSld>
  <p:clrMapOvr>
    <a:masterClrMapping/>
  </p:clrMapOvr>
  <p:transition spd="slow"/>
</p:sld>
</file>

<file path=ppt/slides/slide17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59426" name="矩形 16998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59427" name="文本框 169985"/>
          <p:cNvSpPr txBox="1"/>
          <p:nvPr/>
        </p:nvSpPr>
        <p:spPr>
          <a:xfrm>
            <a:off x="468313" y="1562100"/>
            <a:ext cx="7842250" cy="1257300"/>
          </a:xfrm>
          <a:prstGeom prst="rect">
            <a:avLst/>
          </a:prstGeom>
          <a:noFill/>
          <a:ln w="9525">
            <a:noFill/>
          </a:ln>
        </p:spPr>
        <p:txBody>
          <a:bodyPr wrap="square" lIns="90000" tIns="46800" rIns="90000" bIns="46800" anchor="t"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solidFill>
                  <a:srgbClr val="0000FF"/>
                </a:solidFill>
                <a:latin typeface="Times New Roman" panose="02020603050405020304" pitchFamily="16" charset="0"/>
              </a:rPr>
              <a:t>示例</a:t>
            </a:r>
            <a:r>
              <a:rPr lang="en-US" altLang="zh-CN" b="1" dirty="0" err="1">
                <a:solidFill>
                  <a:srgbClr val="0000FF"/>
                </a:solidFill>
                <a:latin typeface="Times New Roman" panose="02020603050405020304" pitchFamily="16" charset="0"/>
              </a:rPr>
              <a:t>2</a:t>
            </a:r>
            <a:r>
              <a:rPr lang="zh-CN" altLang="x-none" dirty="0" err="1">
                <a:solidFill>
                  <a:srgbClr val="0000FF"/>
                </a:solidFill>
                <a:latin typeface="Times New Roman" panose="02020603050405020304" pitchFamily="16" charset="0"/>
              </a:rPr>
              <a:t>：</a:t>
            </a:r>
            <a:r>
              <a:rPr lang="zh-CN" altLang="x-none" dirty="0" err="1">
                <a:solidFill>
                  <a:srgbClr val="000000"/>
                </a:solidFill>
                <a:latin typeface="Times New Roman" panose="02020603050405020304" pitchFamily="16" charset="0"/>
              </a:rPr>
              <a:t>对一个文件进行link()和unlink()操作后，其索引节点信息有何变化。Link()为创建硬链接操作，unlink()为删除硬链接。</a:t>
            </a:r>
            <a:endParaRPr lang="zh-CN" altLang="x-none"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t>
            </a:r>
            <a:endParaRPr lang="en-US" altLang="zh-CN" dirty="0" err="1">
              <a:solidFill>
                <a:srgbClr val="000000"/>
              </a:solidFill>
              <a:latin typeface="Times New Roman" panose="02020603050405020304" pitchFamily="16" charset="0"/>
            </a:endParaRPr>
          </a:p>
        </p:txBody>
      </p:sp>
      <p:sp>
        <p:nvSpPr>
          <p:cNvPr id="359428" name="文本框 169986"/>
          <p:cNvSpPr txBox="1"/>
          <p:nvPr/>
        </p:nvSpPr>
        <p:spPr>
          <a:xfrm>
            <a:off x="587375" y="2708275"/>
            <a:ext cx="7842250" cy="3914775"/>
          </a:xfrm>
          <a:prstGeom prst="rect">
            <a:avLst/>
          </a:prstGeom>
          <a:noFill/>
          <a:ln w="12600" cap="flat" cmpd="sng">
            <a:solidFill>
              <a:srgbClr val="0000FF"/>
            </a:solidFill>
            <a:prstDash val="solid"/>
            <a:round/>
            <a:headEnd type="none" w="med" len="med"/>
            <a:tailEnd type="none" w="med" len="med"/>
          </a:ln>
        </p:spPr>
        <p:txBody>
          <a:bodyPr wrap="square" lIns="90000" tIns="46800" rIns="90000" bIns="46800" anchor="t"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#include &lt;stdio.h&gt;</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#include &lt;sys/types.h&gt;</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#include &lt;sys/stat.h&gt;</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#include &lt;fcntl.h&gt;</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#include&lt;unistd.h&gt;</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int main(){</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int t = link("hello", "new");  //创建硬链接，成功返回0，失败返回-1</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printf("%d\n",t);</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struct stat c;</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stat("hello", &amp;c);</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printf("inode: %d\n",c.st_ino);</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printf("nlink: %d\n",c.st_nlink);	</a:t>
            </a:r>
            <a:endParaRPr lang="en-US" altLang="zh-CN" sz="1800" dirty="0" err="1">
              <a:solidFill>
                <a:srgbClr val="000000"/>
              </a:solidFill>
              <a:latin typeface="Times New Roman" panose="02020603050405020304" pitchFamily="16" charset="0"/>
            </a:endParaRPr>
          </a:p>
        </p:txBody>
      </p:sp>
      <p:sp>
        <p:nvSpPr>
          <p:cNvPr id="359429" name="文本框 16998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6.10.2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Linux文件系统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17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61474" name="矩形 17100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61475" name="矩形 171009"/>
          <p:cNvSpPr/>
          <p:nvPr/>
        </p:nvSpPr>
        <p:spPr>
          <a:xfrm>
            <a:off x="0" y="0"/>
            <a:ext cx="9144000" cy="1588"/>
          </a:xfrm>
          <a:prstGeom prst="rect">
            <a:avLst/>
          </a:prstGeom>
          <a:noFill/>
          <a:ln w="9525">
            <a:noFill/>
          </a:ln>
        </p:spPr>
        <p:txBody>
          <a:bodyPr anchor="t" anchorCtr="0"/>
          <a:p>
            <a:endParaRPr lang="zh-CN" altLang="en-US">
              <a:latin typeface="Times New Roman" panose="02020603050405020304" pitchFamily="16" charset="0"/>
            </a:endParaRPr>
          </a:p>
        </p:txBody>
      </p:sp>
      <p:sp>
        <p:nvSpPr>
          <p:cNvPr id="361476" name="文本框 171010"/>
          <p:cNvSpPr txBox="1"/>
          <p:nvPr/>
        </p:nvSpPr>
        <p:spPr>
          <a:xfrm>
            <a:off x="466725" y="1557338"/>
            <a:ext cx="7843838" cy="2427287"/>
          </a:xfrm>
          <a:prstGeom prst="rect">
            <a:avLst/>
          </a:prstGeom>
          <a:noFill/>
          <a:ln w="12600" cap="flat" cmpd="sng">
            <a:solidFill>
              <a:srgbClr val="0000FF"/>
            </a:solidFill>
            <a:prstDash val="solid"/>
            <a:round/>
            <a:headEnd type="none" w="med" len="med"/>
            <a:tailEnd type="none" w="med" len="med"/>
          </a:ln>
        </p:spPr>
        <p:txBody>
          <a:bodyPr wrap="square" lIns="90000" tIns="46800" rIns="90000" bIns="46800" anchor="t"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int q = unlink("new");  //删除硬链接,成功返回0，失败返回-1</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printf("%d\n",q);</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struct stat d;</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stat("hello", &amp;d);</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printf("inode: %d\n",d.st_ino);</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printf("nlink: %d\n",d.st_nlink);</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a:t>
            </a:r>
            <a:endParaRPr lang="en-US" altLang="zh-CN" sz="1800" dirty="0" err="1">
              <a:solidFill>
                <a:srgbClr val="000000"/>
              </a:solidFill>
              <a:latin typeface="Times New Roman" panose="02020603050405020304" pitchFamily="16" charset="0"/>
            </a:endParaRPr>
          </a:p>
        </p:txBody>
      </p:sp>
      <p:sp>
        <p:nvSpPr>
          <p:cNvPr id="361477" name="文本框 171011"/>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6.10.2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Linux文件系统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361478" name="文本框 171012"/>
          <p:cNvSpPr txBox="1"/>
          <p:nvPr/>
        </p:nvSpPr>
        <p:spPr>
          <a:xfrm>
            <a:off x="515938" y="4365625"/>
            <a:ext cx="3048000" cy="460375"/>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运行结果：</a:t>
            </a:r>
            <a:endParaRPr lang="zh-CN" altLang="x-none" dirty="0" err="1">
              <a:solidFill>
                <a:srgbClr val="000000"/>
              </a:solidFill>
              <a:latin typeface="Times New Roman" panose="02020603050405020304" pitchFamily="16" charset="0"/>
            </a:endParaRPr>
          </a:p>
        </p:txBody>
      </p:sp>
      <p:pic>
        <p:nvPicPr>
          <p:cNvPr id="361479" name="图片 171013"/>
          <p:cNvPicPr>
            <a:picLocks noChangeAspect="1"/>
          </p:cNvPicPr>
          <p:nvPr/>
        </p:nvPicPr>
        <p:blipFill>
          <a:blip r:embed="rId2"/>
          <a:stretch>
            <a:fillRect/>
          </a:stretch>
        </p:blipFill>
        <p:spPr>
          <a:xfrm>
            <a:off x="2411413" y="4246563"/>
            <a:ext cx="3417887" cy="2581275"/>
          </a:xfrm>
          <a:prstGeom prst="rect">
            <a:avLst/>
          </a:prstGeom>
          <a:noFill/>
          <a:ln w="9525">
            <a:noFill/>
          </a:ln>
        </p:spPr>
      </p:pic>
    </p:spTree>
  </p:cSld>
  <p:clrMapOvr>
    <a:masterClrMapping/>
  </p:clrMapOvr>
  <p:transition spd="slow"/>
</p:sld>
</file>

<file path=ppt/slides/slide17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63522" name="矩形 17203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63523" name="文本框 17203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6.10.2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Linux文件系统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363524" name="文本框 172034"/>
          <p:cNvSpPr txBox="1"/>
          <p:nvPr/>
        </p:nvSpPr>
        <p:spPr>
          <a:xfrm>
            <a:off x="468313" y="1562100"/>
            <a:ext cx="7842250" cy="1035050"/>
          </a:xfrm>
          <a:prstGeom prst="rect">
            <a:avLst/>
          </a:prstGeom>
          <a:noFill/>
          <a:ln w="9525">
            <a:noFill/>
          </a:ln>
        </p:spPr>
        <p:txBody>
          <a:bodyPr wrap="square" lIns="90000" tIns="46800" rIns="90000" bIns="46800" anchor="t"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solidFill>
                  <a:srgbClr val="0000FF"/>
                </a:solidFill>
                <a:latin typeface="Times New Roman" panose="02020603050405020304" pitchFamily="16" charset="0"/>
              </a:rPr>
              <a:t>示例</a:t>
            </a:r>
            <a:r>
              <a:rPr lang="en-US" altLang="zh-CN" b="1" dirty="0" err="1">
                <a:solidFill>
                  <a:srgbClr val="0000FF"/>
                </a:solidFill>
                <a:latin typeface="Times New Roman" panose="02020603050405020304" pitchFamily="16" charset="0"/>
              </a:rPr>
              <a:t>3</a:t>
            </a:r>
            <a:r>
              <a:rPr lang="zh-CN" altLang="x-none" b="1" dirty="0" err="1">
                <a:solidFill>
                  <a:srgbClr val="0000FF"/>
                </a:solidFill>
                <a:latin typeface="Times New Roman" panose="02020603050405020304" pitchFamily="16" charset="0"/>
              </a:rPr>
              <a:t>：</a:t>
            </a:r>
            <a:r>
              <a:rPr lang="zh-CN" altLang="x-none" dirty="0" err="1">
                <a:solidFill>
                  <a:srgbClr val="000000"/>
                </a:solidFill>
                <a:latin typeface="Times New Roman" panose="02020603050405020304" pitchFamily="16" charset="0"/>
              </a:rPr>
              <a:t>由mkdir()创建一个目录项，显示该目录项的基本信息。</a:t>
            </a:r>
            <a:endParaRPr lang="zh-CN" altLang="x-none"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t>
            </a:r>
            <a:endParaRPr lang="en-US" altLang="zh-CN" dirty="0" err="1">
              <a:solidFill>
                <a:srgbClr val="000000"/>
              </a:solidFill>
              <a:latin typeface="Times New Roman" panose="02020603050405020304" pitchFamily="16" charset="0"/>
            </a:endParaRPr>
          </a:p>
        </p:txBody>
      </p:sp>
      <p:sp>
        <p:nvSpPr>
          <p:cNvPr id="363525" name="文本框 172035"/>
          <p:cNvSpPr txBox="1"/>
          <p:nvPr/>
        </p:nvSpPr>
        <p:spPr>
          <a:xfrm>
            <a:off x="587375" y="2420938"/>
            <a:ext cx="7842250" cy="3914775"/>
          </a:xfrm>
          <a:prstGeom prst="rect">
            <a:avLst/>
          </a:prstGeom>
          <a:noFill/>
          <a:ln w="12600" cap="flat" cmpd="sng">
            <a:solidFill>
              <a:srgbClr val="0000FF"/>
            </a:solidFill>
            <a:prstDash val="solid"/>
            <a:round/>
            <a:headEnd type="none" w="med" len="med"/>
            <a:tailEnd type="none" w="med" len="med"/>
          </a:ln>
        </p:spPr>
        <p:txBody>
          <a:bodyPr wrap="square" lIns="90000" tIns="46800" rIns="90000" bIns="46800" anchor="t"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#include &lt;stdio.h&gt;</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#include &lt;sys/stat.h&gt;</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int main(){</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int res = mkdir("123", S_IRWXU); //成功返回0，失败返回-1</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printf("%d\n", res);</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struct stat b;</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stat("123", &amp;b);</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printf("inode: %d\n",b.st_ino);</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	printf("nlink: %d\n",b.st_nlink);</a:t>
            </a:r>
            <a:endParaRPr lang="en-US" altLang="zh-CN" sz="1800" dirty="0" err="1">
              <a:solidFill>
                <a:srgbClr val="000000"/>
              </a:solidFill>
              <a:latin typeface="Times New Roman" panose="02020603050405020304" pitchFamily="16" charset="0"/>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dirty="0" err="1">
                <a:solidFill>
                  <a:srgbClr val="000000"/>
                </a:solidFill>
                <a:latin typeface="Times New Roman" panose="02020603050405020304" pitchFamily="16" charset="0"/>
              </a:rPr>
              <a:t>}</a:t>
            </a:r>
            <a:endParaRPr lang="en-US" altLang="zh-CN" sz="1800" dirty="0" err="1">
              <a:solidFill>
                <a:srgbClr val="000000"/>
              </a:solidFill>
              <a:latin typeface="Times New Roman" panose="02020603050405020304" pitchFamily="16" charset="0"/>
            </a:endParaRPr>
          </a:p>
        </p:txBody>
      </p:sp>
    </p:spTree>
  </p:cSld>
  <p:clrMapOvr>
    <a:masterClrMapping/>
  </p:clrMapOvr>
  <p:transition spd="slow"/>
</p:sld>
</file>

<file path=ppt/slides/slide17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65570" name="矩形 17305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65571" name="文本框 17305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6.10.2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Linux文件系统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365572" name="文本框 173058"/>
          <p:cNvSpPr txBox="1"/>
          <p:nvPr/>
        </p:nvSpPr>
        <p:spPr>
          <a:xfrm>
            <a:off x="539750" y="1773238"/>
            <a:ext cx="7419975" cy="460375"/>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运行结果：</a:t>
            </a:r>
            <a:r>
              <a:rPr lang="en-US" altLang="zh-CN" dirty="0" err="1">
                <a:solidFill>
                  <a:srgbClr val="000000"/>
                </a:solidFill>
                <a:latin typeface="Times New Roman" panose="02020603050405020304" pitchFamily="16" charset="0"/>
              </a:rPr>
              <a:t>Linux</a:t>
            </a:r>
            <a:r>
              <a:rPr lang="zh-CN" altLang="x-none" dirty="0" err="1">
                <a:solidFill>
                  <a:srgbClr val="000000"/>
                </a:solidFill>
                <a:latin typeface="Times New Roman" panose="02020603050405020304" pitchFamily="16" charset="0"/>
              </a:rPr>
              <a:t>是将目录项作为一个文件</a:t>
            </a:r>
            <a:endParaRPr lang="zh-CN" altLang="x-none" dirty="0" err="1">
              <a:solidFill>
                <a:srgbClr val="000000"/>
              </a:solidFill>
              <a:latin typeface="Times New Roman" panose="02020603050405020304" pitchFamily="16" charset="0"/>
            </a:endParaRPr>
          </a:p>
        </p:txBody>
      </p:sp>
      <p:pic>
        <p:nvPicPr>
          <p:cNvPr id="365573" name="图片 173059"/>
          <p:cNvPicPr>
            <a:picLocks noChangeAspect="1"/>
          </p:cNvPicPr>
          <p:nvPr/>
        </p:nvPicPr>
        <p:blipFill>
          <a:blip r:embed="rId2"/>
          <a:stretch>
            <a:fillRect/>
          </a:stretch>
        </p:blipFill>
        <p:spPr>
          <a:xfrm>
            <a:off x="1403350" y="2708275"/>
            <a:ext cx="6521450" cy="1758950"/>
          </a:xfrm>
          <a:prstGeom prst="rect">
            <a:avLst/>
          </a:prstGeom>
          <a:noFill/>
          <a:ln w="9525">
            <a:noFill/>
          </a:ln>
        </p:spPr>
      </p:pic>
    </p:spTree>
  </p:cSld>
  <p:clrMapOvr>
    <a:masterClrMapping/>
  </p:clrMapOvr>
  <p:transition spd="slow"/>
</p:sld>
</file>

<file path=ppt/slides/slide17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67618" name="矩形 17408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367619" name="文本框 174081"/>
          <p:cNvSpPr txBox="1"/>
          <p:nvPr/>
        </p:nvSpPr>
        <p:spPr>
          <a:xfrm>
            <a:off x="406400" y="152400"/>
            <a:ext cx="8204200" cy="1143000"/>
          </a:xfrm>
          <a:prstGeom prst="rect">
            <a:avLst/>
          </a:prstGeom>
          <a:noFill/>
          <a:ln w="9525">
            <a:noFill/>
          </a:ln>
        </p:spPr>
        <p:txBody>
          <a:bodyPr anchor="t" anchorCtr="0"/>
          <a:p>
            <a:endParaRPr lang="zh-CN" altLang="en-US">
              <a:latin typeface="Times New Roman" panose="02020603050405020304" pitchFamily="16" charset="0"/>
            </a:endParaRPr>
          </a:p>
        </p:txBody>
      </p:sp>
      <p:sp>
        <p:nvSpPr>
          <p:cNvPr id="367620" name="文本框 174082"/>
          <p:cNvSpPr txBox="1"/>
          <p:nvPr/>
        </p:nvSpPr>
        <p:spPr>
          <a:xfrm>
            <a:off x="1495425" y="2743200"/>
            <a:ext cx="4905375" cy="523875"/>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作业：</a:t>
            </a:r>
            <a:r>
              <a:rPr lang="en-US" altLang="zh-CN" sz="2800" dirty="0" err="1">
                <a:solidFill>
                  <a:srgbClr val="000000"/>
                </a:solidFill>
                <a:latin typeface="Times New Roman" panose="02020603050405020304" pitchFamily="16" charset="0"/>
              </a:rPr>
              <a:t> 1</a:t>
            </a:r>
            <a:r>
              <a:rPr lang="zh-CN" altLang="x-none" sz="2800" dirty="0" err="1">
                <a:solidFill>
                  <a:srgbClr val="000000"/>
                </a:solidFill>
                <a:latin typeface="Times New Roman" panose="02020603050405020304" pitchFamily="16" charset="0"/>
              </a:rPr>
              <a:t>，</a:t>
            </a:r>
            <a:r>
              <a:rPr lang="en-US" altLang="zh-CN" sz="2800" dirty="0" err="1">
                <a:solidFill>
                  <a:srgbClr val="000000"/>
                </a:solidFill>
                <a:latin typeface="Times New Roman" panose="02020603050405020304" pitchFamily="16" charset="0"/>
              </a:rPr>
              <a:t>3</a:t>
            </a:r>
            <a:r>
              <a:rPr lang="zh-CN" altLang="x-none" sz="2800" dirty="0" err="1">
                <a:solidFill>
                  <a:srgbClr val="000000"/>
                </a:solidFill>
                <a:latin typeface="Times New Roman" panose="02020603050405020304" pitchFamily="16" charset="0"/>
              </a:rPr>
              <a:t>，</a:t>
            </a:r>
            <a:r>
              <a:rPr lang="en-US" altLang="zh-CN" sz="2800" dirty="0" err="1">
                <a:solidFill>
                  <a:srgbClr val="000000"/>
                </a:solidFill>
                <a:latin typeface="Times New Roman" panose="02020603050405020304" pitchFamily="16" charset="0"/>
              </a:rPr>
              <a:t>8</a:t>
            </a:r>
            <a:r>
              <a:rPr lang="zh-CN" altLang="x-none" sz="2800" dirty="0" err="1">
                <a:solidFill>
                  <a:srgbClr val="000000"/>
                </a:solidFill>
                <a:latin typeface="Times New Roman" panose="02020603050405020304" pitchFamily="16" charset="0"/>
              </a:rPr>
              <a:t>，</a:t>
            </a:r>
            <a:r>
              <a:rPr lang="en-US" altLang="zh-CN" sz="2800" dirty="0" err="1">
                <a:solidFill>
                  <a:srgbClr val="000000"/>
                </a:solidFill>
                <a:latin typeface="Times New Roman" panose="02020603050405020304" pitchFamily="16" charset="0"/>
              </a:rPr>
              <a:t>19</a:t>
            </a:r>
            <a:endParaRPr lang="en-US" altLang="zh-CN" sz="2800" dirty="0" err="1">
              <a:solidFill>
                <a:srgbClr val="000000"/>
              </a:solidFill>
              <a:latin typeface="Times New Roman" panose="02020603050405020304" pitchFamily="16" charset="0"/>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8130" name="矩形 2764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48131" name="文本框 27649"/>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文件的物理结构</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48132" name="文本框 27650"/>
          <p:cNvSpPr txBox="1"/>
          <p:nvPr/>
        </p:nvSpPr>
        <p:spPr>
          <a:xfrm>
            <a:off x="468313" y="1412875"/>
            <a:ext cx="8178800" cy="4032250"/>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99"/>
                </a:solidFill>
                <a:latin typeface="楷体_GB2312" pitchFamily="49" charset="0"/>
              </a:rPr>
              <a:t>    </a:t>
            </a:r>
            <a:r>
              <a:rPr lang="zh-CN" altLang="x-none" dirty="0" err="1">
                <a:solidFill>
                  <a:srgbClr val="000000"/>
                </a:solidFill>
                <a:latin typeface="楷体_GB2312" pitchFamily="49" charset="0"/>
              </a:rPr>
              <a:t>文件的物理结构是从系统的角度来看待文件，以文件在</a:t>
            </a:r>
            <a:r>
              <a:rPr lang="zh-CN" altLang="x-none" dirty="0" err="1">
                <a:solidFill>
                  <a:srgbClr val="0000FF"/>
                </a:solidFill>
                <a:latin typeface="楷体_GB2312" pitchFamily="49" charset="0"/>
              </a:rPr>
              <a:t>物理介质上（外存）</a:t>
            </a:r>
            <a:r>
              <a:rPr lang="zh-CN" altLang="x-none" dirty="0" err="1">
                <a:solidFill>
                  <a:srgbClr val="000000"/>
                </a:solidFill>
                <a:latin typeface="楷体_GB2312" pitchFamily="49" charset="0"/>
              </a:rPr>
              <a:t>的存放方式来研究文件。</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楷体_GB2312" pitchFamily="49" charset="0"/>
              </a:rPr>
              <a:t>1. </a:t>
            </a:r>
            <a:r>
              <a:rPr lang="zh-CN" altLang="x-none" dirty="0" err="1">
                <a:solidFill>
                  <a:srgbClr val="0000FF"/>
                </a:solidFill>
                <a:latin typeface="楷体_GB2312" pitchFamily="49" charset="0"/>
              </a:rPr>
              <a:t>连续结构（顺序）</a:t>
            </a:r>
            <a:endParaRPr lang="zh-CN" altLang="x-none" dirty="0" err="1">
              <a:solidFill>
                <a:srgbClr val="0000FF"/>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一个文件的信息存放在若干连续的物理块中</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优点</a:t>
            </a:r>
            <a:r>
              <a:rPr lang="en-US" altLang="zh-CN" dirty="0" err="1">
                <a:solidFill>
                  <a:srgbClr val="000000"/>
                </a:solidFill>
                <a:latin typeface="楷体_GB2312" pitchFamily="49" charset="0"/>
              </a:rPr>
              <a:t>: </a:t>
            </a:r>
            <a:r>
              <a:rPr lang="zh-CN" altLang="x-none" dirty="0" err="1">
                <a:solidFill>
                  <a:srgbClr val="000000"/>
                </a:solidFill>
                <a:latin typeface="楷体_GB2312" pitchFamily="49" charset="0"/>
              </a:rPr>
              <a:t>简单 </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支持顺序存取和随机存取</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顺序存取速度快（连续存储）</a:t>
            </a:r>
            <a:endParaRPr lang="zh-CN" altLang="x-none" dirty="0" err="1">
              <a:solidFill>
                <a:srgbClr val="000000"/>
              </a:solidFill>
              <a:latin typeface="楷体_GB2312" pitchFamily="49" charset="0"/>
            </a:endParaRPr>
          </a:p>
        </p:txBody>
      </p:sp>
      <p:pic>
        <p:nvPicPr>
          <p:cNvPr id="48133" name="图片 27651"/>
          <p:cNvPicPr>
            <a:picLocks noChangeAspect="1"/>
          </p:cNvPicPr>
          <p:nvPr/>
        </p:nvPicPr>
        <p:blipFill>
          <a:blip r:embed="rId2"/>
          <a:stretch>
            <a:fillRect/>
          </a:stretch>
        </p:blipFill>
        <p:spPr>
          <a:xfrm>
            <a:off x="1187450" y="4652963"/>
            <a:ext cx="6697663" cy="1638300"/>
          </a:xfrm>
          <a:prstGeom prst="rect">
            <a:avLst/>
          </a:prstGeom>
          <a:noFill/>
          <a:ln w="28440" cap="flat" cmpd="sng">
            <a:solidFill>
              <a:srgbClr val="800000"/>
            </a:solidFill>
            <a:prstDash val="solid"/>
            <a:miter/>
            <a:headEnd type="none" w="med" len="med"/>
            <a:tailEnd type="none" w="med" len="med"/>
          </a:ln>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0178" name="矩形 2867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50179" name="文本框 2867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文件的物理结构</a:t>
            </a:r>
            <a:endParaRPr lang="zh-CN" altLang="x-none" sz="3600" dirty="0" err="1">
              <a:solidFill>
                <a:srgbClr val="000000"/>
              </a:solidFill>
              <a:latin typeface="Arial Black" panose="020B0A04020102020204" pitchFamily="32" charset="0"/>
              <a:ea typeface="宋体" panose="02010600030101010101" pitchFamily="2" charset="-122"/>
            </a:endParaRPr>
          </a:p>
        </p:txBody>
      </p:sp>
      <p:grpSp>
        <p:nvGrpSpPr>
          <p:cNvPr id="50180" name="组合 28674"/>
          <p:cNvGrpSpPr/>
          <p:nvPr/>
        </p:nvGrpSpPr>
        <p:grpSpPr>
          <a:xfrm>
            <a:off x="1423988" y="2547938"/>
            <a:ext cx="1668462" cy="3421062"/>
            <a:chOff x="897" y="1605"/>
            <a:chExt cx="1051" cy="2155"/>
          </a:xfrm>
        </p:grpSpPr>
        <p:sp>
          <p:nvSpPr>
            <p:cNvPr id="50181" name="矩形 28675"/>
            <p:cNvSpPr/>
            <p:nvPr/>
          </p:nvSpPr>
          <p:spPr>
            <a:xfrm>
              <a:off x="897" y="1605"/>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FF0066"/>
                  </a:solidFill>
                  <a:latin typeface="Times New Roman" panose="02020603050405020304" pitchFamily="16" charset="0"/>
                  <a:ea typeface="宋体" panose="02010600030101010101" pitchFamily="2" charset="-122"/>
                </a:rPr>
                <a:t>0</a:t>
              </a:r>
              <a:endParaRPr lang="en-US" altLang="zh-CN" sz="1800" b="1" dirty="0" err="1">
                <a:solidFill>
                  <a:srgbClr val="FF0066"/>
                </a:solidFill>
                <a:latin typeface="Times New Roman" panose="02020603050405020304" pitchFamily="16" charset="0"/>
                <a:ea typeface="宋体" panose="02010600030101010101" pitchFamily="2" charset="-122"/>
              </a:endParaRPr>
            </a:p>
          </p:txBody>
        </p:sp>
        <p:sp>
          <p:nvSpPr>
            <p:cNvPr id="50182" name="矩形 28676"/>
            <p:cNvSpPr/>
            <p:nvPr/>
          </p:nvSpPr>
          <p:spPr>
            <a:xfrm>
              <a:off x="1185" y="1605"/>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183" name="矩形 28677"/>
            <p:cNvSpPr/>
            <p:nvPr/>
          </p:nvSpPr>
          <p:spPr>
            <a:xfrm>
              <a:off x="1473" y="1605"/>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184" name="矩形 28678"/>
            <p:cNvSpPr/>
            <p:nvPr/>
          </p:nvSpPr>
          <p:spPr>
            <a:xfrm>
              <a:off x="1761" y="1605"/>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3</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185" name="矩形 28679"/>
            <p:cNvSpPr/>
            <p:nvPr/>
          </p:nvSpPr>
          <p:spPr>
            <a:xfrm>
              <a:off x="897" y="1893"/>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4</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186" name="矩形 28680"/>
            <p:cNvSpPr/>
            <p:nvPr/>
          </p:nvSpPr>
          <p:spPr>
            <a:xfrm>
              <a:off x="1185" y="1893"/>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5</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187" name="矩形 28681"/>
            <p:cNvSpPr/>
            <p:nvPr/>
          </p:nvSpPr>
          <p:spPr>
            <a:xfrm>
              <a:off x="1473" y="1893"/>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FF0066"/>
                  </a:solidFill>
                  <a:latin typeface="Times New Roman" panose="02020603050405020304" pitchFamily="16" charset="0"/>
                  <a:ea typeface="宋体" panose="02010600030101010101" pitchFamily="2" charset="-122"/>
                </a:rPr>
                <a:t>6</a:t>
              </a:r>
              <a:endParaRPr lang="en-US" altLang="zh-CN" sz="1800" b="1" dirty="0" err="1">
                <a:solidFill>
                  <a:srgbClr val="FF0066"/>
                </a:solidFill>
                <a:latin typeface="Times New Roman" panose="02020603050405020304" pitchFamily="16" charset="0"/>
                <a:ea typeface="宋体" panose="02010600030101010101" pitchFamily="2" charset="-122"/>
              </a:endParaRPr>
            </a:p>
          </p:txBody>
        </p:sp>
        <p:sp>
          <p:nvSpPr>
            <p:cNvPr id="50188" name="矩形 28682"/>
            <p:cNvSpPr/>
            <p:nvPr/>
          </p:nvSpPr>
          <p:spPr>
            <a:xfrm>
              <a:off x="1761" y="1893"/>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7</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189" name="矩形 28683"/>
            <p:cNvSpPr/>
            <p:nvPr/>
          </p:nvSpPr>
          <p:spPr>
            <a:xfrm>
              <a:off x="897" y="2181"/>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8</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190" name="矩形 28684"/>
            <p:cNvSpPr/>
            <p:nvPr/>
          </p:nvSpPr>
          <p:spPr>
            <a:xfrm>
              <a:off x="1185" y="2181"/>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9</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191" name="矩形 28685"/>
            <p:cNvSpPr/>
            <p:nvPr/>
          </p:nvSpPr>
          <p:spPr>
            <a:xfrm>
              <a:off x="1473" y="2181"/>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10</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192" name="矩形 28686"/>
            <p:cNvSpPr/>
            <p:nvPr/>
          </p:nvSpPr>
          <p:spPr>
            <a:xfrm>
              <a:off x="1761" y="2181"/>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11</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193" name="矩形 28687"/>
            <p:cNvSpPr/>
            <p:nvPr/>
          </p:nvSpPr>
          <p:spPr>
            <a:xfrm>
              <a:off x="897" y="2469"/>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12</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194" name="矩形 28688"/>
            <p:cNvSpPr/>
            <p:nvPr/>
          </p:nvSpPr>
          <p:spPr>
            <a:xfrm>
              <a:off x="1185" y="2469"/>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13</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195" name="矩形 28689"/>
            <p:cNvSpPr/>
            <p:nvPr/>
          </p:nvSpPr>
          <p:spPr>
            <a:xfrm>
              <a:off x="1473" y="2469"/>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FF0066"/>
                  </a:solidFill>
                  <a:latin typeface="Times New Roman" panose="02020603050405020304" pitchFamily="16" charset="0"/>
                  <a:ea typeface="宋体" panose="02010600030101010101" pitchFamily="2" charset="-122"/>
                </a:rPr>
                <a:t>14</a:t>
              </a:r>
              <a:endParaRPr lang="en-US" altLang="zh-CN" sz="1800" b="1" dirty="0" err="1">
                <a:solidFill>
                  <a:srgbClr val="FF0066"/>
                </a:solidFill>
                <a:latin typeface="Times New Roman" panose="02020603050405020304" pitchFamily="16" charset="0"/>
                <a:ea typeface="宋体" panose="02010600030101010101" pitchFamily="2" charset="-122"/>
              </a:endParaRPr>
            </a:p>
          </p:txBody>
        </p:sp>
        <p:sp>
          <p:nvSpPr>
            <p:cNvPr id="50196" name="矩形 28690"/>
            <p:cNvSpPr/>
            <p:nvPr/>
          </p:nvSpPr>
          <p:spPr>
            <a:xfrm>
              <a:off x="1761" y="2469"/>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15</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197" name="矩形 28691"/>
            <p:cNvSpPr/>
            <p:nvPr/>
          </p:nvSpPr>
          <p:spPr>
            <a:xfrm>
              <a:off x="897" y="2757"/>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16</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198" name="矩形 28692"/>
            <p:cNvSpPr/>
            <p:nvPr/>
          </p:nvSpPr>
          <p:spPr>
            <a:xfrm>
              <a:off x="1185" y="2757"/>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17</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199" name="矩形 28693"/>
            <p:cNvSpPr/>
            <p:nvPr/>
          </p:nvSpPr>
          <p:spPr>
            <a:xfrm>
              <a:off x="1473" y="2757"/>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18</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200" name="矩形 28694"/>
            <p:cNvSpPr/>
            <p:nvPr/>
          </p:nvSpPr>
          <p:spPr>
            <a:xfrm>
              <a:off x="1761" y="2757"/>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FF0066"/>
                  </a:solidFill>
                  <a:latin typeface="Times New Roman" panose="02020603050405020304" pitchFamily="16" charset="0"/>
                  <a:ea typeface="宋体" panose="02010600030101010101" pitchFamily="2" charset="-122"/>
                </a:rPr>
                <a:t>19</a:t>
              </a:r>
              <a:endParaRPr lang="en-US" altLang="zh-CN" sz="1800" b="1" dirty="0" err="1">
                <a:solidFill>
                  <a:srgbClr val="FF0066"/>
                </a:solidFill>
                <a:latin typeface="Times New Roman" panose="02020603050405020304" pitchFamily="16" charset="0"/>
                <a:ea typeface="宋体" panose="02010600030101010101" pitchFamily="2" charset="-122"/>
              </a:endParaRPr>
            </a:p>
          </p:txBody>
        </p:sp>
        <p:sp>
          <p:nvSpPr>
            <p:cNvPr id="50201" name="矩形 28695"/>
            <p:cNvSpPr/>
            <p:nvPr/>
          </p:nvSpPr>
          <p:spPr>
            <a:xfrm>
              <a:off x="897" y="3045"/>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20</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202" name="矩形 28696"/>
            <p:cNvSpPr/>
            <p:nvPr/>
          </p:nvSpPr>
          <p:spPr>
            <a:xfrm>
              <a:off x="1185" y="3045"/>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21</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203" name="矩形 28697"/>
            <p:cNvSpPr/>
            <p:nvPr/>
          </p:nvSpPr>
          <p:spPr>
            <a:xfrm>
              <a:off x="1473" y="3045"/>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22</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204" name="矩形 28698"/>
            <p:cNvSpPr/>
            <p:nvPr/>
          </p:nvSpPr>
          <p:spPr>
            <a:xfrm>
              <a:off x="1761" y="3045"/>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23</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205" name="矩形 28699"/>
            <p:cNvSpPr/>
            <p:nvPr/>
          </p:nvSpPr>
          <p:spPr>
            <a:xfrm>
              <a:off x="897" y="3333"/>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24</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206" name="矩形 28700"/>
            <p:cNvSpPr/>
            <p:nvPr/>
          </p:nvSpPr>
          <p:spPr>
            <a:xfrm>
              <a:off x="1185" y="3333"/>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25</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207" name="矩形 28701"/>
            <p:cNvSpPr/>
            <p:nvPr/>
          </p:nvSpPr>
          <p:spPr>
            <a:xfrm>
              <a:off x="1473" y="3333"/>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26</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208" name="矩形 28702"/>
            <p:cNvSpPr/>
            <p:nvPr/>
          </p:nvSpPr>
          <p:spPr>
            <a:xfrm>
              <a:off x="1761" y="3333"/>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27</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209" name="矩形 28703"/>
            <p:cNvSpPr/>
            <p:nvPr/>
          </p:nvSpPr>
          <p:spPr>
            <a:xfrm>
              <a:off x="897" y="3621"/>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FF0066"/>
                  </a:solidFill>
                  <a:latin typeface="Times New Roman" panose="02020603050405020304" pitchFamily="16" charset="0"/>
                  <a:ea typeface="宋体" panose="02010600030101010101" pitchFamily="2" charset="-122"/>
                </a:rPr>
                <a:t>28</a:t>
              </a:r>
              <a:endParaRPr lang="en-US" altLang="zh-CN" sz="1800" b="1" dirty="0" err="1">
                <a:solidFill>
                  <a:srgbClr val="FF0066"/>
                </a:solidFill>
                <a:latin typeface="Times New Roman" panose="02020603050405020304" pitchFamily="16" charset="0"/>
                <a:ea typeface="宋体" panose="02010600030101010101" pitchFamily="2" charset="-122"/>
              </a:endParaRPr>
            </a:p>
          </p:txBody>
        </p:sp>
        <p:sp>
          <p:nvSpPr>
            <p:cNvPr id="50210" name="矩形 28704"/>
            <p:cNvSpPr/>
            <p:nvPr/>
          </p:nvSpPr>
          <p:spPr>
            <a:xfrm>
              <a:off x="1185" y="3621"/>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29</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211" name="矩形 28705"/>
            <p:cNvSpPr/>
            <p:nvPr/>
          </p:nvSpPr>
          <p:spPr>
            <a:xfrm>
              <a:off x="1473" y="3621"/>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30</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0212" name="矩形 28706"/>
            <p:cNvSpPr/>
            <p:nvPr/>
          </p:nvSpPr>
          <p:spPr>
            <a:xfrm>
              <a:off x="1761" y="3621"/>
              <a:ext cx="187" cy="139"/>
            </a:xfrm>
            <a:prstGeom prst="rect">
              <a:avLst/>
            </a:prstGeom>
            <a:noFill/>
            <a:ln w="9360" cap="flat" cmpd="sng">
              <a:solidFill>
                <a:srgbClr val="FFCC00"/>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31</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grpSp>
      <p:sp>
        <p:nvSpPr>
          <p:cNvPr id="50213" name="圆柱形 28707"/>
          <p:cNvSpPr/>
          <p:nvPr/>
        </p:nvSpPr>
        <p:spPr>
          <a:xfrm>
            <a:off x="1042988" y="1557338"/>
            <a:ext cx="2362200" cy="4953000"/>
          </a:xfrm>
          <a:prstGeom prst="can">
            <a:avLst>
              <a:gd name="adj" fmla="val 27218"/>
            </a:avLst>
          </a:prstGeom>
          <a:noFill/>
          <a:ln w="28440" cap="flat" cmpd="sng">
            <a:solidFill>
              <a:srgbClr val="FFCC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50214" name="文本框 28708"/>
          <p:cNvSpPr txBox="1"/>
          <p:nvPr/>
        </p:nvSpPr>
        <p:spPr>
          <a:xfrm>
            <a:off x="4700588" y="2928938"/>
            <a:ext cx="3200400" cy="460375"/>
          </a:xfrm>
          <a:prstGeom prst="rect">
            <a:avLst/>
          </a:prstGeom>
          <a:noFill/>
          <a:ln w="28440" cap="flat" cmpd="sng">
            <a:solidFill>
              <a:srgbClr val="FFCC00"/>
            </a:solidFill>
            <a:prstDash val="solid"/>
            <a:miter/>
            <a:headEnd type="none" w="med" len="med"/>
            <a:tailEnd type="none" w="med" len="med"/>
          </a:ln>
        </p:spPr>
        <p:txBody>
          <a:bodyPr wrap="square" lIns="90000" tIns="46800" rIns="90000" bIns="46800" anchor="t" anchorCtr="0">
            <a:spAutoFit/>
          </a:bodyPr>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solidFill>
                  <a:srgbClr val="000000"/>
                </a:solidFill>
                <a:latin typeface="Times New Roman" panose="02020603050405020304" pitchFamily="16" charset="0"/>
                <a:ea typeface="宋体" panose="02010600030101010101" pitchFamily="2" charset="-122"/>
              </a:rPr>
              <a:t>文件名     始址     块数</a:t>
            </a:r>
            <a:endParaRPr lang="zh-CN" altLang="x-none" b="1" dirty="0" err="1">
              <a:solidFill>
                <a:srgbClr val="000000"/>
              </a:solidFill>
              <a:latin typeface="Times New Roman" panose="02020603050405020304" pitchFamily="16" charset="0"/>
              <a:ea typeface="宋体" panose="02010600030101010101" pitchFamily="2" charset="-122"/>
            </a:endParaRPr>
          </a:p>
        </p:txBody>
      </p:sp>
      <p:sp>
        <p:nvSpPr>
          <p:cNvPr id="50215" name="矩形 28709"/>
          <p:cNvSpPr/>
          <p:nvPr/>
        </p:nvSpPr>
        <p:spPr>
          <a:xfrm>
            <a:off x="4700588" y="3411538"/>
            <a:ext cx="3200400" cy="2133600"/>
          </a:xfrm>
          <a:prstGeom prst="rect">
            <a:avLst/>
          </a:prstGeom>
          <a:noFill/>
          <a:ln w="28440" cap="flat" cmpd="sng">
            <a:solidFill>
              <a:srgbClr val="FFCC00"/>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0216" name="文本框 28710"/>
          <p:cNvSpPr txBox="1"/>
          <p:nvPr/>
        </p:nvSpPr>
        <p:spPr>
          <a:xfrm>
            <a:off x="4930775" y="3602038"/>
            <a:ext cx="2720975" cy="1974850"/>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00"/>
                </a:solidFill>
                <a:latin typeface="Times New Roman" panose="02020603050405020304" pitchFamily="16" charset="0"/>
                <a:ea typeface="宋体" panose="02010600030101010101" pitchFamily="2" charset="-122"/>
              </a:rPr>
              <a:t>count        0           2</a:t>
            </a:r>
            <a:endParaRPr lang="en-US" altLang="zh-CN" b="1" dirty="0" err="1">
              <a:solidFill>
                <a:srgbClr val="000000"/>
              </a:solidFill>
              <a:latin typeface="Times New Roman" panose="02020603050405020304" pitchFamily="16" charset="0"/>
              <a:ea typeface="宋体" panose="02010600030101010101" pitchFamily="2" charset="-122"/>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00"/>
                </a:solidFill>
                <a:latin typeface="Times New Roman" panose="02020603050405020304" pitchFamily="16" charset="0"/>
                <a:ea typeface="宋体" panose="02010600030101010101" pitchFamily="2" charset="-122"/>
              </a:rPr>
              <a:t>tr             14           3</a:t>
            </a:r>
            <a:endParaRPr lang="en-US" altLang="zh-CN" b="1" dirty="0" err="1">
              <a:solidFill>
                <a:srgbClr val="000000"/>
              </a:solidFill>
              <a:latin typeface="Times New Roman" panose="02020603050405020304" pitchFamily="16" charset="0"/>
              <a:ea typeface="宋体" panose="02010600030101010101" pitchFamily="2" charset="-122"/>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00"/>
                </a:solidFill>
                <a:latin typeface="Times New Roman" panose="02020603050405020304" pitchFamily="16" charset="0"/>
                <a:ea typeface="宋体" panose="02010600030101010101" pitchFamily="2" charset="-122"/>
              </a:rPr>
              <a:t>mail        19           6</a:t>
            </a:r>
            <a:endParaRPr lang="en-US" altLang="zh-CN" b="1" dirty="0" err="1">
              <a:solidFill>
                <a:srgbClr val="000000"/>
              </a:solidFill>
              <a:latin typeface="Times New Roman" panose="02020603050405020304" pitchFamily="16" charset="0"/>
              <a:ea typeface="宋体" panose="02010600030101010101" pitchFamily="2" charset="-122"/>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00"/>
                </a:solidFill>
                <a:latin typeface="Times New Roman" panose="02020603050405020304" pitchFamily="16" charset="0"/>
                <a:ea typeface="宋体" panose="02010600030101010101" pitchFamily="2" charset="-122"/>
              </a:rPr>
              <a:t>list          28           4</a:t>
            </a:r>
            <a:endParaRPr lang="en-US" altLang="zh-CN" b="1" dirty="0" err="1">
              <a:solidFill>
                <a:srgbClr val="000000"/>
              </a:solidFill>
              <a:latin typeface="Times New Roman" panose="02020603050405020304" pitchFamily="16" charset="0"/>
              <a:ea typeface="宋体" panose="02010600030101010101" pitchFamily="2" charset="-122"/>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00"/>
                </a:solidFill>
                <a:latin typeface="Times New Roman" panose="02020603050405020304" pitchFamily="16" charset="0"/>
                <a:ea typeface="宋体" panose="02010600030101010101" pitchFamily="2" charset="-122"/>
              </a:rPr>
              <a:t>f                6           2 </a:t>
            </a:r>
            <a:endParaRPr lang="en-US" altLang="zh-CN" b="1" dirty="0" err="1">
              <a:solidFill>
                <a:srgbClr val="000000"/>
              </a:solidFill>
              <a:latin typeface="Times New Roman" panose="02020603050405020304" pitchFamily="16" charset="0"/>
              <a:ea typeface="宋体" panose="02010600030101010101" pitchFamily="2" charset="-122"/>
            </a:endParaRPr>
          </a:p>
        </p:txBody>
      </p:sp>
      <p:sp>
        <p:nvSpPr>
          <p:cNvPr id="50217" name="文本框 28711"/>
          <p:cNvSpPr txBox="1"/>
          <p:nvPr/>
        </p:nvSpPr>
        <p:spPr>
          <a:xfrm>
            <a:off x="5619750" y="2301875"/>
            <a:ext cx="1400175" cy="460375"/>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solidFill>
                  <a:srgbClr val="000000"/>
                </a:solidFill>
                <a:latin typeface="Times New Roman" panose="02020603050405020304" pitchFamily="16" charset="0"/>
                <a:ea typeface="宋体" panose="02010600030101010101" pitchFamily="2" charset="-122"/>
              </a:rPr>
              <a:t>文件目录</a:t>
            </a:r>
            <a:endParaRPr lang="zh-CN" altLang="x-none" b="1" dirty="0" err="1">
              <a:solidFill>
                <a:srgbClr val="000000"/>
              </a:solidFill>
              <a:latin typeface="Times New Roman" panose="02020603050405020304" pitchFamily="16" charset="0"/>
              <a:ea typeface="宋体" panose="02010600030101010101" pitchFamily="2" charset="-122"/>
            </a:endParaRPr>
          </a:p>
        </p:txBody>
      </p:sp>
      <p:sp>
        <p:nvSpPr>
          <p:cNvPr id="50218" name="文本框 28712"/>
          <p:cNvSpPr txBox="1"/>
          <p:nvPr/>
        </p:nvSpPr>
        <p:spPr>
          <a:xfrm>
            <a:off x="1331913" y="2166938"/>
            <a:ext cx="860425" cy="398462"/>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FF0066"/>
                </a:solidFill>
                <a:latin typeface="Times New Roman" panose="02020603050405020304" pitchFamily="16" charset="0"/>
                <a:ea typeface="宋体" panose="02010600030101010101" pitchFamily="2" charset="-122"/>
              </a:rPr>
              <a:t>count</a:t>
            </a:r>
            <a:endParaRPr lang="en-US" altLang="zh-CN" sz="2000" b="1" dirty="0" err="1">
              <a:solidFill>
                <a:srgbClr val="FF0066"/>
              </a:solidFill>
              <a:latin typeface="Times New Roman" panose="02020603050405020304" pitchFamily="16" charset="0"/>
              <a:ea typeface="宋体" panose="02010600030101010101" pitchFamily="2" charset="-122"/>
            </a:endParaRPr>
          </a:p>
        </p:txBody>
      </p:sp>
      <p:sp>
        <p:nvSpPr>
          <p:cNvPr id="50219" name="文本框 28713"/>
          <p:cNvSpPr txBox="1"/>
          <p:nvPr/>
        </p:nvSpPr>
        <p:spPr>
          <a:xfrm>
            <a:off x="2366963" y="2700338"/>
            <a:ext cx="228600" cy="398462"/>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FF0066"/>
                </a:solidFill>
                <a:latin typeface="Times New Roman" panose="02020603050405020304" pitchFamily="16" charset="0"/>
                <a:ea typeface="宋体" panose="02010600030101010101" pitchFamily="2" charset="-122"/>
              </a:rPr>
              <a:t>f</a:t>
            </a:r>
            <a:endParaRPr lang="en-US" altLang="zh-CN" sz="2000" b="1" dirty="0" err="1">
              <a:solidFill>
                <a:srgbClr val="FF0066"/>
              </a:solidFill>
              <a:latin typeface="Times New Roman" panose="02020603050405020304" pitchFamily="16" charset="0"/>
              <a:ea typeface="宋体" panose="02010600030101010101" pitchFamily="2" charset="-122"/>
            </a:endParaRPr>
          </a:p>
        </p:txBody>
      </p:sp>
      <p:sp>
        <p:nvSpPr>
          <p:cNvPr id="50220" name="文本框 28714"/>
          <p:cNvSpPr txBox="1"/>
          <p:nvPr/>
        </p:nvSpPr>
        <p:spPr>
          <a:xfrm>
            <a:off x="2319338" y="3598863"/>
            <a:ext cx="381000" cy="398462"/>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FF0066"/>
                </a:solidFill>
                <a:latin typeface="Times New Roman" panose="02020603050405020304" pitchFamily="16" charset="0"/>
                <a:ea typeface="宋体" panose="02010600030101010101" pitchFamily="2" charset="-122"/>
              </a:rPr>
              <a:t>tr</a:t>
            </a:r>
            <a:endParaRPr lang="en-US" altLang="zh-CN" sz="2000" b="1" dirty="0" err="1">
              <a:solidFill>
                <a:srgbClr val="FF0066"/>
              </a:solidFill>
              <a:latin typeface="Times New Roman" panose="02020603050405020304" pitchFamily="16" charset="0"/>
              <a:ea typeface="宋体" panose="02010600030101010101" pitchFamily="2" charset="-122"/>
            </a:endParaRPr>
          </a:p>
        </p:txBody>
      </p:sp>
      <p:sp>
        <p:nvSpPr>
          <p:cNvPr id="50221" name="文本框 28715"/>
          <p:cNvSpPr txBox="1"/>
          <p:nvPr/>
        </p:nvSpPr>
        <p:spPr>
          <a:xfrm>
            <a:off x="2643188" y="4056063"/>
            <a:ext cx="685800" cy="398462"/>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FF0066"/>
                </a:solidFill>
                <a:latin typeface="Times New Roman" panose="02020603050405020304" pitchFamily="16" charset="0"/>
                <a:ea typeface="宋体" panose="02010600030101010101" pitchFamily="2" charset="-122"/>
              </a:rPr>
              <a:t>mail</a:t>
            </a:r>
            <a:endParaRPr lang="en-US" altLang="zh-CN" sz="2000" b="1" dirty="0" err="1">
              <a:solidFill>
                <a:srgbClr val="FF0066"/>
              </a:solidFill>
              <a:latin typeface="Times New Roman" panose="02020603050405020304" pitchFamily="16" charset="0"/>
              <a:ea typeface="宋体" panose="02010600030101010101" pitchFamily="2" charset="-122"/>
            </a:endParaRPr>
          </a:p>
        </p:txBody>
      </p:sp>
      <p:sp>
        <p:nvSpPr>
          <p:cNvPr id="50222" name="文本框 28716"/>
          <p:cNvSpPr txBox="1"/>
          <p:nvPr/>
        </p:nvSpPr>
        <p:spPr>
          <a:xfrm>
            <a:off x="1347788" y="5408613"/>
            <a:ext cx="685800" cy="398462"/>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FF0066"/>
                </a:solidFill>
                <a:latin typeface="Times New Roman" panose="02020603050405020304" pitchFamily="16" charset="0"/>
                <a:ea typeface="宋体" panose="02010600030101010101" pitchFamily="2" charset="-122"/>
              </a:rPr>
              <a:t>list</a:t>
            </a:r>
            <a:endParaRPr lang="en-US" altLang="zh-CN" sz="2000" b="1" dirty="0" err="1">
              <a:solidFill>
                <a:srgbClr val="FF0066"/>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5362" name="矩形 1024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5363" name="文本框 10241"/>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600" dirty="0" err="1">
                <a:solidFill>
                  <a:srgbClr val="000000"/>
                </a:solidFill>
                <a:latin typeface="黑体" panose="02010609060101010101" charset="-122"/>
              </a:rPr>
              <a:t>第六章 文件管理</a:t>
            </a:r>
            <a:endParaRPr lang="zh-CN" altLang="x-none" sz="3600" dirty="0" err="1">
              <a:solidFill>
                <a:srgbClr val="000000"/>
              </a:solidFill>
              <a:latin typeface="黑体" panose="02010609060101010101" charset="-122"/>
            </a:endParaRPr>
          </a:p>
        </p:txBody>
      </p:sp>
      <p:sp>
        <p:nvSpPr>
          <p:cNvPr id="15364" name="文本框 10242"/>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6.1 </a:t>
            </a:r>
            <a:r>
              <a:rPr lang="zh-CN" altLang="x-none" sz="2800" dirty="0" err="1">
                <a:solidFill>
                  <a:srgbClr val="000000"/>
                </a:solidFill>
                <a:latin typeface="Times New Roman" panose="02020603050405020304" pitchFamily="16" charset="0"/>
              </a:rPr>
              <a:t>引言</a:t>
            </a:r>
            <a:endParaRPr lang="zh-CN" altLang="x-none" sz="2800" dirty="0" err="1">
              <a:solidFill>
                <a:srgbClr val="000000"/>
              </a:solidFill>
              <a:latin typeface="Times New Roman" panose="02020603050405020304" pitchFamily="16" charset="0"/>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6.2 </a:t>
            </a:r>
            <a:r>
              <a:rPr lang="zh-CN" altLang="x-none" sz="2800" dirty="0" err="1">
                <a:solidFill>
                  <a:srgbClr val="000000"/>
                </a:solidFill>
                <a:latin typeface="Times New Roman" panose="02020603050405020304" pitchFamily="16" charset="0"/>
              </a:rPr>
              <a:t>文件的结构</a:t>
            </a:r>
            <a:endParaRPr lang="zh-CN" altLang="x-none" sz="2800" dirty="0" err="1">
              <a:solidFill>
                <a:srgbClr val="000000"/>
              </a:solidFill>
              <a:latin typeface="Times New Roman" panose="02020603050405020304" pitchFamily="16" charset="0"/>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6.3 </a:t>
            </a:r>
            <a:r>
              <a:rPr lang="zh-CN" altLang="x-none" sz="2800" dirty="0" err="1">
                <a:solidFill>
                  <a:srgbClr val="000000"/>
                </a:solidFill>
                <a:latin typeface="Times New Roman" panose="02020603050405020304" pitchFamily="16" charset="0"/>
              </a:rPr>
              <a:t>文件目录</a:t>
            </a:r>
            <a:endParaRPr lang="zh-CN" altLang="x-none" sz="2800" dirty="0" err="1">
              <a:solidFill>
                <a:srgbClr val="000000"/>
              </a:solidFill>
              <a:latin typeface="Times New Roman" panose="02020603050405020304" pitchFamily="16" charset="0"/>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6.4 </a:t>
            </a:r>
            <a:r>
              <a:rPr lang="zh-CN" altLang="x-none" sz="2800" dirty="0" err="1">
                <a:solidFill>
                  <a:srgbClr val="000000"/>
                </a:solidFill>
                <a:latin typeface="Times New Roman" panose="02020603050405020304" pitchFamily="16" charset="0"/>
              </a:rPr>
              <a:t>文件和目录的使用</a:t>
            </a:r>
            <a:endParaRPr lang="zh-CN" altLang="x-none" sz="2800" dirty="0" err="1">
              <a:solidFill>
                <a:srgbClr val="000000"/>
              </a:solidFill>
              <a:latin typeface="Times New Roman" panose="02020603050405020304" pitchFamily="16" charset="0"/>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6.5 </a:t>
            </a:r>
            <a:r>
              <a:rPr lang="zh-CN" altLang="x-none" sz="2800" dirty="0" err="1">
                <a:solidFill>
                  <a:srgbClr val="000000"/>
                </a:solidFill>
                <a:latin typeface="Times New Roman" panose="02020603050405020304" pitchFamily="16" charset="0"/>
              </a:rPr>
              <a:t>文件共享</a:t>
            </a:r>
            <a:endParaRPr lang="zh-CN" altLang="x-none" sz="2800" dirty="0" err="1">
              <a:solidFill>
                <a:srgbClr val="000000"/>
              </a:solidFill>
              <a:latin typeface="Times New Roman" panose="02020603050405020304" pitchFamily="16" charset="0"/>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6.6 </a:t>
            </a:r>
            <a:r>
              <a:rPr lang="zh-CN" altLang="x-none" sz="2800" dirty="0" err="1">
                <a:solidFill>
                  <a:srgbClr val="000000"/>
                </a:solidFill>
                <a:latin typeface="Times New Roman" panose="02020603050405020304" pitchFamily="16" charset="0"/>
              </a:rPr>
              <a:t>存储介质</a:t>
            </a:r>
            <a:endParaRPr lang="zh-CN" altLang="x-none" sz="2800" dirty="0" err="1">
              <a:solidFill>
                <a:srgbClr val="000000"/>
              </a:solidFill>
              <a:latin typeface="Times New Roman" panose="02020603050405020304" pitchFamily="16" charset="0"/>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6.7 </a:t>
            </a:r>
            <a:r>
              <a:rPr lang="zh-CN" altLang="x-none" sz="2800" dirty="0" err="1">
                <a:solidFill>
                  <a:srgbClr val="000000"/>
                </a:solidFill>
                <a:latin typeface="黑体" panose="02010609060101010101" charset="-122"/>
              </a:rPr>
              <a:t>文件系统的可靠性与安全性</a:t>
            </a:r>
            <a:endParaRPr lang="zh-CN" altLang="x-none" sz="2800" dirty="0" err="1">
              <a:solidFill>
                <a:srgbClr val="000000"/>
              </a:solidFill>
              <a:latin typeface="黑体" panose="02010609060101010101" charset="-122"/>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6.8 </a:t>
            </a:r>
            <a:r>
              <a:rPr lang="zh-CN" altLang="x-none" sz="2800" dirty="0" err="1">
                <a:solidFill>
                  <a:srgbClr val="000000"/>
                </a:solidFill>
                <a:latin typeface="Times New Roman" panose="02020603050405020304" pitchFamily="16" charset="0"/>
              </a:rPr>
              <a:t>磁盘调度</a:t>
            </a:r>
            <a:endParaRPr lang="zh-CN" altLang="x-none" sz="2800" dirty="0" err="1">
              <a:solidFill>
                <a:srgbClr val="000000"/>
              </a:solidFill>
              <a:latin typeface="Times New Roman" panose="02020603050405020304" pitchFamily="16" charset="0"/>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6.9 </a:t>
            </a:r>
            <a:r>
              <a:rPr lang="zh-CN" altLang="x-none" sz="2800" dirty="0" err="1">
                <a:solidFill>
                  <a:srgbClr val="000000"/>
                </a:solidFill>
                <a:latin typeface="Times New Roman" panose="02020603050405020304" pitchFamily="16" charset="0"/>
              </a:rPr>
              <a:t>文件系统举例</a:t>
            </a:r>
            <a:endParaRPr lang="zh-CN" altLang="x-none" sz="2800" dirty="0" err="1">
              <a:solidFill>
                <a:srgbClr val="000000"/>
              </a:solidFill>
              <a:latin typeface="Times New Roman" panose="02020603050405020304" pitchFamily="16" charset="0"/>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dirty="0" err="1">
              <a:solidFill>
                <a:srgbClr val="000000"/>
              </a:solidFill>
              <a:latin typeface="Times New Roman" panose="02020603050405020304" pitchFamily="16"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2226" name="矩形 2969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52227" name="文本框 2969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文件的物理结构</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52228" name="文本框 29698"/>
          <p:cNvSpPr txBox="1"/>
          <p:nvPr/>
        </p:nvSpPr>
        <p:spPr>
          <a:xfrm>
            <a:off x="395288" y="1700213"/>
            <a:ext cx="8178800" cy="496887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缺点</a:t>
            </a:r>
            <a:r>
              <a:rPr lang="en-US" altLang="zh-CN" dirty="0" err="1">
                <a:solidFill>
                  <a:srgbClr val="000000"/>
                </a:solidFill>
                <a:latin typeface="楷体_GB2312" pitchFamily="49" charset="0"/>
              </a:rPr>
              <a:t>: A</a:t>
            </a:r>
            <a:r>
              <a:rPr lang="zh-CN" altLang="x-none" dirty="0" err="1">
                <a:solidFill>
                  <a:srgbClr val="000000"/>
                </a:solidFill>
                <a:latin typeface="楷体_GB2312" pitchFamily="49" charset="0"/>
              </a:rPr>
              <a:t>）文件不能动态增长</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预留空间</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浪费</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重新分配和移动</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en-US" altLang="zh-CN" dirty="0" err="1">
                <a:solidFill>
                  <a:srgbClr val="000000"/>
                </a:solidFill>
                <a:latin typeface="楷体_GB2312" pitchFamily="49" charset="0"/>
              </a:rPr>
              <a:t>B</a:t>
            </a:r>
            <a:r>
              <a:rPr lang="zh-CN" altLang="x-none" dirty="0" err="1">
                <a:solidFill>
                  <a:srgbClr val="000000"/>
                </a:solidFill>
                <a:latin typeface="楷体_GB2312" pitchFamily="49" charset="0"/>
              </a:rPr>
              <a:t>）不利于文件记录的插入和删除</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en-US" altLang="zh-CN" dirty="0" err="1">
                <a:solidFill>
                  <a:srgbClr val="000000"/>
                </a:solidFill>
                <a:latin typeface="楷体_GB2312" pitchFamily="49" charset="0"/>
              </a:rPr>
              <a:t>C</a:t>
            </a:r>
            <a:r>
              <a:rPr lang="zh-CN" altLang="x-none" dirty="0" err="1">
                <a:solidFill>
                  <a:srgbClr val="000000"/>
                </a:solidFill>
                <a:latin typeface="楷体_GB2312" pitchFamily="49" charset="0"/>
              </a:rPr>
              <a:t>）外部碎片问题</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存储压缩技术解决）</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楷体_GB2312" pitchFamily="49"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4274" name="矩形 3072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54275" name="文本框 30721"/>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文件的物理结构</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54276" name="文本框 30722"/>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楷体_GB2312" pitchFamily="49" charset="0"/>
              </a:rPr>
              <a:t>2. </a:t>
            </a:r>
            <a:r>
              <a:rPr lang="zh-CN" altLang="x-none" dirty="0" err="1">
                <a:solidFill>
                  <a:srgbClr val="0000FF"/>
                </a:solidFill>
                <a:latin typeface="楷体_GB2312" pitchFamily="49" charset="0"/>
              </a:rPr>
              <a:t>链接结构</a:t>
            </a:r>
            <a:endParaRPr lang="zh-CN" altLang="x-none" dirty="0" err="1">
              <a:solidFill>
                <a:srgbClr val="0000FF"/>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一个文件的信息存放在若干不连续的物理块中，各块之间通过指针连接，前一个物理块指向下一个物理块</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优点：提高了磁盘空间利用率</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不存在外部碎片问题</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有利于文件记录的插入和删除</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有利于文件动态扩充</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楷体_GB2312" pitchFamily="49" charset="0"/>
            </a:endParaRPr>
          </a:p>
        </p:txBody>
      </p:sp>
      <p:pic>
        <p:nvPicPr>
          <p:cNvPr id="54277" name="图片 30723"/>
          <p:cNvPicPr>
            <a:picLocks noChangeAspect="1"/>
          </p:cNvPicPr>
          <p:nvPr/>
        </p:nvPicPr>
        <p:blipFill>
          <a:blip r:embed="rId2"/>
          <a:stretch>
            <a:fillRect/>
          </a:stretch>
        </p:blipFill>
        <p:spPr>
          <a:xfrm>
            <a:off x="1042988" y="4365625"/>
            <a:ext cx="6488112" cy="1649413"/>
          </a:xfrm>
          <a:prstGeom prst="rect">
            <a:avLst/>
          </a:prstGeom>
          <a:noFill/>
          <a:ln w="28440" cap="flat" cmpd="sng">
            <a:solidFill>
              <a:srgbClr val="800000"/>
            </a:solidFill>
            <a:prstDash val="solid"/>
            <a:miter/>
            <a:headEnd type="none" w="med" len="med"/>
            <a:tailEnd type="none" w="med" len="med"/>
          </a:ln>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6322" name="矩形 3174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56323" name="文本框 31745"/>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文件的物理结构</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56324" name="圆柱形 31746"/>
          <p:cNvSpPr/>
          <p:nvPr/>
        </p:nvSpPr>
        <p:spPr>
          <a:xfrm>
            <a:off x="539750" y="1557338"/>
            <a:ext cx="3124200" cy="5105400"/>
          </a:xfrm>
          <a:prstGeom prst="can">
            <a:avLst>
              <a:gd name="adj" fmla="val 28657"/>
            </a:avLst>
          </a:prstGeom>
          <a:noFill/>
          <a:ln w="28440" cap="flat" cmpd="sng">
            <a:solidFill>
              <a:srgbClr val="FF9999"/>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56325" name="文本框 31747"/>
          <p:cNvSpPr txBox="1"/>
          <p:nvPr/>
        </p:nvSpPr>
        <p:spPr>
          <a:xfrm>
            <a:off x="4806950" y="1879600"/>
            <a:ext cx="3200400" cy="460375"/>
          </a:xfrm>
          <a:prstGeom prst="rect">
            <a:avLst/>
          </a:prstGeom>
          <a:noFill/>
          <a:ln w="28440" cap="flat" cmpd="sng">
            <a:solidFill>
              <a:srgbClr val="FF9999"/>
            </a:solidFill>
            <a:prstDash val="solid"/>
            <a:miter/>
            <a:headEnd type="none" w="med" len="med"/>
            <a:tailEnd type="none" w="med" len="med"/>
          </a:ln>
        </p:spPr>
        <p:txBody>
          <a:bodyPr wrap="square" lIns="90000" tIns="46800" rIns="90000" bIns="46800" anchor="t" anchorCtr="0">
            <a:spAutoFit/>
          </a:bodyPr>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solidFill>
                  <a:srgbClr val="000000"/>
                </a:solidFill>
                <a:latin typeface="Times New Roman" panose="02020603050405020304" pitchFamily="16" charset="0"/>
                <a:ea typeface="宋体" panose="02010600030101010101" pitchFamily="2" charset="-122"/>
              </a:rPr>
              <a:t>文件名     始址     末址</a:t>
            </a:r>
            <a:endParaRPr lang="zh-CN" altLang="x-none" b="1" dirty="0" err="1">
              <a:solidFill>
                <a:srgbClr val="000000"/>
              </a:solidFill>
              <a:latin typeface="Times New Roman" panose="02020603050405020304" pitchFamily="16" charset="0"/>
              <a:ea typeface="宋体" panose="02010600030101010101" pitchFamily="2" charset="-122"/>
            </a:endParaRPr>
          </a:p>
        </p:txBody>
      </p:sp>
      <p:sp>
        <p:nvSpPr>
          <p:cNvPr id="56326" name="矩形 31748"/>
          <p:cNvSpPr/>
          <p:nvPr/>
        </p:nvSpPr>
        <p:spPr>
          <a:xfrm>
            <a:off x="4806950" y="2374900"/>
            <a:ext cx="3200400" cy="685800"/>
          </a:xfrm>
          <a:prstGeom prst="rect">
            <a:avLst/>
          </a:prstGeom>
          <a:noFill/>
          <a:ln w="2844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27" name="文本框 31749"/>
          <p:cNvSpPr txBox="1"/>
          <p:nvPr/>
        </p:nvSpPr>
        <p:spPr>
          <a:xfrm>
            <a:off x="5035550" y="2514600"/>
            <a:ext cx="2747963" cy="460375"/>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00"/>
                </a:solidFill>
                <a:latin typeface="Times New Roman" panose="02020603050405020304" pitchFamily="16" charset="0"/>
                <a:ea typeface="宋体" panose="02010600030101010101" pitchFamily="2" charset="-122"/>
              </a:rPr>
              <a:t>jeep         9           25</a:t>
            </a:r>
            <a:endParaRPr lang="en-US" altLang="zh-CN" b="1" dirty="0" err="1">
              <a:solidFill>
                <a:srgbClr val="000000"/>
              </a:solidFill>
              <a:latin typeface="Times New Roman" panose="02020603050405020304" pitchFamily="16" charset="0"/>
              <a:ea typeface="宋体" panose="02010600030101010101" pitchFamily="2" charset="-122"/>
            </a:endParaRPr>
          </a:p>
        </p:txBody>
      </p:sp>
      <p:sp>
        <p:nvSpPr>
          <p:cNvPr id="56328" name="文本框 31750"/>
          <p:cNvSpPr txBox="1"/>
          <p:nvPr/>
        </p:nvSpPr>
        <p:spPr>
          <a:xfrm>
            <a:off x="5726113" y="1252538"/>
            <a:ext cx="1400175" cy="460375"/>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solidFill>
                  <a:srgbClr val="000000"/>
                </a:solidFill>
                <a:latin typeface="Times New Roman" panose="02020603050405020304" pitchFamily="16" charset="0"/>
                <a:ea typeface="宋体" panose="02010600030101010101" pitchFamily="2" charset="-122"/>
              </a:rPr>
              <a:t>文件目录</a:t>
            </a:r>
            <a:endParaRPr lang="zh-CN" altLang="x-none" b="1" dirty="0" err="1">
              <a:solidFill>
                <a:srgbClr val="000000"/>
              </a:solidFill>
              <a:latin typeface="Times New Roman" panose="02020603050405020304" pitchFamily="16" charset="0"/>
              <a:ea typeface="宋体" panose="02010600030101010101" pitchFamily="2" charset="-122"/>
            </a:endParaRPr>
          </a:p>
        </p:txBody>
      </p:sp>
      <p:sp>
        <p:nvSpPr>
          <p:cNvPr id="56329" name="矩形 31751"/>
          <p:cNvSpPr/>
          <p:nvPr/>
        </p:nvSpPr>
        <p:spPr>
          <a:xfrm>
            <a:off x="692150" y="2624138"/>
            <a:ext cx="438150"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0</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30" name="矩形 31752"/>
          <p:cNvSpPr/>
          <p:nvPr/>
        </p:nvSpPr>
        <p:spPr>
          <a:xfrm>
            <a:off x="1350963" y="2624138"/>
            <a:ext cx="438150"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31" name="矩形 31753"/>
          <p:cNvSpPr/>
          <p:nvPr/>
        </p:nvSpPr>
        <p:spPr>
          <a:xfrm>
            <a:off x="2008188" y="2624138"/>
            <a:ext cx="439737"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32" name="矩形 31754"/>
          <p:cNvSpPr/>
          <p:nvPr/>
        </p:nvSpPr>
        <p:spPr>
          <a:xfrm>
            <a:off x="2667000" y="2624138"/>
            <a:ext cx="439738"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3</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33" name="矩形 31755"/>
          <p:cNvSpPr/>
          <p:nvPr/>
        </p:nvSpPr>
        <p:spPr>
          <a:xfrm>
            <a:off x="692150" y="3081338"/>
            <a:ext cx="438150"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4</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34" name="矩形 31756"/>
          <p:cNvSpPr/>
          <p:nvPr/>
        </p:nvSpPr>
        <p:spPr>
          <a:xfrm>
            <a:off x="1350963" y="3081338"/>
            <a:ext cx="438150"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5</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35" name="矩形 31757"/>
          <p:cNvSpPr/>
          <p:nvPr/>
        </p:nvSpPr>
        <p:spPr>
          <a:xfrm>
            <a:off x="2008188" y="3081338"/>
            <a:ext cx="439737"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6</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36" name="矩形 31758"/>
          <p:cNvSpPr/>
          <p:nvPr/>
        </p:nvSpPr>
        <p:spPr>
          <a:xfrm>
            <a:off x="2667000" y="3081338"/>
            <a:ext cx="439738"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7</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37" name="矩形 31759"/>
          <p:cNvSpPr/>
          <p:nvPr/>
        </p:nvSpPr>
        <p:spPr>
          <a:xfrm>
            <a:off x="692150" y="3538538"/>
            <a:ext cx="438150"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8</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38" name="矩形 31760"/>
          <p:cNvSpPr/>
          <p:nvPr/>
        </p:nvSpPr>
        <p:spPr>
          <a:xfrm>
            <a:off x="1350963" y="3538538"/>
            <a:ext cx="438150"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9</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39" name="矩形 31761"/>
          <p:cNvSpPr/>
          <p:nvPr/>
        </p:nvSpPr>
        <p:spPr>
          <a:xfrm>
            <a:off x="2008188" y="3538538"/>
            <a:ext cx="439737"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10</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40" name="矩形 31762"/>
          <p:cNvSpPr/>
          <p:nvPr/>
        </p:nvSpPr>
        <p:spPr>
          <a:xfrm>
            <a:off x="2667000" y="3538538"/>
            <a:ext cx="439738"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11</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41" name="矩形 31763"/>
          <p:cNvSpPr/>
          <p:nvPr/>
        </p:nvSpPr>
        <p:spPr>
          <a:xfrm>
            <a:off x="692150" y="3995738"/>
            <a:ext cx="438150"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12</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42" name="矩形 31764"/>
          <p:cNvSpPr/>
          <p:nvPr/>
        </p:nvSpPr>
        <p:spPr>
          <a:xfrm>
            <a:off x="1350963" y="3995738"/>
            <a:ext cx="438150"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13</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43" name="矩形 31765"/>
          <p:cNvSpPr/>
          <p:nvPr/>
        </p:nvSpPr>
        <p:spPr>
          <a:xfrm>
            <a:off x="2008188" y="3995738"/>
            <a:ext cx="439737"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14</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44" name="矩形 31766"/>
          <p:cNvSpPr/>
          <p:nvPr/>
        </p:nvSpPr>
        <p:spPr>
          <a:xfrm>
            <a:off x="2667000" y="3995738"/>
            <a:ext cx="439738"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15</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45" name="矩形 31767"/>
          <p:cNvSpPr/>
          <p:nvPr/>
        </p:nvSpPr>
        <p:spPr>
          <a:xfrm>
            <a:off x="692150" y="4452938"/>
            <a:ext cx="438150"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16</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46" name="矩形 31768"/>
          <p:cNvSpPr/>
          <p:nvPr/>
        </p:nvSpPr>
        <p:spPr>
          <a:xfrm>
            <a:off x="1350963" y="4452938"/>
            <a:ext cx="438150"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17</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47" name="矩形 31769"/>
          <p:cNvSpPr/>
          <p:nvPr/>
        </p:nvSpPr>
        <p:spPr>
          <a:xfrm>
            <a:off x="2008188" y="4452938"/>
            <a:ext cx="439737"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18</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48" name="矩形 31770"/>
          <p:cNvSpPr/>
          <p:nvPr/>
        </p:nvSpPr>
        <p:spPr>
          <a:xfrm>
            <a:off x="2667000" y="4452938"/>
            <a:ext cx="439738"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19</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49" name="矩形 31771"/>
          <p:cNvSpPr/>
          <p:nvPr/>
        </p:nvSpPr>
        <p:spPr>
          <a:xfrm>
            <a:off x="692150" y="4910138"/>
            <a:ext cx="438150"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20</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50" name="矩形 31772"/>
          <p:cNvSpPr/>
          <p:nvPr/>
        </p:nvSpPr>
        <p:spPr>
          <a:xfrm>
            <a:off x="1350963" y="4910138"/>
            <a:ext cx="438150"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21</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51" name="矩形 31773"/>
          <p:cNvSpPr/>
          <p:nvPr/>
        </p:nvSpPr>
        <p:spPr>
          <a:xfrm>
            <a:off x="2008188" y="4910138"/>
            <a:ext cx="439737"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22</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52" name="矩形 31774"/>
          <p:cNvSpPr/>
          <p:nvPr/>
        </p:nvSpPr>
        <p:spPr>
          <a:xfrm>
            <a:off x="2667000" y="4910138"/>
            <a:ext cx="439738"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23</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53" name="矩形 31775"/>
          <p:cNvSpPr/>
          <p:nvPr/>
        </p:nvSpPr>
        <p:spPr>
          <a:xfrm>
            <a:off x="692150" y="5367338"/>
            <a:ext cx="438150"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24</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54" name="矩形 31776"/>
          <p:cNvSpPr/>
          <p:nvPr/>
        </p:nvSpPr>
        <p:spPr>
          <a:xfrm>
            <a:off x="1350963" y="5367338"/>
            <a:ext cx="438150"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25</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55" name="矩形 31777"/>
          <p:cNvSpPr/>
          <p:nvPr/>
        </p:nvSpPr>
        <p:spPr>
          <a:xfrm>
            <a:off x="2008188" y="5367338"/>
            <a:ext cx="439737"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26</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56" name="矩形 31778"/>
          <p:cNvSpPr/>
          <p:nvPr/>
        </p:nvSpPr>
        <p:spPr>
          <a:xfrm>
            <a:off x="2667000" y="5367338"/>
            <a:ext cx="439738"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27</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57" name="矩形 31779"/>
          <p:cNvSpPr/>
          <p:nvPr/>
        </p:nvSpPr>
        <p:spPr>
          <a:xfrm>
            <a:off x="692150" y="5824538"/>
            <a:ext cx="438150"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28</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58" name="矩形 31780"/>
          <p:cNvSpPr/>
          <p:nvPr/>
        </p:nvSpPr>
        <p:spPr>
          <a:xfrm>
            <a:off x="1350963" y="5824538"/>
            <a:ext cx="438150"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29</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59" name="矩形 31781"/>
          <p:cNvSpPr/>
          <p:nvPr/>
        </p:nvSpPr>
        <p:spPr>
          <a:xfrm>
            <a:off x="2008188" y="5824538"/>
            <a:ext cx="439737"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30</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60" name="矩形 31782"/>
          <p:cNvSpPr/>
          <p:nvPr/>
        </p:nvSpPr>
        <p:spPr>
          <a:xfrm>
            <a:off x="2667000" y="5824538"/>
            <a:ext cx="439738" cy="228600"/>
          </a:xfrm>
          <a:prstGeom prst="rect">
            <a:avLst/>
          </a:prstGeom>
          <a:noFill/>
          <a:ln w="9525">
            <a:noFill/>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31</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61" name="矩形 31783"/>
          <p:cNvSpPr/>
          <p:nvPr/>
        </p:nvSpPr>
        <p:spPr>
          <a:xfrm>
            <a:off x="1073150" y="26241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62" name="矩形 31784"/>
          <p:cNvSpPr/>
          <p:nvPr/>
        </p:nvSpPr>
        <p:spPr>
          <a:xfrm>
            <a:off x="1073150" y="30813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63" name="矩形 31785"/>
          <p:cNvSpPr/>
          <p:nvPr/>
        </p:nvSpPr>
        <p:spPr>
          <a:xfrm>
            <a:off x="1073150" y="35385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64" name="矩形 31786"/>
          <p:cNvSpPr/>
          <p:nvPr/>
        </p:nvSpPr>
        <p:spPr>
          <a:xfrm>
            <a:off x="1073150" y="39957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65" name="矩形 31787"/>
          <p:cNvSpPr/>
          <p:nvPr/>
        </p:nvSpPr>
        <p:spPr>
          <a:xfrm>
            <a:off x="1073150" y="4452938"/>
            <a:ext cx="304800" cy="228600"/>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66" name="矩形 31788"/>
          <p:cNvSpPr/>
          <p:nvPr/>
        </p:nvSpPr>
        <p:spPr>
          <a:xfrm>
            <a:off x="1073150" y="49101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67" name="矩形 31789"/>
          <p:cNvSpPr/>
          <p:nvPr/>
        </p:nvSpPr>
        <p:spPr>
          <a:xfrm>
            <a:off x="1073150" y="53673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68" name="矩形 31790"/>
          <p:cNvSpPr/>
          <p:nvPr/>
        </p:nvSpPr>
        <p:spPr>
          <a:xfrm>
            <a:off x="1073150" y="58245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69" name="矩形 31791"/>
          <p:cNvSpPr/>
          <p:nvPr/>
        </p:nvSpPr>
        <p:spPr>
          <a:xfrm>
            <a:off x="1758950" y="2624138"/>
            <a:ext cx="304800" cy="228600"/>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10</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70" name="矩形 31792"/>
          <p:cNvSpPr/>
          <p:nvPr/>
        </p:nvSpPr>
        <p:spPr>
          <a:xfrm>
            <a:off x="1758950" y="30813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71" name="矩形 31793"/>
          <p:cNvSpPr/>
          <p:nvPr/>
        </p:nvSpPr>
        <p:spPr>
          <a:xfrm>
            <a:off x="1758950" y="3538538"/>
            <a:ext cx="304800" cy="228600"/>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16</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72" name="矩形 31794"/>
          <p:cNvSpPr/>
          <p:nvPr/>
        </p:nvSpPr>
        <p:spPr>
          <a:xfrm>
            <a:off x="1758950" y="39957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73" name="矩形 31795"/>
          <p:cNvSpPr/>
          <p:nvPr/>
        </p:nvSpPr>
        <p:spPr>
          <a:xfrm>
            <a:off x="1758950" y="44529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74" name="矩形 31796"/>
          <p:cNvSpPr/>
          <p:nvPr/>
        </p:nvSpPr>
        <p:spPr>
          <a:xfrm>
            <a:off x="1758950" y="49101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75" name="矩形 31797"/>
          <p:cNvSpPr/>
          <p:nvPr/>
        </p:nvSpPr>
        <p:spPr>
          <a:xfrm>
            <a:off x="1758950" y="5367338"/>
            <a:ext cx="304800" cy="228600"/>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76" name="矩形 31798"/>
          <p:cNvSpPr/>
          <p:nvPr/>
        </p:nvSpPr>
        <p:spPr>
          <a:xfrm>
            <a:off x="1758950" y="58245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77" name="矩形 31799"/>
          <p:cNvSpPr/>
          <p:nvPr/>
        </p:nvSpPr>
        <p:spPr>
          <a:xfrm>
            <a:off x="2368550" y="26241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78" name="矩形 31800"/>
          <p:cNvSpPr/>
          <p:nvPr/>
        </p:nvSpPr>
        <p:spPr>
          <a:xfrm>
            <a:off x="2368550" y="30813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79" name="矩形 31801"/>
          <p:cNvSpPr/>
          <p:nvPr/>
        </p:nvSpPr>
        <p:spPr>
          <a:xfrm>
            <a:off x="2368550" y="3538538"/>
            <a:ext cx="304800" cy="228600"/>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25</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56380" name="矩形 31802"/>
          <p:cNvSpPr/>
          <p:nvPr/>
        </p:nvSpPr>
        <p:spPr>
          <a:xfrm>
            <a:off x="2368550" y="39957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81" name="矩形 31803"/>
          <p:cNvSpPr/>
          <p:nvPr/>
        </p:nvSpPr>
        <p:spPr>
          <a:xfrm>
            <a:off x="2368550" y="44529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82" name="矩形 31804"/>
          <p:cNvSpPr/>
          <p:nvPr/>
        </p:nvSpPr>
        <p:spPr>
          <a:xfrm>
            <a:off x="2368550" y="49101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83" name="矩形 31805"/>
          <p:cNvSpPr/>
          <p:nvPr/>
        </p:nvSpPr>
        <p:spPr>
          <a:xfrm>
            <a:off x="2368550" y="53673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84" name="矩形 31806"/>
          <p:cNvSpPr/>
          <p:nvPr/>
        </p:nvSpPr>
        <p:spPr>
          <a:xfrm>
            <a:off x="2368550" y="58245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85" name="矩形 31807"/>
          <p:cNvSpPr/>
          <p:nvPr/>
        </p:nvSpPr>
        <p:spPr>
          <a:xfrm>
            <a:off x="3054350" y="26241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86" name="矩形 31808"/>
          <p:cNvSpPr/>
          <p:nvPr/>
        </p:nvSpPr>
        <p:spPr>
          <a:xfrm>
            <a:off x="3054350" y="30813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87" name="矩形 31809"/>
          <p:cNvSpPr/>
          <p:nvPr/>
        </p:nvSpPr>
        <p:spPr>
          <a:xfrm>
            <a:off x="3054350" y="35385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88" name="矩形 31810"/>
          <p:cNvSpPr/>
          <p:nvPr/>
        </p:nvSpPr>
        <p:spPr>
          <a:xfrm>
            <a:off x="3054350" y="39957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89" name="矩形 31811"/>
          <p:cNvSpPr/>
          <p:nvPr/>
        </p:nvSpPr>
        <p:spPr>
          <a:xfrm>
            <a:off x="3054350" y="44529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90" name="矩形 31812"/>
          <p:cNvSpPr/>
          <p:nvPr/>
        </p:nvSpPr>
        <p:spPr>
          <a:xfrm>
            <a:off x="3054350" y="49101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91" name="矩形 31813"/>
          <p:cNvSpPr/>
          <p:nvPr/>
        </p:nvSpPr>
        <p:spPr>
          <a:xfrm>
            <a:off x="3054350" y="53673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92" name="矩形 31814"/>
          <p:cNvSpPr/>
          <p:nvPr/>
        </p:nvSpPr>
        <p:spPr>
          <a:xfrm>
            <a:off x="3054350" y="5824538"/>
            <a:ext cx="304800" cy="2286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56393" name="直接连接符 31815"/>
          <p:cNvSpPr/>
          <p:nvPr/>
        </p:nvSpPr>
        <p:spPr>
          <a:xfrm>
            <a:off x="6407150" y="2928938"/>
            <a:ext cx="1588" cy="457200"/>
          </a:xfrm>
          <a:prstGeom prst="line">
            <a:avLst/>
          </a:prstGeom>
          <a:ln w="28440" cap="flat" cmpd="sng">
            <a:solidFill>
              <a:srgbClr val="FF9999"/>
            </a:solidFill>
            <a:prstDash val="solid"/>
            <a:round/>
            <a:headEnd type="none" w="med" len="med"/>
            <a:tailEnd type="none" w="med" len="med"/>
          </a:ln>
        </p:spPr>
      </p:sp>
      <p:sp>
        <p:nvSpPr>
          <p:cNvPr id="56394" name="直接连接符 31816"/>
          <p:cNvSpPr/>
          <p:nvPr/>
        </p:nvSpPr>
        <p:spPr>
          <a:xfrm>
            <a:off x="2216150" y="3386138"/>
            <a:ext cx="4191000" cy="1587"/>
          </a:xfrm>
          <a:prstGeom prst="line">
            <a:avLst/>
          </a:prstGeom>
          <a:ln w="28440" cap="flat" cmpd="sng">
            <a:solidFill>
              <a:srgbClr val="FF9999"/>
            </a:solidFill>
            <a:prstDash val="solid"/>
            <a:round/>
            <a:headEnd type="none" w="med" len="med"/>
            <a:tailEnd type="none" w="med" len="med"/>
          </a:ln>
        </p:spPr>
      </p:sp>
      <p:sp>
        <p:nvSpPr>
          <p:cNvPr id="56395" name="直接连接符 31817"/>
          <p:cNvSpPr/>
          <p:nvPr/>
        </p:nvSpPr>
        <p:spPr>
          <a:xfrm flipH="1">
            <a:off x="1919288" y="3386138"/>
            <a:ext cx="304800" cy="152400"/>
          </a:xfrm>
          <a:prstGeom prst="line">
            <a:avLst/>
          </a:prstGeom>
          <a:ln w="28440" cap="flat" cmpd="sng">
            <a:solidFill>
              <a:srgbClr val="FF9999"/>
            </a:solidFill>
            <a:prstDash val="solid"/>
            <a:round/>
            <a:headEnd type="none" w="med" len="med"/>
            <a:tailEnd type="triangle" w="med" len="med"/>
          </a:ln>
        </p:spPr>
      </p:sp>
      <p:sp>
        <p:nvSpPr>
          <p:cNvPr id="56396" name="直接连接符 31818"/>
          <p:cNvSpPr/>
          <p:nvPr/>
        </p:nvSpPr>
        <p:spPr>
          <a:xfrm flipH="1">
            <a:off x="1233488" y="3767138"/>
            <a:ext cx="685800" cy="685800"/>
          </a:xfrm>
          <a:prstGeom prst="line">
            <a:avLst/>
          </a:prstGeom>
          <a:ln w="28440" cap="flat" cmpd="sng">
            <a:solidFill>
              <a:srgbClr val="FF9999"/>
            </a:solidFill>
            <a:prstDash val="solid"/>
            <a:round/>
            <a:headEnd type="none" w="med" len="med"/>
            <a:tailEnd type="triangle" w="med" len="med"/>
          </a:ln>
        </p:spPr>
      </p:sp>
      <p:sp>
        <p:nvSpPr>
          <p:cNvPr id="56397" name="直接连接符 31819"/>
          <p:cNvSpPr/>
          <p:nvPr/>
        </p:nvSpPr>
        <p:spPr>
          <a:xfrm flipV="1">
            <a:off x="1149350" y="2860675"/>
            <a:ext cx="762000" cy="1600200"/>
          </a:xfrm>
          <a:prstGeom prst="line">
            <a:avLst/>
          </a:prstGeom>
          <a:ln w="28440" cap="flat" cmpd="sng">
            <a:solidFill>
              <a:srgbClr val="FF9999"/>
            </a:solidFill>
            <a:prstDash val="solid"/>
            <a:round/>
            <a:headEnd type="none" w="med" len="med"/>
            <a:tailEnd type="triangle" w="med" len="med"/>
          </a:ln>
        </p:spPr>
      </p:sp>
      <p:sp>
        <p:nvSpPr>
          <p:cNvPr id="56398" name="任意多边形 31820"/>
          <p:cNvSpPr/>
          <p:nvPr/>
        </p:nvSpPr>
        <p:spPr>
          <a:xfrm>
            <a:off x="2063750" y="2776538"/>
            <a:ext cx="546100" cy="762000"/>
          </a:xfrm>
          <a:custGeom>
            <a:avLst/>
            <a:gdLst/>
            <a:ahLst/>
            <a:cxnLst>
              <a:cxn ang="0">
                <a:pos x="0" y="0"/>
              </a:cxn>
              <a:cxn ang="0">
                <a:pos x="725805000" y="604837500"/>
              </a:cxn>
              <a:cxn ang="0">
                <a:pos x="846772500" y="1209675000"/>
              </a:cxn>
            </a:cxnLst>
            <a:pathLst>
              <a:path w="344" h="480">
                <a:moveTo>
                  <a:pt x="0" y="0"/>
                </a:moveTo>
                <a:cubicBezTo>
                  <a:pt x="116" y="80"/>
                  <a:pt x="232" y="160"/>
                  <a:pt x="288" y="240"/>
                </a:cubicBezTo>
                <a:cubicBezTo>
                  <a:pt x="344" y="320"/>
                  <a:pt x="340" y="400"/>
                  <a:pt x="336" y="480"/>
                </a:cubicBezTo>
              </a:path>
            </a:pathLst>
          </a:custGeom>
          <a:noFill/>
          <a:ln w="28440" cap="flat" cmpd="sng">
            <a:solidFill>
              <a:srgbClr val="FF9999"/>
            </a:solidFill>
            <a:prstDash val="solid"/>
            <a:round/>
            <a:headEnd type="none" w="med" len="med"/>
            <a:tailEnd type="triangle" w="med" len="med"/>
          </a:ln>
        </p:spPr>
        <p:txBody>
          <a:bodyPr/>
          <a:p>
            <a:endParaRPr lang="zh-CN" altLang="en-US"/>
          </a:p>
        </p:txBody>
      </p:sp>
      <p:sp>
        <p:nvSpPr>
          <p:cNvPr id="56399" name="直接连接符 31821"/>
          <p:cNvSpPr/>
          <p:nvPr/>
        </p:nvSpPr>
        <p:spPr>
          <a:xfrm flipH="1">
            <a:off x="1919288" y="3767138"/>
            <a:ext cx="609600" cy="1600200"/>
          </a:xfrm>
          <a:prstGeom prst="line">
            <a:avLst/>
          </a:prstGeom>
          <a:ln w="28440" cap="flat" cmpd="sng">
            <a:solidFill>
              <a:srgbClr val="FF9999"/>
            </a:solidFill>
            <a:prstDash val="solid"/>
            <a:round/>
            <a:headEnd type="none" w="med" len="med"/>
            <a:tailEnd type="triangle" w="med" len="med"/>
          </a:ln>
        </p:spPr>
      </p:sp>
      <p:sp>
        <p:nvSpPr>
          <p:cNvPr id="56400" name="直接连接符 31822"/>
          <p:cNvSpPr/>
          <p:nvPr/>
        </p:nvSpPr>
        <p:spPr>
          <a:xfrm>
            <a:off x="7550150" y="2928938"/>
            <a:ext cx="1588" cy="2286000"/>
          </a:xfrm>
          <a:prstGeom prst="line">
            <a:avLst/>
          </a:prstGeom>
          <a:ln w="28440" cap="flat" cmpd="sng">
            <a:solidFill>
              <a:srgbClr val="FF9999"/>
            </a:solidFill>
            <a:prstDash val="solid"/>
            <a:round/>
            <a:headEnd type="none" w="med" len="med"/>
            <a:tailEnd type="none" w="med" len="med"/>
          </a:ln>
        </p:spPr>
      </p:sp>
      <p:sp>
        <p:nvSpPr>
          <p:cNvPr id="56401" name="直接连接符 31823"/>
          <p:cNvSpPr/>
          <p:nvPr/>
        </p:nvSpPr>
        <p:spPr>
          <a:xfrm>
            <a:off x="2368550" y="5214938"/>
            <a:ext cx="5181600" cy="1587"/>
          </a:xfrm>
          <a:prstGeom prst="line">
            <a:avLst/>
          </a:prstGeom>
          <a:ln w="28440" cap="flat" cmpd="sng">
            <a:solidFill>
              <a:srgbClr val="FF9999"/>
            </a:solidFill>
            <a:prstDash val="solid"/>
            <a:round/>
            <a:headEnd type="none" w="med" len="med"/>
            <a:tailEnd type="none" w="med" len="med"/>
          </a:ln>
        </p:spPr>
      </p:sp>
      <p:sp>
        <p:nvSpPr>
          <p:cNvPr id="56402" name="直接连接符 31824"/>
          <p:cNvSpPr/>
          <p:nvPr/>
        </p:nvSpPr>
        <p:spPr>
          <a:xfrm flipH="1">
            <a:off x="2071688" y="5214938"/>
            <a:ext cx="304800" cy="152400"/>
          </a:xfrm>
          <a:prstGeom prst="line">
            <a:avLst/>
          </a:prstGeom>
          <a:ln w="28440" cap="flat" cmpd="sng">
            <a:solidFill>
              <a:srgbClr val="FF9999"/>
            </a:solidFill>
            <a:prstDash val="solid"/>
            <a:round/>
            <a:headEnd type="none" w="med" len="med"/>
            <a:tailEnd type="triangle" w="med" len="med"/>
          </a:ln>
        </p:spPr>
      </p:sp>
      <p:sp>
        <p:nvSpPr>
          <p:cNvPr id="56403" name="矩形 31825"/>
          <p:cNvSpPr/>
          <p:nvPr/>
        </p:nvSpPr>
        <p:spPr>
          <a:xfrm>
            <a:off x="4862513" y="5949950"/>
            <a:ext cx="1400175" cy="460375"/>
          </a:xfrm>
          <a:prstGeom prst="rect">
            <a:avLst/>
          </a:prstGeom>
          <a:noFill/>
          <a:ln w="9525">
            <a:noFill/>
          </a:ln>
        </p:spPr>
        <p:txBody>
          <a:bodyPr wrap="non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solidFill>
                  <a:srgbClr val="0000FF"/>
                </a:solidFill>
                <a:latin typeface="Times New Roman" panose="02020603050405020304" pitchFamily="16" charset="0"/>
              </a:rPr>
              <a:t>链接结构</a:t>
            </a:r>
            <a:endParaRPr lang="zh-CN" altLang="x-none" b="1" dirty="0" err="1">
              <a:solidFill>
                <a:srgbClr val="0000FF"/>
              </a:solidFill>
              <a:latin typeface="Times New Roman" panose="02020603050405020304" pitchFamily="16"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8370" name="矩形 3276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58371" name="文本框 32769"/>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文件的物理结构</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58372" name="文本框 32770"/>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缺点：</a:t>
            </a:r>
            <a:endParaRPr lang="zh-CN" altLang="x-none" dirty="0" err="1">
              <a:solidFill>
                <a:srgbClr val="0000FF"/>
              </a:solidFill>
              <a:latin typeface="Times New Roman" panose="02020603050405020304" pitchFamily="16" charset="0"/>
            </a:endParaRPr>
          </a:p>
          <a:p>
            <a:pPr marL="1905" lvl="1" indent="455295"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存取速度慢，不适于随机存取</a:t>
            </a:r>
            <a:endParaRPr lang="zh-CN" altLang="x-none" dirty="0" err="1">
              <a:solidFill>
                <a:srgbClr val="000000"/>
              </a:solidFill>
              <a:latin typeface="Times New Roman" panose="02020603050405020304" pitchFamily="16" charset="0"/>
            </a:endParaRPr>
          </a:p>
          <a:p>
            <a:pPr marL="1905" lvl="1" indent="455295"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可靠性问题，如指针出错</a:t>
            </a:r>
            <a:endParaRPr lang="zh-CN" altLang="x-none" dirty="0" err="1">
              <a:solidFill>
                <a:srgbClr val="000000"/>
              </a:solidFill>
              <a:latin typeface="Times New Roman" panose="02020603050405020304" pitchFamily="16" charset="0"/>
            </a:endParaRPr>
          </a:p>
          <a:p>
            <a:pPr marL="1905" lvl="1" indent="455295"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更多的寻道次数和寻道时间</a:t>
            </a:r>
            <a:endParaRPr lang="zh-CN" altLang="x-none" dirty="0" err="1">
              <a:solidFill>
                <a:srgbClr val="000000"/>
              </a:solidFill>
              <a:latin typeface="Times New Roman" panose="02020603050405020304" pitchFamily="16" charset="0"/>
            </a:endParaRPr>
          </a:p>
          <a:p>
            <a:pPr marL="1905" lvl="1" indent="455295"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链接指针占用一定的空间</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链接结构的一个变形</a:t>
            </a:r>
            <a:r>
              <a:rPr lang="en-US" altLang="zh-CN" dirty="0" err="1">
                <a:solidFill>
                  <a:srgbClr val="000000"/>
                </a:solidFill>
                <a:latin typeface="楷体_GB2312" pitchFamily="49" charset="0"/>
              </a:rPr>
              <a:t>:</a:t>
            </a:r>
            <a:endParaRPr lang="en-US" altLang="zh-CN"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    </a:t>
            </a:r>
            <a:r>
              <a:rPr lang="zh-CN" altLang="x-none" dirty="0" err="1">
                <a:solidFill>
                  <a:srgbClr val="0000FF"/>
                </a:solidFill>
                <a:latin typeface="Times New Roman" panose="02020603050405020304" pitchFamily="16" charset="0"/>
              </a:rPr>
              <a:t>文件分配表</a:t>
            </a:r>
            <a:r>
              <a:rPr lang="en-US" altLang="zh-CN" dirty="0" err="1">
                <a:solidFill>
                  <a:srgbClr val="0000FF"/>
                </a:solidFill>
                <a:latin typeface="Times New Roman" panose="02020603050405020304" pitchFamily="16" charset="0"/>
              </a:rPr>
              <a:t>FAT</a:t>
            </a:r>
            <a:r>
              <a:rPr lang="zh-CN" altLang="x-none" dirty="0" err="1">
                <a:solidFill>
                  <a:srgbClr val="0000FF"/>
                </a:solidFill>
                <a:latin typeface="Times New Roman" panose="02020603050405020304" pitchFamily="16" charset="0"/>
              </a:rPr>
              <a:t>（借鉴了链表结构的思想）</a:t>
            </a:r>
            <a:endParaRPr lang="zh-CN" altLang="x-none" dirty="0" err="1">
              <a:solidFill>
                <a:srgbClr val="0000FF"/>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FF"/>
              </a:solidFill>
              <a:latin typeface="Times New Roman" panose="02020603050405020304" pitchFamily="16" charset="0"/>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60418" name="矩形 3379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60419" name="文本框 3379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文件的物理结构</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60420" name="文本框 33794"/>
          <p:cNvSpPr txBox="1"/>
          <p:nvPr/>
        </p:nvSpPr>
        <p:spPr>
          <a:xfrm>
            <a:off x="466725" y="1412875"/>
            <a:ext cx="7904163" cy="4303713"/>
          </a:xfrm>
          <a:prstGeom prst="rect">
            <a:avLst/>
          </a:prstGeom>
          <a:noFill/>
          <a:ln w="9525">
            <a:noFill/>
          </a:ln>
        </p:spPr>
        <p:txBody>
          <a:bodyPr wrap="square" lIns="91440" tIns="45720" rIns="91440" bIns="45720" anchor="t" anchorCtr="0"/>
          <a:p>
            <a:pPr marL="342900" indent="-342900" defTabSz="457200" eaLnBrk="0" hangingPunct="0">
              <a:lnSpc>
                <a:spcPct val="11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楷体_GB2312" pitchFamily="49" charset="0"/>
              </a:rPr>
              <a:t>3.</a:t>
            </a:r>
            <a:r>
              <a:rPr lang="zh-CN" altLang="x-none" dirty="0" err="1">
                <a:solidFill>
                  <a:srgbClr val="0000FF"/>
                </a:solidFill>
                <a:latin typeface="楷体_GB2312" pitchFamily="49" charset="0"/>
              </a:rPr>
              <a:t>索引结构</a:t>
            </a:r>
            <a:endParaRPr lang="zh-CN" altLang="x-none" dirty="0" err="1">
              <a:solidFill>
                <a:srgbClr val="0000FF"/>
              </a:solidFill>
              <a:latin typeface="楷体_GB2312" pitchFamily="49" charset="0"/>
            </a:endParaRPr>
          </a:p>
          <a:p>
            <a:pPr marL="342900" indent="-342900" defTabSz="457200" eaLnBrk="0" hangingPunct="0">
              <a:lnSpc>
                <a:spcPct val="11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99"/>
                </a:solidFill>
                <a:latin typeface="楷体_GB2312" pitchFamily="49" charset="0"/>
              </a:rPr>
              <a:t>     </a:t>
            </a:r>
            <a:r>
              <a:rPr lang="zh-CN" altLang="x-none" dirty="0" err="1">
                <a:solidFill>
                  <a:srgbClr val="000000"/>
                </a:solidFill>
                <a:latin typeface="楷体_GB2312" pitchFamily="49" charset="0"/>
              </a:rPr>
              <a:t>一个文件的信息存放在若干</a:t>
            </a:r>
            <a:r>
              <a:rPr lang="zh-CN" altLang="x-none" b="1" dirty="0" err="1">
                <a:solidFill>
                  <a:srgbClr val="000000"/>
                </a:solidFill>
                <a:latin typeface="楷体_GB2312" pitchFamily="49" charset="0"/>
              </a:rPr>
              <a:t>不连续物理块</a:t>
            </a:r>
            <a:r>
              <a:rPr lang="zh-CN" altLang="x-none" dirty="0" err="1">
                <a:solidFill>
                  <a:srgbClr val="000000"/>
                </a:solidFill>
                <a:latin typeface="楷体_GB2312" pitchFamily="49" charset="0"/>
              </a:rPr>
              <a:t>中，系统为每个文件建立一个</a:t>
            </a:r>
            <a:r>
              <a:rPr lang="zh-CN" altLang="x-none" b="1" dirty="0" err="1">
                <a:solidFill>
                  <a:srgbClr val="000000"/>
                </a:solidFill>
                <a:latin typeface="楷体_GB2312" pitchFamily="49" charset="0"/>
              </a:rPr>
              <a:t>专用数据结构</a:t>
            </a:r>
            <a:r>
              <a:rPr lang="en-US" altLang="zh-CN" dirty="0" err="1">
                <a:solidFill>
                  <a:srgbClr val="000000"/>
                </a:solidFill>
                <a:latin typeface="楷体_GB2312" pitchFamily="49" charset="0"/>
              </a:rPr>
              <a:t>--</a:t>
            </a:r>
            <a:r>
              <a:rPr lang="zh-CN" altLang="x-none" dirty="0" err="1">
                <a:solidFill>
                  <a:srgbClr val="0000FF"/>
                </a:solidFill>
                <a:latin typeface="楷体_GB2312" pitchFamily="49" charset="0"/>
              </a:rPr>
              <a:t>索引表</a:t>
            </a:r>
            <a:r>
              <a:rPr lang="zh-CN" altLang="x-none" dirty="0" err="1">
                <a:solidFill>
                  <a:srgbClr val="000000"/>
                </a:solidFill>
                <a:latin typeface="楷体_GB2312" pitchFamily="49" charset="0"/>
              </a:rPr>
              <a:t>，并将这些块的块号存放在一个索引表中。</a:t>
            </a:r>
            <a:endParaRPr lang="zh-CN" altLang="x-none" dirty="0" err="1">
              <a:solidFill>
                <a:srgbClr val="000000"/>
              </a:solidFill>
              <a:latin typeface="楷体_GB2312" pitchFamily="49" charset="0"/>
            </a:endParaRPr>
          </a:p>
          <a:p>
            <a:pPr marL="342900" indent="-342900" defTabSz="457200" eaLnBrk="0" hangingPunct="0">
              <a:lnSpc>
                <a:spcPct val="11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一个索引表就是磁盘块地址数组</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其中第</a:t>
            </a:r>
            <a:r>
              <a:rPr lang="en-US" altLang="zh-CN" dirty="0" err="1">
                <a:solidFill>
                  <a:srgbClr val="000000"/>
                </a:solidFill>
                <a:latin typeface="楷体_GB2312" pitchFamily="49" charset="0"/>
              </a:rPr>
              <a:t>i</a:t>
            </a:r>
            <a:r>
              <a:rPr lang="zh-CN" altLang="x-none" dirty="0" err="1">
                <a:solidFill>
                  <a:srgbClr val="000000"/>
                </a:solidFill>
                <a:latin typeface="楷体_GB2312" pitchFamily="49" charset="0"/>
              </a:rPr>
              <a:t>个条目指向文件的第</a:t>
            </a:r>
            <a:r>
              <a:rPr lang="en-US" altLang="zh-CN" dirty="0" err="1">
                <a:solidFill>
                  <a:srgbClr val="000000"/>
                </a:solidFill>
                <a:latin typeface="楷体_GB2312" pitchFamily="49" charset="0"/>
              </a:rPr>
              <a:t>i</a:t>
            </a:r>
            <a:r>
              <a:rPr lang="zh-CN" altLang="x-none" dirty="0" err="1">
                <a:solidFill>
                  <a:srgbClr val="000000"/>
                </a:solidFill>
                <a:latin typeface="楷体_GB2312" pitchFamily="49" charset="0"/>
              </a:rPr>
              <a:t>块。</a:t>
            </a:r>
            <a:endParaRPr lang="zh-CN" altLang="x-none" dirty="0" err="1">
              <a:solidFill>
                <a:srgbClr val="000000"/>
              </a:solidFill>
              <a:latin typeface="楷体_GB2312" pitchFamily="49" charset="0"/>
            </a:endParaRPr>
          </a:p>
        </p:txBody>
      </p:sp>
      <p:pic>
        <p:nvPicPr>
          <p:cNvPr id="60421" name="图片 33795"/>
          <p:cNvPicPr>
            <a:picLocks noChangeAspect="1"/>
          </p:cNvPicPr>
          <p:nvPr/>
        </p:nvPicPr>
        <p:blipFill>
          <a:blip r:embed="rId2"/>
          <a:stretch>
            <a:fillRect/>
          </a:stretch>
        </p:blipFill>
        <p:spPr>
          <a:xfrm>
            <a:off x="1258888" y="4198938"/>
            <a:ext cx="5791200" cy="2424112"/>
          </a:xfrm>
          <a:prstGeom prst="rect">
            <a:avLst/>
          </a:prstGeom>
          <a:noFill/>
          <a:ln w="38160" cap="flat" cmpd="sng">
            <a:solidFill>
              <a:srgbClr val="800000"/>
            </a:solidFill>
            <a:prstDash val="solid"/>
            <a:miter/>
            <a:headEnd type="none" w="med" len="med"/>
            <a:tailEnd type="none" w="med" len="med"/>
          </a:ln>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62466" name="矩形 3481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62467" name="文本框 3481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文件的物理结构</a:t>
            </a:r>
            <a:endParaRPr lang="zh-CN" altLang="x-none" sz="3600" dirty="0" err="1">
              <a:solidFill>
                <a:srgbClr val="000000"/>
              </a:solidFill>
              <a:latin typeface="Arial Black" panose="020B0A04020102020204" pitchFamily="32" charset="0"/>
              <a:ea typeface="宋体" panose="02010600030101010101" pitchFamily="2" charset="-122"/>
            </a:endParaRPr>
          </a:p>
        </p:txBody>
      </p:sp>
      <p:grpSp>
        <p:nvGrpSpPr>
          <p:cNvPr id="62468" name="组合 34818"/>
          <p:cNvGrpSpPr/>
          <p:nvPr/>
        </p:nvGrpSpPr>
        <p:grpSpPr>
          <a:xfrm>
            <a:off x="1352550" y="2690813"/>
            <a:ext cx="1668463" cy="3421062"/>
            <a:chOff x="852" y="1695"/>
            <a:chExt cx="1051" cy="2155"/>
          </a:xfrm>
        </p:grpSpPr>
        <p:sp>
          <p:nvSpPr>
            <p:cNvPr id="62469" name="矩形 34819"/>
            <p:cNvSpPr/>
            <p:nvPr/>
          </p:nvSpPr>
          <p:spPr>
            <a:xfrm>
              <a:off x="852" y="1695"/>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0</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70" name="矩形 34820"/>
            <p:cNvSpPr/>
            <p:nvPr/>
          </p:nvSpPr>
          <p:spPr>
            <a:xfrm>
              <a:off x="1140" y="1695"/>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71" name="矩形 34821"/>
            <p:cNvSpPr/>
            <p:nvPr/>
          </p:nvSpPr>
          <p:spPr>
            <a:xfrm>
              <a:off x="1428" y="1695"/>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72" name="矩形 34822"/>
            <p:cNvSpPr/>
            <p:nvPr/>
          </p:nvSpPr>
          <p:spPr>
            <a:xfrm>
              <a:off x="1716" y="1695"/>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3</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73" name="矩形 34823"/>
            <p:cNvSpPr/>
            <p:nvPr/>
          </p:nvSpPr>
          <p:spPr>
            <a:xfrm>
              <a:off x="852" y="1983"/>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4</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74" name="矩形 34824"/>
            <p:cNvSpPr/>
            <p:nvPr/>
          </p:nvSpPr>
          <p:spPr>
            <a:xfrm>
              <a:off x="1140" y="1983"/>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5</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75" name="矩形 34825"/>
            <p:cNvSpPr/>
            <p:nvPr/>
          </p:nvSpPr>
          <p:spPr>
            <a:xfrm>
              <a:off x="1428" y="1983"/>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6</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76" name="矩形 34826"/>
            <p:cNvSpPr/>
            <p:nvPr/>
          </p:nvSpPr>
          <p:spPr>
            <a:xfrm>
              <a:off x="1716" y="1983"/>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7</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77" name="矩形 34827"/>
            <p:cNvSpPr/>
            <p:nvPr/>
          </p:nvSpPr>
          <p:spPr>
            <a:xfrm>
              <a:off x="852" y="2271"/>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8</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78" name="矩形 34828"/>
            <p:cNvSpPr/>
            <p:nvPr/>
          </p:nvSpPr>
          <p:spPr>
            <a:xfrm>
              <a:off x="1140" y="2271"/>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9</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79" name="矩形 34829"/>
            <p:cNvSpPr/>
            <p:nvPr/>
          </p:nvSpPr>
          <p:spPr>
            <a:xfrm>
              <a:off x="1428" y="2271"/>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10</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80" name="矩形 34830"/>
            <p:cNvSpPr/>
            <p:nvPr/>
          </p:nvSpPr>
          <p:spPr>
            <a:xfrm>
              <a:off x="1716" y="2271"/>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11</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81" name="矩形 34831"/>
            <p:cNvSpPr/>
            <p:nvPr/>
          </p:nvSpPr>
          <p:spPr>
            <a:xfrm>
              <a:off x="852" y="2559"/>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12</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82" name="矩形 34832"/>
            <p:cNvSpPr/>
            <p:nvPr/>
          </p:nvSpPr>
          <p:spPr>
            <a:xfrm>
              <a:off x="1140" y="2559"/>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13</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83" name="矩形 34833"/>
            <p:cNvSpPr/>
            <p:nvPr/>
          </p:nvSpPr>
          <p:spPr>
            <a:xfrm>
              <a:off x="1428" y="2559"/>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14</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84" name="矩形 34834"/>
            <p:cNvSpPr/>
            <p:nvPr/>
          </p:nvSpPr>
          <p:spPr>
            <a:xfrm>
              <a:off x="1716" y="2559"/>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15</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85" name="矩形 34835"/>
            <p:cNvSpPr/>
            <p:nvPr/>
          </p:nvSpPr>
          <p:spPr>
            <a:xfrm>
              <a:off x="852" y="2847"/>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16</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86" name="矩形 34836"/>
            <p:cNvSpPr/>
            <p:nvPr/>
          </p:nvSpPr>
          <p:spPr>
            <a:xfrm>
              <a:off x="1140" y="2847"/>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17</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87" name="矩形 34837"/>
            <p:cNvSpPr/>
            <p:nvPr/>
          </p:nvSpPr>
          <p:spPr>
            <a:xfrm>
              <a:off x="1428" y="2847"/>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18</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88" name="矩形 34838"/>
            <p:cNvSpPr/>
            <p:nvPr/>
          </p:nvSpPr>
          <p:spPr>
            <a:xfrm>
              <a:off x="1716" y="2847"/>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19</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89" name="矩形 34839"/>
            <p:cNvSpPr/>
            <p:nvPr/>
          </p:nvSpPr>
          <p:spPr>
            <a:xfrm>
              <a:off x="852" y="3135"/>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20</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90" name="矩形 34840"/>
            <p:cNvSpPr/>
            <p:nvPr/>
          </p:nvSpPr>
          <p:spPr>
            <a:xfrm>
              <a:off x="1140" y="3135"/>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21</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91" name="矩形 34841"/>
            <p:cNvSpPr/>
            <p:nvPr/>
          </p:nvSpPr>
          <p:spPr>
            <a:xfrm>
              <a:off x="1428" y="3135"/>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22</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92" name="矩形 34842"/>
            <p:cNvSpPr/>
            <p:nvPr/>
          </p:nvSpPr>
          <p:spPr>
            <a:xfrm>
              <a:off x="1716" y="3135"/>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23</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93" name="矩形 34843"/>
            <p:cNvSpPr/>
            <p:nvPr/>
          </p:nvSpPr>
          <p:spPr>
            <a:xfrm>
              <a:off x="852" y="3423"/>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24</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94" name="矩形 34844"/>
            <p:cNvSpPr/>
            <p:nvPr/>
          </p:nvSpPr>
          <p:spPr>
            <a:xfrm>
              <a:off x="1140" y="3423"/>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25</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95" name="矩形 34845"/>
            <p:cNvSpPr/>
            <p:nvPr/>
          </p:nvSpPr>
          <p:spPr>
            <a:xfrm>
              <a:off x="1428" y="3423"/>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26</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96" name="矩形 34846"/>
            <p:cNvSpPr/>
            <p:nvPr/>
          </p:nvSpPr>
          <p:spPr>
            <a:xfrm>
              <a:off x="1716" y="3423"/>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27</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97" name="矩形 34847"/>
            <p:cNvSpPr/>
            <p:nvPr/>
          </p:nvSpPr>
          <p:spPr>
            <a:xfrm>
              <a:off x="852" y="3711"/>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28</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98" name="矩形 34848"/>
            <p:cNvSpPr/>
            <p:nvPr/>
          </p:nvSpPr>
          <p:spPr>
            <a:xfrm>
              <a:off x="1140" y="3711"/>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29</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499" name="矩形 34849"/>
            <p:cNvSpPr/>
            <p:nvPr/>
          </p:nvSpPr>
          <p:spPr>
            <a:xfrm>
              <a:off x="1428" y="3711"/>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30</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sp>
          <p:nvSpPr>
            <p:cNvPr id="62500" name="矩形 34850"/>
            <p:cNvSpPr/>
            <p:nvPr/>
          </p:nvSpPr>
          <p:spPr>
            <a:xfrm>
              <a:off x="1716" y="3711"/>
              <a:ext cx="187" cy="139"/>
            </a:xfrm>
            <a:prstGeom prst="rect">
              <a:avLst/>
            </a:prstGeom>
            <a:noFill/>
            <a:ln w="9360" cap="flat" cmpd="sng">
              <a:solidFill>
                <a:srgbClr val="FF9999"/>
              </a:solidFill>
              <a:prstDash val="solid"/>
              <a:miter/>
              <a:headEnd type="none" w="med" len="med"/>
              <a:tailEnd type="none" w="med" len="med"/>
            </a:ln>
          </p:spPr>
          <p:txBody>
            <a:bodyPr wrap="none" lIns="90000" tIns="46800" rIns="90000" bIns="46800" anchor="ctr" anchorCtr="0"/>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ea typeface="宋体" panose="02010600030101010101" pitchFamily="2" charset="-122"/>
                </a:rPr>
                <a:t>31</a:t>
              </a:r>
              <a:endParaRPr lang="en-US" altLang="zh-CN" sz="1800" b="1" dirty="0" err="1">
                <a:solidFill>
                  <a:srgbClr val="000000"/>
                </a:solidFill>
                <a:latin typeface="Times New Roman" panose="02020603050405020304" pitchFamily="16" charset="0"/>
                <a:ea typeface="宋体" panose="02010600030101010101" pitchFamily="2" charset="-122"/>
              </a:endParaRPr>
            </a:p>
          </p:txBody>
        </p:sp>
      </p:grpSp>
      <p:sp>
        <p:nvSpPr>
          <p:cNvPr id="62501" name="圆柱形 34851"/>
          <p:cNvSpPr/>
          <p:nvPr/>
        </p:nvSpPr>
        <p:spPr>
          <a:xfrm>
            <a:off x="971550" y="1700213"/>
            <a:ext cx="2362200" cy="4953000"/>
          </a:xfrm>
          <a:prstGeom prst="can">
            <a:avLst>
              <a:gd name="adj" fmla="val 27218"/>
            </a:avLst>
          </a:prstGeom>
          <a:noFill/>
          <a:ln w="28440" cap="flat" cmpd="sng">
            <a:solidFill>
              <a:srgbClr val="FF9999"/>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62502" name="文本框 34852"/>
          <p:cNvSpPr txBox="1"/>
          <p:nvPr/>
        </p:nvSpPr>
        <p:spPr>
          <a:xfrm>
            <a:off x="4629150" y="1565275"/>
            <a:ext cx="3200400" cy="460375"/>
          </a:xfrm>
          <a:prstGeom prst="rect">
            <a:avLst/>
          </a:prstGeom>
          <a:noFill/>
          <a:ln w="28440" cap="flat" cmpd="sng">
            <a:solidFill>
              <a:srgbClr val="FF9999"/>
            </a:solidFill>
            <a:prstDash val="solid"/>
            <a:miter/>
            <a:headEnd type="none" w="med" len="med"/>
            <a:tailEnd type="none" w="med" len="med"/>
          </a:ln>
        </p:spPr>
        <p:txBody>
          <a:bodyPr wrap="square" lIns="90000" tIns="46800" rIns="90000" bIns="46800" anchor="t" anchorCtr="0">
            <a:spAutoFit/>
          </a:bodyPr>
          <a:p>
            <a:pPr defTabSz="45720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solidFill>
                  <a:srgbClr val="000000"/>
                </a:solidFill>
                <a:latin typeface="Times New Roman" panose="02020603050405020304" pitchFamily="16" charset="0"/>
                <a:ea typeface="宋体" panose="02010600030101010101" pitchFamily="2" charset="-122"/>
              </a:rPr>
              <a:t>文件名      索引表地址</a:t>
            </a:r>
            <a:endParaRPr lang="zh-CN" altLang="x-none" b="1" dirty="0" err="1">
              <a:solidFill>
                <a:srgbClr val="000000"/>
              </a:solidFill>
              <a:latin typeface="Times New Roman" panose="02020603050405020304" pitchFamily="16" charset="0"/>
              <a:ea typeface="宋体" panose="02010600030101010101" pitchFamily="2" charset="-122"/>
            </a:endParaRPr>
          </a:p>
        </p:txBody>
      </p:sp>
      <p:sp>
        <p:nvSpPr>
          <p:cNvPr id="62503" name="矩形 34853"/>
          <p:cNvSpPr/>
          <p:nvPr/>
        </p:nvSpPr>
        <p:spPr>
          <a:xfrm>
            <a:off x="4629150" y="2060575"/>
            <a:ext cx="3200400" cy="685800"/>
          </a:xfrm>
          <a:prstGeom prst="rect">
            <a:avLst/>
          </a:prstGeom>
          <a:noFill/>
          <a:ln w="2844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62504" name="文本框 34854"/>
          <p:cNvSpPr txBox="1"/>
          <p:nvPr/>
        </p:nvSpPr>
        <p:spPr>
          <a:xfrm>
            <a:off x="5548313" y="938213"/>
            <a:ext cx="1400175" cy="460375"/>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solidFill>
                  <a:srgbClr val="000000"/>
                </a:solidFill>
                <a:latin typeface="Times New Roman" panose="02020603050405020304" pitchFamily="16" charset="0"/>
                <a:ea typeface="宋体" panose="02010600030101010101" pitchFamily="2" charset="-122"/>
              </a:rPr>
              <a:t>文件目录</a:t>
            </a:r>
            <a:endParaRPr lang="zh-CN" altLang="x-none" b="1" dirty="0" err="1">
              <a:solidFill>
                <a:srgbClr val="000000"/>
              </a:solidFill>
              <a:latin typeface="Times New Roman" panose="02020603050405020304" pitchFamily="16" charset="0"/>
              <a:ea typeface="宋体" panose="02010600030101010101" pitchFamily="2" charset="-122"/>
            </a:endParaRPr>
          </a:p>
        </p:txBody>
      </p:sp>
      <p:sp>
        <p:nvSpPr>
          <p:cNvPr id="62505" name="文本框 34855"/>
          <p:cNvSpPr txBox="1"/>
          <p:nvPr/>
        </p:nvSpPr>
        <p:spPr>
          <a:xfrm>
            <a:off x="4857750" y="2178050"/>
            <a:ext cx="2667000" cy="460375"/>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00"/>
                </a:solidFill>
                <a:latin typeface="Times New Roman" panose="02020603050405020304" pitchFamily="16" charset="0"/>
                <a:ea typeface="宋体" panose="02010600030101010101" pitchFamily="2" charset="-122"/>
              </a:rPr>
              <a:t>Jeep                19</a:t>
            </a:r>
            <a:endParaRPr lang="en-US" altLang="zh-CN" b="1" dirty="0" err="1">
              <a:solidFill>
                <a:srgbClr val="000000"/>
              </a:solidFill>
              <a:latin typeface="Times New Roman" panose="02020603050405020304" pitchFamily="16" charset="0"/>
              <a:ea typeface="宋体" panose="02010600030101010101" pitchFamily="2" charset="-122"/>
            </a:endParaRPr>
          </a:p>
        </p:txBody>
      </p:sp>
      <p:sp>
        <p:nvSpPr>
          <p:cNvPr id="62506" name="椭圆 34856"/>
          <p:cNvSpPr/>
          <p:nvPr/>
        </p:nvSpPr>
        <p:spPr>
          <a:xfrm>
            <a:off x="2647950" y="4367213"/>
            <a:ext cx="533400" cy="533400"/>
          </a:xfrm>
          <a:prstGeom prst="ellipse">
            <a:avLst/>
          </a:prstGeom>
          <a:noFill/>
          <a:ln w="28440" cap="flat" cmpd="sng">
            <a:solidFill>
              <a:srgbClr val="FF9999"/>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62507" name="直接连接符 34857"/>
          <p:cNvSpPr/>
          <p:nvPr/>
        </p:nvSpPr>
        <p:spPr>
          <a:xfrm flipH="1" flipV="1">
            <a:off x="1970088" y="2927350"/>
            <a:ext cx="1066800" cy="1600200"/>
          </a:xfrm>
          <a:prstGeom prst="line">
            <a:avLst/>
          </a:prstGeom>
          <a:ln w="9360" cap="flat" cmpd="sng">
            <a:solidFill>
              <a:srgbClr val="FF9999"/>
            </a:solidFill>
            <a:prstDash val="solid"/>
            <a:round/>
            <a:headEnd type="none" w="med" len="med"/>
            <a:tailEnd type="triangle" w="med" len="med"/>
          </a:ln>
        </p:spPr>
      </p:sp>
      <p:sp>
        <p:nvSpPr>
          <p:cNvPr id="62508" name="直接连接符 34858"/>
          <p:cNvSpPr/>
          <p:nvPr/>
        </p:nvSpPr>
        <p:spPr>
          <a:xfrm flipH="1" flipV="1">
            <a:off x="2427288" y="3841750"/>
            <a:ext cx="457200" cy="685800"/>
          </a:xfrm>
          <a:prstGeom prst="line">
            <a:avLst/>
          </a:prstGeom>
          <a:ln w="9360" cap="flat" cmpd="sng">
            <a:solidFill>
              <a:srgbClr val="FF9999"/>
            </a:solidFill>
            <a:prstDash val="solid"/>
            <a:round/>
            <a:headEnd type="none" w="med" len="med"/>
            <a:tailEnd type="triangle" w="med" len="med"/>
          </a:ln>
        </p:spPr>
      </p:sp>
      <p:sp>
        <p:nvSpPr>
          <p:cNvPr id="62509" name="直接连接符 34859"/>
          <p:cNvSpPr/>
          <p:nvPr/>
        </p:nvSpPr>
        <p:spPr>
          <a:xfrm flipH="1" flipV="1">
            <a:off x="1970088" y="3841750"/>
            <a:ext cx="762000" cy="685800"/>
          </a:xfrm>
          <a:prstGeom prst="line">
            <a:avLst/>
          </a:prstGeom>
          <a:ln w="9360" cap="flat" cmpd="sng">
            <a:solidFill>
              <a:srgbClr val="FF9999"/>
            </a:solidFill>
            <a:prstDash val="solid"/>
            <a:round/>
            <a:headEnd type="none" w="med" len="med"/>
            <a:tailEnd type="triangle" w="med" len="med"/>
          </a:ln>
        </p:spPr>
      </p:sp>
      <p:sp>
        <p:nvSpPr>
          <p:cNvPr id="62510" name="任意多边形 34860"/>
          <p:cNvSpPr/>
          <p:nvPr/>
        </p:nvSpPr>
        <p:spPr>
          <a:xfrm>
            <a:off x="1547813" y="4724400"/>
            <a:ext cx="1176337" cy="176213"/>
          </a:xfrm>
          <a:custGeom>
            <a:avLst/>
            <a:gdLst/>
            <a:ahLst/>
            <a:cxnLst>
              <a:cxn ang="0">
                <a:pos x="2147483647" y="0"/>
              </a:cxn>
              <a:cxn ang="0">
                <a:pos x="1779539196" y="323448139"/>
              </a:cxn>
              <a:cxn ang="0">
                <a:pos x="0" y="0"/>
              </a:cxn>
            </a:cxnLst>
            <a:pathLst>
              <a:path w="432" h="96">
                <a:moveTo>
                  <a:pt x="432" y="0"/>
                </a:moveTo>
                <a:cubicBezTo>
                  <a:pt x="372" y="48"/>
                  <a:pt x="312" y="96"/>
                  <a:pt x="240" y="96"/>
                </a:cubicBezTo>
                <a:cubicBezTo>
                  <a:pt x="168" y="96"/>
                  <a:pt x="84" y="48"/>
                  <a:pt x="0" y="0"/>
                </a:cubicBezTo>
              </a:path>
            </a:pathLst>
          </a:custGeom>
          <a:noFill/>
          <a:ln w="9360" cap="flat" cmpd="sng">
            <a:solidFill>
              <a:srgbClr val="FF9999"/>
            </a:solidFill>
            <a:prstDash val="solid"/>
            <a:round/>
            <a:headEnd type="none" w="med" len="med"/>
            <a:tailEnd type="triangle" w="med" len="med"/>
          </a:ln>
        </p:spPr>
        <p:txBody>
          <a:bodyPr/>
          <a:p>
            <a:endParaRPr lang="zh-CN" altLang="en-US"/>
          </a:p>
        </p:txBody>
      </p:sp>
      <p:sp>
        <p:nvSpPr>
          <p:cNvPr id="62511" name="直接连接符 34861"/>
          <p:cNvSpPr/>
          <p:nvPr/>
        </p:nvSpPr>
        <p:spPr>
          <a:xfrm flipH="1">
            <a:off x="2122488" y="4748213"/>
            <a:ext cx="762000" cy="685800"/>
          </a:xfrm>
          <a:prstGeom prst="line">
            <a:avLst/>
          </a:prstGeom>
          <a:ln w="9360" cap="flat" cmpd="sng">
            <a:solidFill>
              <a:srgbClr val="FF9999"/>
            </a:solidFill>
            <a:prstDash val="solid"/>
            <a:round/>
            <a:headEnd type="none" w="med" len="med"/>
            <a:tailEnd type="triangle" w="med" len="med"/>
          </a:ln>
        </p:spPr>
      </p:sp>
      <p:sp>
        <p:nvSpPr>
          <p:cNvPr id="62512" name="文本框 34862"/>
          <p:cNvSpPr txBox="1"/>
          <p:nvPr/>
        </p:nvSpPr>
        <p:spPr>
          <a:xfrm>
            <a:off x="6062663" y="3265488"/>
            <a:ext cx="511175" cy="3111500"/>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solidFill>
                  <a:srgbClr val="000000"/>
                </a:solidFill>
                <a:latin typeface="Times New Roman" panose="02020603050405020304" pitchFamily="16" charset="0"/>
                <a:ea typeface="宋体" panose="02010600030101010101" pitchFamily="2" charset="-122"/>
              </a:rPr>
              <a:t>  </a:t>
            </a:r>
            <a:r>
              <a:rPr lang="en-US" altLang="zh-CN" b="1" dirty="0" err="1">
                <a:solidFill>
                  <a:srgbClr val="000000"/>
                </a:solidFill>
                <a:latin typeface="Times New Roman" panose="02020603050405020304" pitchFamily="16" charset="0"/>
                <a:ea typeface="宋体" panose="02010600030101010101" pitchFamily="2" charset="-122"/>
              </a:rPr>
              <a:t>9</a:t>
            </a:r>
            <a:endParaRPr lang="en-US" altLang="zh-CN" b="1" dirty="0" err="1">
              <a:solidFill>
                <a:srgbClr val="000000"/>
              </a:solidFill>
              <a:latin typeface="Times New Roman" panose="02020603050405020304" pitchFamily="16" charset="0"/>
              <a:ea typeface="宋体" panose="02010600030101010101" pitchFamily="2" charset="-122"/>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00"/>
                </a:solidFill>
                <a:latin typeface="Times New Roman" panose="02020603050405020304" pitchFamily="16" charset="0"/>
                <a:ea typeface="宋体" panose="02010600030101010101" pitchFamily="2" charset="-122"/>
              </a:rPr>
              <a:t>16</a:t>
            </a:r>
            <a:endParaRPr lang="en-US" altLang="zh-CN" b="1" dirty="0" err="1">
              <a:solidFill>
                <a:srgbClr val="000000"/>
              </a:solidFill>
              <a:latin typeface="Times New Roman" panose="02020603050405020304" pitchFamily="16" charset="0"/>
              <a:ea typeface="宋体" panose="02010600030101010101" pitchFamily="2" charset="-122"/>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00"/>
                </a:solidFill>
                <a:latin typeface="Times New Roman" panose="02020603050405020304" pitchFamily="16" charset="0"/>
                <a:ea typeface="宋体" panose="02010600030101010101" pitchFamily="2" charset="-122"/>
              </a:rPr>
              <a:t>  1</a:t>
            </a:r>
            <a:endParaRPr lang="en-US" altLang="zh-CN" b="1" dirty="0" err="1">
              <a:solidFill>
                <a:srgbClr val="000000"/>
              </a:solidFill>
              <a:latin typeface="Times New Roman" panose="02020603050405020304" pitchFamily="16" charset="0"/>
              <a:ea typeface="宋体" panose="02010600030101010101" pitchFamily="2" charset="-122"/>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00"/>
                </a:solidFill>
                <a:latin typeface="Times New Roman" panose="02020603050405020304" pitchFamily="16" charset="0"/>
                <a:ea typeface="宋体" panose="02010600030101010101" pitchFamily="2" charset="-122"/>
              </a:rPr>
              <a:t>10</a:t>
            </a:r>
            <a:endParaRPr lang="en-US" altLang="zh-CN" b="1" dirty="0" err="1">
              <a:solidFill>
                <a:srgbClr val="000000"/>
              </a:solidFill>
              <a:latin typeface="Times New Roman" panose="02020603050405020304" pitchFamily="16" charset="0"/>
              <a:ea typeface="宋体" panose="02010600030101010101" pitchFamily="2" charset="-122"/>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00"/>
                </a:solidFill>
                <a:latin typeface="Times New Roman" panose="02020603050405020304" pitchFamily="16" charset="0"/>
                <a:ea typeface="宋体" panose="02010600030101010101" pitchFamily="2" charset="-122"/>
              </a:rPr>
              <a:t>25</a:t>
            </a:r>
            <a:endParaRPr lang="en-US" altLang="zh-CN" b="1" dirty="0" err="1">
              <a:solidFill>
                <a:srgbClr val="000000"/>
              </a:solidFill>
              <a:latin typeface="Times New Roman" panose="02020603050405020304" pitchFamily="16" charset="0"/>
              <a:ea typeface="宋体" panose="02010600030101010101" pitchFamily="2" charset="-122"/>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00"/>
                </a:solidFill>
                <a:latin typeface="Times New Roman" panose="02020603050405020304" pitchFamily="16" charset="0"/>
                <a:ea typeface="宋体" panose="02010600030101010101" pitchFamily="2" charset="-122"/>
              </a:rPr>
              <a:t> -1</a:t>
            </a:r>
            <a:endParaRPr lang="en-US" altLang="zh-CN" b="1" dirty="0" err="1">
              <a:solidFill>
                <a:srgbClr val="000000"/>
              </a:solidFill>
              <a:latin typeface="Times New Roman" panose="02020603050405020304" pitchFamily="16" charset="0"/>
              <a:ea typeface="宋体" panose="02010600030101010101" pitchFamily="2" charset="-122"/>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00"/>
                </a:solidFill>
                <a:latin typeface="Times New Roman" panose="02020603050405020304" pitchFamily="16" charset="0"/>
                <a:ea typeface="宋体" panose="02010600030101010101" pitchFamily="2" charset="-122"/>
              </a:rPr>
              <a:t> -1</a:t>
            </a:r>
            <a:endParaRPr lang="en-US" altLang="zh-CN" b="1" dirty="0" err="1">
              <a:solidFill>
                <a:srgbClr val="000000"/>
              </a:solidFill>
              <a:latin typeface="Times New Roman" panose="02020603050405020304" pitchFamily="16" charset="0"/>
              <a:ea typeface="宋体" panose="02010600030101010101" pitchFamily="2" charset="-122"/>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00"/>
                </a:solidFill>
                <a:latin typeface="Times New Roman" panose="02020603050405020304" pitchFamily="16" charset="0"/>
                <a:ea typeface="宋体" panose="02010600030101010101" pitchFamily="2" charset="-122"/>
              </a:rPr>
              <a:t> -1</a:t>
            </a:r>
            <a:endParaRPr lang="en-US" altLang="zh-CN" b="1" dirty="0" err="1">
              <a:solidFill>
                <a:srgbClr val="000000"/>
              </a:solidFill>
              <a:latin typeface="Times New Roman" panose="02020603050405020304" pitchFamily="16" charset="0"/>
              <a:ea typeface="宋体" panose="02010600030101010101" pitchFamily="2" charset="-122"/>
            </a:endParaRPr>
          </a:p>
        </p:txBody>
      </p:sp>
      <p:sp>
        <p:nvSpPr>
          <p:cNvPr id="62513" name="矩形 34863"/>
          <p:cNvSpPr/>
          <p:nvPr/>
        </p:nvSpPr>
        <p:spPr>
          <a:xfrm>
            <a:off x="5391150" y="3300413"/>
            <a:ext cx="1981200" cy="2971800"/>
          </a:xfrm>
          <a:prstGeom prst="rect">
            <a:avLst/>
          </a:prstGeom>
          <a:noFill/>
          <a:ln w="9360" cap="flat" cmpd="sng">
            <a:solidFill>
              <a:srgbClr val="FF9999"/>
            </a:solidFill>
            <a:prstDash val="solid"/>
            <a:miter/>
            <a:headEnd type="none" w="med" len="med"/>
            <a:tailEnd type="none" w="med" len="med"/>
          </a:ln>
        </p:spPr>
        <p:txBody>
          <a:bodyPr anchor="t" anchorCtr="0"/>
          <a:p>
            <a:endParaRPr lang="zh-CN" altLang="en-US">
              <a:latin typeface="Times New Roman" panose="02020603050405020304" pitchFamily="16" charset="0"/>
            </a:endParaRPr>
          </a:p>
        </p:txBody>
      </p:sp>
      <p:sp>
        <p:nvSpPr>
          <p:cNvPr id="62514" name="椭圆 34864"/>
          <p:cNvSpPr/>
          <p:nvPr/>
        </p:nvSpPr>
        <p:spPr>
          <a:xfrm>
            <a:off x="4552950" y="2919413"/>
            <a:ext cx="3581400" cy="3657600"/>
          </a:xfrm>
          <a:prstGeom prst="ellipse">
            <a:avLst/>
          </a:prstGeom>
          <a:noFill/>
          <a:ln w="28440" cap="flat" cmpd="sng">
            <a:solidFill>
              <a:srgbClr val="FF9999"/>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62515" name="文本框 34865"/>
          <p:cNvSpPr txBox="1"/>
          <p:nvPr/>
        </p:nvSpPr>
        <p:spPr>
          <a:xfrm>
            <a:off x="4767263" y="4332288"/>
            <a:ext cx="485775" cy="460375"/>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00"/>
                </a:solidFill>
                <a:latin typeface="Times New Roman" panose="02020603050405020304" pitchFamily="16" charset="0"/>
                <a:ea typeface="宋体" panose="02010600030101010101" pitchFamily="2" charset="-122"/>
              </a:rPr>
              <a:t>19</a:t>
            </a:r>
            <a:endParaRPr lang="en-US" altLang="zh-CN" b="1" dirty="0" err="1">
              <a:solidFill>
                <a:srgbClr val="000000"/>
              </a:solidFill>
              <a:latin typeface="Times New Roman" panose="02020603050405020304" pitchFamily="16" charset="0"/>
              <a:ea typeface="宋体" panose="02010600030101010101" pitchFamily="2" charset="-122"/>
            </a:endParaRPr>
          </a:p>
        </p:txBody>
      </p:sp>
      <p:sp>
        <p:nvSpPr>
          <p:cNvPr id="62516" name="直接连接符 34866"/>
          <p:cNvSpPr/>
          <p:nvPr/>
        </p:nvSpPr>
        <p:spPr>
          <a:xfrm flipV="1">
            <a:off x="2800350" y="3003550"/>
            <a:ext cx="3048000" cy="1371600"/>
          </a:xfrm>
          <a:prstGeom prst="line">
            <a:avLst/>
          </a:prstGeom>
          <a:ln w="9360" cap="flat" cmpd="sng">
            <a:solidFill>
              <a:srgbClr val="FF9999"/>
            </a:solidFill>
            <a:prstDash val="solid"/>
            <a:round/>
            <a:headEnd type="none" w="med" len="med"/>
            <a:tailEnd type="none" w="med" len="med"/>
          </a:ln>
        </p:spPr>
      </p:sp>
      <p:sp>
        <p:nvSpPr>
          <p:cNvPr id="62517" name="直接连接符 34867"/>
          <p:cNvSpPr/>
          <p:nvPr/>
        </p:nvSpPr>
        <p:spPr>
          <a:xfrm>
            <a:off x="2800350" y="4900613"/>
            <a:ext cx="2819400" cy="1524000"/>
          </a:xfrm>
          <a:prstGeom prst="line">
            <a:avLst/>
          </a:prstGeom>
          <a:ln w="9360" cap="flat" cmpd="sng">
            <a:solidFill>
              <a:srgbClr val="FF9999"/>
            </a:solidFill>
            <a:prstDash val="solid"/>
            <a:round/>
            <a:headEnd type="none" w="med" len="med"/>
            <a:tailEnd type="none" w="med" len="med"/>
          </a:ln>
        </p:spPr>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64514" name="矩形 3584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64515" name="文本框 35841"/>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文件的物理结构</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64516" name="文本框 35842"/>
          <p:cNvSpPr txBox="1"/>
          <p:nvPr/>
        </p:nvSpPr>
        <p:spPr>
          <a:xfrm>
            <a:off x="539750" y="1628775"/>
            <a:ext cx="8178800" cy="393382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楷体_GB2312" pitchFamily="49" charset="0"/>
              </a:rPr>
              <a:t>优点：</a:t>
            </a:r>
            <a:r>
              <a:rPr lang="zh-CN" altLang="x-none" dirty="0" err="1">
                <a:solidFill>
                  <a:srgbClr val="000000"/>
                </a:solidFill>
                <a:latin typeface="楷体_GB2312" pitchFamily="49" charset="0"/>
              </a:rPr>
              <a:t>保持了链接结构的优点</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又解决了其缺点</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zh-CN" altLang="x-none" b="1" dirty="0" err="1">
                <a:solidFill>
                  <a:srgbClr val="000000"/>
                </a:solidFill>
                <a:latin typeface="楷体_GB2312" pitchFamily="49" charset="0"/>
              </a:rPr>
              <a:t>即能顺序存取</a:t>
            </a:r>
            <a:r>
              <a:rPr lang="en-US" altLang="zh-CN" b="1" dirty="0" err="1">
                <a:solidFill>
                  <a:srgbClr val="000000"/>
                </a:solidFill>
                <a:latin typeface="楷体_GB2312" pitchFamily="49" charset="0"/>
              </a:rPr>
              <a:t>,</a:t>
            </a:r>
            <a:r>
              <a:rPr lang="zh-CN" altLang="x-none" b="1" dirty="0" err="1">
                <a:solidFill>
                  <a:srgbClr val="000000"/>
                </a:solidFill>
                <a:latin typeface="楷体_GB2312" pitchFamily="49" charset="0"/>
              </a:rPr>
              <a:t>又能随机存取；</a:t>
            </a:r>
            <a:endParaRPr lang="zh-CN" altLang="x-none" b="1"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en-US" altLang="zh-CN" dirty="0" err="1">
                <a:solidFill>
                  <a:srgbClr val="000000"/>
                </a:solidFill>
                <a:latin typeface="楷体_GB2312" pitchFamily="49" charset="0"/>
              </a:rPr>
              <a:t> </a:t>
            </a:r>
            <a:r>
              <a:rPr lang="zh-CN" altLang="x-none" b="1" dirty="0" err="1">
                <a:solidFill>
                  <a:srgbClr val="000000"/>
                </a:solidFill>
                <a:latin typeface="楷体_GB2312" pitchFamily="49" charset="0"/>
              </a:rPr>
              <a:t>满足</a:t>
            </a:r>
            <a:r>
              <a:rPr lang="zh-CN" altLang="x-none" dirty="0" err="1">
                <a:solidFill>
                  <a:srgbClr val="000000"/>
                </a:solidFill>
                <a:latin typeface="楷体_GB2312" pitchFamily="49" charset="0"/>
              </a:rPr>
              <a:t>了文件</a:t>
            </a:r>
            <a:r>
              <a:rPr lang="zh-CN" altLang="x-none" b="1" dirty="0" err="1">
                <a:solidFill>
                  <a:srgbClr val="000000"/>
                </a:solidFill>
                <a:latin typeface="楷体_GB2312" pitchFamily="49" charset="0"/>
              </a:rPr>
              <a:t>动态增长</a:t>
            </a:r>
            <a:r>
              <a:rPr lang="zh-CN" altLang="x-none" dirty="0" err="1">
                <a:solidFill>
                  <a:srgbClr val="000000"/>
                </a:solidFill>
                <a:latin typeface="楷体_GB2312" pitchFamily="49" charset="0"/>
              </a:rPr>
              <a:t>、插入删除的要求；</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也能</a:t>
            </a:r>
            <a:r>
              <a:rPr lang="zh-CN" altLang="x-none" b="1" dirty="0" err="1">
                <a:solidFill>
                  <a:srgbClr val="000000"/>
                </a:solidFill>
                <a:latin typeface="楷体_GB2312" pitchFamily="49" charset="0"/>
              </a:rPr>
              <a:t>充分利用外存</a:t>
            </a:r>
            <a:r>
              <a:rPr lang="zh-CN" altLang="x-none" dirty="0" err="1">
                <a:solidFill>
                  <a:srgbClr val="000000"/>
                </a:solidFill>
                <a:latin typeface="楷体_GB2312" pitchFamily="49" charset="0"/>
              </a:rPr>
              <a:t>空间；</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楷体_GB2312" pitchFamily="49" charset="0"/>
              </a:rPr>
              <a:t>缺点：</a:t>
            </a:r>
            <a:r>
              <a:rPr lang="zh-CN" altLang="x-none" b="1" dirty="0" err="1">
                <a:solidFill>
                  <a:srgbClr val="000000"/>
                </a:solidFill>
                <a:latin typeface="楷体_GB2312" pitchFamily="49" charset="0"/>
              </a:rPr>
              <a:t>较多的寻道次数和寻道时间【不断</a:t>
            </a:r>
            <a:r>
              <a:rPr lang="zh-CN" altLang="x-none" b="1" dirty="0" err="1">
                <a:solidFill>
                  <a:srgbClr val="000000"/>
                </a:solidFill>
                <a:latin typeface="楷体_GB2312" pitchFamily="49" charset="0"/>
              </a:rPr>
              <a:t>跳转】</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索引表本身带来了系统开销</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如：内外存空间，存取时间</a:t>
            </a:r>
            <a:endParaRPr lang="zh-CN" altLang="x-none" dirty="0" err="1">
              <a:solidFill>
                <a:srgbClr val="000000"/>
              </a:solidFill>
              <a:latin typeface="楷体_GB2312" pitchFamily="49" charset="0"/>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66562" name="矩形 3686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66563" name="文本框 36865"/>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文件的物理结构</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66564" name="文本框 36866"/>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楷体_GB2312" pitchFamily="49" charset="0"/>
              </a:rPr>
              <a:t>索引表组织</a:t>
            </a:r>
            <a:r>
              <a:rPr lang="en-US" altLang="zh-CN" dirty="0" err="1">
                <a:solidFill>
                  <a:srgbClr val="0000FF"/>
                </a:solidFill>
                <a:latin typeface="楷体_GB2312" pitchFamily="49" charset="0"/>
              </a:rPr>
              <a:t>:</a:t>
            </a:r>
            <a:endParaRPr lang="en-US" altLang="zh-CN" dirty="0" err="1">
              <a:solidFill>
                <a:srgbClr val="0000FF"/>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(1)</a:t>
            </a:r>
            <a:r>
              <a:rPr lang="zh-CN" altLang="x-none" dirty="0" err="1">
                <a:solidFill>
                  <a:srgbClr val="000000"/>
                </a:solidFill>
                <a:latin typeface="楷体_GB2312" pitchFamily="49" charset="0"/>
              </a:rPr>
              <a:t>链接模式</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将多个索引表块链接起来</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endParaRPr lang="zh-CN" altLang="x-none" dirty="0" err="1">
              <a:solidFill>
                <a:srgbClr val="000000"/>
              </a:solidFill>
              <a:latin typeface="楷体_GB2312" pitchFamily="49" charset="0"/>
            </a:endParaRPr>
          </a:p>
        </p:txBody>
      </p:sp>
      <p:pic>
        <p:nvPicPr>
          <p:cNvPr id="66565" name="图片 36867"/>
          <p:cNvPicPr>
            <a:picLocks noChangeAspect="1"/>
          </p:cNvPicPr>
          <p:nvPr/>
        </p:nvPicPr>
        <p:blipFill>
          <a:blip r:embed="rId2"/>
          <a:stretch>
            <a:fillRect/>
          </a:stretch>
        </p:blipFill>
        <p:spPr>
          <a:xfrm>
            <a:off x="2266950" y="2430463"/>
            <a:ext cx="4752975" cy="3713162"/>
          </a:xfrm>
          <a:prstGeom prst="rect">
            <a:avLst/>
          </a:prstGeom>
          <a:noFill/>
          <a:ln w="28440" cap="flat" cmpd="sng">
            <a:solidFill>
              <a:srgbClr val="FF0000"/>
            </a:solidFill>
            <a:prstDash val="solid"/>
            <a:miter/>
            <a:headEnd type="none" w="med" len="med"/>
            <a:tailEnd type="none" w="med" len="med"/>
          </a:ln>
        </p:spPr>
      </p:pic>
      <p:pic>
        <p:nvPicPr>
          <p:cNvPr id="66566" name="图片 36868"/>
          <p:cNvPicPr>
            <a:picLocks noChangeAspect="1"/>
          </p:cNvPicPr>
          <p:nvPr/>
        </p:nvPicPr>
        <p:blipFill>
          <a:blip r:embed="rId3"/>
          <a:stretch>
            <a:fillRect/>
          </a:stretch>
        </p:blipFill>
        <p:spPr>
          <a:xfrm>
            <a:off x="7451725" y="115888"/>
            <a:ext cx="1219200" cy="1219200"/>
          </a:xfrm>
          <a:prstGeom prst="rect">
            <a:avLst/>
          </a:prstGeom>
          <a:noFill/>
          <a:ln w="9525">
            <a:noFill/>
          </a:ln>
        </p:spPr>
      </p:pic>
    </p:spTree>
  </p:cSld>
  <p:clrMapOvr>
    <a:masterClrMapping/>
  </p:clrMapOvr>
  <p:transition>
    <p:cover dir="r"/>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68610" name="矩形 3788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68611" name="文本框 37889"/>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文件的物理结构</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68612" name="文本框 37890"/>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(2)</a:t>
            </a:r>
            <a:r>
              <a:rPr lang="zh-CN" altLang="x-none" dirty="0" err="1">
                <a:solidFill>
                  <a:srgbClr val="000000"/>
                </a:solidFill>
                <a:latin typeface="楷体_GB2312" pitchFamily="49" charset="0"/>
              </a:rPr>
              <a:t>多级索引</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将一个大文件的所有索引表（二级索引</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的地址放在另一个索引表（一级索引</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中</a:t>
            </a:r>
            <a:r>
              <a:rPr lang="en-US" altLang="zh-CN" dirty="0" err="1">
                <a:solidFill>
                  <a:srgbClr val="000000"/>
                </a:solidFill>
                <a:latin typeface="楷体_GB2312" pitchFamily="49" charset="0"/>
              </a:rPr>
              <a:t>.</a:t>
            </a:r>
            <a:endParaRPr lang="en-US" altLang="zh-CN" dirty="0" err="1">
              <a:solidFill>
                <a:srgbClr val="000000"/>
              </a:solidFill>
              <a:latin typeface="楷体_GB2312" pitchFamily="49" charset="0"/>
            </a:endParaRPr>
          </a:p>
        </p:txBody>
      </p:sp>
      <p:pic>
        <p:nvPicPr>
          <p:cNvPr id="68613" name="图片 37891"/>
          <p:cNvPicPr>
            <a:picLocks noChangeAspect="1"/>
          </p:cNvPicPr>
          <p:nvPr/>
        </p:nvPicPr>
        <p:blipFill>
          <a:blip r:embed="rId2"/>
          <a:stretch>
            <a:fillRect/>
          </a:stretch>
        </p:blipFill>
        <p:spPr>
          <a:xfrm>
            <a:off x="900113" y="2528888"/>
            <a:ext cx="7011987" cy="3506787"/>
          </a:xfrm>
          <a:prstGeom prst="rect">
            <a:avLst/>
          </a:prstGeom>
          <a:noFill/>
          <a:ln w="38160" cap="flat" cmpd="sng">
            <a:solidFill>
              <a:srgbClr val="800000"/>
            </a:solidFill>
            <a:prstDash val="solid"/>
            <a:miter/>
            <a:headEnd type="none" w="med" len="med"/>
            <a:tailEnd type="none" w="med" len="med"/>
          </a:ln>
        </p:spPr>
      </p:pic>
      <p:pic>
        <p:nvPicPr>
          <p:cNvPr id="68614" name="图片 37892"/>
          <p:cNvPicPr>
            <a:picLocks noChangeAspect="1"/>
          </p:cNvPicPr>
          <p:nvPr/>
        </p:nvPicPr>
        <p:blipFill>
          <a:blip r:embed="rId3"/>
          <a:stretch>
            <a:fillRect/>
          </a:stretch>
        </p:blipFill>
        <p:spPr>
          <a:xfrm>
            <a:off x="7451725" y="115888"/>
            <a:ext cx="1219200" cy="1219200"/>
          </a:xfrm>
          <a:prstGeom prst="rect">
            <a:avLst/>
          </a:prstGeom>
          <a:noFill/>
          <a:ln w="9525">
            <a:noFill/>
          </a:ln>
        </p:spPr>
      </p:pic>
    </p:spTree>
  </p:cSld>
  <p:clrMapOvr>
    <a:masterClrMapping/>
  </p:clrMapOvr>
  <p:transition>
    <p:cover dir="r"/>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70658" name="矩形 3891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70659" name="文本框 3891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文件的物理结构</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70660" name="文本框 38914"/>
          <p:cNvSpPr txBox="1"/>
          <p:nvPr/>
        </p:nvSpPr>
        <p:spPr>
          <a:xfrm>
            <a:off x="179388" y="1412875"/>
            <a:ext cx="8964612" cy="5122863"/>
          </a:xfrm>
          <a:prstGeom prst="rect">
            <a:avLst/>
          </a:prstGeom>
          <a:noFill/>
          <a:ln w="9525">
            <a:noFill/>
          </a:ln>
        </p:spPr>
        <p:txBody>
          <a:bodyPr wrap="square" lIns="91440" tIns="45720" rIns="91440" bIns="45720" anchor="t" anchorCtr="0"/>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(3)Unix/Linux</a:t>
            </a:r>
            <a:r>
              <a:rPr lang="zh-CN" altLang="x-none" dirty="0" err="1">
                <a:solidFill>
                  <a:srgbClr val="000000"/>
                </a:solidFill>
                <a:latin typeface="Times New Roman" panose="02020603050405020304" pitchFamily="16" charset="0"/>
              </a:rPr>
              <a:t>文件系统的索引结构</a:t>
            </a:r>
            <a:endParaRPr lang="zh-CN" altLang="x-none" dirty="0" err="1">
              <a:solidFill>
                <a:srgbClr val="000000"/>
              </a:solidFill>
              <a:latin typeface="Times New Roman" panose="02020603050405020304" pitchFamily="16" charset="0"/>
            </a:endParaRPr>
          </a:p>
          <a:p>
            <a:pPr marL="1905" lvl="1" indent="455295"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文件系统采用的是</a:t>
            </a:r>
            <a:r>
              <a:rPr lang="zh-CN" altLang="x-none" b="1" dirty="0" err="1">
                <a:solidFill>
                  <a:srgbClr val="000000"/>
                </a:solidFill>
                <a:latin typeface="Times New Roman" panose="02020603050405020304" pitchFamily="16" charset="0"/>
              </a:rPr>
              <a:t>三级索引结构</a:t>
            </a:r>
            <a:r>
              <a:rPr lang="zh-CN" altLang="x-none" dirty="0" err="1">
                <a:solidFill>
                  <a:srgbClr val="000000"/>
                </a:solidFill>
                <a:latin typeface="Times New Roman" panose="02020603050405020304" pitchFamily="16" charset="0"/>
              </a:rPr>
              <a:t>，文件系统中</a:t>
            </a:r>
            <a:r>
              <a:rPr lang="en-US" altLang="zh-CN" dirty="0" err="1">
                <a:solidFill>
                  <a:srgbClr val="000000"/>
                </a:solidFill>
                <a:latin typeface="Times New Roman" panose="02020603050405020304" pitchFamily="16" charset="0"/>
              </a:rPr>
              <a:t>I</a:t>
            </a:r>
            <a:r>
              <a:rPr lang="zh-CN" altLang="x-none" dirty="0" err="1">
                <a:solidFill>
                  <a:srgbClr val="000000"/>
                </a:solidFill>
                <a:latin typeface="Times New Roman" panose="02020603050405020304" pitchFamily="16" charset="0"/>
              </a:rPr>
              <a:t>节点是基本的构件，它表示文件系统树型结构的节点。每一个</a:t>
            </a:r>
            <a:r>
              <a:rPr lang="en-US" altLang="zh-CN" dirty="0" err="1">
                <a:solidFill>
                  <a:srgbClr val="000000"/>
                </a:solidFill>
                <a:latin typeface="Times New Roman" panose="02020603050405020304" pitchFamily="16" charset="0"/>
              </a:rPr>
              <a:t>I</a:t>
            </a:r>
            <a:r>
              <a:rPr lang="zh-CN" altLang="x-none" dirty="0" err="1">
                <a:solidFill>
                  <a:srgbClr val="000000"/>
                </a:solidFill>
                <a:latin typeface="Times New Roman" panose="02020603050405020304" pitchFamily="16" charset="0"/>
              </a:rPr>
              <a:t>节点是一个普通文件或目录文件。</a:t>
            </a:r>
            <a:r>
              <a:rPr lang="en-US" altLang="zh-CN" dirty="0" err="1">
                <a:solidFill>
                  <a:srgbClr val="000000"/>
                </a:solidFill>
                <a:latin typeface="Times New Roman" panose="02020603050405020304" pitchFamily="16" charset="0"/>
              </a:rPr>
              <a:t>I</a:t>
            </a:r>
            <a:r>
              <a:rPr lang="zh-CN" altLang="x-none" dirty="0" err="1">
                <a:solidFill>
                  <a:srgbClr val="000000"/>
                </a:solidFill>
                <a:latin typeface="Times New Roman" panose="02020603050405020304" pitchFamily="16" charset="0"/>
              </a:rPr>
              <a:t>节点结构定义如下：</a:t>
            </a:r>
            <a:endParaRPr lang="zh-CN" altLang="x-none" dirty="0" err="1">
              <a:solidFill>
                <a:srgbClr val="000000"/>
              </a:solidFill>
              <a:latin typeface="Times New Roman" panose="02020603050405020304" pitchFamily="16" charset="0"/>
            </a:endParaRPr>
          </a:p>
          <a:p>
            <a:pPr marL="1905" lvl="1" indent="455295"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Times New Roman" panose="02020603050405020304" pitchFamily="16" charset="0"/>
            </a:endParaRPr>
          </a:p>
        </p:txBody>
      </p:sp>
      <p:pic>
        <p:nvPicPr>
          <p:cNvPr id="70661" name="图片 38915"/>
          <p:cNvPicPr>
            <a:picLocks noChangeAspect="1"/>
          </p:cNvPicPr>
          <p:nvPr/>
        </p:nvPicPr>
        <p:blipFill>
          <a:blip r:embed="rId2"/>
          <a:stretch>
            <a:fillRect/>
          </a:stretch>
        </p:blipFill>
        <p:spPr>
          <a:xfrm>
            <a:off x="7451725" y="115888"/>
            <a:ext cx="1219200" cy="1219200"/>
          </a:xfrm>
          <a:prstGeom prst="rect">
            <a:avLst/>
          </a:prstGeom>
          <a:noFill/>
          <a:ln w="9525">
            <a:noFill/>
          </a:ln>
        </p:spPr>
      </p:pic>
      <p:sp>
        <p:nvSpPr>
          <p:cNvPr id="70662" name="矩形 38916"/>
          <p:cNvSpPr/>
          <p:nvPr/>
        </p:nvSpPr>
        <p:spPr>
          <a:xfrm>
            <a:off x="406400" y="3092450"/>
            <a:ext cx="8424863" cy="3073400"/>
          </a:xfrm>
          <a:prstGeom prst="rect">
            <a:avLst/>
          </a:prstGeom>
          <a:solidFill>
            <a:srgbClr val="F2F2F2"/>
          </a:solidFill>
          <a:ln w="9360" cap="flat" cmpd="sng">
            <a:solidFill>
              <a:srgbClr val="000000"/>
            </a:solidFill>
            <a:prstDash val="solid"/>
            <a:round/>
            <a:headEnd type="none" w="med" len="med"/>
            <a:tailEnd type="none" w="med" len="med"/>
          </a:ln>
        </p:spPr>
        <p:txBody>
          <a:bodyPr wrap="square" lIns="90000" tIns="46800" rIns="90000" bIns="46800" anchor="t" anchorCtr="0"/>
          <a:p>
            <a:pPr marL="457200" lvl="1" indent="0" defTabSz="457200" eaLnBrk="1" hangingPunct="1">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FF"/>
                </a:solidFill>
                <a:latin typeface="Times New Roman" panose="02020603050405020304" pitchFamily="16" charset="0"/>
              </a:rPr>
              <a:t>struct dinode{</a:t>
            </a:r>
            <a:endParaRPr lang="en-US" altLang="zh-CN" sz="2000" dirty="0" err="1">
              <a:solidFill>
                <a:srgbClr val="0000FF"/>
              </a:solidFill>
              <a:latin typeface="Times New Roman" panose="02020603050405020304" pitchFamily="16" charset="0"/>
            </a:endParaRPr>
          </a:p>
          <a:p>
            <a:pPr marL="457200" lvl="1" indent="0" defTabSz="457200" eaLnBrk="1" hangingPunct="1">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FF"/>
                </a:solidFill>
                <a:latin typeface="Times New Roman" panose="02020603050405020304" pitchFamily="16" charset="0"/>
              </a:rPr>
              <a:t>   ushort     di_mode;     /*</a:t>
            </a:r>
            <a:r>
              <a:rPr lang="zh-CN" altLang="x-none" sz="2000" dirty="0" err="1">
                <a:solidFill>
                  <a:srgbClr val="0000FF"/>
                </a:solidFill>
                <a:latin typeface="Times New Roman" panose="02020603050405020304" pitchFamily="16" charset="0"/>
              </a:rPr>
              <a:t>文件控制模式*</a:t>
            </a:r>
            <a:r>
              <a:rPr lang="en-US" altLang="zh-CN" sz="2000" dirty="0" err="1">
                <a:solidFill>
                  <a:srgbClr val="0000FF"/>
                </a:solidFill>
                <a:latin typeface="Times New Roman" panose="02020603050405020304" pitchFamily="16" charset="0"/>
              </a:rPr>
              <a:t>/</a:t>
            </a:r>
            <a:endParaRPr lang="en-US" altLang="zh-CN" sz="2000" dirty="0" err="1">
              <a:solidFill>
                <a:srgbClr val="0000FF"/>
              </a:solidFill>
              <a:latin typeface="Times New Roman" panose="02020603050405020304" pitchFamily="16" charset="0"/>
            </a:endParaRPr>
          </a:p>
          <a:p>
            <a:pPr marL="457200" lvl="1" indent="0" defTabSz="457200" eaLnBrk="1" hangingPunct="1">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FF"/>
                </a:solidFill>
                <a:latin typeface="Times New Roman" panose="02020603050405020304" pitchFamily="16" charset="0"/>
              </a:rPr>
              <a:t>   short      di_nlink;    /*</a:t>
            </a:r>
            <a:r>
              <a:rPr lang="zh-CN" altLang="x-none" sz="2000" dirty="0" err="1">
                <a:solidFill>
                  <a:srgbClr val="0000FF"/>
                </a:solidFill>
                <a:latin typeface="Times New Roman" panose="02020603050405020304" pitchFamily="16" charset="0"/>
              </a:rPr>
              <a:t>文件的链接数*</a:t>
            </a:r>
            <a:r>
              <a:rPr lang="en-US" altLang="zh-CN" sz="2000" dirty="0" err="1">
                <a:solidFill>
                  <a:srgbClr val="0000FF"/>
                </a:solidFill>
                <a:latin typeface="Times New Roman" panose="02020603050405020304" pitchFamily="16" charset="0"/>
              </a:rPr>
              <a:t>/</a:t>
            </a:r>
            <a:endParaRPr lang="en-US" altLang="zh-CN" sz="2000" dirty="0" err="1">
              <a:solidFill>
                <a:srgbClr val="0000FF"/>
              </a:solidFill>
              <a:latin typeface="Times New Roman" panose="02020603050405020304" pitchFamily="16" charset="0"/>
            </a:endParaRPr>
          </a:p>
          <a:p>
            <a:pPr marL="457200" lvl="1" indent="0" defTabSz="457200" eaLnBrk="1" hangingPunct="1">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FF"/>
                </a:solidFill>
                <a:latin typeface="Times New Roman" panose="02020603050405020304" pitchFamily="16" charset="0"/>
              </a:rPr>
              <a:t>   ushort     di_uid;      /*</a:t>
            </a:r>
            <a:r>
              <a:rPr lang="zh-CN" altLang="x-none" sz="2000" dirty="0" err="1">
                <a:solidFill>
                  <a:srgbClr val="0000FF"/>
                </a:solidFill>
                <a:latin typeface="Times New Roman" panose="02020603050405020304" pitchFamily="16" charset="0"/>
              </a:rPr>
              <a:t>文件主用户标识*</a:t>
            </a:r>
            <a:r>
              <a:rPr lang="en-US" altLang="zh-CN" sz="2000" dirty="0" err="1">
                <a:solidFill>
                  <a:srgbClr val="0000FF"/>
                </a:solidFill>
                <a:latin typeface="Times New Roman" panose="02020603050405020304" pitchFamily="16" charset="0"/>
              </a:rPr>
              <a:t>/</a:t>
            </a:r>
            <a:endParaRPr lang="en-US" altLang="zh-CN" sz="2000" dirty="0" err="1">
              <a:solidFill>
                <a:srgbClr val="0000FF"/>
              </a:solidFill>
              <a:latin typeface="Times New Roman" panose="02020603050405020304" pitchFamily="16" charset="0"/>
            </a:endParaRPr>
          </a:p>
          <a:p>
            <a:pPr marL="457200" lvl="1" indent="0" defTabSz="457200" eaLnBrk="1" hangingPunct="1">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FF"/>
                </a:solidFill>
                <a:latin typeface="Times New Roman" panose="02020603050405020304" pitchFamily="16" charset="0"/>
              </a:rPr>
              <a:t>   ushort     di_gid;      /*</a:t>
            </a:r>
            <a:r>
              <a:rPr lang="zh-CN" altLang="x-none" sz="2000" dirty="0" err="1">
                <a:solidFill>
                  <a:srgbClr val="0000FF"/>
                </a:solidFill>
                <a:latin typeface="Times New Roman" panose="02020603050405020304" pitchFamily="16" charset="0"/>
              </a:rPr>
              <a:t>文件主同组用户标识*</a:t>
            </a:r>
            <a:r>
              <a:rPr lang="en-US" altLang="zh-CN" sz="2000" dirty="0" err="1">
                <a:solidFill>
                  <a:srgbClr val="0000FF"/>
                </a:solidFill>
                <a:latin typeface="Times New Roman" panose="02020603050405020304" pitchFamily="16" charset="0"/>
              </a:rPr>
              <a:t>/</a:t>
            </a:r>
            <a:endParaRPr lang="en-US" altLang="zh-CN" sz="2000" dirty="0" err="1">
              <a:solidFill>
                <a:srgbClr val="0000FF"/>
              </a:solidFill>
              <a:latin typeface="Times New Roman" panose="02020603050405020304" pitchFamily="16" charset="0"/>
            </a:endParaRPr>
          </a:p>
          <a:p>
            <a:pPr marL="457200" lvl="1" indent="0" defTabSz="457200" eaLnBrk="1" hangingPunct="1">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FF"/>
                </a:solidFill>
                <a:latin typeface="Times New Roman" panose="02020603050405020304" pitchFamily="16" charset="0"/>
              </a:rPr>
              <a:t>   off_t      di_size;     /*</a:t>
            </a:r>
            <a:r>
              <a:rPr lang="zh-CN" altLang="x-none" sz="2000" dirty="0" err="1">
                <a:solidFill>
                  <a:srgbClr val="0000FF"/>
                </a:solidFill>
                <a:latin typeface="Times New Roman" panose="02020603050405020304" pitchFamily="16" charset="0"/>
              </a:rPr>
              <a:t>文件长度，以字节为单位*</a:t>
            </a:r>
            <a:r>
              <a:rPr lang="en-US" altLang="zh-CN" sz="2000" dirty="0" err="1">
                <a:solidFill>
                  <a:srgbClr val="0000FF"/>
                </a:solidFill>
                <a:latin typeface="Times New Roman" panose="02020603050405020304" pitchFamily="16" charset="0"/>
              </a:rPr>
              <a:t>/</a:t>
            </a:r>
            <a:endParaRPr lang="en-US" altLang="zh-CN" sz="2000" dirty="0" err="1">
              <a:solidFill>
                <a:srgbClr val="0000FF"/>
              </a:solidFill>
              <a:latin typeface="Times New Roman" panose="02020603050405020304" pitchFamily="16" charset="0"/>
            </a:endParaRPr>
          </a:p>
          <a:p>
            <a:pPr marL="457200" lvl="1" indent="0" defTabSz="457200" eaLnBrk="1" hangingPunct="1">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FF"/>
                </a:solidFill>
                <a:latin typeface="Times New Roman" panose="02020603050405020304" pitchFamily="16" charset="0"/>
              </a:rPr>
              <a:t>   </a:t>
            </a:r>
            <a:r>
              <a:rPr lang="en-US" altLang="zh-CN" sz="2000" dirty="0" err="1">
                <a:solidFill>
                  <a:srgbClr val="FF0000"/>
                </a:solidFill>
                <a:latin typeface="Times New Roman" panose="02020603050405020304" pitchFamily="16" charset="0"/>
              </a:rPr>
              <a:t>char       di_addr[40]; /*</a:t>
            </a:r>
            <a:r>
              <a:rPr lang="zh-CN" altLang="x-none" sz="2000" dirty="0" err="1">
                <a:solidFill>
                  <a:srgbClr val="FF0000"/>
                </a:solidFill>
                <a:latin typeface="Times New Roman" panose="02020603050405020304" pitchFamily="16" charset="0"/>
              </a:rPr>
              <a:t>文件索引表，存放文件物理盘块号*</a:t>
            </a:r>
            <a:r>
              <a:rPr lang="en-US" altLang="zh-CN" sz="2000" dirty="0" err="1">
                <a:solidFill>
                  <a:srgbClr val="FF0000"/>
                </a:solidFill>
                <a:latin typeface="Times New Roman" panose="02020603050405020304" pitchFamily="16" charset="0"/>
              </a:rPr>
              <a:t>/</a:t>
            </a:r>
            <a:endParaRPr lang="en-US" altLang="zh-CN" sz="2000" dirty="0" err="1">
              <a:solidFill>
                <a:srgbClr val="FF0000"/>
              </a:solidFill>
              <a:latin typeface="Times New Roman" panose="02020603050405020304" pitchFamily="16" charset="0"/>
            </a:endParaRPr>
          </a:p>
          <a:p>
            <a:pPr marL="457200" lvl="1" indent="0" defTabSz="457200" eaLnBrk="1" hangingPunct="1">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FF"/>
                </a:solidFill>
                <a:latin typeface="Times New Roman" panose="02020603050405020304" pitchFamily="16" charset="0"/>
              </a:rPr>
              <a:t>   time_t     di_atime;    /*</a:t>
            </a:r>
            <a:r>
              <a:rPr lang="zh-CN" altLang="x-none" sz="2000" dirty="0" err="1">
                <a:solidFill>
                  <a:srgbClr val="0000FF"/>
                </a:solidFill>
                <a:latin typeface="Times New Roman" panose="02020603050405020304" pitchFamily="16" charset="0"/>
              </a:rPr>
              <a:t>文件最近一次访问时间*</a:t>
            </a:r>
            <a:r>
              <a:rPr lang="en-US" altLang="zh-CN" sz="2000" dirty="0" err="1">
                <a:solidFill>
                  <a:srgbClr val="0000FF"/>
                </a:solidFill>
                <a:latin typeface="Times New Roman" panose="02020603050405020304" pitchFamily="16" charset="0"/>
              </a:rPr>
              <a:t>/</a:t>
            </a:r>
            <a:endParaRPr lang="en-US" altLang="zh-CN" sz="2000" dirty="0" err="1">
              <a:solidFill>
                <a:srgbClr val="0000FF"/>
              </a:solidFill>
              <a:latin typeface="Times New Roman" panose="02020603050405020304" pitchFamily="16" charset="0"/>
            </a:endParaRPr>
          </a:p>
          <a:p>
            <a:pPr marL="457200" lvl="1" indent="0" defTabSz="457200" eaLnBrk="1" hangingPunct="1">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FF"/>
                </a:solidFill>
                <a:latin typeface="Times New Roman" panose="02020603050405020304" pitchFamily="16" charset="0"/>
              </a:rPr>
              <a:t>   time_t     di_mtime;    /*</a:t>
            </a:r>
            <a:r>
              <a:rPr lang="zh-CN" altLang="x-none" sz="2000" dirty="0" err="1">
                <a:solidFill>
                  <a:srgbClr val="0000FF"/>
                </a:solidFill>
                <a:latin typeface="Times New Roman" panose="02020603050405020304" pitchFamily="16" charset="0"/>
              </a:rPr>
              <a:t>文件最近一次修改时间*</a:t>
            </a:r>
            <a:r>
              <a:rPr lang="en-US" altLang="zh-CN" sz="2000" dirty="0" err="1">
                <a:solidFill>
                  <a:srgbClr val="0000FF"/>
                </a:solidFill>
                <a:latin typeface="Times New Roman" panose="02020603050405020304" pitchFamily="16" charset="0"/>
              </a:rPr>
              <a:t>/</a:t>
            </a:r>
            <a:endParaRPr lang="en-US" altLang="zh-CN" sz="2000" dirty="0" err="1">
              <a:solidFill>
                <a:srgbClr val="0000FF"/>
              </a:solidFill>
              <a:latin typeface="Times New Roman" panose="02020603050405020304" pitchFamily="16" charset="0"/>
            </a:endParaRPr>
          </a:p>
          <a:p>
            <a:pPr marL="457200" lvl="1" indent="0" defTabSz="457200" eaLnBrk="1" hangingPunct="1">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FF"/>
                </a:solidFill>
                <a:latin typeface="Times New Roman" panose="02020603050405020304" pitchFamily="16" charset="0"/>
              </a:rPr>
              <a:t>   time_t     di_ctime;    /*</a:t>
            </a:r>
            <a:r>
              <a:rPr lang="zh-CN" altLang="x-none" sz="2000" dirty="0" err="1">
                <a:solidFill>
                  <a:srgbClr val="0000FF"/>
                </a:solidFill>
                <a:latin typeface="Times New Roman" panose="02020603050405020304" pitchFamily="16" charset="0"/>
              </a:rPr>
              <a:t>文件创建时间*</a:t>
            </a:r>
            <a:r>
              <a:rPr lang="en-US" altLang="zh-CN" sz="2000" dirty="0" err="1">
                <a:solidFill>
                  <a:srgbClr val="0000FF"/>
                </a:solidFill>
                <a:latin typeface="Times New Roman" panose="02020603050405020304" pitchFamily="16" charset="0"/>
              </a:rPr>
              <a:t>/</a:t>
            </a:r>
            <a:endParaRPr lang="en-US" altLang="zh-CN" sz="2000" dirty="0" err="1">
              <a:solidFill>
                <a:srgbClr val="0000FF"/>
              </a:solidFill>
              <a:latin typeface="Times New Roman" panose="02020603050405020304" pitchFamily="16" charset="0"/>
            </a:endParaRPr>
          </a:p>
          <a:p>
            <a:pPr marL="457200" lvl="1" indent="0" defTabSz="457200" eaLnBrk="1" hangingPunct="1">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FF"/>
                </a:solidFill>
                <a:latin typeface="Times New Roman" panose="02020603050405020304" pitchFamily="16" charset="0"/>
              </a:rPr>
              <a:t>}</a:t>
            </a:r>
            <a:endParaRPr lang="en-US" altLang="zh-CN" sz="2000" dirty="0" err="1">
              <a:solidFill>
                <a:srgbClr val="0000FF"/>
              </a:solidFill>
              <a:latin typeface="Times New Roman" panose="02020603050405020304" pitchFamily="16" charset="0"/>
            </a:endParaRPr>
          </a:p>
          <a:p>
            <a:pPr marL="1905" indent="-1905"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2000" dirty="0" err="1">
              <a:solidFill>
                <a:srgbClr val="0000FF"/>
              </a:solidFill>
              <a:latin typeface="Times New Roman" panose="02020603050405020304" pitchFamily="16" charset="0"/>
            </a:endParaRPr>
          </a:p>
        </p:txBody>
      </p:sp>
    </p:spTree>
  </p:cSld>
  <p:clrMapOvr>
    <a:masterClrMapping/>
  </p:clrMapOvr>
  <p:transition>
    <p:cover dir="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7410" name="矩形 1126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7411" name="文本框 11265"/>
          <p:cNvSpPr txBox="1"/>
          <p:nvPr/>
        </p:nvSpPr>
        <p:spPr>
          <a:xfrm>
            <a:off x="566738" y="142875"/>
            <a:ext cx="7783512"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引言</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7412" name="文本框 11266"/>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lnSpc>
                <a:spcPct val="12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6.1.1 </a:t>
            </a:r>
            <a:r>
              <a:rPr lang="zh-CN" altLang="x-none" sz="2800" dirty="0" err="1">
                <a:solidFill>
                  <a:srgbClr val="000000"/>
                </a:solidFill>
                <a:latin typeface="楷体_GB2312" pitchFamily="49" charset="0"/>
              </a:rPr>
              <a:t>文件管理的目的</a:t>
            </a:r>
            <a:endParaRPr lang="zh-CN" altLang="x-none" sz="2800" dirty="0" err="1">
              <a:solidFill>
                <a:srgbClr val="000000"/>
              </a:solidFill>
              <a:latin typeface="楷体_GB2312" pitchFamily="49" charset="0"/>
            </a:endParaRPr>
          </a:p>
          <a:p>
            <a:pPr marL="342900" indent="-342900" defTabSz="457200" eaLnBrk="0" hangingPunct="0">
              <a:lnSpc>
                <a:spcPct val="12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6.1.2</a:t>
            </a:r>
            <a:r>
              <a:rPr lang="en-US" altLang="zh-CN" sz="2800" dirty="0" err="1">
                <a:solidFill>
                  <a:srgbClr val="000000"/>
                </a:solidFill>
                <a:latin typeface="楷体_GB2312" pitchFamily="49" charset="0"/>
              </a:rPr>
              <a:t> </a:t>
            </a:r>
            <a:r>
              <a:rPr lang="zh-CN" altLang="x-none" sz="2800" dirty="0" err="1">
                <a:solidFill>
                  <a:srgbClr val="000000"/>
                </a:solidFill>
                <a:latin typeface="楷体_GB2312" pitchFamily="49" charset="0"/>
              </a:rPr>
              <a:t>文件系统的基本概念</a:t>
            </a:r>
            <a:endParaRPr lang="zh-CN" altLang="x-none" sz="2800" dirty="0" err="1">
              <a:solidFill>
                <a:srgbClr val="000000"/>
              </a:solidFill>
              <a:latin typeface="楷体_GB2312" pitchFamily="49" charset="0"/>
            </a:endParaRPr>
          </a:p>
          <a:p>
            <a:pPr marL="342900" indent="-342900" defTabSz="457200" eaLnBrk="0" hangingPunct="0">
              <a:lnSpc>
                <a:spcPct val="12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dirty="0" err="1">
              <a:solidFill>
                <a:srgbClr val="000000"/>
              </a:solidFill>
              <a:latin typeface="楷体_GB2312" pitchFamily="49" charset="0"/>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72706" name="矩形 3993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72707" name="文本框 3993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文件的物理结构</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39939" name="文本框 39938"/>
          <p:cNvSpPr txBox="1"/>
          <p:nvPr/>
        </p:nvSpPr>
        <p:spPr>
          <a:xfrm>
            <a:off x="431800" y="1484313"/>
            <a:ext cx="8178800" cy="4924425"/>
          </a:xfrm>
          <a:prstGeom prst="rect">
            <a:avLst/>
          </a:prstGeom>
          <a:noFill/>
          <a:ln w="9525">
            <a:noFill/>
          </a:ln>
        </p:spPr>
        <p:txBody>
          <a:bodyPr wrap="square" lIns="91440" tIns="45720" rIns="91440" bIns="45720" anchor="t" anchorCtr="0"/>
          <a:p>
            <a:pPr marL="457200" indent="-457200" defTabSz="457200" eaLnBrk="0" hangingPunct="0">
              <a:spcBef>
                <a:spcPts val="6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将</a:t>
            </a:r>
            <a:r>
              <a:rPr lang="en-US" altLang="zh-CN"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13</a:t>
            </a:r>
            <a:r>
              <a:rPr lang="zh-CN" altLang="x-non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个表项分成</a:t>
            </a:r>
            <a:r>
              <a:rPr lang="en-US" altLang="zh-CN"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4</a:t>
            </a:r>
            <a:r>
              <a:rPr lang="zh-CN" altLang="x-none"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种寻址方式：</a:t>
            </a:r>
            <a:r>
              <a:rPr lang="zh-CN" altLang="x-none" dirty="0" err="1">
                <a:solidFill>
                  <a:srgbClr val="000000"/>
                </a:solidFill>
                <a:cs typeface="Times New Roman" panose="02020603050405020304" pitchFamily="16" charset="0"/>
                <a:sym typeface="+mn-ea"/>
              </a:rPr>
              <a:t>【一共</a:t>
            </a:r>
            <a:r>
              <a:rPr lang="en-US" altLang="zh-CN" dirty="0" err="1">
                <a:solidFill>
                  <a:srgbClr val="000000"/>
                </a:solidFill>
                <a:cs typeface="Times New Roman" panose="02020603050405020304" pitchFamily="16" charset="0"/>
                <a:sym typeface="+mn-ea"/>
              </a:rPr>
              <a:t>13</a:t>
            </a:r>
            <a:r>
              <a:rPr lang="zh-CN" altLang="en-US" dirty="0" err="1">
                <a:solidFill>
                  <a:srgbClr val="000000"/>
                </a:solidFill>
                <a:cs typeface="Times New Roman" panose="02020603050405020304" pitchFamily="16" charset="0"/>
                <a:sym typeface="+mn-ea"/>
              </a:rPr>
              <a:t>个，</a:t>
            </a:r>
            <a:r>
              <a:rPr lang="en-US" altLang="zh-CN" dirty="0" err="1">
                <a:solidFill>
                  <a:srgbClr val="000000"/>
                </a:solidFill>
                <a:cs typeface="Times New Roman" panose="02020603050405020304" pitchFamily="16" charset="0"/>
                <a:sym typeface="+mn-ea"/>
              </a:rPr>
              <a:t>1</a:t>
            </a:r>
            <a:r>
              <a:rPr lang="zh-CN" altLang="en-US" dirty="0" err="1">
                <a:solidFill>
                  <a:srgbClr val="000000"/>
                </a:solidFill>
                <a:cs typeface="Times New Roman" panose="02020603050405020304" pitchFamily="16" charset="0"/>
                <a:sym typeface="+mn-ea"/>
              </a:rPr>
              <a:t>用</a:t>
            </a:r>
            <a:r>
              <a:rPr lang="en-US" altLang="zh-CN" dirty="0" err="1">
                <a:solidFill>
                  <a:srgbClr val="000000"/>
                </a:solidFill>
                <a:cs typeface="Times New Roman" panose="02020603050405020304" pitchFamily="16" charset="0"/>
                <a:sym typeface="+mn-ea"/>
              </a:rPr>
              <a:t>10</a:t>
            </a:r>
            <a:r>
              <a:rPr lang="zh-CN" altLang="en-US" dirty="0" err="1">
                <a:solidFill>
                  <a:srgbClr val="000000"/>
                </a:solidFill>
                <a:cs typeface="Times New Roman" panose="02020603050405020304" pitchFamily="16" charset="0"/>
                <a:sym typeface="+mn-ea"/>
              </a:rPr>
              <a:t>个，后面依次向后</a:t>
            </a:r>
            <a:r>
              <a:rPr lang="zh-CN" altLang="x-none" dirty="0" err="1">
                <a:solidFill>
                  <a:srgbClr val="000000"/>
                </a:solidFill>
                <a:cs typeface="Times New Roman" panose="02020603050405020304" pitchFamily="16" charset="0"/>
                <a:sym typeface="+mn-ea"/>
              </a:rPr>
              <a:t>】</a:t>
            </a:r>
            <a:endParaRPr lang="zh-CN" altLang="x-none" noProof="1" dirty="0" err="1">
              <a:solidFill>
                <a:srgbClr val="000000"/>
              </a:solidFill>
              <a:cs typeface="Times New Roman" panose="02020603050405020304" pitchFamily="16" charset="0"/>
            </a:endParaRPr>
          </a:p>
          <a:p>
            <a:pPr marL="457200" indent="-457200" defTabSz="457200" eaLnBrk="0" hangingPunct="0">
              <a:spcBef>
                <a:spcPts val="565"/>
              </a:spcBef>
              <a:buClr>
                <a:srgbClr val="0000FF"/>
              </a:buClr>
              <a:buSzPct val="100000"/>
              <a:buFont typeface="Times New Roman" panose="02020603050405020304" pitchFamily="16" charset="0"/>
              <a:buAutoNum type="circleNumDbPlain"/>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u="sng" noProof="1" dirty="0" err="1">
                <a:solidFill>
                  <a:srgbClr val="FF0000"/>
                </a:solidFill>
                <a:latin typeface="Times New Roman" panose="02020603050405020304" pitchFamily="16" charset="0"/>
                <a:ea typeface="黑体" panose="02010609060101010101" charset="-122"/>
                <a:cs typeface="Times New Roman" panose="02020603050405020304" pitchFamily="16" charset="0"/>
              </a:rPr>
              <a:t>直接寻址</a:t>
            </a:r>
            <a:r>
              <a:rPr lang="zh-CN" altLang="x-none"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a:t>
            </a:r>
            <a:r>
              <a:rPr lang="en-US" altLang="zh-CN" sz="2000" noProof="1" dirty="0" err="1">
                <a:solidFill>
                  <a:srgbClr val="0000FF"/>
                </a:solidFill>
                <a:latin typeface="Times New Roman" panose="02020603050405020304" pitchFamily="16" charset="0"/>
                <a:ea typeface="黑体" panose="02010609060101010101" charset="-122"/>
                <a:cs typeface="Times New Roman" panose="02020603050405020304" pitchFamily="16" charset="0"/>
              </a:rPr>
              <a:t>di_addr[]</a:t>
            </a:r>
            <a:r>
              <a:rPr lang="zh-CN" altLang="x-none"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数组前</a:t>
            </a:r>
            <a:r>
              <a:rPr lang="en-US" altLang="zh-CN"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10</a:t>
            </a:r>
            <a:r>
              <a:rPr lang="zh-CN" altLang="x-none"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个表项直接指向文件前</a:t>
            </a:r>
            <a:r>
              <a:rPr lang="en-US" altLang="zh-CN"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10</a:t>
            </a:r>
            <a:r>
              <a:rPr lang="zh-CN" altLang="x-none"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个逻辑块的物理盘块地址，称为直接块指针。</a:t>
            </a:r>
            <a:endParaRPr lang="zh-CN" altLang="x-none" sz="2000" noProof="1" dirty="0" err="1">
              <a:solidFill>
                <a:srgbClr val="000000"/>
              </a:solidFill>
              <a:cs typeface="Times New Roman" panose="02020603050405020304" pitchFamily="16" charset="0"/>
            </a:endParaRPr>
          </a:p>
          <a:p>
            <a:pPr marL="457200" indent="-457200" defTabSz="457200" eaLnBrk="0" hangingPunct="0">
              <a:spcBef>
                <a:spcPts val="565"/>
              </a:spcBef>
              <a:buClr>
                <a:srgbClr val="0000FF"/>
              </a:buClr>
              <a:buSzPct val="100000"/>
              <a:buFont typeface="Times New Roman" panose="02020603050405020304" pitchFamily="16" charset="0"/>
              <a:buAutoNum type="circleNumDbPlain"/>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u="sng" noProof="1" dirty="0" err="1">
                <a:solidFill>
                  <a:srgbClr val="FF0000"/>
                </a:solidFill>
                <a:latin typeface="Times New Roman" panose="02020603050405020304" pitchFamily="16" charset="0"/>
                <a:ea typeface="黑体" panose="02010609060101010101" charset="-122"/>
                <a:cs typeface="Times New Roman" panose="02020603050405020304" pitchFamily="16" charset="0"/>
              </a:rPr>
              <a:t>一级间接寻址</a:t>
            </a:r>
            <a:r>
              <a:rPr lang="zh-CN" altLang="x-none"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a:t>
            </a:r>
            <a:r>
              <a:rPr lang="en-US" altLang="zh-CN" sz="2000" noProof="1" dirty="0" err="1">
                <a:solidFill>
                  <a:srgbClr val="0000FF"/>
                </a:solidFill>
                <a:latin typeface="Times New Roman" panose="02020603050405020304" pitchFamily="16" charset="0"/>
                <a:ea typeface="黑体" panose="02010609060101010101" charset="-122"/>
                <a:cs typeface="Times New Roman" panose="02020603050405020304" pitchFamily="16" charset="0"/>
              </a:rPr>
              <a:t>di_addr[]</a:t>
            </a:r>
            <a:r>
              <a:rPr lang="zh-CN" altLang="x-none"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数组的第</a:t>
            </a:r>
            <a:r>
              <a:rPr lang="en-US" altLang="zh-CN"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11</a:t>
            </a:r>
            <a:r>
              <a:rPr lang="zh-CN" altLang="x-none"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个表项指向文件索引块的地址，即第</a:t>
            </a:r>
            <a:r>
              <a:rPr lang="en-US" altLang="zh-CN"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11</a:t>
            </a:r>
            <a:r>
              <a:rPr lang="zh-CN" altLang="x-none"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个表项登记的不是文件物理盘块号，而是索引块的地址。</a:t>
            </a:r>
            <a:r>
              <a:rPr lang="zh-CN" altLang="x-none" sz="2000" noProof="1" dirty="0" err="1">
                <a:solidFill>
                  <a:srgbClr val="0000FF"/>
                </a:solidFill>
                <a:latin typeface="Times New Roman" panose="02020603050405020304" pitchFamily="16" charset="0"/>
                <a:ea typeface="黑体" panose="02010609060101010101" charset="-122"/>
                <a:cs typeface="Times New Roman" panose="02020603050405020304" pitchFamily="16" charset="0"/>
              </a:rPr>
              <a:t>（每个索引表项为</a:t>
            </a:r>
            <a:r>
              <a:rPr lang="en-US" altLang="zh-CN" sz="2000" noProof="1" dirty="0" err="1">
                <a:solidFill>
                  <a:srgbClr val="0000FF"/>
                </a:solidFill>
                <a:latin typeface="Times New Roman" panose="02020603050405020304" pitchFamily="16" charset="0"/>
                <a:ea typeface="黑体" panose="02010609060101010101" charset="-122"/>
                <a:cs typeface="Times New Roman" panose="02020603050405020304" pitchFamily="16" charset="0"/>
              </a:rPr>
              <a:t>3</a:t>
            </a:r>
            <a:r>
              <a:rPr lang="zh-CN" altLang="x-none" sz="2000" noProof="1" dirty="0" err="1">
                <a:solidFill>
                  <a:srgbClr val="0000FF"/>
                </a:solidFill>
                <a:latin typeface="Times New Roman" panose="02020603050405020304" pitchFamily="16" charset="0"/>
                <a:ea typeface="黑体" panose="02010609060101010101" charset="-122"/>
                <a:cs typeface="Times New Roman" panose="02020603050405020304" pitchFamily="16" charset="0"/>
              </a:rPr>
              <a:t>个字节）。</a:t>
            </a:r>
            <a:endParaRPr lang="zh-CN" altLang="x-none" sz="2000" noProof="1" dirty="0" err="1">
              <a:solidFill>
                <a:srgbClr val="0000FF"/>
              </a:solidFill>
              <a:cs typeface="Times New Roman" panose="02020603050405020304" pitchFamily="16" charset="0"/>
            </a:endParaRPr>
          </a:p>
          <a:p>
            <a:pPr defTabSz="457200" eaLnBrk="0" hangingPunct="0">
              <a:spcBef>
                <a:spcPts val="565"/>
              </a:spcBef>
              <a:buClr>
                <a:srgbClr val="0000FF"/>
              </a:buClr>
              <a:buSzPct val="100000"/>
              <a:buFont typeface="Times New Roman" panose="02020603050405020304"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noProof="1" dirty="0" err="1">
                <a:solidFill>
                  <a:schemeClr val="accent2"/>
                </a:solidFill>
                <a:latin typeface="Times New Roman" panose="02020603050405020304" pitchFamily="16" charset="0"/>
                <a:ea typeface="黑体" panose="02010609060101010101" charset="-122"/>
                <a:cs typeface="Times New Roman" panose="02020603050405020304" pitchFamily="16" charset="0"/>
              </a:rPr>
              <a:t>③</a:t>
            </a:r>
            <a:r>
              <a:rPr lang="en-US" altLang="zh-CN" sz="2000" noProof="1" dirty="0" err="1">
                <a:solidFill>
                  <a:schemeClr val="accent2"/>
                </a:solidFill>
                <a:latin typeface="Times New Roman" panose="02020603050405020304" pitchFamily="16" charset="0"/>
                <a:ea typeface="黑体" panose="02010609060101010101" charset="-122"/>
                <a:cs typeface="Times New Roman" panose="02020603050405020304" pitchFamily="16" charset="0"/>
              </a:rPr>
              <a:t>   </a:t>
            </a:r>
            <a:r>
              <a:rPr lang="zh-CN" altLang="x-none" sz="2000" u="sng" noProof="1" dirty="0" err="1">
                <a:solidFill>
                  <a:srgbClr val="FF0000"/>
                </a:solidFill>
                <a:latin typeface="Times New Roman" panose="02020603050405020304" pitchFamily="16" charset="0"/>
                <a:ea typeface="黑体" panose="02010609060101010101" charset="-122"/>
                <a:cs typeface="Times New Roman" panose="02020603050405020304" pitchFamily="16" charset="0"/>
              </a:rPr>
              <a:t>二级间接寻址</a:t>
            </a:r>
            <a:r>
              <a:rPr lang="zh-CN" altLang="x-none"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a:t>
            </a:r>
            <a:r>
              <a:rPr lang="en-US" altLang="zh-CN" sz="2000" noProof="1" dirty="0" err="1">
                <a:solidFill>
                  <a:schemeClr val="accent2"/>
                </a:solidFill>
                <a:latin typeface="Times New Roman" panose="02020603050405020304" pitchFamily="16" charset="0"/>
                <a:ea typeface="黑体" panose="02010609060101010101" charset="-122"/>
                <a:cs typeface="Times New Roman" panose="02020603050405020304" pitchFamily="16" charset="0"/>
              </a:rPr>
              <a:t>di_addr[]</a:t>
            </a:r>
            <a:r>
              <a:rPr lang="zh-CN" altLang="x-none"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数组的第</a:t>
            </a:r>
            <a:r>
              <a:rPr lang="en-US" altLang="zh-CN"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12</a:t>
            </a:r>
            <a:r>
              <a:rPr lang="zh-CN" altLang="x-none"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个表项指向第一个具有</a:t>
            </a:r>
            <a:r>
              <a:rPr lang="en-US" altLang="zh-CN"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341</a:t>
            </a:r>
            <a:r>
              <a:rPr lang="zh-CN" altLang="x-none"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个表项的间接索引块的地址。</a:t>
            </a:r>
            <a:endParaRPr lang="zh-CN" altLang="x-none" sz="2000" noProof="1" dirty="0" err="1">
              <a:solidFill>
                <a:srgbClr val="000000"/>
              </a:solidFill>
              <a:cs typeface="Times New Roman" panose="02020603050405020304" pitchFamily="16" charset="0"/>
            </a:endParaRPr>
          </a:p>
          <a:p>
            <a:pPr defTabSz="457200" eaLnBrk="0" hangingPunct="0">
              <a:spcBef>
                <a:spcPts val="565"/>
              </a:spcBef>
              <a:buClr>
                <a:srgbClr val="0000FF"/>
              </a:buClr>
              <a:buSzPct val="100000"/>
              <a:buFont typeface="Times New Roman" panose="02020603050405020304"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noProof="1" dirty="0" err="1">
                <a:solidFill>
                  <a:schemeClr val="accent2"/>
                </a:solidFill>
                <a:latin typeface="Times New Roman" panose="02020603050405020304" pitchFamily="16" charset="0"/>
                <a:ea typeface="微软雅黑" panose="020B0503020204020204" charset="-122"/>
                <a:cs typeface="Times New Roman" panose="02020603050405020304" pitchFamily="16" charset="0"/>
              </a:rPr>
              <a:t>④</a:t>
            </a:r>
            <a:r>
              <a:rPr lang="en-US" altLang="zh-CN" sz="2000" noProof="1" dirty="0" err="1">
                <a:solidFill>
                  <a:schemeClr val="accent2"/>
                </a:solidFill>
                <a:latin typeface="Times New Roman" panose="02020603050405020304" pitchFamily="16" charset="0"/>
                <a:ea typeface="微软雅黑" panose="020B0503020204020204" charset="-122"/>
                <a:cs typeface="Times New Roman" panose="02020603050405020304" pitchFamily="16" charset="0"/>
              </a:rPr>
              <a:t>   </a:t>
            </a:r>
            <a:r>
              <a:rPr lang="zh-CN" altLang="x-none" sz="2000" u="sng" noProof="1" dirty="0" err="1">
                <a:solidFill>
                  <a:srgbClr val="FF0000"/>
                </a:solidFill>
                <a:latin typeface="Times New Roman" panose="02020603050405020304" pitchFamily="16" charset="0"/>
                <a:ea typeface="黑体" panose="02010609060101010101" charset="-122"/>
                <a:cs typeface="Times New Roman" panose="02020603050405020304" pitchFamily="16" charset="0"/>
              </a:rPr>
              <a:t>三级间接寻址</a:t>
            </a:r>
            <a:r>
              <a:rPr lang="zh-CN" altLang="x-none"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a:t>
            </a:r>
            <a:r>
              <a:rPr lang="en-US" altLang="zh-CN" sz="2000" noProof="1" dirty="0" err="1">
                <a:solidFill>
                  <a:schemeClr val="accent2"/>
                </a:solidFill>
                <a:latin typeface="Times New Roman" panose="02020603050405020304" pitchFamily="16" charset="0"/>
                <a:ea typeface="黑体" panose="02010609060101010101" charset="-122"/>
                <a:cs typeface="Times New Roman" panose="02020603050405020304" pitchFamily="16" charset="0"/>
              </a:rPr>
              <a:t>di_addr[]</a:t>
            </a:r>
            <a:r>
              <a:rPr lang="zh-CN" altLang="x-none"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数组的第</a:t>
            </a:r>
            <a:r>
              <a:rPr lang="en-US" altLang="zh-CN"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13</a:t>
            </a:r>
            <a:r>
              <a:rPr lang="zh-CN" altLang="x-none"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个表项指向第一个具有</a:t>
            </a:r>
            <a:r>
              <a:rPr lang="en-US" altLang="zh-CN"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341</a:t>
            </a:r>
            <a:r>
              <a:rPr lang="zh-CN" altLang="x-none"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个表项的二级间接索引块的地址，文件的寻址原理与上述类似。</a:t>
            </a:r>
            <a:endParaRPr lang="zh-CN" altLang="x-none" sz="2000" noProof="1" dirty="0" err="1">
              <a:solidFill>
                <a:srgbClr val="000000"/>
              </a:solidFill>
              <a:cs typeface="Times New Roman" panose="02020603050405020304" pitchFamily="16" charset="0"/>
            </a:endParaRPr>
          </a:p>
          <a:p>
            <a:pPr marL="457200" indent="-457200" defTabSz="457200" eaLnBrk="0" hangingPunct="0">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   </a:t>
            </a:r>
            <a:endParaRPr lang="zh-CN" altLang="x-none" sz="2000" noProof="1" dirty="0" err="1">
              <a:solidFill>
                <a:srgbClr val="000000"/>
              </a:solidFill>
              <a:cs typeface="Times New Roman" panose="02020603050405020304" pitchFamily="16" charset="0"/>
            </a:endParaRPr>
          </a:p>
          <a:p>
            <a:pPr marL="457200" indent="-457200" defTabSz="457200" eaLnBrk="0" hangingPunct="0">
              <a:spcBef>
                <a:spcPts val="565"/>
              </a:spcBef>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例：如果一个存储块为</a:t>
            </a:r>
            <a:r>
              <a:rPr lang="en-US" altLang="zh-CN"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1K</a:t>
            </a:r>
            <a:r>
              <a:rPr lang="zh-CN" altLang="x-none" sz="2000" noProof="1" dirty="0" err="1">
                <a:solidFill>
                  <a:srgbClr val="000000"/>
                </a:solidFill>
                <a:latin typeface="Times New Roman" panose="02020603050405020304" pitchFamily="16" charset="0"/>
                <a:ea typeface="黑体" panose="02010609060101010101" charset="-122"/>
                <a:cs typeface="Times New Roman" panose="02020603050405020304" pitchFamily="16" charset="0"/>
              </a:rPr>
              <a:t>，则所能访问的文件最大为：</a:t>
            </a:r>
            <a:r>
              <a:rPr lang="en-US" altLang="zh-CN" sz="2000" noProof="1" dirty="0" err="1">
                <a:solidFill>
                  <a:srgbClr val="0000FF"/>
                </a:solidFill>
                <a:latin typeface="Times New Roman" panose="02020603050405020304" pitchFamily="16" charset="0"/>
                <a:ea typeface="黑体" panose="02010609060101010101" charset="-122"/>
                <a:cs typeface="Times New Roman" panose="02020603050405020304" pitchFamily="16" charset="0"/>
              </a:rPr>
              <a:t>(10+341+341×341</a:t>
            </a:r>
            <a:r>
              <a:rPr lang="zh-CN" altLang="x-none" sz="2000" noProof="1" dirty="0" err="1">
                <a:solidFill>
                  <a:srgbClr val="0000FF"/>
                </a:solidFill>
                <a:latin typeface="Times New Roman" panose="02020603050405020304" pitchFamily="16" charset="0"/>
                <a:ea typeface="黑体" panose="02010609060101010101" charset="-122"/>
                <a:cs typeface="Times New Roman" panose="02020603050405020304" pitchFamily="16" charset="0"/>
              </a:rPr>
              <a:t>＋</a:t>
            </a:r>
            <a:r>
              <a:rPr lang="en-US" altLang="zh-CN" sz="2000" noProof="1" dirty="0" err="1">
                <a:solidFill>
                  <a:srgbClr val="0000FF"/>
                </a:solidFill>
                <a:latin typeface="Times New Roman" panose="02020603050405020304" pitchFamily="16" charset="0"/>
                <a:ea typeface="黑体" panose="02010609060101010101" charset="-122"/>
                <a:cs typeface="Times New Roman" panose="02020603050405020304" pitchFamily="16" charset="0"/>
              </a:rPr>
              <a:t>341×341×341)*1KB</a:t>
            </a:r>
            <a:r>
              <a:rPr lang="zh-CN" altLang="x-none" sz="2000" noProof="1" dirty="0" err="1">
                <a:solidFill>
                  <a:srgbClr val="0000FF"/>
                </a:solidFill>
                <a:latin typeface="Times New Roman" panose="02020603050405020304" pitchFamily="16" charset="0"/>
                <a:ea typeface="黑体" panose="02010609060101010101" charset="-122"/>
                <a:cs typeface="Times New Roman" panose="02020603050405020304" pitchFamily="16" charset="0"/>
              </a:rPr>
              <a:t>，将近</a:t>
            </a:r>
            <a:r>
              <a:rPr lang="en-US" altLang="zh-CN" sz="2000" noProof="1" dirty="0" err="1">
                <a:solidFill>
                  <a:srgbClr val="0000FF"/>
                </a:solidFill>
                <a:latin typeface="Times New Roman" panose="02020603050405020304" pitchFamily="16" charset="0"/>
                <a:ea typeface="黑体" panose="02010609060101010101" charset="-122"/>
                <a:cs typeface="Times New Roman" panose="02020603050405020304" pitchFamily="16" charset="0"/>
              </a:rPr>
              <a:t>40GB</a:t>
            </a:r>
            <a:r>
              <a:rPr lang="zh-CN" altLang="x-none" sz="2000" noProof="1" dirty="0" err="1">
                <a:solidFill>
                  <a:srgbClr val="0000FF"/>
                </a:solidFill>
                <a:latin typeface="Times New Roman" panose="02020603050405020304" pitchFamily="16" charset="0"/>
                <a:ea typeface="黑体" panose="02010609060101010101" charset="-122"/>
                <a:cs typeface="Times New Roman" panose="02020603050405020304" pitchFamily="16" charset="0"/>
              </a:rPr>
              <a:t>。</a:t>
            </a:r>
            <a:endParaRPr lang="zh-CN" altLang="x-none" sz="2000" noProof="1" dirty="0" err="1">
              <a:solidFill>
                <a:srgbClr val="0000FF"/>
              </a:solidFill>
              <a:cs typeface="Times New Roman" panose="02020603050405020304" pitchFamily="16" charset="0"/>
            </a:endParaRPr>
          </a:p>
        </p:txBody>
      </p:sp>
      <p:pic>
        <p:nvPicPr>
          <p:cNvPr id="72709" name="图片 39939"/>
          <p:cNvPicPr>
            <a:picLocks noChangeAspect="1"/>
          </p:cNvPicPr>
          <p:nvPr/>
        </p:nvPicPr>
        <p:blipFill>
          <a:blip r:embed="rId2"/>
          <a:stretch>
            <a:fillRect/>
          </a:stretch>
        </p:blipFill>
        <p:spPr>
          <a:xfrm>
            <a:off x="7451725" y="115888"/>
            <a:ext cx="1219200" cy="1219200"/>
          </a:xfrm>
          <a:prstGeom prst="rect">
            <a:avLst/>
          </a:prstGeom>
          <a:noFill/>
          <a:ln w="9525">
            <a:noFill/>
          </a:ln>
        </p:spPr>
      </p:pic>
    </p:spTree>
  </p:cSld>
  <p:clrMapOvr>
    <a:masterClrMapping/>
  </p:clrMapOvr>
  <p:transition>
    <p:cover dir="r"/>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74754" name="矩形 4096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74755" name="文本框 40961"/>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文件的物理结构</a:t>
            </a:r>
            <a:endParaRPr lang="zh-CN" altLang="x-none" sz="3600" dirty="0" err="1">
              <a:solidFill>
                <a:srgbClr val="000000"/>
              </a:solidFill>
              <a:latin typeface="Arial Black" panose="020B0A04020102020204" pitchFamily="32" charset="0"/>
              <a:ea typeface="宋体" panose="02010600030101010101" pitchFamily="2" charset="-122"/>
            </a:endParaRPr>
          </a:p>
        </p:txBody>
      </p:sp>
      <p:grpSp>
        <p:nvGrpSpPr>
          <p:cNvPr id="74756" name="组合 40962"/>
          <p:cNvGrpSpPr/>
          <p:nvPr/>
        </p:nvGrpSpPr>
        <p:grpSpPr>
          <a:xfrm>
            <a:off x="611188" y="1412875"/>
            <a:ext cx="8345487" cy="5248275"/>
            <a:chOff x="385" y="890"/>
            <a:chExt cx="5257" cy="3306"/>
          </a:xfrm>
        </p:grpSpPr>
        <p:grpSp>
          <p:nvGrpSpPr>
            <p:cNvPr id="74757" name="组合 40963"/>
            <p:cNvGrpSpPr/>
            <p:nvPr/>
          </p:nvGrpSpPr>
          <p:grpSpPr>
            <a:xfrm>
              <a:off x="385" y="890"/>
              <a:ext cx="5257" cy="3265"/>
              <a:chOff x="385" y="890"/>
              <a:chExt cx="5257" cy="3265"/>
            </a:xfrm>
          </p:grpSpPr>
          <p:pic>
            <p:nvPicPr>
              <p:cNvPr id="74758" name="图片 40964"/>
              <p:cNvPicPr>
                <a:picLocks noChangeAspect="1"/>
              </p:cNvPicPr>
              <p:nvPr/>
            </p:nvPicPr>
            <p:blipFill>
              <a:blip r:embed="rId2"/>
              <a:stretch>
                <a:fillRect/>
              </a:stretch>
            </p:blipFill>
            <p:spPr>
              <a:xfrm>
                <a:off x="385" y="890"/>
                <a:ext cx="3722" cy="3265"/>
              </a:xfrm>
              <a:prstGeom prst="rect">
                <a:avLst/>
              </a:prstGeom>
              <a:noFill/>
              <a:ln w="9525">
                <a:noFill/>
              </a:ln>
            </p:spPr>
          </p:pic>
          <p:sp>
            <p:nvSpPr>
              <p:cNvPr id="74759" name="右大括号 40965"/>
              <p:cNvSpPr/>
              <p:nvPr/>
            </p:nvSpPr>
            <p:spPr>
              <a:xfrm>
                <a:off x="4160" y="2311"/>
                <a:ext cx="109" cy="1771"/>
              </a:xfrm>
              <a:prstGeom prst="rightBrace">
                <a:avLst>
                  <a:gd name="adj1" fmla="val 133817"/>
                  <a:gd name="adj2" fmla="val 50000"/>
                </a:avLst>
              </a:prstGeom>
              <a:noFill/>
              <a:ln w="9360" cap="flat" cmpd="sng">
                <a:solidFill>
                  <a:srgbClr val="0000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74760" name="文本框 40966"/>
              <p:cNvSpPr txBox="1"/>
              <p:nvPr/>
            </p:nvSpPr>
            <p:spPr>
              <a:xfrm>
                <a:off x="3359" y="1955"/>
                <a:ext cx="1253" cy="173"/>
              </a:xfrm>
              <a:prstGeom prst="rect">
                <a:avLst/>
              </a:prstGeom>
              <a:solidFill>
                <a:srgbClr val="FFFFFF"/>
              </a:solidFill>
              <a:ln w="9525">
                <a:noFill/>
              </a:ln>
            </p:spPr>
            <p:txBody>
              <a:bodyPr wrap="square" lIns="90000" tIns="0" rIns="90000" bIns="0" anchor="t" anchorCtr="0"/>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900" dirty="0" err="1">
                    <a:solidFill>
                      <a:srgbClr val="000000"/>
                    </a:solidFill>
                    <a:latin typeface="宋体" panose="02010600030101010101" pitchFamily="2" charset="-122"/>
                    <a:ea typeface="宋体" panose="02010600030101010101" pitchFamily="2" charset="-122"/>
                  </a:rPr>
                  <a:t>341×341</a:t>
                </a:r>
                <a:endParaRPr lang="en-US" altLang="zh-CN" sz="900" dirty="0" err="1">
                  <a:solidFill>
                    <a:srgbClr val="000000"/>
                  </a:solidFill>
                  <a:latin typeface="宋体" panose="02010600030101010101" pitchFamily="2" charset="-122"/>
                  <a:ea typeface="宋体" panose="02010600030101010101" pitchFamily="2" charset="-122"/>
                </a:endParaRPr>
              </a:p>
            </p:txBody>
          </p:sp>
          <p:sp>
            <p:nvSpPr>
              <p:cNvPr id="74761" name="右大括号 40967"/>
              <p:cNvSpPr/>
              <p:nvPr/>
            </p:nvSpPr>
            <p:spPr>
              <a:xfrm>
                <a:off x="3159" y="1609"/>
                <a:ext cx="109" cy="883"/>
              </a:xfrm>
              <a:prstGeom prst="rightBrace">
                <a:avLst>
                  <a:gd name="adj1" fmla="val 66720"/>
                  <a:gd name="adj2" fmla="val 50000"/>
                </a:avLst>
              </a:prstGeom>
              <a:noFill/>
              <a:ln w="9360" cap="flat" cmpd="sng">
                <a:solidFill>
                  <a:srgbClr val="0000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74762" name="文本框 40968"/>
              <p:cNvSpPr txBox="1"/>
              <p:nvPr/>
            </p:nvSpPr>
            <p:spPr>
              <a:xfrm>
                <a:off x="4389" y="3110"/>
                <a:ext cx="1253" cy="173"/>
              </a:xfrm>
              <a:prstGeom prst="rect">
                <a:avLst/>
              </a:prstGeom>
              <a:solidFill>
                <a:srgbClr val="FFFFFF"/>
              </a:solidFill>
              <a:ln w="9525">
                <a:noFill/>
              </a:ln>
            </p:spPr>
            <p:txBody>
              <a:bodyPr wrap="square" lIns="90000" tIns="0" rIns="90000" bIns="0" anchor="t" anchorCtr="0"/>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900" dirty="0" err="1">
                    <a:solidFill>
                      <a:srgbClr val="000000"/>
                    </a:solidFill>
                    <a:latin typeface="宋体" panose="02010600030101010101" pitchFamily="2" charset="-122"/>
                    <a:ea typeface="宋体" panose="02010600030101010101" pitchFamily="2" charset="-122"/>
                  </a:rPr>
                  <a:t>341×341×341</a:t>
                </a:r>
                <a:endParaRPr lang="en-US" altLang="zh-CN" sz="900" dirty="0" err="1">
                  <a:solidFill>
                    <a:srgbClr val="000000"/>
                  </a:solidFill>
                  <a:latin typeface="宋体" panose="02010600030101010101" pitchFamily="2" charset="-122"/>
                  <a:ea typeface="宋体" panose="02010600030101010101" pitchFamily="2" charset="-122"/>
                </a:endParaRPr>
              </a:p>
            </p:txBody>
          </p:sp>
        </p:grpSp>
        <p:sp>
          <p:nvSpPr>
            <p:cNvPr id="74763" name="文本框 40969"/>
            <p:cNvSpPr txBox="1"/>
            <p:nvPr/>
          </p:nvSpPr>
          <p:spPr>
            <a:xfrm>
              <a:off x="2902" y="1245"/>
              <a:ext cx="1253" cy="173"/>
            </a:xfrm>
            <a:prstGeom prst="rect">
              <a:avLst/>
            </a:prstGeom>
            <a:solidFill>
              <a:srgbClr val="FFFFFF"/>
            </a:solidFill>
            <a:ln w="9525">
              <a:noFill/>
            </a:ln>
          </p:spPr>
          <p:txBody>
            <a:bodyPr wrap="square" lIns="90000" tIns="0" rIns="90000" bIns="0" anchor="t" anchorCtr="0"/>
            <a:p>
              <a:pPr algn="just"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900" dirty="0" err="1">
                  <a:solidFill>
                    <a:srgbClr val="000000"/>
                  </a:solidFill>
                  <a:latin typeface="宋体" panose="02010600030101010101" pitchFamily="2" charset="-122"/>
                  <a:ea typeface="宋体" panose="02010600030101010101" pitchFamily="2" charset="-122"/>
                </a:rPr>
                <a:t>341</a:t>
              </a:r>
              <a:endParaRPr lang="en-US" altLang="zh-CN" sz="900" dirty="0" err="1">
                <a:solidFill>
                  <a:srgbClr val="000000"/>
                </a:solidFill>
                <a:latin typeface="宋体" panose="02010600030101010101" pitchFamily="2" charset="-122"/>
                <a:ea typeface="宋体" panose="02010600030101010101" pitchFamily="2" charset="-122"/>
              </a:endParaRPr>
            </a:p>
          </p:txBody>
        </p:sp>
        <p:sp>
          <p:nvSpPr>
            <p:cNvPr id="74764" name="右大括号 40970"/>
            <p:cNvSpPr/>
            <p:nvPr/>
          </p:nvSpPr>
          <p:spPr>
            <a:xfrm>
              <a:off x="2787" y="1156"/>
              <a:ext cx="109" cy="350"/>
            </a:xfrm>
            <a:prstGeom prst="rightBrace">
              <a:avLst>
                <a:gd name="adj1" fmla="val 26446"/>
                <a:gd name="adj2" fmla="val 50000"/>
              </a:avLst>
            </a:prstGeom>
            <a:noFill/>
            <a:ln w="9360" cap="flat" cmpd="sng">
              <a:solidFill>
                <a:srgbClr val="000000"/>
              </a:solidFill>
              <a:prstDash val="solid"/>
              <a:round/>
              <a:headEnd type="none" w="med" len="med"/>
              <a:tailEnd type="none" w="med" len="med"/>
            </a:ln>
          </p:spPr>
          <p:txBody>
            <a:bodyPr anchor="t" anchorCtr="0"/>
            <a:p>
              <a:endParaRPr lang="zh-CN" altLang="en-US">
                <a:latin typeface="Times New Roman" panose="02020603050405020304" pitchFamily="16" charset="0"/>
              </a:endParaRPr>
            </a:p>
          </p:txBody>
        </p:sp>
        <p:sp>
          <p:nvSpPr>
            <p:cNvPr id="74765" name="文本框 40971"/>
            <p:cNvSpPr txBox="1"/>
            <p:nvPr/>
          </p:nvSpPr>
          <p:spPr>
            <a:xfrm>
              <a:off x="1415" y="3998"/>
              <a:ext cx="1889" cy="198"/>
            </a:xfrm>
            <a:prstGeom prst="rect">
              <a:avLst/>
            </a:prstGeom>
            <a:solidFill>
              <a:srgbClr val="FFFFFF"/>
            </a:solidFill>
            <a:ln w="9525">
              <a:noFill/>
            </a:ln>
          </p:spPr>
          <p:txBody>
            <a:bodyPr wrap="square" lIns="90000" tIns="0" rIns="90000" bIns="0" anchor="t" anchorCtr="0"/>
            <a:p>
              <a:pPr algn="ct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900" dirty="0" err="1">
                  <a:solidFill>
                    <a:srgbClr val="000000"/>
                  </a:solidFill>
                  <a:latin typeface="宋体" panose="02010600030101010101" pitchFamily="2" charset="-122"/>
                  <a:ea typeface="宋体" panose="02010600030101010101" pitchFamily="2" charset="-122"/>
                </a:rPr>
                <a:t>图</a:t>
              </a:r>
              <a:r>
                <a:rPr lang="en-US" altLang="zh-CN" sz="900" dirty="0" err="1">
                  <a:solidFill>
                    <a:srgbClr val="000000"/>
                  </a:solidFill>
                  <a:latin typeface="宋体" panose="02010600030101010101" pitchFamily="2" charset="-122"/>
                  <a:ea typeface="宋体" panose="02010600030101010101" pitchFamily="2" charset="-122"/>
                </a:rPr>
                <a:t>6-8 UNIX</a:t>
              </a:r>
              <a:r>
                <a:rPr lang="zh-CN" altLang="x-none" sz="900" dirty="0" err="1">
                  <a:solidFill>
                    <a:srgbClr val="000000"/>
                  </a:solidFill>
                  <a:latin typeface="宋体" panose="02010600030101010101" pitchFamily="2" charset="-122"/>
                  <a:ea typeface="宋体" panose="02010600030101010101" pitchFamily="2" charset="-122"/>
                </a:rPr>
                <a:t>文件索引结构</a:t>
              </a:r>
              <a:endParaRPr lang="zh-CN" altLang="x-none" sz="900" dirty="0" err="1">
                <a:solidFill>
                  <a:srgbClr val="000000"/>
                </a:solidFill>
                <a:latin typeface="宋体" panose="02010600030101010101" pitchFamily="2" charset="-122"/>
                <a:ea typeface="宋体" panose="02010600030101010101" pitchFamily="2" charset="-122"/>
              </a:endParaRPr>
            </a:p>
          </p:txBody>
        </p:sp>
      </p:grpSp>
      <p:pic>
        <p:nvPicPr>
          <p:cNvPr id="74766" name="图片 40972"/>
          <p:cNvPicPr>
            <a:picLocks noChangeAspect="1"/>
          </p:cNvPicPr>
          <p:nvPr/>
        </p:nvPicPr>
        <p:blipFill>
          <a:blip r:embed="rId3"/>
          <a:stretch>
            <a:fillRect/>
          </a:stretch>
        </p:blipFill>
        <p:spPr>
          <a:xfrm>
            <a:off x="7451725" y="115888"/>
            <a:ext cx="1219200" cy="1219200"/>
          </a:xfrm>
          <a:prstGeom prst="rect">
            <a:avLst/>
          </a:prstGeom>
          <a:noFill/>
          <a:ln w="9525">
            <a:noFill/>
          </a:ln>
        </p:spPr>
      </p:pic>
    </p:spTree>
  </p:cSld>
  <p:clrMapOvr>
    <a:masterClrMapping/>
  </p:clrMapOvr>
  <p:transition>
    <p:cover dir="r"/>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76802" name="矩形 4198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76803" name="文本框 41985"/>
          <p:cNvSpPr txBox="1"/>
          <p:nvPr/>
        </p:nvSpPr>
        <p:spPr>
          <a:xfrm>
            <a:off x="900113" y="152400"/>
            <a:ext cx="7710487"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3200" dirty="0" err="1">
                <a:solidFill>
                  <a:srgbClr val="000000"/>
                </a:solidFill>
                <a:latin typeface="Times New Roman" panose="02020603050405020304" pitchFamily="16" charset="0"/>
              </a:rPr>
              <a:t>6.2.3 </a:t>
            </a:r>
            <a:r>
              <a:rPr lang="zh-CN" altLang="x-none" sz="3200" dirty="0" err="1">
                <a:solidFill>
                  <a:srgbClr val="000000"/>
                </a:solidFill>
                <a:latin typeface="宋体" panose="02010600030101010101" pitchFamily="2" charset="-122"/>
                <a:ea typeface="宋体" panose="02010600030101010101" pitchFamily="2" charset="-122"/>
              </a:rPr>
              <a:t>文件结构、文件存取方式与文件存储介质的关系</a:t>
            </a:r>
            <a:endParaRPr lang="zh-CN" altLang="x-none" sz="3200" dirty="0" err="1">
              <a:solidFill>
                <a:srgbClr val="000000"/>
              </a:solidFill>
              <a:latin typeface="宋体" panose="02010600030101010101" pitchFamily="2" charset="-122"/>
              <a:ea typeface="宋体" panose="02010600030101010101" pitchFamily="2" charset="-122"/>
            </a:endParaRPr>
          </a:p>
        </p:txBody>
      </p:sp>
      <p:sp>
        <p:nvSpPr>
          <p:cNvPr id="76804" name="文本框 41986"/>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存取方式</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 </a:t>
            </a:r>
            <a:r>
              <a:rPr lang="zh-CN" altLang="x-none" dirty="0" err="1">
                <a:solidFill>
                  <a:srgbClr val="0000FF"/>
                </a:solidFill>
                <a:latin typeface="楷体_GB2312" pitchFamily="49" charset="0"/>
              </a:rPr>
              <a:t>顺序存取方式、随机</a:t>
            </a:r>
            <a:r>
              <a:rPr lang="en-US" altLang="zh-CN" dirty="0" err="1">
                <a:solidFill>
                  <a:srgbClr val="0000FF"/>
                </a:solidFill>
                <a:latin typeface="楷体_GB2312" pitchFamily="49" charset="0"/>
              </a:rPr>
              <a:t>(</a:t>
            </a:r>
            <a:r>
              <a:rPr lang="zh-CN" altLang="x-none" dirty="0" err="1">
                <a:solidFill>
                  <a:srgbClr val="0000FF"/>
                </a:solidFill>
                <a:latin typeface="楷体_GB2312" pitchFamily="49" charset="0"/>
              </a:rPr>
              <a:t>直接</a:t>
            </a:r>
            <a:r>
              <a:rPr lang="en-US" altLang="zh-CN" dirty="0" err="1">
                <a:solidFill>
                  <a:srgbClr val="0000FF"/>
                </a:solidFill>
                <a:latin typeface="楷体_GB2312" pitchFamily="49" charset="0"/>
              </a:rPr>
              <a:t>)</a:t>
            </a:r>
            <a:r>
              <a:rPr lang="zh-CN" altLang="x-none" dirty="0" err="1">
                <a:solidFill>
                  <a:srgbClr val="0000FF"/>
                </a:solidFill>
                <a:latin typeface="楷体_GB2312" pitchFamily="49" charset="0"/>
              </a:rPr>
              <a:t>存取方式</a:t>
            </a:r>
            <a:endParaRPr lang="zh-CN" altLang="x-none" dirty="0" err="1">
              <a:solidFill>
                <a:srgbClr val="0000FF"/>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a:t>
            </a:r>
            <a:r>
              <a:rPr lang="en-US" altLang="zh-CN" dirty="0" err="1">
                <a:solidFill>
                  <a:srgbClr val="000000"/>
                </a:solidFill>
                <a:latin typeface="楷体_GB2312" pitchFamily="49" charset="0"/>
              </a:rPr>
              <a:t>1</a:t>
            </a:r>
            <a:r>
              <a:rPr lang="zh-CN" altLang="x-none" dirty="0" err="1">
                <a:solidFill>
                  <a:srgbClr val="000000"/>
                </a:solidFill>
                <a:latin typeface="楷体_GB2312" pitchFamily="49" charset="0"/>
              </a:rPr>
              <a:t>）顺序存取法</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en-US" altLang="zh-CN" dirty="0" err="1">
                <a:solidFill>
                  <a:srgbClr val="000000"/>
                </a:solidFill>
                <a:latin typeface="楷体_GB2312" pitchFamily="49" charset="0"/>
              </a:rPr>
              <a:t>  </a:t>
            </a:r>
            <a:r>
              <a:rPr lang="zh-CN" altLang="x-none" dirty="0" err="1">
                <a:solidFill>
                  <a:srgbClr val="000000"/>
                </a:solidFill>
                <a:latin typeface="楷体_GB2312" pitchFamily="49" charset="0"/>
              </a:rPr>
              <a:t>在提供记录式文件结构的系统中，顺序存取法就是严格按物理记录排列的顺序依次读取。</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en-US" altLang="zh-CN" dirty="0" err="1">
                <a:solidFill>
                  <a:srgbClr val="000000"/>
                </a:solidFill>
                <a:latin typeface="楷体_GB2312" pitchFamily="49" charset="0"/>
              </a:rPr>
              <a:t> </a:t>
            </a:r>
            <a:r>
              <a:rPr lang="zh-CN" altLang="en-US" dirty="0" err="1">
                <a:solidFill>
                  <a:srgbClr val="000000"/>
                </a:solidFill>
                <a:latin typeface="楷体_GB2312" pitchFamily="49" charset="0"/>
              </a:rPr>
              <a:t>例如：</a:t>
            </a:r>
            <a:r>
              <a:rPr lang="zh-CN" altLang="x-none" dirty="0" err="1">
                <a:solidFill>
                  <a:srgbClr val="000000"/>
                </a:solidFill>
                <a:latin typeface="楷体_GB2312" pitchFamily="49" charset="0"/>
              </a:rPr>
              <a:t>定长记录文件如下图：</a:t>
            </a:r>
            <a:r>
              <a:rPr lang="en-US" altLang="zh-CN" dirty="0" err="1">
                <a:solidFill>
                  <a:srgbClr val="000000"/>
                </a:solidFill>
                <a:latin typeface="楷体_GB2312" pitchFamily="49" charset="0"/>
              </a:rPr>
              <a:t> </a:t>
            </a:r>
            <a:endParaRPr lang="en-US" altLang="zh-CN" dirty="0" err="1">
              <a:solidFill>
                <a:srgbClr val="000000"/>
              </a:solidFill>
              <a:latin typeface="楷体_GB2312" pitchFamily="49" charset="0"/>
            </a:endParaRPr>
          </a:p>
        </p:txBody>
      </p:sp>
      <p:pic>
        <p:nvPicPr>
          <p:cNvPr id="76805" name="图片 41987"/>
          <p:cNvPicPr>
            <a:picLocks noChangeAspect="1"/>
          </p:cNvPicPr>
          <p:nvPr/>
        </p:nvPicPr>
        <p:blipFill>
          <a:blip r:embed="rId2"/>
          <a:stretch>
            <a:fillRect/>
          </a:stretch>
        </p:blipFill>
        <p:spPr>
          <a:xfrm>
            <a:off x="1376363" y="4103688"/>
            <a:ext cx="6048375" cy="908050"/>
          </a:xfrm>
          <a:prstGeom prst="rect">
            <a:avLst/>
          </a:prstGeom>
          <a:noFill/>
          <a:ln w="9525">
            <a:noFill/>
          </a:ln>
        </p:spPr>
      </p:pic>
      <p:pic>
        <p:nvPicPr>
          <p:cNvPr id="76806" name="图片 41988"/>
          <p:cNvPicPr>
            <a:picLocks noChangeAspect="1"/>
          </p:cNvPicPr>
          <p:nvPr/>
        </p:nvPicPr>
        <p:blipFill>
          <a:blip r:embed="rId3"/>
          <a:stretch>
            <a:fillRect/>
          </a:stretch>
        </p:blipFill>
        <p:spPr>
          <a:xfrm>
            <a:off x="8101013" y="908050"/>
            <a:ext cx="895350" cy="895350"/>
          </a:xfrm>
          <a:prstGeom prst="rect">
            <a:avLst/>
          </a:prstGeom>
          <a:noFill/>
          <a:ln w="9525">
            <a:noFill/>
          </a:ln>
        </p:spPr>
      </p:pic>
    </p:spTree>
  </p:cSld>
  <p:clrMapOvr>
    <a:masterClrMapping/>
  </p:clrMapOvr>
  <p:transition>
    <p:cover dir="r"/>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78850" name="矩形 4300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78851" name="文本框 43009"/>
          <p:cNvSpPr txBox="1"/>
          <p:nvPr/>
        </p:nvSpPr>
        <p:spPr>
          <a:xfrm>
            <a:off x="1042988" y="152400"/>
            <a:ext cx="7567612"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3200" dirty="0" err="1">
                <a:solidFill>
                  <a:srgbClr val="000000"/>
                </a:solidFill>
                <a:latin typeface="Times New Roman" panose="02020603050405020304" pitchFamily="16" charset="0"/>
              </a:rPr>
              <a:t>6.2.3 </a:t>
            </a:r>
            <a:r>
              <a:rPr lang="zh-CN" altLang="x-none" sz="3200" dirty="0" err="1">
                <a:solidFill>
                  <a:srgbClr val="000000"/>
                </a:solidFill>
                <a:latin typeface="宋体" panose="02010600030101010101" pitchFamily="2" charset="-122"/>
                <a:ea typeface="宋体" panose="02010600030101010101" pitchFamily="2" charset="-122"/>
              </a:rPr>
              <a:t>文件结构、文件存取方式与文件存储介质的关系</a:t>
            </a:r>
            <a:endParaRPr lang="zh-CN" altLang="x-none" sz="3200" dirty="0" err="1">
              <a:solidFill>
                <a:srgbClr val="000000"/>
              </a:solidFill>
              <a:latin typeface="宋体" panose="02010600030101010101" pitchFamily="2" charset="-122"/>
              <a:ea typeface="宋体" panose="02010600030101010101" pitchFamily="2" charset="-122"/>
            </a:endParaRPr>
          </a:p>
        </p:txBody>
      </p:sp>
      <p:sp>
        <p:nvSpPr>
          <p:cNvPr id="78852" name="文本框 43010"/>
          <p:cNvSpPr txBox="1"/>
          <p:nvPr/>
        </p:nvSpPr>
        <p:spPr>
          <a:xfrm>
            <a:off x="387350" y="1584325"/>
            <a:ext cx="8496300" cy="4081463"/>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en-US" altLang="zh-CN" dirty="0" err="1">
                <a:solidFill>
                  <a:srgbClr val="000000"/>
                </a:solidFill>
                <a:latin typeface="楷体_GB2312" pitchFamily="49" charset="0"/>
              </a:rPr>
              <a:t>2</a:t>
            </a:r>
            <a:r>
              <a:rPr lang="zh-CN" altLang="x-none" dirty="0" err="1">
                <a:solidFill>
                  <a:srgbClr val="000000"/>
                </a:solidFill>
                <a:latin typeface="楷体_GB2312" pitchFamily="49" charset="0"/>
              </a:rPr>
              <a:t>）随机</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直接</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存取法</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随机存取法允许用户随意存取文件中的数据。</a:t>
            </a:r>
            <a:endParaRPr lang="zh-CN" altLang="x-none" dirty="0" err="1">
              <a:solidFill>
                <a:srgbClr val="000000"/>
              </a:solidFill>
              <a:latin typeface="楷体_GB2312" pitchFamily="49" charset="0"/>
            </a:endParaRPr>
          </a:p>
          <a:p>
            <a:pPr marL="342900" indent="-3429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对于无结构的流式文件，采用直接存取法，必须</a:t>
            </a:r>
            <a:r>
              <a:rPr lang="zh-CN" altLang="x-none" b="1" dirty="0" err="1">
                <a:solidFill>
                  <a:srgbClr val="000000"/>
                </a:solidFill>
                <a:latin typeface="楷体_GB2312" pitchFamily="49" charset="0"/>
              </a:rPr>
              <a:t>事先将读写偏移移动到待读写信息的位置上</a:t>
            </a:r>
            <a:r>
              <a:rPr lang="zh-CN" altLang="x-none" dirty="0" err="1">
                <a:solidFill>
                  <a:srgbClr val="000000"/>
                </a:solidFill>
                <a:latin typeface="楷体_GB2312" pitchFamily="49" charset="0"/>
              </a:rPr>
              <a:t>，然后再进行读写。</a:t>
            </a:r>
            <a:endParaRPr lang="zh-CN" altLang="x-none" dirty="0" err="1">
              <a:solidFill>
                <a:srgbClr val="000000"/>
              </a:solidFill>
              <a:latin typeface="楷体_GB2312" pitchFamily="49" charset="0"/>
            </a:endParaRPr>
          </a:p>
          <a:p>
            <a:pPr marL="342900" indent="-3429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对于定长记录文件，假定文件的起始位置为</a:t>
            </a:r>
            <a:r>
              <a:rPr lang="en-US" altLang="zh-CN" dirty="0" err="1">
                <a:solidFill>
                  <a:srgbClr val="000000"/>
                </a:solidFill>
                <a:latin typeface="楷体_GB2312" pitchFamily="49" charset="0"/>
              </a:rPr>
              <a:t>offset</a:t>
            </a:r>
            <a:r>
              <a:rPr lang="zh-CN" altLang="x-none" dirty="0" err="1">
                <a:solidFill>
                  <a:srgbClr val="000000"/>
                </a:solidFill>
                <a:latin typeface="楷体_GB2312" pitchFamily="49" charset="0"/>
              </a:rPr>
              <a:t>，欲读写第</a:t>
            </a:r>
            <a:r>
              <a:rPr lang="en-US" altLang="zh-CN" dirty="0" err="1">
                <a:solidFill>
                  <a:srgbClr val="000000"/>
                </a:solidFill>
                <a:latin typeface="楷体_GB2312" pitchFamily="49" charset="0"/>
              </a:rPr>
              <a:t>i</a:t>
            </a:r>
            <a:r>
              <a:rPr lang="zh-CN" altLang="x-none" dirty="0" err="1">
                <a:solidFill>
                  <a:srgbClr val="000000"/>
                </a:solidFill>
                <a:latin typeface="楷体_GB2312" pitchFamily="49" charset="0"/>
              </a:rPr>
              <a:t>个记录（</a:t>
            </a:r>
            <a:r>
              <a:rPr lang="en-US" altLang="zh-CN" dirty="0" err="1">
                <a:solidFill>
                  <a:srgbClr val="000000"/>
                </a:solidFill>
                <a:latin typeface="楷体_GB2312" pitchFamily="49" charset="0"/>
              </a:rPr>
              <a:t>i=1,2,3,</a:t>
            </a:r>
            <a:r>
              <a:rPr lang="en-US" altLang="zh-CN" dirty="0" err="1">
                <a:solidFill>
                  <a:srgbClr val="000000"/>
                </a:solidFill>
                <a:latin typeface="Times New Roman" panose="02020603050405020304" pitchFamily="16" charset="0"/>
              </a:rPr>
              <a:t>…</a:t>
            </a:r>
            <a:r>
              <a:rPr lang="en-US" altLang="zh-CN" dirty="0" err="1">
                <a:solidFill>
                  <a:srgbClr val="000000"/>
                </a:solidFill>
                <a:latin typeface="楷体_GB2312" pitchFamily="49" charset="0"/>
              </a:rPr>
              <a:t>,n</a:t>
            </a:r>
            <a:r>
              <a:rPr lang="zh-CN" altLang="x-none" dirty="0" err="1">
                <a:solidFill>
                  <a:srgbClr val="000000"/>
                </a:solidFill>
                <a:latin typeface="楷体_GB2312" pitchFamily="49" charset="0"/>
              </a:rPr>
              <a:t>），则读</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写指针为：</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en-US" altLang="zh-CN" i="1" dirty="0" err="1">
                <a:solidFill>
                  <a:srgbClr val="000000"/>
                </a:solidFill>
                <a:latin typeface="楷体_GB2312" pitchFamily="49" charset="0"/>
              </a:rPr>
              <a:t>point:=offset+i*l</a:t>
            </a:r>
            <a:r>
              <a:rPr lang="zh-CN" altLang="x-none" dirty="0" err="1">
                <a:solidFill>
                  <a:srgbClr val="000000"/>
                </a:solidFill>
                <a:latin typeface="楷体_GB2312" pitchFamily="49" charset="0"/>
              </a:rPr>
              <a:t> </a:t>
            </a:r>
            <a:endParaRPr lang="zh-CN" altLang="x-none" dirty="0" err="1">
              <a:solidFill>
                <a:srgbClr val="000000"/>
              </a:solidFill>
              <a:latin typeface="楷体_GB2312" pitchFamily="49" charset="0"/>
            </a:endParaRPr>
          </a:p>
        </p:txBody>
      </p:sp>
      <p:pic>
        <p:nvPicPr>
          <p:cNvPr id="78853" name="图片 43012"/>
          <p:cNvPicPr>
            <a:picLocks noChangeAspect="1"/>
          </p:cNvPicPr>
          <p:nvPr/>
        </p:nvPicPr>
        <p:blipFill>
          <a:blip r:embed="rId2"/>
          <a:stretch>
            <a:fillRect/>
          </a:stretch>
        </p:blipFill>
        <p:spPr>
          <a:xfrm>
            <a:off x="7451725" y="115888"/>
            <a:ext cx="1219200" cy="1219200"/>
          </a:xfrm>
          <a:prstGeom prst="rect">
            <a:avLst/>
          </a:prstGeom>
          <a:noFill/>
          <a:ln w="9525">
            <a:noFill/>
          </a:ln>
        </p:spPr>
      </p:pic>
    </p:spTree>
  </p:cSld>
  <p:clrMapOvr>
    <a:masterClrMapping/>
  </p:clrMapOvr>
  <p:transition>
    <p:cover dir="r"/>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80898" name="矩形 4403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80899" name="文本框 44033"/>
          <p:cNvSpPr txBox="1"/>
          <p:nvPr/>
        </p:nvSpPr>
        <p:spPr>
          <a:xfrm>
            <a:off x="1042988" y="152400"/>
            <a:ext cx="7567612"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3200" dirty="0" err="1">
                <a:solidFill>
                  <a:srgbClr val="000000"/>
                </a:solidFill>
                <a:latin typeface="Times New Roman" panose="02020603050405020304" pitchFamily="16" charset="0"/>
              </a:rPr>
              <a:t>6.2.3 </a:t>
            </a:r>
            <a:r>
              <a:rPr lang="zh-CN" altLang="x-none" sz="3200" dirty="0" err="1">
                <a:solidFill>
                  <a:srgbClr val="000000"/>
                </a:solidFill>
                <a:latin typeface="宋体" panose="02010600030101010101" pitchFamily="2" charset="-122"/>
                <a:ea typeface="宋体" panose="02010600030101010101" pitchFamily="2" charset="-122"/>
              </a:rPr>
              <a:t>文件结构、文件存取方式与文件存储介质的关系</a:t>
            </a:r>
            <a:endParaRPr lang="zh-CN" altLang="x-none" sz="3200" dirty="0" err="1">
              <a:solidFill>
                <a:srgbClr val="000000"/>
              </a:solidFill>
              <a:latin typeface="宋体" panose="02010600030101010101" pitchFamily="2" charset="-122"/>
              <a:ea typeface="宋体" panose="02010600030101010101" pitchFamily="2" charset="-122"/>
            </a:endParaRPr>
          </a:p>
        </p:txBody>
      </p:sp>
      <p:sp>
        <p:nvSpPr>
          <p:cNvPr id="80900" name="文本框 44034"/>
          <p:cNvSpPr txBox="1"/>
          <p:nvPr/>
        </p:nvSpPr>
        <p:spPr>
          <a:xfrm>
            <a:off x="468313" y="1584325"/>
            <a:ext cx="8178800" cy="2776538"/>
          </a:xfrm>
          <a:prstGeom prst="rect">
            <a:avLst/>
          </a:prstGeom>
          <a:noFill/>
          <a:ln w="9525">
            <a:noFill/>
          </a:ln>
        </p:spPr>
        <p:txBody>
          <a:bodyPr wrap="square" lIns="91440" tIns="45720" rIns="91440" bIns="45720" anchor="t" anchorCtr="0"/>
          <a:p>
            <a:pPr marL="342900" indent="-342900" defTabSz="457200" eaLnBrk="0" hangingPunct="0">
              <a:lnSpc>
                <a:spcPct val="12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a:t>
            </a:r>
            <a:r>
              <a:rPr lang="en-US" altLang="zh-CN" dirty="0" err="1">
                <a:solidFill>
                  <a:srgbClr val="000000"/>
                </a:solidFill>
                <a:latin typeface="楷体_GB2312" pitchFamily="49" charset="0"/>
              </a:rPr>
              <a:t>3</a:t>
            </a:r>
            <a:r>
              <a:rPr lang="zh-CN" altLang="x-none" dirty="0" err="1">
                <a:solidFill>
                  <a:srgbClr val="000000"/>
                </a:solidFill>
                <a:latin typeface="楷体_GB2312" pitchFamily="49" charset="0"/>
              </a:rPr>
              <a:t>）按键存取法</a:t>
            </a:r>
            <a:endParaRPr lang="zh-CN" altLang="x-none" dirty="0" err="1">
              <a:solidFill>
                <a:srgbClr val="000000"/>
              </a:solidFill>
              <a:latin typeface="楷体_GB2312" pitchFamily="49" charset="0"/>
            </a:endParaRPr>
          </a:p>
          <a:p>
            <a:pPr marL="342900" indent="-342900" defTabSz="457200" eaLnBrk="0" hangingPunct="0">
              <a:lnSpc>
                <a:spcPct val="12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en-US" altLang="zh-CN" dirty="0" err="1">
                <a:solidFill>
                  <a:srgbClr val="000000"/>
                </a:solidFill>
                <a:latin typeface="楷体_GB2312" pitchFamily="49" charset="0"/>
              </a:rPr>
              <a:t>  </a:t>
            </a:r>
            <a:r>
              <a:rPr lang="zh-CN" altLang="x-none" b="1" dirty="0" err="1">
                <a:solidFill>
                  <a:srgbClr val="000000"/>
                </a:solidFill>
                <a:latin typeface="楷体_GB2312" pitchFamily="49" charset="0"/>
              </a:rPr>
              <a:t>按键存取法是直接存取法的一种</a:t>
            </a:r>
            <a:r>
              <a:rPr lang="zh-CN" altLang="x-none" dirty="0" err="1">
                <a:solidFill>
                  <a:srgbClr val="000000"/>
                </a:solidFill>
                <a:latin typeface="楷体_GB2312" pitchFamily="49" charset="0"/>
              </a:rPr>
              <a:t>，它是根据文件中各记录的某个数据项内容来存取记录的，这种数据项称之为</a:t>
            </a:r>
            <a:r>
              <a:rPr lang="zh-CN" altLang="x-none" dirty="0" err="1">
                <a:solidFill>
                  <a:srgbClr val="000000"/>
                </a:solidFill>
                <a:latin typeface="Times New Roman" panose="02020603050405020304" pitchFamily="16" charset="0"/>
              </a:rPr>
              <a:t>“</a:t>
            </a:r>
            <a:r>
              <a:rPr lang="zh-CN" altLang="x-none" dirty="0" err="1">
                <a:solidFill>
                  <a:srgbClr val="000000"/>
                </a:solidFill>
                <a:latin typeface="楷体_GB2312" pitchFamily="49" charset="0"/>
              </a:rPr>
              <a:t>键</a:t>
            </a:r>
            <a:r>
              <a:rPr lang="zh-CN" altLang="x-none" dirty="0" err="1">
                <a:solidFill>
                  <a:srgbClr val="000000"/>
                </a:solidFill>
                <a:latin typeface="Times New Roman" panose="02020603050405020304" pitchFamily="16" charset="0"/>
              </a:rPr>
              <a:t>”</a:t>
            </a:r>
            <a:r>
              <a:rPr lang="zh-CN" altLang="x-none" dirty="0" err="1">
                <a:solidFill>
                  <a:srgbClr val="000000"/>
                </a:solidFill>
                <a:latin typeface="楷体_GB2312" pitchFamily="49" charset="0"/>
              </a:rPr>
              <a:t>。【类比</a:t>
            </a:r>
            <a:r>
              <a:rPr lang="en-US" altLang="zh-CN" dirty="0" err="1">
                <a:solidFill>
                  <a:srgbClr val="000000"/>
                </a:solidFill>
                <a:latin typeface="楷体_GB2312" pitchFamily="49" charset="0"/>
              </a:rPr>
              <a:t>python</a:t>
            </a:r>
            <a:r>
              <a:rPr lang="zh-CN" altLang="en-US" dirty="0" err="1">
                <a:solidFill>
                  <a:srgbClr val="000000"/>
                </a:solidFill>
                <a:latin typeface="楷体_GB2312" pitchFamily="49" charset="0"/>
              </a:rPr>
              <a:t>中的字典</a:t>
            </a:r>
            <a:r>
              <a:rPr lang="zh-CN" altLang="x-none" dirty="0" err="1">
                <a:solidFill>
                  <a:srgbClr val="000000"/>
                </a:solidFill>
                <a:latin typeface="楷体_GB2312" pitchFamily="49" charset="0"/>
              </a:rPr>
              <a:t>】</a:t>
            </a:r>
            <a:endParaRPr lang="zh-CN" altLang="x-none" dirty="0" err="1">
              <a:solidFill>
                <a:srgbClr val="000000"/>
              </a:solidFill>
              <a:latin typeface="楷体_GB2312" pitchFamily="49" charset="0"/>
            </a:endParaRPr>
          </a:p>
        </p:txBody>
      </p:sp>
      <p:pic>
        <p:nvPicPr>
          <p:cNvPr id="80901" name="图片 44035"/>
          <p:cNvPicPr>
            <a:picLocks noChangeAspect="1"/>
          </p:cNvPicPr>
          <p:nvPr/>
        </p:nvPicPr>
        <p:blipFill>
          <a:blip r:embed="rId2"/>
          <a:stretch>
            <a:fillRect/>
          </a:stretch>
        </p:blipFill>
        <p:spPr>
          <a:xfrm>
            <a:off x="395288" y="5300663"/>
            <a:ext cx="1219200" cy="1219200"/>
          </a:xfrm>
          <a:prstGeom prst="rect">
            <a:avLst/>
          </a:prstGeom>
          <a:noFill/>
          <a:ln w="9525">
            <a:noFill/>
          </a:ln>
        </p:spPr>
      </p:pic>
    </p:spTree>
  </p:cSld>
  <p:clrMapOvr>
    <a:masterClrMapping/>
  </p:clrMapOvr>
  <p:transition>
    <p:cover dir="r"/>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82946" name="矩形 4505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82947" name="文本框 45057"/>
          <p:cNvSpPr txBox="1"/>
          <p:nvPr/>
        </p:nvSpPr>
        <p:spPr>
          <a:xfrm>
            <a:off x="827088" y="188913"/>
            <a:ext cx="7777162" cy="1008062"/>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6.2.3</a:t>
            </a:r>
            <a:r>
              <a:rPr lang="zh-CN" altLang="x-none" sz="3200" dirty="0" err="1">
                <a:solidFill>
                  <a:srgbClr val="000000"/>
                </a:solidFill>
                <a:latin typeface="宋体" panose="02010600030101010101" pitchFamily="2" charset="-122"/>
                <a:ea typeface="宋体" panose="02010600030101010101" pitchFamily="2" charset="-122"/>
              </a:rPr>
              <a:t> 文件结构、文件存取方式与文件存储介质的关系</a:t>
            </a:r>
            <a:endParaRPr lang="zh-CN" altLang="x-none" sz="3200" dirty="0" err="1">
              <a:solidFill>
                <a:srgbClr val="000000"/>
              </a:solidFill>
              <a:latin typeface="宋体" panose="02010600030101010101" pitchFamily="2" charset="-122"/>
              <a:ea typeface="宋体" panose="02010600030101010101" pitchFamily="2" charset="-122"/>
            </a:endParaRPr>
          </a:p>
        </p:txBody>
      </p:sp>
      <p:sp>
        <p:nvSpPr>
          <p:cNvPr id="82948" name="文本框 45058"/>
          <p:cNvSpPr txBox="1"/>
          <p:nvPr/>
        </p:nvSpPr>
        <p:spPr>
          <a:xfrm>
            <a:off x="468313" y="1412875"/>
            <a:ext cx="8178800" cy="1587500"/>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99"/>
                </a:solidFill>
                <a:latin typeface="黑体" panose="02010609060101010101" charset="-122"/>
              </a:rPr>
              <a:t>存取方式：</a:t>
            </a:r>
            <a:endParaRPr lang="zh-CN" altLang="x-none" dirty="0" err="1">
              <a:solidFill>
                <a:srgbClr val="000099"/>
              </a:solidFill>
              <a:latin typeface="黑体" panose="02010609060101010101" charset="-122"/>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99"/>
                </a:solidFill>
                <a:latin typeface="黑体" panose="02010609060101010101" charset="-122"/>
              </a:rPr>
              <a:t> </a:t>
            </a:r>
            <a:r>
              <a:rPr lang="en-US" altLang="zh-CN" dirty="0" err="1">
                <a:solidFill>
                  <a:srgbClr val="000099"/>
                </a:solidFill>
                <a:latin typeface="黑体" panose="02010609060101010101" charset="-122"/>
              </a:rPr>
              <a:t> </a:t>
            </a:r>
            <a:r>
              <a:rPr lang="zh-CN" altLang="x-none" dirty="0" err="1">
                <a:solidFill>
                  <a:srgbClr val="000000"/>
                </a:solidFill>
                <a:latin typeface="黑体" panose="02010609060101010101" charset="-122"/>
              </a:rPr>
              <a:t>顺序存取方式</a:t>
            </a:r>
            <a:endParaRPr lang="zh-CN" altLang="x-none" dirty="0" err="1">
              <a:solidFill>
                <a:srgbClr val="000000"/>
              </a:solidFill>
              <a:latin typeface="黑体" panose="02010609060101010101" charset="-122"/>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黑体" panose="02010609060101010101" charset="-122"/>
              </a:rPr>
              <a:t> </a:t>
            </a:r>
            <a:r>
              <a:rPr lang="en-US" altLang="zh-CN" dirty="0" err="1">
                <a:solidFill>
                  <a:srgbClr val="000000"/>
                </a:solidFill>
                <a:latin typeface="黑体" panose="02010609060101010101" charset="-122"/>
              </a:rPr>
              <a:t> </a:t>
            </a:r>
            <a:r>
              <a:rPr lang="zh-CN" altLang="x-none" dirty="0" err="1">
                <a:solidFill>
                  <a:srgbClr val="000000"/>
                </a:solidFill>
                <a:latin typeface="黑体" panose="02010609060101010101" charset="-122"/>
              </a:rPr>
              <a:t>随机</a:t>
            </a:r>
            <a:r>
              <a:rPr lang="en-US" altLang="zh-CN" dirty="0" err="1">
                <a:solidFill>
                  <a:srgbClr val="000000"/>
                </a:solidFill>
                <a:latin typeface="黑体" panose="02010609060101010101" charset="-122"/>
              </a:rPr>
              <a:t>(</a:t>
            </a:r>
            <a:r>
              <a:rPr lang="zh-CN" altLang="x-none" dirty="0" err="1">
                <a:solidFill>
                  <a:srgbClr val="000000"/>
                </a:solidFill>
                <a:latin typeface="黑体" panose="02010609060101010101" charset="-122"/>
              </a:rPr>
              <a:t>直接</a:t>
            </a:r>
            <a:r>
              <a:rPr lang="en-US" altLang="zh-CN" dirty="0" err="1">
                <a:solidFill>
                  <a:srgbClr val="000000"/>
                </a:solidFill>
                <a:latin typeface="黑体" panose="02010609060101010101" charset="-122"/>
              </a:rPr>
              <a:t>)</a:t>
            </a:r>
            <a:r>
              <a:rPr lang="zh-CN" altLang="x-none" dirty="0" err="1">
                <a:solidFill>
                  <a:srgbClr val="000000"/>
                </a:solidFill>
                <a:latin typeface="黑体" panose="02010609060101010101" charset="-122"/>
              </a:rPr>
              <a:t>存取方式</a:t>
            </a:r>
            <a:endParaRPr lang="zh-CN" altLang="x-none" dirty="0" err="1">
              <a:solidFill>
                <a:srgbClr val="000000"/>
              </a:solidFill>
              <a:latin typeface="黑体" panose="02010609060101010101" charset="-122"/>
            </a:endParaRPr>
          </a:p>
        </p:txBody>
      </p:sp>
      <p:graphicFrame>
        <p:nvGraphicFramePr>
          <p:cNvPr id="2" name="表格 1"/>
          <p:cNvGraphicFramePr/>
          <p:nvPr/>
        </p:nvGraphicFramePr>
        <p:xfrm>
          <a:off x="1601788" y="3068638"/>
          <a:ext cx="5715000" cy="2989580"/>
        </p:xfrm>
        <a:graphic>
          <a:graphicData uri="http://schemas.openxmlformats.org/drawingml/2006/table">
            <a:tbl>
              <a:tblPr/>
              <a:tblGrid>
                <a:gridCol w="1463675"/>
                <a:gridCol w="1481455"/>
                <a:gridCol w="922655"/>
                <a:gridCol w="922655"/>
                <a:gridCol w="924560"/>
              </a:tblGrid>
              <a:tr h="747395">
                <a:tc>
                  <a:txBody>
                    <a:bodyPr/>
                    <a:p>
                      <a:pPr marL="0" indent="0" algn="ctr">
                        <a:spcBef>
                          <a:spcPct val="0"/>
                        </a:spcBef>
                        <a:spcAft>
                          <a:spcPct val="0"/>
                        </a:spcAft>
                      </a:pPr>
                      <a:r>
                        <a:rPr lang="zh-CN" sz="2400">
                          <a:solidFill>
                            <a:schemeClr val="accent2"/>
                          </a:solidFill>
                          <a:latin typeface="Calibri" panose="020F0502020204030204"/>
                          <a:ea typeface="宋体" panose="02010600030101010101" pitchFamily="2" charset="-122"/>
                        </a:rPr>
                        <a:t>存储介质</a:t>
                      </a:r>
                      <a:endParaRPr lang="zh-CN" sz="2400">
                        <a:solidFill>
                          <a:schemeClr val="accent2"/>
                        </a:solidFill>
                        <a:latin typeface="Calibri" panose="020F0502020204030204"/>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c>
                  <a:txBody>
                    <a:bodyPr/>
                    <a:p>
                      <a:pPr marL="0" indent="0" algn="ctr">
                        <a:spcBef>
                          <a:spcPct val="0"/>
                        </a:spcBef>
                        <a:spcAft>
                          <a:spcPct val="0"/>
                        </a:spcAft>
                      </a:pPr>
                      <a:r>
                        <a:rPr lang="zh-CN" sz="2400">
                          <a:solidFill>
                            <a:schemeClr val="accent2"/>
                          </a:solidFill>
                          <a:latin typeface="Calibri" panose="020F0502020204030204"/>
                          <a:ea typeface="宋体" panose="02010600030101010101" pitchFamily="2" charset="-122"/>
                        </a:rPr>
                        <a:t>磁带</a:t>
                      </a:r>
                      <a:endParaRPr lang="zh-CN" sz="2400">
                        <a:solidFill>
                          <a:schemeClr val="accent2"/>
                        </a:solidFill>
                        <a:latin typeface="Calibri" panose="020F0502020204030204"/>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c gridSpan="3">
                  <a:txBody>
                    <a:bodyPr/>
                    <a:p>
                      <a:pPr marL="0" indent="0" algn="ctr">
                        <a:spcBef>
                          <a:spcPct val="0"/>
                        </a:spcBef>
                        <a:spcAft>
                          <a:spcPct val="0"/>
                        </a:spcAft>
                      </a:pPr>
                      <a:r>
                        <a:rPr lang="zh-CN" sz="2400">
                          <a:solidFill>
                            <a:schemeClr val="accent2"/>
                          </a:solidFill>
                          <a:latin typeface="Calibri" panose="020F0502020204030204"/>
                          <a:ea typeface="宋体" panose="02010600030101010101" pitchFamily="2" charset="-122"/>
                        </a:rPr>
                        <a:t>磁盘</a:t>
                      </a:r>
                      <a:endParaRPr lang="zh-CN" sz="2400">
                        <a:solidFill>
                          <a:schemeClr val="accent2"/>
                        </a:solidFill>
                        <a:latin typeface="Calibri" panose="020F0502020204030204"/>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c hMerge="1">
                  <a:tcP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tcPr>
                </a:tc>
                <a:tc hMerge="1">
                  <a:tcPr>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tcPr>
                </a:tc>
              </a:tr>
              <a:tr h="747395">
                <a:tc>
                  <a:txBody>
                    <a:bodyPr/>
                    <a:p>
                      <a:pPr marL="0" indent="0" algn="ctr">
                        <a:spcBef>
                          <a:spcPct val="0"/>
                        </a:spcBef>
                        <a:spcAft>
                          <a:spcPct val="0"/>
                        </a:spcAft>
                      </a:pPr>
                      <a:r>
                        <a:rPr lang="zh-CN" sz="2400">
                          <a:solidFill>
                            <a:schemeClr val="accent2"/>
                          </a:solidFill>
                          <a:latin typeface="Calibri" panose="020F0502020204030204"/>
                          <a:ea typeface="宋体" panose="02010600030101010101" pitchFamily="2" charset="-122"/>
                        </a:rPr>
                        <a:t>物理结构</a:t>
                      </a:r>
                      <a:endParaRPr lang="zh-CN" sz="2400">
                        <a:solidFill>
                          <a:schemeClr val="accent2"/>
                        </a:solidFill>
                        <a:latin typeface="Calibri" panose="020F0502020204030204"/>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c>
                  <a:txBody>
                    <a:bodyPr/>
                    <a:p>
                      <a:pPr marL="0" indent="0" algn="ctr">
                        <a:spcBef>
                          <a:spcPct val="0"/>
                        </a:spcBef>
                        <a:spcAft>
                          <a:spcPct val="0"/>
                        </a:spcAft>
                      </a:pPr>
                      <a:r>
                        <a:rPr lang="zh-CN" sz="2400">
                          <a:latin typeface="Calibri" panose="020F0502020204030204"/>
                          <a:ea typeface="宋体" panose="02010600030101010101" pitchFamily="2" charset="-122"/>
                        </a:rPr>
                        <a:t>连续结构</a:t>
                      </a:r>
                      <a:endParaRPr lang="zh-CN" sz="2400">
                        <a:latin typeface="Calibri" panose="020F0502020204030204"/>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c>
                  <a:txBody>
                    <a:bodyPr/>
                    <a:p>
                      <a:pPr marL="0" indent="0" algn="ctr">
                        <a:spcBef>
                          <a:spcPct val="0"/>
                        </a:spcBef>
                        <a:spcAft>
                          <a:spcPct val="0"/>
                        </a:spcAft>
                      </a:pPr>
                      <a:r>
                        <a:rPr lang="zh-CN" sz="2400">
                          <a:latin typeface="Calibri" panose="020F0502020204030204"/>
                          <a:ea typeface="宋体" panose="02010600030101010101" pitchFamily="2" charset="-122"/>
                        </a:rPr>
                        <a:t>连续</a:t>
                      </a:r>
                      <a:endParaRPr lang="zh-CN" sz="2400">
                        <a:latin typeface="Calibri" panose="020F0502020204030204"/>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c>
                  <a:txBody>
                    <a:bodyPr/>
                    <a:p>
                      <a:pPr marL="0" indent="0" algn="ctr">
                        <a:spcBef>
                          <a:spcPct val="0"/>
                        </a:spcBef>
                        <a:spcAft>
                          <a:spcPct val="0"/>
                        </a:spcAft>
                      </a:pPr>
                      <a:r>
                        <a:rPr lang="zh-CN" sz="2400">
                          <a:latin typeface="Calibri" panose="020F0502020204030204"/>
                          <a:ea typeface="宋体" panose="02010600030101010101" pitchFamily="2" charset="-122"/>
                        </a:rPr>
                        <a:t>链接</a:t>
                      </a:r>
                      <a:endParaRPr lang="zh-CN" sz="2400">
                        <a:latin typeface="Calibri" panose="020F0502020204030204"/>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c>
                  <a:txBody>
                    <a:bodyPr/>
                    <a:p>
                      <a:pPr marL="0" indent="0" algn="ctr">
                        <a:spcBef>
                          <a:spcPct val="0"/>
                        </a:spcBef>
                        <a:spcAft>
                          <a:spcPct val="0"/>
                        </a:spcAft>
                      </a:pPr>
                      <a:r>
                        <a:rPr lang="zh-CN" sz="2400">
                          <a:latin typeface="Calibri" panose="020F0502020204030204"/>
                          <a:ea typeface="宋体" panose="02010600030101010101" pitchFamily="2" charset="-122"/>
                        </a:rPr>
                        <a:t>索引</a:t>
                      </a:r>
                      <a:endParaRPr lang="zh-CN" sz="2400">
                        <a:latin typeface="Calibri" panose="020F0502020204030204"/>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r>
              <a:tr h="747395">
                <a:tc rowSpan="2">
                  <a:txBody>
                    <a:bodyPr/>
                    <a:p>
                      <a:pPr marL="0" indent="0" algn="ctr">
                        <a:spcBef>
                          <a:spcPct val="0"/>
                        </a:spcBef>
                        <a:spcAft>
                          <a:spcPct val="0"/>
                        </a:spcAft>
                      </a:pPr>
                      <a:r>
                        <a:rPr lang="zh-CN" sz="2400">
                          <a:solidFill>
                            <a:schemeClr val="accent2"/>
                          </a:solidFill>
                          <a:latin typeface="Calibri" panose="020F0502020204030204"/>
                          <a:ea typeface="宋体" panose="02010600030101010101" pitchFamily="2" charset="-122"/>
                        </a:rPr>
                        <a:t>存取方式</a:t>
                      </a:r>
                      <a:endParaRPr lang="zh-CN" sz="2400">
                        <a:solidFill>
                          <a:schemeClr val="accent2"/>
                        </a:solidFill>
                        <a:latin typeface="Calibri" panose="020F0502020204030204"/>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c rowSpan="2">
                  <a:txBody>
                    <a:bodyPr/>
                    <a:p>
                      <a:pPr marL="0" indent="0" algn="ctr">
                        <a:spcBef>
                          <a:spcPct val="0"/>
                        </a:spcBef>
                        <a:spcAft>
                          <a:spcPct val="0"/>
                        </a:spcAft>
                      </a:pPr>
                      <a:r>
                        <a:rPr lang="zh-CN" sz="2400">
                          <a:latin typeface="Calibri" panose="020F0502020204030204"/>
                          <a:ea typeface="宋体" panose="02010600030101010101" pitchFamily="2" charset="-122"/>
                        </a:rPr>
                        <a:t>顺序存取</a:t>
                      </a:r>
                      <a:endParaRPr lang="zh-CN" sz="2400">
                        <a:latin typeface="Calibri" panose="020F0502020204030204"/>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c>
                  <a:txBody>
                    <a:bodyPr/>
                    <a:p>
                      <a:pPr marL="0" indent="0" algn="ctr">
                        <a:spcBef>
                          <a:spcPct val="0"/>
                        </a:spcBef>
                        <a:spcAft>
                          <a:spcPct val="0"/>
                        </a:spcAft>
                      </a:pPr>
                      <a:r>
                        <a:rPr lang="zh-CN" sz="2400">
                          <a:latin typeface="Calibri" panose="020F0502020204030204"/>
                          <a:ea typeface="宋体" panose="02010600030101010101" pitchFamily="2" charset="-122"/>
                        </a:rPr>
                        <a:t>顺序</a:t>
                      </a:r>
                      <a:endParaRPr lang="zh-CN" sz="2400">
                        <a:latin typeface="Calibri" panose="020F0502020204030204"/>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c>
                  <a:txBody>
                    <a:bodyPr/>
                    <a:p>
                      <a:pPr marL="0" indent="0" algn="ctr">
                        <a:spcBef>
                          <a:spcPct val="0"/>
                        </a:spcBef>
                        <a:spcAft>
                          <a:spcPct val="0"/>
                        </a:spcAft>
                      </a:pPr>
                      <a:r>
                        <a:rPr lang="zh-CN" sz="2400">
                          <a:latin typeface="Calibri" panose="020F0502020204030204"/>
                          <a:ea typeface="宋体" panose="02010600030101010101" pitchFamily="2" charset="-122"/>
                        </a:rPr>
                        <a:t>顺序</a:t>
                      </a:r>
                      <a:endParaRPr lang="zh-CN" sz="2400">
                        <a:latin typeface="Calibri" panose="020F0502020204030204"/>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c>
                  <a:txBody>
                    <a:bodyPr/>
                    <a:p>
                      <a:pPr marL="0" indent="0" algn="ctr">
                        <a:spcBef>
                          <a:spcPct val="0"/>
                        </a:spcBef>
                        <a:spcAft>
                          <a:spcPct val="0"/>
                        </a:spcAft>
                      </a:pPr>
                      <a:r>
                        <a:rPr lang="zh-CN" sz="2400">
                          <a:latin typeface="Calibri" panose="020F0502020204030204"/>
                          <a:ea typeface="宋体" panose="02010600030101010101" pitchFamily="2" charset="-122"/>
                        </a:rPr>
                        <a:t>顺序</a:t>
                      </a:r>
                      <a:endParaRPr lang="zh-CN" sz="2400">
                        <a:latin typeface="Calibri" panose="020F0502020204030204"/>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r>
              <a:tr h="747395">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B w="6350" cap="flat" cmpd="sng">
                      <a:solidFill>
                        <a:srgbClr val="000008"/>
                      </a:solidFill>
                      <a:prstDash val="solid"/>
                      <a:headEnd type="none" w="med" len="med"/>
                      <a:tailEnd type="none" w="med" len="med"/>
                    </a:lnB>
                  </a:tcPr>
                </a:tc>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B w="6350" cap="flat" cmpd="sng">
                      <a:solidFill>
                        <a:srgbClr val="000008"/>
                      </a:solidFill>
                      <a:prstDash val="solid"/>
                      <a:headEnd type="none" w="med" len="med"/>
                      <a:tailEnd type="none" w="med" len="med"/>
                    </a:lnB>
                  </a:tcPr>
                </a:tc>
                <a:tc>
                  <a:txBody>
                    <a:bodyPr/>
                    <a:p>
                      <a:pPr marL="0" indent="0" algn="ctr">
                        <a:spcBef>
                          <a:spcPct val="0"/>
                        </a:spcBef>
                        <a:spcAft>
                          <a:spcPct val="0"/>
                        </a:spcAft>
                      </a:pPr>
                      <a:r>
                        <a:rPr lang="zh-CN" sz="2400">
                          <a:latin typeface="Calibri" panose="020F0502020204030204"/>
                          <a:ea typeface="宋体" panose="02010600030101010101" pitchFamily="2" charset="-122"/>
                        </a:rPr>
                        <a:t>随机</a:t>
                      </a:r>
                      <a:endParaRPr lang="zh-CN" sz="2400">
                        <a:latin typeface="Calibri" panose="020F0502020204030204"/>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c>
                  <a:txBody>
                    <a:bodyPr/>
                    <a:p>
                      <a:pPr marL="0" indent="0" algn="ctr">
                        <a:spcBef>
                          <a:spcPct val="0"/>
                        </a:spcBef>
                        <a:spcAft>
                          <a:spcPct val="0"/>
                        </a:spcAft>
                      </a:pPr>
                      <a:r>
                        <a:rPr lang="en-US" altLang="zh-CN" sz="2400">
                          <a:latin typeface="Calibri" panose="020F0502020204030204"/>
                          <a:ea typeface="Calibri" panose="020F0502020204030204"/>
                        </a:rPr>
                        <a:t>-----</a:t>
                      </a:r>
                      <a:endParaRPr lang="en-US" altLang="zh-CN" sz="2400">
                        <a:latin typeface="Calibri" panose="020F0502020204030204"/>
                        <a:ea typeface="Calibri" panose="020F0502020204030204"/>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c>
                  <a:txBody>
                    <a:bodyPr/>
                    <a:p>
                      <a:pPr marL="0" indent="0" algn="ctr">
                        <a:spcBef>
                          <a:spcPct val="0"/>
                        </a:spcBef>
                        <a:spcAft>
                          <a:spcPct val="0"/>
                        </a:spcAft>
                      </a:pPr>
                      <a:r>
                        <a:rPr lang="zh-CN" sz="2400">
                          <a:latin typeface="Calibri" panose="020F0502020204030204"/>
                          <a:ea typeface="宋体" panose="02010600030101010101" pitchFamily="2" charset="-122"/>
                        </a:rPr>
                        <a:t>随机</a:t>
                      </a:r>
                      <a:endParaRPr lang="zh-CN" sz="2400">
                        <a:latin typeface="Calibri" panose="020F0502020204030204"/>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r>
            </a:tbl>
          </a:graphicData>
        </a:graphic>
      </p:graphicFrame>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84994" name="矩形 4608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84995" name="文本框 46081"/>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a:t>
            </a:r>
            <a:r>
              <a:rPr lang="en-US" altLang="zh-CN" sz="36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文件目录(file directory)</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84996" name="文本框 46082"/>
          <p:cNvSpPr txBox="1"/>
          <p:nvPr/>
        </p:nvSpPr>
        <p:spPr>
          <a:xfrm>
            <a:off x="468313" y="1493838"/>
            <a:ext cx="8178800" cy="4379912"/>
          </a:xfrm>
          <a:prstGeom prst="rect">
            <a:avLst/>
          </a:prstGeom>
          <a:noFill/>
          <a:ln w="9525">
            <a:noFill/>
          </a:ln>
        </p:spPr>
        <p:txBody>
          <a:bodyPr wrap="square" lIns="91440" tIns="45720" rIns="91440" bIns="45720" anchor="t" anchorCtr="0"/>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r>
              <a:rPr lang="zh-CN" altLang="x-none" dirty="0" err="1">
                <a:solidFill>
                  <a:srgbClr val="000000"/>
                </a:solidFill>
                <a:latin typeface="楷体_GB2312" pitchFamily="49" charset="0"/>
              </a:rPr>
              <a:t>目录是由文件说明索引组成的用于文件的检索</a:t>
            </a:r>
            <a:r>
              <a:rPr lang="zh-CN" altLang="x-none" dirty="0" err="1">
                <a:solidFill>
                  <a:srgbClr val="FF0000"/>
                </a:solidFill>
                <a:latin typeface="楷体_GB2312" pitchFamily="49" charset="0"/>
              </a:rPr>
              <a:t>特殊文件</a:t>
            </a:r>
            <a:r>
              <a:rPr lang="zh-CN" altLang="x-none" dirty="0" err="1">
                <a:solidFill>
                  <a:srgbClr val="000000"/>
                </a:solidFill>
                <a:latin typeface="楷体_GB2312" pitchFamily="49" charset="0"/>
              </a:rPr>
              <a:t>。文件目录的内容主要是文件访问和控制的信息（不包括文件内容）。</a:t>
            </a:r>
            <a:endParaRPr lang="zh-CN" altLang="x-none" dirty="0" err="1">
              <a:solidFill>
                <a:srgbClr val="000000"/>
              </a:solidFill>
              <a:latin typeface="楷体_GB2312" pitchFamily="49"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文件目录的管理需要解决以下问题： </a:t>
            </a:r>
            <a:endParaRPr lang="zh-CN" altLang="x-none" dirty="0" err="1">
              <a:solidFill>
                <a:srgbClr val="000000"/>
              </a:solidFill>
              <a:latin typeface="楷体_GB2312" pitchFamily="49"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楷体_GB2312" pitchFamily="49" charset="0"/>
              </a:rPr>
              <a:t>(1)</a:t>
            </a:r>
            <a:r>
              <a:rPr lang="zh-CN" altLang="x-none" dirty="0" err="1">
                <a:solidFill>
                  <a:srgbClr val="0000FF"/>
                </a:solidFill>
                <a:latin typeface="楷体_GB2312" pitchFamily="49" charset="0"/>
              </a:rPr>
              <a:t>实现</a:t>
            </a:r>
            <a:r>
              <a:rPr lang="zh-CN" altLang="x-none" dirty="0" err="1">
                <a:solidFill>
                  <a:srgbClr val="0000FF"/>
                </a:solidFill>
                <a:latin typeface="Times New Roman" panose="02020603050405020304" pitchFamily="16" charset="0"/>
              </a:rPr>
              <a:t>“</a:t>
            </a:r>
            <a:r>
              <a:rPr lang="zh-CN" altLang="x-none" dirty="0" err="1">
                <a:solidFill>
                  <a:srgbClr val="0000FF"/>
                </a:solidFill>
                <a:latin typeface="楷体_GB2312" pitchFamily="49" charset="0"/>
              </a:rPr>
              <a:t>按名存取</a:t>
            </a:r>
            <a:r>
              <a:rPr lang="zh-CN" altLang="x-none" dirty="0" err="1">
                <a:solidFill>
                  <a:srgbClr val="0000FF"/>
                </a:solidFill>
                <a:latin typeface="Times New Roman" panose="02020603050405020304" pitchFamily="16" charset="0"/>
              </a:rPr>
              <a:t>”</a:t>
            </a:r>
            <a:r>
              <a:rPr lang="zh-CN" altLang="x-none" dirty="0" err="1">
                <a:solidFill>
                  <a:srgbClr val="000000"/>
                </a:solidFill>
                <a:latin typeface="楷体_GB2312" pitchFamily="49" charset="0"/>
              </a:rPr>
              <a:t>。即用户只须提供文件名，即可对文件进行存取。这是目录管理中最基本的功能，也是文件系统向用户提供的最基本的服务。 </a:t>
            </a:r>
            <a:endParaRPr lang="zh-CN" altLang="x-none" dirty="0" err="1">
              <a:solidFill>
                <a:srgbClr val="000000"/>
              </a:solidFill>
              <a:latin typeface="楷体_GB2312" pitchFamily="49"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楷体_GB2312" pitchFamily="49" charset="0"/>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87042" name="矩形 4710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87043" name="文本框 47105"/>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a:t>
            </a:r>
            <a:r>
              <a:rPr lang="en-US" altLang="zh-CN" sz="36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文件目录</a:t>
            </a:r>
            <a:r>
              <a:rPr lang="en-US" altLang="zh-CN" sz="3200" dirty="0" err="1">
                <a:solidFill>
                  <a:srgbClr val="000000"/>
                </a:solidFill>
                <a:latin typeface="Times New Roman" panose="02020603050405020304" pitchFamily="16" charset="0"/>
                <a:ea typeface="宋体" panose="02010600030101010101" pitchFamily="2" charset="-122"/>
              </a:rPr>
              <a:t>(file directory)</a:t>
            </a:r>
            <a:endParaRPr lang="en-US" altLang="zh-CN" sz="3200" dirty="0" err="1">
              <a:solidFill>
                <a:srgbClr val="000000"/>
              </a:solidFill>
              <a:latin typeface="Times New Roman" panose="02020603050405020304" pitchFamily="16" charset="0"/>
              <a:ea typeface="宋体" panose="02010600030101010101" pitchFamily="2" charset="-122"/>
            </a:endParaRPr>
          </a:p>
        </p:txBody>
      </p:sp>
      <p:sp>
        <p:nvSpPr>
          <p:cNvPr id="87044" name="文本框 47106"/>
          <p:cNvSpPr txBox="1"/>
          <p:nvPr/>
        </p:nvSpPr>
        <p:spPr>
          <a:xfrm>
            <a:off x="611188" y="1557338"/>
            <a:ext cx="7888287" cy="4968875"/>
          </a:xfrm>
          <a:prstGeom prst="rect">
            <a:avLst/>
          </a:prstGeom>
          <a:noFill/>
          <a:ln w="9525">
            <a:noFill/>
          </a:ln>
        </p:spPr>
        <p:txBody>
          <a:bodyPr wrap="square" lIns="91440" tIns="45720" rIns="91440" bIns="45720" anchor="t" anchorCtr="0"/>
          <a:p>
            <a:pPr marL="342900" indent="-342900" defTabSz="457200" eaLnBrk="0" hangingPunct="0">
              <a:lnSpc>
                <a:spcPct val="11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楷体_GB2312" pitchFamily="49" charset="0"/>
              </a:rPr>
              <a:t>(2)</a:t>
            </a:r>
            <a:r>
              <a:rPr lang="zh-CN" altLang="x-none" dirty="0" err="1">
                <a:solidFill>
                  <a:srgbClr val="0000FF"/>
                </a:solidFill>
                <a:latin typeface="楷体_GB2312" pitchFamily="49" charset="0"/>
              </a:rPr>
              <a:t>提高对目录的检索速度。</a:t>
            </a:r>
            <a:r>
              <a:rPr lang="zh-CN" altLang="x-none" dirty="0" err="1">
                <a:solidFill>
                  <a:srgbClr val="000000"/>
                </a:solidFill>
                <a:latin typeface="楷体_GB2312" pitchFamily="49" charset="0"/>
              </a:rPr>
              <a:t>如何合理地组织目录结构，可以加快对目录的检索速度，从而加快了对文件的存取速度。</a:t>
            </a:r>
            <a:endParaRPr lang="zh-CN" altLang="x-none" dirty="0" err="1">
              <a:solidFill>
                <a:srgbClr val="000000"/>
              </a:solidFill>
              <a:latin typeface="楷体_GB2312" pitchFamily="49" charset="0"/>
            </a:endParaRPr>
          </a:p>
          <a:p>
            <a:pPr marL="342900" indent="-342900" defTabSz="457200" eaLnBrk="0" hangingPunct="0">
              <a:lnSpc>
                <a:spcPct val="11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楷体_GB2312" pitchFamily="49" charset="0"/>
              </a:rPr>
              <a:t>(3)</a:t>
            </a:r>
            <a:r>
              <a:rPr lang="zh-CN" altLang="x-none" dirty="0" err="1">
                <a:solidFill>
                  <a:srgbClr val="0000FF"/>
                </a:solidFill>
                <a:latin typeface="楷体_GB2312" pitchFamily="49" charset="0"/>
              </a:rPr>
              <a:t>文件共享</a:t>
            </a:r>
            <a:r>
              <a:rPr lang="zh-CN" altLang="x-none" dirty="0" err="1">
                <a:solidFill>
                  <a:srgbClr val="000000"/>
                </a:solidFill>
                <a:latin typeface="楷体_GB2312" pitchFamily="49" charset="0"/>
              </a:rPr>
              <a:t>。在多用户系统中，应允许多个用户共享一个文件。 </a:t>
            </a:r>
            <a:endParaRPr lang="zh-CN" altLang="x-none" dirty="0" err="1">
              <a:solidFill>
                <a:srgbClr val="000000"/>
              </a:solidFill>
              <a:latin typeface="楷体_GB2312" pitchFamily="49" charset="0"/>
            </a:endParaRPr>
          </a:p>
          <a:p>
            <a:pPr marL="342900" indent="-342900" defTabSz="457200" eaLnBrk="0" hangingPunct="0">
              <a:lnSpc>
                <a:spcPct val="11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楷体_GB2312" pitchFamily="49" charset="0"/>
              </a:rPr>
              <a:t>(4)</a:t>
            </a:r>
            <a:r>
              <a:rPr lang="zh-CN" altLang="x-none" dirty="0" err="1">
                <a:solidFill>
                  <a:srgbClr val="0000FF"/>
                </a:solidFill>
                <a:latin typeface="楷体_GB2312" pitchFamily="49" charset="0"/>
              </a:rPr>
              <a:t>允许文件重名</a:t>
            </a:r>
            <a:r>
              <a:rPr lang="zh-CN" altLang="x-none" dirty="0" err="1">
                <a:solidFill>
                  <a:srgbClr val="000000"/>
                </a:solidFill>
                <a:latin typeface="楷体_GB2312" pitchFamily="49" charset="0"/>
              </a:rPr>
              <a:t>。系统应允许用户按照目已的习惯命名和使用文件。</a:t>
            </a:r>
            <a:endParaRPr lang="zh-CN" altLang="x-none" dirty="0" err="1">
              <a:solidFill>
                <a:srgbClr val="000000"/>
              </a:solidFill>
              <a:latin typeface="楷体_GB2312" pitchFamily="49" charset="0"/>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89090" name="矩形 4812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89091" name="文本框 48129"/>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a:t>
            </a:r>
            <a:r>
              <a:rPr lang="en-US" altLang="zh-CN" sz="36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文件目录</a:t>
            </a:r>
            <a:r>
              <a:rPr lang="en-US" altLang="zh-CN" sz="3200" dirty="0" err="1">
                <a:solidFill>
                  <a:srgbClr val="000000"/>
                </a:solidFill>
                <a:latin typeface="Times New Roman" panose="02020603050405020304" pitchFamily="16" charset="0"/>
                <a:ea typeface="宋体" panose="02010600030101010101" pitchFamily="2" charset="-122"/>
              </a:rPr>
              <a:t>(file directory)</a:t>
            </a:r>
            <a:endParaRPr lang="en-US" altLang="zh-CN" sz="3200" dirty="0" err="1">
              <a:solidFill>
                <a:srgbClr val="000000"/>
              </a:solidFill>
              <a:latin typeface="Times New Roman" panose="02020603050405020304" pitchFamily="16" charset="0"/>
              <a:ea typeface="宋体" panose="02010600030101010101" pitchFamily="2" charset="-122"/>
            </a:endParaRPr>
          </a:p>
        </p:txBody>
      </p:sp>
      <p:sp>
        <p:nvSpPr>
          <p:cNvPr id="89092" name="文本框 48130"/>
          <p:cNvSpPr txBox="1"/>
          <p:nvPr/>
        </p:nvSpPr>
        <p:spPr>
          <a:xfrm>
            <a:off x="468313" y="1557338"/>
            <a:ext cx="8178800" cy="2446337"/>
          </a:xfrm>
          <a:prstGeom prst="rect">
            <a:avLst/>
          </a:prstGeom>
          <a:noFill/>
          <a:ln w="9525">
            <a:noFill/>
          </a:ln>
        </p:spPr>
        <p:txBody>
          <a:bodyPr wrap="square" lIns="91440" tIns="45720" rIns="91440" bIns="45720" anchor="t" anchorCtr="0"/>
          <a:p>
            <a:pPr marL="342900" indent="-342900" defTabSz="457200" eaLnBrk="0" hangingPunct="0">
              <a:lnSpc>
                <a:spcPct val="12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ea typeface="宋体" panose="02010600030101010101" pitchFamily="2" charset="-122"/>
              </a:rPr>
              <a:t>6.3.1 </a:t>
            </a:r>
            <a:r>
              <a:rPr lang="zh-CN" altLang="x-none" sz="2800" dirty="0" err="1">
                <a:solidFill>
                  <a:srgbClr val="000000"/>
                </a:solidFill>
                <a:latin typeface="Times New Roman" panose="02020603050405020304" pitchFamily="16" charset="0"/>
                <a:ea typeface="宋体" panose="02010600030101010101" pitchFamily="2" charset="-122"/>
              </a:rPr>
              <a:t>目录内容</a:t>
            </a:r>
            <a:endParaRPr lang="zh-CN" altLang="x-none" sz="2800" dirty="0" err="1">
              <a:solidFill>
                <a:srgbClr val="000000"/>
              </a:solidFill>
              <a:latin typeface="Times New Roman" panose="02020603050405020304" pitchFamily="16" charset="0"/>
              <a:ea typeface="宋体" panose="02010600030101010101" pitchFamily="2" charset="-122"/>
            </a:endParaRPr>
          </a:p>
          <a:p>
            <a:pPr marL="342900" indent="-342900" defTabSz="457200" eaLnBrk="0" hangingPunct="0">
              <a:lnSpc>
                <a:spcPct val="12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ea typeface="宋体" panose="02010600030101010101" pitchFamily="2" charset="-122"/>
              </a:rPr>
              <a:t>6.3.2 </a:t>
            </a:r>
            <a:r>
              <a:rPr lang="zh-CN" altLang="x-none" sz="2800" dirty="0" err="1">
                <a:solidFill>
                  <a:srgbClr val="000000"/>
                </a:solidFill>
                <a:latin typeface="Times New Roman" panose="02020603050405020304" pitchFamily="16" charset="0"/>
                <a:ea typeface="宋体" panose="02010600030101010101" pitchFamily="2" charset="-122"/>
              </a:rPr>
              <a:t>目录结构类型</a:t>
            </a:r>
            <a:endParaRPr lang="zh-CN" altLang="x-none" sz="2800" dirty="0" err="1">
              <a:solidFill>
                <a:srgbClr val="000000"/>
              </a:solidFill>
              <a:latin typeface="Times New Roman" panose="02020603050405020304" pitchFamily="16" charset="0"/>
              <a:ea typeface="宋体" panose="02010600030101010101" pitchFamily="2" charset="-122"/>
            </a:endParaRPr>
          </a:p>
          <a:p>
            <a:pPr marL="342900" indent="-342900" defTabSz="457200" eaLnBrk="0" hangingPunct="0">
              <a:lnSpc>
                <a:spcPct val="12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ea typeface="宋体" panose="02010600030101010101" pitchFamily="2" charset="-122"/>
              </a:rPr>
              <a:t>6.3.3 </a:t>
            </a:r>
            <a:r>
              <a:rPr lang="zh-CN" altLang="x-none" sz="2800" dirty="0" err="1">
                <a:solidFill>
                  <a:srgbClr val="000000"/>
                </a:solidFill>
                <a:latin typeface="Times New Roman" panose="02020603050405020304" pitchFamily="16" charset="0"/>
                <a:ea typeface="宋体" panose="02010600030101010101" pitchFamily="2" charset="-122"/>
              </a:rPr>
              <a:t>文件的共享</a:t>
            </a:r>
            <a:endParaRPr lang="zh-CN" altLang="x-none" sz="2800" dirty="0" err="1">
              <a:solidFill>
                <a:srgbClr val="000000"/>
              </a:solidFill>
              <a:latin typeface="Times New Roman" panose="02020603050405020304" pitchFamily="16" charset="0"/>
              <a:ea typeface="宋体" panose="02010600030101010101" pitchFamily="2" charset="-122"/>
            </a:endParaRPr>
          </a:p>
          <a:p>
            <a:pPr marL="342900" indent="-342900" defTabSz="457200" eaLnBrk="0" hangingPunct="0">
              <a:lnSpc>
                <a:spcPct val="12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91138" name="矩形 4915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91139" name="文本框 4915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6.3.1</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目录内容</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91140" name="文本框 49154"/>
          <p:cNvSpPr txBox="1"/>
          <p:nvPr/>
        </p:nvSpPr>
        <p:spPr>
          <a:xfrm>
            <a:off x="395288" y="1412875"/>
            <a:ext cx="8178800" cy="544512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一个</a:t>
            </a:r>
            <a:r>
              <a:rPr lang="zh-CN" altLang="x-none" b="1" dirty="0" err="1">
                <a:solidFill>
                  <a:srgbClr val="000000"/>
                </a:solidFill>
                <a:latin typeface="Times New Roman" panose="02020603050405020304" pitchFamily="16" charset="0"/>
              </a:rPr>
              <a:t>文件控制块</a:t>
            </a:r>
            <a:r>
              <a:rPr lang="zh-CN" altLang="x-none" dirty="0" err="1">
                <a:solidFill>
                  <a:srgbClr val="000000"/>
                </a:solidFill>
                <a:latin typeface="Times New Roman" panose="02020603050405020304" pitchFamily="16" charset="0"/>
              </a:rPr>
              <a:t>也称</a:t>
            </a:r>
            <a:r>
              <a:rPr lang="zh-CN" altLang="x-none" dirty="0" err="1">
                <a:solidFill>
                  <a:srgbClr val="FF0000"/>
                </a:solidFill>
                <a:latin typeface="Times New Roman" panose="02020603050405020304" pitchFamily="16" charset="0"/>
              </a:rPr>
              <a:t>文件目录项</a:t>
            </a:r>
            <a:r>
              <a:rPr lang="zh-CN" altLang="x-none" dirty="0" err="1">
                <a:solidFill>
                  <a:srgbClr val="000000"/>
                </a:solidFill>
                <a:latin typeface="Times New Roman" panose="02020603050405020304" pitchFamily="16" charset="0"/>
              </a:rPr>
              <a:t>，一个文件目录也被看做是一个文件，称为目录文件。文件控制块 </a:t>
            </a:r>
            <a:r>
              <a:rPr lang="en-US" altLang="zh-CN" dirty="0" err="1">
                <a:solidFill>
                  <a:srgbClr val="0000FF"/>
                </a:solidFill>
                <a:latin typeface="Times New Roman" panose="02020603050405020304" pitchFamily="16" charset="0"/>
              </a:rPr>
              <a:t>(FCB)</a:t>
            </a:r>
            <a:r>
              <a:rPr lang="zh-CN" altLang="x-none" dirty="0" err="1">
                <a:solidFill>
                  <a:srgbClr val="000000"/>
                </a:solidFill>
                <a:latin typeface="Times New Roman" panose="02020603050405020304" pitchFamily="16" charset="0"/>
              </a:rPr>
              <a:t> 构成：</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1. </a:t>
            </a:r>
            <a:r>
              <a:rPr lang="zh-CN" altLang="x-none" dirty="0" err="1">
                <a:solidFill>
                  <a:srgbClr val="000000"/>
                </a:solidFill>
                <a:latin typeface="Times New Roman" panose="02020603050405020304" pitchFamily="16" charset="0"/>
              </a:rPr>
              <a:t>基本信息</a:t>
            </a:r>
            <a:endParaRPr lang="zh-CN" altLang="x-none" dirty="0" err="1">
              <a:solidFill>
                <a:srgbClr val="000000"/>
              </a:solidFill>
              <a:latin typeface="Times New Roman" panose="02020603050405020304" pitchFamily="16" charset="0"/>
            </a:endParaRPr>
          </a:p>
          <a:p>
            <a:pPr marL="1905" lvl="1" indent="455295"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文件名：通常在不同系统中允许不同的最大长度。</a:t>
            </a:r>
            <a:endParaRPr lang="zh-CN" altLang="x-none" dirty="0" err="1">
              <a:solidFill>
                <a:srgbClr val="000000"/>
              </a:solidFill>
              <a:latin typeface="Times New Roman" panose="02020603050405020304" pitchFamily="16" charset="0"/>
            </a:endParaRPr>
          </a:p>
          <a:p>
            <a:pPr marL="1905" lvl="1" indent="455295"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别名的数目；</a:t>
            </a:r>
            <a:endParaRPr lang="zh-CN" altLang="x-none" dirty="0" err="1">
              <a:solidFill>
                <a:srgbClr val="000000"/>
              </a:solidFill>
              <a:latin typeface="Times New Roman" panose="02020603050405020304" pitchFamily="16" charset="0"/>
            </a:endParaRPr>
          </a:p>
          <a:p>
            <a:pPr marL="1905" lvl="1" indent="455295"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文件类型：可有多种不同的划分方法，如：</a:t>
            </a:r>
            <a:endParaRPr lang="zh-CN" altLang="x-none" dirty="0" err="1">
              <a:solidFill>
                <a:srgbClr val="000000"/>
              </a:solidFill>
              <a:latin typeface="Times New Roman" panose="02020603050405020304" pitchFamily="16" charset="0"/>
            </a:endParaRPr>
          </a:p>
          <a:p>
            <a:pPr marL="1905" lvl="2" indent="912495"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有无结构（记录文件，流式文件）</a:t>
            </a:r>
            <a:endParaRPr lang="zh-CN" altLang="x-none" dirty="0" err="1">
              <a:solidFill>
                <a:srgbClr val="000000"/>
              </a:solidFill>
              <a:latin typeface="Times New Roman" panose="02020603050405020304" pitchFamily="16" charset="0"/>
            </a:endParaRPr>
          </a:p>
          <a:p>
            <a:pPr marL="1905" lvl="2" indent="912495"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内容（二进制，文本）</a:t>
            </a:r>
            <a:endParaRPr lang="zh-CN" altLang="x-none" dirty="0" err="1">
              <a:solidFill>
                <a:srgbClr val="000000"/>
              </a:solidFill>
              <a:latin typeface="Times New Roman" panose="02020603050405020304" pitchFamily="16" charset="0"/>
            </a:endParaRPr>
          </a:p>
          <a:p>
            <a:pPr marL="1905" lvl="2" indent="912495"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用途（源代码，目标代码，可执行文件，数据）</a:t>
            </a:r>
            <a:endParaRPr lang="zh-CN" altLang="x-none" dirty="0" err="1">
              <a:solidFill>
                <a:srgbClr val="000000"/>
              </a:solidFill>
              <a:latin typeface="Times New Roman" panose="02020603050405020304" pitchFamily="16" charset="0"/>
            </a:endParaRPr>
          </a:p>
          <a:p>
            <a:pPr marL="1905" lvl="2" indent="912495"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属性</a:t>
            </a:r>
            <a:r>
              <a:rPr lang="en-US" altLang="zh-CN" dirty="0" err="1">
                <a:solidFill>
                  <a:srgbClr val="000000"/>
                </a:solidFill>
                <a:latin typeface="Times New Roman" panose="02020603050405020304" pitchFamily="16" charset="0"/>
              </a:rPr>
              <a:t>attribute</a:t>
            </a:r>
            <a:r>
              <a:rPr lang="zh-CN" altLang="x-none" dirty="0" err="1">
                <a:solidFill>
                  <a:srgbClr val="000000"/>
                </a:solidFill>
                <a:latin typeface="Times New Roman" panose="02020603050405020304" pitchFamily="16" charset="0"/>
              </a:rPr>
              <a:t>（如系统，隐含等）</a:t>
            </a:r>
            <a:endParaRPr lang="zh-CN" altLang="x-none" dirty="0" err="1">
              <a:solidFill>
                <a:srgbClr val="000000"/>
              </a:solidFill>
              <a:latin typeface="Times New Roman" panose="02020603050405020304" pitchFamily="16" charset="0"/>
            </a:endParaRPr>
          </a:p>
          <a:p>
            <a:pPr marL="1905" lvl="2" indent="912495"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文件组织（如顺序，索引等）</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9458" name="矩形 1228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9459" name="文本框 12289"/>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6.1.1</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文件管理的目的</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19460" name="文本框 12290"/>
          <p:cNvSpPr txBox="1"/>
          <p:nvPr/>
        </p:nvSpPr>
        <p:spPr>
          <a:xfrm>
            <a:off x="468313" y="1628775"/>
            <a:ext cx="8178800" cy="4968875"/>
          </a:xfrm>
          <a:prstGeom prst="rect">
            <a:avLst/>
          </a:prstGeom>
          <a:noFill/>
          <a:ln w="9525">
            <a:noFill/>
          </a:ln>
        </p:spPr>
        <p:txBody>
          <a:bodyPr wrap="square" lIns="91440" tIns="45720" rIns="91440" bIns="45720" anchor="t" anchorCtr="0"/>
          <a:p>
            <a:pPr marL="342900" indent="-342900" defTabSz="457200" eaLnBrk="0" hangingPunct="0">
              <a:lnSpc>
                <a:spcPct val="90000"/>
              </a:lnSpc>
              <a:spcBef>
                <a:spcPts val="665"/>
              </a:spcBef>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3333FF"/>
                </a:solidFill>
                <a:latin typeface="Times New Roman" panose="02020603050405020304" pitchFamily="16" charset="0"/>
              </a:rPr>
              <a:t>方便</a:t>
            </a:r>
            <a:r>
              <a:rPr lang="zh-CN" altLang="x-none" dirty="0" err="1">
                <a:solidFill>
                  <a:srgbClr val="000000"/>
                </a:solidFill>
                <a:latin typeface="Times New Roman" panose="02020603050405020304" pitchFamily="16" charset="0"/>
              </a:rPr>
              <a:t>文件的访问和控制：以符号名称作为文件标识，便于用户使用；</a:t>
            </a:r>
            <a:endParaRPr lang="zh-CN" altLang="x-none" dirty="0" err="1">
              <a:solidFill>
                <a:srgbClr val="000000"/>
              </a:solidFill>
              <a:latin typeface="Times New Roman" panose="02020603050405020304" pitchFamily="16" charset="0"/>
            </a:endParaRPr>
          </a:p>
          <a:p>
            <a:pPr marL="342900" indent="-342900" defTabSz="457200" eaLnBrk="0" hangingPunct="0">
              <a:lnSpc>
                <a:spcPct val="90000"/>
              </a:lnSpc>
              <a:spcBef>
                <a:spcPts val="665"/>
              </a:spcBef>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3333FF"/>
                </a:solidFill>
                <a:latin typeface="Times New Roman" panose="02020603050405020304" pitchFamily="16" charset="0"/>
              </a:rPr>
              <a:t>并发</a:t>
            </a:r>
            <a:r>
              <a:rPr lang="zh-CN" altLang="x-none" dirty="0" err="1">
                <a:solidFill>
                  <a:srgbClr val="000000"/>
                </a:solidFill>
                <a:latin typeface="Times New Roman" panose="02020603050405020304" pitchFamily="16" charset="0"/>
              </a:rPr>
              <a:t>文件访问和控制：在多道程序系统中支持对文件的并发访问和控制；</a:t>
            </a:r>
            <a:endParaRPr lang="zh-CN" altLang="x-none" dirty="0" err="1">
              <a:solidFill>
                <a:srgbClr val="000000"/>
              </a:solidFill>
              <a:latin typeface="Times New Roman" panose="02020603050405020304" pitchFamily="16" charset="0"/>
            </a:endParaRPr>
          </a:p>
          <a:p>
            <a:pPr marL="342900" indent="-342900" defTabSz="457200" eaLnBrk="0" hangingPunct="0">
              <a:lnSpc>
                <a:spcPct val="90000"/>
              </a:lnSpc>
              <a:spcBef>
                <a:spcPts val="665"/>
              </a:spcBef>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3333FF"/>
                </a:solidFill>
                <a:latin typeface="Times New Roman" panose="02020603050405020304" pitchFamily="16" charset="0"/>
              </a:rPr>
              <a:t>统一</a:t>
            </a:r>
            <a:r>
              <a:rPr lang="zh-CN" altLang="x-none" dirty="0" err="1">
                <a:solidFill>
                  <a:srgbClr val="000000"/>
                </a:solidFill>
                <a:latin typeface="Times New Roman" panose="02020603050405020304" pitchFamily="16" charset="0"/>
              </a:rPr>
              <a:t>的用户接口：在不同设备上提供同样的接口，方便用户操作和编程；</a:t>
            </a:r>
            <a:endParaRPr lang="zh-CN" altLang="x-none" dirty="0" err="1">
              <a:solidFill>
                <a:srgbClr val="000000"/>
              </a:solidFill>
              <a:latin typeface="Times New Roman" panose="02020603050405020304" pitchFamily="16" charset="0"/>
            </a:endParaRPr>
          </a:p>
          <a:p>
            <a:pPr marL="342900" indent="-342900" defTabSz="457200" eaLnBrk="0" hangingPunct="0">
              <a:lnSpc>
                <a:spcPct val="90000"/>
              </a:lnSpc>
              <a:spcBef>
                <a:spcPts val="665"/>
              </a:spcBef>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多种文件访问</a:t>
            </a:r>
            <a:r>
              <a:rPr lang="zh-CN" altLang="x-none" dirty="0" err="1">
                <a:solidFill>
                  <a:srgbClr val="3333FF"/>
                </a:solidFill>
                <a:latin typeface="Times New Roman" panose="02020603050405020304" pitchFamily="16" charset="0"/>
              </a:rPr>
              <a:t>权限</a:t>
            </a:r>
            <a:r>
              <a:rPr lang="zh-CN" altLang="x-none" dirty="0" err="1">
                <a:solidFill>
                  <a:srgbClr val="000000"/>
                </a:solidFill>
                <a:latin typeface="Times New Roman" panose="02020603050405020304" pitchFamily="16" charset="0"/>
              </a:rPr>
              <a:t>：在多用户系统中的不同用户对同一文件会有不同的访问权限；</a:t>
            </a:r>
            <a:endParaRPr lang="zh-CN" altLang="x-none" dirty="0" err="1">
              <a:solidFill>
                <a:srgbClr val="000000"/>
              </a:solidFill>
              <a:latin typeface="Times New Roman" panose="02020603050405020304" pitchFamily="16" charset="0"/>
            </a:endParaRPr>
          </a:p>
          <a:p>
            <a:pPr marL="342900" indent="-342900" defTabSz="457200" eaLnBrk="0" hangingPunct="0">
              <a:lnSpc>
                <a:spcPct val="90000"/>
              </a:lnSpc>
              <a:spcBef>
                <a:spcPts val="665"/>
              </a:spcBef>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3333FF"/>
                </a:solidFill>
                <a:latin typeface="Times New Roman" panose="02020603050405020304" pitchFamily="16" charset="0"/>
              </a:rPr>
              <a:t>优化性能</a:t>
            </a:r>
            <a:r>
              <a:rPr lang="zh-CN" altLang="x-none" dirty="0" err="1">
                <a:solidFill>
                  <a:srgbClr val="000000"/>
                </a:solidFill>
                <a:latin typeface="Times New Roman" panose="02020603050405020304" pitchFamily="16" charset="0"/>
              </a:rPr>
              <a:t>：存储效率、检索性能、读写性能；</a:t>
            </a:r>
            <a:endParaRPr lang="zh-CN" altLang="x-none" dirty="0" err="1">
              <a:solidFill>
                <a:srgbClr val="000000"/>
              </a:solidFill>
              <a:latin typeface="Times New Roman" panose="02020603050405020304" pitchFamily="16" charset="0"/>
            </a:endParaRPr>
          </a:p>
          <a:p>
            <a:pPr marL="342900" indent="-342900" defTabSz="457200" eaLnBrk="0" hangingPunct="0">
              <a:lnSpc>
                <a:spcPct val="90000"/>
              </a:lnSpc>
              <a:spcBef>
                <a:spcPts val="665"/>
              </a:spcBef>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3333FF"/>
                </a:solidFill>
                <a:latin typeface="Times New Roman" panose="02020603050405020304" pitchFamily="16" charset="0"/>
              </a:rPr>
              <a:t>差错恢复</a:t>
            </a:r>
            <a:r>
              <a:rPr lang="zh-CN" altLang="x-none" dirty="0" err="1">
                <a:solidFill>
                  <a:srgbClr val="000000"/>
                </a:solidFill>
                <a:latin typeface="Times New Roman" panose="02020603050405020304" pitchFamily="16" charset="0"/>
              </a:rPr>
              <a:t>：能够验证文件的正确性，并具有一定的差错恢复能力；</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93186" name="矩形 5017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93187" name="文本框 5017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6.3.1</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目录内容</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93188" name="文本框 50178"/>
          <p:cNvSpPr txBox="1"/>
          <p:nvPr/>
        </p:nvSpPr>
        <p:spPr>
          <a:xfrm>
            <a:off x="468313" y="1412875"/>
            <a:ext cx="8178800" cy="5241925"/>
          </a:xfrm>
          <a:prstGeom prst="rect">
            <a:avLst/>
          </a:prstGeom>
          <a:noFill/>
          <a:ln w="9525">
            <a:noFill/>
          </a:ln>
        </p:spPr>
        <p:txBody>
          <a:bodyPr wrap="square" lIns="91440" tIns="45720" rIns="91440" bIns="45720" anchor="t" anchorCtr="0"/>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2. </a:t>
            </a:r>
            <a:r>
              <a:rPr lang="zh-CN" altLang="x-none" dirty="0" err="1">
                <a:solidFill>
                  <a:srgbClr val="000000"/>
                </a:solidFill>
                <a:latin typeface="Times New Roman" panose="02020603050405020304" pitchFamily="16" charset="0"/>
              </a:rPr>
              <a:t>地址信息</a:t>
            </a:r>
            <a:endParaRPr lang="zh-CN" altLang="x-none" dirty="0" err="1">
              <a:solidFill>
                <a:srgbClr val="000000"/>
              </a:solidFill>
              <a:latin typeface="Times New Roman" panose="02020603050405020304" pitchFamily="16" charset="0"/>
            </a:endParaRPr>
          </a:p>
          <a:p>
            <a:pPr marL="1905" lvl="1" indent="455295" defTabSz="457200" eaLnBrk="0" hangingPunct="0">
              <a:lnSpc>
                <a:spcPct val="9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存放位置：包括哪个设备或文件卷</a:t>
            </a:r>
            <a:r>
              <a:rPr lang="en-US" altLang="zh-CN" dirty="0" err="1">
                <a:solidFill>
                  <a:srgbClr val="000000"/>
                </a:solidFill>
                <a:latin typeface="Times New Roman" panose="02020603050405020304" pitchFamily="16" charset="0"/>
              </a:rPr>
              <a:t>volume</a:t>
            </a:r>
            <a:r>
              <a:rPr lang="zh-CN" altLang="x-none" dirty="0" err="1">
                <a:solidFill>
                  <a:srgbClr val="000000"/>
                </a:solidFill>
                <a:latin typeface="Times New Roman" panose="02020603050405020304" pitchFamily="16" charset="0"/>
              </a:rPr>
              <a:t>，以及各个存储块位置；</a:t>
            </a:r>
            <a:endParaRPr lang="zh-CN" altLang="x-none" dirty="0" err="1">
              <a:solidFill>
                <a:srgbClr val="000000"/>
              </a:solidFill>
              <a:latin typeface="Times New Roman" panose="02020603050405020304" pitchFamily="16" charset="0"/>
            </a:endParaRPr>
          </a:p>
          <a:p>
            <a:pPr marL="1905" lvl="1" indent="455295" defTabSz="457200" eaLnBrk="0" hangingPunct="0">
              <a:lnSpc>
                <a:spcPct val="9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文件长度：以字节、字或存储块为单位。</a:t>
            </a:r>
            <a:endParaRPr lang="zh-CN" altLang="x-none" dirty="0" err="1">
              <a:solidFill>
                <a:srgbClr val="000000"/>
              </a:solidFill>
              <a:latin typeface="Times New Roman" panose="02020603050405020304" pitchFamily="16"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3. </a:t>
            </a:r>
            <a:r>
              <a:rPr lang="zh-CN" altLang="x-none" dirty="0" err="1">
                <a:solidFill>
                  <a:srgbClr val="000000"/>
                </a:solidFill>
                <a:latin typeface="Times New Roman" panose="02020603050405020304" pitchFamily="16" charset="0"/>
              </a:rPr>
              <a:t>访问控制信息</a:t>
            </a:r>
            <a:endParaRPr lang="zh-CN" altLang="x-none" dirty="0" err="1">
              <a:solidFill>
                <a:srgbClr val="000000"/>
              </a:solidFill>
              <a:latin typeface="Times New Roman" panose="02020603050405020304" pitchFamily="16" charset="0"/>
            </a:endParaRPr>
          </a:p>
          <a:p>
            <a:pPr marL="1905" lvl="1" indent="455295" defTabSz="457200" eaLnBrk="0" hangingPunct="0">
              <a:lnSpc>
                <a:spcPct val="9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文件所有者（属主）：通常是创建文件的用户，或者改变已有文件的属主；</a:t>
            </a:r>
            <a:endParaRPr lang="zh-CN" altLang="x-none" dirty="0" err="1">
              <a:solidFill>
                <a:srgbClr val="000000"/>
              </a:solidFill>
              <a:latin typeface="Times New Roman" panose="02020603050405020304" pitchFamily="16" charset="0"/>
            </a:endParaRPr>
          </a:p>
          <a:p>
            <a:pPr marL="1905" lvl="1" indent="455295" defTabSz="457200" eaLnBrk="0" hangingPunct="0">
              <a:lnSpc>
                <a:spcPct val="9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访问权限（控制各用户可使用的访问方式）：如读、写、执行、删除等；</a:t>
            </a:r>
            <a:endParaRPr lang="zh-CN" altLang="x-none" dirty="0" err="1">
              <a:solidFill>
                <a:srgbClr val="000000"/>
              </a:solidFill>
              <a:latin typeface="Times New Roman" panose="02020603050405020304" pitchFamily="16"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4. </a:t>
            </a:r>
            <a:r>
              <a:rPr lang="zh-CN" altLang="x-none" dirty="0" err="1">
                <a:solidFill>
                  <a:srgbClr val="000000"/>
                </a:solidFill>
                <a:latin typeface="Times New Roman" panose="02020603050405020304" pitchFamily="16" charset="0"/>
              </a:rPr>
              <a:t>使用信息</a:t>
            </a:r>
            <a:endParaRPr lang="zh-CN" altLang="x-none" dirty="0" err="1">
              <a:solidFill>
                <a:srgbClr val="000000"/>
              </a:solidFill>
              <a:latin typeface="Times New Roman" panose="02020603050405020304" pitchFamily="16" charset="0"/>
            </a:endParaRPr>
          </a:p>
          <a:p>
            <a:pPr marL="1905" lvl="1" indent="455295" defTabSz="457200" eaLnBrk="0" hangingPunct="0">
              <a:lnSpc>
                <a:spcPct val="9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创建时间</a:t>
            </a:r>
            <a:endParaRPr lang="zh-CN" altLang="x-none" dirty="0" err="1">
              <a:solidFill>
                <a:srgbClr val="000000"/>
              </a:solidFill>
              <a:latin typeface="Times New Roman" panose="02020603050405020304" pitchFamily="16" charset="0"/>
            </a:endParaRPr>
          </a:p>
          <a:p>
            <a:pPr marL="1905" lvl="1" indent="455295" defTabSz="457200" eaLnBrk="0" hangingPunct="0">
              <a:lnSpc>
                <a:spcPct val="9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最后一次读访问的时间和用户</a:t>
            </a:r>
            <a:endParaRPr lang="zh-CN" altLang="x-none" dirty="0" err="1">
              <a:solidFill>
                <a:srgbClr val="000000"/>
              </a:solidFill>
              <a:latin typeface="Times New Roman" panose="02020603050405020304" pitchFamily="16" charset="0"/>
            </a:endParaRPr>
          </a:p>
          <a:p>
            <a:pPr marL="1905" lvl="1" indent="455295" defTabSz="457200" eaLnBrk="0" hangingPunct="0">
              <a:lnSpc>
                <a:spcPct val="9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最后一次写访问的时间和用户</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95234" name="矩形 5120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95235" name="文本框 51201"/>
          <p:cNvSpPr txBox="1"/>
          <p:nvPr/>
        </p:nvSpPr>
        <p:spPr>
          <a:xfrm>
            <a:off x="468313" y="1844675"/>
            <a:ext cx="8178800" cy="3822700"/>
          </a:xfrm>
          <a:prstGeom prst="rect">
            <a:avLst/>
          </a:prstGeom>
          <a:noFill/>
          <a:ln w="9525">
            <a:noFill/>
          </a:ln>
        </p:spPr>
        <p:txBody>
          <a:bodyPr wrap="square" lIns="91440" tIns="45720" rIns="91440" bIns="45720" anchor="t" anchorCtr="0"/>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FF"/>
                </a:solidFill>
                <a:latin typeface="Times New Roman" panose="02020603050405020304" pitchFamily="16" charset="0"/>
              </a:rPr>
              <a:t>例</a:t>
            </a:r>
            <a:r>
              <a:rPr lang="en-US" altLang="zh-CN" sz="2800" dirty="0" err="1">
                <a:solidFill>
                  <a:srgbClr val="0000FF"/>
                </a:solidFill>
                <a:latin typeface="Times New Roman" panose="02020603050405020304" pitchFamily="16" charset="0"/>
              </a:rPr>
              <a:t>:</a:t>
            </a:r>
            <a:endParaRPr lang="en-US" altLang="zh-CN" sz="2800" dirty="0" err="1">
              <a:solidFill>
                <a:srgbClr val="0000FF"/>
              </a:solidFill>
              <a:latin typeface="Times New Roman" panose="02020603050405020304" pitchFamily="16" charset="0"/>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FF"/>
                </a:solidFill>
                <a:latin typeface="Times New Roman" panose="02020603050405020304" pitchFamily="16" charset="0"/>
              </a:rPr>
              <a:t>$ ls -l file.hole</a:t>
            </a:r>
            <a:r>
              <a:rPr lang="en-US" altLang="zh-CN" sz="2800" dirty="0" err="1">
                <a:solidFill>
                  <a:srgbClr val="000000"/>
                </a:solidFill>
                <a:latin typeface="Times New Roman" panose="02020603050405020304" pitchFamily="16" charset="0"/>
              </a:rPr>
              <a:t> </a:t>
            </a:r>
            <a:endParaRPr lang="en-US" altLang="zh-CN" sz="2800" dirty="0" err="1">
              <a:solidFill>
                <a:srgbClr val="000000"/>
              </a:solidFill>
              <a:latin typeface="Times New Roman" panose="02020603050405020304" pitchFamily="16" charset="0"/>
            </a:endParaRPr>
          </a:p>
          <a:p>
            <a:pPr marL="342900" indent="-342900" defTabSz="457200" eaLnBrk="0" hangingPunct="0">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Times New Roman" panose="02020603050405020304" pitchFamily="16" charset="0"/>
              </a:rPr>
              <a:t>-rw-r--r- 1 stevens 50 Jul 31 05:50 file.hole</a:t>
            </a:r>
            <a:endParaRPr lang="en-US" altLang="zh-CN" sz="2800" dirty="0" err="1">
              <a:solidFill>
                <a:srgbClr val="000000"/>
              </a:solidFill>
              <a:latin typeface="Times New Roman" panose="02020603050405020304" pitchFamily="16" charset="0"/>
            </a:endParaRPr>
          </a:p>
        </p:txBody>
      </p:sp>
      <p:sp>
        <p:nvSpPr>
          <p:cNvPr id="95236" name="文本框 51202"/>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6.3.1</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目录内容</a:t>
            </a:r>
            <a:endParaRPr lang="zh-CN" altLang="x-none" sz="3600" dirty="0" err="1">
              <a:solidFill>
                <a:srgbClr val="000000"/>
              </a:solidFill>
              <a:latin typeface="Arial Black" panose="020B0A04020102020204" pitchFamily="32" charset="0"/>
              <a:ea typeface="宋体" panose="02010600030101010101" pitchFamily="2" charset="-122"/>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97282" name="矩形 5222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97283" name="文本框 52225"/>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目录结构类型</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97284" name="文本框 52226"/>
          <p:cNvSpPr txBox="1"/>
          <p:nvPr/>
        </p:nvSpPr>
        <p:spPr>
          <a:xfrm>
            <a:off x="476250" y="1358900"/>
            <a:ext cx="8178800" cy="5556250"/>
          </a:xfrm>
          <a:prstGeom prst="rect">
            <a:avLst/>
          </a:prstGeom>
          <a:noFill/>
          <a:ln w="9525">
            <a:noFill/>
          </a:ln>
        </p:spPr>
        <p:txBody>
          <a:bodyPr wrap="square" lIns="91440" tIns="45720" rIns="91440" bIns="45720" anchor="t" anchorCtr="0"/>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目录结构：</a:t>
            </a:r>
            <a:endParaRPr lang="zh-CN" altLang="x-none" dirty="0" err="1">
              <a:solidFill>
                <a:srgbClr val="000000"/>
              </a:solidFill>
              <a:latin typeface="楷体_GB2312" pitchFamily="49" charset="0"/>
            </a:endParaRPr>
          </a:p>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楷体_GB2312" pitchFamily="49" charset="0"/>
              </a:rPr>
              <a:t>（</a:t>
            </a:r>
            <a:r>
              <a:rPr lang="en-US" altLang="zh-CN" dirty="0" err="1">
                <a:solidFill>
                  <a:srgbClr val="0000FF"/>
                </a:solidFill>
                <a:latin typeface="楷体_GB2312" pitchFamily="49" charset="0"/>
              </a:rPr>
              <a:t>1</a:t>
            </a:r>
            <a:r>
              <a:rPr lang="zh-CN" altLang="x-none" dirty="0" err="1">
                <a:solidFill>
                  <a:srgbClr val="0000FF"/>
                </a:solidFill>
                <a:latin typeface="楷体_GB2312" pitchFamily="49" charset="0"/>
              </a:rPr>
              <a:t>）一级目录</a:t>
            </a:r>
            <a:r>
              <a:rPr lang="zh-CN" altLang="x-none" dirty="0" err="1">
                <a:solidFill>
                  <a:srgbClr val="000000"/>
                </a:solidFill>
                <a:latin typeface="楷体_GB2312" pitchFamily="49" charset="0"/>
              </a:rPr>
              <a:t>：整个目录组织是一个线性结构，系统中的所有文件都建立在一张目录表中。它主要用于单用户操作系统。它具有如下的特点：</a:t>
            </a:r>
            <a:endParaRPr lang="zh-CN" altLang="x-none" dirty="0" err="1">
              <a:solidFill>
                <a:srgbClr val="000000"/>
              </a:solidFill>
              <a:latin typeface="楷体_GB2312" pitchFamily="49" charset="0"/>
            </a:endParaRPr>
          </a:p>
          <a:p>
            <a:pPr marL="914400" lvl="1" indent="-4572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结构简单；</a:t>
            </a:r>
            <a:endParaRPr lang="zh-CN" altLang="x-none" dirty="0" err="1">
              <a:solidFill>
                <a:srgbClr val="000000"/>
              </a:solidFill>
              <a:latin typeface="楷体_GB2312" pitchFamily="49" charset="0"/>
            </a:endParaRPr>
          </a:p>
          <a:p>
            <a:pPr marL="914400" lvl="1" indent="-4572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文件多时，目录检索时间长；</a:t>
            </a:r>
            <a:endParaRPr lang="zh-CN" altLang="x-none" dirty="0" err="1">
              <a:solidFill>
                <a:srgbClr val="000000"/>
              </a:solidFill>
              <a:latin typeface="楷体_GB2312" pitchFamily="49" charset="0"/>
            </a:endParaRPr>
          </a:p>
          <a:p>
            <a:pPr marL="914400" lvl="1" indent="-4572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有命名冲突：如多个文件有相同的文件名（不同用户的相同作用的文件）或一个文件有多个不同的文件名（不同用户对同一文件的命名）；</a:t>
            </a:r>
            <a:endParaRPr lang="zh-CN" altLang="x-none" dirty="0" err="1">
              <a:solidFill>
                <a:srgbClr val="000000"/>
              </a:solidFill>
              <a:latin typeface="楷体_GB2312" pitchFamily="49" charset="0"/>
            </a:endParaRPr>
          </a:p>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缺点：</a:t>
            </a:r>
            <a:endParaRPr lang="zh-CN" altLang="x-none" dirty="0" err="1">
              <a:solidFill>
                <a:srgbClr val="000000"/>
              </a:solidFill>
              <a:latin typeface="楷体_GB2312" pitchFamily="49" charset="0"/>
            </a:endParaRPr>
          </a:p>
          <a:p>
            <a:pPr marL="914400" lvl="1" indent="-4572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查找速度慢；</a:t>
            </a:r>
            <a:endParaRPr lang="zh-CN" altLang="x-none" dirty="0" err="1">
              <a:solidFill>
                <a:srgbClr val="000000"/>
              </a:solidFill>
              <a:latin typeface="楷体_GB2312" pitchFamily="49" charset="0"/>
            </a:endParaRPr>
          </a:p>
          <a:p>
            <a:pPr marL="914400" lvl="1" indent="-4572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不允许重名；</a:t>
            </a:r>
            <a:endParaRPr lang="zh-CN" altLang="x-none" dirty="0" err="1">
              <a:solidFill>
                <a:srgbClr val="000000"/>
              </a:solidFill>
              <a:latin typeface="楷体_GB2312" pitchFamily="49" charset="0"/>
            </a:endParaRPr>
          </a:p>
          <a:p>
            <a:pPr marL="914400" lvl="1" indent="-4572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不便于实现文件共享；</a:t>
            </a:r>
            <a:endParaRPr lang="zh-CN" altLang="x-none" dirty="0" err="1">
              <a:solidFill>
                <a:srgbClr val="000000"/>
              </a:solidFill>
              <a:latin typeface="楷体_GB2312" pitchFamily="49" charset="0"/>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99330" name="矩形 5324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99331" name="文本框 53249"/>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目录结构类型</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99332" name="文本框 53250"/>
          <p:cNvSpPr txBox="1"/>
          <p:nvPr/>
        </p:nvSpPr>
        <p:spPr>
          <a:xfrm>
            <a:off x="468313" y="1412875"/>
            <a:ext cx="8178800" cy="4968875"/>
          </a:xfrm>
          <a:prstGeom prst="rect">
            <a:avLst/>
          </a:prstGeom>
          <a:noFill/>
          <a:ln w="9525">
            <a:noFill/>
          </a:ln>
        </p:spPr>
        <p:txBody>
          <a:bodyPr wrap="square" lIns="91440" tIns="45720" rIns="91440" bIns="45720" anchor="t" anchorCtr="0"/>
          <a:p>
            <a:pPr marL="533400" indent="-533400" defTabSz="457200" eaLnBrk="0" hangingPunct="0">
              <a:lnSpc>
                <a:spcPct val="12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a:t>
            </a:r>
            <a:r>
              <a:rPr lang="en-US" altLang="zh-CN" dirty="0" err="1">
                <a:solidFill>
                  <a:srgbClr val="0000FF"/>
                </a:solidFill>
                <a:latin typeface="Times New Roman" panose="02020603050405020304" pitchFamily="16" charset="0"/>
              </a:rPr>
              <a:t>2</a:t>
            </a:r>
            <a:r>
              <a:rPr lang="zh-CN" altLang="x-none" dirty="0" err="1">
                <a:solidFill>
                  <a:srgbClr val="0000FF"/>
                </a:solidFill>
                <a:latin typeface="Times New Roman" panose="02020603050405020304" pitchFamily="16" charset="0"/>
              </a:rPr>
              <a:t>）二级目录</a:t>
            </a:r>
            <a:r>
              <a:rPr lang="zh-CN" altLang="x-none" dirty="0" err="1">
                <a:solidFill>
                  <a:srgbClr val="000000"/>
                </a:solidFill>
                <a:latin typeface="Times New Roman" panose="02020603050405020304" pitchFamily="16" charset="0"/>
              </a:rPr>
              <a:t>：在根目录（第一级目录）下，每个用户对应一个目录（第二级目录），在用户目录下是该用户的文件，而不再有下级目录。</a:t>
            </a:r>
            <a:endParaRPr lang="zh-CN" altLang="x-none" dirty="0" err="1">
              <a:solidFill>
                <a:srgbClr val="000000"/>
              </a:solidFill>
              <a:latin typeface="Times New Roman" panose="02020603050405020304" pitchFamily="16" charset="0"/>
            </a:endParaRPr>
          </a:p>
          <a:p>
            <a:pPr marL="990600" lvl="1" indent="-533400" defTabSz="457200" eaLnBrk="0" hangingPunct="0">
              <a:lnSpc>
                <a:spcPct val="120000"/>
              </a:lnSpc>
              <a:spcBef>
                <a:spcPts val="665"/>
              </a:spcBef>
              <a:buClr>
                <a:srgbClr val="FF0000"/>
              </a:buClr>
              <a:buFont typeface="Wingdings" panose="05000000000000000000" charset="0"/>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为每一个用户建立一个单独的</a:t>
            </a:r>
            <a:r>
              <a:rPr lang="zh-CN" altLang="x-none" dirty="0" err="1">
                <a:solidFill>
                  <a:srgbClr val="0000FF"/>
                </a:solidFill>
                <a:latin typeface="Times New Roman" panose="02020603050405020304" pitchFamily="16" charset="0"/>
              </a:rPr>
              <a:t>用户文件目录</a:t>
            </a:r>
            <a:r>
              <a:rPr lang="en-US" altLang="zh-CN" dirty="0" err="1">
                <a:solidFill>
                  <a:srgbClr val="0000FF"/>
                </a:solidFill>
                <a:latin typeface="Times New Roman" panose="02020603050405020304" pitchFamily="16" charset="0"/>
              </a:rPr>
              <a:t>UFD(User File Directory)</a:t>
            </a:r>
            <a:r>
              <a:rPr lang="zh-CN" altLang="x-none" dirty="0" err="1">
                <a:solidFill>
                  <a:srgbClr val="000000"/>
                </a:solidFill>
                <a:latin typeface="Times New Roman" panose="02020603050405020304" pitchFamily="16" charset="0"/>
              </a:rPr>
              <a:t>。这些文件目录具有相似的结构，它由用户所有文件的文件控制块</a:t>
            </a:r>
            <a:r>
              <a:rPr lang="ja-JP" altLang="zh-CN" dirty="0" err="1">
                <a:solidFill>
                  <a:srgbClr val="000000"/>
                </a:solidFill>
                <a:latin typeface="Times New Roman" panose="02020603050405020304" pitchFamily="16" charset="0"/>
              </a:rPr>
              <a:t>组成。</a:t>
            </a:r>
            <a:endParaRPr lang="ja-JP" altLang="zh-CN" dirty="0" err="1">
              <a:solidFill>
                <a:srgbClr val="000000"/>
              </a:solidFill>
              <a:latin typeface="Times New Roman" panose="02020603050405020304" pitchFamily="16" charset="0"/>
            </a:endParaRPr>
          </a:p>
          <a:p>
            <a:pPr marL="990600" lvl="1" indent="-533400" defTabSz="457200" eaLnBrk="0" hangingPunct="0">
              <a:lnSpc>
                <a:spcPct val="120000"/>
              </a:lnSpc>
              <a:spcBef>
                <a:spcPts val="665"/>
              </a:spcBef>
              <a:buClr>
                <a:srgbClr val="FF0000"/>
              </a:buClr>
              <a:buFont typeface="Wingdings" panose="05000000000000000000" charset="0"/>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ja-JP" altLang="zh-CN" dirty="0" err="1">
                <a:solidFill>
                  <a:srgbClr val="000000"/>
                </a:solidFill>
                <a:latin typeface="Times New Roman" panose="02020603050405020304" pitchFamily="16" charset="0"/>
              </a:rPr>
              <a:t>建立主文件目录</a:t>
            </a:r>
            <a:r>
              <a:rPr lang="en-US" altLang="zh-CN" dirty="0" err="1">
                <a:solidFill>
                  <a:srgbClr val="0000FF"/>
                </a:solidFill>
                <a:latin typeface="Times New Roman" panose="02020603050405020304" pitchFamily="16" charset="0"/>
              </a:rPr>
              <a:t>MFD(Master File Directory)</a:t>
            </a:r>
            <a:r>
              <a:rPr lang="zh-CN" altLang="x-none" dirty="0" err="1">
                <a:solidFill>
                  <a:srgbClr val="000000"/>
                </a:solidFill>
                <a:latin typeface="Times New Roman" panose="02020603050405020304" pitchFamily="16" charset="0"/>
              </a:rPr>
              <a:t>。</a:t>
            </a:r>
            <a:r>
              <a:rPr lang="ja-JP" altLang="zh-CN" dirty="0" err="1">
                <a:solidFill>
                  <a:srgbClr val="000000"/>
                </a:solidFill>
                <a:latin typeface="Times New Roman" panose="02020603050405020304" pitchFamily="16" charset="0"/>
              </a:rPr>
              <a:t>在主文件目录中，每个用户文件目录都占有一个目录项</a:t>
            </a:r>
            <a:r>
              <a:rPr lang="zh-CN" altLang="x-none" dirty="0" err="1">
                <a:solidFill>
                  <a:srgbClr val="000000"/>
                </a:solidFill>
                <a:latin typeface="Times New Roman" panose="02020603050405020304" pitchFamily="16" charset="0"/>
              </a:rPr>
              <a:t>，</a:t>
            </a:r>
            <a:r>
              <a:rPr lang="ja-JP" altLang="zh-CN" dirty="0" err="1">
                <a:solidFill>
                  <a:srgbClr val="000000"/>
                </a:solidFill>
                <a:latin typeface="Times New Roman" panose="02020603050405020304" pitchFamily="16" charset="0"/>
              </a:rPr>
              <a:t>其目录项中包括用户名和指向该用户目录文件的指针</a:t>
            </a:r>
            <a:r>
              <a:rPr lang="zh-CN" altLang="x-none" dirty="0" err="1">
                <a:solidFill>
                  <a:srgbClr val="000000"/>
                </a:solidFill>
                <a:latin typeface="Times New Roman" panose="02020603050405020304" pitchFamily="16" charset="0"/>
              </a:rPr>
              <a:t>。</a:t>
            </a:r>
            <a:endParaRPr lang="ja-JP" altLang="zh-CN" dirty="0" err="1">
              <a:solidFill>
                <a:srgbClr val="000000"/>
              </a:solidFill>
              <a:latin typeface="Times New Roman" panose="02020603050405020304" pitchFamily="16" charset="0"/>
            </a:endParaRPr>
          </a:p>
          <a:p>
            <a:pPr marL="533400" indent="-533400" defTabSz="457200" eaLnBrk="0" hangingPunct="0">
              <a:lnSpc>
                <a:spcPct val="12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ja-JP" altLang="zh-CN" dirty="0" err="1">
                <a:solidFill>
                  <a:srgbClr val="000000"/>
                </a:solidFill>
                <a:latin typeface="Times New Roman" panose="02020603050405020304" pitchFamily="16" charset="0"/>
              </a:rPr>
              <a:t>       </a:t>
            </a:r>
            <a:r>
              <a:rPr lang="en-US" altLang="ja-JP" dirty="0" err="1">
                <a:solidFill>
                  <a:srgbClr val="000000"/>
                </a:solidFill>
                <a:latin typeface="Times New Roman" panose="02020603050405020304" pitchFamily="16" charset="0"/>
              </a:rPr>
              <a:t>     </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1378" name="矩形 5427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01379" name="文本框 5427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目录结构类型</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01380" name="文本框 54274"/>
          <p:cNvSpPr txBox="1"/>
          <p:nvPr/>
        </p:nvSpPr>
        <p:spPr>
          <a:xfrm>
            <a:off x="3276600" y="6310313"/>
            <a:ext cx="3248025" cy="574675"/>
          </a:xfrm>
          <a:prstGeom prst="rect">
            <a:avLst/>
          </a:prstGeom>
          <a:noFill/>
          <a:ln w="9525">
            <a:noFill/>
          </a:ln>
        </p:spPr>
        <p:txBody>
          <a:bodyPr wrap="square" lIns="91440" tIns="45720" rIns="91440" bIns="45720" anchor="t" anchorCtr="0"/>
          <a:p>
            <a:pPr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楷体_GB2312" pitchFamily="49" charset="0"/>
              </a:rPr>
              <a:t>两级目录结构</a:t>
            </a:r>
            <a:r>
              <a:rPr lang="zh-CN" altLang="x-none" dirty="0" err="1">
                <a:solidFill>
                  <a:srgbClr val="000000"/>
                </a:solidFill>
                <a:latin typeface="楷体_GB2312" pitchFamily="49" charset="0"/>
              </a:rPr>
              <a:t> </a:t>
            </a:r>
            <a:endParaRPr lang="zh-CN" altLang="x-none" dirty="0" err="1">
              <a:solidFill>
                <a:srgbClr val="000000"/>
              </a:solidFill>
              <a:latin typeface="楷体_GB2312" pitchFamily="49" charset="0"/>
            </a:endParaRPr>
          </a:p>
        </p:txBody>
      </p:sp>
      <p:pic>
        <p:nvPicPr>
          <p:cNvPr id="101381" name="图片 54275"/>
          <p:cNvPicPr>
            <a:picLocks noChangeAspect="1"/>
          </p:cNvPicPr>
          <p:nvPr/>
        </p:nvPicPr>
        <p:blipFill>
          <a:blip r:embed="rId2"/>
          <a:stretch>
            <a:fillRect/>
          </a:stretch>
        </p:blipFill>
        <p:spPr>
          <a:xfrm>
            <a:off x="539750" y="2205038"/>
            <a:ext cx="8064500" cy="4105275"/>
          </a:xfrm>
          <a:prstGeom prst="rect">
            <a:avLst/>
          </a:prstGeom>
          <a:noFill/>
          <a:ln w="9525">
            <a:noFill/>
          </a:ln>
        </p:spPr>
      </p:pic>
      <p:sp>
        <p:nvSpPr>
          <p:cNvPr id="101382" name="矩形 54276"/>
          <p:cNvSpPr/>
          <p:nvPr/>
        </p:nvSpPr>
        <p:spPr>
          <a:xfrm>
            <a:off x="468313" y="1412875"/>
            <a:ext cx="7059612" cy="831850"/>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ja-JP" altLang="zh-CN" dirty="0" err="1">
                <a:solidFill>
                  <a:srgbClr val="0000FF"/>
                </a:solidFill>
                <a:latin typeface="Times New Roman" panose="02020603050405020304" pitchFamily="16" charset="0"/>
              </a:rPr>
              <a:t>如下图所示。图中的主目录中示出了三个用户名</a:t>
            </a:r>
            <a:r>
              <a:rPr lang="zh-CN" altLang="x-none" dirty="0" err="1">
                <a:solidFill>
                  <a:srgbClr val="0000FF"/>
                </a:solidFill>
                <a:latin typeface="Times New Roman" panose="02020603050405020304" pitchFamily="16" charset="0"/>
              </a:rPr>
              <a:t>：</a:t>
            </a:r>
            <a:r>
              <a:rPr lang="en-US" altLang="zh-CN" dirty="0" err="1">
                <a:solidFill>
                  <a:srgbClr val="0000FF"/>
                </a:solidFill>
                <a:latin typeface="Times New Roman" panose="02020603050405020304" pitchFamily="16" charset="0"/>
              </a:rPr>
              <a:t>Wang</a:t>
            </a:r>
            <a:r>
              <a:rPr lang="ja-JP" altLang="zh-CN" dirty="0" err="1">
                <a:solidFill>
                  <a:srgbClr val="0000FF"/>
                </a:solidFill>
                <a:latin typeface="Times New Roman" panose="02020603050405020304" pitchFamily="16" charset="0"/>
              </a:rPr>
              <a:t>，</a:t>
            </a:r>
            <a:r>
              <a:rPr lang="en-US" altLang="zh-CN" dirty="0" err="1">
                <a:solidFill>
                  <a:srgbClr val="0000FF"/>
                </a:solidFill>
                <a:latin typeface="Times New Roman" panose="02020603050405020304" pitchFamily="16" charset="0"/>
              </a:rPr>
              <a:t>Zhang</a:t>
            </a:r>
            <a:r>
              <a:rPr lang="ja-JP" altLang="zh-CN" dirty="0" err="1">
                <a:solidFill>
                  <a:srgbClr val="0000FF"/>
                </a:solidFill>
                <a:latin typeface="Times New Roman" panose="02020603050405020304" pitchFamily="16" charset="0"/>
              </a:rPr>
              <a:t>和 </a:t>
            </a:r>
            <a:r>
              <a:rPr lang="en-US" altLang="zh-CN" dirty="0" err="1">
                <a:solidFill>
                  <a:srgbClr val="0000FF"/>
                </a:solidFill>
                <a:latin typeface="Times New Roman" panose="02020603050405020304" pitchFamily="16" charset="0"/>
              </a:rPr>
              <a:t>Gao</a:t>
            </a:r>
            <a:r>
              <a:rPr lang="ja-JP" altLang="zh-CN" dirty="0" err="1">
                <a:solidFill>
                  <a:srgbClr val="0000FF"/>
                </a:solidFill>
                <a:latin typeface="Times New Roman" panose="02020603050405020304" pitchFamily="16" charset="0"/>
              </a:rPr>
              <a:t>。</a:t>
            </a:r>
            <a:endParaRPr lang="ja-JP" altLang="zh-CN" dirty="0" err="1">
              <a:solidFill>
                <a:srgbClr val="0000FF"/>
              </a:solidFill>
              <a:latin typeface="Times New Roman" panose="02020603050405020304" pitchFamily="16" charset="0"/>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3426" name="矩形 5529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03427" name="文本框 5529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目录结构类型</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03428" name="文本框 55298"/>
          <p:cNvSpPr txBox="1"/>
          <p:nvPr/>
        </p:nvSpPr>
        <p:spPr>
          <a:xfrm>
            <a:off x="0" y="1412875"/>
            <a:ext cx="8964613" cy="5256213"/>
          </a:xfrm>
          <a:prstGeom prst="rect">
            <a:avLst/>
          </a:prstGeom>
          <a:noFill/>
          <a:ln w="9525">
            <a:noFill/>
          </a:ln>
        </p:spPr>
        <p:txBody>
          <a:bodyPr wrap="square" lIns="91440" tIns="45720" rIns="91440" bIns="45720" anchor="t" anchorCtr="0"/>
          <a:p>
            <a:pPr marL="533400" indent="-5334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a:t>
            </a:r>
            <a:r>
              <a:rPr lang="en-US" altLang="zh-CN" dirty="0" err="1">
                <a:solidFill>
                  <a:srgbClr val="0000FF"/>
                </a:solidFill>
                <a:latin typeface="Times New Roman" panose="02020603050405020304" pitchFamily="16" charset="0"/>
              </a:rPr>
              <a:t>3</a:t>
            </a:r>
            <a:r>
              <a:rPr lang="zh-CN" altLang="x-none" dirty="0" err="1">
                <a:solidFill>
                  <a:srgbClr val="0000FF"/>
                </a:solidFill>
                <a:latin typeface="Times New Roman" panose="02020603050405020304" pitchFamily="16" charset="0"/>
              </a:rPr>
              <a:t>）多级目录</a:t>
            </a:r>
            <a:r>
              <a:rPr lang="zh-CN" altLang="x-none" dirty="0" err="1">
                <a:solidFill>
                  <a:srgbClr val="000000"/>
                </a:solidFill>
                <a:latin typeface="Times New Roman" panose="02020603050405020304" pitchFamily="16" charset="0"/>
              </a:rPr>
              <a:t>：或称为树状目录</a:t>
            </a:r>
            <a:r>
              <a:rPr lang="en-US" altLang="zh-CN" dirty="0" err="1">
                <a:solidFill>
                  <a:srgbClr val="000000"/>
                </a:solidFill>
                <a:latin typeface="Times New Roman" panose="02020603050405020304" pitchFamily="16" charset="0"/>
              </a:rPr>
              <a:t>(tree-like)</a:t>
            </a:r>
            <a:r>
              <a:rPr lang="zh-CN" altLang="x-none" dirty="0" err="1">
                <a:solidFill>
                  <a:srgbClr val="000000"/>
                </a:solidFill>
                <a:latin typeface="Times New Roman" panose="02020603050405020304" pitchFamily="16" charset="0"/>
              </a:rPr>
              <a:t>。适用于较大的文件系统管理。目录级别太多时，会增加路径检索时间。下面是几个与目录相关的概念：</a:t>
            </a:r>
            <a:endParaRPr lang="zh-CN" altLang="x-none" dirty="0" err="1">
              <a:solidFill>
                <a:srgbClr val="000000"/>
              </a:solidFill>
              <a:latin typeface="Times New Roman" panose="02020603050405020304" pitchFamily="16" charset="0"/>
            </a:endParaRPr>
          </a:p>
          <a:p>
            <a:pPr marL="914400" lvl="1" indent="-457200" defTabSz="457200" eaLnBrk="0" hangingPunct="0">
              <a:lnSpc>
                <a:spcPct val="125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目录名：可以修改。</a:t>
            </a:r>
            <a:endParaRPr lang="zh-CN" altLang="x-none" dirty="0" err="1">
              <a:solidFill>
                <a:srgbClr val="000000"/>
              </a:solidFill>
              <a:latin typeface="Times New Roman" panose="02020603050405020304" pitchFamily="16" charset="0"/>
            </a:endParaRPr>
          </a:p>
          <a:p>
            <a:pPr marL="914400" lvl="1" indent="-457200" defTabSz="457200" eaLnBrk="0" hangingPunct="0">
              <a:lnSpc>
                <a:spcPct val="125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目录树：中间结点是各级目录，叶子结点是目录或文件。</a:t>
            </a:r>
            <a:endParaRPr lang="zh-CN" altLang="x-none" dirty="0" err="1">
              <a:solidFill>
                <a:srgbClr val="000000"/>
              </a:solidFill>
              <a:latin typeface="Times New Roman" panose="02020603050405020304" pitchFamily="16" charset="0"/>
            </a:endParaRPr>
          </a:p>
          <a:p>
            <a:pPr marL="914400" lvl="1" indent="-457200" defTabSz="457200" eaLnBrk="0" hangingPunct="0">
              <a:lnSpc>
                <a:spcPct val="125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目录的上下级关系：当前目录</a:t>
            </a:r>
            <a:r>
              <a:rPr lang="en-US" altLang="zh-CN" dirty="0" err="1">
                <a:solidFill>
                  <a:srgbClr val="000000"/>
                </a:solidFill>
                <a:latin typeface="Times New Roman" panose="02020603050405020304" pitchFamily="16" charset="0"/>
              </a:rPr>
              <a:t>(current directory, working directory)</a:t>
            </a:r>
            <a:r>
              <a:rPr lang="zh-CN" altLang="x-none" dirty="0" err="1">
                <a:solidFill>
                  <a:srgbClr val="000000"/>
                </a:solidFill>
                <a:latin typeface="Times New Roman" panose="02020603050405020304" pitchFamily="16" charset="0"/>
              </a:rPr>
              <a:t>、父目录</a:t>
            </a:r>
            <a:r>
              <a:rPr lang="en-US" altLang="zh-CN" dirty="0" err="1">
                <a:solidFill>
                  <a:srgbClr val="000000"/>
                </a:solidFill>
                <a:latin typeface="Times New Roman" panose="02020603050405020304" pitchFamily="16" charset="0"/>
              </a:rPr>
              <a:t>(parent directory)</a:t>
            </a:r>
            <a:r>
              <a:rPr lang="zh-CN" altLang="x-none" dirty="0" err="1">
                <a:solidFill>
                  <a:srgbClr val="000000"/>
                </a:solidFill>
                <a:latin typeface="Times New Roman" panose="02020603050405020304" pitchFamily="16" charset="0"/>
              </a:rPr>
              <a:t>、子目录</a:t>
            </a:r>
            <a:r>
              <a:rPr lang="en-US" altLang="zh-CN" dirty="0" err="1">
                <a:solidFill>
                  <a:srgbClr val="000000"/>
                </a:solidFill>
                <a:latin typeface="Times New Roman" panose="02020603050405020304" pitchFamily="16" charset="0"/>
              </a:rPr>
              <a:t>(subdirectory)</a:t>
            </a:r>
            <a:r>
              <a:rPr lang="zh-CN" altLang="x-none" dirty="0" err="1">
                <a:solidFill>
                  <a:srgbClr val="000000"/>
                </a:solidFill>
                <a:latin typeface="Times New Roman" panose="02020603050405020304" pitchFamily="16" charset="0"/>
              </a:rPr>
              <a:t>、根目录</a:t>
            </a:r>
            <a:r>
              <a:rPr lang="en-US" altLang="zh-CN" dirty="0" err="1">
                <a:solidFill>
                  <a:srgbClr val="000000"/>
                </a:solidFill>
                <a:latin typeface="Times New Roman" panose="02020603050405020304" pitchFamily="16" charset="0"/>
              </a:rPr>
              <a:t>(root directory)</a:t>
            </a:r>
            <a:r>
              <a:rPr lang="zh-CN" altLang="x-none" dirty="0" err="1">
                <a:solidFill>
                  <a:srgbClr val="000000"/>
                </a:solidFill>
                <a:latin typeface="Times New Roman" panose="02020603050405020304" pitchFamily="16" charset="0"/>
              </a:rPr>
              <a:t>等。</a:t>
            </a:r>
            <a:endParaRPr lang="zh-CN" altLang="x-none" dirty="0" err="1">
              <a:solidFill>
                <a:srgbClr val="000000"/>
              </a:solidFill>
              <a:latin typeface="Times New Roman" panose="02020603050405020304" pitchFamily="16" charset="0"/>
            </a:endParaRPr>
          </a:p>
          <a:p>
            <a:pPr marL="914400" lvl="1" indent="-457200" defTabSz="457200" eaLnBrk="0" hangingPunct="0">
              <a:lnSpc>
                <a:spcPct val="125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路径</a:t>
            </a:r>
            <a:r>
              <a:rPr lang="en-US" altLang="zh-CN" dirty="0" err="1">
                <a:solidFill>
                  <a:srgbClr val="000000"/>
                </a:solidFill>
                <a:latin typeface="Times New Roman" panose="02020603050405020304" pitchFamily="16" charset="0"/>
              </a:rPr>
              <a:t>(path)</a:t>
            </a:r>
            <a:r>
              <a:rPr lang="zh-CN" altLang="x-none" dirty="0" err="1">
                <a:solidFill>
                  <a:srgbClr val="000000"/>
                </a:solidFill>
                <a:latin typeface="Times New Roman" panose="02020603050405020304" pitchFamily="16" charset="0"/>
              </a:rPr>
              <a:t>：每个目录或文件，可以由根目录开始依次经由的各级目录名，加上最终的目录名或文件名来表示。</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5474" name="矩形 5632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05475" name="文本框 56321"/>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目录结构类型</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05476" name="文本框 56322"/>
          <p:cNvSpPr txBox="1"/>
          <p:nvPr/>
        </p:nvSpPr>
        <p:spPr>
          <a:xfrm>
            <a:off x="2700338" y="5805488"/>
            <a:ext cx="4013200" cy="503237"/>
          </a:xfrm>
          <a:prstGeom prst="rect">
            <a:avLst/>
          </a:prstGeom>
          <a:noFill/>
          <a:ln w="9525">
            <a:noFill/>
          </a:ln>
        </p:spPr>
        <p:txBody>
          <a:bodyPr wrap="square" lIns="91440" tIns="45720" rIns="91440" bIns="45720" anchor="t" anchorCtr="0"/>
          <a:p>
            <a:pPr algn="ctr"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宋体" panose="02010600030101010101" pitchFamily="2" charset="-122"/>
                <a:ea typeface="宋体" panose="02010600030101010101" pitchFamily="2" charset="-122"/>
              </a:rPr>
              <a:t>多级目录组织</a:t>
            </a:r>
            <a:endParaRPr lang="zh-CN" altLang="x-none" dirty="0" err="1">
              <a:solidFill>
                <a:srgbClr val="0000FF"/>
              </a:solidFill>
              <a:latin typeface="宋体" panose="02010600030101010101" pitchFamily="2" charset="-122"/>
              <a:ea typeface="宋体" panose="02010600030101010101" pitchFamily="2" charset="-122"/>
            </a:endParaRPr>
          </a:p>
        </p:txBody>
      </p:sp>
      <p:pic>
        <p:nvPicPr>
          <p:cNvPr id="105477" name="图片 56323"/>
          <p:cNvPicPr>
            <a:picLocks noChangeAspect="1"/>
          </p:cNvPicPr>
          <p:nvPr/>
        </p:nvPicPr>
        <p:blipFill>
          <a:blip r:embed="rId2"/>
          <a:stretch>
            <a:fillRect/>
          </a:stretch>
        </p:blipFill>
        <p:spPr>
          <a:xfrm>
            <a:off x="1547813" y="1412875"/>
            <a:ext cx="6048375" cy="4176713"/>
          </a:xfrm>
          <a:prstGeom prst="rect">
            <a:avLst/>
          </a:prstGeom>
          <a:noFill/>
          <a:ln w="9525">
            <a:noFill/>
          </a:ln>
        </p:spPr>
      </p:pic>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7522" name="矩形 5734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07523" name="文本框 57345"/>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目录结构类型</a:t>
            </a:r>
            <a:endParaRPr lang="zh-CN" altLang="x-none" sz="3200" dirty="0" err="1">
              <a:solidFill>
                <a:srgbClr val="000000"/>
              </a:solidFill>
              <a:latin typeface="Arial Black" panose="020B0A04020102020204" pitchFamily="32" charset="0"/>
              <a:ea typeface="宋体" panose="02010600030101010101" pitchFamily="2" charset="-122"/>
            </a:endParaRPr>
          </a:p>
        </p:txBody>
      </p:sp>
      <p:pic>
        <p:nvPicPr>
          <p:cNvPr id="107524" name="图片 57346"/>
          <p:cNvPicPr>
            <a:picLocks noChangeAspect="1"/>
          </p:cNvPicPr>
          <p:nvPr/>
        </p:nvPicPr>
        <p:blipFill>
          <a:blip r:embed="rId2"/>
          <a:stretch>
            <a:fillRect/>
          </a:stretch>
        </p:blipFill>
        <p:spPr>
          <a:xfrm>
            <a:off x="522288" y="1628775"/>
            <a:ext cx="8280400" cy="4465638"/>
          </a:xfrm>
          <a:prstGeom prst="rect">
            <a:avLst/>
          </a:prstGeom>
          <a:noFill/>
          <a:ln w="28440" cap="flat" cmpd="sng">
            <a:solidFill>
              <a:srgbClr val="800000"/>
            </a:solidFill>
            <a:prstDash val="solid"/>
            <a:miter/>
            <a:headEnd type="none" w="med" len="med"/>
            <a:tailEnd type="none" w="med" len="med"/>
          </a:ln>
        </p:spPr>
      </p:pic>
      <p:sp>
        <p:nvSpPr>
          <p:cNvPr id="107525" name="文本框 57348"/>
          <p:cNvSpPr txBox="1"/>
          <p:nvPr/>
        </p:nvSpPr>
        <p:spPr>
          <a:xfrm>
            <a:off x="2987675" y="6165850"/>
            <a:ext cx="3529013" cy="461963"/>
          </a:xfrm>
          <a:prstGeom prst="rect">
            <a:avLst/>
          </a:prstGeom>
          <a:noFill/>
          <a:ln w="9525">
            <a:noFill/>
          </a:ln>
        </p:spPr>
        <p:txBody>
          <a:bodyPr wrap="square" lIns="90000" tIns="46800" rIns="90000" bIns="46800" anchor="t" anchorCtr="0">
            <a:spAutoFit/>
          </a:bodyPr>
          <a:p>
            <a:pPr defTabSz="457200" eaLnBrk="0" hangingPunct="0">
              <a:spcBef>
                <a:spcPts val="1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Times New Roman" panose="02020603050405020304" pitchFamily="16" charset="0"/>
                <a:ea typeface="宋体" panose="02010600030101010101" pitchFamily="2" charset="-122"/>
              </a:rPr>
              <a:t>Linux </a:t>
            </a:r>
            <a:r>
              <a:rPr lang="zh-CN" altLang="x-none" dirty="0" err="1">
                <a:solidFill>
                  <a:srgbClr val="0000FF"/>
                </a:solidFill>
                <a:latin typeface="Times New Roman" panose="02020603050405020304" pitchFamily="16" charset="0"/>
                <a:ea typeface="宋体" panose="02010600030101010101" pitchFamily="2" charset="-122"/>
              </a:rPr>
              <a:t>的树型多级目录</a:t>
            </a:r>
            <a:endParaRPr lang="zh-CN" altLang="x-none" dirty="0" err="1">
              <a:solidFill>
                <a:srgbClr val="0000FF"/>
              </a:solidFill>
              <a:latin typeface="Times New Roman" panose="02020603050405020304" pitchFamily="16" charset="0"/>
              <a:ea typeface="宋体" panose="02010600030101010101" pitchFamily="2" charset="-122"/>
            </a:endParaRPr>
          </a:p>
        </p:txBody>
      </p:sp>
    </p:spTree>
  </p:cSld>
  <p:clrMapOvr>
    <a:masterClrMapping/>
  </p:clrMapOvr>
  <p:transition>
    <p:cover dir="r"/>
  </p:transition>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9570" name="矩形 5836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09571" name="文本框 58369"/>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目录结构类型</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09572" name="文本框 58370"/>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Times New Roman" panose="02020603050405020304" pitchFamily="16" charset="0"/>
              </a:rPr>
              <a:t>(4)</a:t>
            </a:r>
            <a:r>
              <a:rPr lang="zh-CN" altLang="x-none" dirty="0" err="1">
                <a:solidFill>
                  <a:srgbClr val="0000FF"/>
                </a:solidFill>
                <a:latin typeface="Times New Roman" panose="02020603050405020304" pitchFamily="16" charset="0"/>
              </a:rPr>
              <a:t>路径名</a:t>
            </a:r>
            <a:endParaRPr lang="zh-CN" altLang="x-none" dirty="0" err="1">
              <a:solidFill>
                <a:srgbClr val="0000FF"/>
              </a:solidFill>
              <a:latin typeface="Times New Roman" panose="02020603050405020304" pitchFamily="16"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在树型目录结构中，从根目录到任何数据文件之间，只有一条唯一的通路；</a:t>
            </a:r>
            <a:endParaRPr lang="zh-CN" altLang="x-none" dirty="0" err="1">
              <a:solidFill>
                <a:srgbClr val="000000"/>
              </a:solidFill>
              <a:latin typeface="Times New Roman" panose="02020603050405020304" pitchFamily="16"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在该路径上从树的根目录开始，把全部目录文件名与数据文件名，依次用“／”连接起来（类</a:t>
            </a:r>
            <a:r>
              <a:rPr lang="en-US" altLang="zh-CN" dirty="0" err="1">
                <a:solidFill>
                  <a:srgbClr val="000000"/>
                </a:solidFill>
                <a:latin typeface="Times New Roman" panose="02020603050405020304" pitchFamily="16" charset="0"/>
              </a:rPr>
              <a:t>Unix</a:t>
            </a:r>
            <a:r>
              <a:rPr lang="zh-CN" altLang="x-none" dirty="0" err="1">
                <a:solidFill>
                  <a:srgbClr val="000000"/>
                </a:solidFill>
                <a:latin typeface="Times New Roman" panose="02020603050405020304" pitchFamily="16" charset="0"/>
              </a:rPr>
              <a:t>系统），即构成该数据文件的</a:t>
            </a:r>
            <a:r>
              <a:rPr lang="zh-CN" altLang="x-none" dirty="0" err="1">
                <a:solidFill>
                  <a:srgbClr val="0000FF"/>
                </a:solidFill>
                <a:latin typeface="Times New Roman" panose="02020603050405020304" pitchFamily="16" charset="0"/>
              </a:rPr>
              <a:t>路径名</a:t>
            </a:r>
            <a:r>
              <a:rPr lang="en-US" altLang="zh-CN" dirty="0" err="1">
                <a:solidFill>
                  <a:srgbClr val="0000FF"/>
                </a:solidFill>
                <a:latin typeface="Times New Roman" panose="02020603050405020304" pitchFamily="16" charset="0"/>
              </a:rPr>
              <a:t>(Path Name)</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r>
              <a:rPr lang="zh-CN" altLang="x-none" dirty="0" err="1">
                <a:solidFill>
                  <a:srgbClr val="FF0000"/>
                </a:solidFill>
                <a:latin typeface="Times New Roman" panose="02020603050405020304" pitchFamily="16" charset="0"/>
              </a:rPr>
              <a:t>系统中的每个数据文件都有唯一的路径名。</a:t>
            </a:r>
            <a:endParaRPr lang="zh-CN" altLang="x-none" dirty="0" err="1">
              <a:solidFill>
                <a:srgbClr val="FF0000"/>
              </a:solidFill>
              <a:latin typeface="Times New Roman" panose="02020603050405020304" pitchFamily="16" charset="0"/>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11618" name="矩形 5939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11619" name="文本框 5939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目录结构类型</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11620" name="文本框 59394"/>
          <p:cNvSpPr txBox="1"/>
          <p:nvPr/>
        </p:nvSpPr>
        <p:spPr>
          <a:xfrm>
            <a:off x="468313" y="1412875"/>
            <a:ext cx="8056562" cy="496887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当前目录：</a:t>
            </a:r>
            <a:endParaRPr lang="zh-CN" altLang="x-none" dirty="0" err="1">
              <a:solidFill>
                <a:srgbClr val="0000FF"/>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为每个进程设置一个</a:t>
            </a:r>
            <a:r>
              <a:rPr lang="zh-CN" altLang="x-none" dirty="0" err="1">
                <a:solidFill>
                  <a:srgbClr val="0000FF"/>
                </a:solidFill>
                <a:latin typeface="Times New Roman" panose="02020603050405020304" pitchFamily="16" charset="0"/>
              </a:rPr>
              <a:t>“当前目录”，又称为“工作目录”。</a:t>
            </a:r>
            <a:r>
              <a:rPr lang="zh-CN" altLang="x-none" dirty="0" err="1">
                <a:solidFill>
                  <a:srgbClr val="000000"/>
                </a:solidFill>
                <a:latin typeface="Times New Roman" panose="02020603050405020304" pitchFamily="16" charset="0"/>
              </a:rPr>
              <a:t>进程对各文件的访问都是相对于“当前目录”进行的。</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相对路径：</a:t>
            </a:r>
            <a:endParaRPr lang="zh-CN" altLang="x-none" dirty="0" err="1">
              <a:solidFill>
                <a:srgbClr val="0000FF"/>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r>
              <a:rPr lang="zh-CN" altLang="x-none" dirty="0" err="1">
                <a:solidFill>
                  <a:srgbClr val="FF0000"/>
                </a:solidFill>
                <a:latin typeface="Times New Roman" panose="02020603050405020304" pitchFamily="16" charset="0"/>
              </a:rPr>
              <a:t>从当前目录开始</a:t>
            </a:r>
            <a:r>
              <a:rPr lang="zh-CN" altLang="x-none" dirty="0" err="1">
                <a:solidFill>
                  <a:srgbClr val="000000"/>
                </a:solidFill>
                <a:latin typeface="Times New Roman" panose="02020603050405020304" pitchFamily="16" charset="0"/>
              </a:rPr>
              <a:t>，再逐级通过中间的目录文件，最后到达所要访问的数据文件。将这一路径上的全部目录文件名与数据文件用“／”连接而形成的路径名称为相对路径名</a:t>
            </a:r>
            <a:r>
              <a:rPr lang="en-US" altLang="zh-CN" dirty="0" err="1">
                <a:solidFill>
                  <a:srgbClr val="000000"/>
                </a:solidFill>
                <a:latin typeface="Times New Roman" panose="02020603050405020304" pitchFamily="16" charset="0"/>
              </a:rPr>
              <a:t>(relative path name)</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绝对路径：</a:t>
            </a:r>
            <a:endParaRPr lang="zh-CN" altLang="x-none" dirty="0" err="1">
              <a:solidFill>
                <a:srgbClr val="0000FF"/>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从根目录开始的路径名，称为绝对路径名</a:t>
            </a:r>
            <a:r>
              <a:rPr lang="en-US" altLang="zh-CN" dirty="0" err="1">
                <a:solidFill>
                  <a:srgbClr val="000000"/>
                </a:solidFill>
                <a:latin typeface="Times New Roman" panose="02020603050405020304" pitchFamily="16" charset="0"/>
              </a:rPr>
              <a:t>(absolute Path name )</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1506" name="矩形 1331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1507" name="文本框 1331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文件系统的基本概念</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21508" name="文本框 13314"/>
          <p:cNvSpPr txBox="1"/>
          <p:nvPr/>
        </p:nvSpPr>
        <p:spPr>
          <a:xfrm>
            <a:off x="241300" y="1412875"/>
            <a:ext cx="8534400" cy="4968875"/>
          </a:xfrm>
          <a:prstGeom prst="rect">
            <a:avLst/>
          </a:prstGeom>
          <a:noFill/>
          <a:ln w="9525">
            <a:noFill/>
          </a:ln>
        </p:spPr>
        <p:txBody>
          <a:bodyPr wrap="square" lIns="91440" tIns="45720" rIns="91440" bIns="45720" anchor="t" anchorCtr="0"/>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00"/>
                </a:solidFill>
                <a:latin typeface="楷体_GB2312" pitchFamily="49" charset="0"/>
              </a:rPr>
              <a:t>1. </a:t>
            </a:r>
            <a:r>
              <a:rPr lang="zh-CN" altLang="x-none" b="1" dirty="0" err="1">
                <a:solidFill>
                  <a:srgbClr val="000000"/>
                </a:solidFill>
                <a:latin typeface="楷体_GB2312" pitchFamily="49" charset="0"/>
              </a:rPr>
              <a:t>文件</a:t>
            </a:r>
            <a:endParaRPr lang="zh-CN" altLang="x-none" b="1" dirty="0" err="1">
              <a:solidFill>
                <a:srgbClr val="000000"/>
              </a:solidFill>
              <a:latin typeface="楷体_GB2312" pitchFamily="49"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文件是具有符号名的、在逻辑上具有完整意义的数据项的集合，可分为</a:t>
            </a:r>
            <a:r>
              <a:rPr lang="zh-CN" altLang="x-none" dirty="0" err="1">
                <a:solidFill>
                  <a:srgbClr val="0000FF"/>
                </a:solidFill>
                <a:latin typeface="楷体_GB2312" pitchFamily="49" charset="0"/>
              </a:rPr>
              <a:t>有结构文件</a:t>
            </a:r>
            <a:r>
              <a:rPr lang="zh-CN" altLang="x-none" dirty="0" err="1">
                <a:solidFill>
                  <a:srgbClr val="000000"/>
                </a:solidFill>
                <a:latin typeface="楷体_GB2312" pitchFamily="49" charset="0"/>
              </a:rPr>
              <a:t>和</a:t>
            </a:r>
            <a:r>
              <a:rPr lang="zh-CN" altLang="x-none" dirty="0" err="1">
                <a:solidFill>
                  <a:srgbClr val="0000FF"/>
                </a:solidFill>
                <a:latin typeface="楷体_GB2312" pitchFamily="49" charset="0"/>
              </a:rPr>
              <a:t>无结构文件</a:t>
            </a:r>
            <a:r>
              <a:rPr lang="zh-CN" altLang="x-none" dirty="0" err="1">
                <a:solidFill>
                  <a:srgbClr val="000000"/>
                </a:solidFill>
                <a:latin typeface="楷体_GB2312" pitchFamily="49" charset="0"/>
              </a:rPr>
              <a:t>两种。</a:t>
            </a:r>
            <a:endParaRPr lang="zh-CN" altLang="x-none" dirty="0" err="1">
              <a:solidFill>
                <a:srgbClr val="000000"/>
              </a:solidFill>
              <a:latin typeface="楷体_GB2312" pitchFamily="49"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zh-CN" altLang="x-none" sz="2800" dirty="0" err="1">
                <a:solidFill>
                  <a:srgbClr val="000099"/>
                </a:solidFill>
                <a:latin typeface="楷体_GB2312" pitchFamily="49" charset="0"/>
              </a:rPr>
              <a:t> </a:t>
            </a:r>
            <a:r>
              <a:rPr lang="zh-CN" altLang="x-none" dirty="0" err="1">
                <a:solidFill>
                  <a:srgbClr val="0000FF"/>
                </a:solidFill>
                <a:latin typeface="楷体_GB2312" pitchFamily="49" charset="0"/>
              </a:rPr>
              <a:t>文件是通过操作系统来管理的，包括：文件的结构，命名，存取，使用，保护和实现方法。</a:t>
            </a:r>
            <a:endParaRPr lang="zh-CN" altLang="x-none" dirty="0" err="1">
              <a:solidFill>
                <a:srgbClr val="0000FF"/>
              </a:solidFill>
              <a:latin typeface="楷体_GB2312" pitchFamily="49" charset="0"/>
            </a:endParaRPr>
          </a:p>
          <a:p>
            <a:pPr marL="342900" indent="-342900" defTabSz="457200" eaLnBrk="0" hangingPunct="0">
              <a:lnSpc>
                <a:spcPct val="80000"/>
              </a:lnSpc>
              <a:spcBef>
                <a:spcPts val="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000" dirty="0" err="1">
              <a:solidFill>
                <a:srgbClr val="0000FF"/>
              </a:solidFill>
              <a:latin typeface="楷体_GB2312" pitchFamily="49"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此外，文件应具有自己的属性，属性可以包括：</a:t>
            </a:r>
            <a:endParaRPr lang="zh-CN" altLang="x-none" dirty="0" err="1">
              <a:solidFill>
                <a:srgbClr val="000000"/>
              </a:solidFill>
              <a:latin typeface="楷体_GB2312" pitchFamily="49"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en-US" altLang="zh-CN" dirty="0" err="1">
                <a:solidFill>
                  <a:srgbClr val="000000"/>
                </a:solidFill>
                <a:latin typeface="楷体_GB2312" pitchFamily="49" charset="0"/>
              </a:rPr>
              <a:t>(1)</a:t>
            </a:r>
            <a:r>
              <a:rPr lang="zh-CN" altLang="x-none" dirty="0" err="1">
                <a:solidFill>
                  <a:srgbClr val="000000"/>
                </a:solidFill>
                <a:latin typeface="楷体_GB2312" pitchFamily="49" charset="0"/>
              </a:rPr>
              <a:t>文件类型。可以从不同的角度来规定文件的类型，如系统文件或用户文件等；</a:t>
            </a:r>
            <a:endParaRPr lang="zh-CN" altLang="x-none" dirty="0" err="1">
              <a:solidFill>
                <a:srgbClr val="000000"/>
              </a:solidFill>
              <a:latin typeface="楷体_GB2312" pitchFamily="49"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en-US" altLang="zh-CN" dirty="0" err="1">
                <a:solidFill>
                  <a:srgbClr val="000000"/>
                </a:solidFill>
                <a:latin typeface="楷体_GB2312" pitchFamily="49" charset="0"/>
              </a:rPr>
              <a:t>(2)</a:t>
            </a:r>
            <a:r>
              <a:rPr lang="zh-CN" altLang="x-none" dirty="0" err="1">
                <a:solidFill>
                  <a:srgbClr val="000000"/>
                </a:solidFill>
                <a:latin typeface="楷体_GB2312" pitchFamily="49" charset="0"/>
              </a:rPr>
              <a:t>文件长度。指文件的当前长度，长度的单位可以是字节、字或块，也可能是最大允许的长度；</a:t>
            </a:r>
            <a:endParaRPr lang="zh-CN" altLang="x-none" dirty="0" err="1">
              <a:solidFill>
                <a:srgbClr val="000000"/>
              </a:solidFill>
              <a:latin typeface="楷体_GB2312" pitchFamily="49" charset="0"/>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13666" name="矩形 6041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13667" name="文本框 6041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6.3.2</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目录结构类型</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13668" name="文本框 60418"/>
          <p:cNvSpPr txBox="1"/>
          <p:nvPr/>
        </p:nvSpPr>
        <p:spPr>
          <a:xfrm>
            <a:off x="468313" y="1412875"/>
            <a:ext cx="8424862" cy="4760913"/>
          </a:xfrm>
          <a:prstGeom prst="rect">
            <a:avLst/>
          </a:prstGeom>
          <a:noFill/>
          <a:ln w="9525">
            <a:noFill/>
          </a:ln>
        </p:spPr>
        <p:txBody>
          <a:bodyPr wrap="square" lIns="91440" tIns="45720" rIns="91440" bIns="45720" anchor="t" anchorCtr="0"/>
          <a:p>
            <a:pPr marL="342900" indent="-342900" defTabSz="457200" eaLnBrk="0" hangingPunct="0">
              <a:lnSpc>
                <a:spcPct val="13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（5） </a:t>
            </a:r>
            <a:r>
              <a:rPr lang="en-US" altLang="zh-CN" dirty="0" err="1">
                <a:solidFill>
                  <a:srgbClr val="0000FF"/>
                </a:solidFill>
                <a:latin typeface="Times New Roman" panose="02020603050405020304" pitchFamily="16" charset="0"/>
              </a:rPr>
              <a:t>Unix/Linux</a:t>
            </a:r>
            <a:r>
              <a:rPr lang="zh-CN" altLang="x-none" dirty="0" err="1">
                <a:solidFill>
                  <a:srgbClr val="0000FF"/>
                </a:solidFill>
                <a:latin typeface="Times New Roman" panose="02020603050405020304" pitchFamily="16" charset="0"/>
              </a:rPr>
              <a:t>目录结构</a:t>
            </a:r>
            <a:r>
              <a:rPr lang="zh-CN" altLang="x-none" sz="2800" dirty="0" err="1">
                <a:solidFill>
                  <a:srgbClr val="000000"/>
                </a:solidFill>
                <a:latin typeface="Times New Roman" panose="02020603050405020304" pitchFamily="16" charset="0"/>
              </a:rPr>
              <a:t> </a:t>
            </a:r>
            <a:endParaRPr lang="zh-CN" altLang="x-none" sz="2800" dirty="0" err="1">
              <a:solidFill>
                <a:srgbClr val="000000"/>
              </a:solidFill>
              <a:latin typeface="Times New Roman" panose="02020603050405020304" pitchFamily="16" charset="0"/>
            </a:endParaRPr>
          </a:p>
          <a:p>
            <a:pPr marL="1905" lvl="1" indent="455295" defTabSz="457200" eaLnBrk="0" hangingPunct="0">
              <a:lnSpc>
                <a:spcPct val="13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文件控制块</a:t>
            </a:r>
            <a:r>
              <a:rPr lang="en-US" altLang="zh-CN" dirty="0" err="1">
                <a:solidFill>
                  <a:srgbClr val="000000"/>
                </a:solidFill>
                <a:latin typeface="Times New Roman" panose="02020603050405020304" pitchFamily="16" charset="0"/>
              </a:rPr>
              <a:t>FCB</a:t>
            </a:r>
            <a:r>
              <a:rPr lang="zh-CN" altLang="x-none" dirty="0" err="1">
                <a:solidFill>
                  <a:srgbClr val="000000"/>
                </a:solidFill>
                <a:latin typeface="Times New Roman" panose="02020603050405020304" pitchFamily="16" charset="0"/>
              </a:rPr>
              <a:t>中：文件名</a:t>
            </a:r>
            <a:r>
              <a:rPr lang="en-US" altLang="zh-CN"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文件说明</a:t>
            </a:r>
            <a:endParaRPr lang="zh-CN" altLang="x-none" dirty="0" err="1">
              <a:solidFill>
                <a:srgbClr val="000000"/>
              </a:solidFill>
              <a:latin typeface="Times New Roman" panose="02020603050405020304" pitchFamily="16" charset="0"/>
            </a:endParaRPr>
          </a:p>
          <a:p>
            <a:pPr marL="1905" lvl="1" indent="455295" defTabSz="457200" eaLnBrk="0" hangingPunct="0">
              <a:lnSpc>
                <a:spcPct val="13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文件说明为</a:t>
            </a:r>
            <a:r>
              <a:rPr lang="zh-CN" altLang="x-none" dirty="0" err="1">
                <a:solidFill>
                  <a:srgbClr val="FF0000"/>
                </a:solidFill>
                <a:latin typeface="Times New Roman" panose="02020603050405020304" pitchFamily="16" charset="0"/>
              </a:rPr>
              <a:t>索引节点</a:t>
            </a:r>
            <a:r>
              <a:rPr lang="en-US" altLang="zh-CN"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也称</a:t>
            </a:r>
            <a:r>
              <a:rPr lang="en-US" altLang="zh-CN" dirty="0" err="1">
                <a:solidFill>
                  <a:srgbClr val="FF0000"/>
                </a:solidFill>
                <a:latin typeface="Times New Roman" panose="02020603050405020304" pitchFamily="16" charset="0"/>
              </a:rPr>
              <a:t>I</a:t>
            </a:r>
            <a:r>
              <a:rPr lang="zh-CN" altLang="x-none" dirty="0" err="1">
                <a:solidFill>
                  <a:srgbClr val="FF0000"/>
                </a:solidFill>
                <a:latin typeface="Times New Roman" panose="02020603050405020304" pitchFamily="16" charset="0"/>
              </a:rPr>
              <a:t>节点</a:t>
            </a:r>
            <a:r>
              <a:rPr lang="en-US" altLang="zh-CN"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，各文件索引节点集中存放在</a:t>
            </a:r>
            <a:r>
              <a:rPr lang="zh-CN" altLang="x-none" dirty="0" err="1">
                <a:solidFill>
                  <a:srgbClr val="FF0000"/>
                </a:solidFill>
                <a:latin typeface="Times New Roman" panose="02020603050405020304" pitchFamily="16" charset="0"/>
              </a:rPr>
              <a:t>索引节点区</a:t>
            </a:r>
            <a:r>
              <a:rPr lang="zh-CN" altLang="x-none" dirty="0" err="1">
                <a:solidFill>
                  <a:srgbClr val="000000"/>
                </a:solidFill>
                <a:latin typeface="Times New Roman" panose="02020603050405020304" pitchFamily="16" charset="0"/>
              </a:rPr>
              <a:t>，索引节点按索引节点号排序。</a:t>
            </a:r>
            <a:endParaRPr lang="zh-CN" altLang="x-none" dirty="0" err="1">
              <a:solidFill>
                <a:srgbClr val="000000"/>
              </a:solidFill>
              <a:latin typeface="Times New Roman" panose="02020603050405020304" pitchFamily="16" charset="0"/>
            </a:endParaRPr>
          </a:p>
          <a:p>
            <a:pPr marL="1905" lvl="1" indent="455295" defTabSz="457200" eaLnBrk="0" hangingPunct="0">
              <a:lnSpc>
                <a:spcPct val="13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每个文件有一个存放在磁盘索引节点区的索引节点，称为</a:t>
            </a:r>
            <a:r>
              <a:rPr lang="zh-CN" altLang="x-none" dirty="0" err="1">
                <a:solidFill>
                  <a:srgbClr val="FF0000"/>
                </a:solidFill>
                <a:latin typeface="Times New Roman" panose="02020603050405020304" pitchFamily="16" charset="0"/>
              </a:rPr>
              <a:t>磁盘索引节点</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marL="1905" lvl="1" indent="455295" defTabSz="457200" eaLnBrk="0" hangingPunct="0">
              <a:lnSpc>
                <a:spcPct val="13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由文件名与索引节点号构成目录，同一级目录构成目录文件，存放在文件区中。</a:t>
            </a:r>
            <a:endParaRPr lang="zh-CN" altLang="x-none" dirty="0" err="1">
              <a:solidFill>
                <a:srgbClr val="000000"/>
              </a:solidFill>
              <a:latin typeface="Times New Roman" panose="02020603050405020304" pitchFamily="16" charset="0"/>
            </a:endParaRPr>
          </a:p>
          <a:p>
            <a:pPr marL="342900" indent="-342900" defTabSz="457200" eaLnBrk="0" hangingPunct="0">
              <a:lnSpc>
                <a:spcPct val="13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a:t>
            </a:r>
            <a:endParaRPr lang="zh-CN" altLang="x-none" sz="2800" dirty="0" err="1">
              <a:solidFill>
                <a:srgbClr val="000000"/>
              </a:solidFill>
              <a:latin typeface="Times New Roman" panose="02020603050405020304" pitchFamily="16" charset="0"/>
            </a:endParaRPr>
          </a:p>
        </p:txBody>
      </p:sp>
      <p:pic>
        <p:nvPicPr>
          <p:cNvPr id="113669" name="图片 60419"/>
          <p:cNvPicPr>
            <a:picLocks noChangeAspect="1"/>
          </p:cNvPicPr>
          <p:nvPr/>
        </p:nvPicPr>
        <p:blipFill>
          <a:blip r:embed="rId2"/>
          <a:stretch>
            <a:fillRect/>
          </a:stretch>
        </p:blipFill>
        <p:spPr>
          <a:xfrm>
            <a:off x="5364163" y="0"/>
            <a:ext cx="1219200" cy="1219200"/>
          </a:xfrm>
          <a:prstGeom prst="rect">
            <a:avLst/>
          </a:prstGeom>
          <a:noFill/>
          <a:ln w="9525">
            <a:noFill/>
          </a:ln>
        </p:spPr>
      </p:pic>
    </p:spTree>
  </p:cSld>
  <p:clrMapOvr>
    <a:masterClrMapping/>
  </p:clrMapOvr>
  <p:transition>
    <p:cover dir="r"/>
  </p:transition>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15714" name="矩形 6144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15715" name="文本框 61441"/>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目录结构类型</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15716" name="文本框 61442"/>
          <p:cNvSpPr txBox="1"/>
          <p:nvPr/>
        </p:nvSpPr>
        <p:spPr>
          <a:xfrm>
            <a:off x="1763713" y="6242050"/>
            <a:ext cx="6100762" cy="431800"/>
          </a:xfrm>
          <a:prstGeom prst="rect">
            <a:avLst/>
          </a:prstGeom>
          <a:noFill/>
          <a:ln w="9525">
            <a:noFill/>
          </a:ln>
        </p:spPr>
        <p:txBody>
          <a:bodyPr wrap="square" lIns="91440" tIns="45720" rIns="91440" bIns="45720" anchor="t" anchorCtr="0"/>
          <a:p>
            <a:pPr defTabSz="457200" eaLnBrk="0" hangingPunct="0">
              <a:lnSpc>
                <a:spcPct val="80000"/>
              </a:lnSpc>
              <a:spcBef>
                <a:spcPts val="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FF"/>
                </a:solidFill>
                <a:latin typeface="Times New Roman" panose="02020603050405020304" pitchFamily="16" charset="0"/>
              </a:rPr>
              <a:t>Unix/Linux </a:t>
            </a:r>
            <a:r>
              <a:rPr lang="zh-CN" altLang="x-none" sz="2000" dirty="0" err="1">
                <a:solidFill>
                  <a:srgbClr val="0000FF"/>
                </a:solidFill>
                <a:latin typeface="Times New Roman" panose="02020603050405020304" pitchFamily="16" charset="0"/>
              </a:rPr>
              <a:t>多级树型带交叉勾连实例</a:t>
            </a:r>
            <a:r>
              <a:rPr lang="zh-CN" altLang="x-none" sz="2000" dirty="0" err="1">
                <a:solidFill>
                  <a:srgbClr val="000000"/>
                </a:solidFill>
                <a:latin typeface="Times New Roman" panose="02020603050405020304" pitchFamily="16" charset="0"/>
              </a:rPr>
              <a:t> </a:t>
            </a:r>
            <a:endParaRPr lang="zh-CN" altLang="x-none" sz="2000" dirty="0" err="1">
              <a:solidFill>
                <a:srgbClr val="000000"/>
              </a:solidFill>
              <a:latin typeface="Times New Roman" panose="02020603050405020304" pitchFamily="16" charset="0"/>
            </a:endParaRPr>
          </a:p>
        </p:txBody>
      </p:sp>
      <p:pic>
        <p:nvPicPr>
          <p:cNvPr id="115717" name="图片 61443"/>
          <p:cNvPicPr>
            <a:picLocks noChangeAspect="1"/>
          </p:cNvPicPr>
          <p:nvPr/>
        </p:nvPicPr>
        <p:blipFill>
          <a:blip r:embed="rId2"/>
          <a:stretch>
            <a:fillRect/>
          </a:stretch>
        </p:blipFill>
        <p:spPr>
          <a:xfrm>
            <a:off x="395288" y="1412875"/>
            <a:ext cx="7848600" cy="4711700"/>
          </a:xfrm>
          <a:prstGeom prst="rect">
            <a:avLst/>
          </a:prstGeom>
          <a:noFill/>
          <a:ln w="9525">
            <a:noFill/>
          </a:ln>
        </p:spPr>
      </p:pic>
      <p:sp>
        <p:nvSpPr>
          <p:cNvPr id="115718" name="文本框 61444"/>
          <p:cNvSpPr txBox="1"/>
          <p:nvPr/>
        </p:nvSpPr>
        <p:spPr>
          <a:xfrm>
            <a:off x="5867400" y="4508500"/>
            <a:ext cx="3024188" cy="708025"/>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FF"/>
                </a:solidFill>
                <a:latin typeface="Times New Roman" panose="02020603050405020304" pitchFamily="16" charset="0"/>
              </a:rPr>
              <a:t>采用文件名和说明分离的目录结构</a:t>
            </a:r>
            <a:endParaRPr lang="zh-CN" altLang="x-none" sz="2000" dirty="0" err="1">
              <a:solidFill>
                <a:srgbClr val="0000FF"/>
              </a:solidFill>
              <a:latin typeface="Times New Roman" panose="02020603050405020304" pitchFamily="16" charset="0"/>
            </a:endParaRP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17762" name="矩形 6246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17763" name="文本框 62465"/>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6.3.2</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目录结构类型</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17764" name="文本框 62466"/>
          <p:cNvSpPr txBox="1"/>
          <p:nvPr/>
        </p:nvSpPr>
        <p:spPr>
          <a:xfrm>
            <a:off x="323850" y="1628775"/>
            <a:ext cx="8178800" cy="4968875"/>
          </a:xfrm>
          <a:prstGeom prst="rect">
            <a:avLst/>
          </a:prstGeom>
          <a:noFill/>
          <a:ln w="9525">
            <a:noFill/>
          </a:ln>
        </p:spPr>
        <p:txBody>
          <a:bodyPr wrap="square" lIns="91440" tIns="45720" rIns="91440" bIns="45720" anchor="t" anchorCtr="0"/>
          <a:p>
            <a:pPr marL="342900" indent="-342900" defTabSz="457200" eaLnBrk="0" hangingPunct="0">
              <a:lnSpc>
                <a:spcPct val="12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楷体_GB2312" pitchFamily="49" charset="0"/>
              </a:rPr>
              <a:t>（</a:t>
            </a:r>
            <a:r>
              <a:rPr lang="en-US" altLang="zh-CN" dirty="0" err="1">
                <a:solidFill>
                  <a:srgbClr val="0000FF"/>
                </a:solidFill>
                <a:latin typeface="楷体_GB2312" pitchFamily="49" charset="0"/>
              </a:rPr>
              <a:t>6</a:t>
            </a:r>
            <a:r>
              <a:rPr lang="zh-CN" altLang="x-none" dirty="0" err="1">
                <a:solidFill>
                  <a:srgbClr val="0000FF"/>
                </a:solidFill>
                <a:latin typeface="楷体_GB2312" pitchFamily="49" charset="0"/>
              </a:rPr>
              <a:t>）记录的成组与分解</a:t>
            </a:r>
            <a:r>
              <a:rPr lang="en-US" altLang="zh-CN" dirty="0" err="1">
                <a:solidFill>
                  <a:srgbClr val="0000FF"/>
                </a:solidFill>
                <a:latin typeface="楷体_GB2312" pitchFamily="49" charset="0"/>
              </a:rPr>
              <a:t>(</a:t>
            </a:r>
            <a:r>
              <a:rPr lang="zh-CN" altLang="en-US" dirty="0" err="1">
                <a:solidFill>
                  <a:srgbClr val="0000FF"/>
                </a:solidFill>
                <a:latin typeface="楷体_GB2312" pitchFamily="49" charset="0"/>
              </a:rPr>
              <a:t>对于有结构文件</a:t>
            </a:r>
            <a:r>
              <a:rPr lang="en-US" altLang="zh-CN" dirty="0" err="1">
                <a:solidFill>
                  <a:srgbClr val="0000FF"/>
                </a:solidFill>
                <a:latin typeface="楷体_GB2312" pitchFamily="49" charset="0"/>
              </a:rPr>
              <a:t>)</a:t>
            </a:r>
            <a:r>
              <a:rPr lang="zh-CN" altLang="x-none" dirty="0" err="1">
                <a:solidFill>
                  <a:srgbClr val="000000"/>
                </a:solidFill>
                <a:latin typeface="楷体_GB2312" pitchFamily="49" charset="0"/>
              </a:rPr>
              <a:t>	</a:t>
            </a:r>
            <a:endParaRPr lang="zh-CN" altLang="x-none" dirty="0" err="1">
              <a:solidFill>
                <a:srgbClr val="000000"/>
              </a:solidFill>
              <a:latin typeface="楷体_GB2312" pitchFamily="49" charset="0"/>
            </a:endParaRPr>
          </a:p>
          <a:p>
            <a:pPr marL="1905" lvl="1" indent="455295" defTabSz="457200" eaLnBrk="0" hangingPunct="0">
              <a:lnSpc>
                <a:spcPct val="12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FF0000"/>
                </a:solidFill>
                <a:latin typeface="楷体_GB2312" pitchFamily="49" charset="0"/>
              </a:rPr>
              <a:t>  </a:t>
            </a:r>
            <a:r>
              <a:rPr lang="zh-CN" altLang="x-none" dirty="0" err="1">
                <a:solidFill>
                  <a:srgbClr val="0000FF"/>
                </a:solidFill>
                <a:latin typeface="楷体_GB2312" pitchFamily="49" charset="0"/>
              </a:rPr>
              <a:t>记录的成组</a:t>
            </a:r>
            <a:r>
              <a:rPr lang="zh-CN" altLang="x-none" dirty="0" err="1">
                <a:solidFill>
                  <a:srgbClr val="000000"/>
                </a:solidFill>
                <a:latin typeface="楷体_GB2312" pitchFamily="49" charset="0"/>
              </a:rPr>
              <a:t>是指把若干个逻辑记录合成一组存放在一个物理块的过程。</a:t>
            </a:r>
            <a:r>
              <a:rPr lang="zh-CN" altLang="x-none" dirty="0" err="1">
                <a:solidFill>
                  <a:srgbClr val="FF0000"/>
                </a:solidFill>
                <a:latin typeface="楷体_GB2312" pitchFamily="49" charset="0"/>
              </a:rPr>
              <a:t>  </a:t>
            </a:r>
            <a:endParaRPr lang="zh-CN" altLang="x-none" dirty="0" err="1">
              <a:solidFill>
                <a:srgbClr val="FF0000"/>
              </a:solidFill>
              <a:latin typeface="楷体_GB2312" pitchFamily="49" charset="0"/>
            </a:endParaRPr>
          </a:p>
          <a:p>
            <a:pPr marL="1905" lvl="2" indent="912495" defTabSz="457200" eaLnBrk="0" hangingPunct="0">
              <a:lnSpc>
                <a:spcPct val="12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楷体_GB2312" pitchFamily="49" charset="0"/>
            </a:endParaRPr>
          </a:p>
          <a:p>
            <a:pPr marL="1905" lvl="1" indent="455295" defTabSz="457200" eaLnBrk="0" hangingPunct="0">
              <a:lnSpc>
                <a:spcPct val="12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楷体_GB2312" pitchFamily="49" charset="0"/>
              </a:rPr>
              <a:t>  记录的分解</a:t>
            </a:r>
            <a:r>
              <a:rPr lang="zh-CN" altLang="x-none" dirty="0" err="1">
                <a:solidFill>
                  <a:srgbClr val="000000"/>
                </a:solidFill>
                <a:latin typeface="楷体_GB2312" pitchFamily="49" charset="0"/>
              </a:rPr>
              <a:t>是指从一组逻辑记录中把一个逻辑记录分离出来的过程。 </a:t>
            </a:r>
            <a:endParaRPr lang="zh-CN" altLang="x-none" dirty="0" err="1">
              <a:solidFill>
                <a:srgbClr val="000000"/>
              </a:solidFill>
              <a:latin typeface="楷体_GB2312" pitchFamily="49" charset="0"/>
            </a:endParaRPr>
          </a:p>
        </p:txBody>
      </p:sp>
      <p:pic>
        <p:nvPicPr>
          <p:cNvPr id="117765" name="图片 62467"/>
          <p:cNvPicPr>
            <a:picLocks noChangeAspect="1"/>
          </p:cNvPicPr>
          <p:nvPr/>
        </p:nvPicPr>
        <p:blipFill>
          <a:blip r:embed="rId2"/>
          <a:stretch>
            <a:fillRect/>
          </a:stretch>
        </p:blipFill>
        <p:spPr>
          <a:xfrm>
            <a:off x="5364163" y="0"/>
            <a:ext cx="1219200" cy="1219200"/>
          </a:xfrm>
          <a:prstGeom prst="rect">
            <a:avLst/>
          </a:prstGeom>
          <a:noFill/>
          <a:ln w="9525">
            <a:noFill/>
          </a:ln>
        </p:spPr>
      </p:pic>
    </p:spTree>
  </p:cSld>
  <p:clrMapOvr>
    <a:masterClrMapping/>
  </p:clrMapOvr>
  <p:transition>
    <p:cover dir="r"/>
  </p:transition>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19810" name="矩形 6348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19811" name="文本框 63489"/>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6.3.2</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目录结构类型</a:t>
            </a:r>
            <a:endParaRPr lang="zh-CN" altLang="x-none" sz="3200" dirty="0" err="1">
              <a:solidFill>
                <a:srgbClr val="000000"/>
              </a:solidFill>
              <a:latin typeface="Arial Black" panose="020B0A04020102020204" pitchFamily="32" charset="0"/>
              <a:ea typeface="宋体" panose="02010600030101010101" pitchFamily="2" charset="-122"/>
            </a:endParaRPr>
          </a:p>
        </p:txBody>
      </p:sp>
      <p:pic>
        <p:nvPicPr>
          <p:cNvPr id="119812" name="图片 63490"/>
          <p:cNvPicPr>
            <a:picLocks noChangeAspect="1"/>
          </p:cNvPicPr>
          <p:nvPr/>
        </p:nvPicPr>
        <p:blipFill>
          <a:blip r:embed="rId2"/>
          <a:stretch>
            <a:fillRect/>
          </a:stretch>
        </p:blipFill>
        <p:spPr>
          <a:xfrm>
            <a:off x="684213" y="1557338"/>
            <a:ext cx="7273925" cy="2736850"/>
          </a:xfrm>
          <a:prstGeom prst="rect">
            <a:avLst/>
          </a:prstGeom>
          <a:noFill/>
          <a:ln w="38160" cap="flat" cmpd="sng">
            <a:solidFill>
              <a:srgbClr val="800000"/>
            </a:solidFill>
            <a:prstDash val="solid"/>
            <a:miter/>
            <a:headEnd type="none" w="med" len="med"/>
            <a:tailEnd type="none" w="med" len="med"/>
          </a:ln>
        </p:spPr>
      </p:pic>
      <p:sp>
        <p:nvSpPr>
          <p:cNvPr id="119813" name="文本框 63491"/>
          <p:cNvSpPr txBox="1"/>
          <p:nvPr/>
        </p:nvSpPr>
        <p:spPr>
          <a:xfrm>
            <a:off x="468313" y="4797425"/>
            <a:ext cx="7951787" cy="1727200"/>
          </a:xfrm>
          <a:prstGeom prst="rect">
            <a:avLst/>
          </a:prstGeom>
          <a:noFill/>
          <a:ln w="9525">
            <a:noFill/>
          </a:ln>
        </p:spPr>
        <p:txBody>
          <a:bodyPr wrap="square" lIns="91440" tIns="45720" rIns="91440" bIns="45720" anchor="t" anchorCtr="0"/>
          <a:p>
            <a:pPr marL="342900" indent="-342900" defTabSz="457200" eaLnBrk="0" hangingPunct="0">
              <a:lnSpc>
                <a:spcPct val="80000"/>
              </a:lnSpc>
              <a:spcBef>
                <a:spcPts val="665"/>
              </a:spcBef>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记录成组和分解处理不仅节省存储空间，还能减少</a:t>
            </a:r>
            <a:r>
              <a:rPr lang="en-US" altLang="zh-CN" dirty="0" err="1">
                <a:solidFill>
                  <a:srgbClr val="000000"/>
                </a:solidFill>
                <a:latin typeface="Times New Roman" panose="02020603050405020304" pitchFamily="16" charset="0"/>
              </a:rPr>
              <a:t>I/O</a:t>
            </a:r>
            <a:r>
              <a:rPr lang="zh-CN" altLang="x-none" dirty="0" err="1">
                <a:solidFill>
                  <a:srgbClr val="000000"/>
                </a:solidFill>
                <a:latin typeface="Times New Roman" panose="02020603050405020304" pitchFamily="16" charset="0"/>
              </a:rPr>
              <a:t>的操作次数，提高系统效率。 </a:t>
            </a:r>
            <a:endParaRPr lang="zh-CN" altLang="x-none" dirty="0" err="1">
              <a:solidFill>
                <a:srgbClr val="000000"/>
              </a:solidFill>
              <a:latin typeface="Times New Roman" panose="02020603050405020304" pitchFamily="16" charset="0"/>
            </a:endParaRPr>
          </a:p>
          <a:p>
            <a:pPr marL="342900" indent="-342900" defTabSz="457200" eaLnBrk="0" hangingPunct="0">
              <a:lnSpc>
                <a:spcPct val="80000"/>
              </a:lnSpc>
              <a:spcBef>
                <a:spcPts val="665"/>
              </a:spcBef>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采用成组和分解方式处理记录的主要缺点是需要软件增加成组和分解的额外操作，以及容纳最大块长的</a:t>
            </a:r>
            <a:r>
              <a:rPr lang="en-US" altLang="zh-CN" dirty="0" err="1">
                <a:solidFill>
                  <a:srgbClr val="000000"/>
                </a:solidFill>
                <a:latin typeface="Times New Roman" panose="02020603050405020304" pitchFamily="16" charset="0"/>
              </a:rPr>
              <a:t>I/O</a:t>
            </a:r>
            <a:r>
              <a:rPr lang="zh-CN" altLang="x-none" dirty="0" err="1">
                <a:solidFill>
                  <a:srgbClr val="000000"/>
                </a:solidFill>
                <a:latin typeface="Times New Roman" panose="02020603050405020304" pitchFamily="16" charset="0"/>
              </a:rPr>
              <a:t>缓冲区。 </a:t>
            </a:r>
            <a:endParaRPr lang="zh-CN" altLang="x-none" dirty="0" err="1">
              <a:solidFill>
                <a:srgbClr val="000000"/>
              </a:solidFill>
              <a:latin typeface="Times New Roman" panose="02020603050405020304" pitchFamily="16" charset="0"/>
            </a:endParaRPr>
          </a:p>
        </p:txBody>
      </p:sp>
      <p:pic>
        <p:nvPicPr>
          <p:cNvPr id="119814" name="图片 63492"/>
          <p:cNvPicPr>
            <a:picLocks noChangeAspect="1"/>
          </p:cNvPicPr>
          <p:nvPr/>
        </p:nvPicPr>
        <p:blipFill>
          <a:blip r:embed="rId3"/>
          <a:stretch>
            <a:fillRect/>
          </a:stretch>
        </p:blipFill>
        <p:spPr>
          <a:xfrm>
            <a:off x="5364163" y="0"/>
            <a:ext cx="1219200" cy="1219200"/>
          </a:xfrm>
          <a:prstGeom prst="rect">
            <a:avLst/>
          </a:prstGeom>
          <a:noFill/>
          <a:ln w="9525">
            <a:noFill/>
          </a:ln>
        </p:spPr>
      </p:pic>
    </p:spTree>
  </p:cSld>
  <p:clrMapOvr>
    <a:masterClrMapping/>
  </p:clrMapOvr>
  <p:transition>
    <p:cover dir="r"/>
  </p:transition>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21858" name="矩形 6451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21859" name="文本框 6451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6.3.3</a:t>
            </a:r>
            <a:r>
              <a:rPr lang="en-US" altLang="zh-CN" sz="3600" b="1"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文件的共享</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21860" name="文本框 64514"/>
          <p:cNvSpPr txBox="1"/>
          <p:nvPr/>
        </p:nvSpPr>
        <p:spPr>
          <a:xfrm>
            <a:off x="395288" y="1557338"/>
            <a:ext cx="7840662" cy="3227387"/>
          </a:xfrm>
          <a:prstGeom prst="rect">
            <a:avLst/>
          </a:prstGeom>
          <a:noFill/>
          <a:ln w="9525">
            <a:noFill/>
          </a:ln>
        </p:spPr>
        <p:txBody>
          <a:bodyPr wrap="square" lIns="91440" tIns="45720" rIns="91440" bIns="45720" anchor="t" anchorCtr="0"/>
          <a:p>
            <a:pPr marL="342900" indent="-342900" defTabSz="457200" eaLnBrk="0" hangingPunct="0">
              <a:lnSpc>
                <a:spcPct val="13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文件的共享：</a:t>
            </a:r>
            <a:endParaRPr lang="zh-CN" altLang="x-none" dirty="0" err="1">
              <a:solidFill>
                <a:srgbClr val="000000"/>
              </a:solidFill>
              <a:latin typeface="楷体_GB2312" pitchFamily="49" charset="0"/>
            </a:endParaRPr>
          </a:p>
          <a:p>
            <a:pPr marL="342900" indent="-342900" defTabSz="457200" eaLnBrk="0" hangingPunct="0">
              <a:lnSpc>
                <a:spcPct val="13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定义</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一个文件被多个用户或进程使用。</a:t>
            </a:r>
            <a:endParaRPr lang="zh-CN" altLang="x-none" dirty="0" err="1">
              <a:solidFill>
                <a:srgbClr val="000000"/>
              </a:solidFill>
              <a:latin typeface="楷体_GB2312" pitchFamily="49" charset="0"/>
            </a:endParaRPr>
          </a:p>
          <a:p>
            <a:pPr marL="342900" indent="-342900" defTabSz="457200" eaLnBrk="0" hangingPunct="0">
              <a:lnSpc>
                <a:spcPct val="13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优点</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节省访问时间和存储空间；进程间可通过文件交换信息。</a:t>
            </a:r>
            <a:endParaRPr lang="zh-CN" altLang="x-none" dirty="0" err="1">
              <a:solidFill>
                <a:srgbClr val="000000"/>
              </a:solidFill>
              <a:latin typeface="楷体_GB2312" pitchFamily="49" charset="0"/>
            </a:endParaRPr>
          </a:p>
          <a:p>
            <a:pPr marL="342900" indent="-342900" defTabSz="457200" eaLnBrk="0" hangingPunct="0">
              <a:lnSpc>
                <a:spcPct val="13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楷体_GB2312" pitchFamily="49" charset="0"/>
            </a:endParaRPr>
          </a:p>
        </p:txBody>
      </p:sp>
      <p:pic>
        <p:nvPicPr>
          <p:cNvPr id="121861" name="图片 64515"/>
          <p:cNvPicPr>
            <a:picLocks noChangeAspect="1"/>
          </p:cNvPicPr>
          <p:nvPr/>
        </p:nvPicPr>
        <p:blipFill>
          <a:blip r:embed="rId2"/>
          <a:stretch>
            <a:fillRect/>
          </a:stretch>
        </p:blipFill>
        <p:spPr>
          <a:xfrm>
            <a:off x="5364163" y="0"/>
            <a:ext cx="1219200" cy="1219200"/>
          </a:xfrm>
          <a:prstGeom prst="rect">
            <a:avLst/>
          </a:prstGeom>
          <a:noFill/>
          <a:ln w="9525">
            <a:noFill/>
          </a:ln>
        </p:spPr>
      </p:pic>
    </p:spTree>
  </p:cSld>
  <p:clrMapOvr>
    <a:masterClrMapping/>
  </p:clrMapOvr>
  <p:transition>
    <p:cover dir="r"/>
  </p:transition>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23906" name="矩形 6553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23907" name="文本框 6553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6.3.3</a:t>
            </a:r>
            <a:r>
              <a:rPr lang="en-US" altLang="zh-CN" sz="3600" b="1"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文件的共享</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19812" name="文本框 65538"/>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noProof="1" dirty="0" err="1">
                <a:solidFill>
                  <a:srgbClr val="000000"/>
                </a:solidFill>
                <a:latin typeface="楷体_GB2312" pitchFamily="49" charset="0"/>
                <a:ea typeface="黑体" panose="02010609060101010101" charset="-122"/>
                <a:cs typeface="+mn-cs"/>
              </a:rPr>
              <a:t>实现文件共享的方法可以有两种：</a:t>
            </a:r>
            <a:endParaRPr lang="zh-CN" altLang="x-none" noProof="1" dirty="0" err="1">
              <a:solidFill>
                <a:srgbClr val="000000"/>
              </a:solidFill>
              <a:latin typeface="楷体_GB2312" pitchFamily="49" charset="0"/>
            </a:endParaRPr>
          </a:p>
          <a:p>
            <a:pPr marL="342900" indent="-3429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noProof="1" dirty="0" err="1">
                <a:solidFill>
                  <a:srgbClr val="FF0000"/>
                </a:solidFill>
                <a:latin typeface="楷体_GB2312" pitchFamily="49" charset="0"/>
                <a:ea typeface="黑体" panose="02010609060101010101" charset="-122"/>
                <a:cs typeface="+mn-cs"/>
                <a:sym typeface="+mn-ea"/>
              </a:rPr>
              <a:t>利用多个目录中的不同文件名来描述同一共享文件：</a:t>
            </a:r>
            <a:endParaRPr lang="zh-CN" altLang="x-none" noProof="1" dirty="0" err="1">
              <a:solidFill>
                <a:srgbClr val="FF0000"/>
              </a:solidFill>
              <a:latin typeface="楷体_GB2312" pitchFamily="49" charset="0"/>
            </a:endParaRPr>
          </a:p>
          <a:p>
            <a:pPr defTabSz="457200" eaLnBrk="0" hangingPunct="0">
              <a:spcBef>
                <a:spcPts val="665"/>
              </a:spcBef>
              <a:buClr>
                <a:srgbClr val="0000FF"/>
              </a:buClr>
              <a:buFont typeface="Wingdings" panose="05000000000000000000" pitchFamily="2"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noProof="1" dirty="0" err="1">
                <a:solidFill>
                  <a:srgbClr val="000000"/>
                </a:solidFill>
                <a:latin typeface="楷体_GB2312" pitchFamily="49" charset="0"/>
                <a:ea typeface="黑体" panose="02010609060101010101" charset="-122"/>
                <a:cs typeface="+mn-cs"/>
                <a:sym typeface="+mn-ea"/>
              </a:rPr>
              <a:t>  </a:t>
            </a:r>
            <a:r>
              <a:rPr lang="zh-CN" altLang="x-none" noProof="1" dirty="0" err="1">
                <a:solidFill>
                  <a:srgbClr val="000000"/>
                </a:solidFill>
                <a:latin typeface="楷体_GB2312" pitchFamily="49" charset="0"/>
                <a:ea typeface="黑体" panose="02010609060101010101" charset="-122"/>
                <a:cs typeface="+mn-cs"/>
                <a:sym typeface="+mn-ea"/>
              </a:rPr>
              <a:t>即</a:t>
            </a:r>
            <a:r>
              <a:rPr lang="zh-CN" altLang="x-none" noProof="1" dirty="0" err="1">
                <a:solidFill>
                  <a:srgbClr val="FF0000"/>
                </a:solidFill>
                <a:latin typeface="楷体_GB2312" pitchFamily="49" charset="0"/>
                <a:ea typeface="黑体" panose="02010609060101010101" charset="-122"/>
                <a:cs typeface="+mn-cs"/>
                <a:sym typeface="+mn-ea"/>
              </a:rPr>
              <a:t>文件别名</a:t>
            </a:r>
            <a:r>
              <a:rPr lang="zh-CN" altLang="x-none" noProof="1" dirty="0" err="1">
                <a:solidFill>
                  <a:srgbClr val="000000"/>
                </a:solidFill>
                <a:latin typeface="楷体_GB2312" pitchFamily="49" charset="0"/>
                <a:ea typeface="黑体" panose="02010609060101010101" charset="-122"/>
                <a:cs typeface="+mn-cs"/>
                <a:sym typeface="+mn-ea"/>
              </a:rPr>
              <a:t>，该方法的访问速度快，但</a:t>
            </a:r>
            <a:r>
              <a:rPr lang="zh-CN" altLang="x-none" b="1" noProof="1" dirty="0" err="1">
                <a:solidFill>
                  <a:srgbClr val="000000"/>
                </a:solidFill>
                <a:latin typeface="楷体_GB2312" pitchFamily="49" charset="0"/>
                <a:ea typeface="黑体" panose="02010609060101010101" charset="-122"/>
                <a:cs typeface="+mn-cs"/>
                <a:sym typeface="+mn-ea"/>
              </a:rPr>
              <a:t>会影响文件系统的树状结构【可能交叉呀啥的】</a:t>
            </a:r>
            <a:r>
              <a:rPr lang="zh-CN" altLang="x-none" noProof="1" dirty="0" err="1">
                <a:solidFill>
                  <a:srgbClr val="000000"/>
                </a:solidFill>
                <a:latin typeface="楷体_GB2312" pitchFamily="49" charset="0"/>
                <a:ea typeface="黑体" panose="02010609060101010101" charset="-122"/>
                <a:cs typeface="+mn-cs"/>
                <a:sym typeface="+mn-ea"/>
              </a:rPr>
              <a:t>，适用于经常访问的文件共享，同时存在一定的限制。</a:t>
            </a:r>
            <a:endParaRPr lang="zh-CN" altLang="x-none" noProof="1"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noProof="1" dirty="0" err="1">
              <a:solidFill>
                <a:srgbClr val="000000"/>
              </a:solidFill>
              <a:latin typeface="楷体_GB2312" pitchFamily="49" charset="0"/>
            </a:endParaRPr>
          </a:p>
          <a:p>
            <a:pPr marL="342900" indent="-3429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noProof="1" dirty="0" err="1">
              <a:solidFill>
                <a:srgbClr val="FF0000"/>
              </a:solidFill>
              <a:latin typeface="楷体_GB2312" pitchFamily="49" charset="0"/>
              <a:ea typeface="黑体" panose="02010609060101010101" charset="-122"/>
              <a:cs typeface="+mn-cs"/>
              <a:sym typeface="+mn-ea"/>
            </a:endParaRPr>
          </a:p>
          <a:p>
            <a:pPr marL="342900" indent="-3429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noProof="1" dirty="0" err="1">
              <a:solidFill>
                <a:srgbClr val="FF0000"/>
              </a:solidFill>
              <a:latin typeface="楷体_GB2312" pitchFamily="49" charset="0"/>
              <a:ea typeface="黑体" panose="02010609060101010101" charset="-122"/>
              <a:cs typeface="+mn-cs"/>
              <a:sym typeface="+mn-ea"/>
            </a:endParaRPr>
          </a:p>
          <a:p>
            <a:pPr marL="342900" indent="-3429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noProof="1" dirty="0" err="1">
              <a:solidFill>
                <a:srgbClr val="FF0000"/>
              </a:solidFill>
              <a:latin typeface="楷体_GB2312" pitchFamily="49" charset="0"/>
              <a:ea typeface="黑体" panose="02010609060101010101" charset="-122"/>
              <a:cs typeface="+mn-cs"/>
              <a:sym typeface="+mn-ea"/>
            </a:endParaRPr>
          </a:p>
          <a:p>
            <a:pPr marL="342900" indent="-3429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noProof="1" dirty="0" err="1">
                <a:solidFill>
                  <a:srgbClr val="FF0000"/>
                </a:solidFill>
                <a:latin typeface="楷体_GB2312" pitchFamily="49" charset="0"/>
                <a:ea typeface="黑体" panose="02010609060101010101" charset="-122"/>
                <a:cs typeface="+mn-cs"/>
                <a:sym typeface="+mn-ea"/>
              </a:rPr>
              <a:t>各用户通过唯一的共享文件的路径名访问共享文件：</a:t>
            </a:r>
            <a:endParaRPr lang="zh-CN" altLang="x-none" noProof="1" dirty="0" err="1">
              <a:solidFill>
                <a:srgbClr val="FF0000"/>
              </a:solidFill>
              <a:latin typeface="楷体_GB2312" pitchFamily="49" charset="0"/>
            </a:endParaRPr>
          </a:p>
          <a:p>
            <a:pPr defTabSz="457200" eaLnBrk="0" hangingPunct="0">
              <a:spcBef>
                <a:spcPts val="665"/>
              </a:spcBef>
              <a:buClr>
                <a:srgbClr val="0000FF"/>
              </a:buClr>
              <a:buFont typeface="Wingdings" panose="05000000000000000000" pitchFamily="2"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noProof="1" dirty="0" err="1">
                <a:solidFill>
                  <a:srgbClr val="000000"/>
                </a:solidFill>
                <a:latin typeface="楷体_GB2312" pitchFamily="49" charset="0"/>
                <a:ea typeface="黑体" panose="02010609060101010101" charset="-122"/>
                <a:cs typeface="+mn-cs"/>
                <a:sym typeface="+mn-ea"/>
              </a:rPr>
              <a:t>  </a:t>
            </a:r>
            <a:r>
              <a:rPr lang="zh-CN" altLang="x-none" noProof="1" dirty="0" err="1">
                <a:solidFill>
                  <a:srgbClr val="000000"/>
                </a:solidFill>
                <a:latin typeface="楷体_GB2312" pitchFamily="49" charset="0"/>
                <a:ea typeface="黑体" panose="02010609060101010101" charset="-122"/>
                <a:cs typeface="+mn-cs"/>
                <a:sym typeface="+mn-ea"/>
              </a:rPr>
              <a:t>访问速度慢，适用于不经常访问的文件共享；</a:t>
            </a:r>
            <a:endParaRPr lang="zh-CN" altLang="x-none" noProof="1" dirty="0" err="1">
              <a:solidFill>
                <a:srgbClr val="000000"/>
              </a:solidFill>
              <a:latin typeface="楷体_GB2312" pitchFamily="49" charset="0"/>
            </a:endParaRPr>
          </a:p>
        </p:txBody>
      </p:sp>
      <p:pic>
        <p:nvPicPr>
          <p:cNvPr id="2" name="图片 1"/>
          <p:cNvPicPr>
            <a:picLocks noChangeAspect="1"/>
          </p:cNvPicPr>
          <p:nvPr/>
        </p:nvPicPr>
        <p:blipFill>
          <a:blip r:embed="rId2"/>
          <a:stretch>
            <a:fillRect/>
          </a:stretch>
        </p:blipFill>
        <p:spPr>
          <a:xfrm>
            <a:off x="881380" y="3608705"/>
            <a:ext cx="7233920" cy="1593850"/>
          </a:xfrm>
          <a:prstGeom prst="rect">
            <a:avLst/>
          </a:prstGeom>
        </p:spPr>
      </p:pic>
    </p:spTree>
  </p:cSld>
  <p:clrMapOvr>
    <a:masterClrMapping/>
  </p:clrMapOvr>
  <p:transition>
    <p:cover dir="r"/>
  </p:transition>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25954" name="矩形 6656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25955" name="文本框 66561"/>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6.3.3</a:t>
            </a:r>
            <a:r>
              <a:rPr lang="en-US" altLang="zh-CN" sz="3600" b="1"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文件的共享</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121860" name="文本框 66562"/>
          <p:cNvSpPr txBox="1"/>
          <p:nvPr/>
        </p:nvSpPr>
        <p:spPr>
          <a:xfrm>
            <a:off x="341313" y="1538288"/>
            <a:ext cx="8466138" cy="4713288"/>
          </a:xfrm>
          <a:prstGeom prst="rect">
            <a:avLst/>
          </a:prstGeom>
          <a:noFill/>
          <a:ln w="9525">
            <a:noFill/>
          </a:ln>
        </p:spPr>
        <p:txBody>
          <a:bodyPr wrap="square" lIns="91440" tIns="45720" rIns="91440" bIns="45720" anchor="t" anchorCtr="0"/>
          <a:p>
            <a:pPr marL="533400" indent="-533400" defTabSz="457200" eaLnBrk="0" hangingPunct="0">
              <a:lnSpc>
                <a:spcPct val="13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noProof="1" dirty="0" err="1">
                <a:solidFill>
                  <a:srgbClr val="FF0000"/>
                </a:solidFill>
                <a:latin typeface="Times New Roman" panose="02020603050405020304" pitchFamily="16" charset="0"/>
                <a:ea typeface="黑体" panose="02010609060101010101" charset="-122"/>
                <a:cs typeface="+mn-cs"/>
              </a:rPr>
              <a:t>Unix/Linux</a:t>
            </a:r>
            <a:r>
              <a:rPr lang="zh-CN" altLang="x-none" noProof="1" dirty="0" err="1">
                <a:solidFill>
                  <a:srgbClr val="FF0000"/>
                </a:solidFill>
                <a:latin typeface="Times New Roman" panose="02020603050405020304" pitchFamily="16" charset="0"/>
                <a:ea typeface="黑体" panose="02010609060101010101" charset="-122"/>
                <a:cs typeface="+mn-cs"/>
              </a:rPr>
              <a:t>系统中的</a:t>
            </a:r>
            <a:r>
              <a:rPr lang="zh-CN" altLang="x-none" b="1" noProof="1" dirty="0" err="1">
                <a:solidFill>
                  <a:srgbClr val="FF0000"/>
                </a:solidFill>
                <a:latin typeface="Times New Roman" panose="02020603050405020304" pitchFamily="16" charset="0"/>
                <a:ea typeface="黑体" panose="02010609060101010101" charset="-122"/>
                <a:cs typeface="+mn-cs"/>
              </a:rPr>
              <a:t>基于索引结点</a:t>
            </a:r>
            <a:r>
              <a:rPr lang="en-US" altLang="zh-CN" noProof="1" dirty="0" err="1">
                <a:solidFill>
                  <a:srgbClr val="FF0000"/>
                </a:solidFill>
                <a:latin typeface="Times New Roman" panose="02020603050405020304" pitchFamily="16" charset="0"/>
                <a:ea typeface="黑体" panose="02010609060101010101" charset="-122"/>
                <a:cs typeface="+mn-cs"/>
              </a:rPr>
              <a:t>(index node)</a:t>
            </a:r>
            <a:r>
              <a:rPr lang="zh-CN" altLang="x-none" noProof="1" dirty="0" err="1">
                <a:solidFill>
                  <a:srgbClr val="FF0000"/>
                </a:solidFill>
                <a:latin typeface="Times New Roman" panose="02020603050405020304" pitchFamily="16" charset="0"/>
                <a:ea typeface="黑体" panose="02010609060101010101" charset="-122"/>
                <a:cs typeface="+mn-cs"/>
              </a:rPr>
              <a:t>共享方式：</a:t>
            </a:r>
            <a:endParaRPr lang="zh-CN" altLang="x-none" noProof="1" dirty="0" err="1">
              <a:solidFill>
                <a:srgbClr val="FF0000"/>
              </a:solidFill>
              <a:latin typeface="Times New Roman" panose="02020603050405020304" pitchFamily="16" charset="0"/>
            </a:endParaRPr>
          </a:p>
          <a:p>
            <a:pPr marL="342900" indent="-342900" defTabSz="457200" eaLnBrk="0" hangingPunct="0">
              <a:lnSpc>
                <a:spcPct val="130000"/>
              </a:lnSpc>
              <a:spcBef>
                <a:spcPts val="665"/>
              </a:spcBef>
              <a:buClr>
                <a:srgbClr val="FF0000"/>
              </a:buClr>
              <a:buFont typeface="Wingdings" panose="05000000000000000000" charset="0"/>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noProof="1" dirty="0" err="1">
                <a:solidFill>
                  <a:srgbClr val="000000"/>
                </a:solidFill>
                <a:latin typeface="Times New Roman" panose="02020603050405020304" pitchFamily="16" charset="0"/>
                <a:ea typeface="黑体" panose="02010609060101010101" charset="-122"/>
                <a:cs typeface="+mn-cs"/>
              </a:rPr>
              <a:t> </a:t>
            </a:r>
            <a:r>
              <a:rPr lang="zh-CN" altLang="x-none" noProof="1" dirty="0" err="1">
                <a:solidFill>
                  <a:srgbClr val="0000FF"/>
                </a:solidFill>
                <a:latin typeface="Times New Roman" panose="02020603050405020304" pitchFamily="16" charset="0"/>
                <a:ea typeface="黑体" panose="02010609060101010101" charset="-122"/>
                <a:cs typeface="+mn-cs"/>
              </a:rPr>
              <a:t>通过</a:t>
            </a:r>
            <a:r>
              <a:rPr lang="zh-CN" altLang="x-none" b="1" noProof="1" dirty="0" err="1">
                <a:solidFill>
                  <a:srgbClr val="0000FF"/>
                </a:solidFill>
                <a:latin typeface="Times New Roman" panose="02020603050405020304" pitchFamily="16" charset="0"/>
                <a:ea typeface="黑体" panose="02010609060101010101" charset="-122"/>
                <a:cs typeface="+mn-cs"/>
              </a:rPr>
              <a:t>多个文件名</a:t>
            </a:r>
            <a:r>
              <a:rPr lang="zh-CN" altLang="x-none" noProof="1" dirty="0" err="1">
                <a:solidFill>
                  <a:srgbClr val="0000FF"/>
                </a:solidFill>
                <a:latin typeface="Times New Roman" panose="02020603050405020304" pitchFamily="16" charset="0"/>
                <a:ea typeface="黑体" panose="02010609060101010101" charset="-122"/>
                <a:cs typeface="+mn-cs"/>
              </a:rPr>
              <a:t>链接</a:t>
            </a:r>
            <a:r>
              <a:rPr lang="en-US" altLang="zh-CN" noProof="1" dirty="0" err="1">
                <a:solidFill>
                  <a:srgbClr val="0000FF"/>
                </a:solidFill>
                <a:latin typeface="Times New Roman" panose="02020603050405020304" pitchFamily="16" charset="0"/>
                <a:ea typeface="黑体" panose="02010609060101010101" charset="-122"/>
                <a:cs typeface="+mn-cs"/>
              </a:rPr>
              <a:t>(link)</a:t>
            </a:r>
            <a:r>
              <a:rPr lang="zh-CN" altLang="x-none" noProof="1" dirty="0" err="1">
                <a:solidFill>
                  <a:srgbClr val="0000FF"/>
                </a:solidFill>
                <a:latin typeface="Times New Roman" panose="02020603050405020304" pitchFamily="16" charset="0"/>
                <a:ea typeface="黑体" panose="02010609060101010101" charset="-122"/>
                <a:cs typeface="+mn-cs"/>
              </a:rPr>
              <a:t>到</a:t>
            </a:r>
            <a:r>
              <a:rPr lang="zh-CN" altLang="x-none" b="1" noProof="1" dirty="0" err="1">
                <a:solidFill>
                  <a:srgbClr val="0000FF"/>
                </a:solidFill>
                <a:latin typeface="Times New Roman" panose="02020603050405020304" pitchFamily="16" charset="0"/>
                <a:ea typeface="黑体" panose="02010609060101010101" charset="-122"/>
                <a:cs typeface="+mn-cs"/>
              </a:rPr>
              <a:t>同一个索引结点</a:t>
            </a:r>
            <a:r>
              <a:rPr lang="zh-CN" altLang="x-none" noProof="1" dirty="0" err="1">
                <a:solidFill>
                  <a:srgbClr val="0000FF"/>
                </a:solidFill>
                <a:latin typeface="Times New Roman" panose="02020603050405020304" pitchFamily="16" charset="0"/>
                <a:ea typeface="黑体" panose="02010609060101010101" charset="-122"/>
                <a:cs typeface="+mn-cs"/>
              </a:rPr>
              <a:t>，可建立同一个文件的多个彼此平等的别名。</a:t>
            </a:r>
            <a:endParaRPr lang="zh-CN" altLang="x-none" noProof="1" dirty="0" err="1">
              <a:solidFill>
                <a:srgbClr val="0000FF"/>
              </a:solidFill>
              <a:latin typeface="Times New Roman" panose="02020603050405020304" pitchFamily="16" charset="0"/>
            </a:endParaRPr>
          </a:p>
          <a:p>
            <a:pPr marL="342900" indent="-342900" defTabSz="457200" eaLnBrk="0" hangingPunct="0">
              <a:lnSpc>
                <a:spcPct val="130000"/>
              </a:lnSpc>
              <a:spcBef>
                <a:spcPts val="665"/>
              </a:spcBef>
              <a:buClr>
                <a:srgbClr val="FF0000"/>
              </a:buClr>
              <a:buFont typeface="Wingdings" panose="05000000000000000000" charset="0"/>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noProof="1" dirty="0" err="1">
                <a:solidFill>
                  <a:srgbClr val="000000"/>
                </a:solidFill>
                <a:latin typeface="Times New Roman" panose="02020603050405020304" pitchFamily="16" charset="0"/>
                <a:ea typeface="黑体" panose="02010609060101010101" charset="-122"/>
                <a:cs typeface="+mn-cs"/>
              </a:rPr>
              <a:t> </a:t>
            </a:r>
            <a:r>
              <a:rPr lang="zh-CN" altLang="x-none" b="1" noProof="1" dirty="0" err="1">
                <a:solidFill>
                  <a:srgbClr val="000000"/>
                </a:solidFill>
                <a:latin typeface="Times New Roman" panose="02020603050405020304" pitchFamily="16" charset="0"/>
                <a:ea typeface="黑体" panose="02010609060101010101" charset="-122"/>
                <a:cs typeface="+mn-cs"/>
              </a:rPr>
              <a:t>别名的数目</a:t>
            </a:r>
            <a:r>
              <a:rPr lang="zh-CN" altLang="x-none" noProof="1" dirty="0" err="1">
                <a:solidFill>
                  <a:srgbClr val="000000"/>
                </a:solidFill>
                <a:latin typeface="Times New Roman" panose="02020603050405020304" pitchFamily="16" charset="0"/>
                <a:ea typeface="黑体" panose="02010609060101010101" charset="-122"/>
                <a:cs typeface="+mn-cs"/>
              </a:rPr>
              <a:t>记录在索引结点的链接计数中，若其减至</a:t>
            </a:r>
            <a:r>
              <a:rPr lang="en-US" altLang="zh-CN" noProof="1" dirty="0" err="1">
                <a:solidFill>
                  <a:srgbClr val="000000"/>
                </a:solidFill>
                <a:latin typeface="Times New Roman" panose="02020603050405020304" pitchFamily="16" charset="0"/>
                <a:ea typeface="黑体" panose="02010609060101010101" charset="-122"/>
                <a:cs typeface="+mn-cs"/>
              </a:rPr>
              <a:t>0</a:t>
            </a:r>
            <a:r>
              <a:rPr lang="zh-CN" altLang="x-none" noProof="1" dirty="0" err="1">
                <a:solidFill>
                  <a:srgbClr val="000000"/>
                </a:solidFill>
                <a:latin typeface="Times New Roman" panose="02020603050405020304" pitchFamily="16" charset="0"/>
                <a:ea typeface="黑体" panose="02010609060101010101" charset="-122"/>
                <a:cs typeface="+mn-cs"/>
              </a:rPr>
              <a:t>，则文件被删除。</a:t>
            </a:r>
            <a:endParaRPr lang="zh-CN" altLang="x-none" noProof="1" dirty="0" err="1">
              <a:solidFill>
                <a:srgbClr val="000000"/>
              </a:solidFill>
              <a:latin typeface="Times New Roman" panose="02020603050405020304" pitchFamily="16" charset="0"/>
            </a:endParaRPr>
          </a:p>
          <a:p>
            <a:pPr marL="342900" indent="-342900" defTabSz="457200" eaLnBrk="0" hangingPunct="0">
              <a:lnSpc>
                <a:spcPct val="130000"/>
              </a:lnSpc>
              <a:spcBef>
                <a:spcPts val="665"/>
              </a:spcBef>
              <a:buClr>
                <a:srgbClr val="FF0000"/>
              </a:buClr>
              <a:buFont typeface="Wingdings" panose="05000000000000000000" charset="0"/>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noProof="1" dirty="0" err="1">
                <a:solidFill>
                  <a:srgbClr val="000000"/>
                </a:solidFill>
                <a:latin typeface="Times New Roman" panose="02020603050405020304" pitchFamily="16" charset="0"/>
                <a:ea typeface="黑体" panose="02010609060101010101" charset="-122"/>
                <a:cs typeface="+mn-cs"/>
              </a:rPr>
              <a:t> </a:t>
            </a:r>
            <a:r>
              <a:rPr lang="zh-CN" altLang="x-none" noProof="1" dirty="0" err="1">
                <a:solidFill>
                  <a:srgbClr val="0000FF"/>
                </a:solidFill>
                <a:latin typeface="Times New Roman" panose="02020603050405020304" pitchFamily="16" charset="0"/>
                <a:ea typeface="黑体" panose="02010609060101010101" charset="-122"/>
                <a:cs typeface="+mn-cs"/>
              </a:rPr>
              <a:t>限制：</a:t>
            </a:r>
            <a:r>
              <a:rPr lang="zh-CN" altLang="x-none" noProof="1" dirty="0" err="1">
                <a:solidFill>
                  <a:srgbClr val="000000"/>
                </a:solidFill>
                <a:latin typeface="Times New Roman" panose="02020603050405020304" pitchFamily="16" charset="0"/>
                <a:ea typeface="黑体" panose="02010609060101010101" charset="-122"/>
                <a:cs typeface="+mn-cs"/>
              </a:rPr>
              <a:t>不能跨越不同文件系统；改变了目录的树结构；不利于文件所有者对文件的删除。</a:t>
            </a:r>
            <a:endParaRPr lang="zh-CN" altLang="x-none" noProof="1" dirty="0" err="1">
              <a:solidFill>
                <a:srgbClr val="000000"/>
              </a:solidFill>
              <a:latin typeface="Times New Roman" panose="02020603050405020304" pitchFamily="16" charset="0"/>
            </a:endParaRPr>
          </a:p>
        </p:txBody>
      </p:sp>
    </p:spTree>
  </p:cSld>
  <p:clrMapOvr>
    <a:masterClrMapping/>
  </p:clrMapOvr>
  <p:transition>
    <p:cover dir="r"/>
  </p:transition>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28002" name="矩形 6758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28003" name="文本框 67585"/>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目录结构类型</a:t>
            </a:r>
            <a:endParaRPr lang="zh-CN" altLang="x-none" sz="3200" dirty="0" err="1">
              <a:solidFill>
                <a:srgbClr val="000000"/>
              </a:solidFill>
              <a:latin typeface="Arial Black" panose="020B0A04020102020204" pitchFamily="32" charset="0"/>
              <a:ea typeface="宋体" panose="02010600030101010101" pitchFamily="2" charset="-122"/>
            </a:endParaRPr>
          </a:p>
        </p:txBody>
      </p:sp>
      <p:pic>
        <p:nvPicPr>
          <p:cNvPr id="128004" name="图片 67586"/>
          <p:cNvPicPr>
            <a:picLocks noChangeAspect="1"/>
          </p:cNvPicPr>
          <p:nvPr/>
        </p:nvPicPr>
        <p:blipFill>
          <a:blip r:embed="rId2"/>
          <a:stretch>
            <a:fillRect/>
          </a:stretch>
        </p:blipFill>
        <p:spPr>
          <a:xfrm>
            <a:off x="395288" y="1412875"/>
            <a:ext cx="7848600" cy="4711700"/>
          </a:xfrm>
          <a:prstGeom prst="rect">
            <a:avLst/>
          </a:prstGeom>
          <a:noFill/>
          <a:ln w="9525">
            <a:noFill/>
          </a:ln>
        </p:spPr>
      </p:pic>
      <p:sp>
        <p:nvSpPr>
          <p:cNvPr id="128005" name="文本框 67587"/>
          <p:cNvSpPr txBox="1"/>
          <p:nvPr/>
        </p:nvSpPr>
        <p:spPr>
          <a:xfrm>
            <a:off x="5867400" y="4508500"/>
            <a:ext cx="3024188" cy="708025"/>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FF"/>
                </a:solidFill>
                <a:latin typeface="Times New Roman" panose="02020603050405020304" pitchFamily="16" charset="0"/>
                <a:ea typeface="黑体" panose="02010609060101010101" charset="-122"/>
              </a:rPr>
              <a:t>采用文件名和说明分离的目录结构</a:t>
            </a:r>
            <a:endParaRPr lang="zh-CN" altLang="x-none" sz="2000" dirty="0" err="1">
              <a:solidFill>
                <a:srgbClr val="0000FF"/>
              </a:solidFill>
              <a:latin typeface="Times New Roman" panose="02020603050405020304" pitchFamily="16" charset="0"/>
              <a:ea typeface="黑体" panose="02010609060101010101" charset="-122"/>
            </a:endParaRP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30050" name="矩形 6860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30051" name="文本框 68609"/>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6.3.3</a:t>
            </a:r>
            <a:r>
              <a:rPr lang="en-US" altLang="zh-CN" sz="3600" b="1"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文件的共享</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30052" name="文本框 68610"/>
          <p:cNvSpPr txBox="1"/>
          <p:nvPr/>
        </p:nvSpPr>
        <p:spPr>
          <a:xfrm>
            <a:off x="323850" y="1412875"/>
            <a:ext cx="8466138" cy="5111750"/>
          </a:xfrm>
          <a:prstGeom prst="rect">
            <a:avLst/>
          </a:prstGeom>
          <a:noFill/>
          <a:ln w="9525">
            <a:noFill/>
          </a:ln>
        </p:spPr>
        <p:txBody>
          <a:bodyPr wrap="square" lIns="91440" tIns="45720" rIns="91440" bIns="45720" anchor="t" anchorCtr="0"/>
          <a:p>
            <a:pPr marL="533400" indent="-533400" defTabSz="457200" eaLnBrk="0" hangingPunct="0">
              <a:lnSpc>
                <a:spcPct val="13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FF0000"/>
                </a:solidFill>
                <a:latin typeface="楷体_GB2312" pitchFamily="49" charset="0"/>
              </a:rPr>
              <a:t>利用符号链接实现共享方式</a:t>
            </a:r>
            <a:r>
              <a:rPr lang="zh-CN" altLang="x-none" dirty="0" err="1">
                <a:solidFill>
                  <a:srgbClr val="000000"/>
                </a:solidFill>
                <a:latin typeface="楷体_GB2312" pitchFamily="49" charset="0"/>
              </a:rPr>
              <a:t>：</a:t>
            </a:r>
            <a:endParaRPr lang="zh-CN" altLang="x-none" dirty="0" err="1">
              <a:solidFill>
                <a:srgbClr val="000000"/>
              </a:solidFill>
              <a:latin typeface="楷体_GB2312" pitchFamily="49" charset="0"/>
            </a:endParaRPr>
          </a:p>
          <a:p>
            <a:pPr marL="990600" lvl="1" indent="-533400" defTabSz="457200" eaLnBrk="0" hangingPunct="0">
              <a:lnSpc>
                <a:spcPct val="130000"/>
              </a:lnSpc>
              <a:spcBef>
                <a:spcPts val="665"/>
              </a:spcBef>
              <a:buClr>
                <a:srgbClr val="FF0000"/>
              </a:buClr>
              <a:buFont typeface="Wingdings" panose="05000000000000000000" charset="0"/>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共享某文件时，</a:t>
            </a:r>
            <a:r>
              <a:rPr lang="zh-CN" altLang="x-none" b="1" dirty="0" err="1">
                <a:solidFill>
                  <a:srgbClr val="000000"/>
                </a:solidFill>
                <a:latin typeface="楷体_GB2312" pitchFamily="49" charset="0"/>
              </a:rPr>
              <a:t>创建一新文件</a:t>
            </a:r>
            <a:r>
              <a:rPr lang="zh-CN" altLang="x-none" dirty="0" err="1">
                <a:solidFill>
                  <a:srgbClr val="000000"/>
                </a:solidFill>
                <a:latin typeface="楷体_GB2312" pitchFamily="49" charset="0"/>
              </a:rPr>
              <a:t>，加到用户目录中，该文件仅</a:t>
            </a:r>
            <a:r>
              <a:rPr lang="zh-CN" altLang="x-none" b="1" dirty="0" err="1">
                <a:solidFill>
                  <a:srgbClr val="000000"/>
                </a:solidFill>
                <a:latin typeface="楷体_GB2312" pitchFamily="49" charset="0"/>
              </a:rPr>
              <a:t>包含被链接文件的路径名</a:t>
            </a:r>
            <a:r>
              <a:rPr lang="zh-CN" altLang="x-none" dirty="0" err="1">
                <a:solidFill>
                  <a:srgbClr val="000000"/>
                </a:solidFill>
                <a:latin typeface="楷体_GB2312" pitchFamily="49" charset="0"/>
              </a:rPr>
              <a:t>，称为</a:t>
            </a:r>
            <a:r>
              <a:rPr lang="zh-CN" altLang="x-none" dirty="0" err="1">
                <a:solidFill>
                  <a:srgbClr val="FF0000"/>
                </a:solidFill>
                <a:latin typeface="楷体_GB2312" pitchFamily="49" charset="0"/>
              </a:rPr>
              <a:t>符号链接</a:t>
            </a:r>
            <a:r>
              <a:rPr lang="zh-CN" altLang="x-none" dirty="0" err="1">
                <a:solidFill>
                  <a:srgbClr val="000000"/>
                </a:solidFill>
                <a:latin typeface="楷体_GB2312" pitchFamily="49" charset="0"/>
              </a:rPr>
              <a:t>。</a:t>
            </a:r>
            <a:endParaRPr lang="zh-CN" altLang="x-none" dirty="0" err="1">
              <a:solidFill>
                <a:srgbClr val="000000"/>
              </a:solidFill>
              <a:latin typeface="楷体_GB2312" pitchFamily="49" charset="0"/>
            </a:endParaRPr>
          </a:p>
          <a:p>
            <a:pPr marL="990600" lvl="1" indent="-533400" defTabSz="457200" eaLnBrk="0" hangingPunct="0">
              <a:lnSpc>
                <a:spcPct val="130000"/>
              </a:lnSpc>
              <a:spcBef>
                <a:spcPts val="665"/>
              </a:spcBef>
              <a:buClr>
                <a:srgbClr val="FF0000"/>
              </a:buClr>
              <a:buFont typeface="Wingdings" panose="05000000000000000000" charset="0"/>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这种共享方式，只有文件所有者才有指向其索引节点的指针，其他共享的用户只有该文件的路径名。</a:t>
            </a:r>
            <a:endParaRPr lang="zh-CN" altLang="x-none" dirty="0" err="1">
              <a:solidFill>
                <a:srgbClr val="000000"/>
              </a:solidFill>
              <a:latin typeface="楷体_GB2312" pitchFamily="49" charset="0"/>
            </a:endParaRPr>
          </a:p>
        </p:txBody>
      </p:sp>
      <p:pic>
        <p:nvPicPr>
          <p:cNvPr id="130053" name="图片 68611"/>
          <p:cNvPicPr>
            <a:picLocks noChangeAspect="1"/>
          </p:cNvPicPr>
          <p:nvPr/>
        </p:nvPicPr>
        <p:blipFill>
          <a:blip r:embed="rId2"/>
          <a:stretch>
            <a:fillRect/>
          </a:stretch>
        </p:blipFill>
        <p:spPr>
          <a:xfrm>
            <a:off x="5364163" y="0"/>
            <a:ext cx="1219200" cy="1219200"/>
          </a:xfrm>
          <a:prstGeom prst="rect">
            <a:avLst/>
          </a:prstGeom>
          <a:noFill/>
          <a:ln w="9525">
            <a:noFill/>
          </a:ln>
        </p:spPr>
      </p:pic>
    </p:spTree>
  </p:cSld>
  <p:clrMapOvr>
    <a:masterClrMapping/>
  </p:clrMapOvr>
  <p:transition>
    <p:cover dir="r"/>
  </p:transition>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32098" name="矩形 6963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32099" name="文本框 69633"/>
          <p:cNvSpPr txBox="1"/>
          <p:nvPr/>
        </p:nvSpPr>
        <p:spPr>
          <a:xfrm>
            <a:off x="395288" y="404813"/>
            <a:ext cx="5313362" cy="892175"/>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6.4</a:t>
            </a:r>
            <a:r>
              <a:rPr lang="en-US" altLang="zh-CN" sz="3600" b="1"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文件的访问权限</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32100" name="文本框 69634"/>
          <p:cNvSpPr txBox="1"/>
          <p:nvPr/>
        </p:nvSpPr>
        <p:spPr>
          <a:xfrm>
            <a:off x="468313" y="1412875"/>
            <a:ext cx="8178800" cy="5445125"/>
          </a:xfrm>
          <a:prstGeom prst="rect">
            <a:avLst/>
          </a:prstGeom>
          <a:noFill/>
          <a:ln w="9525">
            <a:noFill/>
          </a:ln>
        </p:spPr>
        <p:txBody>
          <a:bodyPr wrap="square" lIns="91440" tIns="45720" rIns="91440" bIns="45720" anchor="t" anchorCtr="0"/>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设置文件访问权限的目的是为了在多个用户间提供有效的文件共享机制，并保证文件系统的安全性 。</a:t>
            </a:r>
            <a:endParaRPr lang="zh-CN" altLang="x-none" dirty="0" err="1">
              <a:solidFill>
                <a:srgbClr val="000000"/>
              </a:solidFill>
              <a:latin typeface="Times New Roman" panose="02020603050405020304" pitchFamily="16" charset="0"/>
            </a:endParaRPr>
          </a:p>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(1)文件访问类型：</a:t>
            </a:r>
            <a:endParaRPr lang="zh-CN" altLang="x-none" dirty="0" err="1">
              <a:solidFill>
                <a:srgbClr val="000000"/>
              </a:solidFill>
              <a:latin typeface="Times New Roman" panose="02020603050405020304" pitchFamily="16" charset="0"/>
            </a:endParaRPr>
          </a:p>
          <a:p>
            <a:pPr marL="914400" lvl="1" indent="-4572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读</a:t>
            </a:r>
            <a:r>
              <a:rPr lang="en-US" altLang="zh-CN" dirty="0" err="1">
                <a:solidFill>
                  <a:srgbClr val="000000"/>
                </a:solidFill>
                <a:latin typeface="Times New Roman" panose="02020603050405020304" pitchFamily="16" charset="0"/>
              </a:rPr>
              <a:t>read</a:t>
            </a:r>
            <a:r>
              <a:rPr lang="zh-CN" altLang="x-none" dirty="0" err="1">
                <a:solidFill>
                  <a:srgbClr val="000000"/>
                </a:solidFill>
                <a:latin typeface="Times New Roman" panose="02020603050405020304" pitchFamily="16" charset="0"/>
              </a:rPr>
              <a:t>：可读出文件内容；</a:t>
            </a:r>
            <a:endParaRPr lang="zh-CN" altLang="x-none" dirty="0" err="1">
              <a:solidFill>
                <a:srgbClr val="000000"/>
              </a:solidFill>
              <a:latin typeface="Times New Roman" panose="02020603050405020304" pitchFamily="16" charset="0"/>
            </a:endParaRPr>
          </a:p>
          <a:p>
            <a:pPr marL="914400" lvl="1" indent="-4572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写</a:t>
            </a:r>
            <a:r>
              <a:rPr lang="en-US" altLang="zh-CN" dirty="0" err="1">
                <a:solidFill>
                  <a:srgbClr val="000000"/>
                </a:solidFill>
                <a:latin typeface="Times New Roman" panose="02020603050405020304" pitchFamily="16" charset="0"/>
              </a:rPr>
              <a:t>write</a:t>
            </a:r>
            <a:r>
              <a:rPr lang="zh-CN" altLang="x-none" dirty="0" err="1">
                <a:solidFill>
                  <a:srgbClr val="000000"/>
                </a:solidFill>
                <a:latin typeface="Times New Roman" panose="02020603050405020304" pitchFamily="16" charset="0"/>
              </a:rPr>
              <a:t>（修改</a:t>
            </a:r>
            <a:r>
              <a:rPr lang="en-US" altLang="zh-CN" dirty="0" err="1">
                <a:solidFill>
                  <a:srgbClr val="000000"/>
                </a:solidFill>
                <a:latin typeface="Times New Roman" panose="02020603050405020304" pitchFamily="16" charset="0"/>
              </a:rPr>
              <a:t>update</a:t>
            </a:r>
            <a:r>
              <a:rPr lang="zh-CN" altLang="x-none" dirty="0" err="1">
                <a:solidFill>
                  <a:srgbClr val="000000"/>
                </a:solidFill>
                <a:latin typeface="Times New Roman" panose="02020603050405020304" pitchFamily="16" charset="0"/>
              </a:rPr>
              <a:t>或添加</a:t>
            </a:r>
            <a:r>
              <a:rPr lang="en-US" altLang="zh-CN" dirty="0" err="1">
                <a:solidFill>
                  <a:srgbClr val="000000"/>
                </a:solidFill>
                <a:latin typeface="Times New Roman" panose="02020603050405020304" pitchFamily="16" charset="0"/>
              </a:rPr>
              <a:t>append</a:t>
            </a:r>
            <a:r>
              <a:rPr lang="zh-CN" altLang="x-none" dirty="0" err="1">
                <a:solidFill>
                  <a:srgbClr val="000000"/>
                </a:solidFill>
                <a:latin typeface="Times New Roman" panose="02020603050405020304" pitchFamily="16" charset="0"/>
              </a:rPr>
              <a:t>）：可把数据写入文件；</a:t>
            </a:r>
            <a:endParaRPr lang="zh-CN" altLang="x-none" dirty="0" err="1">
              <a:solidFill>
                <a:srgbClr val="000000"/>
              </a:solidFill>
              <a:latin typeface="Times New Roman" panose="02020603050405020304" pitchFamily="16" charset="0"/>
            </a:endParaRPr>
          </a:p>
          <a:p>
            <a:pPr marL="914400" lvl="1" indent="-4572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执行</a:t>
            </a:r>
            <a:r>
              <a:rPr lang="en-US" altLang="zh-CN" dirty="0" err="1">
                <a:solidFill>
                  <a:srgbClr val="000000"/>
                </a:solidFill>
                <a:latin typeface="Times New Roman" panose="02020603050405020304" pitchFamily="16" charset="0"/>
              </a:rPr>
              <a:t>execute</a:t>
            </a:r>
            <a:r>
              <a:rPr lang="zh-CN" altLang="x-none" dirty="0" err="1">
                <a:solidFill>
                  <a:srgbClr val="000000"/>
                </a:solidFill>
                <a:latin typeface="Times New Roman" panose="02020603050405020304" pitchFamily="16" charset="0"/>
              </a:rPr>
              <a:t>：可由系统读出文件内容，作为代码执行；</a:t>
            </a:r>
            <a:endParaRPr lang="zh-CN" altLang="x-none" dirty="0" err="1">
              <a:solidFill>
                <a:srgbClr val="000000"/>
              </a:solidFill>
              <a:latin typeface="Times New Roman" panose="02020603050405020304" pitchFamily="16" charset="0"/>
            </a:endParaRPr>
          </a:p>
          <a:p>
            <a:pPr marL="914400" lvl="1" indent="-4572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删除</a:t>
            </a:r>
            <a:r>
              <a:rPr lang="en-US" altLang="zh-CN" dirty="0" err="1">
                <a:solidFill>
                  <a:srgbClr val="000000"/>
                </a:solidFill>
                <a:latin typeface="Times New Roman" panose="02020603050405020304" pitchFamily="16" charset="0"/>
              </a:rPr>
              <a:t>delete</a:t>
            </a:r>
            <a:r>
              <a:rPr lang="zh-CN" altLang="x-none" dirty="0" err="1">
                <a:solidFill>
                  <a:srgbClr val="000000"/>
                </a:solidFill>
                <a:latin typeface="Times New Roman" panose="02020603050405020304" pitchFamily="16" charset="0"/>
              </a:rPr>
              <a:t>：可删除文件；</a:t>
            </a:r>
            <a:endParaRPr lang="zh-CN" altLang="x-none" dirty="0" err="1">
              <a:solidFill>
                <a:srgbClr val="000000"/>
              </a:solidFill>
              <a:latin typeface="Times New Roman" panose="02020603050405020304" pitchFamily="16" charset="0"/>
            </a:endParaRPr>
          </a:p>
          <a:p>
            <a:pPr marL="914400" lvl="1" indent="-4572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b="1" dirty="0" err="1">
                <a:solidFill>
                  <a:srgbClr val="000000"/>
                </a:solidFill>
                <a:latin typeface="Times New Roman" panose="02020603050405020304" pitchFamily="16" charset="0"/>
              </a:rPr>
              <a:t>修改访问权限</a:t>
            </a:r>
            <a:r>
              <a:rPr lang="en-US" altLang="zh-CN" dirty="0" err="1">
                <a:solidFill>
                  <a:srgbClr val="000000"/>
                </a:solidFill>
                <a:latin typeface="Times New Roman" panose="02020603050405020304" pitchFamily="16" charset="0"/>
              </a:rPr>
              <a:t>change protection</a:t>
            </a:r>
            <a:r>
              <a:rPr lang="zh-CN" altLang="x-none" dirty="0" err="1">
                <a:solidFill>
                  <a:srgbClr val="000000"/>
                </a:solidFill>
                <a:latin typeface="Times New Roman" panose="02020603050405020304" pitchFamily="16" charset="0"/>
              </a:rPr>
              <a:t>：修改文件属主或访问权限</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3554" name="矩形 1433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3555" name="文本框 1433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文件系统的基本概念</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23556" name="文本框 14338"/>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楷体_GB2312" pitchFamily="49" charset="0"/>
              </a:rPr>
              <a:t>(3)</a:t>
            </a:r>
            <a:r>
              <a:rPr lang="zh-CN" altLang="x-none" dirty="0" err="1">
                <a:solidFill>
                  <a:srgbClr val="000000"/>
                </a:solidFill>
                <a:latin typeface="楷体_GB2312" pitchFamily="49" charset="0"/>
              </a:rPr>
              <a:t>文件的物理位置。用于指示文件在哪一个设备上及在该设备的那个位置； </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(4)</a:t>
            </a:r>
            <a:r>
              <a:rPr lang="zh-CN" altLang="x-none" dirty="0" err="1">
                <a:solidFill>
                  <a:srgbClr val="000000"/>
                </a:solidFill>
                <a:latin typeface="楷体_GB2312" pitchFamily="49" charset="0"/>
              </a:rPr>
              <a:t>文件的存取控制。规定哪些用户能够读、哪些用户能够读／写、或者执行； </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(5)</a:t>
            </a:r>
            <a:r>
              <a:rPr lang="zh-CN" altLang="x-none" dirty="0" err="1">
                <a:solidFill>
                  <a:srgbClr val="000000"/>
                </a:solidFill>
                <a:latin typeface="楷体_GB2312" pitchFamily="49" charset="0"/>
              </a:rPr>
              <a:t>文件的建立时间。指最后一次的修改时间等。</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文件包括两部分：</a:t>
            </a:r>
            <a:endParaRPr lang="zh-CN" altLang="x-none" dirty="0" err="1">
              <a:solidFill>
                <a:srgbClr val="000000"/>
              </a:solidFill>
              <a:latin typeface="楷体_GB2312" pitchFamily="49" charset="0"/>
            </a:endParaRPr>
          </a:p>
          <a:p>
            <a:pPr marL="1905" lvl="1" indent="455295"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楷体_GB2312" pitchFamily="49" charset="0"/>
              </a:rPr>
              <a:t>文件体</a:t>
            </a:r>
            <a:r>
              <a:rPr lang="zh-CN" altLang="x-none" dirty="0" err="1">
                <a:solidFill>
                  <a:srgbClr val="000000"/>
                </a:solidFill>
                <a:latin typeface="楷体_GB2312" pitchFamily="49" charset="0"/>
              </a:rPr>
              <a:t>：文件本身的信息；</a:t>
            </a:r>
            <a:endParaRPr lang="zh-CN" altLang="x-none" dirty="0" err="1">
              <a:solidFill>
                <a:srgbClr val="000000"/>
              </a:solidFill>
              <a:latin typeface="楷体_GB2312" pitchFamily="49" charset="0"/>
            </a:endParaRPr>
          </a:p>
          <a:p>
            <a:pPr marL="1905" lvl="1" indent="455295"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楷体_GB2312" pitchFamily="49" charset="0"/>
              </a:rPr>
              <a:t>文件说明</a:t>
            </a:r>
            <a:r>
              <a:rPr lang="zh-CN" altLang="x-none" dirty="0" err="1">
                <a:solidFill>
                  <a:srgbClr val="000000"/>
                </a:solidFill>
                <a:latin typeface="楷体_GB2312" pitchFamily="49" charset="0"/>
              </a:rPr>
              <a:t>：文件存储和管理信息；如：文件名、文件内部标识、文件存储地址、访问权限、访问时间等；</a:t>
            </a:r>
            <a:endParaRPr lang="zh-CN" altLang="x-none" dirty="0" err="1">
              <a:solidFill>
                <a:srgbClr val="000000"/>
              </a:solidFill>
              <a:latin typeface="楷体_GB2312" pitchFamily="49" charset="0"/>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34146" name="矩形 7065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34147" name="文本框 70657"/>
          <p:cNvSpPr txBox="1"/>
          <p:nvPr/>
        </p:nvSpPr>
        <p:spPr>
          <a:xfrm>
            <a:off x="406400" y="392113"/>
            <a:ext cx="4675188" cy="903287"/>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6.4 </a:t>
            </a:r>
            <a:r>
              <a:rPr lang="zh-CN" altLang="x-none" sz="3200" dirty="0" err="1">
                <a:solidFill>
                  <a:srgbClr val="000000"/>
                </a:solidFill>
                <a:latin typeface="Arial Black" panose="020B0A04020102020204" pitchFamily="32" charset="0"/>
                <a:ea typeface="宋体" panose="02010600030101010101" pitchFamily="2" charset="-122"/>
              </a:rPr>
              <a:t>文件的访问权限</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34148" name="文本框 70658"/>
          <p:cNvSpPr txBox="1"/>
          <p:nvPr/>
        </p:nvSpPr>
        <p:spPr>
          <a:xfrm>
            <a:off x="468313" y="1412875"/>
            <a:ext cx="8178800" cy="4968875"/>
          </a:xfrm>
          <a:prstGeom prst="rect">
            <a:avLst/>
          </a:prstGeom>
          <a:noFill/>
          <a:ln w="9525">
            <a:noFill/>
          </a:ln>
        </p:spPr>
        <p:txBody>
          <a:bodyPr wrap="square" lIns="91440" tIns="45720" rIns="91440" bIns="45720" anchor="t" anchorCtr="0"/>
          <a:p>
            <a:pPr marL="533400" indent="-533400" defTabSz="457200" eaLnBrk="0" hangingPunct="0">
              <a:lnSpc>
                <a:spcPct val="11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(2)</a:t>
            </a:r>
            <a:r>
              <a:rPr lang="zh-CN" altLang="x-none" dirty="0" err="1">
                <a:solidFill>
                  <a:srgbClr val="000000"/>
                </a:solidFill>
                <a:latin typeface="Times New Roman" panose="02020603050405020304" pitchFamily="16" charset="0"/>
              </a:rPr>
              <a:t>用户范围类型：</a:t>
            </a:r>
            <a:endParaRPr lang="zh-CN" altLang="x-none" dirty="0" err="1">
              <a:solidFill>
                <a:srgbClr val="000000"/>
              </a:solidFill>
              <a:latin typeface="Times New Roman" panose="02020603050405020304" pitchFamily="16" charset="0"/>
            </a:endParaRPr>
          </a:p>
          <a:p>
            <a:pPr marL="914400" lvl="1" indent="-457200" defTabSz="457200" eaLnBrk="0" hangingPunct="0">
              <a:lnSpc>
                <a:spcPct val="115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指定用户</a:t>
            </a:r>
            <a:endParaRPr lang="zh-CN" altLang="x-none" dirty="0" err="1">
              <a:solidFill>
                <a:srgbClr val="000000"/>
              </a:solidFill>
              <a:latin typeface="Times New Roman" panose="02020603050405020304" pitchFamily="16" charset="0"/>
            </a:endParaRPr>
          </a:p>
          <a:p>
            <a:pPr marL="914400" lvl="1" indent="-457200" defTabSz="457200" eaLnBrk="0" hangingPunct="0">
              <a:lnSpc>
                <a:spcPct val="115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用户组</a:t>
            </a:r>
            <a:endParaRPr lang="zh-CN" altLang="x-none" dirty="0" err="1">
              <a:solidFill>
                <a:srgbClr val="000000"/>
              </a:solidFill>
              <a:latin typeface="Times New Roman" panose="02020603050405020304" pitchFamily="16" charset="0"/>
            </a:endParaRPr>
          </a:p>
          <a:p>
            <a:pPr marL="914400" lvl="1" indent="-457200" defTabSz="457200" eaLnBrk="0" hangingPunct="0">
              <a:lnSpc>
                <a:spcPct val="115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任意用户</a:t>
            </a:r>
            <a:endParaRPr lang="zh-CN" altLang="x-none" dirty="0" err="1">
              <a:solidFill>
                <a:srgbClr val="000000"/>
              </a:solidFill>
              <a:latin typeface="Times New Roman" panose="02020603050405020304" pitchFamily="16" charset="0"/>
            </a:endParaRPr>
          </a:p>
          <a:p>
            <a:pPr marL="533400" indent="-533400" defTabSz="457200" eaLnBrk="0" hangingPunct="0">
              <a:lnSpc>
                <a:spcPct val="11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(3)</a:t>
            </a:r>
            <a:r>
              <a:rPr lang="zh-CN" altLang="x-none" dirty="0" err="1">
                <a:solidFill>
                  <a:srgbClr val="000000"/>
                </a:solidFill>
                <a:latin typeface="Times New Roman" panose="02020603050405020304" pitchFamily="16" charset="0"/>
              </a:rPr>
              <a:t>访问类型和用户范围的组合：</a:t>
            </a:r>
            <a:endParaRPr lang="zh-CN" altLang="x-none" dirty="0" err="1">
              <a:solidFill>
                <a:srgbClr val="000000"/>
              </a:solidFill>
              <a:latin typeface="Times New Roman" panose="02020603050405020304" pitchFamily="16" charset="0"/>
            </a:endParaRPr>
          </a:p>
          <a:p>
            <a:pPr marL="914400" lvl="1" indent="-457200" defTabSz="457200" eaLnBrk="0" hangingPunct="0">
              <a:lnSpc>
                <a:spcPct val="115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访问矩阵：矩阵的一维是每个目录和文件，另一维是用户范围，每个元素是允许的访问方式</a:t>
            </a:r>
            <a:endParaRPr lang="zh-CN" altLang="x-none" dirty="0" err="1">
              <a:solidFill>
                <a:srgbClr val="000000"/>
              </a:solidFill>
              <a:latin typeface="Times New Roman" panose="02020603050405020304" pitchFamily="16" charset="0"/>
            </a:endParaRPr>
          </a:p>
          <a:p>
            <a:pPr marL="914400" lvl="1" indent="-457200" defTabSz="457200" eaLnBrk="0" hangingPunct="0">
              <a:lnSpc>
                <a:spcPct val="115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访问策略</a:t>
            </a:r>
            <a:r>
              <a:rPr lang="en-US" altLang="zh-CN" dirty="0" err="1">
                <a:solidFill>
                  <a:srgbClr val="000000"/>
                </a:solidFill>
                <a:latin typeface="Times New Roman" panose="02020603050405020304" pitchFamily="16" charset="0"/>
              </a:rPr>
              <a:t>(policy)</a:t>
            </a:r>
            <a:r>
              <a:rPr lang="zh-CN" altLang="x-none" dirty="0" err="1">
                <a:solidFill>
                  <a:srgbClr val="000000"/>
                </a:solidFill>
                <a:latin typeface="Times New Roman" panose="02020603050405020304" pitchFamily="16" charset="0"/>
              </a:rPr>
              <a:t>：每种文件访问方式，所允许或禁止的用户范围。可以将文件访问方式推广到其他操作如：用户管理、备份、网络访问等。</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36194" name="矩形 7475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36195" name="文本框 7475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6.5</a:t>
            </a:r>
            <a:r>
              <a:rPr lang="en-US" altLang="zh-CN" sz="3600" b="1"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文件和目录的使用</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36196" name="文本框 74754"/>
          <p:cNvSpPr txBox="1"/>
          <p:nvPr/>
        </p:nvSpPr>
        <p:spPr>
          <a:xfrm>
            <a:off x="468313" y="1557338"/>
            <a:ext cx="8075612" cy="3938587"/>
          </a:xfrm>
          <a:prstGeom prst="rect">
            <a:avLst/>
          </a:prstGeom>
          <a:noFill/>
          <a:ln w="9525">
            <a:noFill/>
          </a:ln>
        </p:spPr>
        <p:txBody>
          <a:bodyPr wrap="square" lIns="91440" tIns="45720" rIns="91440" bIns="45720" anchor="t" anchorCtr="0"/>
          <a:p>
            <a:pPr marL="342900" indent="-342900" defTabSz="457200" eaLnBrk="0" hangingPunct="0">
              <a:lnSpc>
                <a:spcPct val="13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讨论操作系统提供的与文件系统操作相关的</a:t>
            </a:r>
            <a:r>
              <a:rPr lang="en-US" altLang="zh-CN" dirty="0" err="1">
                <a:solidFill>
                  <a:srgbClr val="000000"/>
                </a:solidFill>
                <a:latin typeface="Times New Roman" panose="02020603050405020304" pitchFamily="16" charset="0"/>
              </a:rPr>
              <a:t>API</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marL="342900" indent="-342900" defTabSz="457200" eaLnBrk="0" hangingPunct="0">
              <a:lnSpc>
                <a:spcPct val="13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6.5.1 </a:t>
            </a:r>
            <a:r>
              <a:rPr lang="zh-CN" altLang="x-none" dirty="0" err="1">
                <a:solidFill>
                  <a:srgbClr val="000000"/>
                </a:solidFill>
                <a:latin typeface="Times New Roman" panose="02020603050405020304" pitchFamily="16" charset="0"/>
              </a:rPr>
              <a:t>文件访问</a:t>
            </a:r>
            <a:endParaRPr lang="zh-CN" altLang="x-none" dirty="0" err="1">
              <a:solidFill>
                <a:srgbClr val="000000"/>
              </a:solidFill>
              <a:latin typeface="Times New Roman" panose="02020603050405020304" pitchFamily="16" charset="0"/>
            </a:endParaRPr>
          </a:p>
          <a:p>
            <a:pPr marL="342900" indent="-342900" defTabSz="457200" eaLnBrk="0" hangingPunct="0">
              <a:lnSpc>
                <a:spcPct val="13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6.5.2 </a:t>
            </a:r>
            <a:r>
              <a:rPr lang="zh-CN" altLang="x-none" dirty="0" err="1">
                <a:solidFill>
                  <a:srgbClr val="000000"/>
                </a:solidFill>
                <a:latin typeface="Times New Roman" panose="02020603050405020304" pitchFamily="16" charset="0"/>
              </a:rPr>
              <a:t>文件控制</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38242" name="矩形 7577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38243" name="文本框 7577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6.5.1</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文件访问</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38244" name="文本框 75778"/>
          <p:cNvSpPr txBox="1"/>
          <p:nvPr/>
        </p:nvSpPr>
        <p:spPr>
          <a:xfrm>
            <a:off x="468313" y="1557338"/>
            <a:ext cx="8178800" cy="4410075"/>
          </a:xfrm>
          <a:prstGeom prst="rect">
            <a:avLst/>
          </a:prstGeom>
          <a:noFill/>
          <a:ln w="9525">
            <a:noFill/>
          </a:ln>
        </p:spPr>
        <p:txBody>
          <a:bodyPr wrap="square" lIns="91440" tIns="45720" rIns="91440" bIns="45720" anchor="t" anchorCtr="0"/>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文件访问是指围绕文件内容读写进行的文件操作：</a:t>
            </a:r>
            <a:endParaRPr lang="zh-CN" altLang="x-none" dirty="0" err="1">
              <a:solidFill>
                <a:srgbClr val="000000"/>
              </a:solidFill>
              <a:latin typeface="楷体_GB2312" pitchFamily="49" charset="0"/>
            </a:endParaRPr>
          </a:p>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(1)</a:t>
            </a:r>
            <a:r>
              <a:rPr lang="zh-CN" altLang="x-none" dirty="0" err="1">
                <a:solidFill>
                  <a:srgbClr val="0000FF"/>
                </a:solidFill>
                <a:latin typeface="楷体_GB2312" pitchFamily="49" charset="0"/>
              </a:rPr>
              <a:t>打开</a:t>
            </a:r>
            <a:r>
              <a:rPr lang="en-US" altLang="zh-CN" dirty="0" err="1">
                <a:solidFill>
                  <a:srgbClr val="0000FF"/>
                </a:solidFill>
                <a:latin typeface="楷体_GB2312" pitchFamily="49" charset="0"/>
              </a:rPr>
              <a:t>open</a:t>
            </a:r>
            <a:r>
              <a:rPr lang="zh-CN" altLang="x-none" dirty="0" err="1">
                <a:solidFill>
                  <a:srgbClr val="0000FF"/>
                </a:solidFill>
                <a:latin typeface="楷体_GB2312" pitchFamily="49" charset="0"/>
              </a:rPr>
              <a:t>：</a:t>
            </a:r>
            <a:r>
              <a:rPr lang="zh-CN" altLang="x-none" dirty="0" err="1">
                <a:solidFill>
                  <a:srgbClr val="000000"/>
                </a:solidFill>
                <a:latin typeface="楷体_GB2312" pitchFamily="49" charset="0"/>
              </a:rPr>
              <a:t>为文件读写所进行的准备。给出文件路径，获得文件句柄</a:t>
            </a:r>
            <a:r>
              <a:rPr lang="en-US" altLang="zh-CN" dirty="0" err="1">
                <a:solidFill>
                  <a:srgbClr val="000000"/>
                </a:solidFill>
                <a:latin typeface="楷体_GB2312" pitchFamily="49" charset="0"/>
              </a:rPr>
              <a:t>(file handle)</a:t>
            </a:r>
            <a:r>
              <a:rPr lang="zh-CN" altLang="x-none" dirty="0" err="1">
                <a:solidFill>
                  <a:srgbClr val="000000"/>
                </a:solidFill>
                <a:latin typeface="楷体_GB2312" pitchFamily="49" charset="0"/>
              </a:rPr>
              <a:t>，或文件描述符</a:t>
            </a:r>
            <a:r>
              <a:rPr lang="en-US" altLang="zh-CN" dirty="0" err="1">
                <a:solidFill>
                  <a:srgbClr val="000000"/>
                </a:solidFill>
                <a:latin typeface="楷体_GB2312" pitchFamily="49" charset="0"/>
              </a:rPr>
              <a:t>(file descriptor)</a:t>
            </a:r>
            <a:r>
              <a:rPr lang="zh-CN" altLang="x-none" dirty="0" err="1">
                <a:solidFill>
                  <a:srgbClr val="000000"/>
                </a:solidFill>
                <a:latin typeface="楷体_GB2312" pitchFamily="49" charset="0"/>
              </a:rPr>
              <a:t>。需将该文件的目录项读入到内存中。</a:t>
            </a:r>
            <a:endParaRPr lang="zh-CN" altLang="x-none" dirty="0" err="1">
              <a:solidFill>
                <a:srgbClr val="000000"/>
              </a:solidFill>
              <a:latin typeface="楷体_GB2312" pitchFamily="49" charset="0"/>
            </a:endParaRPr>
          </a:p>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(2)</a:t>
            </a:r>
            <a:r>
              <a:rPr lang="zh-CN" altLang="x-none" dirty="0" err="1">
                <a:solidFill>
                  <a:srgbClr val="0000FF"/>
                </a:solidFill>
                <a:latin typeface="楷体_GB2312" pitchFamily="49" charset="0"/>
              </a:rPr>
              <a:t>关闭close：</a:t>
            </a:r>
            <a:r>
              <a:rPr lang="zh-CN" altLang="x-none" dirty="0" err="1">
                <a:solidFill>
                  <a:srgbClr val="000000"/>
                </a:solidFill>
                <a:latin typeface="楷体_GB2312" pitchFamily="49" charset="0"/>
              </a:rPr>
              <a:t>释放文件描述符，把该文件在内存缓冲区的内容更新到外存上。</a:t>
            </a:r>
            <a:endParaRPr lang="zh-CN" altLang="x-none" dirty="0" err="1">
              <a:solidFill>
                <a:srgbClr val="000000"/>
              </a:solidFill>
              <a:latin typeface="楷体_GB2312" pitchFamily="49" charset="0"/>
            </a:endParaRPr>
          </a:p>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(3)</a:t>
            </a:r>
            <a:r>
              <a:rPr lang="zh-CN" altLang="x-none" dirty="0" err="1">
                <a:solidFill>
                  <a:srgbClr val="0000FF"/>
                </a:solidFill>
                <a:latin typeface="楷体_GB2312" pitchFamily="49" charset="0"/>
              </a:rPr>
              <a:t>复制文件句柄dup：</a:t>
            </a:r>
            <a:r>
              <a:rPr lang="zh-CN" altLang="x-none" dirty="0" err="1">
                <a:solidFill>
                  <a:srgbClr val="000000"/>
                </a:solidFill>
                <a:latin typeface="楷体_GB2312" pitchFamily="49" charset="0"/>
              </a:rPr>
              <a:t>用于子进程与父进程间的文件共享，复制前后的文件句柄有相同的文件名、文件指针和访问权限；</a:t>
            </a:r>
            <a:endParaRPr lang="zh-CN" altLang="x-none" dirty="0" err="1">
              <a:solidFill>
                <a:srgbClr val="000000"/>
              </a:solidFill>
              <a:latin typeface="楷体_GB2312" pitchFamily="49" charset="0"/>
            </a:endParaRP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40290" name="矩形 7680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40291" name="文本框 76801"/>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6.5.1</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文件访问</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40292" name="文本框 76802"/>
          <p:cNvSpPr txBox="1"/>
          <p:nvPr/>
        </p:nvSpPr>
        <p:spPr>
          <a:xfrm>
            <a:off x="431800" y="1628775"/>
            <a:ext cx="8178800" cy="4083050"/>
          </a:xfrm>
          <a:prstGeom prst="rect">
            <a:avLst/>
          </a:prstGeom>
          <a:noFill/>
          <a:ln w="9525">
            <a:noFill/>
          </a:ln>
        </p:spPr>
        <p:txBody>
          <a:bodyPr wrap="square" lIns="91440" tIns="45720" rIns="91440" bIns="45720" anchor="t" anchorCtr="0"/>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(4)</a:t>
            </a:r>
            <a:r>
              <a:rPr lang="zh-CN" altLang="x-none" dirty="0" err="1">
                <a:solidFill>
                  <a:srgbClr val="0000FF"/>
                </a:solidFill>
                <a:latin typeface="楷体_GB2312" pitchFamily="49" charset="0"/>
              </a:rPr>
              <a:t>读</a:t>
            </a:r>
            <a:r>
              <a:rPr lang="en-US" altLang="zh-CN" dirty="0" err="1">
                <a:solidFill>
                  <a:srgbClr val="0000FF"/>
                </a:solidFill>
                <a:latin typeface="楷体_GB2312" pitchFamily="49" charset="0"/>
              </a:rPr>
              <a:t>read</a:t>
            </a:r>
            <a:r>
              <a:rPr lang="zh-CN" altLang="x-none" dirty="0" err="1">
                <a:solidFill>
                  <a:srgbClr val="0000FF"/>
                </a:solidFill>
                <a:latin typeface="楷体_GB2312" pitchFamily="49" charset="0"/>
              </a:rPr>
              <a:t>、写</a:t>
            </a:r>
            <a:r>
              <a:rPr lang="en-US" altLang="zh-CN" dirty="0" err="1">
                <a:solidFill>
                  <a:srgbClr val="0000FF"/>
                </a:solidFill>
                <a:latin typeface="楷体_GB2312" pitchFamily="49" charset="0"/>
              </a:rPr>
              <a:t>write</a:t>
            </a:r>
            <a:r>
              <a:rPr lang="zh-CN" altLang="x-none" dirty="0" err="1">
                <a:solidFill>
                  <a:srgbClr val="0000FF"/>
                </a:solidFill>
                <a:latin typeface="楷体_GB2312" pitchFamily="49" charset="0"/>
              </a:rPr>
              <a:t>和移动文件读写指针：</a:t>
            </a:r>
            <a:endParaRPr lang="zh-CN" altLang="x-none" dirty="0" err="1">
              <a:solidFill>
                <a:srgbClr val="0000FF"/>
              </a:solidFill>
              <a:latin typeface="楷体_GB2312" pitchFamily="49" charset="0"/>
            </a:endParaRPr>
          </a:p>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系统为每个打开文件维护一个读写指针</a:t>
            </a:r>
            <a:r>
              <a:rPr lang="en-US" altLang="zh-CN" dirty="0" err="1">
                <a:solidFill>
                  <a:srgbClr val="000000"/>
                </a:solidFill>
                <a:latin typeface="楷体_GB2312" pitchFamily="49" charset="0"/>
              </a:rPr>
              <a:t>(read-write pointer)</a:t>
            </a:r>
            <a:r>
              <a:rPr lang="zh-CN" altLang="x-none" dirty="0" err="1">
                <a:solidFill>
                  <a:srgbClr val="000000"/>
                </a:solidFill>
                <a:latin typeface="楷体_GB2312" pitchFamily="49" charset="0"/>
              </a:rPr>
              <a:t>，它是相对于文件开头的偏移地址</a:t>
            </a:r>
            <a:r>
              <a:rPr lang="en-US" altLang="zh-CN" dirty="0" err="1">
                <a:solidFill>
                  <a:srgbClr val="000000"/>
                </a:solidFill>
                <a:latin typeface="楷体_GB2312" pitchFamily="49" charset="0"/>
              </a:rPr>
              <a:t>(offset)</a:t>
            </a:r>
            <a:r>
              <a:rPr lang="zh-CN" altLang="x-none" dirty="0" err="1">
                <a:solidFill>
                  <a:srgbClr val="000000"/>
                </a:solidFill>
                <a:latin typeface="楷体_GB2312" pitchFamily="49" charset="0"/>
              </a:rPr>
              <a:t>。读写指针指向每次文件读写的开始位置，在每次读写完成后，读写指针按照读写的数据量自动后移相应数值。</a:t>
            </a:r>
            <a:endParaRPr lang="zh-CN" altLang="x-none" dirty="0" err="1">
              <a:solidFill>
                <a:srgbClr val="000000"/>
              </a:solidFill>
              <a:latin typeface="楷体_GB2312" pitchFamily="49" charset="0"/>
            </a:endParaRPr>
          </a:p>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(5)</a:t>
            </a:r>
            <a:r>
              <a:rPr lang="zh-CN" altLang="x-none" dirty="0" err="1">
                <a:solidFill>
                  <a:srgbClr val="0000FF"/>
                </a:solidFill>
                <a:latin typeface="楷体_GB2312" pitchFamily="49" charset="0"/>
              </a:rPr>
              <a:t>执行</a:t>
            </a:r>
            <a:r>
              <a:rPr lang="en-US" altLang="zh-CN" dirty="0" err="1">
                <a:solidFill>
                  <a:srgbClr val="0000FF"/>
                </a:solidFill>
                <a:latin typeface="楷体_GB2312" pitchFamily="49" charset="0"/>
              </a:rPr>
              <a:t>exec</a:t>
            </a:r>
            <a:r>
              <a:rPr lang="zh-CN" altLang="x-none" dirty="0" err="1">
                <a:solidFill>
                  <a:srgbClr val="0000FF"/>
                </a:solidFill>
                <a:latin typeface="楷体_GB2312" pitchFamily="49" charset="0"/>
              </a:rPr>
              <a:t>：</a:t>
            </a:r>
            <a:r>
              <a:rPr lang="zh-CN" altLang="x-none" dirty="0" err="1">
                <a:solidFill>
                  <a:srgbClr val="000000"/>
                </a:solidFill>
                <a:latin typeface="楷体_GB2312" pitchFamily="49" charset="0"/>
              </a:rPr>
              <a:t>执行一个可执行文件。</a:t>
            </a:r>
            <a:endParaRPr lang="zh-CN" altLang="x-none" dirty="0" err="1">
              <a:solidFill>
                <a:srgbClr val="000000"/>
              </a:solidFill>
              <a:latin typeface="楷体_GB2312" pitchFamily="49" charset="0"/>
            </a:endParaRPr>
          </a:p>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楷体_GB2312" pitchFamily="49" charset="0"/>
            </a:endParaRP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42338" name="矩形 7782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42339" name="文本框 77825"/>
          <p:cNvSpPr txBox="1"/>
          <p:nvPr/>
        </p:nvSpPr>
        <p:spPr>
          <a:xfrm>
            <a:off x="395288" y="115888"/>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6.5.2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文件控制</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42340" name="文本框 77826"/>
          <p:cNvSpPr txBox="1"/>
          <p:nvPr/>
        </p:nvSpPr>
        <p:spPr>
          <a:xfrm>
            <a:off x="468313" y="1412875"/>
            <a:ext cx="8178800" cy="6359525"/>
          </a:xfrm>
          <a:prstGeom prst="rect">
            <a:avLst/>
          </a:prstGeom>
          <a:noFill/>
          <a:ln w="9525">
            <a:noFill/>
          </a:ln>
        </p:spPr>
        <p:txBody>
          <a:bodyPr wrap="square" lIns="91440" tIns="45720" rIns="91440" bIns="45720" anchor="t" anchorCtr="0"/>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文件控制是指围绕文件属性控制进行的文件操作。</a:t>
            </a:r>
            <a:endParaRPr lang="zh-CN" altLang="x-none" dirty="0" err="1">
              <a:solidFill>
                <a:srgbClr val="000000"/>
              </a:solidFill>
              <a:latin typeface="楷体_GB2312" pitchFamily="49" charset="0"/>
            </a:endParaRPr>
          </a:p>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(1)</a:t>
            </a:r>
            <a:r>
              <a:rPr lang="zh-CN" altLang="x-none" dirty="0" err="1">
                <a:solidFill>
                  <a:srgbClr val="0000FF"/>
                </a:solidFill>
                <a:latin typeface="楷体_GB2312" pitchFamily="49" charset="0"/>
              </a:rPr>
              <a:t>创建（</a:t>
            </a:r>
            <a:r>
              <a:rPr lang="en-US" altLang="zh-CN" dirty="0" err="1">
                <a:solidFill>
                  <a:srgbClr val="0000FF"/>
                </a:solidFill>
                <a:latin typeface="楷体_GB2312" pitchFamily="49" charset="0"/>
              </a:rPr>
              <a:t>creat</a:t>
            </a:r>
            <a:r>
              <a:rPr lang="zh-CN" altLang="x-none" dirty="0" err="1">
                <a:solidFill>
                  <a:srgbClr val="0000FF"/>
                </a:solidFill>
                <a:latin typeface="楷体_GB2312" pitchFamily="49" charset="0"/>
              </a:rPr>
              <a:t>和</a:t>
            </a:r>
            <a:r>
              <a:rPr lang="en-US" altLang="zh-CN" dirty="0" err="1">
                <a:solidFill>
                  <a:srgbClr val="0000FF"/>
                </a:solidFill>
                <a:latin typeface="楷体_GB2312" pitchFamily="49" charset="0"/>
              </a:rPr>
              <a:t>open</a:t>
            </a:r>
            <a:r>
              <a:rPr lang="zh-CN" altLang="x-none" dirty="0" err="1">
                <a:solidFill>
                  <a:srgbClr val="0000FF"/>
                </a:solidFill>
                <a:latin typeface="楷体_GB2312" pitchFamily="49" charset="0"/>
              </a:rPr>
              <a:t>）</a:t>
            </a:r>
            <a:r>
              <a:rPr lang="zh-CN" altLang="x-none" dirty="0" err="1">
                <a:solidFill>
                  <a:srgbClr val="000000"/>
                </a:solidFill>
                <a:latin typeface="楷体_GB2312" pitchFamily="49" charset="0"/>
              </a:rPr>
              <a:t>：给出文件路径，获得新文件的文件句柄；</a:t>
            </a:r>
            <a:endParaRPr lang="zh-CN" altLang="x-none" dirty="0" err="1">
              <a:solidFill>
                <a:srgbClr val="000000"/>
              </a:solidFill>
              <a:latin typeface="楷体_GB2312" pitchFamily="49" charset="0"/>
            </a:endParaRPr>
          </a:p>
          <a:p>
            <a:pPr marL="914400" lvl="1" indent="-4572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en-US" altLang="zh-CN" dirty="0" err="1">
                <a:solidFill>
                  <a:srgbClr val="0000FF"/>
                </a:solidFill>
                <a:latin typeface="楷体_GB2312" pitchFamily="49" charset="0"/>
              </a:rPr>
              <a:t>int fd = creat( char * name, int mode);</a:t>
            </a:r>
            <a:endParaRPr lang="en-US" altLang="zh-CN" dirty="0" err="1">
              <a:solidFill>
                <a:srgbClr val="0000FF"/>
              </a:solidFill>
              <a:latin typeface="楷体_GB2312" pitchFamily="49" charset="0"/>
            </a:endParaRPr>
          </a:p>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    mode=0,1,2: 0:</a:t>
            </a:r>
            <a:r>
              <a:rPr lang="zh-CN" altLang="x-none" dirty="0" err="1">
                <a:solidFill>
                  <a:srgbClr val="000000"/>
                </a:solidFill>
                <a:latin typeface="楷体_GB2312" pitchFamily="49" charset="0"/>
              </a:rPr>
              <a:t>打开后读，</a:t>
            </a:r>
            <a:r>
              <a:rPr lang="en-US" altLang="zh-CN" dirty="0" err="1">
                <a:solidFill>
                  <a:srgbClr val="000000"/>
                </a:solidFill>
                <a:latin typeface="楷体_GB2312" pitchFamily="49" charset="0"/>
              </a:rPr>
              <a:t>1</a:t>
            </a:r>
            <a:r>
              <a:rPr lang="zh-CN" altLang="x-none" dirty="0" err="1">
                <a:solidFill>
                  <a:srgbClr val="000000"/>
                </a:solidFill>
                <a:latin typeface="楷体_GB2312" pitchFamily="49" charset="0"/>
              </a:rPr>
              <a:t>：打开后写；</a:t>
            </a:r>
            <a:r>
              <a:rPr lang="en-US" altLang="zh-CN" dirty="0" err="1">
                <a:solidFill>
                  <a:srgbClr val="000000"/>
                </a:solidFill>
                <a:latin typeface="楷体_GB2312" pitchFamily="49" charset="0"/>
              </a:rPr>
              <a:t>2</a:t>
            </a:r>
            <a:r>
              <a:rPr lang="zh-CN" altLang="x-none" dirty="0" err="1">
                <a:solidFill>
                  <a:srgbClr val="000000"/>
                </a:solidFill>
                <a:latin typeface="楷体_GB2312" pitchFamily="49" charset="0"/>
              </a:rPr>
              <a:t>：打开后读、写操作</a:t>
            </a:r>
            <a:endParaRPr lang="zh-CN" altLang="x-none" dirty="0" err="1">
              <a:solidFill>
                <a:srgbClr val="000000"/>
              </a:solidFill>
              <a:latin typeface="楷体_GB2312" pitchFamily="49" charset="0"/>
            </a:endParaRPr>
          </a:p>
          <a:p>
            <a:pPr marL="914400" lvl="1" indent="-457200" defTabSz="457200" eaLnBrk="0" hangingPunct="0">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  </a:t>
            </a:r>
            <a:r>
              <a:rPr lang="en-US" altLang="zh-CN" dirty="0" err="1">
                <a:solidFill>
                  <a:srgbClr val="0000FF"/>
                </a:solidFill>
                <a:latin typeface="楷体_GB2312" pitchFamily="49" charset="0"/>
              </a:rPr>
              <a:t>int fd = open( char * name ,int mode);</a:t>
            </a:r>
            <a:endParaRPr lang="en-US" altLang="zh-CN" dirty="0" err="1">
              <a:solidFill>
                <a:srgbClr val="0000FF"/>
              </a:solidFill>
              <a:latin typeface="楷体_GB2312" pitchFamily="49" charset="0"/>
            </a:endParaRPr>
          </a:p>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楷体_GB2312" pitchFamily="49" charset="0"/>
              </a:rPr>
              <a:t>        file* fp = fopen( char * name , char mode);</a:t>
            </a:r>
            <a:endParaRPr lang="en-US" altLang="zh-CN" dirty="0" err="1">
              <a:solidFill>
                <a:srgbClr val="0000FF"/>
              </a:solidFill>
              <a:latin typeface="楷体_GB2312" pitchFamily="49" charset="0"/>
            </a:endParaRPr>
          </a:p>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  mode = </a:t>
            </a:r>
            <a:r>
              <a:rPr lang="en-US" altLang="zh-CN" dirty="0" err="1">
                <a:solidFill>
                  <a:srgbClr val="000000"/>
                </a:solidFill>
                <a:latin typeface="Times New Roman" panose="02020603050405020304" pitchFamily="16" charset="0"/>
              </a:rPr>
              <a:t>“</a:t>
            </a:r>
            <a:r>
              <a:rPr lang="en-US" altLang="zh-CN" dirty="0" err="1">
                <a:solidFill>
                  <a:srgbClr val="000000"/>
                </a:solidFill>
                <a:latin typeface="楷体_GB2312" pitchFamily="49" charset="0"/>
              </a:rPr>
              <a:t>r</a:t>
            </a:r>
            <a:r>
              <a:rPr lang="en-US" altLang="zh-CN" dirty="0" err="1">
                <a:solidFill>
                  <a:srgbClr val="000000"/>
                </a:solidFill>
                <a:latin typeface="Times New Roman" panose="02020603050405020304" pitchFamily="16" charset="0"/>
              </a:rPr>
              <a:t>”</a:t>
            </a:r>
            <a:r>
              <a:rPr lang="en-US" altLang="zh-CN" dirty="0" err="1">
                <a:solidFill>
                  <a:srgbClr val="000000"/>
                </a:solidFill>
                <a:latin typeface="楷体_GB2312" pitchFamily="49" charset="0"/>
              </a:rPr>
              <a:t> : </a:t>
            </a:r>
            <a:r>
              <a:rPr lang="zh-CN" altLang="x-none" dirty="0" err="1">
                <a:solidFill>
                  <a:srgbClr val="000000"/>
                </a:solidFill>
                <a:latin typeface="楷体_GB2312" pitchFamily="49" charset="0"/>
              </a:rPr>
              <a:t>以文本打开只读；</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楷体_GB2312" pitchFamily="49" charset="0"/>
              </a:rPr>
              <a:t>W</a:t>
            </a:r>
            <a:r>
              <a:rPr lang="en-US" altLang="zh-CN" dirty="0" err="1">
                <a:solidFill>
                  <a:srgbClr val="000000"/>
                </a:solidFill>
                <a:latin typeface="Times New Roman" panose="02020603050405020304" pitchFamily="16" charset="0"/>
              </a:rPr>
              <a:t>”</a:t>
            </a:r>
            <a:r>
              <a:rPr lang="zh-CN" altLang="x-none" dirty="0" err="1">
                <a:solidFill>
                  <a:srgbClr val="000000"/>
                </a:solidFill>
                <a:latin typeface="楷体_GB2312" pitchFamily="49" charset="0"/>
              </a:rPr>
              <a:t>以写打开文本；</a:t>
            </a:r>
            <a:endParaRPr lang="zh-CN" altLang="x-none" dirty="0" err="1">
              <a:solidFill>
                <a:srgbClr val="000000"/>
              </a:solidFill>
              <a:latin typeface="楷体_GB2312" pitchFamily="49" charset="0"/>
            </a:endParaRPr>
          </a:p>
          <a:p>
            <a:pPr marL="533400" indent="-5334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楷体_GB2312" pitchFamily="49" charset="0"/>
              </a:rPr>
              <a:t>rb</a:t>
            </a:r>
            <a:r>
              <a:rPr lang="en-US" altLang="zh-CN" dirty="0" err="1">
                <a:solidFill>
                  <a:srgbClr val="000000"/>
                </a:solidFill>
                <a:latin typeface="Times New Roman" panose="02020603050405020304" pitchFamily="16" charset="0"/>
              </a:rPr>
              <a:t>”</a:t>
            </a:r>
            <a:r>
              <a:rPr lang="en-US" altLang="zh-CN" dirty="0" err="1">
                <a:solidFill>
                  <a:srgbClr val="000000"/>
                </a:solidFill>
                <a:latin typeface="楷体_GB2312" pitchFamily="49" charset="0"/>
              </a:rPr>
              <a:t>:</a:t>
            </a:r>
            <a:r>
              <a:rPr lang="zh-CN" altLang="x-none" dirty="0" err="1">
                <a:solidFill>
                  <a:srgbClr val="000000"/>
                </a:solidFill>
                <a:latin typeface="楷体_GB2312" pitchFamily="49" charset="0"/>
              </a:rPr>
              <a:t>以二进制打开； </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楷体_GB2312" pitchFamily="49" charset="0"/>
              </a:rPr>
              <a:t>w+</a:t>
            </a:r>
            <a:r>
              <a:rPr lang="en-US" altLang="zh-CN" dirty="0" err="1">
                <a:solidFill>
                  <a:srgbClr val="000000"/>
                </a:solidFill>
                <a:latin typeface="Times New Roman" panose="02020603050405020304" pitchFamily="16" charset="0"/>
              </a:rPr>
              <a:t>”</a:t>
            </a:r>
            <a:r>
              <a:rPr lang="zh-CN" altLang="x-none" dirty="0" err="1">
                <a:solidFill>
                  <a:srgbClr val="000000"/>
                </a:solidFill>
                <a:latin typeface="楷体_GB2312" pitchFamily="49" charset="0"/>
              </a:rPr>
              <a:t>可写可添加</a:t>
            </a:r>
            <a:endParaRPr lang="zh-CN" altLang="x-none" dirty="0" err="1">
              <a:solidFill>
                <a:srgbClr val="000000"/>
              </a:solidFill>
              <a:latin typeface="楷体_GB2312" pitchFamily="49" charset="0"/>
            </a:endParaRP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44386" name="矩形 7884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44387" name="文本框 78849"/>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6.5.2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文件控制</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44388" name="文本框 78850"/>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lnSpc>
                <a:spcPct val="13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(2)</a:t>
            </a:r>
            <a:r>
              <a:rPr lang="zh-CN" altLang="x-none" dirty="0" err="1">
                <a:solidFill>
                  <a:srgbClr val="0000FF"/>
                </a:solidFill>
                <a:latin typeface="楷体_GB2312" pitchFamily="49" charset="0"/>
              </a:rPr>
              <a:t>文件别名控制</a:t>
            </a:r>
            <a:r>
              <a:rPr lang="zh-CN" altLang="x-none" dirty="0" err="1">
                <a:solidFill>
                  <a:srgbClr val="000000"/>
                </a:solidFill>
                <a:latin typeface="楷体_GB2312" pitchFamily="49" charset="0"/>
              </a:rPr>
              <a:t>：创建</a:t>
            </a:r>
            <a:r>
              <a:rPr lang="en-US" altLang="zh-CN" dirty="0" err="1">
                <a:solidFill>
                  <a:srgbClr val="000000"/>
                </a:solidFill>
                <a:latin typeface="楷体_GB2312" pitchFamily="49" charset="0"/>
              </a:rPr>
              <a:t>link</a:t>
            </a:r>
            <a:r>
              <a:rPr lang="zh-CN" altLang="x-none" dirty="0" err="1">
                <a:solidFill>
                  <a:srgbClr val="000000"/>
                </a:solidFill>
                <a:latin typeface="楷体_GB2312" pitchFamily="49" charset="0"/>
              </a:rPr>
              <a:t>，读取链接路径</a:t>
            </a:r>
            <a:r>
              <a:rPr lang="en-US" altLang="zh-CN" dirty="0" err="1">
                <a:solidFill>
                  <a:srgbClr val="000000"/>
                </a:solidFill>
                <a:latin typeface="楷体_GB2312" pitchFamily="49" charset="0"/>
              </a:rPr>
              <a:t>readlink</a:t>
            </a:r>
            <a:r>
              <a:rPr lang="zh-CN" altLang="x-none" dirty="0" err="1">
                <a:solidFill>
                  <a:srgbClr val="000000"/>
                </a:solidFill>
                <a:latin typeface="楷体_GB2312" pitchFamily="49" charset="0"/>
              </a:rPr>
              <a:t>；</a:t>
            </a:r>
            <a:endParaRPr lang="zh-CN" altLang="x-none" dirty="0" err="1">
              <a:solidFill>
                <a:srgbClr val="000000"/>
              </a:solidFill>
              <a:latin typeface="楷体_GB2312" pitchFamily="49" charset="0"/>
            </a:endParaRPr>
          </a:p>
          <a:p>
            <a:pPr marL="342900" indent="-342900" defTabSz="457200" eaLnBrk="0" hangingPunct="0">
              <a:lnSpc>
                <a:spcPct val="13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例如：</a:t>
            </a:r>
            <a:r>
              <a:rPr lang="en-US" altLang="zh-CN" dirty="0" err="1">
                <a:solidFill>
                  <a:srgbClr val="000000"/>
                </a:solidFill>
                <a:latin typeface="楷体_GB2312" pitchFamily="49" charset="0"/>
              </a:rPr>
              <a:t>link(</a:t>
            </a:r>
            <a:r>
              <a:rPr lang="en-US" altLang="zh-CN" dirty="0" err="1">
                <a:solidFill>
                  <a:srgbClr val="000000"/>
                </a:solidFill>
                <a:latin typeface="Times New Roman" panose="02020603050405020304" pitchFamily="16" charset="0"/>
              </a:rPr>
              <a:t>“</a:t>
            </a:r>
            <a:r>
              <a:rPr lang="en-US" altLang="zh-CN" dirty="0" err="1">
                <a:solidFill>
                  <a:srgbClr val="000000"/>
                </a:solidFill>
                <a:latin typeface="楷体_GB2312" pitchFamily="49" charset="0"/>
              </a:rPr>
              <a:t>file1</a:t>
            </a:r>
            <a:r>
              <a:rPr lang="en-US" altLang="zh-CN" dirty="0" err="1">
                <a:solidFill>
                  <a:srgbClr val="000000"/>
                </a:solidFill>
                <a:latin typeface="Times New Roman" panose="02020603050405020304" pitchFamily="16" charset="0"/>
              </a:rPr>
              <a:t>”</a:t>
            </a:r>
            <a:r>
              <a:rPr lang="en-US" altLang="zh-CN" dirty="0" err="1">
                <a:solidFill>
                  <a:srgbClr val="000000"/>
                </a:solidFill>
                <a:latin typeface="楷体_GB2312" pitchFamily="49" charset="0"/>
              </a:rPr>
              <a:t>,</a:t>
            </a:r>
            <a:r>
              <a:rPr lang="en-US" altLang="zh-CN" dirty="0" err="1">
                <a:solidFill>
                  <a:srgbClr val="000000"/>
                </a:solidFill>
                <a:latin typeface="Times New Roman" panose="02020603050405020304" pitchFamily="16" charset="0"/>
              </a:rPr>
              <a:t>”</a:t>
            </a:r>
            <a:r>
              <a:rPr lang="en-US" altLang="zh-CN" dirty="0" err="1">
                <a:solidFill>
                  <a:srgbClr val="000000"/>
                </a:solidFill>
                <a:latin typeface="楷体_GB2312" pitchFamily="49" charset="0"/>
              </a:rPr>
              <a:t>file2</a:t>
            </a:r>
            <a:r>
              <a:rPr lang="en-US" altLang="zh-CN" dirty="0" err="1">
                <a:solidFill>
                  <a:srgbClr val="000000"/>
                </a:solidFill>
                <a:latin typeface="Times New Roman" panose="02020603050405020304" pitchFamily="16" charset="0"/>
              </a:rPr>
              <a:t>”</a:t>
            </a:r>
            <a:r>
              <a:rPr lang="en-US" altLang="zh-CN" dirty="0" err="1">
                <a:solidFill>
                  <a:srgbClr val="000000"/>
                </a:solidFill>
                <a:latin typeface="楷体_GB2312" pitchFamily="49" charset="0"/>
              </a:rPr>
              <a:t>)</a:t>
            </a:r>
            <a:endParaRPr lang="en-US" altLang="zh-CN" dirty="0" err="1">
              <a:solidFill>
                <a:srgbClr val="000000"/>
              </a:solidFill>
              <a:latin typeface="楷体_GB2312" pitchFamily="49" charset="0"/>
            </a:endParaRPr>
          </a:p>
          <a:p>
            <a:pPr marL="342900" indent="-342900" defTabSz="457200" eaLnBrk="0" hangingPunct="0">
              <a:lnSpc>
                <a:spcPct val="13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(3)</a:t>
            </a:r>
            <a:r>
              <a:rPr lang="zh-CN" altLang="x-none" dirty="0" err="1">
                <a:solidFill>
                  <a:srgbClr val="0000FF"/>
                </a:solidFill>
                <a:latin typeface="楷体_GB2312" pitchFamily="49" charset="0"/>
              </a:rPr>
              <a:t>删除</a:t>
            </a:r>
            <a:r>
              <a:rPr lang="en-US" altLang="zh-CN" dirty="0" err="1">
                <a:solidFill>
                  <a:srgbClr val="0000FF"/>
                </a:solidFill>
                <a:latin typeface="楷体_GB2312" pitchFamily="49" charset="0"/>
              </a:rPr>
              <a:t>unlink</a:t>
            </a:r>
            <a:r>
              <a:rPr lang="zh-CN" altLang="x-none" dirty="0" err="1">
                <a:solidFill>
                  <a:srgbClr val="000000"/>
                </a:solidFill>
                <a:latin typeface="楷体_GB2312" pitchFamily="49" charset="0"/>
              </a:rPr>
              <a:t>：对于符号链接和硬链接，删除效果是不同的；</a:t>
            </a:r>
            <a:endParaRPr lang="zh-CN" altLang="x-none" dirty="0" err="1">
              <a:solidFill>
                <a:srgbClr val="000000"/>
              </a:solidFill>
              <a:latin typeface="楷体_GB2312" pitchFamily="49" charset="0"/>
            </a:endParaRPr>
          </a:p>
          <a:p>
            <a:pPr marL="342900" indent="-342900" defTabSz="457200" eaLnBrk="0" hangingPunct="0">
              <a:lnSpc>
                <a:spcPct val="13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(4)</a:t>
            </a:r>
            <a:r>
              <a:rPr lang="zh-CN" altLang="x-none" dirty="0" err="1">
                <a:solidFill>
                  <a:srgbClr val="0000FF"/>
                </a:solidFill>
                <a:latin typeface="楷体_GB2312" pitchFamily="49" charset="0"/>
              </a:rPr>
              <a:t>获取文件属性（</a:t>
            </a:r>
            <a:r>
              <a:rPr lang="en-US" altLang="zh-CN" dirty="0" err="1">
                <a:solidFill>
                  <a:srgbClr val="0000FF"/>
                </a:solidFill>
                <a:latin typeface="楷体_GB2312" pitchFamily="49" charset="0"/>
              </a:rPr>
              <a:t>stat</a:t>
            </a:r>
            <a:r>
              <a:rPr lang="zh-CN" altLang="x-none" dirty="0" err="1">
                <a:solidFill>
                  <a:srgbClr val="0000FF"/>
                </a:solidFill>
                <a:latin typeface="楷体_GB2312" pitchFamily="49" charset="0"/>
              </a:rPr>
              <a:t>和</a:t>
            </a:r>
            <a:r>
              <a:rPr lang="en-US" altLang="zh-CN" dirty="0" err="1">
                <a:solidFill>
                  <a:srgbClr val="0000FF"/>
                </a:solidFill>
                <a:latin typeface="楷体_GB2312" pitchFamily="49" charset="0"/>
              </a:rPr>
              <a:t>fstat</a:t>
            </a:r>
            <a:r>
              <a:rPr lang="zh-CN" altLang="x-none" dirty="0" err="1">
                <a:solidFill>
                  <a:srgbClr val="0000FF"/>
                </a:solidFill>
                <a:latin typeface="楷体_GB2312" pitchFamily="49" charset="0"/>
              </a:rPr>
              <a:t>）</a:t>
            </a:r>
            <a:r>
              <a:rPr lang="zh-CN" altLang="x-none" dirty="0" err="1">
                <a:solidFill>
                  <a:srgbClr val="000000"/>
                </a:solidFill>
                <a:latin typeface="楷体_GB2312" pitchFamily="49" charset="0"/>
              </a:rPr>
              <a:t>：</a:t>
            </a:r>
            <a:r>
              <a:rPr lang="en-US" altLang="zh-CN" dirty="0" err="1">
                <a:solidFill>
                  <a:srgbClr val="000000"/>
                </a:solidFill>
                <a:latin typeface="楷体_GB2312" pitchFamily="49" charset="0"/>
              </a:rPr>
              <a:t>stat</a:t>
            </a:r>
            <a:r>
              <a:rPr lang="zh-CN" altLang="x-none" dirty="0" err="1">
                <a:solidFill>
                  <a:srgbClr val="000000"/>
                </a:solidFill>
                <a:latin typeface="楷体_GB2312" pitchFamily="49" charset="0"/>
              </a:rPr>
              <a:t>的参数为文件名，</a:t>
            </a:r>
            <a:r>
              <a:rPr lang="en-US" altLang="zh-CN" dirty="0" err="1">
                <a:solidFill>
                  <a:srgbClr val="000000"/>
                </a:solidFill>
                <a:latin typeface="楷体_GB2312" pitchFamily="49" charset="0"/>
              </a:rPr>
              <a:t>fstat</a:t>
            </a:r>
            <a:r>
              <a:rPr lang="zh-CN" altLang="x-none" dirty="0" err="1">
                <a:solidFill>
                  <a:srgbClr val="000000"/>
                </a:solidFill>
                <a:latin typeface="楷体_GB2312" pitchFamily="49" charset="0"/>
              </a:rPr>
              <a:t>的参数为文件句柄；</a:t>
            </a:r>
            <a:endParaRPr lang="zh-CN" altLang="x-none" dirty="0" err="1">
              <a:solidFill>
                <a:srgbClr val="000000"/>
              </a:solidFill>
              <a:latin typeface="楷体_GB2312" pitchFamily="49" charset="0"/>
            </a:endParaRPr>
          </a:p>
          <a:p>
            <a:pPr marL="342900" indent="-342900" defTabSz="457200" eaLnBrk="0" hangingPunct="0">
              <a:lnSpc>
                <a:spcPct val="13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(5)</a:t>
            </a:r>
            <a:r>
              <a:rPr lang="zh-CN" altLang="x-none" dirty="0" err="1">
                <a:solidFill>
                  <a:srgbClr val="0000FF"/>
                </a:solidFill>
                <a:latin typeface="楷体_GB2312" pitchFamily="49" charset="0"/>
              </a:rPr>
              <a:t>修改文件名</a:t>
            </a:r>
            <a:r>
              <a:rPr lang="en-US" altLang="zh-CN" dirty="0" err="1">
                <a:solidFill>
                  <a:srgbClr val="0000FF"/>
                </a:solidFill>
                <a:latin typeface="楷体_GB2312" pitchFamily="49" charset="0"/>
              </a:rPr>
              <a:t>rename</a:t>
            </a:r>
            <a:r>
              <a:rPr lang="zh-CN" altLang="x-none" dirty="0" err="1">
                <a:solidFill>
                  <a:srgbClr val="000000"/>
                </a:solidFill>
                <a:latin typeface="楷体_GB2312" pitchFamily="49" charset="0"/>
              </a:rPr>
              <a:t>；</a:t>
            </a:r>
            <a:endParaRPr lang="zh-CN" altLang="x-none" dirty="0" err="1">
              <a:solidFill>
                <a:srgbClr val="000000"/>
              </a:solidFill>
              <a:latin typeface="楷体_GB2312" pitchFamily="49" charset="0"/>
            </a:endParaRPr>
          </a:p>
          <a:p>
            <a:pPr marL="342900" indent="-342900" defTabSz="457200" eaLnBrk="0" hangingPunct="0">
              <a:lnSpc>
                <a:spcPct val="13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楷体_GB2312" pitchFamily="49" charset="0"/>
            </a:endParaRP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46434" name="矩形 7987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46435" name="文本框 7987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6.5.2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文件控制</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46436" name="文本框 79874"/>
          <p:cNvSpPr txBox="1"/>
          <p:nvPr/>
        </p:nvSpPr>
        <p:spPr>
          <a:xfrm>
            <a:off x="468313" y="1557338"/>
            <a:ext cx="8178800" cy="4049712"/>
          </a:xfrm>
          <a:prstGeom prst="rect">
            <a:avLst/>
          </a:prstGeom>
          <a:noFill/>
          <a:ln w="9525">
            <a:noFill/>
          </a:ln>
        </p:spPr>
        <p:txBody>
          <a:bodyPr wrap="square" lIns="91440" tIns="45720" rIns="91440" bIns="45720" anchor="t" anchorCtr="0"/>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(6)</a:t>
            </a:r>
            <a:r>
              <a:rPr lang="en-US" altLang="zh-CN" dirty="0" err="1">
                <a:solidFill>
                  <a:srgbClr val="0000FF"/>
                </a:solidFill>
                <a:latin typeface="楷体_GB2312" pitchFamily="49" charset="0"/>
              </a:rPr>
              <a:t>文件关闭</a:t>
            </a:r>
            <a:endParaRPr lang="en-US" altLang="zh-CN" dirty="0" err="1">
              <a:solidFill>
                <a:srgbClr val="0000FF"/>
              </a:solidFill>
              <a:latin typeface="楷体_GB2312" pitchFamily="49"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close(fd);</a:t>
            </a:r>
            <a:endParaRPr lang="en-US" altLang="zh-CN" dirty="0" err="1">
              <a:solidFill>
                <a:srgbClr val="000000"/>
              </a:solidFill>
              <a:latin typeface="Times New Roman" panose="02020603050405020304" pitchFamily="16"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fclose(fp);</a:t>
            </a:r>
            <a:endParaRPr lang="en-US" altLang="zh-CN" dirty="0" err="1">
              <a:solidFill>
                <a:srgbClr val="000000"/>
              </a:solidFill>
              <a:latin typeface="Times New Roman" panose="02020603050405020304" pitchFamily="16"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(7)</a:t>
            </a:r>
            <a:r>
              <a:rPr lang="en-US" altLang="zh-CN" dirty="0" err="1">
                <a:solidFill>
                  <a:srgbClr val="0000FF"/>
                </a:solidFill>
                <a:latin typeface="楷体_GB2312" pitchFamily="49" charset="0"/>
              </a:rPr>
              <a:t>文件读</a:t>
            </a:r>
            <a:endParaRPr lang="en-US" altLang="zh-CN" dirty="0" err="1">
              <a:solidFill>
                <a:srgbClr val="0000FF"/>
              </a:solidFill>
              <a:latin typeface="楷体_GB2312" pitchFamily="49"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n=read( int fd, char *buffers, int nbytes );</a:t>
            </a:r>
            <a:endParaRPr lang="en-US" altLang="zh-CN" dirty="0" err="1">
              <a:solidFill>
                <a:srgbClr val="000000"/>
              </a:solidFill>
              <a:latin typeface="Times New Roman" panose="02020603050405020304" pitchFamily="16"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size_t  fread(void *ptr, size_t size, size_t n, FILE *stream);</a:t>
            </a:r>
            <a:endParaRPr lang="en-US" altLang="zh-CN" dirty="0" err="1">
              <a:solidFill>
                <a:srgbClr val="000000"/>
              </a:solidFill>
              <a:latin typeface="Times New Roman" panose="02020603050405020304" pitchFamily="16"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t>
            </a:r>
            <a:endParaRPr lang="en-US" altLang="zh-CN" dirty="0" err="1">
              <a:solidFill>
                <a:srgbClr val="000000"/>
              </a:solidFill>
              <a:latin typeface="Times New Roman" panose="02020603050405020304" pitchFamily="16" charset="0"/>
            </a:endParaRP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48482" name="矩形 8089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48483" name="文本框 8089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6.5.2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文件控制</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48484" name="文本框 80898"/>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(8)</a:t>
            </a:r>
            <a:r>
              <a:rPr lang="en-US" altLang="zh-CN" dirty="0" err="1">
                <a:solidFill>
                  <a:srgbClr val="0000FF"/>
                </a:solidFill>
                <a:latin typeface="楷体_GB2312" pitchFamily="49" charset="0"/>
              </a:rPr>
              <a:t>文件写</a:t>
            </a:r>
            <a:endParaRPr lang="en-US" altLang="zh-CN" dirty="0" err="1">
              <a:solidFill>
                <a:srgbClr val="0000FF"/>
              </a:solidFill>
              <a:latin typeface="楷体_GB2312" pitchFamily="49"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n = wirte( int fd,char * buffers, int nbytes);</a:t>
            </a:r>
            <a:endParaRPr lang="en-US" altLang="zh-CN" dirty="0" err="1">
              <a:solidFill>
                <a:srgbClr val="000000"/>
              </a:solidFill>
              <a:latin typeface="Times New Roman" panose="02020603050405020304" pitchFamily="16"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size_t fwrite(const void *ptr, size_t size, size_t n, FILE *stream);</a:t>
            </a:r>
            <a:endParaRPr lang="en-US" altLang="zh-CN" dirty="0" err="1">
              <a:solidFill>
                <a:srgbClr val="000000"/>
              </a:solidFill>
              <a:latin typeface="Times New Roman" panose="02020603050405020304" pitchFamily="16"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(9)</a:t>
            </a:r>
            <a:r>
              <a:rPr lang="en-US" altLang="zh-CN" dirty="0" err="1">
                <a:solidFill>
                  <a:srgbClr val="0000FF"/>
                </a:solidFill>
                <a:latin typeface="楷体_GB2312" pitchFamily="49" charset="0"/>
              </a:rPr>
              <a:t>文件定位</a:t>
            </a:r>
            <a:endParaRPr lang="en-US" altLang="zh-CN" dirty="0" err="1">
              <a:solidFill>
                <a:srgbClr val="0000FF"/>
              </a:solidFill>
              <a:latin typeface="楷体_GB2312" pitchFamily="49"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seek( int fd, int offset , int dir );</a:t>
            </a:r>
            <a:endParaRPr lang="en-US" altLang="zh-CN" dirty="0" err="1">
              <a:solidFill>
                <a:srgbClr val="000000"/>
              </a:solidFill>
              <a:latin typeface="Times New Roman" panose="02020603050405020304" pitchFamily="16"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dir :0:</a:t>
            </a:r>
            <a:r>
              <a:rPr lang="zh-CN" altLang="x-none" dirty="0" err="1">
                <a:solidFill>
                  <a:srgbClr val="000000"/>
                </a:solidFill>
                <a:latin typeface="Times New Roman" panose="02020603050405020304" pitchFamily="16" charset="0"/>
              </a:rPr>
              <a:t>从文件头偏移； </a:t>
            </a:r>
            <a:r>
              <a:rPr lang="en-US" altLang="zh-CN" dirty="0" err="1">
                <a:solidFill>
                  <a:srgbClr val="000000"/>
                </a:solidFill>
                <a:latin typeface="Times New Roman" panose="02020603050405020304" pitchFamily="16" charset="0"/>
              </a:rPr>
              <a:t>1</a:t>
            </a:r>
            <a:r>
              <a:rPr lang="zh-CN" altLang="x-none" dirty="0" err="1">
                <a:solidFill>
                  <a:srgbClr val="000000"/>
                </a:solidFill>
                <a:latin typeface="Times New Roman" panose="02020603050405020304" pitchFamily="16" charset="0"/>
              </a:rPr>
              <a:t>：从当前位置偏移；</a:t>
            </a:r>
            <a:endParaRPr lang="zh-CN" altLang="x-none" dirty="0" err="1">
              <a:solidFill>
                <a:srgbClr val="000000"/>
              </a:solidFill>
              <a:latin typeface="Times New Roman" panose="02020603050405020304" pitchFamily="16"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2:</a:t>
            </a:r>
            <a:r>
              <a:rPr lang="zh-CN" altLang="x-none" dirty="0" err="1">
                <a:solidFill>
                  <a:srgbClr val="000000"/>
                </a:solidFill>
                <a:latin typeface="Times New Roman" panose="02020603050405020304" pitchFamily="16" charset="0"/>
              </a:rPr>
              <a:t>从文件尾部倒偏移</a:t>
            </a:r>
            <a:endParaRPr lang="zh-CN" altLang="x-none" dirty="0" err="1">
              <a:solidFill>
                <a:srgbClr val="000000"/>
              </a:solidFill>
              <a:latin typeface="Times New Roman" panose="02020603050405020304" pitchFamily="16"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int fseek(FILE *stream, long offset, int whence);</a:t>
            </a:r>
            <a:r>
              <a:rPr lang="zh-CN" altLang="x-none" dirty="0" err="1">
                <a:solidFill>
                  <a:srgbClr val="000000"/>
                </a:solidFill>
                <a:latin typeface="Times New Roman" panose="02020603050405020304" pitchFamily="16" charset="0"/>
              </a:rPr>
              <a:t> </a:t>
            </a:r>
            <a:endParaRPr lang="zh-CN" altLang="x-none" dirty="0" err="1">
              <a:solidFill>
                <a:srgbClr val="000000"/>
              </a:solidFill>
              <a:latin typeface="Times New Roman" panose="02020603050405020304" pitchFamily="16"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whence</a:t>
            </a:r>
            <a:r>
              <a:rPr lang="zh-CN" altLang="x-none" dirty="0" err="1">
                <a:solidFill>
                  <a:srgbClr val="000000"/>
                </a:solidFill>
                <a:latin typeface="Times New Roman" panose="02020603050405020304" pitchFamily="16" charset="0"/>
              </a:rPr>
              <a:t>的值如下：</a:t>
            </a:r>
            <a:endParaRPr lang="zh-CN" altLang="x-none" dirty="0" err="1">
              <a:solidFill>
                <a:srgbClr val="000000"/>
              </a:solidFill>
              <a:latin typeface="Times New Roman" panose="02020603050405020304" pitchFamily="16"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SEEK_SET	           0	File beginning</a:t>
            </a:r>
            <a:endParaRPr lang="en-US" altLang="zh-CN" dirty="0" err="1">
              <a:solidFill>
                <a:srgbClr val="000000"/>
              </a:solidFill>
              <a:latin typeface="Times New Roman" panose="02020603050405020304" pitchFamily="16"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SEEK_CUR	1	Current file pointer position</a:t>
            </a:r>
            <a:endParaRPr lang="en-US" altLang="zh-CN" dirty="0" err="1">
              <a:solidFill>
                <a:srgbClr val="000000"/>
              </a:solidFill>
              <a:latin typeface="Times New Roman" panose="02020603050405020304" pitchFamily="16" charset="0"/>
            </a:endParaRPr>
          </a:p>
          <a:p>
            <a:pPr marL="342900" indent="-342900" defTabSz="457200" eaLnBrk="0" hangingPunct="0">
              <a:lnSpc>
                <a:spcPct val="8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SEEK_END	2	End-of-file</a:t>
            </a:r>
            <a:endParaRPr lang="en-US" altLang="zh-CN" dirty="0" err="1">
              <a:solidFill>
                <a:srgbClr val="000000"/>
              </a:solidFill>
              <a:latin typeface="Times New Roman" panose="02020603050405020304" pitchFamily="16" charset="0"/>
            </a:endParaRP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50530" name="矩形 8192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50531" name="文本框 81921"/>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6.5.2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文件控制</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50532" name="文本框 81922"/>
          <p:cNvSpPr txBox="1"/>
          <p:nvPr/>
        </p:nvSpPr>
        <p:spPr>
          <a:xfrm>
            <a:off x="468313" y="1557338"/>
            <a:ext cx="4032250" cy="4968875"/>
          </a:xfrm>
          <a:prstGeom prst="rect">
            <a:avLst/>
          </a:prstGeom>
          <a:noFill/>
          <a:ln w="9525">
            <a:noFill/>
          </a:ln>
        </p:spPr>
        <p:txBody>
          <a:bodyPr wrap="square" lIns="91440" tIns="45720" rIns="91440" bIns="45720" anchor="t" anchorCtr="0"/>
          <a:p>
            <a:pPr marL="342900" indent="-342900" defTabSz="457200" eaLnBrk="0" hangingPunct="0">
              <a:lnSpc>
                <a:spcPct val="80000"/>
              </a:lnSpc>
              <a:spcBef>
                <a:spcPts val="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1800" b="1" dirty="0" err="1">
                <a:solidFill>
                  <a:srgbClr val="000000"/>
                </a:solidFill>
                <a:latin typeface="Times New Roman" panose="02020603050405020304" pitchFamily="16" charset="0"/>
              </a:rPr>
              <a:t>下面为</a:t>
            </a:r>
            <a:r>
              <a:rPr lang="en-US" altLang="zh-CN" sz="1800" b="1" dirty="0" err="1">
                <a:solidFill>
                  <a:srgbClr val="000000"/>
                </a:solidFill>
                <a:latin typeface="Times New Roman" panose="02020603050405020304" pitchFamily="16" charset="0"/>
              </a:rPr>
              <a:t>C</a:t>
            </a:r>
            <a:r>
              <a:rPr lang="zh-CN" altLang="x-none" sz="1800" b="1" dirty="0" err="1">
                <a:solidFill>
                  <a:srgbClr val="000000"/>
                </a:solidFill>
                <a:latin typeface="Times New Roman" panose="02020603050405020304" pitchFamily="16" charset="0"/>
              </a:rPr>
              <a:t>语言程序</a:t>
            </a:r>
            <a:endParaRPr lang="zh-CN" altLang="x-none" sz="1800" b="1" dirty="0" err="1">
              <a:solidFill>
                <a:srgbClr val="000000"/>
              </a:solidFill>
              <a:latin typeface="Times New Roman" panose="02020603050405020304" pitchFamily="16" charset="0"/>
            </a:endParaRPr>
          </a:p>
          <a:p>
            <a:pPr marL="342900" indent="-342900" defTabSz="457200" eaLnBrk="0" hangingPunct="0">
              <a:lnSpc>
                <a:spcPct val="80000"/>
              </a:lnSpc>
              <a:spcBef>
                <a:spcPts val="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rPr>
              <a:t>#include &lt;string.h&gt;</a:t>
            </a:r>
            <a:endParaRPr lang="en-US" altLang="zh-CN" sz="1800" b="1" dirty="0" err="1">
              <a:solidFill>
                <a:srgbClr val="000000"/>
              </a:solidFill>
              <a:latin typeface="Times New Roman" panose="02020603050405020304" pitchFamily="16" charset="0"/>
            </a:endParaRPr>
          </a:p>
          <a:p>
            <a:pPr marL="342900" indent="-342900" defTabSz="457200" eaLnBrk="0" hangingPunct="0">
              <a:lnSpc>
                <a:spcPct val="80000"/>
              </a:lnSpc>
              <a:spcBef>
                <a:spcPts val="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rPr>
              <a:t>#include &lt;stdio.h&gt;</a:t>
            </a:r>
            <a:endParaRPr lang="en-US" altLang="zh-CN" sz="1800" b="1" dirty="0" err="1">
              <a:solidFill>
                <a:srgbClr val="000000"/>
              </a:solidFill>
              <a:latin typeface="Times New Roman" panose="02020603050405020304" pitchFamily="16" charset="0"/>
            </a:endParaRPr>
          </a:p>
          <a:p>
            <a:pPr marL="342900" indent="-342900" defTabSz="457200" eaLnBrk="0" hangingPunct="0">
              <a:lnSpc>
                <a:spcPct val="80000"/>
              </a:lnSpc>
              <a:spcBef>
                <a:spcPts val="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1" dirty="0" err="1">
              <a:solidFill>
                <a:srgbClr val="000000"/>
              </a:solidFill>
              <a:latin typeface="Times New Roman" panose="02020603050405020304" pitchFamily="16" charset="0"/>
            </a:endParaRPr>
          </a:p>
          <a:p>
            <a:pPr marL="342900" indent="-342900" defTabSz="457200" eaLnBrk="0" hangingPunct="0">
              <a:lnSpc>
                <a:spcPct val="80000"/>
              </a:lnSpc>
              <a:spcBef>
                <a:spcPts val="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rPr>
              <a:t>int main(void)</a:t>
            </a:r>
            <a:endParaRPr lang="en-US" altLang="zh-CN" sz="1800" b="1" dirty="0" err="1">
              <a:solidFill>
                <a:srgbClr val="000000"/>
              </a:solidFill>
              <a:latin typeface="Times New Roman" panose="02020603050405020304" pitchFamily="16" charset="0"/>
            </a:endParaRPr>
          </a:p>
          <a:p>
            <a:pPr marL="342900" indent="-342900" defTabSz="457200" eaLnBrk="0" hangingPunct="0">
              <a:lnSpc>
                <a:spcPct val="80000"/>
              </a:lnSpc>
              <a:spcBef>
                <a:spcPts val="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rPr>
              <a:t>{</a:t>
            </a:r>
            <a:endParaRPr lang="en-US" altLang="zh-CN" sz="1800" b="1" dirty="0" err="1">
              <a:solidFill>
                <a:srgbClr val="000000"/>
              </a:solidFill>
              <a:latin typeface="Times New Roman" panose="02020603050405020304" pitchFamily="16" charset="0"/>
            </a:endParaRPr>
          </a:p>
          <a:p>
            <a:pPr marL="342900" indent="-342900" defTabSz="457200" eaLnBrk="0" hangingPunct="0">
              <a:lnSpc>
                <a:spcPct val="80000"/>
              </a:lnSpc>
              <a:spcBef>
                <a:spcPts val="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rPr>
              <a:t>   FILE *stream;</a:t>
            </a:r>
            <a:endParaRPr lang="en-US" altLang="zh-CN" sz="1800" b="1" dirty="0" err="1">
              <a:solidFill>
                <a:srgbClr val="000000"/>
              </a:solidFill>
              <a:latin typeface="Times New Roman" panose="02020603050405020304" pitchFamily="16" charset="0"/>
            </a:endParaRPr>
          </a:p>
          <a:p>
            <a:pPr marL="342900" indent="-342900" defTabSz="457200" eaLnBrk="0" hangingPunct="0">
              <a:lnSpc>
                <a:spcPct val="80000"/>
              </a:lnSpc>
              <a:spcBef>
                <a:spcPts val="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rPr>
              <a:t>   char msg[] = "this is a test";</a:t>
            </a:r>
            <a:endParaRPr lang="en-US" altLang="zh-CN" sz="1800" b="1" dirty="0" err="1">
              <a:solidFill>
                <a:srgbClr val="000000"/>
              </a:solidFill>
              <a:latin typeface="Times New Roman" panose="02020603050405020304" pitchFamily="16" charset="0"/>
            </a:endParaRPr>
          </a:p>
          <a:p>
            <a:pPr marL="342900" indent="-342900" defTabSz="457200" eaLnBrk="0" hangingPunct="0">
              <a:lnSpc>
                <a:spcPct val="80000"/>
              </a:lnSpc>
              <a:spcBef>
                <a:spcPts val="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rPr>
              <a:t>   char buf[20];</a:t>
            </a:r>
            <a:endParaRPr lang="en-US" altLang="zh-CN" sz="1800" b="1" dirty="0" err="1">
              <a:solidFill>
                <a:srgbClr val="000000"/>
              </a:solidFill>
              <a:latin typeface="Times New Roman" panose="02020603050405020304" pitchFamily="16" charset="0"/>
            </a:endParaRPr>
          </a:p>
          <a:p>
            <a:pPr marL="342900" indent="-342900" defTabSz="457200" eaLnBrk="0" hangingPunct="0">
              <a:lnSpc>
                <a:spcPct val="80000"/>
              </a:lnSpc>
              <a:spcBef>
                <a:spcPts val="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1800" b="1" dirty="0" err="1">
              <a:solidFill>
                <a:srgbClr val="000000"/>
              </a:solidFill>
              <a:latin typeface="Times New Roman" panose="02020603050405020304" pitchFamily="16" charset="0"/>
            </a:endParaRPr>
          </a:p>
          <a:p>
            <a:pPr marL="342900" indent="-342900" defTabSz="457200" eaLnBrk="0" hangingPunct="0">
              <a:lnSpc>
                <a:spcPct val="80000"/>
              </a:lnSpc>
              <a:spcBef>
                <a:spcPts val="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rPr>
              <a:t>   if ((stream = fopen("DUMMY.FIL", "w+"))</a:t>
            </a:r>
            <a:endParaRPr lang="en-US" altLang="zh-CN" sz="1800" b="1" dirty="0" err="1">
              <a:solidFill>
                <a:srgbClr val="000000"/>
              </a:solidFill>
              <a:latin typeface="Times New Roman" panose="02020603050405020304" pitchFamily="16" charset="0"/>
            </a:endParaRPr>
          </a:p>
          <a:p>
            <a:pPr marL="342900" indent="-342900" defTabSz="457200" eaLnBrk="0" hangingPunct="0">
              <a:lnSpc>
                <a:spcPct val="80000"/>
              </a:lnSpc>
              <a:spcBef>
                <a:spcPts val="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rPr>
              <a:t>       == NULL)</a:t>
            </a:r>
            <a:endParaRPr lang="en-US" altLang="zh-CN" sz="1800" b="1" dirty="0" err="1">
              <a:solidFill>
                <a:srgbClr val="000000"/>
              </a:solidFill>
              <a:latin typeface="Times New Roman" panose="02020603050405020304" pitchFamily="16" charset="0"/>
            </a:endParaRPr>
          </a:p>
          <a:p>
            <a:pPr marL="342900" indent="-342900" defTabSz="457200" eaLnBrk="0" hangingPunct="0">
              <a:lnSpc>
                <a:spcPct val="80000"/>
              </a:lnSpc>
              <a:spcBef>
                <a:spcPts val="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rPr>
              <a:t>   {</a:t>
            </a:r>
            <a:endParaRPr lang="en-US" altLang="zh-CN" sz="1800" b="1" dirty="0" err="1">
              <a:solidFill>
                <a:srgbClr val="000000"/>
              </a:solidFill>
              <a:latin typeface="Times New Roman" panose="02020603050405020304" pitchFamily="16" charset="0"/>
            </a:endParaRPr>
          </a:p>
          <a:p>
            <a:pPr marL="342900" indent="-342900" defTabSz="457200" eaLnBrk="0" hangingPunct="0">
              <a:lnSpc>
                <a:spcPct val="80000"/>
              </a:lnSpc>
              <a:spcBef>
                <a:spcPts val="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rPr>
              <a:t>      fprintf(stderr, "Cannot open output file.\n");</a:t>
            </a:r>
            <a:endParaRPr lang="en-US" altLang="zh-CN" sz="1800" b="1" dirty="0" err="1">
              <a:solidFill>
                <a:srgbClr val="000000"/>
              </a:solidFill>
              <a:latin typeface="Times New Roman" panose="02020603050405020304" pitchFamily="16" charset="0"/>
            </a:endParaRPr>
          </a:p>
          <a:p>
            <a:pPr marL="342900" indent="-342900" defTabSz="457200" eaLnBrk="0" hangingPunct="0">
              <a:lnSpc>
                <a:spcPct val="80000"/>
              </a:lnSpc>
              <a:spcBef>
                <a:spcPts val="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rPr>
              <a:t>      return 1;</a:t>
            </a:r>
            <a:endParaRPr lang="en-US" altLang="zh-CN" sz="1800" b="1" dirty="0" err="1">
              <a:solidFill>
                <a:srgbClr val="000000"/>
              </a:solidFill>
              <a:latin typeface="Times New Roman" panose="02020603050405020304" pitchFamily="16" charset="0"/>
            </a:endParaRPr>
          </a:p>
          <a:p>
            <a:pPr marL="342900" indent="-342900" defTabSz="457200" eaLnBrk="0" hangingPunct="0">
              <a:lnSpc>
                <a:spcPct val="80000"/>
              </a:lnSpc>
              <a:spcBef>
                <a:spcPts val="51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1800" b="1" dirty="0" err="1">
                <a:solidFill>
                  <a:srgbClr val="000000"/>
                </a:solidFill>
                <a:latin typeface="Times New Roman" panose="02020603050405020304" pitchFamily="16" charset="0"/>
              </a:rPr>
              <a:t>   }</a:t>
            </a:r>
            <a:endParaRPr lang="en-US" altLang="zh-CN" sz="1800" b="1" dirty="0" err="1">
              <a:solidFill>
                <a:srgbClr val="000000"/>
              </a:solidFill>
              <a:latin typeface="Times New Roman" panose="02020603050405020304" pitchFamily="16" charset="0"/>
            </a:endParaRPr>
          </a:p>
        </p:txBody>
      </p:sp>
      <p:sp>
        <p:nvSpPr>
          <p:cNvPr id="150533" name="矩形 81923"/>
          <p:cNvSpPr/>
          <p:nvPr/>
        </p:nvSpPr>
        <p:spPr>
          <a:xfrm>
            <a:off x="4248150" y="1341438"/>
            <a:ext cx="4895850" cy="4968875"/>
          </a:xfrm>
          <a:prstGeom prst="rect">
            <a:avLst/>
          </a:prstGeom>
          <a:noFill/>
          <a:ln w="9525">
            <a:noFill/>
          </a:ln>
        </p:spPr>
        <p:txBody>
          <a:bodyPr anchor="t" anchorCtr="0"/>
          <a:p>
            <a:endParaRPr lang="zh-CN" altLang="en-US">
              <a:latin typeface="Times New Roman" panose="02020603050405020304" pitchFamily="16" charset="0"/>
            </a:endParaRPr>
          </a:p>
        </p:txBody>
      </p:sp>
      <p:sp>
        <p:nvSpPr>
          <p:cNvPr id="150534" name="矩形 81924"/>
          <p:cNvSpPr/>
          <p:nvPr/>
        </p:nvSpPr>
        <p:spPr>
          <a:xfrm>
            <a:off x="4500563" y="1412875"/>
            <a:ext cx="4427537" cy="4968875"/>
          </a:xfrm>
          <a:prstGeom prst="rect">
            <a:avLst/>
          </a:prstGeom>
          <a:noFill/>
          <a:ln w="9525">
            <a:noFill/>
          </a:ln>
        </p:spPr>
        <p:txBody>
          <a:bodyPr wrap="square" lIns="90000" tIns="46800" rIns="90000" bIns="46800" anchor="t" anchorCtr="0"/>
          <a:p>
            <a:pPr marL="342900" indent="-342900" defTabSz="457200" eaLnBrk="0" hangingPunct="0">
              <a:spcBef>
                <a:spcPts val="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b="1" dirty="0" err="1">
                <a:solidFill>
                  <a:srgbClr val="000000"/>
                </a:solidFill>
                <a:latin typeface="Times New Roman" panose="02020603050405020304" pitchFamily="16" charset="0"/>
              </a:rPr>
              <a:t> </a:t>
            </a:r>
            <a:r>
              <a:rPr lang="en-US" altLang="zh-CN" sz="2000" b="1" dirty="0" err="1">
                <a:solidFill>
                  <a:srgbClr val="000000"/>
                </a:solidFill>
                <a:latin typeface="Times New Roman" panose="02020603050405020304" pitchFamily="16" charset="0"/>
              </a:rPr>
              <a:t>/* write some data to the file */</a:t>
            </a:r>
            <a:endParaRPr lang="en-US" altLang="zh-CN" sz="2000" b="1" dirty="0" err="1">
              <a:solidFill>
                <a:srgbClr val="000000"/>
              </a:solidFill>
              <a:latin typeface="Times New Roman" panose="02020603050405020304" pitchFamily="16" charset="0"/>
            </a:endParaRPr>
          </a:p>
          <a:p>
            <a:pPr marL="342900" indent="-342900" defTabSz="457200" eaLnBrk="0" hangingPunct="0">
              <a:spcBef>
                <a:spcPts val="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latin typeface="Times New Roman" panose="02020603050405020304" pitchFamily="16" charset="0"/>
              </a:rPr>
              <a:t>   fwrite(msg, strlen(msg)+1, 1, stream);</a:t>
            </a:r>
            <a:endParaRPr lang="en-US" altLang="zh-CN" sz="2000" b="1" dirty="0" err="1">
              <a:solidFill>
                <a:srgbClr val="000000"/>
              </a:solidFill>
              <a:latin typeface="Times New Roman" panose="02020603050405020304" pitchFamily="16" charset="0"/>
            </a:endParaRPr>
          </a:p>
          <a:p>
            <a:pPr marL="342900" indent="-342900" defTabSz="457200" eaLnBrk="0" hangingPunct="0">
              <a:spcBef>
                <a:spcPts val="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latin typeface="Times New Roman" panose="02020603050405020304" pitchFamily="16" charset="0"/>
              </a:rPr>
              <a:t>   /* seek to the beginning of the file */</a:t>
            </a:r>
            <a:endParaRPr lang="en-US" altLang="zh-CN" sz="2000" b="1" dirty="0" err="1">
              <a:solidFill>
                <a:srgbClr val="000000"/>
              </a:solidFill>
              <a:latin typeface="Times New Roman" panose="02020603050405020304" pitchFamily="16" charset="0"/>
            </a:endParaRPr>
          </a:p>
          <a:p>
            <a:pPr marL="342900" indent="-342900" defTabSz="457200" eaLnBrk="0" hangingPunct="0">
              <a:spcBef>
                <a:spcPts val="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latin typeface="Times New Roman" panose="02020603050405020304" pitchFamily="16" charset="0"/>
              </a:rPr>
              <a:t>   fseek(stream, SEEK_SET, 0);</a:t>
            </a:r>
            <a:endParaRPr lang="en-US" altLang="zh-CN" sz="2000" b="1" dirty="0" err="1">
              <a:solidFill>
                <a:srgbClr val="000000"/>
              </a:solidFill>
              <a:latin typeface="Times New Roman" panose="02020603050405020304" pitchFamily="16" charset="0"/>
            </a:endParaRPr>
          </a:p>
          <a:p>
            <a:pPr marL="342900" indent="-342900" defTabSz="457200" eaLnBrk="0" hangingPunct="0">
              <a:spcBef>
                <a:spcPts val="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latin typeface="Times New Roman" panose="02020603050405020304" pitchFamily="16" charset="0"/>
              </a:rPr>
              <a:t>   /* read the data and display it */</a:t>
            </a:r>
            <a:endParaRPr lang="en-US" altLang="zh-CN" sz="2000" b="1" dirty="0" err="1">
              <a:solidFill>
                <a:srgbClr val="000000"/>
              </a:solidFill>
              <a:latin typeface="Times New Roman" panose="02020603050405020304" pitchFamily="16" charset="0"/>
            </a:endParaRPr>
          </a:p>
          <a:p>
            <a:pPr marL="342900" indent="-342900" defTabSz="457200" eaLnBrk="0" hangingPunct="0">
              <a:spcBef>
                <a:spcPts val="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latin typeface="Times New Roman" panose="02020603050405020304" pitchFamily="16" charset="0"/>
              </a:rPr>
              <a:t>   fread(buf, strlen(msg)+1, 1, stream);</a:t>
            </a:r>
            <a:endParaRPr lang="en-US" altLang="zh-CN" sz="2000" b="1" dirty="0" err="1">
              <a:solidFill>
                <a:srgbClr val="000000"/>
              </a:solidFill>
              <a:latin typeface="Times New Roman" panose="02020603050405020304" pitchFamily="16" charset="0"/>
            </a:endParaRPr>
          </a:p>
          <a:p>
            <a:pPr marL="342900" indent="-342900" defTabSz="457200" eaLnBrk="0" hangingPunct="0">
              <a:spcBef>
                <a:spcPts val="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latin typeface="Times New Roman" panose="02020603050405020304" pitchFamily="16" charset="0"/>
              </a:rPr>
              <a:t>   printf("%s\n", buf);</a:t>
            </a:r>
            <a:endParaRPr lang="en-US" altLang="zh-CN" sz="2000" b="1" dirty="0" err="1">
              <a:solidFill>
                <a:srgbClr val="000000"/>
              </a:solidFill>
              <a:latin typeface="Times New Roman" panose="02020603050405020304" pitchFamily="16" charset="0"/>
            </a:endParaRPr>
          </a:p>
          <a:p>
            <a:pPr marL="342900" indent="-342900" defTabSz="457200" eaLnBrk="0" hangingPunct="0">
              <a:spcBef>
                <a:spcPts val="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2000" b="1" dirty="0" err="1">
              <a:solidFill>
                <a:srgbClr val="000000"/>
              </a:solidFill>
              <a:latin typeface="Times New Roman" panose="02020603050405020304" pitchFamily="16" charset="0"/>
            </a:endParaRPr>
          </a:p>
          <a:p>
            <a:pPr marL="342900" indent="-342900" defTabSz="457200" eaLnBrk="0" hangingPunct="0">
              <a:spcBef>
                <a:spcPts val="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latin typeface="Times New Roman" panose="02020603050405020304" pitchFamily="16" charset="0"/>
              </a:rPr>
              <a:t>   fclose(stream);</a:t>
            </a:r>
            <a:endParaRPr lang="en-US" altLang="zh-CN" sz="2000" b="1" dirty="0" err="1">
              <a:solidFill>
                <a:srgbClr val="000000"/>
              </a:solidFill>
              <a:latin typeface="Times New Roman" panose="02020603050405020304" pitchFamily="16" charset="0"/>
            </a:endParaRPr>
          </a:p>
          <a:p>
            <a:pPr marL="342900" indent="-342900" defTabSz="457200" eaLnBrk="0" hangingPunct="0">
              <a:spcBef>
                <a:spcPts val="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latin typeface="Times New Roman" panose="02020603050405020304" pitchFamily="16" charset="0"/>
              </a:rPr>
              <a:t>   return 0;</a:t>
            </a:r>
            <a:endParaRPr lang="en-US" altLang="zh-CN" sz="2000" b="1" dirty="0" err="1">
              <a:solidFill>
                <a:srgbClr val="000000"/>
              </a:solidFill>
              <a:latin typeface="Times New Roman" panose="02020603050405020304" pitchFamily="16" charset="0"/>
            </a:endParaRPr>
          </a:p>
          <a:p>
            <a:pPr marL="342900" indent="-342900" defTabSz="457200" eaLnBrk="0" hangingPunct="0">
              <a:spcBef>
                <a:spcPts val="5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b="1" dirty="0" err="1">
                <a:solidFill>
                  <a:srgbClr val="000000"/>
                </a:solidFill>
                <a:latin typeface="Times New Roman" panose="02020603050405020304" pitchFamily="16" charset="0"/>
              </a:rPr>
              <a:t>}</a:t>
            </a:r>
            <a:endParaRPr lang="en-US" altLang="zh-CN" sz="2000" b="1" dirty="0" err="1">
              <a:solidFill>
                <a:srgbClr val="000000"/>
              </a:solidFill>
              <a:latin typeface="Times New Roman" panose="02020603050405020304" pitchFamily="16" charset="0"/>
            </a:endParaRP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52578" name="矩形 8294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52579" name="文本框 82945"/>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6.6</a:t>
            </a:r>
            <a:r>
              <a:rPr lang="en-US" altLang="zh-CN" sz="3600" b="1"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外存存储空间管理</a:t>
            </a:r>
            <a:endParaRPr lang="zh-CN" altLang="x-none" sz="3200" dirty="0" err="1">
              <a:solidFill>
                <a:srgbClr val="000000"/>
              </a:solidFill>
              <a:latin typeface="Arial Black" panose="020B0A04020102020204" pitchFamily="32" charset="0"/>
              <a:ea typeface="宋体" panose="02010600030101010101" pitchFamily="2" charset="-122"/>
            </a:endParaRPr>
          </a:p>
        </p:txBody>
      </p:sp>
      <p:sp>
        <p:nvSpPr>
          <p:cNvPr id="152580" name="文本框 82946"/>
          <p:cNvSpPr txBox="1"/>
          <p:nvPr/>
        </p:nvSpPr>
        <p:spPr>
          <a:xfrm>
            <a:off x="468313" y="1412875"/>
            <a:ext cx="8528050" cy="4968875"/>
          </a:xfrm>
          <a:prstGeom prst="rect">
            <a:avLst/>
          </a:prstGeom>
          <a:noFill/>
          <a:ln w="9525">
            <a:noFill/>
          </a:ln>
        </p:spPr>
        <p:txBody>
          <a:bodyPr wrap="square" lIns="91440" tIns="45720" rIns="91440" bIns="45720" anchor="t" anchorCtr="0"/>
          <a:p>
            <a:pPr marL="342900" indent="-342900" defTabSz="457200" eaLnBrk="0" hangingPunct="0">
              <a:lnSpc>
                <a:spcPct val="14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讨论如何高效地进行数据存储</a:t>
            </a:r>
            <a:endParaRPr lang="zh-CN" altLang="x-none" sz="2800" dirty="0" err="1">
              <a:solidFill>
                <a:srgbClr val="000000"/>
              </a:solidFill>
              <a:latin typeface="Times New Roman" panose="02020603050405020304" pitchFamily="16" charset="0"/>
            </a:endParaRPr>
          </a:p>
          <a:p>
            <a:pPr marL="342900" indent="-342900" defTabSz="457200" eaLnBrk="0" hangingPunct="0">
              <a:lnSpc>
                <a:spcPct val="14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FF"/>
                </a:solidFill>
                <a:latin typeface="Times New Roman" panose="02020603050405020304" pitchFamily="16" charset="0"/>
              </a:rPr>
              <a:t>6.6.1 </a:t>
            </a:r>
            <a:r>
              <a:rPr lang="zh-CN" altLang="x-none" sz="2800" dirty="0" err="1">
                <a:solidFill>
                  <a:srgbClr val="0000FF"/>
                </a:solidFill>
                <a:latin typeface="Times New Roman" panose="02020603050405020304" pitchFamily="16" charset="0"/>
              </a:rPr>
              <a:t>文件存储空间分配</a:t>
            </a:r>
            <a:r>
              <a:rPr lang="en-US" altLang="zh-CN" sz="2800" dirty="0" err="1">
                <a:solidFill>
                  <a:srgbClr val="0000FF"/>
                </a:solidFill>
                <a:latin typeface="Times New Roman" panose="02020603050405020304" pitchFamily="16" charset="0"/>
              </a:rPr>
              <a:t>(file allocation)</a:t>
            </a:r>
            <a:endParaRPr lang="en-US" altLang="zh-CN" sz="2800" dirty="0" err="1">
              <a:solidFill>
                <a:srgbClr val="0000FF"/>
              </a:solidFill>
              <a:latin typeface="Times New Roman" panose="02020603050405020304" pitchFamily="16" charset="0"/>
            </a:endParaRPr>
          </a:p>
          <a:p>
            <a:pPr marL="342900" indent="-342900" defTabSz="457200" eaLnBrk="0" hangingPunct="0">
              <a:lnSpc>
                <a:spcPct val="14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FF"/>
                </a:solidFill>
                <a:latin typeface="Times New Roman" panose="02020603050405020304" pitchFamily="16" charset="0"/>
              </a:rPr>
              <a:t>6.6.2 </a:t>
            </a:r>
            <a:r>
              <a:rPr lang="zh-CN" altLang="x-none" sz="2800" dirty="0" err="1">
                <a:solidFill>
                  <a:srgbClr val="0000FF"/>
                </a:solidFill>
                <a:latin typeface="Times New Roman" panose="02020603050405020304" pitchFamily="16" charset="0"/>
              </a:rPr>
              <a:t>外存空闲空间管理方法</a:t>
            </a:r>
            <a:r>
              <a:rPr lang="en-US" altLang="zh-CN" sz="2800" dirty="0" err="1">
                <a:solidFill>
                  <a:srgbClr val="0000FF"/>
                </a:solidFill>
                <a:latin typeface="Times New Roman" panose="02020603050405020304" pitchFamily="16" charset="0"/>
              </a:rPr>
              <a:t>(free space management)</a:t>
            </a:r>
            <a:endParaRPr lang="en-US" altLang="zh-CN" sz="2800" dirty="0" err="1">
              <a:solidFill>
                <a:srgbClr val="0000FF"/>
              </a:solidFill>
              <a:latin typeface="Times New Roman" panose="02020603050405020304" pitchFamily="16" charset="0"/>
            </a:endParaRPr>
          </a:p>
          <a:p>
            <a:pPr marL="342900" indent="-342900" defTabSz="457200" eaLnBrk="0" hangingPunct="0">
              <a:lnSpc>
                <a:spcPct val="14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dirty="0" err="1">
              <a:solidFill>
                <a:srgbClr val="996633"/>
              </a:solidFill>
              <a:latin typeface="Times New Roman" panose="02020603050405020304" pitchFamily="16" charset="0"/>
            </a:endParaRPr>
          </a:p>
          <a:p>
            <a:pPr marL="342900" indent="-342900" defTabSz="457200" eaLnBrk="0" hangingPunct="0">
              <a:lnSpc>
                <a:spcPct val="14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dirty="0" err="1">
              <a:solidFill>
                <a:srgbClr val="996633"/>
              </a:solidFill>
              <a:latin typeface="Times New Roman" panose="02020603050405020304" pitchFamily="16"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5602" name="矩形 1638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5603" name="文本框 16385"/>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文件系统的基本概念</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25604" name="文本框 16386"/>
          <p:cNvSpPr txBox="1"/>
          <p:nvPr/>
        </p:nvSpPr>
        <p:spPr>
          <a:xfrm>
            <a:off x="520700" y="1493838"/>
            <a:ext cx="8178800" cy="4313237"/>
          </a:xfrm>
          <a:prstGeom prst="rect">
            <a:avLst/>
          </a:prstGeom>
          <a:noFill/>
          <a:ln w="9525">
            <a:noFill/>
          </a:ln>
        </p:spPr>
        <p:txBody>
          <a:bodyPr wrap="square" lIns="91440" tIns="45720" rIns="91440" bIns="45720" anchor="t" anchorCtr="0"/>
          <a:p>
            <a:pPr marL="711200" indent="-7112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b="1" dirty="0" err="1">
                <a:solidFill>
                  <a:srgbClr val="000000"/>
                </a:solidFill>
                <a:latin typeface="楷体_GB2312" pitchFamily="49" charset="0"/>
              </a:rPr>
              <a:t>2</a:t>
            </a:r>
            <a:r>
              <a:rPr lang="zh-CN" altLang="x-none" b="1" dirty="0" err="1">
                <a:solidFill>
                  <a:srgbClr val="000000"/>
                </a:solidFill>
                <a:latin typeface="楷体_GB2312" pitchFamily="49" charset="0"/>
              </a:rPr>
              <a:t>．文件的类型</a:t>
            </a:r>
            <a:endParaRPr lang="zh-CN" altLang="x-none" dirty="0" err="1">
              <a:solidFill>
                <a:srgbClr val="0000FF"/>
              </a:solidFill>
              <a:latin typeface="Times New Roman" panose="02020603050405020304" pitchFamily="16" charset="0"/>
            </a:endParaRPr>
          </a:p>
          <a:p>
            <a:pPr marL="711200" indent="-7112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按用途分类</a:t>
            </a:r>
            <a:r>
              <a:rPr lang="en-US" altLang="zh-CN" dirty="0" err="1">
                <a:solidFill>
                  <a:srgbClr val="0000FF"/>
                </a:solidFill>
                <a:latin typeface="Times New Roman" panose="02020603050405020304" pitchFamily="16" charset="0"/>
              </a:rPr>
              <a:t>:</a:t>
            </a:r>
            <a:endParaRPr lang="en-US" altLang="zh-CN" dirty="0" err="1">
              <a:solidFill>
                <a:srgbClr val="0000FF"/>
              </a:solidFill>
              <a:latin typeface="Times New Roman" panose="02020603050405020304" pitchFamily="16" charset="0"/>
            </a:endParaRPr>
          </a:p>
          <a:p>
            <a:pPr marL="711200" indent="-7112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楷体_GB2312" pitchFamily="49" charset="0"/>
              </a:rPr>
              <a:t>(1) </a:t>
            </a:r>
            <a:r>
              <a:rPr lang="zh-CN" altLang="x-none" dirty="0" err="1">
                <a:solidFill>
                  <a:srgbClr val="000000"/>
                </a:solidFill>
                <a:latin typeface="楷体_GB2312" pitchFamily="49" charset="0"/>
              </a:rPr>
              <a:t>系统文件。它是指由系统软件构成的文件。大多数的系统文件只允许用户调用而不允许用户去读，更不允许修改；有的系统文件不直接对用户开放。</a:t>
            </a:r>
            <a:endParaRPr lang="zh-CN" altLang="x-none" dirty="0" err="1">
              <a:solidFill>
                <a:srgbClr val="000000"/>
              </a:solidFill>
              <a:latin typeface="楷体_GB2312" pitchFamily="49" charset="0"/>
            </a:endParaRPr>
          </a:p>
          <a:p>
            <a:pPr marL="711200" indent="-7112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(2) </a:t>
            </a:r>
            <a:r>
              <a:rPr lang="zh-CN" altLang="x-none" dirty="0" err="1">
                <a:solidFill>
                  <a:srgbClr val="000000"/>
                </a:solidFill>
                <a:latin typeface="楷体_GB2312" pitchFamily="49" charset="0"/>
              </a:rPr>
              <a:t>用户文件。由用户的源代码、可执行文件或数据等所构成的文件，用户将这些文件委托给系统保管。</a:t>
            </a:r>
            <a:endParaRPr lang="zh-CN" altLang="x-none" dirty="0" err="1">
              <a:solidFill>
                <a:srgbClr val="000000"/>
              </a:solidFill>
              <a:latin typeface="楷体_GB2312" pitchFamily="49" charset="0"/>
            </a:endParaRPr>
          </a:p>
          <a:p>
            <a:pPr marL="711200" indent="-7112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(3) </a:t>
            </a:r>
            <a:r>
              <a:rPr lang="zh-CN" altLang="x-none" dirty="0" err="1">
                <a:solidFill>
                  <a:srgbClr val="000000"/>
                </a:solidFill>
                <a:latin typeface="楷体_GB2312" pitchFamily="49" charset="0"/>
              </a:rPr>
              <a:t>库文件。这是由标准子程序及常用的例程等所构成的文件。允许用户调用，但不允许修改。</a:t>
            </a:r>
            <a:endParaRPr lang="zh-CN" altLang="x-none" dirty="0" err="1">
              <a:solidFill>
                <a:srgbClr val="000000"/>
              </a:solidFill>
              <a:latin typeface="楷体_GB2312" pitchFamily="49" charset="0"/>
            </a:endParaRP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54626" name="矩形 8396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54627" name="文本框 83969"/>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6.6.1</a:t>
            </a:r>
            <a:r>
              <a:rPr lang="en-US" altLang="zh-CN" sz="32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Arial Black" panose="020B0A04020102020204" pitchFamily="32" charset="0"/>
                <a:ea typeface="宋体" panose="02010600030101010101" pitchFamily="2" charset="-122"/>
              </a:rPr>
              <a:t>文件存储空间分配</a:t>
            </a:r>
            <a:r>
              <a:rPr lang="zh-CN" altLang="x-none" sz="3200" dirty="0" err="1">
                <a:solidFill>
                  <a:srgbClr val="000000"/>
                </a:solidFill>
                <a:latin typeface="Times New Roman" panose="02020603050405020304" pitchFamily="16" charset="0"/>
                <a:ea typeface="宋体" panose="02010600030101010101" pitchFamily="2" charset="-122"/>
              </a:rPr>
              <a:t>(file allocation)</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154628" name="文本框 83970"/>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lnSpc>
                <a:spcPct val="14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00"/>
                </a:solidFill>
                <a:latin typeface="楷体_GB2312" pitchFamily="49" charset="0"/>
              </a:rPr>
              <a:t>1. </a:t>
            </a:r>
            <a:r>
              <a:rPr lang="zh-CN" altLang="x-none" sz="2800" dirty="0" err="1">
                <a:solidFill>
                  <a:srgbClr val="000000"/>
                </a:solidFill>
                <a:latin typeface="楷体_GB2312" pitchFamily="49" charset="0"/>
              </a:rPr>
              <a:t>文件存储分配</a:t>
            </a:r>
            <a:endParaRPr lang="zh-CN" altLang="x-none" sz="2800" dirty="0" err="1">
              <a:solidFill>
                <a:srgbClr val="000000"/>
              </a:solidFill>
              <a:latin typeface="楷体_GB2312" pitchFamily="49" charset="0"/>
            </a:endParaRPr>
          </a:p>
          <a:p>
            <a:pPr marL="342900" indent="-342900" defTabSz="457200" eaLnBrk="0" hangingPunct="0">
              <a:lnSpc>
                <a:spcPct val="14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楷体_GB2312" pitchFamily="49" charset="0"/>
              </a:rPr>
              <a:t>   采用怎样的方式来存储一个文件的数据信息</a:t>
            </a:r>
            <a:endParaRPr lang="zh-CN" altLang="x-none" sz="2800" dirty="0" err="1">
              <a:solidFill>
                <a:srgbClr val="000000"/>
              </a:solidFill>
              <a:latin typeface="楷体_GB2312" pitchFamily="49" charset="0"/>
            </a:endParaRPr>
          </a:p>
          <a:p>
            <a:pPr marL="1905" lvl="1" indent="455295" defTabSz="457200" eaLnBrk="0" hangingPunct="0">
              <a:lnSpc>
                <a:spcPct val="140000"/>
              </a:lnSpc>
              <a:spcBef>
                <a:spcPts val="7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FF"/>
                </a:solidFill>
                <a:latin typeface="楷体_GB2312" pitchFamily="49" charset="0"/>
              </a:rPr>
              <a:t>连续分配</a:t>
            </a:r>
            <a:r>
              <a:rPr lang="en-US" altLang="zh-CN" sz="2800" dirty="0" err="1">
                <a:solidFill>
                  <a:srgbClr val="0000FF"/>
                </a:solidFill>
                <a:latin typeface="楷体_GB2312" pitchFamily="49" charset="0"/>
              </a:rPr>
              <a:t>(contiguous)</a:t>
            </a:r>
            <a:endParaRPr lang="en-US" altLang="zh-CN" sz="2800" dirty="0" err="1">
              <a:solidFill>
                <a:srgbClr val="0000FF"/>
              </a:solidFill>
              <a:latin typeface="楷体_GB2312" pitchFamily="49" charset="0"/>
            </a:endParaRPr>
          </a:p>
          <a:p>
            <a:pPr marL="1905" lvl="1" indent="455295" defTabSz="457200" eaLnBrk="0" hangingPunct="0">
              <a:lnSpc>
                <a:spcPct val="140000"/>
              </a:lnSpc>
              <a:spcBef>
                <a:spcPts val="7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FF"/>
                </a:solidFill>
                <a:latin typeface="楷体_GB2312" pitchFamily="49" charset="0"/>
              </a:rPr>
              <a:t>链式分配</a:t>
            </a:r>
            <a:r>
              <a:rPr lang="en-US" altLang="zh-CN" sz="2800" dirty="0" err="1">
                <a:solidFill>
                  <a:srgbClr val="0000FF"/>
                </a:solidFill>
                <a:latin typeface="楷体_GB2312" pitchFamily="49" charset="0"/>
              </a:rPr>
              <a:t>(chained)</a:t>
            </a:r>
            <a:r>
              <a:rPr lang="zh-CN" altLang="x-none" sz="2800" dirty="0" err="1">
                <a:solidFill>
                  <a:srgbClr val="000000"/>
                </a:solidFill>
                <a:latin typeface="楷体_GB2312" pitchFamily="49" charset="0"/>
              </a:rPr>
              <a:t> </a:t>
            </a:r>
            <a:endParaRPr lang="zh-CN" altLang="x-none" sz="2800" dirty="0" err="1">
              <a:solidFill>
                <a:srgbClr val="000000"/>
              </a:solidFill>
              <a:latin typeface="楷体_GB2312" pitchFamily="49" charset="0"/>
            </a:endParaRPr>
          </a:p>
          <a:p>
            <a:pPr marL="1905" lvl="1" indent="455295" defTabSz="457200" eaLnBrk="0" hangingPunct="0">
              <a:lnSpc>
                <a:spcPct val="140000"/>
              </a:lnSpc>
              <a:spcBef>
                <a:spcPts val="7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FF"/>
                </a:solidFill>
                <a:latin typeface="楷体_GB2312" pitchFamily="49" charset="0"/>
              </a:rPr>
              <a:t>索引分配</a:t>
            </a:r>
            <a:r>
              <a:rPr lang="en-US" altLang="zh-CN" sz="2800" dirty="0" err="1">
                <a:solidFill>
                  <a:srgbClr val="0000FF"/>
                </a:solidFill>
                <a:latin typeface="楷体_GB2312" pitchFamily="49" charset="0"/>
              </a:rPr>
              <a:t>(indexed)</a:t>
            </a:r>
            <a:endParaRPr lang="en-US" altLang="zh-CN" sz="2800" dirty="0" err="1">
              <a:solidFill>
                <a:srgbClr val="0000FF"/>
              </a:solidFill>
              <a:latin typeface="楷体_GB2312" pitchFamily="49" charset="0"/>
            </a:endParaRPr>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56674" name="矩形 8499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56675" name="文本框 8499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6.6.1</a:t>
            </a:r>
            <a:r>
              <a:rPr lang="en-US" altLang="zh-CN" sz="32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文件存储空间分配(file allocation)</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156676" name="文本框 84994"/>
          <p:cNvSpPr txBox="1"/>
          <p:nvPr/>
        </p:nvSpPr>
        <p:spPr>
          <a:xfrm>
            <a:off x="468313" y="1412875"/>
            <a:ext cx="7920037" cy="4968875"/>
          </a:xfrm>
          <a:prstGeom prst="rect">
            <a:avLst/>
          </a:prstGeom>
          <a:noFill/>
          <a:ln w="9525">
            <a:noFill/>
          </a:ln>
        </p:spPr>
        <p:txBody>
          <a:bodyPr wrap="square" lIns="91440" tIns="45720" rIns="91440" bIns="45720" anchor="t" anchorCtr="0"/>
          <a:p>
            <a:pPr marL="342900" indent="-342900" defTabSz="457200" eaLnBrk="0" hangingPunct="0">
              <a:lnSpc>
                <a:spcPct val="13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FF"/>
                </a:solidFill>
                <a:latin typeface="Times New Roman" panose="02020603050405020304" pitchFamily="16" charset="0"/>
              </a:rPr>
              <a:t>（1） 连续分配</a:t>
            </a:r>
            <a:r>
              <a:rPr lang="en-US" altLang="zh-CN" sz="2800" dirty="0" err="1">
                <a:solidFill>
                  <a:srgbClr val="0000FF"/>
                </a:solidFill>
                <a:latin typeface="Times New Roman" panose="02020603050405020304" pitchFamily="16" charset="0"/>
              </a:rPr>
              <a:t>(continuous)</a:t>
            </a:r>
            <a:endParaRPr lang="en-US" altLang="zh-CN" sz="2800" dirty="0" err="1">
              <a:solidFill>
                <a:srgbClr val="0000FF"/>
              </a:solidFill>
              <a:latin typeface="Times New Roman" panose="02020603050405020304" pitchFamily="16" charset="0"/>
            </a:endParaRPr>
          </a:p>
          <a:p>
            <a:pPr marL="342900" indent="-342900" defTabSz="457200" eaLnBrk="0" hangingPunct="0">
              <a:lnSpc>
                <a:spcPct val="13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a:t>
            </a:r>
            <a:r>
              <a:rPr lang="en-US" altLang="zh-CN" sz="2800" dirty="0" err="1">
                <a:solidFill>
                  <a:srgbClr val="000000"/>
                </a:solidFill>
                <a:latin typeface="Times New Roman" panose="02020603050405020304" pitchFamily="16" charset="0"/>
              </a:rPr>
              <a:t>   </a:t>
            </a:r>
            <a:r>
              <a:rPr lang="zh-CN" altLang="x-none" sz="2800" dirty="0" err="1">
                <a:solidFill>
                  <a:srgbClr val="000000"/>
                </a:solidFill>
                <a:latin typeface="Times New Roman" panose="02020603050405020304" pitchFamily="16" charset="0"/>
              </a:rPr>
              <a:t>为文件分配一组相邻的物理盘块。</a:t>
            </a:r>
            <a:endParaRPr lang="zh-CN" altLang="x-none" sz="2800" dirty="0" err="1">
              <a:solidFill>
                <a:srgbClr val="000000"/>
              </a:solidFill>
              <a:latin typeface="Times New Roman" panose="02020603050405020304" pitchFamily="16" charset="0"/>
            </a:endParaRPr>
          </a:p>
          <a:p>
            <a:pPr marL="342900" indent="-342900" defTabSz="457200" eaLnBrk="0" hangingPunct="0">
              <a:lnSpc>
                <a:spcPct val="13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a:t>
            </a:r>
            <a:r>
              <a:rPr lang="en-US" altLang="zh-CN" sz="2800" dirty="0" err="1">
                <a:solidFill>
                  <a:srgbClr val="000000"/>
                </a:solidFill>
                <a:latin typeface="Times New Roman" panose="02020603050405020304" pitchFamily="16" charset="0"/>
              </a:rPr>
              <a:t>    </a:t>
            </a:r>
            <a:r>
              <a:rPr lang="zh-CN" altLang="x-none" sz="2800" dirty="0" err="1">
                <a:solidFill>
                  <a:srgbClr val="000000"/>
                </a:solidFill>
                <a:latin typeface="Times New Roman" panose="02020603050405020304" pitchFamily="16" charset="0"/>
              </a:rPr>
              <a:t>这种分配方式使得文件的逻辑记录顺序与存储器中文件占用的盘块的顺序一致，形成为顺序文件的物理结构。</a:t>
            </a:r>
            <a:endParaRPr lang="zh-CN" altLang="x-none" sz="2800" dirty="0" err="1">
              <a:solidFill>
                <a:srgbClr val="000000"/>
              </a:solidFill>
              <a:latin typeface="Times New Roman" panose="02020603050405020304" pitchFamily="16" charset="0"/>
            </a:endParaRPr>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58722" name="矩形 8601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58723" name="文本框 86017"/>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6.6.1</a:t>
            </a:r>
            <a:r>
              <a:rPr lang="en-US" altLang="zh-CN" sz="32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文件存储空间分配(file allocation)</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158724" name="文本框 86018"/>
          <p:cNvSpPr txBox="1"/>
          <p:nvPr/>
        </p:nvSpPr>
        <p:spPr>
          <a:xfrm>
            <a:off x="228600" y="1412875"/>
            <a:ext cx="8418513" cy="4968875"/>
          </a:xfrm>
          <a:prstGeom prst="rect">
            <a:avLst/>
          </a:prstGeom>
          <a:noFill/>
          <a:ln w="9525">
            <a:noFill/>
          </a:ln>
        </p:spPr>
        <p:txBody>
          <a:bodyPr wrap="square" lIns="91440" tIns="45720" rIns="91440" bIns="45720" anchor="t" anchorCtr="0"/>
          <a:p>
            <a:pPr marL="342900" indent="-342900" defTabSz="457200" eaLnBrk="0" hangingPunct="0">
              <a:lnSpc>
                <a:spcPct val="15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800" dirty="0" err="1">
                <a:solidFill>
                  <a:srgbClr val="0000FF"/>
                </a:solidFill>
                <a:latin typeface="Times New Roman" panose="02020603050405020304" pitchFamily="16" charset="0"/>
              </a:rPr>
              <a:t>(</a:t>
            </a:r>
            <a:r>
              <a:rPr lang="zh-CN" altLang="x-none" sz="2800" dirty="0" err="1">
                <a:solidFill>
                  <a:srgbClr val="0000FF"/>
                </a:solidFill>
                <a:latin typeface="Times New Roman" panose="02020603050405020304" pitchFamily="16" charset="0"/>
              </a:rPr>
              <a:t>2</a:t>
            </a:r>
            <a:r>
              <a:rPr lang="en-US" altLang="zh-CN" sz="2800" dirty="0" err="1">
                <a:solidFill>
                  <a:srgbClr val="0000FF"/>
                </a:solidFill>
                <a:latin typeface="Times New Roman" panose="02020603050405020304" pitchFamily="16" charset="0"/>
              </a:rPr>
              <a:t>)  </a:t>
            </a:r>
            <a:r>
              <a:rPr lang="zh-CN" altLang="x-none" sz="2800" dirty="0" err="1">
                <a:solidFill>
                  <a:srgbClr val="0000FF"/>
                </a:solidFill>
                <a:latin typeface="Times New Roman" panose="02020603050405020304" pitchFamily="16" charset="0"/>
              </a:rPr>
              <a:t>链式分配</a:t>
            </a:r>
            <a:r>
              <a:rPr lang="en-US" altLang="zh-CN" sz="2800" dirty="0" err="1">
                <a:solidFill>
                  <a:srgbClr val="0000FF"/>
                </a:solidFill>
                <a:latin typeface="Times New Roman" panose="02020603050405020304" pitchFamily="16" charset="0"/>
              </a:rPr>
              <a:t>(chained)</a:t>
            </a:r>
            <a:endParaRPr lang="en-US" altLang="zh-CN" sz="2800" dirty="0" err="1">
              <a:solidFill>
                <a:srgbClr val="0000FF"/>
              </a:solidFill>
              <a:latin typeface="Times New Roman" panose="02020603050405020304" pitchFamily="16" charset="0"/>
            </a:endParaRPr>
          </a:p>
          <a:p>
            <a:pPr marL="342900" indent="-342900" defTabSz="457200" eaLnBrk="0" hangingPunct="0">
              <a:lnSpc>
                <a:spcPct val="15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a:t>
            </a:r>
            <a:r>
              <a:rPr lang="en-US" altLang="zh-CN" sz="2800" dirty="0" err="1">
                <a:solidFill>
                  <a:srgbClr val="000000"/>
                </a:solidFill>
                <a:latin typeface="Times New Roman" panose="02020603050405020304" pitchFamily="16" charset="0"/>
              </a:rPr>
              <a:t>    </a:t>
            </a:r>
            <a:r>
              <a:rPr lang="zh-CN" altLang="x-none" sz="2800" dirty="0" err="1">
                <a:solidFill>
                  <a:srgbClr val="000000"/>
                </a:solidFill>
                <a:latin typeface="Times New Roman" panose="02020603050405020304" pitchFamily="16" charset="0"/>
              </a:rPr>
              <a:t>将</a:t>
            </a:r>
            <a:r>
              <a:rPr lang="zh-CN" altLang="x-none" sz="2800" b="1" dirty="0" err="1">
                <a:solidFill>
                  <a:srgbClr val="000000"/>
                </a:solidFill>
                <a:latin typeface="Times New Roman" panose="02020603050405020304" pitchFamily="16" charset="0"/>
              </a:rPr>
              <a:t>文件存储在离散的物理盘块</a:t>
            </a:r>
            <a:r>
              <a:rPr lang="zh-CN" altLang="x-none" sz="2800" dirty="0" err="1">
                <a:solidFill>
                  <a:srgbClr val="000000"/>
                </a:solidFill>
                <a:latin typeface="Times New Roman" panose="02020603050405020304" pitchFamily="16" charset="0"/>
              </a:rPr>
              <a:t>中，采用链接方式，在每个盘块上存储一个链接指针，将属于同一个文件的多个离散的盘块链接成一个链表。</a:t>
            </a:r>
            <a:endParaRPr lang="zh-CN" altLang="x-none" sz="2800" dirty="0" err="1">
              <a:solidFill>
                <a:srgbClr val="000000"/>
              </a:solidFill>
              <a:latin typeface="Times New Roman" panose="02020603050405020304" pitchFamily="16" charset="0"/>
            </a:endParaRPr>
          </a:p>
          <a:p>
            <a:pPr marL="342900" indent="-342900" defTabSz="457200" eaLnBrk="0" hangingPunct="0">
              <a:lnSpc>
                <a:spcPct val="150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a:t>
            </a:r>
            <a:r>
              <a:rPr lang="en-US" altLang="zh-CN" sz="2800" dirty="0" err="1">
                <a:solidFill>
                  <a:srgbClr val="000000"/>
                </a:solidFill>
                <a:latin typeface="Times New Roman" panose="02020603050405020304" pitchFamily="16" charset="0"/>
              </a:rPr>
              <a:t>     </a:t>
            </a:r>
            <a:r>
              <a:rPr lang="zh-CN" altLang="x-none" sz="2800" dirty="0" err="1">
                <a:solidFill>
                  <a:srgbClr val="000000"/>
                </a:solidFill>
                <a:latin typeface="Times New Roman" panose="02020603050405020304" pitchFamily="16" charset="0"/>
              </a:rPr>
              <a:t>这种分配方式所形成的物理文件为链接文件。</a:t>
            </a:r>
            <a:endParaRPr lang="zh-CN" altLang="x-none" sz="2800" dirty="0" err="1">
              <a:solidFill>
                <a:srgbClr val="000000"/>
              </a:solidFill>
              <a:latin typeface="Times New Roman" panose="02020603050405020304" pitchFamily="16" charset="0"/>
            </a:endParaRPr>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60770" name="矩形 8704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60771" name="文本框 87041"/>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6.6.1</a:t>
            </a:r>
            <a:r>
              <a:rPr lang="en-US" altLang="zh-CN" sz="32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文件存储空间分配(file allocation)</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160772" name="文本框 87042"/>
          <p:cNvSpPr txBox="1"/>
          <p:nvPr/>
        </p:nvSpPr>
        <p:spPr>
          <a:xfrm>
            <a:off x="468313" y="1412875"/>
            <a:ext cx="8874125" cy="4968875"/>
          </a:xfrm>
          <a:prstGeom prst="rect">
            <a:avLst/>
          </a:prstGeom>
          <a:noFill/>
          <a:ln w="9525">
            <a:noFill/>
          </a:ln>
        </p:spPr>
        <p:txBody>
          <a:bodyPr wrap="square" lIns="91440" tIns="45720" rIns="91440" bIns="45720" anchor="t" anchorCtr="0"/>
          <a:p>
            <a:pPr marL="342900" indent="-342900" defTabSz="457200" eaLnBrk="0" hangingPunct="0">
              <a:lnSpc>
                <a:spcPct val="13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FF"/>
                </a:solidFill>
                <a:latin typeface="Times New Roman" panose="02020603050405020304" pitchFamily="16" charset="0"/>
              </a:rPr>
              <a:t>（3）索引分配</a:t>
            </a:r>
            <a:r>
              <a:rPr lang="en-US" altLang="zh-CN" sz="2800" dirty="0" err="1">
                <a:solidFill>
                  <a:srgbClr val="0000FF"/>
                </a:solidFill>
                <a:latin typeface="Times New Roman" panose="02020603050405020304" pitchFamily="16" charset="0"/>
              </a:rPr>
              <a:t>(indexed)</a:t>
            </a:r>
            <a:endParaRPr lang="en-US" altLang="zh-CN" sz="2800" dirty="0" err="1">
              <a:solidFill>
                <a:srgbClr val="0000FF"/>
              </a:solidFill>
              <a:latin typeface="Times New Roman" panose="02020603050405020304" pitchFamily="16" charset="0"/>
            </a:endParaRPr>
          </a:p>
          <a:p>
            <a:pPr marL="342900" indent="-342900" defTabSz="457200" eaLnBrk="0" hangingPunct="0">
              <a:lnSpc>
                <a:spcPct val="13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a:t>
            </a:r>
            <a:r>
              <a:rPr lang="en-US" altLang="zh-CN" sz="2800" dirty="0" err="1">
                <a:solidFill>
                  <a:srgbClr val="000000"/>
                </a:solidFill>
                <a:latin typeface="Times New Roman" panose="02020603050405020304" pitchFamily="16" charset="0"/>
              </a:rPr>
              <a:t>    </a:t>
            </a:r>
            <a:r>
              <a:rPr lang="zh-CN" altLang="x-none" sz="2800" dirty="0" err="1">
                <a:solidFill>
                  <a:srgbClr val="000000"/>
                </a:solidFill>
                <a:latin typeface="Times New Roman" panose="02020603050405020304" pitchFamily="16" charset="0"/>
              </a:rPr>
              <a:t>为每个文件创建一个索引表，把分配给该文件的所有块号记录在索引表中，是一种不连续的分配方式，包括：单级索引、多极索引。</a:t>
            </a:r>
            <a:endParaRPr lang="zh-CN" altLang="x-none" sz="2800" dirty="0" err="1">
              <a:solidFill>
                <a:srgbClr val="000000"/>
              </a:solidFill>
              <a:latin typeface="Times New Roman" panose="02020603050405020304" pitchFamily="16" charset="0"/>
            </a:endParaRPr>
          </a:p>
          <a:p>
            <a:pPr marL="342900" indent="-342900" defTabSz="457200" eaLnBrk="0" hangingPunct="0">
              <a:lnSpc>
                <a:spcPct val="13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800" dirty="0" err="1">
                <a:solidFill>
                  <a:srgbClr val="000000"/>
                </a:solidFill>
                <a:latin typeface="Times New Roman" panose="02020603050405020304" pitchFamily="16" charset="0"/>
              </a:rPr>
              <a:t>    </a:t>
            </a:r>
            <a:r>
              <a:rPr lang="en-US" altLang="zh-CN" sz="2800" dirty="0" err="1">
                <a:solidFill>
                  <a:srgbClr val="000000"/>
                </a:solidFill>
                <a:latin typeface="Times New Roman" panose="02020603050405020304" pitchFamily="16" charset="0"/>
              </a:rPr>
              <a:t>    </a:t>
            </a:r>
            <a:r>
              <a:rPr lang="zh-CN" altLang="x-none" sz="2800" dirty="0" err="1">
                <a:solidFill>
                  <a:srgbClr val="000000"/>
                </a:solidFill>
                <a:latin typeface="Times New Roman" panose="02020603050405020304" pitchFamily="16" charset="0"/>
              </a:rPr>
              <a:t>这种分配方式所形成的物理文件即为</a:t>
            </a:r>
            <a:r>
              <a:rPr lang="zh-CN" altLang="x-none" sz="2800" dirty="0" err="1">
                <a:solidFill>
                  <a:srgbClr val="FF0000"/>
                </a:solidFill>
                <a:latin typeface="Times New Roman" panose="02020603050405020304" pitchFamily="16" charset="0"/>
              </a:rPr>
              <a:t>索引文件</a:t>
            </a:r>
            <a:r>
              <a:rPr lang="zh-CN" altLang="x-none" sz="2800" dirty="0" err="1">
                <a:solidFill>
                  <a:srgbClr val="000000"/>
                </a:solidFill>
                <a:latin typeface="Times New Roman" panose="02020603050405020304" pitchFamily="16" charset="0"/>
              </a:rPr>
              <a:t>。</a:t>
            </a:r>
            <a:endParaRPr lang="zh-CN" altLang="x-none" sz="2800" dirty="0" err="1">
              <a:solidFill>
                <a:srgbClr val="000000"/>
              </a:solidFill>
              <a:latin typeface="Times New Roman" panose="02020603050405020304" pitchFamily="16" charset="0"/>
            </a:endParaRPr>
          </a:p>
          <a:p>
            <a:pPr marL="342900" indent="-342900" defTabSz="457200" eaLnBrk="0" hangingPunct="0">
              <a:lnSpc>
                <a:spcPct val="135000"/>
              </a:lnSpc>
              <a:spcBef>
                <a:spcPts val="7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sz="2800" dirty="0" err="1">
              <a:solidFill>
                <a:srgbClr val="000000"/>
              </a:solidFill>
              <a:latin typeface="Times New Roman" panose="02020603050405020304" pitchFamily="16" charset="0"/>
            </a:endParaRP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62818" name="矩形 8806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62819" name="文本框 88065"/>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6.6.2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外存空闲空间管理方法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162820" name="文本框 88066"/>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外存空闲空间的管理方法：</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Times New Roman" panose="02020603050405020304" pitchFamily="16" charset="0"/>
              </a:rPr>
              <a:t>(1) </a:t>
            </a:r>
            <a:r>
              <a:rPr lang="zh-CN" altLang="x-none" dirty="0" err="1">
                <a:solidFill>
                  <a:srgbClr val="0000FF"/>
                </a:solidFill>
                <a:latin typeface="Times New Roman" panose="02020603050405020304" pitchFamily="16" charset="0"/>
              </a:rPr>
              <a:t>空闲区表</a:t>
            </a:r>
            <a:r>
              <a:rPr lang="zh-CN" altLang="x-none" dirty="0" err="1">
                <a:solidFill>
                  <a:srgbClr val="000000"/>
                </a:solidFill>
                <a:latin typeface="Times New Roman" panose="02020603050405020304" pitchFamily="16" charset="0"/>
              </a:rPr>
              <a:t>  </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为磁盘外存上所有空闲区建立一张</a:t>
            </a:r>
            <a:r>
              <a:rPr lang="zh-CN" altLang="x-none" b="1" dirty="0" err="1">
                <a:solidFill>
                  <a:srgbClr val="000000"/>
                </a:solidFill>
                <a:latin typeface="Times New Roman" panose="02020603050405020304" pitchFamily="16" charset="0"/>
              </a:rPr>
              <a:t>空闲表</a:t>
            </a:r>
            <a:r>
              <a:rPr lang="zh-CN" altLang="x-none" dirty="0" err="1">
                <a:solidFill>
                  <a:srgbClr val="000000"/>
                </a:solidFill>
                <a:latin typeface="Times New Roman" panose="02020603050405020304" pitchFamily="16" charset="0"/>
              </a:rPr>
              <a:t>，每个表项对应一个空闲区，空闲表中包含序号、空闲区的第一块号、空闲块的块数等信息。将所有空闲块记录在一个表中，即空闲块表。</a:t>
            </a:r>
            <a:endParaRPr lang="zh-CN" altLang="x-none" dirty="0" err="1">
              <a:solidFill>
                <a:srgbClr val="000000"/>
              </a:solidFill>
              <a:latin typeface="Times New Roman" panose="02020603050405020304" pitchFamily="16" charset="0"/>
            </a:endParaRPr>
          </a:p>
        </p:txBody>
      </p:sp>
      <p:pic>
        <p:nvPicPr>
          <p:cNvPr id="162821" name="图片 88067"/>
          <p:cNvPicPr>
            <a:picLocks noChangeAspect="1"/>
          </p:cNvPicPr>
          <p:nvPr/>
        </p:nvPicPr>
        <p:blipFill>
          <a:blip r:embed="rId2"/>
          <a:stretch>
            <a:fillRect/>
          </a:stretch>
        </p:blipFill>
        <p:spPr>
          <a:xfrm>
            <a:off x="1476375" y="4076700"/>
            <a:ext cx="6264275" cy="2239963"/>
          </a:xfrm>
          <a:prstGeom prst="rect">
            <a:avLst/>
          </a:prstGeom>
          <a:noFill/>
          <a:ln w="9525">
            <a:noFill/>
          </a:ln>
        </p:spPr>
      </p:pic>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64866" name="矩形 8908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64867" name="文本框 89089"/>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6.6.2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外存空闲空间管理方法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164868" name="文本框 89090"/>
          <p:cNvSpPr txBox="1"/>
          <p:nvPr/>
        </p:nvSpPr>
        <p:spPr>
          <a:xfrm>
            <a:off x="466725" y="1701800"/>
            <a:ext cx="7974013" cy="4071938"/>
          </a:xfrm>
          <a:prstGeom prst="rect">
            <a:avLst/>
          </a:prstGeom>
          <a:noFill/>
          <a:ln w="9525">
            <a:noFill/>
          </a:ln>
        </p:spPr>
        <p:txBody>
          <a:bodyPr wrap="square" lIns="91440" tIns="45720" rIns="91440" bIns="45720" anchor="t" anchorCtr="0"/>
          <a:p>
            <a:pPr marL="342900" indent="-342900" defTabSz="457200" eaLnBrk="0" hangingPunct="0">
              <a:lnSpc>
                <a:spcPct val="15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zh-CN" altLang="x-none" dirty="0" err="1">
                <a:solidFill>
                  <a:srgbClr val="0000FF"/>
                </a:solidFill>
                <a:latin typeface="楷体_GB2312" pitchFamily="49" charset="0"/>
              </a:rPr>
              <a:t>适用于连续文件结构</a:t>
            </a:r>
            <a:r>
              <a:rPr lang="zh-CN" altLang="x-none" dirty="0" err="1">
                <a:solidFill>
                  <a:srgbClr val="000000"/>
                </a:solidFill>
                <a:latin typeface="Times New Roman" panose="02020603050405020304" pitchFamily="16" charset="0"/>
              </a:rPr>
              <a:t>，其分配的方式是：</a:t>
            </a:r>
            <a:endParaRPr lang="zh-CN" altLang="x-none" dirty="0" err="1">
              <a:solidFill>
                <a:srgbClr val="000000"/>
              </a:solidFill>
              <a:latin typeface="Times New Roman" panose="02020603050405020304" pitchFamily="16" charset="0"/>
            </a:endParaRPr>
          </a:p>
          <a:p>
            <a:pPr marL="1905" lvl="1" indent="455295" defTabSz="457200" eaLnBrk="0" hangingPunct="0">
              <a:lnSpc>
                <a:spcPct val="15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在系统为某个文件分配空闲块时，首先扫描空闲表项，如找到合适的空闲区项，则分配给申请者，并把该项从空闲表中去掉。</a:t>
            </a:r>
            <a:endParaRPr lang="zh-CN" altLang="x-none" dirty="0" err="1">
              <a:solidFill>
                <a:srgbClr val="000000"/>
              </a:solidFill>
              <a:latin typeface="Times New Roman" panose="02020603050405020304" pitchFamily="16" charset="0"/>
            </a:endParaRPr>
          </a:p>
          <a:p>
            <a:pPr marL="1905" lvl="1" indent="455295" defTabSz="457200" eaLnBrk="0" hangingPunct="0">
              <a:lnSpc>
                <a:spcPct val="150000"/>
              </a:lnSpc>
              <a:spcBef>
                <a:spcPts val="665"/>
              </a:spcBef>
              <a:buClr>
                <a:srgbClr val="0000FF"/>
              </a:buClr>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如果一个空闲表项所含块数超过申请者要求，则为申请者分配了所要的物理块后，再修改该表项。</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66914" name="矩形 9011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66915" name="文本框 9011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6.6.2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外存空闲空间管理方法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166916" name="文本框 90114"/>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Times New Roman" panose="02020603050405020304" pitchFamily="16" charset="0"/>
              </a:rPr>
              <a:t>(2)</a:t>
            </a:r>
            <a:r>
              <a:rPr lang="zh-CN" altLang="x-none" dirty="0" err="1">
                <a:solidFill>
                  <a:srgbClr val="0000FF"/>
                </a:solidFill>
                <a:latin typeface="Times New Roman" panose="02020603050405020304" pitchFamily="16" charset="0"/>
              </a:rPr>
              <a:t>位示图</a:t>
            </a:r>
            <a:r>
              <a:rPr lang="en-US" altLang="zh-CN" dirty="0" err="1">
                <a:solidFill>
                  <a:srgbClr val="0000FF"/>
                </a:solidFill>
                <a:latin typeface="Times New Roman" panose="02020603050405020304" pitchFamily="16" charset="0"/>
              </a:rPr>
              <a:t>(bitmap)</a:t>
            </a:r>
            <a:r>
              <a:rPr lang="zh-CN" altLang="x-none" dirty="0" err="1">
                <a:solidFill>
                  <a:srgbClr val="000000"/>
                </a:solidFill>
                <a:latin typeface="Times New Roman" panose="02020603050405020304" pitchFamily="16" charset="0"/>
              </a:rPr>
              <a:t>：每一位表示一个物理块，取值</a:t>
            </a:r>
            <a:r>
              <a:rPr lang="en-US" altLang="zh-CN" dirty="0" err="1">
                <a:solidFill>
                  <a:srgbClr val="000000"/>
                </a:solidFill>
                <a:latin typeface="Times New Roman" panose="02020603050405020304" pitchFamily="16" charset="0"/>
              </a:rPr>
              <a:t>0</a:t>
            </a:r>
            <a:r>
              <a:rPr lang="zh-CN" altLang="x-none" dirty="0" err="1">
                <a:solidFill>
                  <a:srgbClr val="000000"/>
                </a:solidFill>
                <a:latin typeface="Times New Roman" panose="02020603050405020304" pitchFamily="16" charset="0"/>
              </a:rPr>
              <a:t>和</a:t>
            </a:r>
            <a:r>
              <a:rPr lang="en-US" altLang="zh-CN" dirty="0" err="1">
                <a:solidFill>
                  <a:srgbClr val="000000"/>
                </a:solidFill>
                <a:latin typeface="Times New Roman" panose="02020603050405020304" pitchFamily="16" charset="0"/>
              </a:rPr>
              <a:t>1</a:t>
            </a:r>
            <a:r>
              <a:rPr lang="zh-CN" altLang="x-none" dirty="0" err="1">
                <a:solidFill>
                  <a:srgbClr val="000000"/>
                </a:solidFill>
                <a:latin typeface="Times New Roman" panose="02020603050405020304" pitchFamily="16" charset="0"/>
              </a:rPr>
              <a:t>分别表示空闲和占用。申请物理块时，可以在位示图中查找为</a:t>
            </a:r>
            <a:r>
              <a:rPr lang="en-US" altLang="zh-CN" dirty="0" err="1">
                <a:solidFill>
                  <a:srgbClr val="000000"/>
                </a:solidFill>
                <a:latin typeface="Times New Roman" panose="02020603050405020304" pitchFamily="16" charset="0"/>
              </a:rPr>
              <a:t>0</a:t>
            </a:r>
            <a:r>
              <a:rPr lang="zh-CN" altLang="x-none" dirty="0" err="1">
                <a:solidFill>
                  <a:srgbClr val="000000"/>
                </a:solidFill>
                <a:latin typeface="Times New Roman" panose="02020603050405020304" pitchFamily="16" charset="0"/>
              </a:rPr>
              <a:t>的位，返回对应物理块号； 归还时，将对应位转置</a:t>
            </a:r>
            <a:r>
              <a:rPr lang="en-US" altLang="zh-CN" dirty="0" err="1">
                <a:solidFill>
                  <a:srgbClr val="000000"/>
                </a:solidFill>
                <a:latin typeface="Times New Roman" panose="02020603050405020304" pitchFamily="16" charset="0"/>
              </a:rPr>
              <a:t>0</a:t>
            </a:r>
            <a:r>
              <a:rPr lang="zh-CN" altLang="x-none" dirty="0" err="1">
                <a:solidFill>
                  <a:srgbClr val="000000"/>
                </a:solidFill>
                <a:latin typeface="Times New Roman" panose="02020603050405020304" pitchFamily="16" charset="0"/>
              </a:rPr>
              <a:t>。 描述能力强，适合各种物理结构。</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Times New Roman" panose="02020603050405020304" pitchFamily="16" charset="0"/>
              <a:ea typeface="宋体" panose="02010600030101010101" pitchFamily="2" charset="-122"/>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Times New Roman" panose="02020603050405020304" pitchFamily="16" charset="0"/>
              <a:ea typeface="宋体" panose="02010600030101010101" pitchFamily="2" charset="-122"/>
            </a:endParaRPr>
          </a:p>
        </p:txBody>
      </p:sp>
      <p:pic>
        <p:nvPicPr>
          <p:cNvPr id="166917" name="图片 90115"/>
          <p:cNvPicPr>
            <a:picLocks noChangeAspect="1"/>
          </p:cNvPicPr>
          <p:nvPr/>
        </p:nvPicPr>
        <p:blipFill>
          <a:blip r:embed="rId2"/>
          <a:stretch>
            <a:fillRect/>
          </a:stretch>
        </p:blipFill>
        <p:spPr>
          <a:xfrm>
            <a:off x="1258888" y="3502025"/>
            <a:ext cx="6049962" cy="2598738"/>
          </a:xfrm>
          <a:prstGeom prst="rect">
            <a:avLst/>
          </a:prstGeom>
          <a:noFill/>
          <a:ln w="9525">
            <a:noFill/>
          </a:ln>
        </p:spPr>
      </p:pic>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68962" name="矩形 9113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68963" name="文本框 91137"/>
          <p:cNvSpPr txBox="1"/>
          <p:nvPr/>
        </p:nvSpPr>
        <p:spPr>
          <a:xfrm>
            <a:off x="828675" y="260350"/>
            <a:ext cx="6434138" cy="923925"/>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6.6.2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外存空闲空间管理方法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168964" name="文本框 91138"/>
          <p:cNvSpPr txBox="1"/>
          <p:nvPr/>
        </p:nvSpPr>
        <p:spPr>
          <a:xfrm>
            <a:off x="539750" y="1484313"/>
            <a:ext cx="7439025" cy="417512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宋体" panose="02010600030101010101" pitchFamily="2" charset="-122"/>
                <a:ea typeface="宋体" panose="02010600030101010101" pitchFamily="2" charset="-122"/>
              </a:rPr>
              <a:t>计算公式：</a:t>
            </a:r>
            <a:endParaRPr lang="zh-CN" altLang="x-none" dirty="0" err="1">
              <a:solidFill>
                <a:srgbClr val="000000"/>
              </a:solidFill>
              <a:latin typeface="宋体" panose="02010600030101010101" pitchFamily="2" charset="-122"/>
              <a:ea typeface="宋体" panose="02010600030101010101" pitchFamily="2" charset="-122"/>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宋体" panose="02010600030101010101" pitchFamily="2" charset="-122"/>
                <a:ea typeface="宋体" panose="02010600030101010101" pitchFamily="2" charset="-122"/>
              </a:rPr>
              <a:t>（</a:t>
            </a:r>
            <a:r>
              <a:rPr lang="en-US" altLang="zh-CN" dirty="0" err="1">
                <a:solidFill>
                  <a:srgbClr val="000000"/>
                </a:solidFill>
                <a:latin typeface="宋体" panose="02010600030101010101" pitchFamily="2" charset="-122"/>
                <a:ea typeface="宋体" panose="02010600030101010101" pitchFamily="2" charset="-122"/>
              </a:rPr>
              <a:t>1</a:t>
            </a:r>
            <a:r>
              <a:rPr lang="zh-CN" altLang="x-none" dirty="0" err="1">
                <a:solidFill>
                  <a:srgbClr val="000000"/>
                </a:solidFill>
                <a:latin typeface="宋体" panose="02010600030101010101" pitchFamily="2" charset="-122"/>
                <a:ea typeface="宋体" panose="02010600030101010101" pitchFamily="2" charset="-122"/>
              </a:rPr>
              <a:t>）已知字号</a:t>
            </a:r>
            <a:r>
              <a:rPr lang="en-US" altLang="zh-CN" dirty="0" err="1">
                <a:solidFill>
                  <a:srgbClr val="000000"/>
                </a:solidFill>
                <a:latin typeface="宋体" panose="02010600030101010101" pitchFamily="2" charset="-122"/>
                <a:ea typeface="宋体" panose="02010600030101010101" pitchFamily="2" charset="-122"/>
              </a:rPr>
              <a:t>i</a:t>
            </a:r>
            <a:r>
              <a:rPr lang="zh-CN" altLang="x-none" dirty="0" err="1">
                <a:solidFill>
                  <a:srgbClr val="000000"/>
                </a:solidFill>
                <a:latin typeface="宋体" panose="02010600030101010101" pitchFamily="2" charset="-122"/>
                <a:ea typeface="宋体" panose="02010600030101010101" pitchFamily="2" charset="-122"/>
              </a:rPr>
              <a:t>，位号</a:t>
            </a:r>
            <a:r>
              <a:rPr lang="en-US" altLang="zh-CN" dirty="0" err="1">
                <a:solidFill>
                  <a:srgbClr val="000000"/>
                </a:solidFill>
                <a:latin typeface="宋体" panose="02010600030101010101" pitchFamily="2" charset="-122"/>
                <a:ea typeface="宋体" panose="02010600030101010101" pitchFamily="2" charset="-122"/>
              </a:rPr>
              <a:t>j</a:t>
            </a:r>
            <a:endParaRPr lang="en-US" altLang="zh-CN" dirty="0" err="1">
              <a:solidFill>
                <a:srgbClr val="000000"/>
              </a:solidFill>
              <a:latin typeface="宋体" panose="02010600030101010101" pitchFamily="2" charset="-122"/>
              <a:ea typeface="宋体" panose="02010600030101010101" pitchFamily="2" charset="-122"/>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宋体" panose="02010600030101010101" pitchFamily="2" charset="-122"/>
                <a:ea typeface="宋体" panose="02010600030101010101" pitchFamily="2" charset="-122"/>
              </a:rPr>
              <a:t>    </a:t>
            </a:r>
            <a:r>
              <a:rPr lang="zh-CN" altLang="x-none" dirty="0" err="1">
                <a:solidFill>
                  <a:srgbClr val="000000"/>
                </a:solidFill>
                <a:latin typeface="宋体" panose="02010600030101010101" pitchFamily="2" charset="-122"/>
                <a:ea typeface="宋体" panose="02010600030101010101" pitchFamily="2" charset="-122"/>
              </a:rPr>
              <a:t>块号＝</a:t>
            </a:r>
            <a:r>
              <a:rPr lang="en-US" altLang="zh-CN" dirty="0" err="1">
                <a:solidFill>
                  <a:srgbClr val="000000"/>
                </a:solidFill>
                <a:latin typeface="宋体" panose="02010600030101010101" pitchFamily="2" charset="-122"/>
                <a:ea typeface="宋体" panose="02010600030101010101" pitchFamily="2" charset="-122"/>
              </a:rPr>
              <a:t>i×</a:t>
            </a:r>
            <a:r>
              <a:rPr lang="zh-CN" altLang="x-none" dirty="0" err="1">
                <a:solidFill>
                  <a:srgbClr val="000000"/>
                </a:solidFill>
                <a:latin typeface="宋体" panose="02010600030101010101" pitchFamily="2" charset="-122"/>
                <a:ea typeface="宋体" panose="02010600030101010101" pitchFamily="2" charset="-122"/>
              </a:rPr>
              <a:t>字长＋</a:t>
            </a:r>
            <a:r>
              <a:rPr lang="en-US" altLang="zh-CN" dirty="0" err="1">
                <a:solidFill>
                  <a:srgbClr val="000000"/>
                </a:solidFill>
                <a:latin typeface="宋体" panose="02010600030101010101" pitchFamily="2" charset="-122"/>
                <a:ea typeface="宋体" panose="02010600030101010101" pitchFamily="2" charset="-122"/>
              </a:rPr>
              <a:t>j</a:t>
            </a:r>
            <a:endParaRPr lang="en-US" altLang="zh-CN" dirty="0" err="1">
              <a:solidFill>
                <a:srgbClr val="000000"/>
              </a:solidFill>
              <a:latin typeface="宋体" panose="02010600030101010101" pitchFamily="2" charset="-122"/>
              <a:ea typeface="宋体" panose="02010600030101010101" pitchFamily="2" charset="-122"/>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宋体" panose="02010600030101010101" pitchFamily="2" charset="-122"/>
                <a:ea typeface="宋体" panose="02010600030101010101" pitchFamily="2" charset="-122"/>
              </a:rPr>
              <a:t>（</a:t>
            </a:r>
            <a:r>
              <a:rPr lang="en-US" altLang="zh-CN" dirty="0" err="1">
                <a:solidFill>
                  <a:srgbClr val="000000"/>
                </a:solidFill>
                <a:latin typeface="宋体" panose="02010600030101010101" pitchFamily="2" charset="-122"/>
                <a:ea typeface="宋体" panose="02010600030101010101" pitchFamily="2" charset="-122"/>
              </a:rPr>
              <a:t>2</a:t>
            </a:r>
            <a:r>
              <a:rPr lang="zh-CN" altLang="x-none" dirty="0" err="1">
                <a:solidFill>
                  <a:srgbClr val="000000"/>
                </a:solidFill>
                <a:latin typeface="宋体" panose="02010600030101010101" pitchFamily="2" charset="-122"/>
                <a:ea typeface="宋体" panose="02010600030101010101" pitchFamily="2" charset="-122"/>
              </a:rPr>
              <a:t>）已知块号：</a:t>
            </a:r>
            <a:endParaRPr lang="zh-CN" altLang="x-none" dirty="0" err="1">
              <a:solidFill>
                <a:srgbClr val="000000"/>
              </a:solidFill>
              <a:latin typeface="宋体" panose="02010600030101010101" pitchFamily="2" charset="-122"/>
              <a:ea typeface="宋体" panose="02010600030101010101" pitchFamily="2" charset="-122"/>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宋体" panose="02010600030101010101" pitchFamily="2" charset="-122"/>
                <a:ea typeface="宋体" panose="02010600030101010101" pitchFamily="2" charset="-122"/>
              </a:rPr>
              <a:t>    字号＝</a:t>
            </a:r>
            <a:r>
              <a:rPr lang="en-US" altLang="zh-CN" dirty="0" err="1">
                <a:solidFill>
                  <a:srgbClr val="000000"/>
                </a:solidFill>
                <a:latin typeface="宋体" panose="02010600030101010101" pitchFamily="2" charset="-122"/>
                <a:ea typeface="宋体" panose="02010600030101010101" pitchFamily="2" charset="-122"/>
              </a:rPr>
              <a:t>[ </a:t>
            </a:r>
            <a:r>
              <a:rPr lang="zh-CN" altLang="x-none" dirty="0" err="1">
                <a:solidFill>
                  <a:srgbClr val="000000"/>
                </a:solidFill>
                <a:latin typeface="宋体" panose="02010600030101010101" pitchFamily="2" charset="-122"/>
                <a:ea typeface="宋体" panose="02010600030101010101" pitchFamily="2" charset="-122"/>
              </a:rPr>
              <a:t>块号</a:t>
            </a:r>
            <a:r>
              <a:rPr lang="en-US" altLang="zh-CN" dirty="0" err="1">
                <a:solidFill>
                  <a:srgbClr val="000000"/>
                </a:solidFill>
                <a:latin typeface="宋体" panose="02010600030101010101" pitchFamily="2" charset="-122"/>
                <a:ea typeface="宋体" panose="02010600030101010101" pitchFamily="2" charset="-122"/>
              </a:rPr>
              <a:t>/</a:t>
            </a:r>
            <a:r>
              <a:rPr lang="zh-CN" altLang="x-none" dirty="0" err="1">
                <a:solidFill>
                  <a:srgbClr val="000000"/>
                </a:solidFill>
                <a:latin typeface="宋体" panose="02010600030101010101" pitchFamily="2" charset="-122"/>
                <a:ea typeface="宋体" panose="02010600030101010101" pitchFamily="2" charset="-122"/>
              </a:rPr>
              <a:t>字长</a:t>
            </a:r>
            <a:r>
              <a:rPr lang="en-US" altLang="zh-CN" dirty="0" err="1">
                <a:solidFill>
                  <a:srgbClr val="000000"/>
                </a:solidFill>
                <a:latin typeface="宋体" panose="02010600030101010101" pitchFamily="2" charset="-122"/>
                <a:ea typeface="宋体" panose="02010600030101010101" pitchFamily="2" charset="-122"/>
              </a:rPr>
              <a:t>]</a:t>
            </a:r>
            <a:endParaRPr lang="en-US" altLang="zh-CN" dirty="0" err="1">
              <a:solidFill>
                <a:srgbClr val="000000"/>
              </a:solidFill>
              <a:latin typeface="宋体" panose="02010600030101010101" pitchFamily="2" charset="-122"/>
              <a:ea typeface="宋体" panose="02010600030101010101" pitchFamily="2" charset="-122"/>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宋体" panose="02010600030101010101" pitchFamily="2" charset="-122"/>
                <a:ea typeface="宋体" panose="02010600030101010101" pitchFamily="2" charset="-122"/>
              </a:rPr>
              <a:t>    </a:t>
            </a:r>
            <a:r>
              <a:rPr lang="zh-CN" altLang="x-none" dirty="0" err="1">
                <a:solidFill>
                  <a:srgbClr val="000000"/>
                </a:solidFill>
                <a:latin typeface="宋体" panose="02010600030101010101" pitchFamily="2" charset="-122"/>
                <a:ea typeface="宋体" panose="02010600030101010101" pitchFamily="2" charset="-122"/>
              </a:rPr>
              <a:t>位号＝块号 </a:t>
            </a:r>
            <a:r>
              <a:rPr lang="en-US" altLang="zh-CN" dirty="0" err="1">
                <a:solidFill>
                  <a:srgbClr val="000000"/>
                </a:solidFill>
                <a:latin typeface="宋体" panose="02010600030101010101" pitchFamily="2" charset="-122"/>
                <a:ea typeface="宋体" panose="02010600030101010101" pitchFamily="2" charset="-122"/>
              </a:rPr>
              <a:t>mod </a:t>
            </a:r>
            <a:r>
              <a:rPr lang="zh-CN" altLang="x-none" dirty="0" err="1">
                <a:solidFill>
                  <a:srgbClr val="000000"/>
                </a:solidFill>
                <a:latin typeface="宋体" panose="02010600030101010101" pitchFamily="2" charset="-122"/>
                <a:ea typeface="宋体" panose="02010600030101010101" pitchFamily="2" charset="-122"/>
              </a:rPr>
              <a:t>字长 </a:t>
            </a:r>
            <a:endParaRPr lang="zh-CN" altLang="x-none" dirty="0" err="1">
              <a:solidFill>
                <a:srgbClr val="000000"/>
              </a:solidFill>
              <a:latin typeface="宋体" panose="02010600030101010101" pitchFamily="2" charset="-122"/>
              <a:ea typeface="宋体" panose="02010600030101010101" pitchFamily="2" charset="-122"/>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宋体" panose="02010600030101010101" pitchFamily="2" charset="-122"/>
              <a:ea typeface="宋体" panose="02010600030101010101" pitchFamily="2" charset="-122"/>
            </a:endParaRP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71010" name="矩形 9216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71011" name="文本框 92161"/>
          <p:cNvSpPr txBox="1"/>
          <p:nvPr/>
        </p:nvSpPr>
        <p:spPr>
          <a:xfrm>
            <a:off x="971550" y="260350"/>
            <a:ext cx="6084888" cy="903288"/>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6.6.2</a:t>
            </a:r>
            <a:r>
              <a:rPr lang="en-US" altLang="zh-CN" sz="32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外存空闲空间管理方法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171012" name="文本框 92162"/>
          <p:cNvSpPr txBox="1"/>
          <p:nvPr/>
        </p:nvSpPr>
        <p:spPr>
          <a:xfrm>
            <a:off x="468313" y="1628775"/>
            <a:ext cx="8066087" cy="3917950"/>
          </a:xfrm>
          <a:prstGeom prst="rect">
            <a:avLst/>
          </a:prstGeom>
          <a:noFill/>
          <a:ln w="9525">
            <a:noFill/>
          </a:ln>
        </p:spPr>
        <p:txBody>
          <a:bodyPr wrap="square" lIns="91440" tIns="45720" rIns="91440" bIns="45720" anchor="t" anchorCtr="0"/>
          <a:p>
            <a:pPr marL="533400" indent="-533400" defTabSz="457200" eaLnBrk="0" hangingPunct="0">
              <a:lnSpc>
                <a:spcPct val="15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(3)  </a:t>
            </a:r>
            <a:r>
              <a:rPr lang="zh-CN" altLang="x-none" dirty="0" err="1">
                <a:solidFill>
                  <a:srgbClr val="0000FF"/>
                </a:solidFill>
                <a:latin typeface="Times New Roman" panose="02020603050405020304" pitchFamily="16" charset="0"/>
              </a:rPr>
              <a:t>空闲空间链接(chained free space)</a:t>
            </a:r>
            <a:endParaRPr lang="zh-CN" altLang="x-none" dirty="0" err="1">
              <a:solidFill>
                <a:srgbClr val="0000FF"/>
              </a:solidFill>
              <a:latin typeface="Times New Roman" panose="02020603050405020304" pitchFamily="16" charset="0"/>
            </a:endParaRPr>
          </a:p>
          <a:p>
            <a:pPr marL="533400" indent="-533400" defTabSz="457200" eaLnBrk="0" hangingPunct="0">
              <a:lnSpc>
                <a:spcPct val="15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每个空闲块中有指向下一个空闲块的指针，</a:t>
            </a:r>
            <a:r>
              <a:rPr lang="zh-CN" altLang="x-none" dirty="0" err="1">
                <a:solidFill>
                  <a:srgbClr val="0000FF"/>
                </a:solidFill>
                <a:latin typeface="Times New Roman" panose="02020603050405020304" pitchFamily="16" charset="0"/>
              </a:rPr>
              <a:t>所有空闲块构成一个链表。</a:t>
            </a:r>
            <a:r>
              <a:rPr lang="zh-CN" altLang="x-none" dirty="0" err="1">
                <a:solidFill>
                  <a:srgbClr val="000000"/>
                </a:solidFill>
                <a:latin typeface="Times New Roman" panose="02020603050405020304" pitchFamily="16" charset="0"/>
              </a:rPr>
              <a:t>每次申请空闲块只需取出链表开头的空闲块即可。</a:t>
            </a:r>
            <a:endParaRPr lang="zh-CN" altLang="x-none" dirty="0" err="1">
              <a:solidFill>
                <a:srgbClr val="000000"/>
              </a:solidFill>
              <a:latin typeface="Times New Roman" panose="02020603050405020304" pitchFamily="16" charset="0"/>
            </a:endParaRPr>
          </a:p>
          <a:p>
            <a:pPr marL="533400" indent="-533400" defTabSz="457200" eaLnBrk="0" hangingPunct="0">
              <a:lnSpc>
                <a:spcPct val="15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73058" name="矩形 9318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73059" name="文本框 93185"/>
          <p:cNvSpPr txBox="1"/>
          <p:nvPr/>
        </p:nvSpPr>
        <p:spPr>
          <a:xfrm>
            <a:off x="611188" y="152400"/>
            <a:ext cx="625475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6.6.2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外存空闲空间管理方法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pic>
        <p:nvPicPr>
          <p:cNvPr id="173060" name="图片 93186"/>
          <p:cNvPicPr>
            <a:picLocks noChangeAspect="1"/>
          </p:cNvPicPr>
          <p:nvPr/>
        </p:nvPicPr>
        <p:blipFill>
          <a:blip r:embed="rId2"/>
          <a:stretch>
            <a:fillRect/>
          </a:stretch>
        </p:blipFill>
        <p:spPr>
          <a:xfrm>
            <a:off x="830263" y="2060575"/>
            <a:ext cx="7483475" cy="2728913"/>
          </a:xfrm>
          <a:prstGeom prst="rect">
            <a:avLst/>
          </a:prstGeom>
          <a:noFill/>
          <a:ln w="9525">
            <a:noFill/>
          </a:ln>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7650" name="矩形 1740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7651" name="文本框 17409"/>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文件系统的基本概念</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27652" name="文本框 17410"/>
          <p:cNvSpPr txBox="1"/>
          <p:nvPr/>
        </p:nvSpPr>
        <p:spPr>
          <a:xfrm>
            <a:off x="466725" y="1844675"/>
            <a:ext cx="8178800" cy="4051300"/>
          </a:xfrm>
          <a:prstGeom prst="rect">
            <a:avLst/>
          </a:prstGeom>
          <a:noFill/>
          <a:ln w="9525">
            <a:noFill/>
          </a:ln>
        </p:spPr>
        <p:txBody>
          <a:bodyPr wrap="square" lIns="91440" tIns="45720" rIns="91440" bIns="45720" anchor="t" anchorCtr="0"/>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按文件中的数据形式分类</a:t>
            </a:r>
            <a:endParaRPr lang="zh-CN" altLang="x-none" dirty="0" err="1">
              <a:solidFill>
                <a:srgbClr val="0000FF"/>
              </a:solidFill>
              <a:latin typeface="Times New Roman" panose="02020603050405020304" pitchFamily="16"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(1)</a:t>
            </a:r>
            <a:r>
              <a:rPr lang="zh-CN" altLang="x-none" dirty="0" err="1">
                <a:solidFill>
                  <a:srgbClr val="000000"/>
                </a:solidFill>
                <a:latin typeface="Times New Roman" panose="02020603050405020304" pitchFamily="16" charset="0"/>
              </a:rPr>
              <a:t>源文件。它是指由源程序和数据构成的文件。通常由终端或输入设备输入的源程序和数据，所形成的文件都属于源文件。它通常是由</a:t>
            </a:r>
            <a:r>
              <a:rPr lang="en-US" altLang="zh-CN" dirty="0" err="1">
                <a:solidFill>
                  <a:srgbClr val="000000"/>
                </a:solidFill>
                <a:latin typeface="Times New Roman" panose="02020603050405020304" pitchFamily="16" charset="0"/>
              </a:rPr>
              <a:t>ASCII</a:t>
            </a:r>
            <a:r>
              <a:rPr lang="zh-CN" altLang="x-none" dirty="0" err="1">
                <a:solidFill>
                  <a:srgbClr val="000000"/>
                </a:solidFill>
                <a:latin typeface="Times New Roman" panose="02020603050405020304" pitchFamily="16" charset="0"/>
              </a:rPr>
              <a:t>码或者汉字所组成。</a:t>
            </a:r>
            <a:endParaRPr lang="zh-CN" altLang="x-none" dirty="0" err="1">
              <a:solidFill>
                <a:srgbClr val="000000"/>
              </a:solidFill>
              <a:latin typeface="Times New Roman" panose="02020603050405020304" pitchFamily="16"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(2)</a:t>
            </a:r>
            <a:r>
              <a:rPr lang="zh-CN" altLang="x-none" dirty="0" err="1">
                <a:solidFill>
                  <a:srgbClr val="000000"/>
                </a:solidFill>
                <a:latin typeface="Times New Roman" panose="02020603050405020304" pitchFamily="16" charset="0"/>
              </a:rPr>
              <a:t>目标文件。它是指把源程序经过相应语言的编译程序编译，但是尚未经过链接程序链接的目标代码所形成的文件。它属于二进制文件，通常目标文件使用的后缀名 “．</a:t>
            </a:r>
            <a:r>
              <a:rPr lang="en-US" altLang="zh-CN" dirty="0" err="1">
                <a:solidFill>
                  <a:srgbClr val="000000"/>
                </a:solidFill>
                <a:latin typeface="Times New Roman" panose="02020603050405020304" pitchFamily="16" charset="0"/>
              </a:rPr>
              <a:t>obj”</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marL="342900" indent="-342900" defTabSz="457200" eaLnBrk="0" hangingPunct="0">
              <a:lnSpc>
                <a:spcPct val="9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(3)</a:t>
            </a:r>
            <a:r>
              <a:rPr lang="zh-CN" altLang="x-none" dirty="0" err="1">
                <a:solidFill>
                  <a:srgbClr val="000000"/>
                </a:solidFill>
                <a:latin typeface="Times New Roman" panose="02020603050405020304" pitchFamily="16" charset="0"/>
              </a:rPr>
              <a:t>可执行文件。经编译后所产生的目标代码，再由链接程序链接后所形成的文件。</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75106" name="矩形 9420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75107" name="文本框 94209"/>
          <p:cNvSpPr txBox="1"/>
          <p:nvPr/>
        </p:nvSpPr>
        <p:spPr>
          <a:xfrm>
            <a:off x="900113" y="188913"/>
            <a:ext cx="6383337" cy="963612"/>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6.6.2</a:t>
            </a:r>
            <a:r>
              <a:rPr lang="en-US" altLang="zh-CN" sz="3200" dirty="0" err="1">
                <a:solidFill>
                  <a:srgbClr val="000000"/>
                </a:solidFill>
                <a:latin typeface="Arial Black" panose="020B0A04020102020204" pitchFamily="32"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外存空闲空间管理方法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175108" name="文本框 94210"/>
          <p:cNvSpPr txBox="1"/>
          <p:nvPr/>
        </p:nvSpPr>
        <p:spPr>
          <a:xfrm>
            <a:off x="468313" y="1557338"/>
            <a:ext cx="8178800" cy="4968875"/>
          </a:xfrm>
          <a:prstGeom prst="rect">
            <a:avLst/>
          </a:prstGeom>
          <a:noFill/>
          <a:ln w="9525">
            <a:noFill/>
          </a:ln>
        </p:spPr>
        <p:txBody>
          <a:bodyPr wrap="square" lIns="91440" tIns="45720" rIns="91440" bIns="45720" anchor="t" anchorCtr="0"/>
          <a:p>
            <a:pPr marL="533400" indent="-533400" defTabSz="457200" eaLnBrk="0" hangingPunct="0">
              <a:lnSpc>
                <a:spcPct val="15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(4)</a:t>
            </a:r>
            <a:r>
              <a:rPr lang="zh-CN" altLang="x-none" dirty="0" err="1">
                <a:solidFill>
                  <a:srgbClr val="0000FF"/>
                </a:solidFill>
                <a:latin typeface="楷体_GB2312" pitchFamily="49" charset="0"/>
              </a:rPr>
              <a:t>空闲空间索引(indexed free space)</a:t>
            </a:r>
            <a:r>
              <a:rPr lang="zh-CN" altLang="x-none" dirty="0" err="1">
                <a:solidFill>
                  <a:srgbClr val="000000"/>
                </a:solidFill>
                <a:latin typeface="楷体_GB2312" pitchFamily="49" charset="0"/>
              </a:rPr>
              <a:t>： </a:t>
            </a:r>
            <a:r>
              <a:rPr lang="en-US" altLang="zh-CN" dirty="0" err="1">
                <a:solidFill>
                  <a:srgbClr val="000000"/>
                </a:solidFill>
                <a:latin typeface="楷体_GB2312" pitchFamily="49" charset="0"/>
              </a:rPr>
              <a:t>      </a:t>
            </a:r>
            <a:endParaRPr lang="en-US" altLang="zh-CN" dirty="0" err="1">
              <a:solidFill>
                <a:srgbClr val="000000"/>
              </a:solidFill>
              <a:latin typeface="楷体_GB2312" pitchFamily="49" charset="0"/>
            </a:endParaRPr>
          </a:p>
          <a:p>
            <a:pPr marL="533400" indent="-533400" defTabSz="457200" eaLnBrk="0" hangingPunct="0">
              <a:lnSpc>
                <a:spcPct val="15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     </a:t>
            </a:r>
            <a:r>
              <a:rPr lang="zh-CN" altLang="x-none" dirty="0" err="1">
                <a:solidFill>
                  <a:srgbClr val="000000"/>
                </a:solidFill>
                <a:latin typeface="楷体_GB2312" pitchFamily="49" charset="0"/>
              </a:rPr>
              <a:t>建立线性表，在一个空闲块中记录其他几个空闲块的位置。</a:t>
            </a:r>
            <a:endParaRPr lang="zh-CN" altLang="x-none" dirty="0" err="1">
              <a:solidFill>
                <a:srgbClr val="000000"/>
              </a:solidFill>
              <a:latin typeface="楷体_GB2312" pitchFamily="49" charset="0"/>
            </a:endParaRPr>
          </a:p>
          <a:p>
            <a:pPr marL="533400" indent="-533400" defTabSz="457200" eaLnBrk="0" hangingPunct="0">
              <a:lnSpc>
                <a:spcPct val="15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en-US" altLang="zh-CN" dirty="0" err="1">
                <a:solidFill>
                  <a:srgbClr val="000000"/>
                </a:solidFill>
                <a:latin typeface="楷体_GB2312" pitchFamily="49" charset="0"/>
              </a:rPr>
              <a:t> </a:t>
            </a:r>
            <a:r>
              <a:rPr lang="zh-CN" altLang="x-none" dirty="0" err="1">
                <a:solidFill>
                  <a:srgbClr val="000000"/>
                </a:solidFill>
                <a:latin typeface="楷体_GB2312" pitchFamily="49" charset="0"/>
              </a:rPr>
              <a:t> 在管理的线性表中，每一个表项对应一个空闲区或空闲块号，</a:t>
            </a:r>
            <a:r>
              <a:rPr lang="zh-CN" altLang="x-none" dirty="0" err="1">
                <a:solidFill>
                  <a:srgbClr val="0000FF"/>
                </a:solidFill>
                <a:latin typeface="楷体_GB2312" pitchFamily="49" charset="0"/>
              </a:rPr>
              <a:t>并增加一项存放指向下一个存储线性表的空闲块指针。</a:t>
            </a:r>
            <a:r>
              <a:rPr lang="zh-CN" altLang="x-none" dirty="0" err="1">
                <a:solidFill>
                  <a:srgbClr val="000000"/>
                </a:solidFill>
                <a:latin typeface="楷体_GB2312" pitchFamily="49" charset="0"/>
              </a:rPr>
              <a:t>可将磁盘上的所有空闲区拉成一条链。</a:t>
            </a:r>
            <a:endParaRPr lang="zh-CN" altLang="x-none" dirty="0" err="1">
              <a:solidFill>
                <a:srgbClr val="000000"/>
              </a:solidFill>
              <a:latin typeface="楷体_GB2312" pitchFamily="49" charset="0"/>
            </a:endParaRPr>
          </a:p>
          <a:p>
            <a:pPr marL="533400" indent="-533400" defTabSz="457200" eaLnBrk="0" hangingPunct="0">
              <a:lnSpc>
                <a:spcPct val="15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楷体_GB2312" pitchFamily="49" charset="0"/>
              </a:rPr>
              <a:t>     </a:t>
            </a:r>
            <a:r>
              <a:rPr lang="en-US" altLang="zh-CN" dirty="0" err="1">
                <a:solidFill>
                  <a:srgbClr val="0000FF"/>
                </a:solidFill>
                <a:latin typeface="楷体_GB2312" pitchFamily="49" charset="0"/>
              </a:rPr>
              <a:t>  </a:t>
            </a:r>
            <a:endParaRPr lang="en-US" altLang="zh-CN" dirty="0" err="1">
              <a:solidFill>
                <a:srgbClr val="0000FF"/>
              </a:solidFill>
              <a:latin typeface="楷体_GB2312" pitchFamily="49" charset="0"/>
            </a:endParaRPr>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77154" name="矩形 9523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77155" name="文本框 95233"/>
          <p:cNvSpPr txBox="1"/>
          <p:nvPr/>
        </p:nvSpPr>
        <p:spPr>
          <a:xfrm>
            <a:off x="827088" y="333375"/>
            <a:ext cx="5026025" cy="776288"/>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6.7</a:t>
            </a:r>
            <a:r>
              <a:rPr lang="en-US" altLang="zh-CN" sz="3600" b="1" dirty="0" err="1">
                <a:solidFill>
                  <a:srgbClr val="000000"/>
                </a:solidFill>
                <a:latin typeface="楷体_GB2312" pitchFamily="49" charset="0"/>
              </a:rPr>
              <a:t> </a:t>
            </a:r>
            <a:r>
              <a:rPr lang="zh-CN" altLang="x-none" sz="3200" dirty="0" err="1">
                <a:solidFill>
                  <a:srgbClr val="000000"/>
                </a:solidFill>
                <a:latin typeface="Times New Roman" panose="02020603050405020304" pitchFamily="16" charset="0"/>
                <a:ea typeface="宋体" panose="02010600030101010101" pitchFamily="2" charset="-122"/>
              </a:rPr>
              <a:t>UNIX文件系统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177156" name="文本框 95234"/>
          <p:cNvSpPr txBox="1"/>
          <p:nvPr/>
        </p:nvSpPr>
        <p:spPr>
          <a:xfrm>
            <a:off x="466725" y="1989138"/>
            <a:ext cx="8021638" cy="4941887"/>
          </a:xfrm>
          <a:prstGeom prst="rect">
            <a:avLst/>
          </a:prstGeom>
          <a:noFill/>
          <a:ln w="9525">
            <a:noFill/>
          </a:ln>
        </p:spPr>
        <p:txBody>
          <a:bodyPr wrap="square" lIns="91440" tIns="45720" rIns="91440" bIns="45720" anchor="t" anchorCtr="0"/>
          <a:p>
            <a:pPr marL="342900" indent="-342900" defTabSz="457200" eaLnBrk="0" hangingPunct="0">
              <a:lnSpc>
                <a:spcPct val="125000"/>
              </a:lnSpc>
              <a:spcBef>
                <a:spcPts val="565"/>
              </a:spcBef>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FF"/>
                </a:solidFill>
                <a:latin typeface="楷体_GB2312" pitchFamily="49" charset="0"/>
              </a:rPr>
              <a:t>改进的多级文件目录</a:t>
            </a:r>
            <a:r>
              <a:rPr lang="zh-CN" altLang="x-none" sz="2000" dirty="0" err="1">
                <a:solidFill>
                  <a:srgbClr val="000000"/>
                </a:solidFill>
                <a:latin typeface="楷体_GB2312" pitchFamily="49" charset="0"/>
              </a:rPr>
              <a:t>，可以建立</a:t>
            </a:r>
            <a:r>
              <a:rPr lang="zh-CN" altLang="x-none" sz="2000" dirty="0" err="1">
                <a:solidFill>
                  <a:srgbClr val="0000FF"/>
                </a:solidFill>
                <a:latin typeface="楷体_GB2312" pitchFamily="49" charset="0"/>
              </a:rPr>
              <a:t>文件别名</a:t>
            </a:r>
            <a:r>
              <a:rPr lang="zh-CN" altLang="x-none" sz="2000" dirty="0" err="1">
                <a:solidFill>
                  <a:srgbClr val="000000"/>
                </a:solidFill>
                <a:latin typeface="楷体_GB2312" pitchFamily="49" charset="0"/>
              </a:rPr>
              <a:t>（索引结点方式和符号链接方式），有</a:t>
            </a:r>
            <a:r>
              <a:rPr lang="zh-CN" altLang="x-none" sz="2000" dirty="0" err="1">
                <a:solidFill>
                  <a:srgbClr val="0000FF"/>
                </a:solidFill>
                <a:latin typeface="楷体_GB2312" pitchFamily="49" charset="0"/>
              </a:rPr>
              <a:t>用户访问权限控制</a:t>
            </a:r>
            <a:r>
              <a:rPr lang="zh-CN" altLang="x-none" sz="2000" dirty="0" err="1">
                <a:solidFill>
                  <a:srgbClr val="000000"/>
                </a:solidFill>
                <a:latin typeface="楷体_GB2312" pitchFamily="49" charset="0"/>
              </a:rPr>
              <a:t>（文件的读</a:t>
            </a:r>
            <a:r>
              <a:rPr lang="en-US" altLang="zh-CN" sz="2000" dirty="0" err="1">
                <a:solidFill>
                  <a:srgbClr val="000000"/>
                </a:solidFill>
                <a:latin typeface="楷体_GB2312" pitchFamily="49" charset="0"/>
              </a:rPr>
              <a:t>R</a:t>
            </a:r>
            <a:r>
              <a:rPr lang="zh-CN" altLang="x-none" sz="2000" dirty="0" err="1">
                <a:solidFill>
                  <a:srgbClr val="000000"/>
                </a:solidFill>
                <a:latin typeface="楷体_GB2312" pitchFamily="49" charset="0"/>
              </a:rPr>
              <a:t>、写</a:t>
            </a:r>
            <a:r>
              <a:rPr lang="en-US" altLang="zh-CN" sz="2000" dirty="0" err="1">
                <a:solidFill>
                  <a:srgbClr val="000000"/>
                </a:solidFill>
                <a:latin typeface="楷体_GB2312" pitchFamily="49" charset="0"/>
              </a:rPr>
              <a:t>W</a:t>
            </a:r>
            <a:r>
              <a:rPr lang="zh-CN" altLang="x-none" sz="2000" dirty="0" err="1">
                <a:solidFill>
                  <a:srgbClr val="000000"/>
                </a:solidFill>
                <a:latin typeface="楷体_GB2312" pitchFamily="49" charset="0"/>
              </a:rPr>
              <a:t>和执行</a:t>
            </a:r>
            <a:r>
              <a:rPr lang="en-US" altLang="zh-CN" sz="2000" dirty="0" err="1">
                <a:solidFill>
                  <a:srgbClr val="000000"/>
                </a:solidFill>
                <a:latin typeface="楷体_GB2312" pitchFamily="49" charset="0"/>
              </a:rPr>
              <a:t>X</a:t>
            </a:r>
            <a:r>
              <a:rPr lang="zh-CN" altLang="x-none" sz="2000" dirty="0" err="1">
                <a:solidFill>
                  <a:srgbClr val="000000"/>
                </a:solidFill>
                <a:latin typeface="楷体_GB2312" pitchFamily="49" charset="0"/>
              </a:rPr>
              <a:t>，相应于目录的检索文件、增删文件和进入目录）</a:t>
            </a:r>
            <a:endParaRPr lang="zh-CN" altLang="x-none" sz="2000" dirty="0" err="1">
              <a:solidFill>
                <a:srgbClr val="000000"/>
              </a:solidFill>
              <a:latin typeface="楷体_GB2312" pitchFamily="49" charset="0"/>
            </a:endParaRPr>
          </a:p>
          <a:p>
            <a:pPr marL="1905" lvl="1" indent="455295" defTabSz="457200" eaLnBrk="0" hangingPunct="0">
              <a:lnSpc>
                <a:spcPct val="125000"/>
              </a:lnSpc>
              <a:spcBef>
                <a:spcPts val="565"/>
              </a:spcBef>
              <a:buClrTx/>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00"/>
                </a:solidFill>
                <a:latin typeface="楷体_GB2312" pitchFamily="49" charset="0"/>
              </a:rPr>
              <a:t>注意：如果对文件具有写权限，而对文件所在目录没有写权限，仍然可以改变该文件的长度（如添加数据），因为除文件名外的其他文件目录内容都存放在索引结点而不是在目录文件。</a:t>
            </a:r>
            <a:endParaRPr lang="zh-CN" altLang="x-none" sz="2000" dirty="0" err="1">
              <a:solidFill>
                <a:srgbClr val="000000"/>
              </a:solidFill>
              <a:latin typeface="楷体_GB2312" pitchFamily="49" charset="0"/>
            </a:endParaRPr>
          </a:p>
          <a:p>
            <a:pPr marL="342900" indent="-342900" defTabSz="457200" eaLnBrk="0" hangingPunct="0">
              <a:lnSpc>
                <a:spcPct val="125000"/>
              </a:lnSpc>
              <a:spcBef>
                <a:spcPts val="565"/>
              </a:spcBef>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2000" dirty="0" err="1">
                <a:solidFill>
                  <a:srgbClr val="0000FF"/>
                </a:solidFill>
                <a:latin typeface="楷体_GB2312" pitchFamily="49" charset="0"/>
              </a:rPr>
              <a:t>文件类型</a:t>
            </a:r>
            <a:r>
              <a:rPr lang="zh-CN" altLang="x-none" sz="2000" dirty="0" err="1">
                <a:solidFill>
                  <a:srgbClr val="000000"/>
                </a:solidFill>
                <a:latin typeface="楷体_GB2312" pitchFamily="49" charset="0"/>
              </a:rPr>
              <a:t>：常规文件</a:t>
            </a:r>
            <a:r>
              <a:rPr lang="en-US" altLang="zh-CN" sz="2000" dirty="0" err="1">
                <a:solidFill>
                  <a:srgbClr val="000000"/>
                </a:solidFill>
                <a:latin typeface="楷体_GB2312" pitchFamily="49" charset="0"/>
              </a:rPr>
              <a:t>(ordinary file)</a:t>
            </a:r>
            <a:r>
              <a:rPr lang="zh-CN" altLang="x-none" sz="2000" dirty="0" err="1">
                <a:solidFill>
                  <a:srgbClr val="000000"/>
                </a:solidFill>
                <a:latin typeface="楷体_GB2312" pitchFamily="49" charset="0"/>
              </a:rPr>
              <a:t>、目录文件</a:t>
            </a:r>
            <a:r>
              <a:rPr lang="en-US" altLang="zh-CN" sz="2000" dirty="0" err="1">
                <a:solidFill>
                  <a:srgbClr val="000000"/>
                </a:solidFill>
                <a:latin typeface="楷体_GB2312" pitchFamily="49" charset="0"/>
              </a:rPr>
              <a:t>(directory)</a:t>
            </a:r>
            <a:r>
              <a:rPr lang="zh-CN" altLang="x-none" sz="2000" dirty="0" err="1">
                <a:solidFill>
                  <a:srgbClr val="000000"/>
                </a:solidFill>
                <a:latin typeface="楷体_GB2312" pitchFamily="49" charset="0"/>
              </a:rPr>
              <a:t>、特殊文件</a:t>
            </a:r>
            <a:r>
              <a:rPr lang="en-US" altLang="zh-CN" sz="2000" dirty="0" err="1">
                <a:solidFill>
                  <a:srgbClr val="000000"/>
                </a:solidFill>
                <a:latin typeface="楷体_GB2312" pitchFamily="49" charset="0"/>
              </a:rPr>
              <a:t>(special file)</a:t>
            </a:r>
            <a:r>
              <a:rPr lang="zh-CN" altLang="x-none" sz="2000" dirty="0" err="1">
                <a:solidFill>
                  <a:srgbClr val="000000"/>
                </a:solidFill>
                <a:latin typeface="楷体_GB2312" pitchFamily="49" charset="0"/>
              </a:rPr>
              <a:t>如外设、先进先出文件</a:t>
            </a:r>
            <a:r>
              <a:rPr lang="en-US" altLang="zh-CN" sz="2000" dirty="0" err="1">
                <a:solidFill>
                  <a:srgbClr val="000000"/>
                </a:solidFill>
                <a:latin typeface="楷体_GB2312" pitchFamily="49" charset="0"/>
              </a:rPr>
              <a:t>(FIFO)</a:t>
            </a:r>
            <a:r>
              <a:rPr lang="zh-CN" altLang="x-none" sz="2000" dirty="0" err="1">
                <a:solidFill>
                  <a:srgbClr val="000000"/>
                </a:solidFill>
                <a:latin typeface="楷体_GB2312" pitchFamily="49" charset="0"/>
              </a:rPr>
              <a:t>如命名管道；</a:t>
            </a:r>
            <a:endParaRPr lang="zh-CN" altLang="x-none" sz="2000" dirty="0" err="1">
              <a:solidFill>
                <a:srgbClr val="000000"/>
              </a:solidFill>
              <a:latin typeface="楷体_GB2312" pitchFamily="49" charset="0"/>
            </a:endParaRPr>
          </a:p>
        </p:txBody>
      </p:sp>
      <p:sp>
        <p:nvSpPr>
          <p:cNvPr id="177157" name="文本框 95235"/>
          <p:cNvSpPr txBox="1"/>
          <p:nvPr/>
        </p:nvSpPr>
        <p:spPr>
          <a:xfrm>
            <a:off x="7758113" y="6192838"/>
            <a:ext cx="790575" cy="460375"/>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返回</a:t>
            </a:r>
            <a:endParaRPr lang="zh-CN" altLang="x-none" dirty="0" err="1">
              <a:solidFill>
                <a:srgbClr val="000000"/>
              </a:solidFill>
              <a:latin typeface="楷体_GB2312" pitchFamily="49" charset="0"/>
            </a:endParaRPr>
          </a:p>
        </p:txBody>
      </p:sp>
      <p:sp>
        <p:nvSpPr>
          <p:cNvPr id="177158" name="文本框 95236"/>
          <p:cNvSpPr txBox="1"/>
          <p:nvPr/>
        </p:nvSpPr>
        <p:spPr>
          <a:xfrm>
            <a:off x="684213" y="1412875"/>
            <a:ext cx="4824412" cy="460375"/>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1.   UNIX</a:t>
            </a:r>
            <a:r>
              <a:rPr lang="zh-CN" altLang="x-none" dirty="0" err="1">
                <a:solidFill>
                  <a:srgbClr val="000000"/>
                </a:solidFill>
                <a:latin typeface="Times New Roman" panose="02020603050405020304" pitchFamily="16" charset="0"/>
              </a:rPr>
              <a:t>文件系统概述</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79202" name="矩形 9625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79203" name="文本框 96257"/>
          <p:cNvSpPr txBox="1"/>
          <p:nvPr/>
        </p:nvSpPr>
        <p:spPr>
          <a:xfrm>
            <a:off x="395288" y="1484313"/>
            <a:ext cx="7772400" cy="5334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2. 磁盘文件卷结构</a:t>
            </a:r>
            <a:endParaRPr lang="zh-CN" altLang="x-none" dirty="0" err="1">
              <a:solidFill>
                <a:srgbClr val="000000"/>
              </a:solidFill>
              <a:latin typeface="Times New Roman" panose="02020603050405020304" pitchFamily="16" charset="0"/>
            </a:endParaRPr>
          </a:p>
        </p:txBody>
      </p:sp>
      <p:sp>
        <p:nvSpPr>
          <p:cNvPr id="179204" name="文本框 96258"/>
          <p:cNvSpPr txBox="1"/>
          <p:nvPr/>
        </p:nvSpPr>
        <p:spPr>
          <a:xfrm>
            <a:off x="250825" y="4292600"/>
            <a:ext cx="8893175" cy="200342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楷体_GB2312" pitchFamily="49" charset="0"/>
              </a:rPr>
              <a:t>超级块</a:t>
            </a:r>
            <a:r>
              <a:rPr lang="zh-CN" altLang="x-none" dirty="0" err="1">
                <a:solidFill>
                  <a:srgbClr val="000000"/>
                </a:solidFill>
                <a:latin typeface="楷体_GB2312" pitchFamily="49" charset="0"/>
              </a:rPr>
              <a:t>：描述文件系统的状态，包括磁盘空闲块栈，空闲</a:t>
            </a:r>
            <a:r>
              <a:rPr lang="en-US" altLang="zh-CN" dirty="0" err="1">
                <a:solidFill>
                  <a:srgbClr val="000000"/>
                </a:solidFill>
                <a:latin typeface="楷体_GB2312" pitchFamily="49" charset="0"/>
              </a:rPr>
              <a:t>i</a:t>
            </a:r>
            <a:r>
              <a:rPr lang="zh-CN" altLang="x-none" dirty="0" err="1">
                <a:solidFill>
                  <a:srgbClr val="000000"/>
                </a:solidFill>
                <a:latin typeface="楷体_GB2312" pitchFamily="49" charset="0"/>
              </a:rPr>
              <a:t>结点栈</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楷体_GB2312" pitchFamily="49" charset="0"/>
              </a:rPr>
              <a:t>i</a:t>
            </a:r>
            <a:r>
              <a:rPr lang="zh-CN" altLang="x-none" dirty="0" err="1">
                <a:solidFill>
                  <a:srgbClr val="0000FF"/>
                </a:solidFill>
                <a:latin typeface="楷体_GB2312" pitchFamily="49" charset="0"/>
              </a:rPr>
              <a:t>节点</a:t>
            </a:r>
            <a:r>
              <a:rPr lang="zh-CN" altLang="x-none" dirty="0" err="1">
                <a:solidFill>
                  <a:srgbClr val="000000"/>
                </a:solidFill>
                <a:latin typeface="楷体_GB2312" pitchFamily="49" charset="0"/>
              </a:rPr>
              <a:t>（</a:t>
            </a:r>
            <a:r>
              <a:rPr lang="en-US" altLang="zh-CN" dirty="0" err="1">
                <a:solidFill>
                  <a:srgbClr val="000000"/>
                </a:solidFill>
                <a:latin typeface="楷体_GB2312" pitchFamily="49" charset="0"/>
              </a:rPr>
              <a:t>inode list</a:t>
            </a:r>
            <a:r>
              <a:rPr lang="zh-CN" altLang="x-none" dirty="0" err="1">
                <a:solidFill>
                  <a:srgbClr val="000000"/>
                </a:solidFill>
                <a:latin typeface="楷体_GB2312" pitchFamily="49" charset="0"/>
              </a:rPr>
              <a:t>）：存放文件说明信息，每项</a:t>
            </a:r>
            <a:r>
              <a:rPr lang="en-US" altLang="zh-CN" dirty="0" err="1">
                <a:solidFill>
                  <a:srgbClr val="000000"/>
                </a:solidFill>
                <a:latin typeface="楷体_GB2312" pitchFamily="49" charset="0"/>
              </a:rPr>
              <a:t>64</a:t>
            </a:r>
            <a:r>
              <a:rPr lang="zh-CN" altLang="x-none" dirty="0" err="1">
                <a:solidFill>
                  <a:srgbClr val="000000"/>
                </a:solidFill>
                <a:latin typeface="楷体_GB2312" pitchFamily="49" charset="0"/>
              </a:rPr>
              <a:t>字节</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楷体_GB2312" pitchFamily="49" charset="0"/>
              </a:rPr>
              <a:t>目录文件</a:t>
            </a:r>
            <a:r>
              <a:rPr lang="zh-CN" altLang="x-none" dirty="0" err="1">
                <a:solidFill>
                  <a:srgbClr val="000000"/>
                </a:solidFill>
                <a:latin typeface="楷体_GB2312" pitchFamily="49" charset="0"/>
              </a:rPr>
              <a:t>：每个目录项</a:t>
            </a:r>
            <a:r>
              <a:rPr lang="en-US" altLang="zh-CN" dirty="0" err="1">
                <a:solidFill>
                  <a:srgbClr val="000000"/>
                </a:solidFill>
                <a:latin typeface="楷体_GB2312" pitchFamily="49" charset="0"/>
              </a:rPr>
              <a:t>16</a:t>
            </a:r>
            <a:r>
              <a:rPr lang="zh-CN" altLang="x-none" dirty="0" err="1">
                <a:solidFill>
                  <a:srgbClr val="000000"/>
                </a:solidFill>
                <a:latin typeface="楷体_GB2312" pitchFamily="49" charset="0"/>
              </a:rPr>
              <a:t>字节。文件名区分大小写。</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楷体_GB2312" pitchFamily="49" charset="0"/>
              </a:rPr>
              <a:t>文件寻址</a:t>
            </a:r>
            <a:r>
              <a:rPr lang="zh-CN" altLang="x-none" dirty="0" err="1">
                <a:solidFill>
                  <a:srgbClr val="000000"/>
                </a:solidFill>
                <a:latin typeface="楷体_GB2312" pitchFamily="49" charset="0"/>
              </a:rPr>
              <a:t>：直接索引，一级、二级、三级间接索引</a:t>
            </a:r>
            <a:endParaRPr lang="zh-CN" altLang="x-none" dirty="0" err="1">
              <a:solidFill>
                <a:srgbClr val="000000"/>
              </a:solidFill>
              <a:latin typeface="楷体_GB2312" pitchFamily="49" charset="0"/>
            </a:endParaRPr>
          </a:p>
        </p:txBody>
      </p:sp>
      <p:pic>
        <p:nvPicPr>
          <p:cNvPr id="179205" name="图片 96259"/>
          <p:cNvPicPr>
            <a:picLocks noChangeAspect="1"/>
          </p:cNvPicPr>
          <p:nvPr/>
        </p:nvPicPr>
        <p:blipFill>
          <a:blip r:embed="rId2"/>
          <a:stretch>
            <a:fillRect/>
          </a:stretch>
        </p:blipFill>
        <p:spPr>
          <a:xfrm>
            <a:off x="0" y="2060575"/>
            <a:ext cx="9144000" cy="1927225"/>
          </a:xfrm>
          <a:prstGeom prst="rect">
            <a:avLst/>
          </a:prstGeom>
          <a:solidFill>
            <a:srgbClr val="CCFFFF"/>
          </a:solidFill>
          <a:ln w="9525">
            <a:noFill/>
          </a:ln>
        </p:spPr>
      </p:pic>
      <p:sp>
        <p:nvSpPr>
          <p:cNvPr id="179206" name="矩形 96260"/>
          <p:cNvSpPr/>
          <p:nvPr/>
        </p:nvSpPr>
        <p:spPr>
          <a:xfrm>
            <a:off x="939800" y="404813"/>
            <a:ext cx="4529138" cy="719137"/>
          </a:xfrm>
          <a:prstGeom prst="rect">
            <a:avLst/>
          </a:prstGeom>
          <a:noFill/>
          <a:ln w="9525">
            <a:noFill/>
          </a:ln>
        </p:spPr>
        <p:txBody>
          <a:bodyPr wrap="square" lIns="90000" tIns="46800" rIns="90000" bIns="4680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6.7</a:t>
            </a:r>
            <a:r>
              <a:rPr lang="en-US" altLang="zh-CN" sz="3600" b="1" dirty="0" err="1">
                <a:solidFill>
                  <a:srgbClr val="000000"/>
                </a:solidFill>
                <a:latin typeface="楷体_GB2312" pitchFamily="49" charset="0"/>
              </a:rPr>
              <a:t> </a:t>
            </a:r>
            <a:r>
              <a:rPr lang="zh-CN" altLang="x-none" sz="3200" dirty="0" err="1">
                <a:solidFill>
                  <a:srgbClr val="000000"/>
                </a:solidFill>
                <a:latin typeface="Times New Roman" panose="02020603050405020304" pitchFamily="16" charset="0"/>
                <a:ea typeface="宋体" panose="02010600030101010101" pitchFamily="2" charset="-122"/>
              </a:rPr>
              <a:t>UNIX文件系统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81250" name="矩形 9728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81251" name="矩形 97281"/>
          <p:cNvSpPr/>
          <p:nvPr/>
        </p:nvSpPr>
        <p:spPr>
          <a:xfrm>
            <a:off x="395288" y="1384300"/>
            <a:ext cx="6696075" cy="461963"/>
          </a:xfrm>
          <a:prstGeom prst="rect">
            <a:avLst/>
          </a:prstGeom>
          <a:noFill/>
          <a:ln w="9525">
            <a:noFill/>
          </a:ln>
        </p:spPr>
        <p:txBody>
          <a:bodyPr wrap="square" lIns="90000" tIns="46800" rIns="90000" bIns="46800" anchor="t" anchorCtr="0">
            <a:spAutoFit/>
          </a:bodyPr>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3.内存文件控制块</a:t>
            </a:r>
            <a:r>
              <a:rPr lang="en-US" altLang="zh-CN" dirty="0" err="1">
                <a:solidFill>
                  <a:schemeClr val="accent2"/>
                </a:solidFill>
                <a:latin typeface="Times New Roman" panose="02020603050405020304" pitchFamily="16" charset="0"/>
              </a:rPr>
              <a:t>(</a:t>
            </a:r>
            <a:r>
              <a:rPr lang="zh-CN" altLang="en-US" dirty="0" err="1">
                <a:solidFill>
                  <a:schemeClr val="accent2"/>
                </a:solidFill>
                <a:latin typeface="Times New Roman" panose="02020603050405020304" pitchFamily="16" charset="0"/>
              </a:rPr>
              <a:t>内存</a:t>
            </a:r>
            <a:r>
              <a:rPr lang="en-US" altLang="zh-CN" dirty="0" err="1">
                <a:solidFill>
                  <a:schemeClr val="accent2"/>
                </a:solidFill>
                <a:latin typeface="Times New Roman" panose="02020603050405020304" pitchFamily="16" charset="0"/>
              </a:rPr>
              <a:t>i</a:t>
            </a:r>
            <a:r>
              <a:rPr lang="zh-CN" altLang="en-US" dirty="0" err="1">
                <a:solidFill>
                  <a:schemeClr val="accent2"/>
                </a:solidFill>
                <a:latin typeface="Times New Roman" panose="02020603050405020304" pitchFamily="16" charset="0"/>
              </a:rPr>
              <a:t>节点</a:t>
            </a:r>
            <a:r>
              <a:rPr lang="en-US" altLang="zh-CN" dirty="0" err="1">
                <a:solidFill>
                  <a:schemeClr val="accent2"/>
                </a:solidFill>
                <a:latin typeface="Times New Roman" panose="02020603050405020304" pitchFamily="16" charset="0"/>
              </a:rPr>
              <a:t>)</a:t>
            </a:r>
            <a:endParaRPr lang="en-US" altLang="zh-CN" dirty="0" err="1">
              <a:solidFill>
                <a:schemeClr val="accent2"/>
              </a:solidFill>
              <a:latin typeface="Times New Roman" panose="02020603050405020304" pitchFamily="16" charset="0"/>
            </a:endParaRPr>
          </a:p>
        </p:txBody>
      </p:sp>
      <p:sp>
        <p:nvSpPr>
          <p:cNvPr id="181252" name="矩形 97282"/>
          <p:cNvSpPr/>
          <p:nvPr/>
        </p:nvSpPr>
        <p:spPr>
          <a:xfrm>
            <a:off x="900113" y="476250"/>
            <a:ext cx="6002337" cy="720725"/>
          </a:xfrm>
          <a:prstGeom prst="rect">
            <a:avLst/>
          </a:prstGeom>
          <a:noFill/>
          <a:ln w="9525">
            <a:noFill/>
          </a:ln>
        </p:spPr>
        <p:txBody>
          <a:bodyPr wrap="square" lIns="90000" tIns="46800" rIns="90000" bIns="4680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6.7</a:t>
            </a:r>
            <a:r>
              <a:rPr lang="en-US" altLang="zh-CN" sz="3600" b="1" dirty="0" err="1">
                <a:solidFill>
                  <a:srgbClr val="000000"/>
                </a:solidFill>
                <a:latin typeface="楷体_GB2312" pitchFamily="49" charset="0"/>
              </a:rPr>
              <a:t> </a:t>
            </a:r>
            <a:r>
              <a:rPr lang="zh-CN" altLang="x-none" sz="3200" dirty="0" err="1">
                <a:solidFill>
                  <a:srgbClr val="000000"/>
                </a:solidFill>
                <a:latin typeface="Times New Roman" panose="02020603050405020304" pitchFamily="16" charset="0"/>
                <a:ea typeface="宋体" panose="02010600030101010101" pitchFamily="2" charset="-122"/>
              </a:rPr>
              <a:t>UNIX文件系统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181253" name="矩形 97283"/>
          <p:cNvSpPr/>
          <p:nvPr/>
        </p:nvSpPr>
        <p:spPr>
          <a:xfrm>
            <a:off x="323850" y="1917700"/>
            <a:ext cx="8640763" cy="4316413"/>
          </a:xfrm>
          <a:prstGeom prst="rect">
            <a:avLst/>
          </a:prstGeom>
          <a:noFill/>
          <a:ln w="9360" cap="flat" cmpd="sng">
            <a:solidFill>
              <a:srgbClr val="0000FF"/>
            </a:solidFill>
            <a:prstDash val="solid"/>
            <a:round/>
            <a:headEnd type="none" w="med" len="med"/>
            <a:tailEnd type="none" w="med" len="med"/>
          </a:ln>
        </p:spPr>
        <p:txBody>
          <a:bodyPr wrap="square" lIns="90000" tIns="46800" rIns="90000" bIns="46800" anchor="t" anchorCtr="0"/>
          <a:p>
            <a:pPr defTabSz="45720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struct inode{</a:t>
            </a:r>
            <a:endParaRPr lang="en-US" altLang="zh-CN" sz="2000" dirty="0" err="1">
              <a:solidFill>
                <a:srgbClr val="000000"/>
              </a:solidFill>
              <a:latin typeface="Times New Roman" panose="02020603050405020304" pitchFamily="16" charset="0"/>
            </a:endParaRPr>
          </a:p>
          <a:p>
            <a:pPr lvl="1" defTabSz="45720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   struct inode   *i_forw;          /*</a:t>
            </a:r>
            <a:r>
              <a:rPr lang="zh-CN" altLang="x-none" sz="2000" dirty="0" err="1">
                <a:solidFill>
                  <a:srgbClr val="000000"/>
                </a:solidFill>
                <a:latin typeface="Times New Roman" panose="02020603050405020304" pitchFamily="16" charset="0"/>
              </a:rPr>
              <a:t>内存</a:t>
            </a:r>
            <a:r>
              <a:rPr lang="en-US" altLang="zh-CN" sz="2000" dirty="0" err="1">
                <a:solidFill>
                  <a:srgbClr val="000000"/>
                </a:solidFill>
                <a:latin typeface="Times New Roman" panose="02020603050405020304" pitchFamily="16" charset="0"/>
              </a:rPr>
              <a:t>I</a:t>
            </a:r>
            <a:r>
              <a:rPr lang="zh-CN" altLang="x-none" sz="2000" dirty="0" err="1">
                <a:solidFill>
                  <a:srgbClr val="000000"/>
                </a:solidFill>
                <a:latin typeface="Times New Roman" panose="02020603050405020304" pitchFamily="16" charset="0"/>
              </a:rPr>
              <a:t>节点的散列队列双向循环勾连指针*</a:t>
            </a: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a:p>
            <a:pPr lvl="1" defTabSz="45720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   struct inode   *i_back;          </a:t>
            </a:r>
            <a:endParaRPr lang="en-US" altLang="zh-CN" sz="2000" dirty="0" err="1">
              <a:solidFill>
                <a:srgbClr val="000000"/>
              </a:solidFill>
              <a:latin typeface="Times New Roman" panose="02020603050405020304" pitchFamily="16" charset="0"/>
            </a:endParaRPr>
          </a:p>
          <a:p>
            <a:pPr lvl="1" defTabSz="45720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   char                  i_flag;           /*</a:t>
            </a:r>
            <a:r>
              <a:rPr lang="zh-CN" altLang="x-none" sz="2000" dirty="0" err="1">
                <a:solidFill>
                  <a:srgbClr val="000000"/>
                </a:solidFill>
                <a:latin typeface="Times New Roman" panose="02020603050405020304" pitchFamily="16" charset="0"/>
              </a:rPr>
              <a:t>状态标志*</a:t>
            </a: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a:p>
            <a:pPr lvl="1" defTabSz="45720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   </a:t>
            </a:r>
            <a:r>
              <a:rPr lang="en-US" altLang="zh-CN" sz="2000" dirty="0" err="1">
                <a:solidFill>
                  <a:srgbClr val="0000FF"/>
                </a:solidFill>
                <a:latin typeface="Times New Roman" panose="02020603050405020304" pitchFamily="16" charset="0"/>
              </a:rPr>
              <a:t>cnt_t                 i_count;        /*</a:t>
            </a:r>
            <a:r>
              <a:rPr lang="zh-CN" altLang="x-none" sz="2000" dirty="0" err="1">
                <a:solidFill>
                  <a:srgbClr val="0000FF"/>
                </a:solidFill>
                <a:latin typeface="Times New Roman" panose="02020603050405020304" pitchFamily="16" charset="0"/>
              </a:rPr>
              <a:t>引用计数，表示该文件打开了几次*</a:t>
            </a:r>
            <a:r>
              <a:rPr lang="en-US" altLang="zh-CN" sz="2000" dirty="0" err="1">
                <a:solidFill>
                  <a:srgbClr val="0000FF"/>
                </a:solidFill>
                <a:latin typeface="Times New Roman" panose="02020603050405020304" pitchFamily="16" charset="0"/>
              </a:rPr>
              <a:t>/</a:t>
            </a:r>
            <a:endParaRPr lang="en-US" altLang="zh-CN" sz="2000" dirty="0" err="1">
              <a:solidFill>
                <a:srgbClr val="0000FF"/>
              </a:solidFill>
              <a:latin typeface="Times New Roman" panose="02020603050405020304" pitchFamily="16" charset="0"/>
            </a:endParaRPr>
          </a:p>
          <a:p>
            <a:pPr lvl="1" defTabSz="45720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   dev_t                i_dev;           /*</a:t>
            </a:r>
            <a:r>
              <a:rPr lang="zh-CN" altLang="x-none" sz="2000" dirty="0" err="1">
                <a:solidFill>
                  <a:srgbClr val="000000"/>
                </a:solidFill>
                <a:latin typeface="Times New Roman" panose="02020603050405020304" pitchFamily="16" charset="0"/>
              </a:rPr>
              <a:t>文件所在设备号*</a:t>
            </a: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a:p>
            <a:pPr lvl="1" defTabSz="45720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   int                     i_number;    /*</a:t>
            </a:r>
            <a:r>
              <a:rPr lang="zh-CN" altLang="x-none" sz="2000" dirty="0" err="1">
                <a:solidFill>
                  <a:srgbClr val="000000"/>
                </a:solidFill>
                <a:latin typeface="Times New Roman" panose="02020603050405020304" pitchFamily="16" charset="0"/>
              </a:rPr>
              <a:t>对应外存</a:t>
            </a:r>
            <a:r>
              <a:rPr lang="en-US" altLang="zh-CN" sz="2000" dirty="0" err="1">
                <a:solidFill>
                  <a:srgbClr val="000000"/>
                </a:solidFill>
                <a:latin typeface="Times New Roman" panose="02020603050405020304" pitchFamily="16" charset="0"/>
              </a:rPr>
              <a:t>i</a:t>
            </a:r>
            <a:r>
              <a:rPr lang="zh-CN" altLang="x-none" sz="2000" dirty="0" err="1">
                <a:solidFill>
                  <a:srgbClr val="000000"/>
                </a:solidFill>
                <a:latin typeface="Times New Roman" panose="02020603050405020304" pitchFamily="16" charset="0"/>
              </a:rPr>
              <a:t>节点号*</a:t>
            </a: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a:p>
            <a:pPr lvl="1" defTabSz="45720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   struct{</a:t>
            </a:r>
            <a:endParaRPr lang="en-US" altLang="zh-CN" sz="2000" dirty="0" err="1">
              <a:solidFill>
                <a:srgbClr val="000000"/>
              </a:solidFill>
              <a:latin typeface="Times New Roman" panose="02020603050405020304" pitchFamily="16" charset="0"/>
            </a:endParaRPr>
          </a:p>
          <a:p>
            <a:pPr lvl="1" defTabSz="45720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      union{</a:t>
            </a:r>
            <a:endParaRPr lang="en-US" altLang="zh-CN" sz="2000" dirty="0" err="1">
              <a:solidFill>
                <a:srgbClr val="000000"/>
              </a:solidFill>
              <a:latin typeface="Times New Roman" panose="02020603050405020304" pitchFamily="16" charset="0"/>
            </a:endParaRPr>
          </a:p>
          <a:p>
            <a:pPr lvl="1" defTabSz="45720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         daddr_t    i_a[13];        /*</a:t>
            </a:r>
            <a:r>
              <a:rPr lang="zh-CN" altLang="x-none" sz="2000" dirty="0" err="1">
                <a:solidFill>
                  <a:srgbClr val="000000"/>
                </a:solidFill>
                <a:latin typeface="Times New Roman" panose="02020603050405020304" pitchFamily="16" charset="0"/>
              </a:rPr>
              <a:t>文件索引表，存放文件的物理盘块号*</a:t>
            </a: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a:p>
            <a:pPr lvl="1" defTabSz="45720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         short         i_f[26];        /*</a:t>
            </a:r>
            <a:r>
              <a:rPr lang="zh-CN" altLang="x-none" sz="2000" dirty="0" err="1">
                <a:solidFill>
                  <a:srgbClr val="000000"/>
                </a:solidFill>
                <a:latin typeface="Times New Roman" panose="02020603050405020304" pitchFamily="16" charset="0"/>
              </a:rPr>
              <a:t>管道文件的地址索引表*</a:t>
            </a: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a:p>
            <a:pPr lvl="1" defTabSz="45720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      } i_p;</a:t>
            </a:r>
            <a:endParaRPr lang="en-US" altLang="zh-CN" sz="2000" dirty="0" err="1">
              <a:solidFill>
                <a:srgbClr val="000000"/>
              </a:solidFill>
              <a:latin typeface="Times New Roman" panose="02020603050405020304" pitchFamily="16" charset="0"/>
            </a:endParaRPr>
          </a:p>
          <a:p>
            <a:pPr lvl="1" defTabSz="45720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      daddr_t       i_l;                /*</a:t>
            </a:r>
            <a:r>
              <a:rPr lang="zh-CN" altLang="x-none" sz="2000" dirty="0" err="1">
                <a:solidFill>
                  <a:srgbClr val="000000"/>
                </a:solidFill>
                <a:latin typeface="Times New Roman" panose="02020603050405020304" pitchFamily="16" charset="0"/>
              </a:rPr>
              <a:t>最近一次读入的文件逻辑块，用于预读*</a:t>
            </a: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a:p>
            <a:pPr lvl="1" defTabSz="45720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   }  i_blk;</a:t>
            </a:r>
            <a:endParaRPr lang="en-US" altLang="zh-CN" sz="2000" dirty="0" err="1">
              <a:solidFill>
                <a:srgbClr val="000000"/>
              </a:solidFill>
              <a:latin typeface="Times New Roman" panose="02020603050405020304" pitchFamily="16" charset="0"/>
            </a:endParaRPr>
          </a:p>
          <a:p>
            <a:pPr lvl="1" defTabSz="45720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   …</a:t>
            </a:r>
            <a:endParaRPr lang="en-US" altLang="zh-CN" sz="2000" dirty="0" err="1">
              <a:solidFill>
                <a:srgbClr val="000000"/>
              </a:solidFill>
              <a:latin typeface="Times New Roman" panose="02020603050405020304" pitchFamily="16" charset="0"/>
            </a:endParaRPr>
          </a:p>
          <a:p>
            <a:pPr defTabSz="457200">
              <a:lnSpc>
                <a:spcPct val="8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rPr>
              <a:t>}   inode[NINODE];             /*</a:t>
            </a:r>
            <a:r>
              <a:rPr lang="zh-CN" altLang="x-none" sz="2000" dirty="0" err="1">
                <a:solidFill>
                  <a:srgbClr val="000000"/>
                </a:solidFill>
                <a:latin typeface="Times New Roman" panose="02020603050405020304" pitchFamily="16" charset="0"/>
              </a:rPr>
              <a:t>内存</a:t>
            </a:r>
            <a:r>
              <a:rPr lang="en-US" altLang="zh-CN" sz="2000" dirty="0" err="1">
                <a:solidFill>
                  <a:srgbClr val="000000"/>
                </a:solidFill>
                <a:latin typeface="Times New Roman" panose="02020603050405020304" pitchFamily="16" charset="0"/>
              </a:rPr>
              <a:t>I</a:t>
            </a:r>
            <a:r>
              <a:rPr lang="zh-CN" altLang="x-none" sz="2000" dirty="0" err="1">
                <a:solidFill>
                  <a:srgbClr val="000000"/>
                </a:solidFill>
                <a:latin typeface="Times New Roman" panose="02020603050405020304" pitchFamily="16" charset="0"/>
              </a:rPr>
              <a:t>节点数</a:t>
            </a:r>
            <a:r>
              <a:rPr lang="en-US" altLang="zh-CN" sz="2000" dirty="0" err="1">
                <a:solidFill>
                  <a:srgbClr val="000000"/>
                </a:solidFill>
                <a:latin typeface="Times New Roman" panose="02020603050405020304" pitchFamily="16" charset="0"/>
              </a:rPr>
              <a:t>NINODE</a:t>
            </a:r>
            <a:r>
              <a:rPr lang="zh-CN" altLang="x-none" sz="2000" dirty="0" err="1">
                <a:solidFill>
                  <a:srgbClr val="000000"/>
                </a:solidFill>
                <a:latin typeface="Times New Roman" panose="02020603050405020304" pitchFamily="16" charset="0"/>
              </a:rPr>
              <a:t>一般为</a:t>
            </a:r>
            <a:r>
              <a:rPr lang="en-US" altLang="zh-CN" sz="2000" dirty="0" err="1">
                <a:solidFill>
                  <a:srgbClr val="000000"/>
                </a:solidFill>
                <a:latin typeface="Times New Roman" panose="02020603050405020304" pitchFamily="16" charset="0"/>
              </a:rPr>
              <a:t>100</a:t>
            </a:r>
            <a:r>
              <a:rPr lang="zh-CN" altLang="x-none" sz="2000" dirty="0" err="1">
                <a:solidFill>
                  <a:srgbClr val="000000"/>
                </a:solidFill>
                <a:latin typeface="Times New Roman" panose="02020603050405020304" pitchFamily="16" charset="0"/>
              </a:rPr>
              <a:t>。 *</a:t>
            </a:r>
            <a:r>
              <a:rPr lang="en-US" altLang="zh-CN" sz="2000" dirty="0" err="1">
                <a:solidFill>
                  <a:srgbClr val="000000"/>
                </a:solidFill>
                <a:latin typeface="Times New Roman" panose="02020603050405020304" pitchFamily="16" charset="0"/>
              </a:rPr>
              <a:t>/</a:t>
            </a:r>
            <a:endParaRPr lang="en-US" altLang="zh-CN" sz="2000" dirty="0" err="1">
              <a:solidFill>
                <a:srgbClr val="000000"/>
              </a:solidFill>
              <a:latin typeface="Times New Roman" panose="02020603050405020304" pitchFamily="16" charset="0"/>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2000" dirty="0" err="1">
              <a:solidFill>
                <a:srgbClr val="000000"/>
              </a:solidFill>
              <a:latin typeface="Times New Roman" panose="02020603050405020304" pitchFamily="16" charset="0"/>
            </a:endParaRPr>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83298" name="矩形 9830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83299" name="文本框 98305"/>
          <p:cNvSpPr txBox="1"/>
          <p:nvPr/>
        </p:nvSpPr>
        <p:spPr>
          <a:xfrm>
            <a:off x="395288" y="1484313"/>
            <a:ext cx="8497887" cy="5040312"/>
          </a:xfrm>
          <a:prstGeom prst="rect">
            <a:avLst/>
          </a:prstGeom>
          <a:noFill/>
          <a:ln w="9525">
            <a:noFill/>
          </a:ln>
        </p:spPr>
        <p:txBody>
          <a:bodyPr wrap="square" lIns="91440" tIns="45720" rIns="91440" bIns="45720" anchor="t" anchorCtr="0"/>
          <a:p>
            <a:pPr marL="342900" indent="-342900" defTabSz="457200" eaLnBrk="0" hangingPunct="0">
              <a:lnSpc>
                <a:spcPct val="12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一个文件可以被同一进程或不同进程，用同一或不同路径名，相同或不同的打开方式（读、写）同时打开。</a:t>
            </a:r>
            <a:r>
              <a:rPr lang="zh-CN" altLang="x-none" dirty="0" err="1">
                <a:solidFill>
                  <a:srgbClr val="000000"/>
                </a:solidFill>
                <a:latin typeface="Times New Roman" panose="02020603050405020304" pitchFamily="16" charset="0"/>
              </a:rPr>
              <a:t> </a:t>
            </a:r>
            <a:endParaRPr lang="zh-CN" altLang="x-none" dirty="0" err="1">
              <a:solidFill>
                <a:srgbClr val="000000"/>
              </a:solidFill>
              <a:latin typeface="Times New Roman" panose="02020603050405020304" pitchFamily="16" charset="0"/>
            </a:endParaRPr>
          </a:p>
          <a:p>
            <a:pPr marL="342900" indent="-342900" defTabSz="457200" eaLnBrk="0" hangingPunct="0">
              <a:lnSpc>
                <a:spcPct val="12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4.系统打开文件表</a:t>
            </a:r>
            <a:r>
              <a:rPr lang="zh-CN" altLang="x-none" dirty="0" err="1">
                <a:solidFill>
                  <a:srgbClr val="FFCC00"/>
                </a:solidFill>
                <a:latin typeface="楷体_GB2312" pitchFamily="49" charset="0"/>
              </a:rPr>
              <a:t> </a:t>
            </a:r>
            <a:endParaRPr lang="zh-CN" altLang="x-none" dirty="0" err="1">
              <a:solidFill>
                <a:srgbClr val="FFCC00"/>
              </a:solidFill>
              <a:latin typeface="楷体_GB2312" pitchFamily="49" charset="0"/>
            </a:endParaRPr>
          </a:p>
          <a:p>
            <a:pPr marL="342900" indent="-342900" defTabSz="457200" eaLnBrk="0" hangingPunct="0">
              <a:lnSpc>
                <a:spcPct val="12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FFCC00"/>
              </a:solidFill>
              <a:latin typeface="楷体_GB2312" pitchFamily="49" charset="0"/>
            </a:endParaRPr>
          </a:p>
        </p:txBody>
      </p:sp>
      <p:sp>
        <p:nvSpPr>
          <p:cNvPr id="183300" name="矩形 98306"/>
          <p:cNvSpPr/>
          <p:nvPr/>
        </p:nvSpPr>
        <p:spPr>
          <a:xfrm>
            <a:off x="774700" y="476250"/>
            <a:ext cx="7483475" cy="719138"/>
          </a:xfrm>
          <a:prstGeom prst="rect">
            <a:avLst/>
          </a:prstGeom>
          <a:noFill/>
          <a:ln w="9525">
            <a:noFill/>
          </a:ln>
        </p:spPr>
        <p:txBody>
          <a:bodyPr wrap="square" lIns="90000" tIns="46800" rIns="90000" bIns="4680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6.7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UNIX文件系统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183301" name="矩形 98307"/>
          <p:cNvSpPr/>
          <p:nvPr/>
        </p:nvSpPr>
        <p:spPr>
          <a:xfrm>
            <a:off x="466725" y="3141663"/>
            <a:ext cx="8285163" cy="2517775"/>
          </a:xfrm>
          <a:prstGeom prst="rect">
            <a:avLst/>
          </a:prstGeom>
          <a:noFill/>
          <a:ln w="9360" cap="flat" cmpd="sng">
            <a:solidFill>
              <a:srgbClr val="0000FF"/>
            </a:solidFill>
            <a:prstDash val="solid"/>
            <a:round/>
            <a:headEnd type="none" w="med" len="med"/>
            <a:tailEnd type="none" w="med" len="med"/>
          </a:ln>
        </p:spPr>
        <p:txBody>
          <a:bodyPr wrap="square" lIns="90000" tIns="46800" rIns="90000" bIns="46800" anchor="t" anchorCtr="0"/>
          <a:p>
            <a:pPr defTabSz="457200">
              <a:lnSpc>
                <a:spcPct val="12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ea typeface="宋体" panose="02010600030101010101" pitchFamily="2" charset="-122"/>
              </a:rPr>
              <a:t>struct file {</a:t>
            </a:r>
            <a:endParaRPr lang="en-US" altLang="zh-CN" sz="2000" dirty="0" err="1">
              <a:solidFill>
                <a:srgbClr val="000000"/>
              </a:solidFill>
              <a:latin typeface="Times New Roman" panose="02020603050405020304" pitchFamily="16" charset="0"/>
              <a:ea typeface="宋体" panose="02010600030101010101" pitchFamily="2" charset="-122"/>
            </a:endParaRPr>
          </a:p>
          <a:p>
            <a:pPr defTabSz="457200">
              <a:lnSpc>
                <a:spcPct val="12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ea typeface="宋体" panose="02010600030101010101" pitchFamily="2" charset="-122"/>
              </a:rPr>
              <a:t> unsigned short f_flags;    /* </a:t>
            </a:r>
            <a:r>
              <a:rPr lang="zh-CN" altLang="x-none" sz="2000" dirty="0" err="1">
                <a:solidFill>
                  <a:srgbClr val="000000"/>
                </a:solidFill>
                <a:latin typeface="Times New Roman" panose="02020603050405020304" pitchFamily="16" charset="0"/>
                <a:ea typeface="宋体" panose="02010600030101010101" pitchFamily="2" charset="-122"/>
              </a:rPr>
              <a:t>文件操作标志 *</a:t>
            </a:r>
            <a:r>
              <a:rPr lang="en-US" altLang="zh-CN" sz="2000" dirty="0" err="1">
                <a:solidFill>
                  <a:srgbClr val="000000"/>
                </a:solidFill>
                <a:latin typeface="Times New Roman" panose="02020603050405020304" pitchFamily="16" charset="0"/>
                <a:ea typeface="宋体" panose="02010600030101010101" pitchFamily="2" charset="-122"/>
              </a:rPr>
              <a:t>/</a:t>
            </a:r>
            <a:endParaRPr lang="en-US" altLang="zh-CN" sz="2000" dirty="0" err="1">
              <a:solidFill>
                <a:srgbClr val="000000"/>
              </a:solidFill>
              <a:latin typeface="Times New Roman" panose="02020603050405020304" pitchFamily="16" charset="0"/>
              <a:ea typeface="宋体" panose="02010600030101010101" pitchFamily="2" charset="-122"/>
            </a:endParaRPr>
          </a:p>
          <a:p>
            <a:pPr defTabSz="457200">
              <a:lnSpc>
                <a:spcPct val="12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FF9900"/>
                </a:solidFill>
                <a:latin typeface="Times New Roman" panose="02020603050405020304" pitchFamily="16" charset="0"/>
                <a:ea typeface="宋体" panose="02010600030101010101" pitchFamily="2" charset="-122"/>
              </a:rPr>
              <a:t> </a:t>
            </a:r>
            <a:r>
              <a:rPr lang="en-US" altLang="zh-CN" sz="2000" dirty="0" err="1">
                <a:solidFill>
                  <a:srgbClr val="0000FF"/>
                </a:solidFill>
                <a:latin typeface="Times New Roman" panose="02020603050405020304" pitchFamily="16" charset="0"/>
                <a:ea typeface="宋体" panose="02010600030101010101" pitchFamily="2" charset="-122"/>
              </a:rPr>
              <a:t>unsigned short f_count;    /* </a:t>
            </a:r>
            <a:r>
              <a:rPr lang="zh-CN" altLang="x-none" sz="2000" dirty="0" err="1">
                <a:solidFill>
                  <a:srgbClr val="0000FF"/>
                </a:solidFill>
                <a:latin typeface="Times New Roman" panose="02020603050405020304" pitchFamily="16" charset="0"/>
                <a:ea typeface="宋体" panose="02010600030101010101" pitchFamily="2" charset="-122"/>
              </a:rPr>
              <a:t>共享该结构体的计数值 *</a:t>
            </a:r>
            <a:r>
              <a:rPr lang="en-US" altLang="zh-CN" sz="2000" dirty="0" err="1">
                <a:solidFill>
                  <a:srgbClr val="0000FF"/>
                </a:solidFill>
                <a:latin typeface="Times New Roman" panose="02020603050405020304" pitchFamily="16" charset="0"/>
                <a:ea typeface="宋体" panose="02010600030101010101" pitchFamily="2" charset="-122"/>
              </a:rPr>
              <a:t>/</a:t>
            </a:r>
            <a:endParaRPr lang="en-US" altLang="zh-CN" sz="2000" dirty="0" err="1">
              <a:solidFill>
                <a:srgbClr val="0000FF"/>
              </a:solidFill>
              <a:latin typeface="Times New Roman" panose="02020603050405020304" pitchFamily="16" charset="0"/>
              <a:ea typeface="宋体" panose="02010600030101010101" pitchFamily="2" charset="-122"/>
            </a:endParaRPr>
          </a:p>
          <a:p>
            <a:pPr defTabSz="457200">
              <a:lnSpc>
                <a:spcPct val="12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FF"/>
                </a:solidFill>
                <a:latin typeface="Times New Roman" panose="02020603050405020304" pitchFamily="16" charset="0"/>
                <a:ea typeface="宋体" panose="02010600030101010101" pitchFamily="2" charset="-122"/>
              </a:rPr>
              <a:t> struct inode * f_inode; /* </a:t>
            </a:r>
            <a:r>
              <a:rPr lang="zh-CN" altLang="x-none" sz="2000" dirty="0" err="1">
                <a:solidFill>
                  <a:srgbClr val="0000FF"/>
                </a:solidFill>
                <a:latin typeface="Times New Roman" panose="02020603050405020304" pitchFamily="16" charset="0"/>
                <a:ea typeface="宋体" panose="02010600030101010101" pitchFamily="2" charset="-122"/>
              </a:rPr>
              <a:t>指向文件对应的内存</a:t>
            </a:r>
            <a:r>
              <a:rPr lang="en-US" altLang="zh-CN" sz="2000" dirty="0" err="1">
                <a:solidFill>
                  <a:srgbClr val="0000FF"/>
                </a:solidFill>
                <a:latin typeface="Times New Roman" panose="02020603050405020304" pitchFamily="16" charset="0"/>
                <a:ea typeface="宋体" panose="02010600030101010101" pitchFamily="2" charset="-122"/>
              </a:rPr>
              <a:t>inode */</a:t>
            </a:r>
            <a:endParaRPr lang="en-US" altLang="zh-CN" sz="2000" dirty="0" err="1">
              <a:solidFill>
                <a:srgbClr val="0000FF"/>
              </a:solidFill>
              <a:latin typeface="Times New Roman" panose="02020603050405020304" pitchFamily="16" charset="0"/>
              <a:ea typeface="宋体" panose="02010600030101010101" pitchFamily="2" charset="-122"/>
            </a:endParaRPr>
          </a:p>
          <a:p>
            <a:pPr defTabSz="457200">
              <a:lnSpc>
                <a:spcPct val="12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ea typeface="宋体" panose="02010600030101010101" pitchFamily="2" charset="-122"/>
              </a:rPr>
              <a:t> loff_t f_pos;              /* </a:t>
            </a:r>
            <a:r>
              <a:rPr lang="zh-CN" altLang="x-none" sz="2000" dirty="0" err="1">
                <a:solidFill>
                  <a:srgbClr val="000000"/>
                </a:solidFill>
                <a:latin typeface="Times New Roman" panose="02020603050405020304" pitchFamily="16" charset="0"/>
                <a:ea typeface="宋体" panose="02010600030101010101" pitchFamily="2" charset="-122"/>
              </a:rPr>
              <a:t>文件的当前读写位置 *</a:t>
            </a:r>
            <a:r>
              <a:rPr lang="en-US" altLang="zh-CN" sz="2000" dirty="0" err="1">
                <a:solidFill>
                  <a:srgbClr val="000000"/>
                </a:solidFill>
                <a:latin typeface="Times New Roman" panose="02020603050405020304" pitchFamily="16" charset="0"/>
                <a:ea typeface="宋体" panose="02010600030101010101" pitchFamily="2" charset="-122"/>
              </a:rPr>
              <a:t>/</a:t>
            </a:r>
            <a:endParaRPr lang="en-US" altLang="zh-CN" sz="2000" dirty="0" err="1">
              <a:solidFill>
                <a:srgbClr val="000000"/>
              </a:solidFill>
              <a:latin typeface="Times New Roman" panose="02020603050405020304" pitchFamily="16" charset="0"/>
              <a:ea typeface="宋体" panose="02010600030101010101" pitchFamily="2" charset="-122"/>
            </a:endParaRPr>
          </a:p>
          <a:p>
            <a:pPr defTabSz="457200">
              <a:lnSpc>
                <a:spcPct val="120000"/>
              </a:lnSpc>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sz="2000" dirty="0" err="1">
                <a:solidFill>
                  <a:srgbClr val="000000"/>
                </a:solidFill>
                <a:latin typeface="Times New Roman" panose="02020603050405020304" pitchFamily="16" charset="0"/>
                <a:ea typeface="宋体" panose="02010600030101010101" pitchFamily="2" charset="-122"/>
              </a:rPr>
              <a:t>};</a:t>
            </a:r>
            <a:endParaRPr lang="en-US" altLang="zh-CN" sz="2000" dirty="0" err="1">
              <a:solidFill>
                <a:srgbClr val="000000"/>
              </a:solidFill>
              <a:latin typeface="Times New Roman" panose="02020603050405020304" pitchFamily="16" charset="0"/>
              <a:ea typeface="宋体" panose="02010600030101010101" pitchFamily="2" charset="-122"/>
            </a:endParaRPr>
          </a:p>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sz="20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85346" name="矩形 9932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85347" name="文本框 99329"/>
          <p:cNvSpPr txBox="1"/>
          <p:nvPr/>
        </p:nvSpPr>
        <p:spPr>
          <a:xfrm>
            <a:off x="468313" y="1412875"/>
            <a:ext cx="7772400" cy="457200"/>
          </a:xfrm>
          <a:prstGeom prst="rect">
            <a:avLst/>
          </a:prstGeom>
          <a:noFill/>
          <a:ln w="9525">
            <a:noFill/>
          </a:ln>
        </p:spPr>
        <p:txBody>
          <a:bodyPr wrap="square" lIns="91440" tIns="45720" rIns="91440" bIns="45720" anchor="b" anchorCtr="0"/>
          <a:p>
            <a:pPr marL="342900" indent="-342900" defTabSz="457200" eaLnBrk="0" hangingPunct="0">
              <a:lnSpc>
                <a:spcPct val="12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5. 磁盘空闲块的分配和释放</a:t>
            </a:r>
            <a:endParaRPr lang="zh-CN" altLang="x-none" dirty="0" err="1">
              <a:solidFill>
                <a:srgbClr val="000000"/>
              </a:solidFill>
              <a:latin typeface="Times New Roman" panose="02020603050405020304" pitchFamily="16" charset="0"/>
            </a:endParaRPr>
          </a:p>
        </p:txBody>
      </p:sp>
      <p:sp>
        <p:nvSpPr>
          <p:cNvPr id="185348" name="文本框 99330"/>
          <p:cNvSpPr txBox="1"/>
          <p:nvPr/>
        </p:nvSpPr>
        <p:spPr>
          <a:xfrm>
            <a:off x="250825" y="1916113"/>
            <a:ext cx="8610600" cy="4724400"/>
          </a:xfrm>
          <a:prstGeom prst="rect">
            <a:avLst/>
          </a:prstGeom>
          <a:noFill/>
          <a:ln w="9525">
            <a:noFill/>
          </a:ln>
        </p:spPr>
        <p:txBody>
          <a:bodyPr wrap="square" lIns="91440" tIns="45720" rIns="91440" bIns="45720" anchor="t" anchorCtr="0"/>
          <a:p>
            <a:pPr marL="342900" indent="-342900" defTabSz="457200" eaLnBrk="0" hangingPunct="0">
              <a:lnSpc>
                <a:spcPct val="120000"/>
              </a:lnSpc>
              <a:spcBef>
                <a:spcPts val="665"/>
              </a:spcBef>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采用成组链接法</a:t>
            </a:r>
            <a:r>
              <a:rPr lang="zh-CN" altLang="x-none" dirty="0" err="1">
                <a:solidFill>
                  <a:srgbClr val="000000"/>
                </a:solidFill>
                <a:latin typeface="Times New Roman" panose="02020603050405020304" pitchFamily="16" charset="0"/>
              </a:rPr>
              <a:t>，把链表和索引相结合。</a:t>
            </a:r>
            <a:endParaRPr lang="zh-CN" altLang="x-none" dirty="0" err="1">
              <a:solidFill>
                <a:srgbClr val="000000"/>
              </a:solidFill>
              <a:latin typeface="Times New Roman" panose="02020603050405020304" pitchFamily="16" charset="0"/>
            </a:endParaRPr>
          </a:p>
          <a:p>
            <a:pPr marL="342900" indent="-342900" defTabSz="457200" eaLnBrk="0" hangingPunct="0">
              <a:lnSpc>
                <a:spcPct val="120000"/>
              </a:lnSpc>
              <a:spcBef>
                <a:spcPts val="665"/>
              </a:spcBef>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每一组</a:t>
            </a:r>
            <a:r>
              <a:rPr lang="en-US" altLang="zh-CN" dirty="0" err="1">
                <a:solidFill>
                  <a:srgbClr val="000000"/>
                </a:solidFill>
                <a:latin typeface="Times New Roman" panose="02020603050405020304" pitchFamily="16" charset="0"/>
              </a:rPr>
              <a:t>n</a:t>
            </a:r>
            <a:r>
              <a:rPr lang="zh-CN" altLang="x-none" dirty="0" err="1">
                <a:solidFill>
                  <a:srgbClr val="000000"/>
                </a:solidFill>
                <a:latin typeface="Times New Roman" panose="02020603050405020304" pitchFamily="16" charset="0"/>
              </a:rPr>
              <a:t>块，用</a:t>
            </a:r>
            <a:r>
              <a:rPr lang="zh-CN" altLang="x-none" dirty="0" err="1">
                <a:solidFill>
                  <a:srgbClr val="0000FF"/>
                </a:solidFill>
                <a:latin typeface="Times New Roman" panose="02020603050405020304" pitchFamily="16" charset="0"/>
              </a:rPr>
              <a:t>索引表</a:t>
            </a:r>
            <a:r>
              <a:rPr lang="zh-CN" altLang="x-none" dirty="0" err="1">
                <a:solidFill>
                  <a:srgbClr val="000000"/>
                </a:solidFill>
                <a:latin typeface="Times New Roman" panose="02020603050405020304" pitchFamily="16" charset="0"/>
              </a:rPr>
              <a:t>表示；各组间通过链表指针串在一起，构成</a:t>
            </a:r>
            <a:r>
              <a:rPr lang="zh-CN" altLang="x-none" dirty="0" err="1">
                <a:solidFill>
                  <a:srgbClr val="0000FF"/>
                </a:solidFill>
                <a:latin typeface="Times New Roman" panose="02020603050405020304" pitchFamily="16" charset="0"/>
              </a:rPr>
              <a:t>链表</a:t>
            </a:r>
            <a:r>
              <a:rPr lang="zh-CN" altLang="x-none" dirty="0" err="1">
                <a:solidFill>
                  <a:srgbClr val="000000"/>
                </a:solidFill>
                <a:latin typeface="Times New Roman" panose="02020603050405020304" pitchFamily="16" charset="0"/>
              </a:rPr>
              <a:t>。链表的开头是超级块中的磁盘空闲块栈，在运行时被读入到内存中。</a:t>
            </a:r>
            <a:endParaRPr lang="zh-CN" altLang="x-none" dirty="0" err="1">
              <a:solidFill>
                <a:srgbClr val="000000"/>
              </a:solidFill>
              <a:latin typeface="Times New Roman" panose="02020603050405020304" pitchFamily="16" charset="0"/>
            </a:endParaRPr>
          </a:p>
          <a:p>
            <a:pPr marL="342900" indent="-342900" defTabSz="457200" eaLnBrk="0" hangingPunct="0">
              <a:lnSpc>
                <a:spcPct val="120000"/>
              </a:lnSpc>
              <a:spcBef>
                <a:spcPts val="665"/>
              </a:spcBef>
              <a:buClr>
                <a:srgbClr val="0000FF"/>
              </a:buClr>
              <a:buFont typeface="Wingdings" panose="05000000000000000000"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栈计数</a:t>
            </a:r>
            <a:r>
              <a:rPr lang="en-US" altLang="zh-CN" dirty="0" err="1">
                <a:solidFill>
                  <a:srgbClr val="0000FF"/>
                </a:solidFill>
                <a:latin typeface="Times New Roman" panose="02020603050405020304" pitchFamily="16" charset="0"/>
              </a:rPr>
              <a:t>count</a:t>
            </a:r>
            <a:r>
              <a:rPr lang="zh-CN" altLang="x-none" dirty="0" err="1">
                <a:solidFill>
                  <a:srgbClr val="000000"/>
                </a:solidFill>
                <a:latin typeface="Times New Roman" panose="02020603050405020304" pitchFamily="16" charset="0"/>
              </a:rPr>
              <a:t>是栈中的空闲块数目，栈中的元素是空闲块编号。链表中的每一块都存放一个类似的空闲块栈。</a:t>
            </a:r>
            <a:endParaRPr lang="zh-CN" altLang="x-none" dirty="0" err="1">
              <a:solidFill>
                <a:srgbClr val="000000"/>
              </a:solidFill>
              <a:latin typeface="Times New Roman" panose="02020603050405020304" pitchFamily="16" charset="0"/>
            </a:endParaRPr>
          </a:p>
          <a:p>
            <a:pPr marL="342900" indent="-342900" defTabSz="457200" eaLnBrk="0" hangingPunct="0">
              <a:lnSpc>
                <a:spcPct val="120000"/>
              </a:lnSpc>
              <a:spcBef>
                <a:spcPts val="665"/>
              </a:spcBef>
              <a:buClrTx/>
              <a:buFontTx/>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Times New Roman" panose="02020603050405020304" pitchFamily="16" charset="0"/>
              </a:rPr>
              <a:t>    </a:t>
            </a:r>
            <a:r>
              <a:rPr lang="zh-CN" altLang="x-none" dirty="0" err="1">
                <a:solidFill>
                  <a:srgbClr val="0000FF"/>
                </a:solidFill>
                <a:latin typeface="Times New Roman" panose="02020603050405020304" pitchFamily="16" charset="0"/>
              </a:rPr>
              <a:t>分配过程</a:t>
            </a:r>
            <a:r>
              <a:rPr lang="zh-CN" altLang="x-none" dirty="0" err="1">
                <a:solidFill>
                  <a:srgbClr val="000000"/>
                </a:solidFill>
                <a:latin typeface="Times New Roman" panose="02020603050405020304" pitchFamily="16" charset="0"/>
              </a:rPr>
              <a:t>：查看超级块中是否</a:t>
            </a:r>
            <a:r>
              <a:rPr lang="en-US" altLang="zh-CN" dirty="0" err="1">
                <a:solidFill>
                  <a:srgbClr val="000000"/>
                </a:solidFill>
                <a:latin typeface="Times New Roman" panose="02020603050405020304" pitchFamily="16" charset="0"/>
              </a:rPr>
              <a:t>count == 1</a:t>
            </a:r>
            <a:r>
              <a:rPr lang="zh-CN" altLang="x-none" dirty="0" err="1">
                <a:solidFill>
                  <a:srgbClr val="000000"/>
                </a:solidFill>
                <a:latin typeface="Times New Roman" panose="02020603050405020304" pitchFamily="16" charset="0"/>
              </a:rPr>
              <a:t>；若不是，则弹出栈顶元素</a:t>
            </a:r>
            <a:r>
              <a:rPr lang="en-US" altLang="zh-CN" dirty="0" err="1">
                <a:solidFill>
                  <a:srgbClr val="000000"/>
                </a:solidFill>
                <a:latin typeface="Times New Roman" panose="02020603050405020304" pitchFamily="16" charset="0"/>
              </a:rPr>
              <a:t>N</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--count</a:t>
            </a:r>
            <a:r>
              <a:rPr lang="zh-CN" altLang="x-none" dirty="0" err="1">
                <a:solidFill>
                  <a:srgbClr val="000000"/>
                </a:solidFill>
                <a:latin typeface="Times New Roman" panose="02020603050405020304" pitchFamily="16" charset="0"/>
              </a:rPr>
              <a:t>；若是，则弹出栈顶元素</a:t>
            </a:r>
            <a:r>
              <a:rPr lang="en-US" altLang="zh-CN" dirty="0" err="1">
                <a:solidFill>
                  <a:srgbClr val="000000"/>
                </a:solidFill>
                <a:latin typeface="Times New Roman" panose="02020603050405020304" pitchFamily="16" charset="0"/>
              </a:rPr>
              <a:t>N</a:t>
            </a:r>
            <a:r>
              <a:rPr lang="zh-CN" altLang="x-none" dirty="0" err="1">
                <a:solidFill>
                  <a:srgbClr val="000000"/>
                </a:solidFill>
                <a:latin typeface="Times New Roman" panose="02020603050405020304" pitchFamily="16" charset="0"/>
              </a:rPr>
              <a:t>，把空闲块</a:t>
            </a:r>
            <a:r>
              <a:rPr lang="en-US" altLang="zh-CN" dirty="0" err="1">
                <a:solidFill>
                  <a:srgbClr val="000000"/>
                </a:solidFill>
                <a:latin typeface="Times New Roman" panose="02020603050405020304" pitchFamily="16" charset="0"/>
              </a:rPr>
              <a:t>N</a:t>
            </a:r>
            <a:r>
              <a:rPr lang="zh-CN" altLang="x-none" dirty="0" err="1">
                <a:solidFill>
                  <a:srgbClr val="000000"/>
                </a:solidFill>
                <a:latin typeface="Times New Roman" panose="02020603050405020304" pitchFamily="16" charset="0"/>
              </a:rPr>
              <a:t>中的栈（包括栈计数）读入到超级块中；返回空闲块编号</a:t>
            </a:r>
            <a:r>
              <a:rPr lang="en-US" altLang="zh-CN" dirty="0" err="1">
                <a:solidFill>
                  <a:srgbClr val="000000"/>
                </a:solidFill>
                <a:latin typeface="Times New Roman" panose="02020603050405020304" pitchFamily="16" charset="0"/>
              </a:rPr>
              <a:t>N</a:t>
            </a:r>
            <a:endParaRPr lang="en-US" altLang="zh-CN" dirty="0" err="1">
              <a:solidFill>
                <a:srgbClr val="000000"/>
              </a:solidFill>
              <a:latin typeface="Times New Roman" panose="02020603050405020304" pitchFamily="16" charset="0"/>
            </a:endParaRPr>
          </a:p>
        </p:txBody>
      </p:sp>
      <p:sp>
        <p:nvSpPr>
          <p:cNvPr id="185349" name="矩形 99331"/>
          <p:cNvSpPr/>
          <p:nvPr/>
        </p:nvSpPr>
        <p:spPr>
          <a:xfrm>
            <a:off x="900113" y="476250"/>
            <a:ext cx="7483475" cy="719138"/>
          </a:xfrm>
          <a:prstGeom prst="rect">
            <a:avLst/>
          </a:prstGeom>
          <a:noFill/>
          <a:ln w="9525">
            <a:noFill/>
          </a:ln>
        </p:spPr>
        <p:txBody>
          <a:bodyPr wrap="square" lIns="90000" tIns="46800" rIns="90000" bIns="4680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6.7 UNIX文件系统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87394" name="矩形 10035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pic>
        <p:nvPicPr>
          <p:cNvPr id="187395" name="图片 100353"/>
          <p:cNvPicPr>
            <a:picLocks noChangeAspect="1"/>
          </p:cNvPicPr>
          <p:nvPr/>
        </p:nvPicPr>
        <p:blipFill>
          <a:blip r:embed="rId2"/>
          <a:stretch>
            <a:fillRect/>
          </a:stretch>
        </p:blipFill>
        <p:spPr>
          <a:xfrm>
            <a:off x="-19050" y="1493838"/>
            <a:ext cx="9144000" cy="4105275"/>
          </a:xfrm>
          <a:prstGeom prst="rect">
            <a:avLst/>
          </a:prstGeom>
          <a:solidFill>
            <a:srgbClr val="CCFFFF"/>
          </a:solidFill>
          <a:ln w="9525">
            <a:noFill/>
          </a:ln>
        </p:spPr>
      </p:pic>
      <p:sp>
        <p:nvSpPr>
          <p:cNvPr id="187396" name="文本框 100354"/>
          <p:cNvSpPr txBox="1"/>
          <p:nvPr/>
        </p:nvSpPr>
        <p:spPr>
          <a:xfrm>
            <a:off x="3635375" y="6092825"/>
            <a:ext cx="1400175" cy="460375"/>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成组链接</a:t>
            </a:r>
            <a:endParaRPr lang="zh-CN" altLang="x-none" dirty="0" err="1">
              <a:solidFill>
                <a:srgbClr val="000000"/>
              </a:solidFill>
              <a:latin typeface="Times New Roman" panose="02020603050405020304" pitchFamily="16" charset="0"/>
            </a:endParaRPr>
          </a:p>
        </p:txBody>
      </p:sp>
      <p:sp>
        <p:nvSpPr>
          <p:cNvPr id="187397" name="矩形 100355"/>
          <p:cNvSpPr/>
          <p:nvPr/>
        </p:nvSpPr>
        <p:spPr>
          <a:xfrm>
            <a:off x="900113" y="404813"/>
            <a:ext cx="7483475" cy="719137"/>
          </a:xfrm>
          <a:prstGeom prst="rect">
            <a:avLst/>
          </a:prstGeom>
          <a:noFill/>
          <a:ln w="9525">
            <a:noFill/>
          </a:ln>
        </p:spPr>
        <p:txBody>
          <a:bodyPr wrap="square" lIns="90000" tIns="46800" rIns="90000" bIns="4680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6.7 UNIX文件系统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89442" name="矩形 10137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89443" name="文本框 101377"/>
          <p:cNvSpPr txBox="1"/>
          <p:nvPr/>
        </p:nvSpPr>
        <p:spPr>
          <a:xfrm>
            <a:off x="828675" y="404813"/>
            <a:ext cx="6510338" cy="815975"/>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成组链接法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189444" name="文本框 101378"/>
          <p:cNvSpPr txBox="1"/>
          <p:nvPr/>
        </p:nvSpPr>
        <p:spPr>
          <a:xfrm>
            <a:off x="736600" y="1584325"/>
            <a:ext cx="7697788" cy="4897438"/>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r>
              <a:rPr lang="en-US" altLang="zh-CN" dirty="0" err="1">
                <a:solidFill>
                  <a:srgbClr val="0000FF"/>
                </a:solidFill>
                <a:latin typeface="Times New Roman" panose="02020603050405020304" pitchFamily="16" charset="0"/>
              </a:rPr>
              <a:t>Unix</a:t>
            </a:r>
            <a:r>
              <a:rPr lang="zh-CN" altLang="x-none" dirty="0" err="1">
                <a:solidFill>
                  <a:srgbClr val="000000"/>
                </a:solidFill>
                <a:latin typeface="Times New Roman" panose="02020603050405020304" pitchFamily="16" charset="0"/>
              </a:rPr>
              <a:t>对空闲</a:t>
            </a:r>
            <a:r>
              <a:rPr lang="zh-CN" altLang="x-none" dirty="0" err="1">
                <a:solidFill>
                  <a:srgbClr val="000000"/>
                </a:solidFill>
                <a:latin typeface="Times New Roman" panose="02020603050405020304" pitchFamily="16" charset="0"/>
                <a:ea typeface="宋体" panose="02010600030101010101" pitchFamily="2" charset="-122"/>
              </a:rPr>
              <a:t>块</a:t>
            </a:r>
            <a:r>
              <a:rPr lang="zh-CN" altLang="x-none" dirty="0" err="1">
                <a:solidFill>
                  <a:srgbClr val="000000"/>
                </a:solidFill>
                <a:latin typeface="Times New Roman" panose="02020603050405020304" pitchFamily="16" charset="0"/>
              </a:rPr>
              <a:t>的管理借助卷资源表，在卷资源表中用于空闲块管理的项目是：</a:t>
            </a:r>
            <a:endParaRPr lang="zh-CN" altLang="x-none" dirty="0" err="1">
              <a:solidFill>
                <a:srgbClr val="000000"/>
              </a:solidFill>
              <a:latin typeface="Times New Roman" panose="02020603050405020304" pitchFamily="16" charset="0"/>
            </a:endParaRPr>
          </a:p>
          <a:p>
            <a:pPr marL="800100" lvl="1" indent="-342900" defTabSz="457200" eaLnBrk="0" hangingPunct="0">
              <a:spcBef>
                <a:spcPts val="665"/>
              </a:spcBef>
              <a:buClr>
                <a:srgbClr val="FF0000"/>
              </a:buClr>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FF"/>
                </a:solidFill>
                <a:latin typeface="Times New Roman" panose="02020603050405020304" pitchFamily="16" charset="0"/>
              </a:rPr>
              <a:t>s_nfree</a:t>
            </a:r>
            <a:r>
              <a:rPr lang="en-US" altLang="zh-CN"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相当于前面的</a:t>
            </a:r>
            <a:r>
              <a:rPr lang="en-US" altLang="zh-CN" dirty="0" err="1">
                <a:solidFill>
                  <a:srgbClr val="000000"/>
                </a:solidFill>
                <a:latin typeface="Times New Roman" panose="02020603050405020304" pitchFamily="16" charset="0"/>
              </a:rPr>
              <a:t>count)</a:t>
            </a:r>
            <a:r>
              <a:rPr lang="zh-CN" altLang="en-US"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登记空闲盘块的数目，最多</a:t>
            </a:r>
            <a:r>
              <a:rPr lang="en-US" altLang="zh-CN" dirty="0" err="1">
                <a:solidFill>
                  <a:srgbClr val="000000"/>
                </a:solidFill>
                <a:latin typeface="Times New Roman" panose="02020603050405020304" pitchFamily="16" charset="0"/>
              </a:rPr>
              <a:t>100</a:t>
            </a:r>
            <a:r>
              <a:rPr lang="zh-CN" altLang="x-none" dirty="0" err="1">
                <a:solidFill>
                  <a:srgbClr val="000000"/>
                </a:solidFill>
                <a:latin typeface="Times New Roman" panose="02020603050405020304" pitchFamily="16" charset="0"/>
              </a:rPr>
              <a:t>个；</a:t>
            </a:r>
            <a:endParaRPr lang="zh-CN" altLang="x-none" dirty="0" err="1">
              <a:solidFill>
                <a:srgbClr val="000000"/>
              </a:solidFill>
              <a:latin typeface="Times New Roman" panose="02020603050405020304" pitchFamily="16" charset="0"/>
            </a:endParaRPr>
          </a:p>
          <a:p>
            <a:pPr marL="800100" lvl="1" indent="-342900" defTabSz="457200" eaLnBrk="0" hangingPunct="0">
              <a:spcBef>
                <a:spcPts val="665"/>
              </a:spcBef>
              <a:buClr>
                <a:srgbClr val="FF0000"/>
              </a:buClr>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Times New Roman" panose="02020603050405020304" pitchFamily="16" charset="0"/>
              </a:rPr>
              <a:t>s_free[100]：</a:t>
            </a:r>
            <a:r>
              <a:rPr lang="zh-CN" altLang="x-none" dirty="0" err="1">
                <a:solidFill>
                  <a:srgbClr val="000000"/>
                </a:solidFill>
                <a:latin typeface="Times New Roman" panose="02020603050405020304" pitchFamily="16" charset="0"/>
              </a:rPr>
              <a:t>登记空闲盘块的物理块号。</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91490" name="矩形 10240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91491" name="文本框 102401"/>
          <p:cNvSpPr txBox="1"/>
          <p:nvPr/>
        </p:nvSpPr>
        <p:spPr>
          <a:xfrm>
            <a:off x="542925" y="1485900"/>
            <a:ext cx="8104188" cy="4895850"/>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例</a:t>
            </a:r>
            <a:r>
              <a:rPr lang="en-US" altLang="zh-CN" dirty="0" err="1">
                <a:solidFill>
                  <a:srgbClr val="0000FF"/>
                </a:solidFill>
                <a:latin typeface="Times New Roman" panose="02020603050405020304" pitchFamily="16" charset="0"/>
              </a:rPr>
              <a:t>1</a:t>
            </a:r>
            <a:r>
              <a:rPr lang="zh-CN" altLang="x-none" dirty="0" err="1">
                <a:solidFill>
                  <a:srgbClr val="0000FF"/>
                </a:solidFill>
                <a:latin typeface="Times New Roman" panose="02020603050405020304" pitchFamily="16" charset="0"/>
              </a:rPr>
              <a:t>：</a:t>
            </a:r>
            <a:r>
              <a:rPr lang="zh-CN" altLang="x-none" dirty="0" err="1">
                <a:solidFill>
                  <a:srgbClr val="000000"/>
                </a:solidFill>
                <a:latin typeface="Times New Roman" panose="02020603050405020304" pitchFamily="16" charset="0"/>
              </a:rPr>
              <a:t>假定某个磁盘开始使用时，盘块共有</a:t>
            </a:r>
            <a:r>
              <a:rPr lang="en-US" altLang="zh-CN" dirty="0" err="1">
                <a:solidFill>
                  <a:srgbClr val="000000"/>
                </a:solidFill>
                <a:latin typeface="Times New Roman" panose="02020603050405020304" pitchFamily="16" charset="0"/>
              </a:rPr>
              <a:t>449</a:t>
            </a:r>
            <a:r>
              <a:rPr lang="zh-CN" altLang="x-none" dirty="0" err="1">
                <a:solidFill>
                  <a:srgbClr val="000000"/>
                </a:solidFill>
                <a:latin typeface="Times New Roman" panose="02020603050405020304" pitchFamily="16" charset="0"/>
              </a:rPr>
              <a:t>块</a:t>
            </a:r>
            <a:r>
              <a:rPr lang="en-US" altLang="zh-CN"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不包括</a:t>
            </a:r>
            <a:r>
              <a:rPr lang="en-US" altLang="zh-CN" dirty="0" err="1">
                <a:solidFill>
                  <a:srgbClr val="000000"/>
                </a:solidFill>
                <a:latin typeface="Times New Roman" panose="02020603050405020304" pitchFamily="16" charset="0"/>
              </a:rPr>
              <a:t>0</a:t>
            </a:r>
            <a:r>
              <a:rPr lang="zh-CN" altLang="x-none" baseline="30000"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块</a:t>
            </a:r>
            <a:r>
              <a:rPr lang="en-US" altLang="zh-CN"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，索引结点表</a:t>
            </a:r>
            <a:r>
              <a:rPr lang="en-US" altLang="zh-CN" dirty="0" err="1">
                <a:solidFill>
                  <a:srgbClr val="000000"/>
                </a:solidFill>
                <a:latin typeface="Times New Roman" panose="02020603050405020304" pitchFamily="16" charset="0"/>
              </a:rPr>
              <a:t>inode_list</a:t>
            </a:r>
            <a:r>
              <a:rPr lang="zh-CN" altLang="x-none" dirty="0" err="1">
                <a:solidFill>
                  <a:srgbClr val="000000"/>
                </a:solidFill>
                <a:latin typeface="Times New Roman" panose="02020603050405020304" pitchFamily="16" charset="0"/>
              </a:rPr>
              <a:t>区占用</a:t>
            </a:r>
            <a:r>
              <a:rPr lang="en-US" altLang="zh-CN" dirty="0" err="1">
                <a:solidFill>
                  <a:srgbClr val="000000"/>
                </a:solidFill>
                <a:latin typeface="Times New Roman" panose="02020603050405020304" pitchFamily="16" charset="0"/>
              </a:rPr>
              <a:t>10</a:t>
            </a:r>
            <a:r>
              <a:rPr lang="zh-CN" altLang="x-none" dirty="0" err="1">
                <a:solidFill>
                  <a:srgbClr val="000000"/>
                </a:solidFill>
                <a:latin typeface="Times New Roman" panose="02020603050405020304" pitchFamily="16" charset="0"/>
              </a:rPr>
              <a:t>块，专用块占用</a:t>
            </a:r>
            <a:r>
              <a:rPr lang="en-US" altLang="zh-CN" dirty="0" err="1">
                <a:solidFill>
                  <a:srgbClr val="000000"/>
                </a:solidFill>
                <a:latin typeface="Times New Roman" panose="02020603050405020304" pitchFamily="16" charset="0"/>
              </a:rPr>
              <a:t>1</a:t>
            </a:r>
            <a:r>
              <a:rPr lang="zh-CN" altLang="x-none" dirty="0" err="1">
                <a:solidFill>
                  <a:srgbClr val="000000"/>
                </a:solidFill>
                <a:latin typeface="Times New Roman" panose="02020603050405020304" pitchFamily="16" charset="0"/>
              </a:rPr>
              <a:t>块，实际上文件所占用的空间是</a:t>
            </a:r>
            <a:r>
              <a:rPr lang="en-US" altLang="zh-CN" dirty="0" err="1">
                <a:solidFill>
                  <a:srgbClr val="000000"/>
                </a:solidFill>
                <a:latin typeface="Times New Roman" panose="02020603050405020304" pitchFamily="16" charset="0"/>
              </a:rPr>
              <a:t>449-10-1</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438</a:t>
            </a:r>
            <a:r>
              <a:rPr lang="zh-CN" altLang="x-none" dirty="0" err="1">
                <a:solidFill>
                  <a:srgbClr val="000000"/>
                </a:solidFill>
                <a:latin typeface="Times New Roman" panose="02020603050405020304" pitchFamily="16" charset="0"/>
              </a:rPr>
              <a:t>块，这</a:t>
            </a:r>
            <a:r>
              <a:rPr lang="en-US" altLang="zh-CN" dirty="0" err="1">
                <a:solidFill>
                  <a:srgbClr val="000000"/>
                </a:solidFill>
                <a:latin typeface="Times New Roman" panose="02020603050405020304" pitchFamily="16" charset="0"/>
              </a:rPr>
              <a:t>438</a:t>
            </a:r>
            <a:r>
              <a:rPr lang="zh-CN" altLang="x-none" dirty="0" err="1">
                <a:solidFill>
                  <a:srgbClr val="000000"/>
                </a:solidFill>
                <a:latin typeface="Times New Roman" panose="02020603050405020304" pitchFamily="16" charset="0"/>
              </a:rPr>
              <a:t>块是可以这样分组的：</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t>
            </a:r>
            <a:r>
              <a:rPr lang="zh-CN" altLang="x-none" dirty="0" err="1">
                <a:solidFill>
                  <a:schemeClr val="accent2"/>
                </a:solidFill>
                <a:latin typeface="Times New Roman" panose="02020603050405020304" pitchFamily="16" charset="0"/>
              </a:rPr>
              <a:t>第一组</a:t>
            </a:r>
            <a:r>
              <a:rPr lang="zh-CN" altLang="en-US" dirty="0" err="1">
                <a:solidFill>
                  <a:schemeClr val="accent2"/>
                </a:solidFill>
                <a:latin typeface="Times New Roman" panose="02020603050405020304" pitchFamily="16" charset="0"/>
              </a:rPr>
              <a:t>：</a:t>
            </a:r>
            <a:r>
              <a:rPr lang="en-US" altLang="zh-CN" dirty="0" err="1">
                <a:solidFill>
                  <a:srgbClr val="000000"/>
                </a:solidFill>
                <a:latin typeface="Times New Roman" panose="02020603050405020304" pitchFamily="16" charset="0"/>
              </a:rPr>
              <a:t>351</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449  </a:t>
            </a:r>
            <a:r>
              <a:rPr lang="zh-CN" altLang="x-none" dirty="0" err="1">
                <a:solidFill>
                  <a:srgbClr val="000000"/>
                </a:solidFill>
                <a:latin typeface="Times New Roman" panose="02020603050405020304" pitchFamily="16" charset="0"/>
              </a:rPr>
              <a:t>共</a:t>
            </a:r>
            <a:r>
              <a:rPr lang="en-US" altLang="zh-CN" dirty="0" err="1">
                <a:solidFill>
                  <a:srgbClr val="000000"/>
                </a:solidFill>
                <a:latin typeface="Times New Roman" panose="02020603050405020304" pitchFamily="16" charset="0"/>
              </a:rPr>
              <a:t>99</a:t>
            </a:r>
            <a:r>
              <a:rPr lang="zh-CN" altLang="x-none" dirty="0" err="1">
                <a:solidFill>
                  <a:srgbClr val="000000"/>
                </a:solidFill>
                <a:latin typeface="Times New Roman" panose="02020603050405020304" pitchFamily="16" charset="0"/>
              </a:rPr>
              <a:t>块</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t>
            </a:r>
            <a:r>
              <a:rPr lang="zh-CN" altLang="x-none" dirty="0" err="1">
                <a:solidFill>
                  <a:schemeClr val="accent2"/>
                </a:solidFill>
                <a:latin typeface="Times New Roman" panose="02020603050405020304" pitchFamily="16" charset="0"/>
              </a:rPr>
              <a:t>第二组</a:t>
            </a:r>
            <a:r>
              <a:rPr lang="zh-CN" altLang="en-US" dirty="0" err="1">
                <a:solidFill>
                  <a:schemeClr val="accent2"/>
                </a:solidFill>
                <a:latin typeface="Times New Roman" panose="02020603050405020304" pitchFamily="16" charset="0"/>
              </a:rPr>
              <a:t>：</a:t>
            </a:r>
            <a:r>
              <a:rPr lang="en-US" altLang="zh-CN" dirty="0" err="1">
                <a:solidFill>
                  <a:srgbClr val="000000"/>
                </a:solidFill>
                <a:latin typeface="Times New Roman" panose="02020603050405020304" pitchFamily="16" charset="0"/>
              </a:rPr>
              <a:t>251</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350  </a:t>
            </a:r>
            <a:r>
              <a:rPr lang="zh-CN" altLang="x-none" dirty="0" err="1">
                <a:solidFill>
                  <a:srgbClr val="000000"/>
                </a:solidFill>
                <a:latin typeface="Times New Roman" panose="02020603050405020304" pitchFamily="16" charset="0"/>
              </a:rPr>
              <a:t>共</a:t>
            </a:r>
            <a:r>
              <a:rPr lang="en-US" altLang="zh-CN" dirty="0" err="1">
                <a:solidFill>
                  <a:srgbClr val="000000"/>
                </a:solidFill>
                <a:latin typeface="Times New Roman" panose="02020603050405020304" pitchFamily="16" charset="0"/>
              </a:rPr>
              <a:t>100</a:t>
            </a:r>
            <a:r>
              <a:rPr lang="zh-CN" altLang="x-none" dirty="0" err="1">
                <a:solidFill>
                  <a:srgbClr val="000000"/>
                </a:solidFill>
                <a:latin typeface="Times New Roman" panose="02020603050405020304" pitchFamily="16" charset="0"/>
              </a:rPr>
              <a:t>块</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t>
            </a:r>
            <a:r>
              <a:rPr lang="zh-CN" altLang="x-none" dirty="0" err="1">
                <a:solidFill>
                  <a:schemeClr val="accent2"/>
                </a:solidFill>
                <a:latin typeface="Times New Roman" panose="02020603050405020304" pitchFamily="16" charset="0"/>
              </a:rPr>
              <a:t>第三组</a:t>
            </a:r>
            <a:r>
              <a:rPr lang="zh-CN" altLang="en-US" dirty="0" err="1">
                <a:solidFill>
                  <a:schemeClr val="accent2"/>
                </a:solidFill>
                <a:latin typeface="Times New Roman" panose="02020603050405020304" pitchFamily="16" charset="0"/>
              </a:rPr>
              <a:t>：</a:t>
            </a:r>
            <a:r>
              <a:rPr lang="en-US" altLang="zh-CN" dirty="0" err="1">
                <a:solidFill>
                  <a:srgbClr val="000000"/>
                </a:solidFill>
                <a:latin typeface="Times New Roman" panose="02020603050405020304" pitchFamily="16" charset="0"/>
              </a:rPr>
              <a:t>151</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250  </a:t>
            </a:r>
            <a:r>
              <a:rPr lang="zh-CN" altLang="x-none" dirty="0" err="1">
                <a:solidFill>
                  <a:srgbClr val="000000"/>
                </a:solidFill>
                <a:latin typeface="Times New Roman" panose="02020603050405020304" pitchFamily="16" charset="0"/>
              </a:rPr>
              <a:t>共</a:t>
            </a:r>
            <a:r>
              <a:rPr lang="en-US" altLang="zh-CN" dirty="0" err="1">
                <a:solidFill>
                  <a:srgbClr val="000000"/>
                </a:solidFill>
                <a:latin typeface="Times New Roman" panose="02020603050405020304" pitchFamily="16" charset="0"/>
              </a:rPr>
              <a:t>100</a:t>
            </a:r>
            <a:r>
              <a:rPr lang="zh-CN" altLang="x-none" dirty="0" err="1">
                <a:solidFill>
                  <a:srgbClr val="000000"/>
                </a:solidFill>
                <a:latin typeface="Times New Roman" panose="02020603050405020304" pitchFamily="16" charset="0"/>
              </a:rPr>
              <a:t>块</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t>
            </a:r>
            <a:r>
              <a:rPr lang="zh-CN" altLang="x-none" dirty="0" err="1">
                <a:solidFill>
                  <a:schemeClr val="accent2"/>
                </a:solidFill>
                <a:latin typeface="Times New Roman" panose="02020603050405020304" pitchFamily="16" charset="0"/>
              </a:rPr>
              <a:t>第四组</a:t>
            </a:r>
            <a:r>
              <a:rPr lang="zh-CN" altLang="en-US" dirty="0" err="1">
                <a:solidFill>
                  <a:schemeClr val="accent2"/>
                </a:solidFill>
                <a:latin typeface="Times New Roman" panose="02020603050405020304" pitchFamily="16" charset="0"/>
              </a:rPr>
              <a:t>：</a:t>
            </a:r>
            <a:r>
              <a:rPr lang="en-US" altLang="zh-CN" dirty="0" err="1">
                <a:solidFill>
                  <a:srgbClr val="000000"/>
                </a:solidFill>
                <a:latin typeface="Times New Roman" panose="02020603050405020304" pitchFamily="16" charset="0"/>
              </a:rPr>
              <a:t> 51</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150  </a:t>
            </a:r>
            <a:r>
              <a:rPr lang="zh-CN" altLang="x-none" dirty="0" err="1">
                <a:solidFill>
                  <a:srgbClr val="000000"/>
                </a:solidFill>
                <a:latin typeface="Times New Roman" panose="02020603050405020304" pitchFamily="16" charset="0"/>
              </a:rPr>
              <a:t>共</a:t>
            </a:r>
            <a:r>
              <a:rPr lang="en-US" altLang="zh-CN" dirty="0" err="1">
                <a:solidFill>
                  <a:srgbClr val="000000"/>
                </a:solidFill>
                <a:latin typeface="Times New Roman" panose="02020603050405020304" pitchFamily="16" charset="0"/>
              </a:rPr>
              <a:t>l00</a:t>
            </a:r>
            <a:r>
              <a:rPr lang="zh-CN" altLang="x-none" dirty="0" err="1">
                <a:solidFill>
                  <a:srgbClr val="000000"/>
                </a:solidFill>
                <a:latin typeface="Times New Roman" panose="02020603050405020304" pitchFamily="16" charset="0"/>
              </a:rPr>
              <a:t>块</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a:t>
            </a:r>
            <a:r>
              <a:rPr lang="zh-CN" altLang="x-none" dirty="0" err="1">
                <a:solidFill>
                  <a:schemeClr val="accent2"/>
                </a:solidFill>
                <a:latin typeface="Times New Roman" panose="02020603050405020304" pitchFamily="16" charset="0"/>
              </a:rPr>
              <a:t>第五组</a:t>
            </a:r>
            <a:r>
              <a:rPr lang="zh-CN" altLang="en-US" dirty="0" err="1">
                <a:solidFill>
                  <a:schemeClr val="accent2"/>
                </a:solidFill>
                <a:latin typeface="Times New Roman" panose="02020603050405020304" pitchFamily="16" charset="0"/>
              </a:rPr>
              <a:t>：</a:t>
            </a:r>
            <a:r>
              <a:rPr lang="en-US" altLang="zh-CN" dirty="0" err="1">
                <a:solidFill>
                  <a:srgbClr val="000000"/>
                </a:solidFill>
                <a:latin typeface="Times New Roman" panose="02020603050405020304" pitchFamily="16" charset="0"/>
              </a:rPr>
              <a:t> 12</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50    </a:t>
            </a:r>
            <a:r>
              <a:rPr lang="zh-CN" altLang="x-none" dirty="0" err="1">
                <a:solidFill>
                  <a:srgbClr val="000000"/>
                </a:solidFill>
                <a:latin typeface="Times New Roman" panose="02020603050405020304" pitchFamily="16" charset="0"/>
              </a:rPr>
              <a:t>共</a:t>
            </a:r>
            <a:r>
              <a:rPr lang="en-US" altLang="zh-CN" dirty="0" err="1">
                <a:solidFill>
                  <a:srgbClr val="000000"/>
                </a:solidFill>
                <a:latin typeface="Times New Roman" panose="02020603050405020304" pitchFamily="16" charset="0"/>
              </a:rPr>
              <a:t>39</a:t>
            </a:r>
            <a:r>
              <a:rPr lang="zh-CN" altLang="x-none" dirty="0" err="1">
                <a:solidFill>
                  <a:srgbClr val="000000"/>
                </a:solidFill>
                <a:latin typeface="Times New Roman" panose="02020603050405020304" pitchFamily="16" charset="0"/>
              </a:rPr>
              <a:t>块</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endParaRPr lang="zh-CN" altLang="x-none" dirty="0" err="1">
              <a:solidFill>
                <a:srgbClr val="000000"/>
              </a:solidFill>
              <a:latin typeface="Times New Roman" panose="02020603050405020304" pitchFamily="16" charset="0"/>
            </a:endParaRPr>
          </a:p>
        </p:txBody>
      </p:sp>
      <p:sp>
        <p:nvSpPr>
          <p:cNvPr id="191492" name="矩形 102402"/>
          <p:cNvSpPr/>
          <p:nvPr/>
        </p:nvSpPr>
        <p:spPr>
          <a:xfrm>
            <a:off x="900113" y="549275"/>
            <a:ext cx="7556500" cy="647700"/>
          </a:xfrm>
          <a:prstGeom prst="rect">
            <a:avLst/>
          </a:prstGeom>
          <a:noFill/>
          <a:ln w="9525">
            <a:noFill/>
          </a:ln>
        </p:spPr>
        <p:txBody>
          <a:bodyPr wrap="square" lIns="90000" tIns="46800" rIns="90000" bIns="46800" anchor="ctr"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成组链接法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93538" name="矩形 10444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93539" name="文本框 104449"/>
          <p:cNvSpPr txBox="1"/>
          <p:nvPr/>
        </p:nvSpPr>
        <p:spPr>
          <a:xfrm>
            <a:off x="900113" y="152400"/>
            <a:ext cx="7710487" cy="828675"/>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成组链接法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pic>
        <p:nvPicPr>
          <p:cNvPr id="193540" name="图片 104450"/>
          <p:cNvPicPr>
            <a:picLocks noChangeAspect="1"/>
          </p:cNvPicPr>
          <p:nvPr/>
        </p:nvPicPr>
        <p:blipFill>
          <a:blip r:embed="rId2"/>
          <a:stretch>
            <a:fillRect/>
          </a:stretch>
        </p:blipFill>
        <p:spPr>
          <a:xfrm>
            <a:off x="179388" y="981075"/>
            <a:ext cx="8569325" cy="5508625"/>
          </a:xfrm>
          <a:prstGeom prst="rect">
            <a:avLst/>
          </a:prstGeom>
          <a:solidFill>
            <a:srgbClr val="FFFFFF"/>
          </a:solidFill>
          <a:ln w="9525">
            <a:noFill/>
          </a:ln>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9698" name="矩形 1843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9699" name="文本框 1843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6.1.2</a:t>
            </a:r>
            <a:r>
              <a:rPr lang="en-US" altLang="zh-CN" sz="3600" dirty="0" err="1">
                <a:solidFill>
                  <a:srgbClr val="000000"/>
                </a:solidFill>
                <a:latin typeface="Arial Black" panose="020B0A04020102020204" pitchFamily="32" charset="0"/>
                <a:ea typeface="宋体" panose="02010600030101010101" pitchFamily="2" charset="-122"/>
              </a:rPr>
              <a:t> </a:t>
            </a:r>
            <a:r>
              <a:rPr lang="zh-CN" altLang="x-none" sz="3600" dirty="0" err="1">
                <a:solidFill>
                  <a:srgbClr val="000000"/>
                </a:solidFill>
                <a:latin typeface="Arial Black" panose="020B0A04020102020204" pitchFamily="32" charset="0"/>
                <a:ea typeface="宋体" panose="02010600030101010101" pitchFamily="2" charset="-122"/>
              </a:rPr>
              <a:t>文件系统的基本概念</a:t>
            </a:r>
            <a:endParaRPr lang="zh-CN" altLang="x-none" sz="3600" dirty="0" err="1">
              <a:solidFill>
                <a:srgbClr val="000000"/>
              </a:solidFill>
              <a:latin typeface="Arial Black" panose="020B0A04020102020204" pitchFamily="32" charset="0"/>
              <a:ea typeface="宋体" panose="02010600030101010101" pitchFamily="2" charset="-122"/>
            </a:endParaRPr>
          </a:p>
        </p:txBody>
      </p:sp>
      <p:sp>
        <p:nvSpPr>
          <p:cNvPr id="29700" name="文本框 18434"/>
          <p:cNvSpPr txBox="1"/>
          <p:nvPr/>
        </p:nvSpPr>
        <p:spPr>
          <a:xfrm>
            <a:off x="522288" y="1628775"/>
            <a:ext cx="8045450" cy="3765550"/>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按存取控制属性分类</a:t>
            </a:r>
            <a:endParaRPr lang="zh-CN" altLang="x-none" dirty="0" err="1">
              <a:solidFill>
                <a:srgbClr val="0000FF"/>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楷体_GB2312" pitchFamily="49" charset="0"/>
              </a:rPr>
              <a:t>(1)</a:t>
            </a:r>
            <a:r>
              <a:rPr lang="zh-CN" altLang="x-none" dirty="0" err="1">
                <a:solidFill>
                  <a:srgbClr val="000000"/>
                </a:solidFill>
                <a:latin typeface="楷体_GB2312" pitchFamily="49" charset="0"/>
              </a:rPr>
              <a:t>执行文件。只允许被核准的用户调用执行，既不允许读，更不允许写。 </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(2)</a:t>
            </a:r>
            <a:r>
              <a:rPr lang="zh-CN" altLang="x-none" dirty="0" err="1">
                <a:solidFill>
                  <a:srgbClr val="000000"/>
                </a:solidFill>
                <a:latin typeface="楷体_GB2312" pitchFamily="49" charset="0"/>
              </a:rPr>
              <a:t>只读文件。只允许文件主及被核实的用户去读，但不允许写。</a:t>
            </a:r>
            <a:endParaRPr lang="en-US" altLang="zh-CN"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楷体_GB2312" pitchFamily="49" charset="0"/>
              </a:rPr>
              <a:t>(3)</a:t>
            </a:r>
            <a:r>
              <a:rPr lang="zh-CN" altLang="x-none" dirty="0" err="1">
                <a:solidFill>
                  <a:srgbClr val="000000"/>
                </a:solidFill>
                <a:latin typeface="楷体_GB2312" pitchFamily="49" charset="0"/>
              </a:rPr>
              <a:t>读写文件。允许文件主和被核准的用户去读文件和写文件。</a:t>
            </a:r>
            <a:endParaRPr lang="zh-CN" altLang="x-none" dirty="0" err="1">
              <a:solidFill>
                <a:srgbClr val="000000"/>
              </a:solidFill>
              <a:latin typeface="楷体_GB2312" pitchFamily="49" charset="0"/>
            </a:endParaRP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95586" name="矩形 10547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95587" name="文本框 105473"/>
          <p:cNvSpPr txBox="1"/>
          <p:nvPr/>
        </p:nvSpPr>
        <p:spPr>
          <a:xfrm>
            <a:off x="406400" y="152400"/>
            <a:ext cx="8204200" cy="11430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成组链接法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195588" name="文本框 105474"/>
          <p:cNvSpPr txBox="1"/>
          <p:nvPr/>
        </p:nvSpPr>
        <p:spPr>
          <a:xfrm>
            <a:off x="521653" y="1494155"/>
            <a:ext cx="7920037" cy="3525838"/>
          </a:xfrm>
          <a:prstGeom prst="rect">
            <a:avLst/>
          </a:prstGeom>
          <a:noFill/>
          <a:ln w="9525">
            <a:noFill/>
          </a:ln>
        </p:spPr>
        <p:txBody>
          <a:bodyPr wrap="square" lIns="91440" tIns="45720" rIns="91440" bIns="45720" anchor="t" anchorCtr="0"/>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zh-CN" altLang="x-none" dirty="0" err="1">
              <a:solidFill>
                <a:srgbClr val="000000"/>
              </a:solidFill>
              <a:latin typeface="楷体_GB2312" pitchFamily="49"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a:t>
            </a:r>
            <a:r>
              <a:rPr lang="en-US" altLang="zh-CN" dirty="0" err="1">
                <a:solidFill>
                  <a:srgbClr val="000000"/>
                </a:solidFill>
                <a:latin typeface="楷体_GB2312" pitchFamily="49" charset="0"/>
              </a:rPr>
              <a:t> </a:t>
            </a:r>
            <a:r>
              <a:rPr lang="zh-CN" altLang="x-none" dirty="0" err="1">
                <a:solidFill>
                  <a:srgbClr val="000000"/>
                </a:solidFill>
                <a:latin typeface="楷体_GB2312" pitchFamily="49" charset="0"/>
              </a:rPr>
              <a:t>要特别注意的是</a:t>
            </a:r>
            <a:r>
              <a:rPr lang="zh-CN" altLang="x-none" dirty="0" err="1">
                <a:solidFill>
                  <a:srgbClr val="000000"/>
                </a:solidFill>
                <a:highlight>
                  <a:srgbClr val="FFFF00"/>
                </a:highlight>
                <a:latin typeface="楷体_GB2312" pitchFamily="49" charset="0"/>
              </a:rPr>
              <a:t>第一组的第一块</a:t>
            </a:r>
            <a:r>
              <a:rPr lang="en-US" altLang="zh-CN" dirty="0" err="1">
                <a:solidFill>
                  <a:srgbClr val="000000"/>
                </a:solidFill>
                <a:highlight>
                  <a:srgbClr val="FFFF00"/>
                </a:highlight>
                <a:latin typeface="楷体_GB2312" pitchFamily="49" charset="0"/>
              </a:rPr>
              <a:t>(350</a:t>
            </a:r>
            <a:r>
              <a:rPr lang="zh-CN" altLang="x-none" baseline="30000" dirty="0" err="1">
                <a:solidFill>
                  <a:srgbClr val="000000"/>
                </a:solidFill>
                <a:highlight>
                  <a:srgbClr val="FFFF00"/>
                </a:highlight>
                <a:latin typeface="楷体_GB2312" pitchFamily="49" charset="0"/>
              </a:rPr>
              <a:t>＃【在</a:t>
            </a:r>
            <a:r>
              <a:rPr lang="en-US" altLang="zh-CN" baseline="30000" dirty="0" err="1">
                <a:solidFill>
                  <a:srgbClr val="000000"/>
                </a:solidFill>
                <a:highlight>
                  <a:srgbClr val="FFFF00"/>
                </a:highlight>
                <a:latin typeface="楷体_GB2312" pitchFamily="49" charset="0"/>
              </a:rPr>
              <a:t>ppt</a:t>
            </a:r>
            <a:r>
              <a:rPr lang="zh-CN" altLang="en-US" baseline="30000" dirty="0" err="1">
                <a:solidFill>
                  <a:srgbClr val="000000"/>
                </a:solidFill>
                <a:highlight>
                  <a:srgbClr val="FFFF00"/>
                </a:highlight>
                <a:latin typeface="楷体_GB2312" pitchFamily="49" charset="0"/>
              </a:rPr>
              <a:t>右上方</a:t>
            </a:r>
            <a:r>
              <a:rPr lang="zh-CN" altLang="x-none" baseline="30000" dirty="0" err="1">
                <a:solidFill>
                  <a:srgbClr val="000000"/>
                </a:solidFill>
                <a:highlight>
                  <a:srgbClr val="FFFF00"/>
                </a:highlight>
                <a:latin typeface="楷体_GB2312" pitchFamily="49" charset="0"/>
              </a:rPr>
              <a:t>】</a:t>
            </a:r>
            <a:r>
              <a:rPr lang="en-US" altLang="zh-CN" dirty="0" err="1">
                <a:solidFill>
                  <a:srgbClr val="000000"/>
                </a:solidFill>
                <a:highlight>
                  <a:srgbClr val="FFFF00"/>
                </a:highlight>
                <a:latin typeface="楷体_GB2312" pitchFamily="49" charset="0"/>
              </a:rPr>
              <a:t>)</a:t>
            </a:r>
            <a:r>
              <a:rPr lang="zh-CN" altLang="x-none" dirty="0" err="1">
                <a:solidFill>
                  <a:srgbClr val="000000"/>
                </a:solidFill>
                <a:highlight>
                  <a:srgbClr val="FFFF00"/>
                </a:highlight>
                <a:latin typeface="楷体_GB2312" pitchFamily="49" charset="0"/>
              </a:rPr>
              <a:t>中的</a:t>
            </a:r>
            <a:r>
              <a:rPr lang="en-US" altLang="zh-CN" dirty="0" err="1">
                <a:solidFill>
                  <a:srgbClr val="000000"/>
                </a:solidFill>
                <a:highlight>
                  <a:srgbClr val="FFFF00"/>
                </a:highlight>
                <a:latin typeface="楷体_GB2312" pitchFamily="49" charset="0"/>
              </a:rPr>
              <a:t>s_nfree=100</a:t>
            </a:r>
            <a:r>
              <a:rPr lang="zh-CN" altLang="x-none" dirty="0" err="1">
                <a:solidFill>
                  <a:srgbClr val="000000"/>
                </a:solidFill>
                <a:highlight>
                  <a:srgbClr val="FFFF00"/>
                </a:highlight>
                <a:latin typeface="楷体_GB2312" pitchFamily="49" charset="0"/>
              </a:rPr>
              <a:t>，而</a:t>
            </a:r>
            <a:r>
              <a:rPr lang="en-US" altLang="zh-CN" dirty="0" err="1">
                <a:solidFill>
                  <a:srgbClr val="000000"/>
                </a:solidFill>
                <a:highlight>
                  <a:srgbClr val="FFFF00"/>
                </a:highlight>
                <a:latin typeface="楷体_GB2312" pitchFamily="49" charset="0"/>
              </a:rPr>
              <a:t>s_free[0]=0</a:t>
            </a:r>
            <a:r>
              <a:rPr lang="zh-CN" altLang="x-none" dirty="0" err="1">
                <a:solidFill>
                  <a:srgbClr val="000000"/>
                </a:solidFill>
                <a:highlight>
                  <a:srgbClr val="FFFF00"/>
                </a:highlight>
                <a:latin typeface="楷体_GB2312" pitchFamily="49" charset="0"/>
              </a:rPr>
              <a:t>，它作为一个标志，标识整个存储空间再也没有空闲块了，即</a:t>
            </a:r>
            <a:r>
              <a:rPr lang="en-US" altLang="zh-CN" dirty="0" err="1">
                <a:solidFill>
                  <a:srgbClr val="000000"/>
                </a:solidFill>
                <a:highlight>
                  <a:srgbClr val="FFFF00"/>
                </a:highlight>
                <a:latin typeface="楷体_GB2312" pitchFamily="49" charset="0"/>
              </a:rPr>
              <a:t>449 </a:t>
            </a:r>
            <a:r>
              <a:rPr lang="zh-CN" altLang="x-none" baseline="30000" dirty="0" err="1">
                <a:solidFill>
                  <a:srgbClr val="000000"/>
                </a:solidFill>
                <a:highlight>
                  <a:srgbClr val="FFFF00"/>
                </a:highlight>
                <a:latin typeface="楷体_GB2312" pitchFamily="49" charset="0"/>
              </a:rPr>
              <a:t>＃</a:t>
            </a:r>
            <a:r>
              <a:rPr lang="zh-CN" altLang="x-none" dirty="0" err="1">
                <a:solidFill>
                  <a:srgbClr val="000000"/>
                </a:solidFill>
                <a:highlight>
                  <a:srgbClr val="FFFF00"/>
                </a:highlight>
                <a:latin typeface="楷体_GB2312" pitchFamily="49" charset="0"/>
              </a:rPr>
              <a:t>作为最后一个空闲块。</a:t>
            </a:r>
            <a:endParaRPr lang="zh-CN" altLang="x-none" dirty="0" err="1">
              <a:solidFill>
                <a:srgbClr val="000000"/>
              </a:solidFill>
              <a:highlight>
                <a:srgbClr val="FFFF00"/>
              </a:highlight>
              <a:latin typeface="楷体_GB2312" pitchFamily="49" charset="0"/>
            </a:endParaRPr>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97634" name="矩形 10649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97635" name="文本框 106497"/>
          <p:cNvSpPr txBox="1"/>
          <p:nvPr/>
        </p:nvSpPr>
        <p:spPr>
          <a:xfrm>
            <a:off x="827088" y="260350"/>
            <a:ext cx="7710487" cy="876300"/>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成组链接法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197636" name="文本框 106498"/>
          <p:cNvSpPr txBox="1"/>
          <p:nvPr/>
        </p:nvSpPr>
        <p:spPr>
          <a:xfrm>
            <a:off x="468313" y="1412875"/>
            <a:ext cx="8178800" cy="4968875"/>
          </a:xfrm>
          <a:prstGeom prst="rect">
            <a:avLst/>
          </a:prstGeom>
          <a:noFill/>
          <a:ln w="9525">
            <a:noFill/>
          </a:ln>
        </p:spPr>
        <p:txBody>
          <a:bodyPr wrap="square" lIns="91440" tIns="45720" rIns="91440" bIns="45720" anchor="t" anchorCtr="0"/>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空闲块的分配示例：</a:t>
            </a:r>
            <a:endParaRPr lang="zh-CN" altLang="x-none" dirty="0" err="1">
              <a:solidFill>
                <a:srgbClr val="0000FF"/>
              </a:solidFill>
              <a:latin typeface="Times New Roman" panose="02020603050405020304" pitchFamily="16"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开始的卷资源表如下图</a:t>
            </a:r>
            <a:r>
              <a:rPr lang="en-US" altLang="zh-CN" dirty="0" err="1">
                <a:solidFill>
                  <a:srgbClr val="000000"/>
                </a:solidFill>
                <a:latin typeface="Times New Roman" panose="02020603050405020304" pitchFamily="16" charset="0"/>
              </a:rPr>
              <a:t>(a)</a:t>
            </a:r>
            <a:r>
              <a:rPr lang="zh-CN" altLang="x-none" dirty="0" err="1">
                <a:solidFill>
                  <a:srgbClr val="000000"/>
                </a:solidFill>
                <a:latin typeface="Times New Roman" panose="02020603050405020304" pitchFamily="16" charset="0"/>
              </a:rPr>
              <a:t>所示。</a:t>
            </a:r>
            <a:endParaRPr lang="zh-CN" altLang="x-none" dirty="0" err="1">
              <a:solidFill>
                <a:srgbClr val="000000"/>
              </a:solidFill>
              <a:latin typeface="Times New Roman" panose="02020603050405020304" pitchFamily="16"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1</a:t>
            </a:r>
            <a:r>
              <a:rPr lang="zh-CN" altLang="x-none" dirty="0" err="1">
                <a:solidFill>
                  <a:srgbClr val="000000"/>
                </a:solidFill>
                <a:latin typeface="Times New Roman" panose="02020603050405020304" pitchFamily="16" charset="0"/>
              </a:rPr>
              <a:t>）如果某一个文件要求申请一个空闲块，</a:t>
            </a:r>
            <a:endParaRPr lang="zh-CN" altLang="x-none" dirty="0" err="1">
              <a:solidFill>
                <a:srgbClr val="000000"/>
              </a:solidFill>
              <a:latin typeface="Times New Roman" panose="02020603050405020304" pitchFamily="16" charset="0"/>
            </a:endParaRPr>
          </a:p>
          <a:p>
            <a:pPr marL="800100" lvl="1" indent="-342900" defTabSz="457200" eaLnBrk="0" hangingPunct="0">
              <a:lnSpc>
                <a:spcPct val="125000"/>
              </a:lnSpc>
              <a:spcBef>
                <a:spcPts val="665"/>
              </a:spcBef>
              <a:buClr>
                <a:srgbClr val="FF0000"/>
              </a:buClr>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将</a:t>
            </a:r>
            <a:r>
              <a:rPr lang="en-US" altLang="zh-CN" dirty="0" err="1">
                <a:solidFill>
                  <a:srgbClr val="000000"/>
                </a:solidFill>
                <a:latin typeface="Times New Roman" panose="02020603050405020304" pitchFamily="16" charset="0"/>
              </a:rPr>
              <a:t>s_nfree-1=38</a:t>
            </a:r>
            <a:r>
              <a:rPr lang="zh-CN" altLang="en-US" dirty="0" err="1">
                <a:solidFill>
                  <a:srgbClr val="000000"/>
                </a:solidFill>
                <a:latin typeface="Times New Roman" panose="02020603050405020304" pitchFamily="16" charset="0"/>
              </a:rPr>
              <a:t>；</a:t>
            </a:r>
            <a:endParaRPr lang="zh-CN" altLang="en-US" dirty="0" err="1">
              <a:solidFill>
                <a:srgbClr val="000000"/>
              </a:solidFill>
              <a:latin typeface="Times New Roman" panose="02020603050405020304" pitchFamily="16" charset="0"/>
            </a:endParaRPr>
          </a:p>
          <a:p>
            <a:pPr marL="800100" lvl="1" indent="-342900" defTabSz="457200" eaLnBrk="0" hangingPunct="0">
              <a:lnSpc>
                <a:spcPct val="125000"/>
              </a:lnSpc>
              <a:spcBef>
                <a:spcPts val="665"/>
              </a:spcBef>
              <a:buClr>
                <a:srgbClr val="FF0000"/>
              </a:buClr>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en-US"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s_free[38]</a:t>
            </a:r>
            <a:r>
              <a:rPr lang="zh-CN" altLang="en-US"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即</a:t>
            </a:r>
            <a:r>
              <a:rPr lang="en-US" altLang="zh-CN" dirty="0" err="1">
                <a:solidFill>
                  <a:srgbClr val="000000"/>
                </a:solidFill>
                <a:latin typeface="Times New Roman" panose="02020603050405020304" pitchFamily="16" charset="0"/>
              </a:rPr>
              <a:t>12</a:t>
            </a:r>
            <a:r>
              <a:rPr lang="zh-CN" altLang="x-none" baseline="30000"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号块分配给申请者。</a:t>
            </a:r>
            <a:endParaRPr lang="zh-CN" altLang="x-none" dirty="0" err="1">
              <a:solidFill>
                <a:srgbClr val="000000"/>
              </a:solidFill>
              <a:latin typeface="Times New Roman" panose="02020603050405020304" pitchFamily="16"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2</a:t>
            </a:r>
            <a:r>
              <a:rPr lang="zh-CN" altLang="x-none" dirty="0" err="1">
                <a:solidFill>
                  <a:srgbClr val="000000"/>
                </a:solidFill>
                <a:latin typeface="Times New Roman" panose="02020603050405020304" pitchFamily="16" charset="0"/>
              </a:rPr>
              <a:t>）如果还要申请，则继续。</a:t>
            </a:r>
            <a:endParaRPr lang="zh-CN" altLang="x-none" dirty="0" err="1">
              <a:solidFill>
                <a:srgbClr val="000000"/>
              </a:solidFill>
              <a:latin typeface="Times New Roman" panose="02020603050405020304" pitchFamily="16"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经过若干次申请后</a:t>
            </a:r>
            <a:r>
              <a:rPr lang="en-US" altLang="zh-CN" dirty="0" err="1">
                <a:solidFill>
                  <a:srgbClr val="000000"/>
                </a:solidFill>
                <a:latin typeface="Times New Roman" panose="02020603050405020304" pitchFamily="16" charset="0"/>
              </a:rPr>
              <a:t>s_nfree=2</a:t>
            </a:r>
            <a:r>
              <a:rPr lang="zh-CN" altLang="x-none" dirty="0" err="1">
                <a:solidFill>
                  <a:srgbClr val="000000"/>
                </a:solidFill>
                <a:latin typeface="Times New Roman" panose="02020603050405020304" pitchFamily="16" charset="0"/>
              </a:rPr>
              <a:t>，如图</a:t>
            </a:r>
            <a:r>
              <a:rPr lang="en-US" altLang="zh-CN" dirty="0" err="1">
                <a:solidFill>
                  <a:srgbClr val="000000"/>
                </a:solidFill>
                <a:latin typeface="Times New Roman" panose="02020603050405020304" pitchFamily="16" charset="0"/>
              </a:rPr>
              <a:t>(b)</a:t>
            </a:r>
            <a:r>
              <a:rPr lang="zh-CN" altLang="x-none" dirty="0" err="1">
                <a:solidFill>
                  <a:srgbClr val="000000"/>
                </a:solidFill>
                <a:latin typeface="Times New Roman" panose="02020603050405020304" pitchFamily="16" charset="0"/>
              </a:rPr>
              <a:t>所示。</a:t>
            </a:r>
            <a:endParaRPr lang="zh-CN" altLang="x-none" dirty="0" err="1">
              <a:solidFill>
                <a:srgbClr val="000000"/>
              </a:solidFill>
              <a:latin typeface="Times New Roman" panose="02020603050405020304" pitchFamily="16"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99682" name="矩形 10752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199683" name="文本框 107521"/>
          <p:cNvSpPr txBox="1"/>
          <p:nvPr/>
        </p:nvSpPr>
        <p:spPr>
          <a:xfrm>
            <a:off x="827088" y="260350"/>
            <a:ext cx="7783512" cy="828675"/>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成组链接法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pic>
        <p:nvPicPr>
          <p:cNvPr id="199684" name="图片 107522"/>
          <p:cNvPicPr>
            <a:picLocks noChangeAspect="1"/>
          </p:cNvPicPr>
          <p:nvPr/>
        </p:nvPicPr>
        <p:blipFill>
          <a:blip r:embed="rId2"/>
          <a:stretch>
            <a:fillRect/>
          </a:stretch>
        </p:blipFill>
        <p:spPr>
          <a:xfrm>
            <a:off x="468313" y="1419225"/>
            <a:ext cx="8178800" cy="4954588"/>
          </a:xfrm>
          <a:prstGeom prst="rect">
            <a:avLst/>
          </a:prstGeom>
          <a:noFill/>
          <a:ln w="9525">
            <a:noFill/>
          </a:ln>
        </p:spPr>
      </p:pic>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01730" name="矩形 10854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01731" name="文本框 108545"/>
          <p:cNvSpPr txBox="1"/>
          <p:nvPr/>
        </p:nvSpPr>
        <p:spPr>
          <a:xfrm>
            <a:off x="898525" y="260350"/>
            <a:ext cx="7699375" cy="885825"/>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成组链接法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01732" name="文本框 108546"/>
          <p:cNvSpPr txBox="1"/>
          <p:nvPr/>
        </p:nvSpPr>
        <p:spPr>
          <a:xfrm>
            <a:off x="468313" y="1412875"/>
            <a:ext cx="8280400" cy="4968875"/>
          </a:xfrm>
          <a:prstGeom prst="rect">
            <a:avLst/>
          </a:prstGeom>
          <a:noFill/>
          <a:ln w="9525">
            <a:noFill/>
          </a:ln>
        </p:spPr>
        <p:txBody>
          <a:bodyPr wrap="square" lIns="91440" tIns="45720" rIns="91440" bIns="45720" anchor="t" anchorCtr="0"/>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3</a:t>
            </a:r>
            <a:r>
              <a:rPr lang="zh-CN" altLang="x-none" dirty="0" err="1">
                <a:solidFill>
                  <a:srgbClr val="000000"/>
                </a:solidFill>
                <a:latin typeface="Times New Roman" panose="02020603050405020304" pitchFamily="16" charset="0"/>
              </a:rPr>
              <a:t>）如果此时一个文件要申请</a:t>
            </a:r>
            <a:r>
              <a:rPr lang="en-US" altLang="zh-CN" dirty="0" err="1">
                <a:solidFill>
                  <a:srgbClr val="000000"/>
                </a:solidFill>
                <a:latin typeface="Times New Roman" panose="02020603050405020304" pitchFamily="16" charset="0"/>
              </a:rPr>
              <a:t>4</a:t>
            </a:r>
            <a:r>
              <a:rPr lang="zh-CN" altLang="x-none" dirty="0" err="1">
                <a:solidFill>
                  <a:srgbClr val="000000"/>
                </a:solidFill>
                <a:latin typeface="Times New Roman" panose="02020603050405020304" pitchFamily="16" charset="0"/>
              </a:rPr>
              <a:t>块：</a:t>
            </a:r>
            <a:endParaRPr lang="zh-CN" altLang="x-none" dirty="0" err="1">
              <a:solidFill>
                <a:srgbClr val="000000"/>
              </a:solidFill>
              <a:latin typeface="Times New Roman" panose="02020603050405020304" pitchFamily="16" charset="0"/>
            </a:endParaRPr>
          </a:p>
          <a:p>
            <a:pPr marL="800100" lvl="1" indent="-342900" defTabSz="457200" eaLnBrk="0" hangingPunct="0">
              <a:lnSpc>
                <a:spcPct val="125000"/>
              </a:lnSpc>
              <a:spcBef>
                <a:spcPts val="665"/>
              </a:spcBef>
              <a:buClr>
                <a:srgbClr val="FF0000"/>
              </a:buClr>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首先将</a:t>
            </a:r>
            <a:r>
              <a:rPr lang="en-US" altLang="zh-CN" dirty="0" err="1">
                <a:solidFill>
                  <a:srgbClr val="000000"/>
                </a:solidFill>
                <a:latin typeface="Times New Roman" panose="02020603050405020304" pitchFamily="16" charset="0"/>
              </a:rPr>
              <a:t>s_free[1](</a:t>
            </a:r>
            <a:r>
              <a:rPr lang="zh-CN" altLang="x-none" dirty="0" err="1">
                <a:solidFill>
                  <a:srgbClr val="000000"/>
                </a:solidFill>
                <a:latin typeface="Times New Roman" panose="02020603050405020304" pitchFamily="16" charset="0"/>
              </a:rPr>
              <a:t>即</a:t>
            </a:r>
            <a:r>
              <a:rPr lang="en-US" altLang="zh-CN" dirty="0" err="1">
                <a:solidFill>
                  <a:srgbClr val="000000"/>
                </a:solidFill>
                <a:latin typeface="Times New Roman" panose="02020603050405020304" pitchFamily="16" charset="0"/>
              </a:rPr>
              <a:t>49</a:t>
            </a:r>
            <a:r>
              <a:rPr lang="zh-CN" altLang="x-none" baseline="30000"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分配给申请者；</a:t>
            </a:r>
            <a:endParaRPr lang="zh-CN" altLang="x-none" dirty="0" err="1">
              <a:solidFill>
                <a:srgbClr val="000000"/>
              </a:solidFill>
              <a:latin typeface="Times New Roman" panose="02020603050405020304" pitchFamily="16" charset="0"/>
            </a:endParaRPr>
          </a:p>
          <a:p>
            <a:pPr marL="800100" lvl="1" indent="-342900" defTabSz="457200" eaLnBrk="0" hangingPunct="0">
              <a:lnSpc>
                <a:spcPct val="125000"/>
              </a:lnSpc>
              <a:spcBef>
                <a:spcPts val="665"/>
              </a:spcBef>
              <a:buClr>
                <a:srgbClr val="FF0000"/>
              </a:buClr>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将</a:t>
            </a:r>
            <a:r>
              <a:rPr lang="en-US" altLang="zh-CN" dirty="0" err="1">
                <a:solidFill>
                  <a:srgbClr val="000000"/>
                </a:solidFill>
                <a:latin typeface="Times New Roman" panose="02020603050405020304" pitchFamily="16" charset="0"/>
              </a:rPr>
              <a:t>50</a:t>
            </a:r>
            <a:r>
              <a:rPr lang="zh-CN" altLang="x-none" dirty="0" err="1">
                <a:solidFill>
                  <a:srgbClr val="000000"/>
                </a:solidFill>
                <a:latin typeface="Times New Roman" panose="02020603050405020304" pitchFamily="16" charset="0"/>
              </a:rPr>
              <a:t>＃块中的内容读出，把</a:t>
            </a:r>
            <a:r>
              <a:rPr lang="en-US" altLang="zh-CN" dirty="0" err="1">
                <a:solidFill>
                  <a:srgbClr val="000000"/>
                </a:solidFill>
                <a:latin typeface="Times New Roman" panose="02020603050405020304" pitchFamily="16" charset="0"/>
              </a:rPr>
              <a:t>50</a:t>
            </a:r>
            <a:r>
              <a:rPr lang="en-US" altLang="zh-CN" baseline="30000"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块中的总块数</a:t>
            </a:r>
            <a:r>
              <a:rPr lang="en-US" altLang="zh-CN" dirty="0" err="1">
                <a:solidFill>
                  <a:srgbClr val="000000"/>
                </a:solidFill>
                <a:latin typeface="Times New Roman" panose="02020603050405020304" pitchFamily="16" charset="0"/>
              </a:rPr>
              <a:t>100</a:t>
            </a:r>
            <a:r>
              <a:rPr lang="zh-CN" altLang="x-none" dirty="0" err="1">
                <a:solidFill>
                  <a:srgbClr val="000000"/>
                </a:solidFill>
                <a:latin typeface="Times New Roman" panose="02020603050405020304" pitchFamily="16" charset="0"/>
              </a:rPr>
              <a:t>赋给卷资源表的</a:t>
            </a:r>
            <a:r>
              <a:rPr lang="en-US" altLang="zh-CN" dirty="0" err="1">
                <a:solidFill>
                  <a:srgbClr val="000000"/>
                </a:solidFill>
                <a:latin typeface="Times New Roman" panose="02020603050405020304" pitchFamily="16" charset="0"/>
              </a:rPr>
              <a:t>s_nfree</a:t>
            </a:r>
            <a:r>
              <a:rPr lang="zh-CN" altLang="x-none" dirty="0" err="1">
                <a:solidFill>
                  <a:srgbClr val="000000"/>
                </a:solidFill>
                <a:latin typeface="Times New Roman" panose="02020603050405020304" pitchFamily="16" charset="0"/>
              </a:rPr>
              <a:t>，把对应的</a:t>
            </a:r>
            <a:r>
              <a:rPr lang="en-US" altLang="zh-CN" dirty="0" err="1">
                <a:solidFill>
                  <a:srgbClr val="000000"/>
                </a:solidFill>
                <a:latin typeface="Times New Roman" panose="02020603050405020304" pitchFamily="16" charset="0"/>
              </a:rPr>
              <a:t>100</a:t>
            </a:r>
            <a:r>
              <a:rPr lang="zh-CN" altLang="x-none" dirty="0" err="1">
                <a:solidFill>
                  <a:srgbClr val="000000"/>
                </a:solidFill>
                <a:latin typeface="Times New Roman" panose="02020603050405020304" pitchFamily="16" charset="0"/>
              </a:rPr>
              <a:t>个物理块号复制到数组</a:t>
            </a:r>
            <a:r>
              <a:rPr lang="en-US" altLang="zh-CN" dirty="0" err="1">
                <a:solidFill>
                  <a:srgbClr val="000000"/>
                </a:solidFill>
                <a:latin typeface="Times New Roman" panose="02020603050405020304" pitchFamily="16" charset="0"/>
              </a:rPr>
              <a:t>s_free[]</a:t>
            </a:r>
            <a:r>
              <a:rPr lang="zh-CN" altLang="x-none" dirty="0" err="1">
                <a:solidFill>
                  <a:srgbClr val="000000"/>
                </a:solidFill>
                <a:latin typeface="Times New Roman" panose="02020603050405020304" pitchFamily="16" charset="0"/>
              </a:rPr>
              <a:t>中，如图</a:t>
            </a:r>
            <a:r>
              <a:rPr lang="en-US" altLang="zh-CN" dirty="0" err="1">
                <a:solidFill>
                  <a:srgbClr val="000000"/>
                </a:solidFill>
                <a:latin typeface="Times New Roman" panose="02020603050405020304" pitchFamily="16" charset="0"/>
              </a:rPr>
              <a:t>(c)</a:t>
            </a:r>
            <a:r>
              <a:rPr lang="zh-CN" altLang="x-none" dirty="0" err="1">
                <a:solidFill>
                  <a:srgbClr val="000000"/>
                </a:solidFill>
                <a:latin typeface="Times New Roman" panose="02020603050405020304" pitchFamily="16" charset="0"/>
              </a:rPr>
              <a:t>所示；</a:t>
            </a:r>
            <a:endParaRPr lang="zh-CN" altLang="x-none" dirty="0" err="1">
              <a:solidFill>
                <a:srgbClr val="000000"/>
              </a:solidFill>
              <a:latin typeface="Times New Roman" panose="02020603050405020304" pitchFamily="16" charset="0"/>
            </a:endParaRPr>
          </a:p>
          <a:p>
            <a:pPr marL="800100" lvl="1" indent="-342900" defTabSz="457200" eaLnBrk="0" hangingPunct="0">
              <a:lnSpc>
                <a:spcPct val="125000"/>
              </a:lnSpc>
              <a:spcBef>
                <a:spcPts val="665"/>
              </a:spcBef>
              <a:buClr>
                <a:srgbClr val="FF0000"/>
              </a:buClr>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再把</a:t>
            </a:r>
            <a:r>
              <a:rPr lang="en-US" altLang="zh-CN" dirty="0" err="1">
                <a:solidFill>
                  <a:srgbClr val="000000"/>
                </a:solidFill>
                <a:latin typeface="Times New Roman" panose="02020603050405020304" pitchFamily="16" charset="0"/>
              </a:rPr>
              <a:t>50</a:t>
            </a:r>
            <a:r>
              <a:rPr lang="zh-CN" altLang="x-none" dirty="0" err="1">
                <a:solidFill>
                  <a:srgbClr val="000000"/>
                </a:solidFill>
                <a:latin typeface="Times New Roman" panose="02020603050405020304" pitchFamily="16" charset="0"/>
              </a:rPr>
              <a:t>块分配给申请者，最后再将</a:t>
            </a:r>
            <a:r>
              <a:rPr lang="en-US" altLang="zh-CN" dirty="0" err="1">
                <a:solidFill>
                  <a:srgbClr val="000000"/>
                </a:solidFill>
                <a:latin typeface="Times New Roman" panose="02020603050405020304" pitchFamily="16" charset="0"/>
              </a:rPr>
              <a:t>51</a:t>
            </a:r>
            <a:r>
              <a:rPr lang="zh-CN" altLang="x-none" baseline="30000"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52</a:t>
            </a:r>
            <a:r>
              <a:rPr lang="zh-CN" altLang="x-none" baseline="30000" dirty="0" err="1">
                <a:solidFill>
                  <a:srgbClr val="000000"/>
                </a:solidFill>
                <a:latin typeface="Times New Roman" panose="02020603050405020304" pitchFamily="16" charset="0"/>
              </a:rPr>
              <a:t>＃</a:t>
            </a:r>
            <a:r>
              <a:rPr lang="zh-CN" altLang="x-none" dirty="0" err="1">
                <a:solidFill>
                  <a:srgbClr val="000000"/>
                </a:solidFill>
                <a:latin typeface="Times New Roman" panose="02020603050405020304" pitchFamily="16" charset="0"/>
              </a:rPr>
              <a:t>块分配给申请者。如下图</a:t>
            </a:r>
            <a:r>
              <a:rPr lang="en-US" altLang="zh-CN" dirty="0" err="1">
                <a:solidFill>
                  <a:srgbClr val="000000"/>
                </a:solidFill>
                <a:latin typeface="Times New Roman" panose="02020603050405020304" pitchFamily="16" charset="0"/>
              </a:rPr>
              <a:t>(d)</a:t>
            </a:r>
            <a:r>
              <a:rPr lang="zh-CN" altLang="x-none" dirty="0" err="1">
                <a:solidFill>
                  <a:srgbClr val="000000"/>
                </a:solidFill>
                <a:latin typeface="Times New Roman" panose="02020603050405020304" pitchFamily="16" charset="0"/>
              </a:rPr>
              <a:t>所示。</a:t>
            </a:r>
            <a:endParaRPr lang="zh-CN" altLang="x-none" dirty="0" err="1">
              <a:solidFill>
                <a:srgbClr val="000000"/>
              </a:solidFill>
              <a:latin typeface="Times New Roman" panose="02020603050405020304" pitchFamily="16" charset="0"/>
            </a:endParaRPr>
          </a:p>
          <a:p>
            <a:pPr marL="342900" indent="-342900" defTabSz="457200" eaLnBrk="0" hangingPunct="0">
              <a:lnSpc>
                <a:spcPct val="125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03778" name="矩形 10956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03779" name="文本框 109569"/>
          <p:cNvSpPr txBox="1"/>
          <p:nvPr/>
        </p:nvSpPr>
        <p:spPr>
          <a:xfrm>
            <a:off x="755650" y="333375"/>
            <a:ext cx="7783513" cy="828675"/>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成组链接法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pic>
        <p:nvPicPr>
          <p:cNvPr id="203780" name="图片 109570"/>
          <p:cNvPicPr>
            <a:picLocks noChangeAspect="1"/>
          </p:cNvPicPr>
          <p:nvPr/>
        </p:nvPicPr>
        <p:blipFill>
          <a:blip r:embed="rId2"/>
          <a:stretch>
            <a:fillRect/>
          </a:stretch>
        </p:blipFill>
        <p:spPr>
          <a:xfrm>
            <a:off x="468313" y="1419225"/>
            <a:ext cx="8178800" cy="4954588"/>
          </a:xfrm>
          <a:prstGeom prst="rect">
            <a:avLst/>
          </a:prstGeom>
          <a:noFill/>
          <a:ln w="9525">
            <a:noFill/>
          </a:ln>
        </p:spPr>
      </p:pic>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05826" name="矩形 110592"/>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05827" name="文本框 110593"/>
          <p:cNvSpPr txBox="1"/>
          <p:nvPr/>
        </p:nvSpPr>
        <p:spPr>
          <a:xfrm>
            <a:off x="754063" y="260350"/>
            <a:ext cx="7246937" cy="892175"/>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成组链接法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05828" name="文本框 110594"/>
          <p:cNvSpPr txBox="1"/>
          <p:nvPr/>
        </p:nvSpPr>
        <p:spPr>
          <a:xfrm>
            <a:off x="468313" y="1557338"/>
            <a:ext cx="8178800" cy="496887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FF"/>
                </a:solidFill>
                <a:latin typeface="Times New Roman" panose="02020603050405020304" pitchFamily="16" charset="0"/>
              </a:rPr>
              <a:t>空闲盘块的释放示例：</a:t>
            </a:r>
            <a:endParaRPr lang="zh-CN" altLang="x-none" dirty="0" err="1">
              <a:solidFill>
                <a:srgbClr val="0000FF"/>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1</a:t>
            </a:r>
            <a:r>
              <a:rPr lang="zh-CN" altLang="x-none" dirty="0" err="1">
                <a:solidFill>
                  <a:srgbClr val="000000"/>
                </a:solidFill>
                <a:latin typeface="Times New Roman" panose="02020603050405020304" pitchFamily="16" charset="0"/>
              </a:rPr>
              <a:t>）假定有一个文件要释放三个物理块，块号分别是：</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180</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181</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182</a:t>
            </a:r>
            <a:r>
              <a:rPr lang="zh-CN" altLang="x-none" dirty="0" err="1">
                <a:solidFill>
                  <a:srgbClr val="000000"/>
                </a:solidFill>
                <a:latin typeface="Times New Roman" panose="02020603050405020304" pitchFamily="16" charset="0"/>
              </a:rPr>
              <a:t>＃。如果当时的卷资源表的状态</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r>
              <a:rPr lang="zh-CN" altLang="x-none" dirty="0" err="1">
                <a:solidFill>
                  <a:srgbClr val="000000"/>
                </a:solidFill>
                <a:latin typeface="Times New Roman" panose="02020603050405020304" pitchFamily="16" charset="0"/>
              </a:rPr>
              <a:t>如下图</a:t>
            </a:r>
            <a:r>
              <a:rPr lang="en-US" altLang="zh-CN" dirty="0" err="1">
                <a:solidFill>
                  <a:srgbClr val="000000"/>
                </a:solidFill>
                <a:latin typeface="Times New Roman" panose="02020603050405020304" pitchFamily="16" charset="0"/>
              </a:rPr>
              <a:t>(a)</a:t>
            </a:r>
            <a:r>
              <a:rPr lang="zh-CN" altLang="x-none" dirty="0" err="1">
                <a:solidFill>
                  <a:srgbClr val="000000"/>
                </a:solidFill>
                <a:latin typeface="Times New Roman" panose="02020603050405020304" pitchFamily="16" charset="0"/>
              </a:rPr>
              <a:t>所示。</a:t>
            </a:r>
            <a:endParaRPr lang="zh-CN" altLang="x-none" dirty="0" err="1">
              <a:solidFill>
                <a:srgbClr val="000000"/>
              </a:solidFill>
              <a:latin typeface="Times New Roman" panose="02020603050405020304" pitchFamily="16" charset="0"/>
            </a:endParaRPr>
          </a:p>
          <a:p>
            <a:pPr marL="800100" lvl="1" indent="-342900" defTabSz="457200" eaLnBrk="0" hangingPunct="0">
              <a:spcBef>
                <a:spcPts val="665"/>
              </a:spcBef>
              <a:buClr>
                <a:srgbClr val="FF0000"/>
              </a:buClr>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首先填写</a:t>
            </a:r>
            <a:r>
              <a:rPr lang="en-US" altLang="zh-CN" dirty="0" err="1">
                <a:solidFill>
                  <a:srgbClr val="000000"/>
                </a:solidFill>
                <a:latin typeface="Times New Roman" panose="02020603050405020304" pitchFamily="16" charset="0"/>
              </a:rPr>
              <a:t>182</a:t>
            </a:r>
            <a:r>
              <a:rPr lang="zh-CN" altLang="x-none" dirty="0" err="1">
                <a:solidFill>
                  <a:srgbClr val="000000"/>
                </a:solidFill>
                <a:latin typeface="Times New Roman" panose="02020603050405020304" pitchFamily="16" charset="0"/>
              </a:rPr>
              <a:t>＃到</a:t>
            </a:r>
            <a:r>
              <a:rPr lang="en-US" altLang="zh-CN" dirty="0" err="1">
                <a:solidFill>
                  <a:srgbClr val="000000"/>
                </a:solidFill>
                <a:latin typeface="Times New Roman" panose="02020603050405020304" pitchFamily="16" charset="0"/>
              </a:rPr>
              <a:t>s_nfree[65]</a:t>
            </a:r>
            <a:r>
              <a:rPr lang="zh-CN" altLang="x-none" dirty="0" err="1">
                <a:solidFill>
                  <a:srgbClr val="000000"/>
                </a:solidFill>
                <a:latin typeface="Times New Roman" panose="02020603050405020304" pitchFamily="16" charset="0"/>
              </a:rPr>
              <a:t>中，然后</a:t>
            </a:r>
            <a:r>
              <a:rPr lang="en-US" altLang="zh-CN" dirty="0" err="1">
                <a:solidFill>
                  <a:srgbClr val="000000"/>
                </a:solidFill>
                <a:latin typeface="Times New Roman" panose="02020603050405020304" pitchFamily="16" charset="0"/>
              </a:rPr>
              <a:t>s_nfree+1=66</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marL="800100" lvl="1" indent="-342900" defTabSz="457200" eaLnBrk="0" hangingPunct="0">
              <a:spcBef>
                <a:spcPts val="665"/>
              </a:spcBef>
              <a:buClr>
                <a:srgbClr val="FF0000"/>
              </a:buClr>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同理释放</a:t>
            </a:r>
            <a:r>
              <a:rPr lang="en-US" altLang="zh-CN" dirty="0" err="1">
                <a:solidFill>
                  <a:srgbClr val="000000"/>
                </a:solidFill>
                <a:latin typeface="Times New Roman" panose="02020603050405020304" pitchFamily="16" charset="0"/>
              </a:rPr>
              <a:t>181</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180</a:t>
            </a:r>
            <a:r>
              <a:rPr lang="zh-CN" altLang="x-none" dirty="0" err="1">
                <a:solidFill>
                  <a:srgbClr val="000000"/>
                </a:solidFill>
                <a:latin typeface="Times New Roman" panose="02020603050405020304" pitchFamily="16" charset="0"/>
              </a:rPr>
              <a:t>＃块，最后卷资源表的状况如图</a:t>
            </a:r>
            <a:r>
              <a:rPr lang="en-US" altLang="zh-CN" dirty="0" err="1">
                <a:solidFill>
                  <a:srgbClr val="000000"/>
                </a:solidFill>
                <a:latin typeface="Times New Roman" panose="02020603050405020304" pitchFamily="16" charset="0"/>
              </a:rPr>
              <a:t>(b)</a:t>
            </a:r>
            <a:r>
              <a:rPr lang="zh-CN" altLang="x-none" dirty="0" err="1">
                <a:solidFill>
                  <a:srgbClr val="000000"/>
                </a:solidFill>
                <a:latin typeface="Times New Roman" panose="02020603050405020304" pitchFamily="16" charset="0"/>
              </a:rPr>
              <a:t>所示。</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endParaRPr lang="zh-CN" altLang="x-none" dirty="0" err="1">
              <a:solidFill>
                <a:srgbClr val="000000"/>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07874" name="矩形 111616"/>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07875" name="文本框 111617"/>
          <p:cNvSpPr txBox="1"/>
          <p:nvPr/>
        </p:nvSpPr>
        <p:spPr>
          <a:xfrm>
            <a:off x="755650" y="404813"/>
            <a:ext cx="6986588" cy="752475"/>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成组链接法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pic>
        <p:nvPicPr>
          <p:cNvPr id="207876" name="图片 111618"/>
          <p:cNvPicPr>
            <a:picLocks noChangeAspect="1"/>
          </p:cNvPicPr>
          <p:nvPr/>
        </p:nvPicPr>
        <p:blipFill>
          <a:blip r:embed="rId2"/>
          <a:stretch>
            <a:fillRect/>
          </a:stretch>
        </p:blipFill>
        <p:spPr>
          <a:xfrm>
            <a:off x="1285875" y="1449388"/>
            <a:ext cx="6007100" cy="4830762"/>
          </a:xfrm>
          <a:prstGeom prst="rect">
            <a:avLst/>
          </a:prstGeom>
          <a:solidFill>
            <a:srgbClr val="FFFFFF"/>
          </a:solidFill>
          <a:ln w="9525">
            <a:noFill/>
          </a:ln>
        </p:spPr>
      </p:pic>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09922" name="矩形 112640"/>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09923" name="文本框 112641"/>
          <p:cNvSpPr txBox="1"/>
          <p:nvPr/>
        </p:nvSpPr>
        <p:spPr>
          <a:xfrm>
            <a:off x="900113" y="152400"/>
            <a:ext cx="7710487" cy="1044575"/>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成组链接法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
        <p:nvSpPr>
          <p:cNvPr id="209924" name="文本框 112642"/>
          <p:cNvSpPr txBox="1"/>
          <p:nvPr/>
        </p:nvSpPr>
        <p:spPr>
          <a:xfrm>
            <a:off x="476250" y="1449388"/>
            <a:ext cx="8178800" cy="4968875"/>
          </a:xfrm>
          <a:prstGeom prst="rect">
            <a:avLst/>
          </a:prstGeom>
          <a:noFill/>
          <a:ln w="9525">
            <a:noFill/>
          </a:ln>
        </p:spPr>
        <p:txBody>
          <a:bodyPr wrap="square" lIns="91440" tIns="45720" rIns="91440" bIns="45720" anchor="t" anchorCtr="0"/>
          <a:p>
            <a:pPr marL="342900" indent="-342900" defTabSz="457200" eaLnBrk="0" hangingPunct="0">
              <a:lnSpc>
                <a:spcPct val="11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00"/>
                </a:solidFill>
                <a:latin typeface="Times New Roman" panose="02020603050405020304" pitchFamily="16" charset="0"/>
              </a:rPr>
              <a:t> 2</a:t>
            </a:r>
            <a:r>
              <a:rPr lang="zh-CN" altLang="x-none" dirty="0" err="1">
                <a:solidFill>
                  <a:srgbClr val="000000"/>
                </a:solidFill>
                <a:latin typeface="Times New Roman" panose="02020603050405020304" pitchFamily="16" charset="0"/>
              </a:rPr>
              <a:t>）卷资源表的状况如下图</a:t>
            </a:r>
            <a:r>
              <a:rPr lang="en-US" altLang="zh-CN" dirty="0" err="1">
                <a:solidFill>
                  <a:srgbClr val="000000"/>
                </a:solidFill>
                <a:latin typeface="Times New Roman" panose="02020603050405020304" pitchFamily="16" charset="0"/>
              </a:rPr>
              <a:t>(a)</a:t>
            </a:r>
            <a:r>
              <a:rPr lang="zh-CN" altLang="x-none" dirty="0" err="1">
                <a:solidFill>
                  <a:srgbClr val="000000"/>
                </a:solidFill>
                <a:latin typeface="Times New Roman" panose="02020603050405020304" pitchFamily="16" charset="0"/>
              </a:rPr>
              <a:t>所示。如果有一个文件释放所要占用的</a:t>
            </a:r>
            <a:r>
              <a:rPr lang="en-US" altLang="zh-CN" dirty="0" err="1">
                <a:solidFill>
                  <a:srgbClr val="000000"/>
                </a:solidFill>
                <a:latin typeface="Times New Roman" panose="02020603050405020304" pitchFamily="16" charset="0"/>
              </a:rPr>
              <a:t>4</a:t>
            </a:r>
            <a:r>
              <a:rPr lang="zh-CN" altLang="x-none" dirty="0" err="1">
                <a:solidFill>
                  <a:srgbClr val="000000"/>
                </a:solidFill>
                <a:latin typeface="Times New Roman" panose="02020603050405020304" pitchFamily="16" charset="0"/>
              </a:rPr>
              <a:t>块物理块，块号分别为：</a:t>
            </a:r>
            <a:r>
              <a:rPr lang="en-US" altLang="zh-CN" dirty="0" err="1">
                <a:solidFill>
                  <a:srgbClr val="000000"/>
                </a:solidFill>
                <a:latin typeface="Times New Roman" panose="02020603050405020304" pitchFamily="16" charset="0"/>
              </a:rPr>
              <a:t>190</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185</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184</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170</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marL="800100" lvl="1" indent="-342900" defTabSz="457200" eaLnBrk="0" hangingPunct="0">
              <a:lnSpc>
                <a:spcPct val="110000"/>
              </a:lnSpc>
              <a:spcBef>
                <a:spcPts val="665"/>
              </a:spcBef>
              <a:buClr>
                <a:srgbClr val="FF0000"/>
              </a:buClr>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首先有</a:t>
            </a:r>
            <a:r>
              <a:rPr lang="en-US" altLang="zh-CN" dirty="0" err="1">
                <a:solidFill>
                  <a:srgbClr val="000000"/>
                </a:solidFill>
                <a:latin typeface="Times New Roman" panose="02020603050405020304" pitchFamily="16" charset="0"/>
              </a:rPr>
              <a:t>2</a:t>
            </a:r>
            <a:r>
              <a:rPr lang="zh-CN" altLang="x-none" dirty="0" err="1">
                <a:solidFill>
                  <a:srgbClr val="000000"/>
                </a:solidFill>
                <a:latin typeface="Times New Roman" panose="02020603050405020304" pitchFamily="16" charset="0"/>
              </a:rPr>
              <a:t>块的块号</a:t>
            </a:r>
            <a:r>
              <a:rPr lang="en-US" altLang="zh-CN" dirty="0" err="1">
                <a:solidFill>
                  <a:srgbClr val="000000"/>
                </a:solidFill>
                <a:latin typeface="Times New Roman" panose="02020603050405020304" pitchFamily="16" charset="0"/>
              </a:rPr>
              <a:t>170</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184</a:t>
            </a:r>
            <a:r>
              <a:rPr lang="zh-CN" altLang="x-none" dirty="0" err="1">
                <a:solidFill>
                  <a:srgbClr val="000000"/>
                </a:solidFill>
                <a:latin typeface="Times New Roman" panose="02020603050405020304" pitchFamily="16" charset="0"/>
              </a:rPr>
              <a:t>＃登记在卷资源表中，其状态如下图</a:t>
            </a:r>
            <a:r>
              <a:rPr lang="en-US" altLang="zh-CN" dirty="0" err="1">
                <a:solidFill>
                  <a:srgbClr val="000000"/>
                </a:solidFill>
                <a:latin typeface="Times New Roman" panose="02020603050405020304" pitchFamily="16" charset="0"/>
              </a:rPr>
              <a:t>(b)</a:t>
            </a:r>
            <a:r>
              <a:rPr lang="zh-CN" altLang="x-none" dirty="0" err="1">
                <a:solidFill>
                  <a:srgbClr val="000000"/>
                </a:solidFill>
                <a:latin typeface="Times New Roman" panose="02020603050405020304" pitchFamily="16" charset="0"/>
              </a:rPr>
              <a:t>所示；</a:t>
            </a:r>
            <a:endParaRPr lang="zh-CN" altLang="x-none" dirty="0" err="1">
              <a:solidFill>
                <a:srgbClr val="000000"/>
              </a:solidFill>
              <a:latin typeface="Times New Roman" panose="02020603050405020304" pitchFamily="16" charset="0"/>
            </a:endParaRPr>
          </a:p>
          <a:p>
            <a:pPr marL="800100" lvl="1" indent="-342900" defTabSz="457200" eaLnBrk="0" hangingPunct="0">
              <a:lnSpc>
                <a:spcPct val="110000"/>
              </a:lnSpc>
              <a:spcBef>
                <a:spcPts val="665"/>
              </a:spcBef>
              <a:buClr>
                <a:srgbClr val="FF0000"/>
              </a:buClr>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此时</a:t>
            </a:r>
            <a:r>
              <a:rPr lang="en-US" altLang="zh-CN" dirty="0" err="1">
                <a:solidFill>
                  <a:srgbClr val="000000"/>
                </a:solidFill>
                <a:latin typeface="Times New Roman" panose="02020603050405020304" pitchFamily="16" charset="0"/>
              </a:rPr>
              <a:t>s_nfree=100,</a:t>
            </a:r>
            <a:r>
              <a:rPr lang="zh-CN" altLang="x-none" dirty="0" err="1">
                <a:solidFill>
                  <a:srgbClr val="000000"/>
                </a:solidFill>
                <a:latin typeface="Times New Roman" panose="02020603050405020304" pitchFamily="16" charset="0"/>
              </a:rPr>
              <a:t>表示内存中登记的</a:t>
            </a:r>
            <a:r>
              <a:rPr lang="zh-CN" altLang="x-none" b="1" dirty="0" err="1">
                <a:solidFill>
                  <a:srgbClr val="000000"/>
                </a:solidFill>
                <a:latin typeface="Times New Roman" panose="02020603050405020304" pitchFamily="16" charset="0"/>
              </a:rPr>
              <a:t>空闲块已经满</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marL="800100" lvl="1" indent="-342900" defTabSz="457200" eaLnBrk="0" hangingPunct="0">
              <a:lnSpc>
                <a:spcPct val="110000"/>
              </a:lnSpc>
              <a:spcBef>
                <a:spcPts val="665"/>
              </a:spcBef>
              <a:buClr>
                <a:srgbClr val="FF0000"/>
              </a:buClr>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但还要释放</a:t>
            </a:r>
            <a:r>
              <a:rPr lang="en-US" altLang="zh-CN" dirty="0" err="1">
                <a:solidFill>
                  <a:srgbClr val="000000"/>
                </a:solidFill>
                <a:latin typeface="Times New Roman" panose="02020603050405020304" pitchFamily="16" charset="0"/>
              </a:rPr>
              <a:t>185</a:t>
            </a:r>
            <a:r>
              <a:rPr lang="zh-CN" altLang="x-none" dirty="0" err="1">
                <a:solidFill>
                  <a:srgbClr val="000000"/>
                </a:solidFill>
                <a:latin typeface="Times New Roman" panose="02020603050405020304" pitchFamily="16" charset="0"/>
              </a:rPr>
              <a:t>＃、</a:t>
            </a:r>
            <a:r>
              <a:rPr lang="en-US" altLang="zh-CN" dirty="0" err="1">
                <a:solidFill>
                  <a:srgbClr val="000000"/>
                </a:solidFill>
                <a:latin typeface="Times New Roman" panose="02020603050405020304" pitchFamily="16" charset="0"/>
              </a:rPr>
              <a:t>190</a:t>
            </a:r>
            <a:r>
              <a:rPr lang="zh-CN" altLang="x-none" dirty="0" err="1">
                <a:solidFill>
                  <a:srgbClr val="000000"/>
                </a:solidFill>
                <a:latin typeface="Times New Roman" panose="02020603050405020304" pitchFamily="16" charset="0"/>
              </a:rPr>
              <a:t>＃，则系统把当前卷资源表中的</a:t>
            </a:r>
            <a:r>
              <a:rPr lang="zh-CN" altLang="x-none" b="1" dirty="0" err="1">
                <a:solidFill>
                  <a:srgbClr val="000000"/>
                </a:solidFill>
                <a:latin typeface="Times New Roman" panose="02020603050405020304" pitchFamily="16" charset="0"/>
              </a:rPr>
              <a:t>空闲块数</a:t>
            </a:r>
            <a:r>
              <a:rPr lang="en-US" altLang="zh-CN" b="1" dirty="0" err="1">
                <a:solidFill>
                  <a:srgbClr val="000000"/>
                </a:solidFill>
                <a:latin typeface="Times New Roman" panose="02020603050405020304" pitchFamily="16" charset="0"/>
              </a:rPr>
              <a:t>100</a:t>
            </a:r>
            <a:r>
              <a:rPr lang="zh-CN" altLang="x-none" b="1" dirty="0" err="1">
                <a:solidFill>
                  <a:srgbClr val="000000"/>
                </a:solidFill>
                <a:latin typeface="Times New Roman" panose="02020603050405020304" pitchFamily="16" charset="0"/>
              </a:rPr>
              <a:t>连同</a:t>
            </a:r>
            <a:r>
              <a:rPr lang="en-US" altLang="zh-CN" b="1" dirty="0" err="1">
                <a:solidFill>
                  <a:srgbClr val="000000"/>
                </a:solidFill>
                <a:latin typeface="Times New Roman" panose="02020603050405020304" pitchFamily="16" charset="0"/>
              </a:rPr>
              <a:t>100</a:t>
            </a:r>
            <a:r>
              <a:rPr lang="zh-CN" altLang="x-none" b="1" dirty="0" err="1">
                <a:solidFill>
                  <a:srgbClr val="000000"/>
                </a:solidFill>
                <a:latin typeface="Times New Roman" panose="02020603050405020304" pitchFamily="16" charset="0"/>
              </a:rPr>
              <a:t>个登记项，写到</a:t>
            </a:r>
            <a:r>
              <a:rPr lang="en-US" altLang="zh-CN" b="1" dirty="0" err="1">
                <a:solidFill>
                  <a:srgbClr val="000000"/>
                </a:solidFill>
                <a:latin typeface="Times New Roman" panose="02020603050405020304" pitchFamily="16" charset="0"/>
              </a:rPr>
              <a:t>185</a:t>
            </a:r>
            <a:r>
              <a:rPr lang="zh-CN" altLang="x-none" b="1" dirty="0" err="1">
                <a:solidFill>
                  <a:srgbClr val="000000"/>
                </a:solidFill>
                <a:latin typeface="Times New Roman" panose="02020603050405020304" pitchFamily="16" charset="0"/>
              </a:rPr>
              <a:t>块中</a:t>
            </a:r>
            <a:r>
              <a:rPr lang="zh-CN" altLang="x-none" dirty="0" err="1">
                <a:solidFill>
                  <a:srgbClr val="000000"/>
                </a:solidFill>
                <a:latin typeface="Times New Roman" panose="02020603050405020304" pitchFamily="16" charset="0"/>
              </a:rPr>
              <a:t>；</a:t>
            </a:r>
            <a:endParaRPr lang="zh-CN" altLang="x-none" dirty="0" err="1">
              <a:solidFill>
                <a:srgbClr val="000000"/>
              </a:solidFill>
              <a:latin typeface="Times New Roman" panose="02020603050405020304" pitchFamily="16" charset="0"/>
            </a:endParaRPr>
          </a:p>
          <a:p>
            <a:pPr marL="800100" lvl="1" indent="-342900" defTabSz="457200" eaLnBrk="0" hangingPunct="0">
              <a:lnSpc>
                <a:spcPct val="110000"/>
              </a:lnSpc>
              <a:spcBef>
                <a:spcPts val="665"/>
              </a:spcBef>
              <a:buClr>
                <a:srgbClr val="FF0000"/>
              </a:buClr>
              <a:buFont typeface="Wingdings" panose="05000000000000000000" charset="0"/>
              <a:buChar char="ü"/>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然后</a:t>
            </a:r>
            <a:r>
              <a:rPr lang="zh-CN" altLang="x-none" b="1" dirty="0" err="1">
                <a:solidFill>
                  <a:srgbClr val="000000"/>
                </a:solidFill>
                <a:latin typeface="Times New Roman" panose="02020603050405020304" pitchFamily="16" charset="0"/>
              </a:rPr>
              <a:t>将</a:t>
            </a:r>
            <a:r>
              <a:rPr lang="en-US" altLang="zh-CN" b="1" dirty="0" err="1">
                <a:solidFill>
                  <a:srgbClr val="000000"/>
                </a:solidFill>
                <a:latin typeface="Times New Roman" panose="02020603050405020304" pitchFamily="16" charset="0"/>
              </a:rPr>
              <a:t>s_nfree</a:t>
            </a:r>
            <a:r>
              <a:rPr lang="zh-CN" altLang="x-none" b="1" dirty="0" err="1">
                <a:solidFill>
                  <a:srgbClr val="000000"/>
                </a:solidFill>
                <a:latin typeface="Times New Roman" panose="02020603050405020304" pitchFamily="16" charset="0"/>
              </a:rPr>
              <a:t>清</a:t>
            </a:r>
            <a:r>
              <a:rPr lang="en-US" altLang="zh-CN" b="1" dirty="0" err="1">
                <a:solidFill>
                  <a:srgbClr val="000000"/>
                </a:solidFill>
                <a:latin typeface="Times New Roman" panose="02020603050405020304" pitchFamily="16" charset="0"/>
              </a:rPr>
              <a:t>0</a:t>
            </a:r>
            <a:r>
              <a:rPr lang="zh-CN" altLang="x-none" b="1" dirty="0" err="1">
                <a:solidFill>
                  <a:srgbClr val="000000"/>
                </a:solidFill>
                <a:latin typeface="Times New Roman" panose="02020603050405020304" pitchFamily="16" charset="0"/>
              </a:rPr>
              <a:t>，再将</a:t>
            </a:r>
            <a:r>
              <a:rPr lang="en-US" altLang="zh-CN" b="1" dirty="0" err="1">
                <a:solidFill>
                  <a:srgbClr val="000000"/>
                </a:solidFill>
                <a:latin typeface="Times New Roman" panose="02020603050405020304" pitchFamily="16" charset="0"/>
              </a:rPr>
              <a:t>185</a:t>
            </a:r>
            <a:r>
              <a:rPr lang="zh-CN" altLang="x-none" b="1" dirty="0" err="1">
                <a:solidFill>
                  <a:srgbClr val="000000"/>
                </a:solidFill>
                <a:latin typeface="Times New Roman" panose="02020603050405020304" pitchFamily="16" charset="0"/>
              </a:rPr>
              <a:t>＃、</a:t>
            </a:r>
            <a:r>
              <a:rPr lang="en-US" altLang="zh-CN" b="1" dirty="0" err="1">
                <a:solidFill>
                  <a:srgbClr val="000000"/>
                </a:solidFill>
                <a:latin typeface="Times New Roman" panose="02020603050405020304" pitchFamily="16" charset="0"/>
              </a:rPr>
              <a:t>190#</a:t>
            </a:r>
            <a:r>
              <a:rPr lang="zh-CN" altLang="x-none" b="1" dirty="0" err="1">
                <a:solidFill>
                  <a:srgbClr val="000000"/>
                </a:solidFill>
                <a:latin typeface="Times New Roman" panose="02020603050405020304" pitchFamily="16" charset="0"/>
              </a:rPr>
              <a:t>填入到卷资源表中</a:t>
            </a:r>
            <a:r>
              <a:rPr lang="zh-CN" altLang="x-none" dirty="0" err="1">
                <a:solidFill>
                  <a:srgbClr val="000000"/>
                </a:solidFill>
                <a:latin typeface="Times New Roman" panose="02020603050405020304" pitchFamily="16" charset="0"/>
              </a:rPr>
              <a:t>，如图</a:t>
            </a:r>
            <a:r>
              <a:rPr lang="en-US" altLang="zh-CN" dirty="0" err="1">
                <a:solidFill>
                  <a:srgbClr val="000000"/>
                </a:solidFill>
                <a:latin typeface="Times New Roman" panose="02020603050405020304" pitchFamily="16" charset="0"/>
              </a:rPr>
              <a:t>(c)</a:t>
            </a:r>
            <a:r>
              <a:rPr lang="zh-CN" altLang="x-none" dirty="0" err="1">
                <a:solidFill>
                  <a:srgbClr val="000000"/>
                </a:solidFill>
                <a:latin typeface="Times New Roman" panose="02020603050405020304" pitchFamily="16" charset="0"/>
              </a:rPr>
              <a:t>所示。</a:t>
            </a:r>
            <a:endParaRPr lang="zh-CN" altLang="x-none" dirty="0" err="1">
              <a:solidFill>
                <a:srgbClr val="000000"/>
              </a:solidFill>
              <a:latin typeface="Times New Roman" panose="02020603050405020304" pitchFamily="16" charset="0"/>
            </a:endParaRPr>
          </a:p>
          <a:p>
            <a:pPr marL="342900" indent="-342900" defTabSz="457200" eaLnBrk="0" hangingPunct="0">
              <a:lnSpc>
                <a:spcPct val="11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     </a:t>
            </a:r>
            <a:r>
              <a:rPr lang="en-US" altLang="zh-CN" dirty="0" err="1">
                <a:solidFill>
                  <a:srgbClr val="000000"/>
                </a:solidFill>
                <a:latin typeface="Times New Roman" panose="02020603050405020304" pitchFamily="16" charset="0"/>
              </a:rPr>
              <a:t>   </a:t>
            </a:r>
            <a:endParaRPr lang="zh-CN" altLang="x-none" dirty="0" err="1">
              <a:solidFill>
                <a:srgbClr val="000000"/>
              </a:solidFill>
              <a:latin typeface="Times New Roman" panose="02020603050405020304" pitchFamily="16" charset="0"/>
            </a:endParaRPr>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11970" name="矩形 113664"/>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11971" name="文本框 113665"/>
          <p:cNvSpPr txBox="1"/>
          <p:nvPr/>
        </p:nvSpPr>
        <p:spPr>
          <a:xfrm>
            <a:off x="755650" y="152400"/>
            <a:ext cx="7854950" cy="973138"/>
          </a:xfrm>
          <a:prstGeom prst="rect">
            <a:avLst/>
          </a:prstGeom>
          <a:noFill/>
          <a:ln w="9525">
            <a:noFill/>
          </a:ln>
        </p:spPr>
        <p:txBody>
          <a:bodyPr wrap="square" lIns="91440" tIns="45720" rIns="91440" bIns="4572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成组链接法</a:t>
            </a:r>
            <a:endParaRPr lang="zh-CN" altLang="x-none" sz="3200" dirty="0" err="1">
              <a:solidFill>
                <a:srgbClr val="000000"/>
              </a:solidFill>
              <a:latin typeface="Times New Roman" panose="02020603050405020304" pitchFamily="16" charset="0"/>
              <a:ea typeface="宋体" panose="02010600030101010101" pitchFamily="2" charset="-122"/>
            </a:endParaRPr>
          </a:p>
        </p:txBody>
      </p:sp>
      <p:pic>
        <p:nvPicPr>
          <p:cNvPr id="211972" name="图片 113666"/>
          <p:cNvPicPr>
            <a:picLocks noChangeAspect="1"/>
          </p:cNvPicPr>
          <p:nvPr/>
        </p:nvPicPr>
        <p:blipFill>
          <a:blip r:embed="rId2"/>
          <a:stretch>
            <a:fillRect/>
          </a:stretch>
        </p:blipFill>
        <p:spPr>
          <a:xfrm>
            <a:off x="679450" y="1412875"/>
            <a:ext cx="7685088" cy="4498975"/>
          </a:xfrm>
          <a:prstGeom prst="rect">
            <a:avLst/>
          </a:prstGeom>
          <a:solidFill>
            <a:srgbClr val="FFFFFF"/>
          </a:solidFill>
          <a:ln w="9525">
            <a:noFill/>
          </a:ln>
        </p:spPr>
      </p:pic>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14018" name="矩形 114688"/>
          <p:cNvSpPr/>
          <p:nvPr/>
        </p:nvSpPr>
        <p:spPr>
          <a:xfrm>
            <a:off x="3563938" y="6165850"/>
            <a:ext cx="1905000" cy="457200"/>
          </a:xfrm>
          <a:prstGeom prst="rect">
            <a:avLst/>
          </a:prstGeom>
          <a:noFill/>
          <a:ln w="9525">
            <a:noFill/>
          </a:ln>
        </p:spPr>
        <p:txBody>
          <a:bodyPr wrap="square" lIns="91440" tIns="45720" rIns="91440" bIns="45720" anchor="b" anchorCtr="0"/>
          <a:p>
            <a:pPr algn="r" defTabSz="457200" eaLnBrk="0" hangingPunct="0">
              <a:spcBef>
                <a:spcPts val="940"/>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fld id="{9A0DB2DC-4C9A-4742-B13C-FB6460FD3503}" type="slidenum">
              <a:rPr lang="zh-CN" altLang="x-none" sz="1400" dirty="0" err="1">
                <a:solidFill>
                  <a:srgbClr val="5E574E"/>
                </a:solidFill>
                <a:latin typeface="Arial" panose="020B0604020202020204" pitchFamily="34" charset="0"/>
                <a:ea typeface="宋体" panose="02010600030101010101" pitchFamily="2" charset="-122"/>
              </a:rPr>
            </a:fld>
            <a:endParaRPr lang="zh-CN" altLang="x-none" sz="1400" dirty="0" err="1">
              <a:solidFill>
                <a:srgbClr val="5E574E"/>
              </a:solidFill>
              <a:latin typeface="Arial" panose="020B0604020202020204" pitchFamily="34" charset="0"/>
              <a:ea typeface="宋体" panose="02010600030101010101" pitchFamily="2" charset="-122"/>
            </a:endParaRPr>
          </a:p>
        </p:txBody>
      </p:sp>
      <p:sp>
        <p:nvSpPr>
          <p:cNvPr id="214019" name="文本框 114689"/>
          <p:cNvSpPr txBox="1"/>
          <p:nvPr/>
        </p:nvSpPr>
        <p:spPr>
          <a:xfrm>
            <a:off x="539750" y="1341438"/>
            <a:ext cx="8204200" cy="566737"/>
          </a:xfrm>
          <a:prstGeom prst="rect">
            <a:avLst/>
          </a:prstGeom>
          <a:noFill/>
          <a:ln w="9525">
            <a:noFill/>
          </a:ln>
        </p:spPr>
        <p:txBody>
          <a:bodyPr wrap="square" lIns="91440" tIns="45720" rIns="91440" bIns="45720" anchor="b" anchorCtr="0"/>
          <a:p>
            <a:pPr marL="342900" indent="-342900" defTabSz="457200" eaLnBrk="0" hangingPunct="0">
              <a:lnSpc>
                <a:spcPct val="120000"/>
              </a:lnSpc>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Times New Roman" panose="02020603050405020304" pitchFamily="16" charset="0"/>
              </a:rPr>
              <a:t>6. 文件共享</a:t>
            </a:r>
            <a:endParaRPr lang="zh-CN" altLang="x-none" dirty="0" err="1">
              <a:solidFill>
                <a:srgbClr val="000000"/>
              </a:solidFill>
              <a:latin typeface="Times New Roman" panose="02020603050405020304" pitchFamily="16" charset="0"/>
            </a:endParaRPr>
          </a:p>
        </p:txBody>
      </p:sp>
      <p:sp>
        <p:nvSpPr>
          <p:cNvPr id="214020" name="文本框 114690"/>
          <p:cNvSpPr txBox="1"/>
          <p:nvPr/>
        </p:nvSpPr>
        <p:spPr>
          <a:xfrm>
            <a:off x="468313" y="2060575"/>
            <a:ext cx="8178800" cy="4321175"/>
          </a:xfrm>
          <a:prstGeom prst="rect">
            <a:avLst/>
          </a:prstGeom>
          <a:noFill/>
          <a:ln w="9525">
            <a:noFill/>
          </a:ln>
        </p:spPr>
        <p:txBody>
          <a:bodyPr wrap="square" lIns="91440" tIns="45720" rIns="91440" bIns="45720" anchor="t" anchorCtr="0"/>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宋体" panose="02010600030101010101" pitchFamily="2" charset="-122"/>
                <a:ea typeface="宋体" panose="02010600030101010101" pitchFamily="2" charset="-122"/>
              </a:rPr>
              <a:t>    </a:t>
            </a:r>
            <a:r>
              <a:rPr lang="zh-CN" altLang="x-none" dirty="0" err="1">
                <a:solidFill>
                  <a:srgbClr val="000000"/>
                </a:solidFill>
                <a:latin typeface="楷体_GB2312" pitchFamily="49" charset="0"/>
              </a:rPr>
              <a:t>多用户基于索引节点的共享，或利用符号链接共享同一个文件。 </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en-US" altLang="zh-CN" dirty="0" err="1">
                <a:solidFill>
                  <a:srgbClr val="0000FF"/>
                </a:solidFill>
                <a:latin typeface="楷体_GB2312" pitchFamily="49" charset="0"/>
              </a:rPr>
              <a:t>1</a:t>
            </a:r>
            <a:r>
              <a:rPr lang="zh-CN" altLang="x-none" dirty="0" err="1">
                <a:solidFill>
                  <a:srgbClr val="0000FF"/>
                </a:solidFill>
                <a:latin typeface="楷体_GB2312" pitchFamily="49" charset="0"/>
              </a:rPr>
              <a:t>．基于索引节点的共享方式</a:t>
            </a:r>
            <a:endParaRPr lang="zh-CN" altLang="x-none" dirty="0" err="1">
              <a:solidFill>
                <a:srgbClr val="0000FF"/>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静态共享</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000000"/>
                </a:solidFill>
                <a:latin typeface="楷体_GB2312" pitchFamily="49" charset="0"/>
              </a:rPr>
              <a:t>     通过索引节点（</a:t>
            </a:r>
            <a:r>
              <a:rPr lang="en-US" altLang="zh-CN" dirty="0" err="1">
                <a:solidFill>
                  <a:srgbClr val="000000"/>
                </a:solidFill>
                <a:latin typeface="楷体_GB2312" pitchFamily="49" charset="0"/>
              </a:rPr>
              <a:t>inode</a:t>
            </a:r>
            <a:r>
              <a:rPr lang="zh-CN" altLang="x-none" dirty="0" err="1">
                <a:solidFill>
                  <a:srgbClr val="000000"/>
                </a:solidFill>
                <a:latin typeface="楷体_GB2312" pitchFamily="49" charset="0"/>
              </a:rPr>
              <a:t>）来实现文件共享链接的，并且只允许链接到文件，不允许链接到目录。通过文件链接建立静态共享，系统调用形式如下：</a:t>
            </a:r>
            <a:endParaRPr lang="zh-CN" altLang="x-none" dirty="0" err="1">
              <a:solidFill>
                <a:srgbClr val="000000"/>
              </a:solidFill>
              <a:latin typeface="楷体_GB2312" pitchFamily="49"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dirty="0" err="1">
                <a:solidFill>
                  <a:srgbClr val="FFCC00"/>
                </a:solidFill>
                <a:latin typeface="楷体_GB2312" pitchFamily="49" charset="0"/>
              </a:rPr>
              <a:t>   </a:t>
            </a:r>
            <a:r>
              <a:rPr lang="en-US" altLang="zh-CN" dirty="0" err="1">
                <a:solidFill>
                  <a:srgbClr val="FFCC00"/>
                </a:solidFill>
                <a:latin typeface="楷体_GB2312" pitchFamily="49" charset="0"/>
              </a:rPr>
              <a:t>  </a:t>
            </a:r>
            <a:r>
              <a:rPr lang="en-US" altLang="zh-CN" dirty="0" err="1">
                <a:solidFill>
                  <a:srgbClr val="FFCC00"/>
                </a:solidFill>
                <a:latin typeface="Times New Roman" panose="02020603050405020304" pitchFamily="16" charset="0"/>
              </a:rPr>
              <a:t> </a:t>
            </a:r>
            <a:r>
              <a:rPr lang="en-US" altLang="zh-CN" dirty="0" err="1">
                <a:solidFill>
                  <a:srgbClr val="0000FF"/>
                </a:solidFill>
                <a:latin typeface="Times New Roman" panose="02020603050405020304" pitchFamily="16" charset="0"/>
              </a:rPr>
              <a:t>link(oldnamep, newnamep);</a:t>
            </a:r>
            <a:endParaRPr lang="en-US" altLang="zh-CN" dirty="0" err="1">
              <a:solidFill>
                <a:srgbClr val="0000FF"/>
              </a:solidFill>
              <a:latin typeface="Times New Roman" panose="02020603050405020304" pitchFamily="16" charset="0"/>
            </a:endParaRPr>
          </a:p>
          <a:p>
            <a:pPr marL="342900" indent="-342900" defTabSz="457200" eaLnBrk="0" hangingPunct="0">
              <a:spcBef>
                <a:spcPts val="665"/>
              </a:spcBef>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endParaRPr lang="en-US" altLang="zh-CN" dirty="0" err="1">
              <a:solidFill>
                <a:srgbClr val="0000FF"/>
              </a:solidFill>
              <a:latin typeface="Times New Roman" panose="02020603050405020304" pitchFamily="16" charset="0"/>
            </a:endParaRPr>
          </a:p>
        </p:txBody>
      </p:sp>
      <p:sp>
        <p:nvSpPr>
          <p:cNvPr id="214021" name="矩形 114691"/>
          <p:cNvSpPr/>
          <p:nvPr/>
        </p:nvSpPr>
        <p:spPr>
          <a:xfrm>
            <a:off x="900113" y="404813"/>
            <a:ext cx="7218362" cy="719137"/>
          </a:xfrm>
          <a:prstGeom prst="rect">
            <a:avLst/>
          </a:prstGeom>
          <a:noFill/>
          <a:ln w="9525">
            <a:noFill/>
          </a:ln>
        </p:spPr>
        <p:txBody>
          <a:bodyPr wrap="square" lIns="90000" tIns="46800" rIns="90000" bIns="46800" anchor="b" anchorCtr="0"/>
          <a:p>
            <a:pPr defTabSz="457200" eaLnBrk="0" hangingPunct="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pPr>
            <a:r>
              <a:rPr lang="zh-CN" altLang="x-none" sz="3200" dirty="0" err="1">
                <a:solidFill>
                  <a:srgbClr val="000000"/>
                </a:solidFill>
                <a:latin typeface="Times New Roman" panose="02020603050405020304" pitchFamily="16" charset="0"/>
                <a:ea typeface="宋体" panose="02010600030101010101" pitchFamily="2" charset="-122"/>
              </a:rPr>
              <a:t>6.7 </a:t>
            </a:r>
            <a:r>
              <a:rPr lang="en-US" altLang="zh-CN" sz="3200" dirty="0" err="1">
                <a:solidFill>
                  <a:srgbClr val="000000"/>
                </a:solidFill>
                <a:latin typeface="Times New Roman" panose="02020603050405020304" pitchFamily="16" charset="0"/>
                <a:ea typeface="宋体" panose="02010600030101010101" pitchFamily="2" charset="-122"/>
              </a:rPr>
              <a:t> </a:t>
            </a:r>
            <a:r>
              <a:rPr lang="zh-CN" altLang="x-none" sz="3200" dirty="0" err="1">
                <a:solidFill>
                  <a:srgbClr val="000000"/>
                </a:solidFill>
                <a:latin typeface="Times New Roman" panose="02020603050405020304" pitchFamily="16" charset="0"/>
                <a:ea typeface="宋体" panose="02010600030101010101" pitchFamily="2" charset="-122"/>
              </a:rPr>
              <a:t>UNIX文件系统</a:t>
            </a:r>
            <a:endParaRPr lang="zh-CN" altLang="x-none" sz="3200" dirty="0" err="1">
              <a:solidFill>
                <a:srgbClr val="000000"/>
              </a:solidFill>
              <a:latin typeface="Times New Roman" panose="02020603050405020304" pitchFamily="16" charset="0"/>
              <a:ea typeface="宋体" panose="02010600030101010101" pitchFamily="2" charset="-122"/>
            </a:endParaRPr>
          </a:p>
        </p:txBody>
      </p:sp>
    </p:spTree>
  </p:cSld>
  <p:clrMapOvr>
    <a:masterClrMapping/>
  </p:clrMapOvr>
  <p:transition spd="slow"/>
</p:sld>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Black"/>
        <a:ea typeface="Noto Sans CJK SC"/>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Black"/>
        <a:ea typeface="Noto Sans CJK SC"/>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Black"/>
        <a:ea typeface="Noto Sans CJK SC"/>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Black"/>
        <a:ea typeface="Noto Sans CJK SC"/>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Black"/>
        <a:ea typeface="Noto Sans CJK SC"/>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Black"/>
        <a:ea typeface="Noto Sans CJK SC"/>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Black"/>
        <a:ea typeface="Noto Sans CJK SC"/>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Black"/>
        <a:ea typeface="Noto Sans CJK SC"/>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2_">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Black"/>
        <a:ea typeface="Noto Sans CJK SC"/>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26231</Words>
  <Application>WPS 演示</Application>
  <PresentationFormat/>
  <Paragraphs>2269</Paragraphs>
  <Slides>174</Slides>
  <Notes>0</Notes>
  <HiddenSlides>0</HiddenSlides>
  <MMClips>0</MMClips>
  <ScaleCrop>false</ScaleCrop>
  <HeadingPairs>
    <vt:vector size="8" baseType="variant">
      <vt:variant>
        <vt:lpstr>已用的字体</vt:lpstr>
      </vt:variant>
      <vt:variant>
        <vt:i4>15</vt:i4>
      </vt:variant>
      <vt:variant>
        <vt:lpstr>主题</vt:lpstr>
      </vt:variant>
      <vt:variant>
        <vt:i4>9</vt:i4>
      </vt:variant>
      <vt:variant>
        <vt:lpstr>嵌入 OLE 服务器</vt:lpstr>
      </vt:variant>
      <vt:variant>
        <vt:i4>9</vt:i4>
      </vt:variant>
      <vt:variant>
        <vt:lpstr>幻灯片标题</vt:lpstr>
      </vt:variant>
      <vt:variant>
        <vt:i4>174</vt:i4>
      </vt:variant>
    </vt:vector>
  </HeadingPairs>
  <TitlesOfParts>
    <vt:vector size="207" baseType="lpstr">
      <vt:lpstr>Arial</vt:lpstr>
      <vt:lpstr>宋体</vt:lpstr>
      <vt:lpstr>Wingdings</vt:lpstr>
      <vt:lpstr>Times New Roman</vt:lpstr>
      <vt:lpstr>黑体</vt:lpstr>
      <vt:lpstr>Arial Black</vt:lpstr>
      <vt:lpstr>Noto Sans CJK SC</vt:lpstr>
      <vt:lpstr>SWAstro</vt:lpstr>
      <vt:lpstr>楷体_GB2312</vt:lpstr>
      <vt:lpstr>新宋体</vt:lpstr>
      <vt:lpstr>Arial Unicode MS</vt:lpstr>
      <vt:lpstr>微软雅黑</vt:lpstr>
      <vt:lpstr>Calibri</vt:lpstr>
      <vt:lpstr>Wingdings</vt:lpstr>
      <vt:lpstr>Monotype Sorts</vt:lpstr>
      <vt:lpstr/>
      <vt:lpstr/>
      <vt:lpstr/>
      <vt:lpstr/>
      <vt:lpstr/>
      <vt:lpstr/>
      <vt:lpstr/>
      <vt:lpstr>1_</vt:lpstr>
      <vt:lpstr>2_</vt:lpstr>
      <vt:lpstr>Paint.Picture</vt:lpstr>
      <vt:lpstr>Paint.Picture</vt:lpstr>
      <vt:lpstr>Visio.Drawing.6</vt:lpstr>
      <vt:lpstr>Word.Document.8</vt:lpstr>
      <vt:lpstr>Word.Document.8</vt:lpstr>
      <vt:lpstr>Word.Document.8</vt:lpstr>
      <vt:lpstr>Word.Document.8</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Windows NT的文件系统：NTFS</vt:lpstr>
      <vt:lpstr>Windows NT的文件系统：NTFS</vt:lpstr>
      <vt:lpstr>Windows NT的文件系统：NTFS</vt:lpstr>
      <vt:lpstr>Windows NT的文件系统：NTFS</vt:lpstr>
      <vt:lpstr>Windows NT的文件系统：NTFS</vt:lpstr>
      <vt:lpstr>Windows NT的文件系统：NTFS</vt:lpstr>
      <vt:lpstr>Windows NT的文件系统：NTFS</vt:lpstr>
      <vt:lpstr>Windows NT的文件系统：NTFS</vt:lpstr>
      <vt:lpstr>Windows NT的文件系统：NTFS</vt:lpstr>
      <vt:lpstr>Windows NT的文件系统：NTFS</vt:lpstr>
      <vt:lpstr>Windows NT的文件系统：NTFS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lenovo</cp:lastModifiedBy>
  <cp:revision>106</cp:revision>
  <dcterms:created xsi:type="dcterms:W3CDTF">1999-09-03T12:49:00Z</dcterms:created>
  <dcterms:modified xsi:type="dcterms:W3CDTF">2025-06-20T07:07:05Z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6E38C5AEA5234E63B655D0526A4E197E_12</vt:lpwstr>
  </property>
  <property fmtid="{D5CDD505-2E9C-101B-9397-08002B2CF9AE}" pid="3" name="KSOProductBuildVer">
    <vt:lpwstr>2052-12.1.0.21541</vt:lpwstr>
  </property>
</Properties>
</file>