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45"/>
  </p:handoutMasterIdLst>
  <p:sldIdLst>
    <p:sldId id="257" r:id="rId3"/>
    <p:sldId id="260" r:id="rId4"/>
    <p:sldId id="261" r:id="rId5"/>
    <p:sldId id="339" r:id="rId6"/>
    <p:sldId id="262" r:id="rId7"/>
    <p:sldId id="265" r:id="rId8"/>
    <p:sldId id="266" r:id="rId9"/>
    <p:sldId id="267" r:id="rId10"/>
    <p:sldId id="268" r:id="rId11"/>
    <p:sldId id="271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1"/>
    <p:sldId id="280" r:id="rId22"/>
    <p:sldId id="343" r:id="rId23"/>
    <p:sldId id="344" r:id="rId24"/>
    <p:sldId id="345" r:id="rId25"/>
    <p:sldId id="282" r:id="rId26"/>
    <p:sldId id="283" r:id="rId27"/>
    <p:sldId id="272" r:id="rId28"/>
    <p:sldId id="348" r:id="rId29"/>
    <p:sldId id="281" r:id="rId30"/>
    <p:sldId id="284" r:id="rId31"/>
    <p:sldId id="287" r:id="rId32"/>
    <p:sldId id="285" r:id="rId33"/>
    <p:sldId id="346" r:id="rId34"/>
    <p:sldId id="286" r:id="rId35"/>
    <p:sldId id="288" r:id="rId36"/>
    <p:sldId id="349" r:id="rId37"/>
    <p:sldId id="289" r:id="rId38"/>
    <p:sldId id="290" r:id="rId39"/>
    <p:sldId id="291" r:id="rId40"/>
    <p:sldId id="292" r:id="rId41"/>
    <p:sldId id="347" r:id="rId42"/>
    <p:sldId id="293" r:id="rId43"/>
    <p:sldId id="338" r:id="rId44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FBD"/>
    <a:srgbClr val="F8F8F8"/>
    <a:srgbClr val="DDDDDD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73"/>
    <p:restoredTop sz="94633"/>
  </p:normalViewPr>
  <p:slideViewPr>
    <p:cSldViewPr showGuides="1">
      <p:cViewPr varScale="1">
        <p:scale>
          <a:sx n="75" d="100"/>
          <a:sy n="75" d="100"/>
        </p:scale>
        <p:origin x="-726" y="-84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页眉占位符 163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16387" name="日期占位符 1638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4100" name="幻灯片图像占位符 16387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16388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390" name="页脚占位符 1638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  <p:sp>
        <p:nvSpPr>
          <p:cNvPr id="16391" name="灯片编号占位符 1639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819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1" name="组合 819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2" name="矩形 819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3" name="矩形 819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4" name="组合 819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5" name="矩形 819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6" name="矩形 819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7" name="矩形 820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8" name="矩形 82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059" name="矩形 820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8204" name="标题 8203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8205" name="副标题 820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8206" name="日期占位符 820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207" name="页脚占位符 820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8208" name="灯片编号占位符 820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6600" y="457200"/>
            <a:ext cx="1981200" cy="5562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828748" cy="5562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380847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6924" y="1447800"/>
            <a:ext cx="3808476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7182"/>
          <p:cNvSpPr/>
          <p:nvPr userDrawn="1"/>
        </p:nvSpPr>
        <p:spPr>
          <a:xfrm>
            <a:off x="7848600" y="1233488"/>
            <a:ext cx="1117600" cy="304800"/>
          </a:xfrm>
          <a:prstGeom prst="rect">
            <a:avLst/>
          </a:prstGeom>
          <a:solidFill>
            <a:srgbClr val="D1D393"/>
          </a:solidFill>
          <a:ln w="9525">
            <a:noFill/>
          </a:ln>
        </p:spPr>
        <p:txBody>
          <a:bodyPr anchor="t" anchorCtr="0"/>
          <a:p>
            <a:pPr lvl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7" name="矩形 7169"/>
          <p:cNvSpPr/>
          <p:nvPr/>
        </p:nvSpPr>
        <p:spPr>
          <a:xfrm>
            <a:off x="417513" y="10636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8" name="矩形 7170"/>
          <p:cNvSpPr/>
          <p:nvPr/>
        </p:nvSpPr>
        <p:spPr>
          <a:xfrm>
            <a:off x="800100" y="10366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29" name="矩形 7171"/>
          <p:cNvSpPr/>
          <p:nvPr/>
        </p:nvSpPr>
        <p:spPr>
          <a:xfrm>
            <a:off x="541338" y="12334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0" name="矩形 7172"/>
          <p:cNvSpPr/>
          <p:nvPr/>
        </p:nvSpPr>
        <p:spPr>
          <a:xfrm>
            <a:off x="911225" y="1233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1" name="矩形 7173"/>
          <p:cNvSpPr/>
          <p:nvPr/>
        </p:nvSpPr>
        <p:spPr>
          <a:xfrm>
            <a:off x="127000" y="12334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2" name="矩形 7174"/>
          <p:cNvSpPr/>
          <p:nvPr/>
        </p:nvSpPr>
        <p:spPr>
          <a:xfrm>
            <a:off x="762000" y="8524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3" name="矩形 7175"/>
          <p:cNvSpPr/>
          <p:nvPr/>
        </p:nvSpPr>
        <p:spPr>
          <a:xfrm>
            <a:off x="442913" y="1385888"/>
            <a:ext cx="8226425" cy="3175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4" name="标题 7176"/>
          <p:cNvSpPr>
            <a:spLocks noGrp="1"/>
          </p:cNvSpPr>
          <p:nvPr>
            <p:ph type="title"/>
          </p:nvPr>
        </p:nvSpPr>
        <p:spPr>
          <a:xfrm>
            <a:off x="1274763" y="457200"/>
            <a:ext cx="7793037" cy="762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文本占位符 7177"/>
          <p:cNvSpPr>
            <a:spLocks noGrp="1"/>
          </p:cNvSpPr>
          <p:nvPr>
            <p:ph type="body"/>
          </p:nvPr>
        </p:nvSpPr>
        <p:spPr>
          <a:xfrm>
            <a:off x="1143000" y="14478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9" name="日期占位符 7178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180" name="页脚占位符 7179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600">
                <a:solidFill>
                  <a:schemeClr val="folHlink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7181" name="灯片编号占位符 7180"/>
          <p:cNvSpPr>
            <a:spLocks noGrp="1"/>
          </p:cNvSpPr>
          <p:nvPr>
            <p:ph type="sldNum" sz="quarter" idx="4"/>
          </p:nvPr>
        </p:nvSpPr>
        <p:spPr>
          <a:xfrm>
            <a:off x="30480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039" name="矩形 7183"/>
          <p:cNvSpPr/>
          <p:nvPr/>
        </p:nvSpPr>
        <p:spPr>
          <a:xfrm>
            <a:off x="4859338" y="6092825"/>
            <a:ext cx="41148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ctr"/>
            <a:r>
              <a:rPr lang="zh-CN" altLang="en-US" sz="1800" b="1" dirty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西安电子科技大学计算机学院</a:t>
            </a:r>
            <a:endParaRPr lang="en-US" altLang="zh-CN" sz="1800" b="1" i="1">
              <a:solidFill>
                <a:srgbClr val="333399"/>
              </a:solidFill>
              <a:latin typeface="Tahoma" panose="020B060403050404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40" name="图片 7184" descr="会标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924800" y="304800"/>
            <a:ext cx="838200" cy="77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矩形 7186"/>
          <p:cNvSpPr/>
          <p:nvPr userDrawn="1"/>
        </p:nvSpPr>
        <p:spPr>
          <a:xfrm rot="1757406">
            <a:off x="161925" y="5867400"/>
            <a:ext cx="600075" cy="779463"/>
          </a:xfrm>
          <a:prstGeom prst="rect">
            <a:avLst/>
          </a:prstGeom>
        </p:spPr>
        <p:txBody>
          <a:bodyPr vert="wordArtVert" wrap="none" fromWordArt="1">
            <a:prstTxWarp prst="textChevronInverted">
              <a:avLst>
                <a:gd name="adj" fmla="val 75000"/>
              </a:avLst>
            </a:prstTxWarp>
            <a:normAutofit/>
            <a:scene3d>
              <a:camera prst="legacyPerspectiveFront">
                <a:rot lat="2052000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p>
            <a:pPr algn="ctr" fontAlgn="base"/>
            <a:r>
              <a:rPr lang="zh-CN" altLang="en-US" sz="3600" b="1" i="1" strike="noStrike" spc="-180" normalizeH="1" noProof="1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366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OS</a:t>
            </a:r>
            <a:endParaRPr lang="zh-CN" altLang="en-US" sz="3600" b="1" i="1" strike="noStrike" spc="-180" normalizeH="1" noProof="1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366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Ø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v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ü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ü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ü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ü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ü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文本框 11281"/>
          <p:cNvSpPr txBox="1"/>
          <p:nvPr/>
        </p:nvSpPr>
        <p:spPr>
          <a:xfrm>
            <a:off x="2555875" y="2492375"/>
            <a:ext cx="4464050" cy="706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第四章   死</a:t>
            </a:r>
            <a:r>
              <a:rPr lang="en-US" altLang="zh-CN" sz="4000" b="1" dirty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4000" b="1" dirty="0">
                <a:solidFill>
                  <a:schemeClr val="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锁</a:t>
            </a:r>
            <a:endParaRPr lang="zh-CN" altLang="en-US" sz="4000" b="1" dirty="0">
              <a:solidFill>
                <a:schemeClr val="hlin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22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327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4.2 死锁举例</a:t>
            </a:r>
            <a:endParaRPr lang="zh-CN" altLang="en-US" dirty="0"/>
          </a:p>
        </p:txBody>
      </p:sp>
      <p:sp>
        <p:nvSpPr>
          <p:cNvPr id="19458" name="文本占位符 32771"/>
          <p:cNvSpPr>
            <a:spLocks noGrp="1"/>
          </p:cNvSpPr>
          <p:nvPr>
            <p:ph idx="1"/>
          </p:nvPr>
        </p:nvSpPr>
        <p:spPr>
          <a:xfrm>
            <a:off x="989013" y="1447800"/>
            <a:ext cx="7773987" cy="1295400"/>
          </a:xfrm>
        </p:spPr>
        <p:txBody>
          <a:bodyPr anchor="t" anchorCtr="0"/>
          <a:p>
            <a:r>
              <a:rPr lang="zh-CN" altLang="en-US" sz="2800" dirty="0"/>
              <a:t>进程通信引起死锁</a:t>
            </a:r>
            <a:endParaRPr lang="zh-CN" altLang="en-US" sz="2800" dirty="0"/>
          </a:p>
          <a:p>
            <a:pPr lvl="1"/>
            <a:r>
              <a:rPr lang="zh-CN" altLang="en-US" dirty="0"/>
              <a:t>对于</a:t>
            </a:r>
            <a:r>
              <a:rPr lang="zh-CN" altLang="en-US" b="1" dirty="0"/>
              <a:t>临时资源</a:t>
            </a:r>
            <a:r>
              <a:rPr lang="zh-CN" altLang="en-US" dirty="0"/>
              <a:t>的使用不当也会引起死锁。</a:t>
            </a:r>
            <a:endParaRPr lang="zh-CN" altLang="en-US" dirty="0"/>
          </a:p>
        </p:txBody>
      </p:sp>
      <p:grpSp>
        <p:nvGrpSpPr>
          <p:cNvPr id="19459" name="组合 32772"/>
          <p:cNvGrpSpPr/>
          <p:nvPr/>
        </p:nvGrpSpPr>
        <p:grpSpPr>
          <a:xfrm>
            <a:off x="5410200" y="2819400"/>
            <a:ext cx="2895600" cy="2819400"/>
            <a:chOff x="1584" y="1296"/>
            <a:chExt cx="2688" cy="2352"/>
          </a:xfrm>
        </p:grpSpPr>
        <p:sp>
          <p:nvSpPr>
            <p:cNvPr id="19460" name="矩形 32773"/>
            <p:cNvSpPr/>
            <p:nvPr/>
          </p:nvSpPr>
          <p:spPr>
            <a:xfrm>
              <a:off x="3648" y="1920"/>
              <a:ext cx="6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S1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1" name="矩形 32774"/>
            <p:cNvSpPr/>
            <p:nvPr/>
          </p:nvSpPr>
          <p:spPr>
            <a:xfrm>
              <a:off x="2640" y="3360"/>
              <a:ext cx="6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S2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2" name="矩形 32775"/>
            <p:cNvSpPr/>
            <p:nvPr/>
          </p:nvSpPr>
          <p:spPr>
            <a:xfrm>
              <a:off x="1584" y="1872"/>
              <a:ext cx="624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S3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3" name="椭圆 32776"/>
            <p:cNvSpPr/>
            <p:nvPr/>
          </p:nvSpPr>
          <p:spPr>
            <a:xfrm>
              <a:off x="2688" y="1296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T1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4" name="椭圆 32777"/>
            <p:cNvSpPr/>
            <p:nvPr/>
          </p:nvSpPr>
          <p:spPr>
            <a:xfrm>
              <a:off x="3792" y="2736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T2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5" name="椭圆 32778"/>
            <p:cNvSpPr/>
            <p:nvPr/>
          </p:nvSpPr>
          <p:spPr>
            <a:xfrm>
              <a:off x="1680" y="2736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T3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9466" name="直接连接符 32779"/>
            <p:cNvSpPr/>
            <p:nvPr/>
          </p:nvSpPr>
          <p:spPr>
            <a:xfrm flipV="1">
              <a:off x="3984" y="220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7" name="直接连接符 32780"/>
            <p:cNvSpPr/>
            <p:nvPr/>
          </p:nvSpPr>
          <p:spPr>
            <a:xfrm flipH="1" flipV="1">
              <a:off x="3072" y="1488"/>
              <a:ext cx="86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8" name="直接连接符 32781"/>
            <p:cNvSpPr/>
            <p:nvPr/>
          </p:nvSpPr>
          <p:spPr>
            <a:xfrm flipH="1">
              <a:off x="1920" y="1488"/>
              <a:ext cx="76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69" name="直接连接符 32782"/>
            <p:cNvSpPr/>
            <p:nvPr/>
          </p:nvSpPr>
          <p:spPr>
            <a:xfrm>
              <a:off x="1872" y="2160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70" name="直接连接符 32783"/>
            <p:cNvSpPr/>
            <p:nvPr/>
          </p:nvSpPr>
          <p:spPr>
            <a:xfrm>
              <a:off x="1872" y="3120"/>
              <a:ext cx="76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9471" name="直接连接符 32784"/>
            <p:cNvSpPr/>
            <p:nvPr/>
          </p:nvSpPr>
          <p:spPr>
            <a:xfrm flipV="1">
              <a:off x="3264" y="3120"/>
              <a:ext cx="624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9472" name="文本框 32785"/>
          <p:cNvSpPr txBox="1"/>
          <p:nvPr/>
        </p:nvSpPr>
        <p:spPr>
          <a:xfrm>
            <a:off x="457200" y="2667000"/>
            <a:ext cx="4800600" cy="3489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1" inden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例如：假设进程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发送消息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S1，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要求从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接收消息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S3；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进程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发送消息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S2，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要求从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接收消息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S1；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进程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T3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发送消息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S3，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要求从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T2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接收消息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inden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如果进程都是先发送消息，再请求消息，则不会死锁。但如果先请求消息，再发送消息，则会发生死锁。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7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16488" y="565150"/>
            <a:ext cx="3078162" cy="1200150"/>
          </a:xfrm>
          <a:prstGeom prst="rect">
            <a:avLst/>
          </a:prstGeom>
          <a:solidFill>
            <a:srgbClr val="8EFFE1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T1</a:t>
            </a:r>
            <a:r>
              <a:rPr lang="zh-CN" altLang="en-US">
                <a:latin typeface="Times New Roman" panose="02020603050405020304" pitchFamily="18" charset="0"/>
              </a:rPr>
              <a:t>：发送</a:t>
            </a:r>
            <a:r>
              <a:rPr lang="en-US" altLang="zh-CN">
                <a:latin typeface="Times New Roman" panose="02020603050405020304" pitchFamily="18" charset="0"/>
              </a:rPr>
              <a:t>S1</a:t>
            </a:r>
            <a:r>
              <a:rPr lang="zh-CN" altLang="en-US">
                <a:latin typeface="Times New Roman" panose="02020603050405020304" pitchFamily="18" charset="0"/>
              </a:rPr>
              <a:t>，请求</a:t>
            </a:r>
            <a:r>
              <a:rPr lang="en-US" altLang="zh-CN">
                <a:latin typeface="Times New Roman" panose="02020603050405020304" pitchFamily="18" charset="0"/>
              </a:rPr>
              <a:t>S3;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T2</a:t>
            </a:r>
            <a:r>
              <a:rPr lang="zh-CN" altLang="en-US">
                <a:latin typeface="Times New Roman" panose="02020603050405020304" pitchFamily="18" charset="0"/>
              </a:rPr>
              <a:t>：发送</a:t>
            </a:r>
            <a:r>
              <a:rPr lang="en-US" altLang="zh-CN">
                <a:latin typeface="Times New Roman" panose="02020603050405020304" pitchFamily="18" charset="0"/>
              </a:rPr>
              <a:t>S2</a:t>
            </a:r>
            <a:r>
              <a:rPr lang="zh-CN" altLang="en-US">
                <a:latin typeface="Times New Roman" panose="02020603050405020304" pitchFamily="18" charset="0"/>
              </a:rPr>
              <a:t>，请求</a:t>
            </a:r>
            <a:r>
              <a:rPr lang="en-US" altLang="zh-CN">
                <a:latin typeface="Times New Roman" panose="02020603050405020304" pitchFamily="18" charset="0"/>
              </a:rPr>
              <a:t>S1;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T3</a:t>
            </a:r>
            <a:r>
              <a:rPr lang="zh-CN" altLang="en-US">
                <a:latin typeface="Times New Roman" panose="02020603050405020304" pitchFamily="18" charset="0"/>
              </a:rPr>
              <a:t>：发送</a:t>
            </a:r>
            <a:r>
              <a:rPr lang="en-US" altLang="zh-CN">
                <a:latin typeface="Times New Roman" panose="02020603050405020304" pitchFamily="18" charset="0"/>
              </a:rPr>
              <a:t>S3</a:t>
            </a:r>
            <a:r>
              <a:rPr lang="zh-CN" altLang="en-US">
                <a:latin typeface="Times New Roman" panose="02020603050405020304" pitchFamily="18" charset="0"/>
              </a:rPr>
              <a:t>，请求</a:t>
            </a:r>
            <a:r>
              <a:rPr lang="en-US" altLang="zh-CN">
                <a:latin typeface="Times New Roman" panose="02020603050405020304" pitchFamily="18" charset="0"/>
              </a:rPr>
              <a:t>S2;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296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4.2 死锁举例</a:t>
            </a:r>
            <a:endParaRPr lang="zh-CN" altLang="en-US" dirty="0"/>
          </a:p>
        </p:txBody>
      </p:sp>
      <p:sp>
        <p:nvSpPr>
          <p:cNvPr id="29713" name="文本框 29712"/>
          <p:cNvSpPr txBox="1"/>
          <p:nvPr/>
        </p:nvSpPr>
        <p:spPr>
          <a:xfrm>
            <a:off x="914400" y="2349500"/>
            <a:ext cx="7696200" cy="2060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宋体" panose="02010600030101010101" pitchFamily="2" charset="-122"/>
              </a:rPr>
              <a:t>  </a:t>
            </a:r>
            <a:r>
              <a:rPr lang="zh-CN" altLang="en-US" sz="3200" dirty="0">
                <a:latin typeface="宋体" panose="02010600030101010101" pitchFamily="2" charset="-122"/>
              </a:rPr>
              <a:t>由此可见，死锁的产生与系统拥有的资源数量、资源分配的策略、进程对资源申请和使用的时机等多个因素有关，要解决死锁需全面考虑这些因素。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sp>
        <p:nvSpPr>
          <p:cNvPr id="2048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3481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4821" name="内容占位符 34820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鸵鸟策略：对死锁不加理会</a:t>
            </a:r>
            <a:endParaRPr lang="zh-CN" altLang="en-US" dirty="0"/>
          </a:p>
          <a:p>
            <a:r>
              <a:rPr lang="zh-CN" altLang="en-US" dirty="0"/>
              <a:t>不让死锁发生：可以在进程执行前或在进程执行过程中，对资源的分配加以限制。分为：</a:t>
            </a:r>
            <a:endParaRPr lang="zh-CN" altLang="en-US" dirty="0"/>
          </a:p>
          <a:p>
            <a:pPr lvl="1"/>
            <a:r>
              <a:rPr lang="zh-CN" altLang="en-US" b="1" dirty="0"/>
              <a:t>静态策略</a:t>
            </a:r>
            <a:r>
              <a:rPr lang="zh-CN" altLang="en-US" dirty="0"/>
              <a:t>：</a:t>
            </a:r>
            <a:r>
              <a:rPr lang="zh-CN" altLang="en-US" b="1" dirty="0"/>
              <a:t>进程创建时就分配</a:t>
            </a:r>
            <a:r>
              <a:rPr lang="zh-CN" altLang="en-US" dirty="0"/>
              <a:t>了其所需</a:t>
            </a:r>
            <a:r>
              <a:rPr lang="zh-CN" altLang="en-US" b="1" dirty="0"/>
              <a:t>所有</a:t>
            </a:r>
            <a:r>
              <a:rPr lang="zh-CN" altLang="en-US" dirty="0"/>
              <a:t>资源，满足后方可执行，执行过程中没有资源分配工作。</a:t>
            </a:r>
            <a:endParaRPr lang="zh-CN" altLang="en-US" dirty="0"/>
          </a:p>
          <a:p>
            <a:pPr lvl="1"/>
            <a:r>
              <a:rPr lang="zh-CN" altLang="en-US" b="1" dirty="0"/>
              <a:t>动态策略</a:t>
            </a:r>
            <a:r>
              <a:rPr lang="zh-CN" altLang="en-US" dirty="0"/>
              <a:t>：在进程</a:t>
            </a:r>
            <a:r>
              <a:rPr lang="zh-CN" altLang="en-US" b="1" dirty="0"/>
              <a:t>执行过程中</a:t>
            </a:r>
            <a:r>
              <a:rPr lang="zh-CN" altLang="en-US" dirty="0"/>
              <a:t>改变资源的分配情况。</a:t>
            </a:r>
            <a:endParaRPr lang="zh-CN" altLang="en-US" dirty="0"/>
          </a:p>
        </p:txBody>
      </p:sp>
      <p:sp>
        <p:nvSpPr>
          <p:cNvPr id="21507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1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21">
                                            <p:txEl>
                                              <p:charRg st="1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5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4821">
                                            <p:txEl>
                                              <p:charRg st="5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4821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3584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2530" name="文本占位符 35843"/>
          <p:cNvSpPr>
            <a:spLocks noGrp="1"/>
          </p:cNvSpPr>
          <p:nvPr>
            <p:ph idx="1"/>
          </p:nvPr>
        </p:nvSpPr>
        <p:spPr>
          <a:xfrm>
            <a:off x="899478" y="1412558"/>
            <a:ext cx="7772400" cy="5105400"/>
          </a:xfrm>
        </p:spPr>
        <p:txBody>
          <a:bodyPr anchor="t" anchorCtr="0"/>
          <a:p>
            <a:r>
              <a:rPr lang="zh-CN" altLang="en-US" dirty="0"/>
              <a:t>预防死锁：</a:t>
            </a:r>
            <a:r>
              <a:rPr lang="zh-CN" altLang="en-US" sz="2800" dirty="0">
                <a:solidFill>
                  <a:srgbClr val="2C0FBD"/>
                </a:solidFill>
              </a:rPr>
              <a:t>从破坏死锁的必要条件入手从源头上不让死锁发生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lvl="1"/>
            <a:r>
              <a:rPr lang="zh-CN" altLang="en-US" sz="2400" b="1" dirty="0"/>
              <a:t>破坏互斥条件：即允许进程共享独占资源</a:t>
            </a:r>
            <a:r>
              <a:rPr lang="zh-CN" altLang="en-US" sz="2400" dirty="0"/>
              <a:t>，如</a:t>
            </a:r>
            <a:r>
              <a:rPr lang="en-US" altLang="zh-CN" sz="2400" dirty="0" err="1"/>
              <a:t>SPOOLing</a:t>
            </a:r>
            <a:r>
              <a:rPr lang="zh-CN" altLang="en-US" sz="2400" dirty="0"/>
              <a:t>系统可以使多个进程同时打印，由打印精灵进程负责物理打印机的分配使用。</a:t>
            </a:r>
            <a:r>
              <a:rPr lang="zh-CN" altLang="en-US" sz="2400" dirty="0">
                <a:highlight>
                  <a:srgbClr val="C0C0C0"/>
                </a:highlight>
              </a:rPr>
              <a:t>但对于大多数资源，这种方法并不有效。</a:t>
            </a:r>
            <a:endParaRPr lang="zh-CN" altLang="en-US" sz="2400" dirty="0">
              <a:highlight>
                <a:srgbClr val="C0C0C0"/>
              </a:highlight>
            </a:endParaRPr>
          </a:p>
          <a:p>
            <a:pPr lvl="1"/>
            <a:r>
              <a:rPr lang="zh-CN" altLang="en-US" sz="2400" b="1" dirty="0"/>
              <a:t>破坏不可剥夺条件：</a:t>
            </a:r>
            <a:endParaRPr lang="zh-CN" altLang="en-US" sz="2400" b="1" dirty="0"/>
          </a:p>
          <a:p>
            <a:pPr lvl="2"/>
            <a:r>
              <a:rPr lang="zh-CN" altLang="en-US" dirty="0"/>
              <a:t>一个占有资源的进程</a:t>
            </a:r>
            <a:r>
              <a:rPr lang="zh-CN" altLang="en-US" b="1" dirty="0"/>
              <a:t>要再次申请其它</a:t>
            </a:r>
            <a:r>
              <a:rPr lang="zh-CN" altLang="en-US" dirty="0"/>
              <a:t>资源得不到满足，</a:t>
            </a:r>
            <a:r>
              <a:rPr lang="zh-CN" altLang="en-US" b="1" dirty="0"/>
              <a:t>要先释放已占有</a:t>
            </a:r>
            <a:r>
              <a:rPr lang="zh-CN" altLang="en-US" dirty="0"/>
              <a:t>的资源，即使还没有使用完。</a:t>
            </a:r>
            <a:endParaRPr lang="zh-CN" altLang="en-US" dirty="0"/>
          </a:p>
          <a:p>
            <a:pPr lvl="2"/>
            <a:r>
              <a:rPr lang="zh-CN" altLang="en-US" dirty="0"/>
              <a:t>高优先级进程申请低优先级进程已经占有的资源，可以强迫低优先级进程放弃资源。</a:t>
            </a:r>
            <a:endParaRPr lang="zh-CN" altLang="en-US" dirty="0"/>
          </a:p>
          <a:p>
            <a:pPr lvl="2"/>
            <a:r>
              <a:rPr lang="zh-CN" altLang="en-US" dirty="0"/>
              <a:t>这些方法实现困难，一般只适用于</a:t>
            </a:r>
            <a:r>
              <a:rPr lang="en-US" altLang="zh-CN"/>
              <a:t>CPU</a:t>
            </a:r>
            <a:r>
              <a:rPr lang="zh-CN" altLang="en-US" dirty="0"/>
              <a:t>和存储器。</a:t>
            </a:r>
            <a:endParaRPr lang="zh-CN" altLang="en-US" dirty="0"/>
          </a:p>
          <a:p>
            <a:pPr lvl="1">
              <a:buNone/>
            </a:pPr>
            <a:r>
              <a:rPr lang="en-US" altLang="zh-CN" sz="2400" dirty="0"/>
              <a:t>      </a:t>
            </a:r>
            <a:endParaRPr lang="zh-CN" altLang="en-US" sz="2400" dirty="0"/>
          </a:p>
        </p:txBody>
      </p:sp>
      <p:sp>
        <p:nvSpPr>
          <p:cNvPr id="2253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3686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3554" name="文本占位符 36866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954588"/>
          </a:xfrm>
        </p:spPr>
        <p:txBody>
          <a:bodyPr anchor="t" anchorCtr="0"/>
          <a:p>
            <a:pPr>
              <a:lnSpc>
                <a:spcPct val="90000"/>
              </a:lnSpc>
            </a:pPr>
            <a:r>
              <a:rPr lang="zh-CN" altLang="en-US" dirty="0"/>
              <a:t>预防死锁：</a:t>
            </a:r>
            <a:r>
              <a:rPr lang="zh-CN" altLang="en-US" sz="2800" dirty="0">
                <a:solidFill>
                  <a:srgbClr val="2C0FBD"/>
                </a:solidFill>
              </a:rPr>
              <a:t>从破坏死锁的必要条件入手从源头上不让死锁发生</a:t>
            </a:r>
            <a:endParaRPr lang="zh-CN" altLang="en-US" sz="2800" dirty="0">
              <a:solidFill>
                <a:srgbClr val="2C0FBD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破坏零散请求条件</a:t>
            </a:r>
            <a:r>
              <a:rPr lang="zh-CN" altLang="en-US" sz="2400" dirty="0"/>
              <a:t>：可以采用</a:t>
            </a:r>
            <a:r>
              <a:rPr lang="zh-CN" altLang="en-US" sz="2400" b="1" dirty="0"/>
              <a:t>静态分配</a:t>
            </a:r>
            <a:r>
              <a:rPr lang="zh-CN" altLang="en-US" sz="2400" dirty="0"/>
              <a:t>策略，进程一次性申请并获得所需所有资源后才能执行。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破坏循环等待条件：</a:t>
            </a:r>
            <a:r>
              <a:rPr lang="zh-CN" altLang="en-US" sz="2400" dirty="0"/>
              <a:t>按序分配资源。系统依据一定的策略给资源由低到高编号，进程必须按从小到大顺序申请资源，并规定进程占有的资源号小于申请的资源号才能得到申请资源。</a:t>
            </a:r>
            <a:endParaRPr lang="zh-CN" altLang="en-US" sz="2400" dirty="0"/>
          </a:p>
          <a:p>
            <a:pPr lvl="1">
              <a:lnSpc>
                <a:spcPct val="90000"/>
              </a:lnSpc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 </a:t>
            </a:r>
            <a:r>
              <a:rPr lang="zh-CN" altLang="en-US" sz="2400" dirty="0"/>
              <a:t>例如：占有3号资源可以申请并可能获得5号资源，而占有5号资源申请3号资源，则得不到满足；若要得到3号资源，就必须放弃5号资源及其占有的所有比3大的资源。另外，资源很多时，可以采用多级序列。</a:t>
            </a:r>
            <a:endParaRPr lang="zh-CN" altLang="en-US" sz="2400" dirty="0"/>
          </a:p>
        </p:txBody>
      </p:sp>
      <p:sp>
        <p:nvSpPr>
          <p:cNvPr id="23555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3788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7891" name="内容占位符 37890"/>
          <p:cNvSpPr>
            <a:spLocks noGrp="1"/>
          </p:cNvSpPr>
          <p:nvPr>
            <p:ph idx="1"/>
          </p:nvPr>
        </p:nvSpPr>
        <p:spPr>
          <a:xfrm>
            <a:off x="971550" y="1557338"/>
            <a:ext cx="7772400" cy="4976813"/>
          </a:xfrm>
        </p:spPr>
        <p:txBody>
          <a:bodyPr anchor="t" anchorCtr="0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避免死锁：</a:t>
            </a:r>
            <a:r>
              <a:rPr kumimoji="0" lang="zh-CN" altLang="en-US" sz="2800" b="0" i="0" u="none" strike="noStrike" kern="1200" cap="none" spc="0" normalizeH="0" baseline="0" noProof="1" dirty="0">
                <a:solidFill>
                  <a:srgbClr val="2C0FBD"/>
                </a:solidFill>
                <a:latin typeface="+mn-lt"/>
                <a:ea typeface="+mn-ea"/>
                <a:cs typeface="+mn-cs"/>
              </a:rPr>
              <a:t>在运行时动态检查以避免死锁出现</a:t>
            </a:r>
            <a:endParaRPr kumimoji="0" lang="zh-CN" altLang="en-US" sz="28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用动态方法判断资源的使用情况和系统状态，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在分配资源之前，将判断</a:t>
            </a:r>
            <a:r>
              <a:rPr lang="en-US" altLang="zh-CN" sz="2400" dirty="0">
                <a:sym typeface="+mn-ea"/>
              </a:rPr>
              <a:t>whatif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：如果满足资源请求则系统的状态如何。如果为安全状态则分配资源，而如果为不安全状态，则不分配资源，这样可避免死锁发生。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系统安全状态：指当多个进程动态申请资源时，系统将按照某种顺序逐次的为每个进程分配所需资源，使每个进程都可以在最终得到最大资源需求后，依次顺利完成。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即</a:t>
            </a: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存在一个分配序列</a:t>
            </a: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能够使所有的进程均得到它们所需的资源并执行结束。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folHlink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Ø"/>
            </a:pPr>
            <a:r>
              <a: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系统不安全状态：如果不存在一个分配序列能够使所有的进程均执行结束，即为不安全状态。</a:t>
            </a:r>
            <a:endParaRPr kumimoji="0" lang="zh-CN" altLang="en-US" sz="2400" b="0" i="0" u="none" strike="noStrike" kern="120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57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charRg st="0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charRg st="21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9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charRg st="91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9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charRg st="19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3891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5602" name="文本占位符 38914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银行家算法(</a:t>
            </a:r>
            <a:r>
              <a:rPr lang="zh-CN" altLang="en-US" sz="2800" dirty="0">
                <a:solidFill>
                  <a:srgbClr val="2C0FBD"/>
                </a:solidFill>
              </a:rPr>
              <a:t>由Dijkstra提出</a:t>
            </a:r>
            <a:r>
              <a:rPr lang="zh-CN" altLang="en-US" dirty="0"/>
              <a:t>)：</a:t>
            </a:r>
            <a:r>
              <a:rPr lang="zh-CN" altLang="en-US" dirty="0">
                <a:solidFill>
                  <a:srgbClr val="2C0FBD"/>
                </a:solidFill>
              </a:rPr>
              <a:t>在资源分配时判断系统状态是否安全。</a:t>
            </a:r>
            <a:endParaRPr lang="zh-CN" altLang="en-US" sz="2800" dirty="0"/>
          </a:p>
          <a:p>
            <a:pPr lvl="1"/>
            <a:r>
              <a:rPr lang="zh-CN" altLang="en-US" sz="2400" dirty="0"/>
              <a:t>基本思想：将系统资源比作贷款，申请资源的进程比作借款人，操作系统比作银行家。银行家不可能满足所有借款人所要求借款的总额，所以当某借款人提出借款时，银行家必须判断如果将款借出，会不会导致资金周转不灵。若会，则不借；否则，就借。</a:t>
            </a:r>
            <a:endParaRPr lang="zh-CN" altLang="en-US" sz="2400" dirty="0"/>
          </a:p>
        </p:txBody>
      </p:sp>
      <p:sp>
        <p:nvSpPr>
          <p:cNvPr id="2560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399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6626" name="文本占位符 39938"/>
          <p:cNvSpPr>
            <a:spLocks noGrp="1"/>
          </p:cNvSpPr>
          <p:nvPr>
            <p:ph idx="1"/>
          </p:nvPr>
        </p:nvSpPr>
        <p:spPr>
          <a:xfrm>
            <a:off x="1116013" y="1557338"/>
            <a:ext cx="7772400" cy="4572000"/>
          </a:xfrm>
        </p:spPr>
        <p:txBody>
          <a:bodyPr anchor="t" anchorCtr="0"/>
          <a:p>
            <a:pPr>
              <a:lnSpc>
                <a:spcPct val="90000"/>
              </a:lnSpc>
            </a:pPr>
            <a:r>
              <a:rPr lang="zh-CN" altLang="en-US" sz="2800" dirty="0"/>
              <a:t>银行家算法基本过程：</a:t>
            </a:r>
            <a:endParaRPr lang="zh-CN" altLang="en-US" sz="2800" dirty="0"/>
          </a:p>
          <a:p>
            <a:pPr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folHlink"/>
                </a:solidFill>
              </a:rPr>
              <a:t>检查系统状态是否安全的方法：判断是否有足够的资源满足一个距最大需求最近的进程。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2400" dirty="0"/>
              <a:t>如果可以，则认为这些资源是可以收回的，然后检查下一个距最大需求最近的进程，如此反复下去。</a:t>
            </a:r>
            <a:endParaRPr lang="zh-CN" altLang="en-US" sz="2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2400" dirty="0"/>
              <a:t>如果所有资源最终都被收回，则该状态是安全的，最初的申请可以满足。</a:t>
            </a:r>
            <a:endParaRPr lang="zh-CN" altLang="en-US" sz="2400" dirty="0"/>
          </a:p>
          <a:p>
            <a:pPr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2400" b="1" dirty="0"/>
              <a:t>关于第一句的说明：</a:t>
            </a:r>
            <a:r>
              <a:rPr lang="zh-CN" altLang="en-US" sz="2400" dirty="0"/>
              <a:t>比如有进程</a:t>
            </a:r>
            <a:r>
              <a:rPr lang="en-US" altLang="zh-CN" sz="2400" dirty="0"/>
              <a:t> P1 </a:t>
            </a:r>
            <a:r>
              <a:rPr lang="zh-CN" altLang="en-US" sz="2400" dirty="0"/>
              <a:t>最大需求</a:t>
            </a:r>
            <a:r>
              <a:rPr lang="en-US" altLang="zh-CN" sz="2400" dirty="0"/>
              <a:t> 10 </a:t>
            </a:r>
            <a:r>
              <a:rPr lang="zh-CN" altLang="en-US" sz="2400" dirty="0"/>
              <a:t>个资源单位，当前已分配</a:t>
            </a:r>
            <a:r>
              <a:rPr lang="en-US" altLang="zh-CN" sz="2400" dirty="0"/>
              <a:t> 3 </a:t>
            </a:r>
            <a:r>
              <a:rPr lang="zh-CN" altLang="en-US" sz="2400" dirty="0"/>
              <a:t>个；进程</a:t>
            </a:r>
            <a:r>
              <a:rPr lang="en-US" altLang="zh-CN" sz="2400" dirty="0"/>
              <a:t> P2 </a:t>
            </a:r>
            <a:r>
              <a:rPr lang="zh-CN" altLang="en-US" sz="2400" dirty="0"/>
              <a:t>最大需求</a:t>
            </a:r>
            <a:r>
              <a:rPr lang="en-US" altLang="zh-CN" sz="2400" dirty="0"/>
              <a:t> 8 </a:t>
            </a:r>
            <a:r>
              <a:rPr lang="zh-CN" altLang="en-US" sz="2400" dirty="0"/>
              <a:t>个资源单位，当前已分配</a:t>
            </a:r>
            <a:r>
              <a:rPr lang="en-US" altLang="zh-CN" sz="2400" dirty="0"/>
              <a:t> 6 </a:t>
            </a:r>
            <a:r>
              <a:rPr lang="zh-CN" altLang="en-US" sz="2400" dirty="0"/>
              <a:t>个，此时</a:t>
            </a:r>
            <a:r>
              <a:rPr lang="en-US" altLang="zh-CN" sz="2400" dirty="0"/>
              <a:t> P2 </a:t>
            </a:r>
            <a:r>
              <a:rPr lang="zh-CN" altLang="en-US" sz="2400" dirty="0"/>
              <a:t>距离最大需求更近，就先检查能否满足</a:t>
            </a:r>
            <a:r>
              <a:rPr lang="en-US" altLang="zh-CN" sz="2400" dirty="0"/>
              <a:t> P2</a:t>
            </a:r>
            <a:r>
              <a:rPr lang="zh-CN" altLang="en-US" sz="2400" dirty="0"/>
              <a:t>。这一步是为了找到最有可能先完成资源获取并释放资源的进程，以此来判断系统状态是否朝着安全方向发展。</a:t>
            </a:r>
            <a:endParaRPr lang="zh-CN" altLang="en-US" sz="2400" dirty="0"/>
          </a:p>
        </p:txBody>
      </p:sp>
      <p:sp>
        <p:nvSpPr>
          <p:cNvPr id="26627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096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7650" name="文本占位符 4096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2057400"/>
          </a:xfrm>
        </p:spPr>
        <p:txBody>
          <a:bodyPr anchor="t" anchorCtr="0"/>
          <a:p>
            <a:r>
              <a:rPr lang="zh-CN" altLang="en-US" dirty="0"/>
              <a:t>单项资源的银行家算法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sz="3600" dirty="0"/>
              <a:t>		</a:t>
            </a:r>
            <a:r>
              <a:rPr lang="zh-CN" altLang="en-US" sz="2400" dirty="0"/>
              <a:t>假设系统中有10台磁带机，有3个进程</a:t>
            </a:r>
            <a:r>
              <a:rPr lang="en-US" altLang="zh-CN" sz="2400"/>
              <a:t>A、B、C</a:t>
            </a:r>
            <a:r>
              <a:rPr lang="zh-CN" altLang="en-US" sz="2400" dirty="0"/>
              <a:t>对磁带机占有及需求情况如下表所示。系统剩余磁带机2台。</a:t>
            </a:r>
            <a:endParaRPr lang="zh-CN" altLang="en-US" sz="2400" dirty="0"/>
          </a:p>
        </p:txBody>
      </p:sp>
      <p:graphicFrame>
        <p:nvGraphicFramePr>
          <p:cNvPr id="41025" name="表格 41024"/>
          <p:cNvGraphicFramePr/>
          <p:nvPr/>
        </p:nvGraphicFramePr>
        <p:xfrm>
          <a:off x="2057400" y="3352800"/>
          <a:ext cx="6096000" cy="1649413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进程名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已分配数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尚需申请数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最大需求数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B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C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8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8" name="矩形 41025"/>
          <p:cNvSpPr/>
          <p:nvPr/>
        </p:nvSpPr>
        <p:spPr>
          <a:xfrm>
            <a:off x="1371600" y="5105400"/>
            <a:ext cx="723900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此时，若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申请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台，或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申请1台，或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申请2台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27" name="圆角矩形标注 41026"/>
          <p:cNvSpPr/>
          <p:nvPr/>
        </p:nvSpPr>
        <p:spPr>
          <a:xfrm>
            <a:off x="1828800" y="5715000"/>
            <a:ext cx="1600200" cy="457200"/>
          </a:xfrm>
          <a:prstGeom prst="wedgeRoundRectCallout">
            <a:avLst>
              <a:gd name="adj1" fmla="val 31944"/>
              <a:gd name="adj2" fmla="val -8576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分配</a:t>
            </a:r>
            <a:endParaRPr lang="zh-CN" altLang="en-US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1028" name="圆角矩形标注 41027"/>
          <p:cNvSpPr/>
          <p:nvPr/>
        </p:nvSpPr>
        <p:spPr>
          <a:xfrm>
            <a:off x="5943600" y="5715000"/>
            <a:ext cx="1600200" cy="457200"/>
          </a:xfrm>
          <a:prstGeom prst="wedgeRoundRectCallout">
            <a:avLst>
              <a:gd name="adj1" fmla="val 7440"/>
              <a:gd name="adj2" fmla="val -7673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不分配</a:t>
            </a:r>
            <a:endParaRPr lang="zh-CN" altLang="en-US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1029" name="圆角矩形标注 41028"/>
          <p:cNvSpPr/>
          <p:nvPr/>
        </p:nvSpPr>
        <p:spPr>
          <a:xfrm>
            <a:off x="3810000" y="5715000"/>
            <a:ext cx="1600200" cy="457200"/>
          </a:xfrm>
          <a:prstGeom prst="wedgeRoundRectCallout">
            <a:avLst>
              <a:gd name="adj1" fmla="val 30259"/>
              <a:gd name="adj2" fmla="val -8576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不分配</a:t>
            </a:r>
            <a:endParaRPr lang="zh-CN" altLang="en-US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27682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7" grpId="0" animBg="1"/>
      <p:bldP spid="41028" grpId="0" animBg="1"/>
      <p:bldP spid="410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4198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8674" name="文本占位符 41986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600200"/>
          </a:xfrm>
        </p:spPr>
        <p:txBody>
          <a:bodyPr anchor="t" anchorCtr="0"/>
          <a:p>
            <a:r>
              <a:rPr lang="zh-CN" altLang="en-US" dirty="0"/>
              <a:t>单项资源的银行家算法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400" dirty="0"/>
              <a:t>系统中某一资源总量为10，4个进程申请，初始状态如下图所示。</a:t>
            </a:r>
            <a:endParaRPr lang="zh-CN" altLang="en-US" sz="2400" dirty="0"/>
          </a:p>
        </p:txBody>
      </p:sp>
      <p:graphicFrame>
        <p:nvGraphicFramePr>
          <p:cNvPr id="42043" name="表格 42042"/>
          <p:cNvGraphicFramePr/>
          <p:nvPr/>
        </p:nvGraphicFramePr>
        <p:xfrm>
          <a:off x="2514600" y="3200400"/>
          <a:ext cx="5334000" cy="2590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进程名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已有数目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最大需求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尚需数目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b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c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d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剩余资源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710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4338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第四章 死锁</a:t>
            </a:r>
            <a:endParaRPr lang="en-US" altLang="zh-CN"/>
          </a:p>
        </p:txBody>
      </p:sp>
      <p:sp>
        <p:nvSpPr>
          <p:cNvPr id="6146" name="文本占位符 14339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死锁的产生原因</a:t>
            </a:r>
            <a:endParaRPr lang="zh-CN" altLang="en-US" dirty="0"/>
          </a:p>
          <a:p>
            <a:r>
              <a:rPr lang="zh-CN" altLang="en-US" dirty="0"/>
              <a:t>产生死锁的必要条件</a:t>
            </a:r>
            <a:endParaRPr lang="zh-CN" altLang="en-US" dirty="0"/>
          </a:p>
          <a:p>
            <a:r>
              <a:rPr lang="zh-CN" altLang="en-US" dirty="0"/>
              <a:t>死锁的预防</a:t>
            </a:r>
            <a:endParaRPr lang="zh-CN" altLang="en-US" dirty="0"/>
          </a:p>
          <a:p>
            <a:r>
              <a:rPr lang="zh-CN" altLang="en-US" dirty="0"/>
              <a:t>死锁的避免</a:t>
            </a:r>
            <a:endParaRPr lang="zh-CN" altLang="en-US" dirty="0"/>
          </a:p>
          <a:p>
            <a:r>
              <a:rPr lang="zh-CN" altLang="en-US" dirty="0"/>
              <a:t>死锁的检测和解除</a:t>
            </a:r>
            <a:endParaRPr lang="zh-CN" altLang="en-US" dirty="0"/>
          </a:p>
        </p:txBody>
      </p:sp>
      <p:sp>
        <p:nvSpPr>
          <p:cNvPr id="6147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1264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29698" name="文本占位符 11264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295400"/>
          </a:xfrm>
        </p:spPr>
        <p:txBody>
          <a:bodyPr anchor="t" anchorCtr="0"/>
          <a:p>
            <a:r>
              <a:rPr lang="zh-CN" altLang="en-US" dirty="0"/>
              <a:t>单项资源的银行家算法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400" dirty="0"/>
              <a:t>某一时刻，系统状态如下图所示。</a:t>
            </a:r>
            <a:endParaRPr lang="zh-CN" altLang="en-US" sz="2400" dirty="0"/>
          </a:p>
        </p:txBody>
      </p:sp>
      <p:graphicFrame>
        <p:nvGraphicFramePr>
          <p:cNvPr id="112644" name="表格 112643"/>
          <p:cNvGraphicFramePr/>
          <p:nvPr/>
        </p:nvGraphicFramePr>
        <p:xfrm>
          <a:off x="2133600" y="2743200"/>
          <a:ext cx="5334000" cy="2590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进程名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已有数目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最大需求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尚需数目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b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c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d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剩余资源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2679" name="圆角矩形标注 112678"/>
          <p:cNvSpPr/>
          <p:nvPr/>
        </p:nvSpPr>
        <p:spPr>
          <a:xfrm>
            <a:off x="1828800" y="5791200"/>
            <a:ext cx="2590800" cy="609600"/>
          </a:xfrm>
          <a:prstGeom prst="wedgeRoundRectCallout">
            <a:avLst>
              <a:gd name="adj1" fmla="val 15194"/>
              <a:gd name="adj2" fmla="val -11510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先满足进程</a:t>
            </a:r>
            <a:r>
              <a:rPr lang="en-US" altLang="zh-CN" sz="2800">
                <a:latin typeface="Times New Roman" panose="02020603050405020304" pitchFamily="18" charset="0"/>
                <a:ea typeface="华文隶书" panose="02010800040101010101" pitchFamily="2" charset="-122"/>
              </a:rPr>
              <a:t>a</a:t>
            </a:r>
            <a:endParaRPr lang="en-US" altLang="zh-CN" sz="280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29735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1571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0722" name="文本占位符 115714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295400"/>
          </a:xfrm>
        </p:spPr>
        <p:txBody>
          <a:bodyPr anchor="t" anchorCtr="0"/>
          <a:p>
            <a:r>
              <a:rPr lang="zh-CN" altLang="en-US" dirty="0"/>
              <a:t>单项资源的银行家算法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400" dirty="0"/>
              <a:t>满足进程</a:t>
            </a:r>
            <a:r>
              <a:rPr lang="en-US" altLang="zh-CN" sz="2400"/>
              <a:t>a</a:t>
            </a:r>
            <a:r>
              <a:rPr lang="zh-CN" altLang="en-US" sz="2400" dirty="0"/>
              <a:t>后，系统状态如下图所示。</a:t>
            </a:r>
            <a:endParaRPr lang="zh-CN" altLang="en-US" sz="2400" dirty="0"/>
          </a:p>
        </p:txBody>
      </p:sp>
      <p:graphicFrame>
        <p:nvGraphicFramePr>
          <p:cNvPr id="115716" name="表格 115715"/>
          <p:cNvGraphicFramePr/>
          <p:nvPr/>
        </p:nvGraphicFramePr>
        <p:xfrm>
          <a:off x="2133600" y="2743200"/>
          <a:ext cx="5334000" cy="2590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进程名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已有数目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最大需求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尚需数目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-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b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c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d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剩余资源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5751" name="圆角矩形标注 115750"/>
          <p:cNvSpPr/>
          <p:nvPr/>
        </p:nvSpPr>
        <p:spPr>
          <a:xfrm>
            <a:off x="1828800" y="5791200"/>
            <a:ext cx="2590800" cy="609600"/>
          </a:xfrm>
          <a:prstGeom prst="wedgeRoundRectCallout">
            <a:avLst>
              <a:gd name="adj1" fmla="val 15194"/>
              <a:gd name="adj2" fmla="val -11510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状态是安全的</a:t>
            </a:r>
            <a:endParaRPr lang="en-US" altLang="zh-CN" sz="280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3075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1673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1746" name="文本占位符 116738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295400"/>
          </a:xfrm>
        </p:spPr>
        <p:txBody>
          <a:bodyPr anchor="t" anchorCtr="0"/>
          <a:p>
            <a:r>
              <a:rPr lang="zh-CN" altLang="en-US" dirty="0"/>
              <a:t>单项资源的银行家算法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400" dirty="0"/>
              <a:t>但如果先满足进程</a:t>
            </a:r>
            <a:r>
              <a:rPr lang="en-US" altLang="zh-CN" sz="2400"/>
              <a:t>c</a:t>
            </a:r>
            <a:r>
              <a:rPr lang="zh-CN" altLang="en-US" sz="2400" dirty="0"/>
              <a:t>后，系统状态如下图所示。</a:t>
            </a:r>
            <a:endParaRPr lang="zh-CN" altLang="en-US" sz="2400" dirty="0"/>
          </a:p>
        </p:txBody>
      </p:sp>
      <p:graphicFrame>
        <p:nvGraphicFramePr>
          <p:cNvPr id="116740" name="表格 116739"/>
          <p:cNvGraphicFramePr/>
          <p:nvPr/>
        </p:nvGraphicFramePr>
        <p:xfrm>
          <a:off x="2133600" y="2743200"/>
          <a:ext cx="5334000" cy="2590800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</a:tblGrid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进程名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已有数目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最大需求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尚需数目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a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4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b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3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c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6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1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d</a:t>
                      </a:r>
                      <a:endParaRPr lang="en-US" altLang="zh-CN" sz="20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2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7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5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剩余资源</a:t>
                      </a:r>
                      <a:endParaRPr lang="zh-CN" altLang="en-US" sz="20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0</a:t>
                      </a:r>
                      <a:endParaRPr lang="zh-CN" altLang="en-US" sz="20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6775" name="圆角矩形标注 116774"/>
          <p:cNvSpPr/>
          <p:nvPr/>
        </p:nvSpPr>
        <p:spPr>
          <a:xfrm>
            <a:off x="1828800" y="5791200"/>
            <a:ext cx="3048000" cy="609600"/>
          </a:xfrm>
          <a:prstGeom prst="wedgeRoundRectCallout">
            <a:avLst>
              <a:gd name="adj1" fmla="val 5417"/>
              <a:gd name="adj2" fmla="val -115106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状态是不安全的</a:t>
            </a:r>
            <a:endParaRPr lang="en-US" altLang="zh-CN" sz="280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3178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4403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2770" name="文本占位符 44034"/>
          <p:cNvSpPr>
            <a:spLocks noGrp="1"/>
          </p:cNvSpPr>
          <p:nvPr>
            <p:ph idx="1"/>
          </p:nvPr>
        </p:nvSpPr>
        <p:spPr>
          <a:xfrm>
            <a:off x="971550" y="1484313"/>
            <a:ext cx="7772400" cy="5068887"/>
          </a:xfrm>
        </p:spPr>
        <p:txBody>
          <a:bodyPr anchor="t" anchorCtr="0"/>
          <a:p>
            <a:pPr>
              <a:lnSpc>
                <a:spcPct val="90000"/>
              </a:lnSpc>
            </a:pPr>
            <a:r>
              <a:rPr lang="zh-CN" altLang="en-US" sz="2800" dirty="0"/>
              <a:t>多项资源的银行家算法：</a:t>
            </a:r>
            <a:r>
              <a:rPr lang="zh-CN" altLang="en-US" sz="2400" dirty="0"/>
              <a:t>设置资源的</a:t>
            </a:r>
            <a:r>
              <a:rPr lang="zh-CN" altLang="en-US" sz="2400" b="1" dirty="0"/>
              <a:t>已分配矩阵</a:t>
            </a:r>
            <a:r>
              <a:rPr lang="en-US" altLang="zh-CN" sz="2400" b="1"/>
              <a:t>R、</a:t>
            </a:r>
            <a:r>
              <a:rPr lang="zh-CN" altLang="en-US" sz="2400" b="1" dirty="0"/>
              <a:t>尚需资源矩阵</a:t>
            </a:r>
            <a:r>
              <a:rPr lang="en-US" altLang="zh-CN" sz="2400" b="1"/>
              <a:t>Q</a:t>
            </a:r>
            <a:r>
              <a:rPr lang="zh-CN" altLang="en-US" sz="2400" b="1" dirty="0"/>
              <a:t>以及可分配资源向量</a:t>
            </a:r>
            <a:r>
              <a:rPr lang="en-US" altLang="zh-CN" sz="2400" b="1"/>
              <a:t>available</a:t>
            </a:r>
            <a:r>
              <a:rPr lang="en-US" altLang="zh-CN" sz="2400"/>
              <a:t>。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如果某一进程对某一种资源提出申请，就假定预先分配给它，然后修改已分配矩阵</a:t>
            </a:r>
            <a:r>
              <a:rPr lang="en-US" altLang="zh-CN" sz="2400"/>
              <a:t>R、</a:t>
            </a:r>
            <a:r>
              <a:rPr lang="zh-CN" altLang="en-US" sz="2400" dirty="0"/>
              <a:t>尚需资源矩阵</a:t>
            </a:r>
            <a:r>
              <a:rPr lang="en-US" altLang="zh-CN" sz="2400"/>
              <a:t>Q</a:t>
            </a:r>
            <a:r>
              <a:rPr lang="zh-CN" altLang="en-US" sz="2400" dirty="0"/>
              <a:t>和向量</a:t>
            </a:r>
            <a:r>
              <a:rPr lang="en-US" altLang="zh-CN" sz="2400"/>
              <a:t>available；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在矩阵</a:t>
            </a:r>
            <a:r>
              <a:rPr lang="en-US" altLang="zh-CN" sz="2400"/>
              <a:t>Q</a:t>
            </a:r>
            <a:r>
              <a:rPr lang="zh-CN" altLang="en-US" sz="2400" dirty="0"/>
              <a:t>中找出一行，使该行向量小于等于</a:t>
            </a:r>
            <a:r>
              <a:rPr lang="en-US" altLang="zh-CN" sz="2400"/>
              <a:t>available。</a:t>
            </a:r>
            <a:r>
              <a:rPr lang="zh-CN" altLang="en-US" sz="2400" dirty="0"/>
              <a:t>若不存在这样的向量，就说明没有进程能够获得全部资源运行到完成，将会引起死锁；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若存在这样的向量，假设被选中的那一行的进程获得资源并运行结束，把它占有的资源全部加入向量</a:t>
            </a:r>
            <a:r>
              <a:rPr lang="en-US" altLang="zh-CN" sz="2400"/>
              <a:t>available；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重复(2)(3)步骤，直到下述情况之一出现：或者所有进程都完成，则系统是安全的，可以分配；或者发生死锁，则预先分配是不安全的，应不予分配。</a:t>
            </a:r>
            <a:endParaRPr lang="zh-CN" altLang="en-US" sz="2400" dirty="0"/>
          </a:p>
        </p:txBody>
      </p:sp>
      <p:sp>
        <p:nvSpPr>
          <p:cNvPr id="3277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4505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3794" name="文本占位符 45058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343400"/>
          </a:xfrm>
        </p:spPr>
        <p:txBody>
          <a:bodyPr anchor="t" anchorCtr="0"/>
          <a:p>
            <a:r>
              <a:rPr lang="zh-CN" altLang="en-US" dirty="0"/>
              <a:t>多项资源的银行家算法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400" dirty="0"/>
              <a:t>假设系统中有4类资源：打印机5个、手写板7个、扫描仪8个和读卡器9个，分别表示为</a:t>
            </a:r>
            <a:r>
              <a:rPr lang="en-US" altLang="zh-CN" sz="2400"/>
              <a:t>R1，R2，R3，R4；</a:t>
            </a:r>
            <a:r>
              <a:rPr lang="zh-CN" altLang="en-US" sz="2400" dirty="0"/>
              <a:t>共有5个进程</a:t>
            </a:r>
            <a:r>
              <a:rPr lang="en-US" altLang="zh-CN" sz="2400"/>
              <a:t>a，b，c，d，e，</a:t>
            </a:r>
            <a:r>
              <a:rPr lang="zh-CN" altLang="en-US" sz="2400" dirty="0"/>
              <a:t>某时刻系统状态如下所示：</a:t>
            </a:r>
            <a:endParaRPr lang="en-US" altLang="zh-CN" sz="2400"/>
          </a:p>
        </p:txBody>
      </p:sp>
      <p:sp>
        <p:nvSpPr>
          <p:cNvPr id="33795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013" name="表格 34012"/>
          <p:cNvGraphicFramePr/>
          <p:nvPr/>
        </p:nvGraphicFramePr>
        <p:xfrm>
          <a:off x="381000" y="762000"/>
          <a:ext cx="2971800" cy="2133600"/>
        </p:xfrm>
        <a:graphic>
          <a:graphicData uri="http://schemas.openxmlformats.org/drawingml/2006/table">
            <a:tbl>
              <a:tblPr/>
              <a:tblGrid>
                <a:gridCol w="595313"/>
                <a:gridCol w="593725"/>
                <a:gridCol w="593725"/>
                <a:gridCol w="593725"/>
                <a:gridCol w="595312"/>
              </a:tblGrid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进程</a:t>
                      </a:r>
                      <a:endParaRPr lang="zh-CN" altLang="en-US" sz="16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R1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R2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R3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R4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4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5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5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5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5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861" name="文本框 33862"/>
          <p:cNvSpPr txBox="1"/>
          <p:nvPr/>
        </p:nvSpPr>
        <p:spPr>
          <a:xfrm>
            <a:off x="1066800" y="228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最大需求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34019" name="表格 34018"/>
          <p:cNvGraphicFramePr/>
          <p:nvPr/>
        </p:nvGraphicFramePr>
        <p:xfrm>
          <a:off x="4495800" y="762000"/>
          <a:ext cx="3124200" cy="2019300"/>
        </p:xfrm>
        <a:graphic>
          <a:graphicData uri="http://schemas.openxmlformats.org/drawingml/2006/table">
            <a:tbl>
              <a:tblPr/>
              <a:tblGrid>
                <a:gridCol w="623888"/>
                <a:gridCol w="625475"/>
                <a:gridCol w="625475"/>
                <a:gridCol w="625475"/>
                <a:gridCol w="623887"/>
              </a:tblGrid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进程</a:t>
                      </a:r>
                      <a:endParaRPr lang="zh-CN" altLang="en-US" sz="16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R1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R2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R3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R4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4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906" name="文本框 33907"/>
          <p:cNvSpPr txBox="1"/>
          <p:nvPr/>
        </p:nvSpPr>
        <p:spPr>
          <a:xfrm>
            <a:off x="5181600" y="228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b)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已分配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矩阵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R)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34020" name="表格 34019"/>
          <p:cNvGraphicFramePr/>
          <p:nvPr/>
        </p:nvGraphicFramePr>
        <p:xfrm>
          <a:off x="457200" y="3962400"/>
          <a:ext cx="3048000" cy="2011363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进程</a:t>
                      </a:r>
                      <a:endParaRPr lang="zh-CN" altLang="en-US" sz="16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R1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R2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R3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R4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953" name="文本框 33952"/>
          <p:cNvSpPr txBox="1"/>
          <p:nvPr/>
        </p:nvSpPr>
        <p:spPr>
          <a:xfrm>
            <a:off x="468313" y="3284538"/>
            <a:ext cx="30591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c)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尚需资源（矩阵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3998" name="文本框 33997"/>
          <p:cNvSpPr txBox="1"/>
          <p:nvPr/>
        </p:nvSpPr>
        <p:spPr>
          <a:xfrm>
            <a:off x="4419600" y="37338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d)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比较结果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4022" name="文本框 34021"/>
          <p:cNvSpPr txBox="1"/>
          <p:nvPr/>
        </p:nvSpPr>
        <p:spPr>
          <a:xfrm>
            <a:off x="4343400" y="32766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available=(2,2,1,2)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34023" name="表格 34022"/>
          <p:cNvGraphicFramePr/>
          <p:nvPr/>
        </p:nvGraphicFramePr>
        <p:xfrm>
          <a:off x="4495800" y="4162425"/>
          <a:ext cx="3048000" cy="2011363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进程</a:t>
                      </a:r>
                      <a:endParaRPr lang="zh-CN" altLang="en-US" sz="16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R1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R2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R3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R4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>
                          <a:solidFill>
                            <a:schemeClr val="hlink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067" name="文本框 34066"/>
          <p:cNvSpPr txBox="1"/>
          <p:nvPr/>
        </p:nvSpPr>
        <p:spPr>
          <a:xfrm>
            <a:off x="4343400" y="28956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sum=(5,7,8,9)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499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53" grpId="0"/>
      <p:bldP spid="33998" grpId="0"/>
      <p:bldP spid="34022" grpId="0"/>
      <p:bldP spid="340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120835"/>
          <p:cNvSpPr txBox="1"/>
          <p:nvPr/>
        </p:nvSpPr>
        <p:spPr>
          <a:xfrm>
            <a:off x="1143000" y="1600200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满足进程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后，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available=(2,5,5,2)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20837" name="表格 120836"/>
          <p:cNvGraphicFramePr/>
          <p:nvPr/>
        </p:nvGraphicFramePr>
        <p:xfrm>
          <a:off x="2895600" y="2867025"/>
          <a:ext cx="3048000" cy="2011363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进程</a:t>
                      </a:r>
                      <a:endParaRPr lang="zh-CN" altLang="en-US" sz="1600" dirty="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R1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R2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R3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R4</a:t>
                      </a:r>
                      <a:endParaRPr lang="en-US" altLang="zh-CN" sz="160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a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b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c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d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1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/>
                        <a:t>e</a:t>
                      </a:r>
                      <a:endParaRPr lang="en-US" altLang="zh-CN" sz="1600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3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2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Ø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v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•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ü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1600" dirty="0"/>
                        <a:t>0</a:t>
                      </a:r>
                      <a:endParaRPr lang="zh-CN" altLang="en-US" sz="1600" dirty="0"/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886" name="文本框 120880"/>
          <p:cNvSpPr txBox="1"/>
          <p:nvPr/>
        </p:nvSpPr>
        <p:spPr>
          <a:xfrm>
            <a:off x="2916238" y="2276475"/>
            <a:ext cx="32988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e)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尚需资源（矩阵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0882" name="文本框 120881"/>
          <p:cNvSpPr txBox="1"/>
          <p:nvPr/>
        </p:nvSpPr>
        <p:spPr>
          <a:xfrm>
            <a:off x="762000" y="5181600"/>
            <a:ext cx="8001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可以满足进程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，进而满足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d，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直到全部结束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5888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8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4300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6866" name="文本占位符 43010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死锁的避免算法需要每个进程运行前就知道其所需资源的最大值，而且原本可用的资源有可能突然变成不可用资源（坏掉）。</a:t>
            </a:r>
            <a:r>
              <a:rPr lang="zh-CN" altLang="en-US" dirty="0">
                <a:solidFill>
                  <a:schemeClr val="tx2"/>
                </a:solidFill>
              </a:rPr>
              <a:t>因此，死锁避免算法的可行性有一定的问题。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6867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501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50179" name="内容占位符 50178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976813"/>
          </a:xfrm>
        </p:spPr>
        <p:txBody>
          <a:bodyPr anchor="t" anchorCtr="0"/>
          <a:p>
            <a:r>
              <a:rPr lang="zh-CN" altLang="en-US" dirty="0"/>
              <a:t>死锁的检测：</a:t>
            </a:r>
            <a:r>
              <a:rPr lang="zh-CN" altLang="en-US" dirty="0">
                <a:solidFill>
                  <a:schemeClr val="tx2"/>
                </a:solidFill>
              </a:rPr>
              <a:t>允许死锁发生，检测出死锁则解除死锁。</a:t>
            </a:r>
            <a:endParaRPr lang="zh-CN" altLang="en-US" dirty="0"/>
          </a:p>
          <a:p>
            <a:pPr lvl="1"/>
            <a:r>
              <a:rPr lang="zh-CN" altLang="en-US" dirty="0"/>
              <a:t>资源分配图：描述进程申请资源和资源分配情况的关系模型图，可以直观的检测系统是否会发生死锁。在资源分配图中，规定如下：</a:t>
            </a:r>
            <a:endParaRPr lang="zh-CN" altLang="en-US" dirty="0"/>
          </a:p>
          <a:p>
            <a:pPr lvl="2"/>
            <a:r>
              <a:rPr lang="zh-CN" altLang="en-US" dirty="0"/>
              <a:t>圆表示一个进程；</a:t>
            </a:r>
            <a:endParaRPr lang="zh-CN" altLang="en-US" dirty="0"/>
          </a:p>
          <a:p>
            <a:pPr lvl="2"/>
            <a:r>
              <a:rPr lang="zh-CN" altLang="en-US" dirty="0"/>
              <a:t>方块表示一个资源类，其中的圆点表示该类资源中的单个资源；</a:t>
            </a:r>
            <a:endParaRPr lang="zh-CN" altLang="en-US" dirty="0"/>
          </a:p>
          <a:p>
            <a:pPr lvl="2"/>
            <a:r>
              <a:rPr lang="zh-CN" altLang="en-US" dirty="0"/>
              <a:t>下面这个是永久性资源的图</a:t>
            </a:r>
            <a:r>
              <a:rPr lang="zh-CN" altLang="en-US" dirty="0"/>
              <a:t>说明</a:t>
            </a:r>
            <a:endParaRPr lang="zh-CN" altLang="en-US" dirty="0"/>
          </a:p>
          <a:p>
            <a:pPr lvl="2"/>
            <a:r>
              <a:rPr lang="zh-CN" altLang="en-US" dirty="0">
                <a:highlight>
                  <a:srgbClr val="FFFF00"/>
                </a:highlight>
              </a:rPr>
              <a:t>从资源指向进程的箭头表示资源被分配给该进程；</a:t>
            </a:r>
            <a:endParaRPr lang="zh-CN" altLang="en-US" dirty="0">
              <a:highlight>
                <a:srgbClr val="FFFF00"/>
              </a:highlight>
            </a:endParaRPr>
          </a:p>
          <a:p>
            <a:pPr lvl="2"/>
            <a:r>
              <a:rPr lang="zh-CN" altLang="en-US" dirty="0">
                <a:highlight>
                  <a:srgbClr val="FFFF00"/>
                </a:highlight>
              </a:rPr>
              <a:t>从进程指向资源的箭头表示进程申请一个这类资源。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789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charRg st="1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charRg st="72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charRg st="81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charRg st="110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5324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8914" name="椭圆 53251"/>
          <p:cNvSpPr/>
          <p:nvPr/>
        </p:nvSpPr>
        <p:spPr>
          <a:xfrm>
            <a:off x="3581400" y="24384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椭圆 53252"/>
          <p:cNvSpPr/>
          <p:nvPr/>
        </p:nvSpPr>
        <p:spPr>
          <a:xfrm>
            <a:off x="3657600" y="47244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6" name="椭圆 53254"/>
          <p:cNvSpPr/>
          <p:nvPr/>
        </p:nvSpPr>
        <p:spPr>
          <a:xfrm>
            <a:off x="6858000" y="35052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7" name="椭圆 53255"/>
          <p:cNvSpPr/>
          <p:nvPr/>
        </p:nvSpPr>
        <p:spPr>
          <a:xfrm>
            <a:off x="457200" y="35052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8" name="矩形 53256"/>
          <p:cNvSpPr/>
          <p:nvPr/>
        </p:nvSpPr>
        <p:spPr>
          <a:xfrm>
            <a:off x="2362200" y="35814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R2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19" name="矩形 53257"/>
          <p:cNvSpPr/>
          <p:nvPr/>
        </p:nvSpPr>
        <p:spPr>
          <a:xfrm>
            <a:off x="5105400" y="35814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R1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920" name="直接连接符 53258"/>
          <p:cNvSpPr/>
          <p:nvPr/>
        </p:nvSpPr>
        <p:spPr>
          <a:xfrm flipV="1">
            <a:off x="3352800" y="304800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1" name="直接连接符 53259"/>
          <p:cNvSpPr/>
          <p:nvPr/>
        </p:nvSpPr>
        <p:spPr>
          <a:xfrm>
            <a:off x="4495800" y="3048000"/>
            <a:ext cx="1371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2" name="直接连接符 53260"/>
          <p:cNvSpPr/>
          <p:nvPr/>
        </p:nvSpPr>
        <p:spPr>
          <a:xfrm>
            <a:off x="6096000" y="38100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3" name="直接连接符 53261"/>
          <p:cNvSpPr/>
          <p:nvPr/>
        </p:nvSpPr>
        <p:spPr>
          <a:xfrm flipH="1">
            <a:off x="4495800" y="3886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4" name="直接连接符 53262"/>
          <p:cNvSpPr/>
          <p:nvPr/>
        </p:nvSpPr>
        <p:spPr>
          <a:xfrm flipH="1" flipV="1">
            <a:off x="2971800" y="4038600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5" name="直接连接符 53263"/>
          <p:cNvSpPr/>
          <p:nvPr/>
        </p:nvSpPr>
        <p:spPr>
          <a:xfrm flipH="1">
            <a:off x="1828800" y="38100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6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048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4.1 死锁的基本概念</a:t>
            </a:r>
            <a:endParaRPr lang="zh-CN" altLang="en-US" dirty="0"/>
          </a:p>
        </p:txBody>
      </p:sp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755650" y="1844675"/>
            <a:ext cx="7772400" cy="4572000"/>
          </a:xfrm>
        </p:spPr>
        <p:txBody>
          <a:bodyPr anchor="t" anchorCtr="0"/>
          <a:p>
            <a:pPr>
              <a:lnSpc>
                <a:spcPct val="125000"/>
              </a:lnSpc>
            </a:pPr>
            <a:r>
              <a:rPr lang="en-US" altLang="zh-CN" dirty="0" err="1"/>
              <a:t>Dijkstra</a:t>
            </a:r>
            <a:r>
              <a:rPr lang="zh-CN" altLang="en-US" dirty="0"/>
              <a:t>在1968年提出“死锁”的现象：</a:t>
            </a:r>
            <a:endParaRPr lang="zh-CN" altLang="en-US" dirty="0"/>
          </a:p>
          <a:p>
            <a:pPr>
              <a:lnSpc>
                <a:spcPct val="125000"/>
              </a:lnSpc>
              <a:buNone/>
            </a:pPr>
            <a:r>
              <a:rPr lang="zh-CN" altLang="en-US" dirty="0"/>
              <a:t>       两个或多个进程都占有其它进程请求的资源，每个进程都不能执行，</a:t>
            </a:r>
            <a:r>
              <a:rPr lang="zh-CN" altLang="en-US" dirty="0">
                <a:solidFill>
                  <a:srgbClr val="FF0000"/>
                </a:solidFill>
              </a:rPr>
              <a:t>处于永远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无限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的等待状态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17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charRg st="25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5120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39938" name="文本占位符 5120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2971800"/>
          </a:xfrm>
        </p:spPr>
        <p:txBody>
          <a:bodyPr anchor="t" anchorCtr="0"/>
          <a:p>
            <a:r>
              <a:rPr lang="zh-CN" altLang="en-US" dirty="0"/>
              <a:t>合理的资源分配图</a:t>
            </a:r>
            <a:endParaRPr lang="zh-CN" altLang="en-US" dirty="0"/>
          </a:p>
          <a:p>
            <a:pPr lvl="1"/>
            <a:r>
              <a:rPr lang="zh-CN" altLang="en-US" dirty="0"/>
              <a:t>设资源类</a:t>
            </a:r>
            <a:r>
              <a:rPr lang="en-US" altLang="zh-CN" dirty="0" err="1"/>
              <a:t>Rj</a:t>
            </a:r>
            <a:r>
              <a:rPr lang="zh-CN" altLang="en-US" dirty="0"/>
              <a:t>有资源</a:t>
            </a:r>
            <a:r>
              <a:rPr lang="en-US" altLang="zh-CN" dirty="0" err="1"/>
              <a:t>Wj</a:t>
            </a:r>
            <a:r>
              <a:rPr lang="zh-CN" altLang="en-US" dirty="0"/>
              <a:t>个，用</a:t>
            </a:r>
            <a:r>
              <a:rPr lang="zh-CN" altLang="en-US" b="1" dirty="0"/>
              <a:t>|(</a:t>
            </a:r>
            <a:r>
              <a:rPr lang="en-US" altLang="zh-CN" b="1" dirty="0" err="1"/>
              <a:t>Rj,Pi</a:t>
            </a:r>
            <a:r>
              <a:rPr lang="en-US" altLang="zh-CN" b="1"/>
              <a:t>)|</a:t>
            </a:r>
            <a:r>
              <a:rPr lang="zh-CN" altLang="en-US" dirty="0"/>
              <a:t>表示</a:t>
            </a:r>
            <a:r>
              <a:rPr lang="en-US" altLang="zh-CN" dirty="0" err="1"/>
              <a:t>Rj</a:t>
            </a:r>
            <a:r>
              <a:rPr lang="zh-CN" altLang="en-US" dirty="0"/>
              <a:t>分配给进程</a:t>
            </a:r>
            <a:r>
              <a:rPr lang="en-US" altLang="zh-CN"/>
              <a:t>Pi</a:t>
            </a:r>
            <a:r>
              <a:rPr lang="zh-CN" altLang="en-US" dirty="0"/>
              <a:t>的资源个数，用</a:t>
            </a:r>
            <a:r>
              <a:rPr lang="zh-CN" altLang="en-US" b="1" dirty="0"/>
              <a:t>|(</a:t>
            </a:r>
            <a:r>
              <a:rPr lang="en-US" altLang="zh-CN" b="1" dirty="0" err="1"/>
              <a:t>Pi,Rj</a:t>
            </a:r>
            <a:r>
              <a:rPr lang="en-US" altLang="zh-CN" b="1"/>
              <a:t>)|</a:t>
            </a:r>
            <a:r>
              <a:rPr lang="zh-CN" altLang="en-US" dirty="0"/>
              <a:t>表示进程</a:t>
            </a:r>
            <a:r>
              <a:rPr lang="en-US" altLang="zh-CN"/>
              <a:t>Pi</a:t>
            </a:r>
            <a:r>
              <a:rPr lang="zh-CN" altLang="en-US" dirty="0"/>
              <a:t>申请</a:t>
            </a:r>
            <a:r>
              <a:rPr lang="en-US" altLang="zh-CN" dirty="0" err="1"/>
              <a:t>Rj</a:t>
            </a:r>
            <a:r>
              <a:rPr lang="zh-CN" altLang="en-US" dirty="0"/>
              <a:t>的资源个数，则应满足两个条件：</a:t>
            </a:r>
            <a:endParaRPr lang="zh-CN" altLang="en-US" dirty="0"/>
          </a:p>
          <a:p>
            <a:pPr lvl="2"/>
            <a:r>
              <a:rPr lang="zh-CN" altLang="en-US" dirty="0"/>
              <a:t>资源</a:t>
            </a:r>
            <a:r>
              <a:rPr lang="en-US" altLang="zh-CN" dirty="0" err="1"/>
              <a:t>Rj</a:t>
            </a:r>
            <a:r>
              <a:rPr lang="zh-CN" altLang="en-US" dirty="0"/>
              <a:t>分配给各进程的资源数目不能大于</a:t>
            </a:r>
            <a:r>
              <a:rPr lang="en-US" altLang="zh-CN" dirty="0" err="1"/>
              <a:t>Wj</a:t>
            </a:r>
            <a:r>
              <a:rPr lang="en-US" altLang="zh-CN"/>
              <a:t>，</a:t>
            </a:r>
            <a:r>
              <a:rPr lang="zh-CN" altLang="en-US" dirty="0"/>
              <a:t>即</a:t>
            </a:r>
            <a:endParaRPr lang="zh-CN" altLang="en-US" dirty="0"/>
          </a:p>
        </p:txBody>
      </p:sp>
      <p:graphicFrame>
        <p:nvGraphicFramePr>
          <p:cNvPr id="39939" name="对象 51203"/>
          <p:cNvGraphicFramePr/>
          <p:nvPr/>
        </p:nvGraphicFramePr>
        <p:xfrm>
          <a:off x="3581400" y="4343400"/>
          <a:ext cx="3581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91565" imgH="342900" progId="Equation.3">
                  <p:embed/>
                </p:oleObj>
              </mc:Choice>
              <mc:Fallback>
                <p:oleObj name="" r:id="rId1" imgW="1091565" imgH="342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4343400"/>
                        <a:ext cx="3581400" cy="1125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1878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40962" name="文本占位符 118786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2971800"/>
          </a:xfrm>
        </p:spPr>
        <p:txBody>
          <a:bodyPr anchor="t" anchorCtr="0"/>
          <a:p>
            <a:r>
              <a:rPr lang="zh-CN" altLang="en-US" dirty="0"/>
              <a:t>合理的资源分配图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设资源类</a:t>
            </a:r>
            <a:r>
              <a:rPr lang="en-US" altLang="zh-CN" dirty="0" err="1"/>
              <a:t>Rj</a:t>
            </a:r>
            <a:r>
              <a:rPr lang="zh-CN" altLang="en-US" dirty="0"/>
              <a:t>有资源</a:t>
            </a:r>
            <a:r>
              <a:rPr lang="en-US" altLang="zh-CN" dirty="0" err="1"/>
              <a:t>Wj</a:t>
            </a:r>
            <a:r>
              <a:rPr lang="zh-CN" altLang="en-US" dirty="0"/>
              <a:t>个，用|(</a:t>
            </a:r>
            <a:r>
              <a:rPr lang="en-US" altLang="zh-CN" dirty="0" err="1"/>
              <a:t>Rj,Pi</a:t>
            </a:r>
            <a:r>
              <a:rPr lang="en-US" altLang="zh-CN"/>
              <a:t>)|</a:t>
            </a:r>
            <a:r>
              <a:rPr lang="zh-CN" altLang="en-US" dirty="0"/>
              <a:t>表示</a:t>
            </a:r>
            <a:r>
              <a:rPr lang="en-US" altLang="zh-CN" dirty="0" err="1"/>
              <a:t>Rj</a:t>
            </a:r>
            <a:r>
              <a:rPr lang="zh-CN" altLang="en-US" dirty="0"/>
              <a:t>分配给进程</a:t>
            </a:r>
            <a:r>
              <a:rPr lang="en-US" altLang="zh-CN"/>
              <a:t>Pi</a:t>
            </a:r>
            <a:r>
              <a:rPr lang="zh-CN" altLang="en-US" dirty="0"/>
              <a:t>的资源个数，用|(</a:t>
            </a:r>
            <a:r>
              <a:rPr lang="en-US" altLang="zh-CN" dirty="0" err="1"/>
              <a:t>Pi,Rj</a:t>
            </a:r>
            <a:r>
              <a:rPr lang="en-US" altLang="zh-CN"/>
              <a:t>)|</a:t>
            </a:r>
            <a:r>
              <a:rPr lang="zh-CN" altLang="en-US" dirty="0"/>
              <a:t>表示进程</a:t>
            </a:r>
            <a:r>
              <a:rPr lang="en-US" altLang="zh-CN"/>
              <a:t>Pi</a:t>
            </a:r>
            <a:r>
              <a:rPr lang="zh-CN" altLang="en-US" dirty="0"/>
              <a:t>申请</a:t>
            </a:r>
            <a:r>
              <a:rPr lang="en-US" altLang="zh-CN" dirty="0" err="1"/>
              <a:t>Rj</a:t>
            </a:r>
            <a:r>
              <a:rPr lang="zh-CN" altLang="en-US" dirty="0"/>
              <a:t>的资源个数，则应满足两个条件：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b="1" dirty="0"/>
              <a:t>任何一个进程</a:t>
            </a:r>
            <a:r>
              <a:rPr lang="en-US" altLang="zh-CN" b="1"/>
              <a:t>Pi</a:t>
            </a:r>
            <a:r>
              <a:rPr lang="zh-CN" altLang="en-US" dirty="0"/>
              <a:t>对某类资源</a:t>
            </a:r>
            <a:r>
              <a:rPr lang="en-US" altLang="zh-CN" dirty="0" err="1"/>
              <a:t>Rj</a:t>
            </a:r>
            <a:r>
              <a:rPr lang="zh-CN" altLang="en-US" dirty="0"/>
              <a:t>的申请量和已分配数量之和，不能大于</a:t>
            </a:r>
            <a:r>
              <a:rPr lang="en-US" altLang="zh-CN" dirty="0" err="1"/>
              <a:t>Wj</a:t>
            </a:r>
            <a:r>
              <a:rPr lang="en-US" altLang="zh-CN"/>
              <a:t>，</a:t>
            </a:r>
            <a:r>
              <a:rPr lang="zh-CN" altLang="en-US" dirty="0"/>
              <a:t>即</a:t>
            </a:r>
            <a:endParaRPr lang="zh-CN" altLang="en-US" dirty="0"/>
          </a:p>
        </p:txBody>
      </p:sp>
      <p:graphicFrame>
        <p:nvGraphicFramePr>
          <p:cNvPr id="40963" name="对象 118787"/>
          <p:cNvGraphicFramePr/>
          <p:nvPr/>
        </p:nvGraphicFramePr>
        <p:xfrm>
          <a:off x="2770188" y="4572000"/>
          <a:ext cx="52054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586230" imgH="203200" progId="Equation.3">
                  <p:embed/>
                </p:oleObj>
              </mc:Choice>
              <mc:Fallback>
                <p:oleObj name="" r:id="rId1" imgW="15862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0188" y="4572000"/>
                        <a:ext cx="5205412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5222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41986" name="文本占位符 52226"/>
          <p:cNvSpPr>
            <a:spLocks noGrp="1"/>
          </p:cNvSpPr>
          <p:nvPr>
            <p:ph idx="1"/>
          </p:nvPr>
        </p:nvSpPr>
        <p:spPr>
          <a:xfrm>
            <a:off x="914400" y="1447800"/>
            <a:ext cx="8001000" cy="2971800"/>
          </a:xfrm>
        </p:spPr>
        <p:txBody>
          <a:bodyPr anchor="t" anchorCtr="0"/>
          <a:p>
            <a:r>
              <a:rPr lang="zh-CN" altLang="en-US" sz="2800" dirty="0"/>
              <a:t>化简资源分配图，判断是否发生死锁</a:t>
            </a:r>
            <a:endParaRPr lang="zh-CN" altLang="en-US" sz="2800" dirty="0"/>
          </a:p>
          <a:p>
            <a:pPr lvl="1"/>
            <a:r>
              <a:rPr lang="zh-CN" altLang="en-US" sz="2400" dirty="0"/>
              <a:t>检查图中有无环路，</a:t>
            </a:r>
            <a:r>
              <a:rPr lang="en-US" altLang="zh-CN" sz="2400" dirty="0"/>
              <a:t>ifnot</a:t>
            </a:r>
            <a:r>
              <a:rPr lang="zh-CN" altLang="en-US" sz="2400" dirty="0"/>
              <a:t>：</a:t>
            </a:r>
            <a:r>
              <a:rPr lang="en-US" altLang="zh-CN" sz="2400" dirty="0"/>
              <a:t>end</a:t>
            </a:r>
            <a:r>
              <a:rPr lang="zh-CN" altLang="en-US" sz="2400" dirty="0"/>
              <a:t>如果没有，系统不会死锁，检测结束；</a:t>
            </a:r>
            <a:r>
              <a:rPr lang="en-US" altLang="zh-CN" sz="2400" dirty="0"/>
              <a:t>else</a:t>
            </a:r>
            <a:r>
              <a:rPr lang="zh-CN" altLang="en-US" sz="2400" dirty="0"/>
              <a:t>如果有环路，进行下一步。</a:t>
            </a:r>
            <a:endParaRPr lang="zh-CN" altLang="en-US" sz="2400" dirty="0"/>
          </a:p>
          <a:p>
            <a:pPr lvl="1"/>
            <a:r>
              <a:rPr lang="en-US" altLang="zh-CN" sz="2400" dirty="0"/>
              <a:t>if</a:t>
            </a:r>
            <a:r>
              <a:rPr lang="zh-CN" altLang="en-US" sz="2400" dirty="0"/>
              <a:t>若环路中涉及的每个资源类中只有一个资源，系统一定死锁</a:t>
            </a:r>
            <a:r>
              <a:rPr lang="en-US" altLang="zh-CN" sz="2400" dirty="0"/>
              <a:t>end</a:t>
            </a:r>
            <a:r>
              <a:rPr lang="zh-CN" altLang="en-US" sz="2400" dirty="0"/>
              <a:t>；</a:t>
            </a:r>
            <a:r>
              <a:rPr lang="en-US" altLang="zh-CN" sz="2400" dirty="0"/>
              <a:t>else</a:t>
            </a:r>
            <a:r>
              <a:rPr lang="zh-CN" altLang="en-US" sz="2400" dirty="0"/>
              <a:t>若每个资源类中有多个资源，进行下一步。</a:t>
            </a:r>
            <a:endParaRPr lang="zh-CN" altLang="en-US" sz="2400" dirty="0"/>
          </a:p>
          <a:p>
            <a:pPr lvl="1"/>
            <a:r>
              <a:rPr lang="zh-CN" altLang="en-US" sz="2400" dirty="0"/>
              <a:t>在环路中</a:t>
            </a:r>
            <a:r>
              <a:rPr lang="en-US" altLang="zh-CN" sz="2400" dirty="0"/>
              <a:t>find</a:t>
            </a:r>
            <a:r>
              <a:rPr lang="zh-CN" altLang="en-US" sz="2400" dirty="0"/>
              <a:t>查找非阻塞且非独立的进程</a:t>
            </a:r>
            <a:r>
              <a:rPr lang="en-US" altLang="zh-CN" sz="2400"/>
              <a:t>Pi，</a:t>
            </a:r>
            <a:r>
              <a:rPr lang="zh-CN" altLang="en-US" sz="2400" dirty="0"/>
              <a:t>应满足对任一资源类</a:t>
            </a:r>
            <a:r>
              <a:rPr lang="en-US" altLang="zh-CN" sz="2400" dirty="0" err="1"/>
              <a:t>Rj</a:t>
            </a:r>
            <a:endParaRPr lang="en-US" altLang="zh-CN" sz="2400"/>
          </a:p>
        </p:txBody>
      </p:sp>
      <p:graphicFrame>
        <p:nvGraphicFramePr>
          <p:cNvPr id="41987" name="对象 52227"/>
          <p:cNvGraphicFramePr/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52228"/>
          <p:cNvGraphicFramePr/>
          <p:nvPr/>
        </p:nvGraphicFramePr>
        <p:xfrm>
          <a:off x="2743200" y="4630420"/>
          <a:ext cx="35814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802765" imgH="342900" progId="Equation.3">
                  <p:embed/>
                </p:oleObj>
              </mc:Choice>
              <mc:Fallback>
                <p:oleObj name="" r:id="rId3" imgW="1802765" imgH="342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630420"/>
                        <a:ext cx="3581400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文本框 52229"/>
          <p:cNvSpPr txBox="1"/>
          <p:nvPr/>
        </p:nvSpPr>
        <p:spPr>
          <a:xfrm>
            <a:off x="1692275" y="5157470"/>
            <a:ext cx="723900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即它可以在有限的时间里获得所需资源并执行完毕，从而释放占有资源。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whenfound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找到后，把与该进程相连的所有有向边去掉，形成孤立结点。如此反复，直到没有进程可被化简。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990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占位符 54274"/>
          <p:cNvSpPr>
            <a:spLocks noGrp="1"/>
          </p:cNvSpPr>
          <p:nvPr>
            <p:ph idx="1"/>
          </p:nvPr>
        </p:nvSpPr>
        <p:spPr>
          <a:xfrm>
            <a:off x="712470" y="363855"/>
            <a:ext cx="7772400" cy="1676400"/>
          </a:xfrm>
        </p:spPr>
        <p:txBody>
          <a:bodyPr anchor="t" anchorCtr="0"/>
          <a:p>
            <a:r>
              <a:rPr lang="zh-CN" altLang="en-US" sz="2800" dirty="0"/>
              <a:t>如果资源分配图中每个进程都化简成</a:t>
            </a:r>
            <a:r>
              <a:rPr lang="en-US" altLang="zh-CN" sz="2800" dirty="0"/>
              <a:t>if</a:t>
            </a:r>
            <a:r>
              <a:rPr lang="zh-CN" altLang="en-US" sz="2800" dirty="0"/>
              <a:t>孤立结点，则系统不会死锁；否则，则会死锁。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例：下面资源分配图所示系统是否会死锁。</a:t>
            </a:r>
            <a:endParaRPr lang="zh-CN" altLang="en-US" sz="2800" dirty="0"/>
          </a:p>
        </p:txBody>
      </p:sp>
      <p:sp>
        <p:nvSpPr>
          <p:cNvPr id="43011" name="椭圆 54275"/>
          <p:cNvSpPr/>
          <p:nvPr/>
        </p:nvSpPr>
        <p:spPr>
          <a:xfrm>
            <a:off x="3810000" y="36195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2" name="椭圆 54276"/>
          <p:cNvSpPr/>
          <p:nvPr/>
        </p:nvSpPr>
        <p:spPr>
          <a:xfrm>
            <a:off x="3886200" y="59055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3" name="椭圆 54277"/>
          <p:cNvSpPr/>
          <p:nvPr/>
        </p:nvSpPr>
        <p:spPr>
          <a:xfrm>
            <a:off x="7086600" y="46863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4" name="椭圆 54278"/>
          <p:cNvSpPr/>
          <p:nvPr/>
        </p:nvSpPr>
        <p:spPr>
          <a:xfrm>
            <a:off x="685800" y="468630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5" name="矩形 54279"/>
          <p:cNvSpPr/>
          <p:nvPr/>
        </p:nvSpPr>
        <p:spPr>
          <a:xfrm>
            <a:off x="2590800" y="47625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R2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6" name="矩形 54280"/>
          <p:cNvSpPr/>
          <p:nvPr/>
        </p:nvSpPr>
        <p:spPr>
          <a:xfrm>
            <a:off x="5334000" y="476250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R1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7" name="直接连接符 54281"/>
          <p:cNvSpPr/>
          <p:nvPr/>
        </p:nvSpPr>
        <p:spPr>
          <a:xfrm flipV="1">
            <a:off x="3581400" y="422910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18" name="直接连接符 54282"/>
          <p:cNvSpPr/>
          <p:nvPr/>
        </p:nvSpPr>
        <p:spPr>
          <a:xfrm>
            <a:off x="4724400" y="4229100"/>
            <a:ext cx="1371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19" name="直接连接符 54283"/>
          <p:cNvSpPr/>
          <p:nvPr/>
        </p:nvSpPr>
        <p:spPr>
          <a:xfrm>
            <a:off x="6324600" y="49911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20" name="直接连接符 54284"/>
          <p:cNvSpPr/>
          <p:nvPr/>
        </p:nvSpPr>
        <p:spPr>
          <a:xfrm flipH="1">
            <a:off x="4724400" y="50673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21" name="直接连接符 54285"/>
          <p:cNvSpPr/>
          <p:nvPr/>
        </p:nvSpPr>
        <p:spPr>
          <a:xfrm flipH="1" flipV="1">
            <a:off x="3200400" y="5219700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22" name="直接连接符 54286"/>
          <p:cNvSpPr/>
          <p:nvPr/>
        </p:nvSpPr>
        <p:spPr>
          <a:xfrm flipH="1">
            <a:off x="2057400" y="49911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3023" name="灯片编号占位符 1"/>
          <p:cNvSpPr/>
          <p:nvPr>
            <p:ph type="sldNum" sz="quarter" idx="12"/>
          </p:nvPr>
        </p:nvSpPr>
        <p:spPr>
          <a:xfrm>
            <a:off x="3048000" y="5389245"/>
            <a:ext cx="1905000" cy="457200"/>
          </a:xfrm>
        </p:spPr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4488" y="1930400"/>
            <a:ext cx="3541712" cy="1689100"/>
            <a:chOff x="-88" y="2135"/>
            <a:chExt cx="5578" cy="2660"/>
          </a:xfrm>
        </p:grpSpPr>
        <p:sp>
          <p:nvSpPr>
            <p:cNvPr id="43025" name="文本框 6"/>
            <p:cNvSpPr txBox="1"/>
            <p:nvPr/>
          </p:nvSpPr>
          <p:spPr>
            <a:xfrm>
              <a:off x="-88" y="2135"/>
              <a:ext cx="5578" cy="2660"/>
            </a:xfrm>
            <a:prstGeom prst="rect">
              <a:avLst/>
            </a:prstGeom>
            <a:solidFill>
              <a:srgbClr val="8EFFE1"/>
            </a:solidFill>
            <a:ln w="12700" cap="flat" cmpd="sng">
              <a:solidFill>
                <a:srgbClr val="1B17B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en-US" altLang="zh-CN" sz="2800">
                  <a:latin typeface="Arial" panose="020B0604020202020204" pitchFamily="34" charset="0"/>
                  <a:ea typeface="楷体_GB2312" pitchFamily="49" charset="-122"/>
                </a:rPr>
                <a:t>T1</a:t>
              </a:r>
              <a:r>
                <a:rPr lang="zh-CN" altLang="en-US" sz="2800">
                  <a:latin typeface="Arial" panose="020B0604020202020204" pitchFamily="34" charset="0"/>
                  <a:ea typeface="楷体_GB2312" pitchFamily="49" charset="-122"/>
                </a:rPr>
                <a:t>：</a:t>
              </a:r>
              <a:endParaRPr lang="zh-CN" altLang="en-US" sz="2800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6" name="对象 -2147482623"/>
            <p:cNvGraphicFramePr>
              <a:graphicFrameLocks noChangeAspect="1"/>
            </p:cNvGraphicFramePr>
            <p:nvPr/>
          </p:nvGraphicFramePr>
          <p:xfrm>
            <a:off x="162" y="2803"/>
            <a:ext cx="5146" cy="1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1485900" imgH="533400" progId="Equation.DSMT4">
                    <p:embed/>
                  </p:oleObj>
                </mc:Choice>
                <mc:Fallback>
                  <p:oleObj name="" r:id="rId1" imgW="1485900" imgH="5334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2" y="2803"/>
                          <a:ext cx="5146" cy="18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181600" y="1930400"/>
            <a:ext cx="3509963" cy="1689100"/>
            <a:chOff x="7440" y="2280"/>
            <a:chExt cx="5528" cy="2660"/>
          </a:xfrm>
        </p:grpSpPr>
        <p:sp>
          <p:nvSpPr>
            <p:cNvPr id="43028" name="文本框 3"/>
            <p:cNvSpPr txBox="1"/>
            <p:nvPr/>
          </p:nvSpPr>
          <p:spPr>
            <a:xfrm>
              <a:off x="7440" y="2280"/>
              <a:ext cx="5395" cy="2660"/>
            </a:xfrm>
            <a:prstGeom prst="rect">
              <a:avLst/>
            </a:prstGeom>
            <a:solidFill>
              <a:srgbClr val="8EFFE1"/>
            </a:solidFill>
            <a:ln w="12700" cap="flat" cmpd="sng">
              <a:solidFill>
                <a:srgbClr val="1B17B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en-US" altLang="zh-CN" sz="2800">
                  <a:latin typeface="Arial" panose="020B0604020202020204" pitchFamily="34" charset="0"/>
                  <a:ea typeface="楷体_GB2312" pitchFamily="49" charset="-122"/>
                </a:rPr>
                <a:t>T2</a:t>
              </a:r>
              <a:r>
                <a:rPr lang="zh-CN" altLang="en-US" sz="2800">
                  <a:latin typeface="Arial" panose="020B0604020202020204" pitchFamily="34" charset="0"/>
                  <a:ea typeface="楷体_GB2312" pitchFamily="49" charset="-122"/>
                </a:rPr>
                <a:t>：</a:t>
              </a:r>
              <a:endParaRPr lang="zh-CN" altLang="en-US" sz="2800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29" name="对象 -2147482623"/>
            <p:cNvGraphicFramePr>
              <a:graphicFrameLocks noChangeAspect="1"/>
            </p:cNvGraphicFramePr>
            <p:nvPr/>
          </p:nvGraphicFramePr>
          <p:xfrm>
            <a:off x="7558" y="2948"/>
            <a:ext cx="5410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562100" imgH="533400" progId="Equation.DSMT4">
                    <p:embed/>
                  </p:oleObj>
                </mc:Choice>
                <mc:Fallback>
                  <p:oleObj name="" r:id="rId3" imgW="1562100" imgH="5334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58" y="2948"/>
                          <a:ext cx="5410" cy="1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文本占位符 123906"/>
          <p:cNvSpPr>
            <a:spLocks noGrp="1"/>
          </p:cNvSpPr>
          <p:nvPr>
            <p:ph idx="1"/>
          </p:nvPr>
        </p:nvSpPr>
        <p:spPr>
          <a:xfrm>
            <a:off x="828040" y="44450"/>
            <a:ext cx="7772400" cy="1676400"/>
          </a:xfrm>
        </p:spPr>
        <p:txBody>
          <a:bodyPr anchor="t" anchorCtr="0"/>
          <a:p>
            <a:r>
              <a:rPr lang="zh-CN" altLang="en-US" sz="2400" dirty="0"/>
              <a:t>如果资源分配图中每个进程都化简成孤立结点，则系统不会死锁；否则，则会死锁。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	例：下面资源分配图所示系统是否会死锁。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W</a:t>
            </a:r>
            <a:r>
              <a:rPr lang="zh-CN" altLang="en-US" sz="2400" dirty="0"/>
              <a:t>对应的是黑点的个数（当前资源），如</a:t>
            </a:r>
            <a:r>
              <a:rPr lang="en-US" altLang="zh-CN" sz="2400" dirty="0"/>
              <a:t>W1=2</a:t>
            </a:r>
            <a:r>
              <a:rPr lang="zh-CN" altLang="en-US" sz="2400" dirty="0"/>
              <a:t>，</a:t>
            </a:r>
            <a:endParaRPr lang="zh-CN" altLang="en-US" sz="2400" dirty="0"/>
          </a:p>
        </p:txBody>
      </p:sp>
      <p:sp>
        <p:nvSpPr>
          <p:cNvPr id="44035" name="椭圆 123907"/>
          <p:cNvSpPr/>
          <p:nvPr/>
        </p:nvSpPr>
        <p:spPr>
          <a:xfrm>
            <a:off x="3810000" y="347853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6" name="椭圆 123908"/>
          <p:cNvSpPr/>
          <p:nvPr/>
        </p:nvSpPr>
        <p:spPr>
          <a:xfrm>
            <a:off x="3886200" y="5764530"/>
            <a:ext cx="13716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7" name="矩形 123911"/>
          <p:cNvSpPr/>
          <p:nvPr/>
        </p:nvSpPr>
        <p:spPr>
          <a:xfrm>
            <a:off x="2590800" y="462153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R2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8" name="矩形 123912"/>
          <p:cNvSpPr/>
          <p:nvPr/>
        </p:nvSpPr>
        <p:spPr>
          <a:xfrm>
            <a:off x="5334000" y="4621530"/>
            <a:ext cx="12192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>
                <a:latin typeface="Times New Roman" panose="02020603050405020304" pitchFamily="18" charset="0"/>
              </a:rPr>
              <a:t> R1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9" name="直接连接符 123913"/>
          <p:cNvSpPr/>
          <p:nvPr/>
        </p:nvSpPr>
        <p:spPr>
          <a:xfrm flipV="1">
            <a:off x="3581400" y="4088130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40" name="直接连接符 123914"/>
          <p:cNvSpPr/>
          <p:nvPr/>
        </p:nvSpPr>
        <p:spPr>
          <a:xfrm>
            <a:off x="4724400" y="4088130"/>
            <a:ext cx="1371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41" name="直接连接符 123916"/>
          <p:cNvSpPr/>
          <p:nvPr/>
        </p:nvSpPr>
        <p:spPr>
          <a:xfrm flipH="1">
            <a:off x="4724400" y="492633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42" name="直接连接符 123917"/>
          <p:cNvSpPr/>
          <p:nvPr/>
        </p:nvSpPr>
        <p:spPr>
          <a:xfrm flipH="1" flipV="1">
            <a:off x="3200400" y="5078730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23920" name="圆角矩形标注 123919"/>
          <p:cNvSpPr/>
          <p:nvPr/>
        </p:nvSpPr>
        <p:spPr>
          <a:xfrm>
            <a:off x="6629400" y="5688330"/>
            <a:ext cx="2057400" cy="609600"/>
          </a:xfrm>
          <a:prstGeom prst="wedgeRoundRectCallout">
            <a:avLst>
              <a:gd name="adj1" fmla="val -47685"/>
              <a:gd name="adj2" fmla="val -87500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不会死锁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4044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3350" y="1789430"/>
            <a:ext cx="3543300" cy="1689100"/>
            <a:chOff x="-88" y="2135"/>
            <a:chExt cx="5578" cy="2660"/>
          </a:xfrm>
        </p:grpSpPr>
        <p:sp>
          <p:nvSpPr>
            <p:cNvPr id="44046" name="文本框 6"/>
            <p:cNvSpPr txBox="1"/>
            <p:nvPr/>
          </p:nvSpPr>
          <p:spPr>
            <a:xfrm>
              <a:off x="-88" y="2135"/>
              <a:ext cx="5578" cy="2660"/>
            </a:xfrm>
            <a:prstGeom prst="rect">
              <a:avLst/>
            </a:prstGeom>
            <a:solidFill>
              <a:srgbClr val="8EFFE1"/>
            </a:solidFill>
            <a:ln w="12700" cap="flat" cmpd="sng">
              <a:solidFill>
                <a:srgbClr val="1B17B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en-US" altLang="zh-CN" sz="2800">
                  <a:latin typeface="Arial" panose="020B0604020202020204" pitchFamily="34" charset="0"/>
                  <a:ea typeface="楷体_GB2312" pitchFamily="49" charset="-122"/>
                </a:rPr>
                <a:t>T1</a:t>
              </a:r>
              <a:r>
                <a:rPr lang="zh-CN" altLang="en-US" sz="2800">
                  <a:latin typeface="Arial" panose="020B0604020202020204" pitchFamily="34" charset="0"/>
                  <a:ea typeface="楷体_GB2312" pitchFamily="49" charset="-122"/>
                </a:rPr>
                <a:t>：</a:t>
              </a:r>
              <a:endParaRPr lang="zh-CN" altLang="en-US" sz="2800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7" name="对象 -2147482623"/>
            <p:cNvGraphicFramePr>
              <a:graphicFrameLocks noChangeAspect="1"/>
            </p:cNvGraphicFramePr>
            <p:nvPr/>
          </p:nvGraphicFramePr>
          <p:xfrm>
            <a:off x="162" y="2803"/>
            <a:ext cx="5146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485900" imgH="533400" progId="Equation.DSMT4">
                    <p:embed/>
                  </p:oleObj>
                </mc:Choice>
                <mc:Fallback>
                  <p:oleObj name="" r:id="rId1" imgW="1485900" imgH="5334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2" y="2803"/>
                          <a:ext cx="5146" cy="1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181600" y="1789430"/>
            <a:ext cx="3509963" cy="1689100"/>
            <a:chOff x="7440" y="2280"/>
            <a:chExt cx="5528" cy="2660"/>
          </a:xfrm>
        </p:grpSpPr>
        <p:sp>
          <p:nvSpPr>
            <p:cNvPr id="44049" name="文本框 3"/>
            <p:cNvSpPr txBox="1"/>
            <p:nvPr/>
          </p:nvSpPr>
          <p:spPr>
            <a:xfrm>
              <a:off x="7440" y="2280"/>
              <a:ext cx="5395" cy="2660"/>
            </a:xfrm>
            <a:prstGeom prst="rect">
              <a:avLst/>
            </a:prstGeom>
            <a:solidFill>
              <a:srgbClr val="8EFFE1"/>
            </a:solidFill>
            <a:ln w="12700" cap="flat" cmpd="sng">
              <a:solidFill>
                <a:srgbClr val="1B17B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anchor="t" anchorCtr="0"/>
            <a:p>
              <a:r>
                <a:rPr lang="en-US" altLang="zh-CN" sz="2800">
                  <a:latin typeface="Arial" panose="020B0604020202020204" pitchFamily="34" charset="0"/>
                  <a:ea typeface="楷体_GB2312" pitchFamily="49" charset="-122"/>
                </a:rPr>
                <a:t>T2</a:t>
              </a:r>
              <a:r>
                <a:rPr lang="zh-CN" altLang="en-US" sz="2800">
                  <a:latin typeface="Arial" panose="020B0604020202020204" pitchFamily="34" charset="0"/>
                  <a:ea typeface="楷体_GB2312" pitchFamily="49" charset="-122"/>
                </a:rPr>
                <a:t>：</a:t>
              </a:r>
              <a:endParaRPr lang="zh-CN" altLang="en-US" sz="2800">
                <a:latin typeface="Arial" panose="020B0604020202020204" pitchFamily="34" charset="0"/>
                <a:ea typeface="楷体_GB2312" pitchFamily="49" charset="-122"/>
              </a:endParaRPr>
            </a:p>
            <a:p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50" name="对象 -2147482623"/>
            <p:cNvGraphicFramePr>
              <a:graphicFrameLocks noChangeAspect="1"/>
            </p:cNvGraphicFramePr>
            <p:nvPr/>
          </p:nvGraphicFramePr>
          <p:xfrm>
            <a:off x="7558" y="2948"/>
            <a:ext cx="5410" cy="1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562100" imgH="533400" progId="Equation.DSMT4">
                    <p:embed/>
                  </p:oleObj>
                </mc:Choice>
                <mc:Fallback>
                  <p:oleObj name="" r:id="rId3" imgW="1562100" imgH="5334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558" y="2948"/>
                          <a:ext cx="5410" cy="18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552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45058" name="文本占位符 55298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724400"/>
          </a:xfrm>
        </p:spPr>
        <p:txBody>
          <a:bodyPr anchor="t" anchorCtr="0"/>
          <a:p>
            <a:r>
              <a:rPr lang="zh-CN" altLang="en-US" b="1" dirty="0">
                <a:highlight>
                  <a:srgbClr val="FFFF00"/>
                </a:highlight>
              </a:rPr>
              <a:t>临时资源</a:t>
            </a:r>
            <a:r>
              <a:rPr lang="zh-CN" altLang="en-US" dirty="0"/>
              <a:t>的死锁检测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</a:t>
            </a:r>
            <a:r>
              <a:rPr lang="zh-CN" altLang="en-US" sz="2800" dirty="0"/>
              <a:t>对资源分配图进行重新定义：</a:t>
            </a:r>
            <a:endParaRPr lang="zh-CN" altLang="en-US" sz="2800" dirty="0"/>
          </a:p>
          <a:p>
            <a:pPr lvl="1"/>
            <a:r>
              <a:rPr lang="zh-CN" altLang="en-US" sz="2400" b="1" dirty="0"/>
              <a:t>圆表示一个进程；</a:t>
            </a:r>
            <a:endParaRPr lang="zh-CN" altLang="en-US" sz="2400" b="1" dirty="0"/>
          </a:p>
          <a:p>
            <a:pPr lvl="1"/>
            <a:r>
              <a:rPr lang="zh-CN" altLang="en-US" sz="2400" dirty="0"/>
              <a:t>方块表示一个资源类，</a:t>
            </a:r>
            <a:r>
              <a:rPr lang="zh-CN" altLang="en-US" sz="2400" b="1" dirty="0"/>
              <a:t>其中的圆点表示该类资源中的单个资源；</a:t>
            </a:r>
            <a:endParaRPr lang="zh-CN" altLang="en-US" sz="2400" b="1" dirty="0"/>
          </a:p>
          <a:p>
            <a:pPr lvl="1"/>
            <a:r>
              <a:rPr lang="zh-CN" altLang="en-US" sz="2400" b="1" dirty="0">
                <a:highlight>
                  <a:srgbClr val="FFFF00"/>
                </a:highlight>
              </a:rPr>
              <a:t>！从资源类指向进程</a:t>
            </a:r>
            <a:r>
              <a:rPr lang="zh-CN" altLang="en-US" sz="2400" dirty="0">
                <a:highlight>
                  <a:srgbClr val="FFFF00"/>
                </a:highlight>
              </a:rPr>
              <a:t>的箭头表示该进程</a:t>
            </a:r>
            <a:r>
              <a:rPr lang="zh-CN" altLang="en-US" sz="2400" b="1" dirty="0">
                <a:highlight>
                  <a:srgbClr val="FFFF00"/>
                </a:highlight>
              </a:rPr>
              <a:t>产生</a:t>
            </a:r>
            <a:r>
              <a:rPr lang="zh-CN" altLang="en-US" sz="2400" dirty="0">
                <a:highlight>
                  <a:srgbClr val="FFFF00"/>
                </a:highlight>
              </a:rPr>
              <a:t>这种资源</a:t>
            </a:r>
            <a:r>
              <a:rPr lang="zh-CN" altLang="en-US" sz="2400" dirty="0"/>
              <a:t>，一个箭头可表示产生一到多个资源，每个资源类至少有一个生产者进程；</a:t>
            </a:r>
            <a:endParaRPr lang="zh-CN" altLang="en-US" sz="2400" dirty="0"/>
          </a:p>
          <a:p>
            <a:pPr lvl="1"/>
            <a:r>
              <a:rPr lang="zh-CN" altLang="en-US" sz="2400" dirty="0">
                <a:highlight>
                  <a:srgbClr val="FFFF00"/>
                </a:highlight>
              </a:rPr>
              <a:t>从</a:t>
            </a:r>
            <a:r>
              <a:rPr lang="zh-CN" altLang="en-US" sz="2400" b="1" dirty="0">
                <a:highlight>
                  <a:srgbClr val="FFFF00"/>
                </a:highlight>
              </a:rPr>
              <a:t>进程指向资源</a:t>
            </a:r>
            <a:r>
              <a:rPr lang="zh-CN" altLang="en-US" sz="2400" dirty="0">
                <a:highlight>
                  <a:srgbClr val="FFFF00"/>
                </a:highlight>
              </a:rPr>
              <a:t>的箭头表示进程</a:t>
            </a:r>
            <a:r>
              <a:rPr lang="zh-CN" altLang="en-US" sz="2400" b="1" dirty="0">
                <a:highlight>
                  <a:srgbClr val="FFFF00"/>
                </a:highlight>
              </a:rPr>
              <a:t>申请</a:t>
            </a:r>
            <a:r>
              <a:rPr lang="zh-CN" altLang="en-US" sz="2400" dirty="0">
                <a:highlight>
                  <a:srgbClr val="FFFF00"/>
                </a:highlight>
              </a:rPr>
              <a:t>这类资源，</a:t>
            </a:r>
            <a:r>
              <a:rPr lang="zh-CN" altLang="en-US" sz="2400" b="1" dirty="0">
                <a:highlight>
                  <a:srgbClr val="FFFF00"/>
                </a:highlight>
              </a:rPr>
              <a:t>一个箭头表示申请一个资源。</a:t>
            </a:r>
            <a:endParaRPr lang="zh-CN" altLang="en-US" sz="2400" b="1" dirty="0">
              <a:highlight>
                <a:srgbClr val="FFFF00"/>
              </a:highlight>
            </a:endParaRPr>
          </a:p>
        </p:txBody>
      </p:sp>
      <p:sp>
        <p:nvSpPr>
          <p:cNvPr id="4505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5632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46082" name="文本占位符 5632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905000"/>
          </a:xfrm>
        </p:spPr>
        <p:txBody>
          <a:bodyPr anchor="t" anchorCtr="0"/>
          <a:p>
            <a:r>
              <a:rPr lang="zh-CN" altLang="en-US" sz="2400" dirty="0"/>
              <a:t>判断系统死锁是否死锁的关键在于判断生产者进程的状态，只要生产者进程不被阻塞，它总会产生出该类资源，申请这类资源的进程就都可以得到满足。</a:t>
            </a:r>
            <a:endParaRPr lang="zh-CN" altLang="en-US" sz="2400" dirty="0"/>
          </a:p>
          <a:p>
            <a:r>
              <a:rPr lang="zh-CN" altLang="en-US" sz="2400" dirty="0"/>
              <a:t>黑点代表当前有的资源，一个黑点代表一个资源，三条线代表审清三个资源</a:t>
            </a:r>
            <a:endParaRPr lang="zh-CN" altLang="en-US" sz="2400" dirty="0"/>
          </a:p>
        </p:txBody>
      </p:sp>
      <p:sp>
        <p:nvSpPr>
          <p:cNvPr id="46083" name="椭圆 56323"/>
          <p:cNvSpPr/>
          <p:nvPr/>
        </p:nvSpPr>
        <p:spPr>
          <a:xfrm>
            <a:off x="1143000" y="35814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4" name="椭圆 56324"/>
          <p:cNvSpPr/>
          <p:nvPr/>
        </p:nvSpPr>
        <p:spPr>
          <a:xfrm>
            <a:off x="1143000" y="48006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5" name="矩形 56325"/>
          <p:cNvSpPr/>
          <p:nvPr/>
        </p:nvSpPr>
        <p:spPr>
          <a:xfrm>
            <a:off x="228600" y="41910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R2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6" name="矩形 56326"/>
          <p:cNvSpPr/>
          <p:nvPr/>
        </p:nvSpPr>
        <p:spPr>
          <a:xfrm>
            <a:off x="2209800" y="41910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R1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87" name="直接连接符 56327"/>
          <p:cNvSpPr/>
          <p:nvPr/>
        </p:nvSpPr>
        <p:spPr>
          <a:xfrm flipV="1">
            <a:off x="685800" y="3886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88" name="直接连接符 56328"/>
          <p:cNvSpPr/>
          <p:nvPr/>
        </p:nvSpPr>
        <p:spPr>
          <a:xfrm>
            <a:off x="1828800" y="3886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89" name="直接连接符 56329"/>
          <p:cNvSpPr/>
          <p:nvPr/>
        </p:nvSpPr>
        <p:spPr>
          <a:xfrm flipH="1">
            <a:off x="1905000" y="4572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0" name="直接连接符 56330"/>
          <p:cNvSpPr/>
          <p:nvPr/>
        </p:nvSpPr>
        <p:spPr>
          <a:xfrm flipH="1" flipV="1">
            <a:off x="533400" y="45720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1" name="椭圆 56331"/>
          <p:cNvSpPr/>
          <p:nvPr/>
        </p:nvSpPr>
        <p:spPr>
          <a:xfrm>
            <a:off x="4267200" y="35814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92" name="椭圆 56332"/>
          <p:cNvSpPr/>
          <p:nvPr/>
        </p:nvSpPr>
        <p:spPr>
          <a:xfrm>
            <a:off x="4267200" y="48006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93" name="矩形 56333"/>
          <p:cNvSpPr/>
          <p:nvPr/>
        </p:nvSpPr>
        <p:spPr>
          <a:xfrm>
            <a:off x="3352800" y="41910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R2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94" name="矩形 56334"/>
          <p:cNvSpPr/>
          <p:nvPr/>
        </p:nvSpPr>
        <p:spPr>
          <a:xfrm>
            <a:off x="5334000" y="41910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R1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095" name="直接连接符 56335"/>
          <p:cNvSpPr/>
          <p:nvPr/>
        </p:nvSpPr>
        <p:spPr>
          <a:xfrm flipV="1">
            <a:off x="3810000" y="3886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6" name="直接连接符 56336"/>
          <p:cNvSpPr/>
          <p:nvPr/>
        </p:nvSpPr>
        <p:spPr>
          <a:xfrm>
            <a:off x="4953000" y="3886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7" name="直接连接符 56337"/>
          <p:cNvSpPr/>
          <p:nvPr/>
        </p:nvSpPr>
        <p:spPr>
          <a:xfrm flipH="1">
            <a:off x="5029200" y="4572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8" name="直接连接符 56338"/>
          <p:cNvSpPr/>
          <p:nvPr/>
        </p:nvSpPr>
        <p:spPr>
          <a:xfrm flipH="1" flipV="1">
            <a:off x="3657600" y="45720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99" name="椭圆 56339"/>
          <p:cNvSpPr/>
          <p:nvPr/>
        </p:nvSpPr>
        <p:spPr>
          <a:xfrm>
            <a:off x="7315200" y="35814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00" name="椭圆 56340"/>
          <p:cNvSpPr/>
          <p:nvPr/>
        </p:nvSpPr>
        <p:spPr>
          <a:xfrm>
            <a:off x="7315200" y="4800600"/>
            <a:ext cx="762000" cy="381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T2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01" name="矩形 56341"/>
          <p:cNvSpPr/>
          <p:nvPr/>
        </p:nvSpPr>
        <p:spPr>
          <a:xfrm>
            <a:off x="6400800" y="4191000"/>
            <a:ext cx="762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R2 </a:t>
            </a:r>
            <a:r>
              <a:rPr lang="en-US" altLang="zh-CN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102" name="矩形 56342"/>
          <p:cNvSpPr/>
          <p:nvPr/>
        </p:nvSpPr>
        <p:spPr>
          <a:xfrm>
            <a:off x="8382000" y="4191000"/>
            <a:ext cx="6858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R1</a:t>
            </a:r>
            <a:endParaRPr lang="en-US" altLang="zh-CN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103" name="直接连接符 56343"/>
          <p:cNvSpPr/>
          <p:nvPr/>
        </p:nvSpPr>
        <p:spPr>
          <a:xfrm flipV="1">
            <a:off x="6858000" y="38862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104" name="直接连接符 56345"/>
          <p:cNvSpPr/>
          <p:nvPr/>
        </p:nvSpPr>
        <p:spPr>
          <a:xfrm flipH="1">
            <a:off x="8077200" y="4572000"/>
            <a:ext cx="5334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105" name="直接连接符 56346"/>
          <p:cNvSpPr/>
          <p:nvPr/>
        </p:nvSpPr>
        <p:spPr>
          <a:xfrm flipH="1" flipV="1">
            <a:off x="6705600" y="45720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106" name="直接连接符 56347"/>
          <p:cNvSpPr/>
          <p:nvPr/>
        </p:nvSpPr>
        <p:spPr>
          <a:xfrm flipH="1" flipV="1">
            <a:off x="7010400" y="45720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107" name="直接连接符 56348"/>
          <p:cNvSpPr/>
          <p:nvPr/>
        </p:nvSpPr>
        <p:spPr>
          <a:xfrm flipH="1" flipV="1">
            <a:off x="7162800" y="4495800"/>
            <a:ext cx="685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6350" name="圆角矩形标注 56349"/>
          <p:cNvSpPr/>
          <p:nvPr/>
        </p:nvSpPr>
        <p:spPr>
          <a:xfrm>
            <a:off x="1219200" y="5334000"/>
            <a:ext cx="1143000" cy="533400"/>
          </a:xfrm>
          <a:prstGeom prst="wedgeRoundRectCallout">
            <a:avLst>
              <a:gd name="adj1" fmla="val 4028"/>
              <a:gd name="adj2" fmla="val -80653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死锁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56351" name="圆角矩形标注 56350"/>
          <p:cNvSpPr/>
          <p:nvPr/>
        </p:nvSpPr>
        <p:spPr>
          <a:xfrm>
            <a:off x="4191000" y="5562600"/>
            <a:ext cx="1524000" cy="533400"/>
          </a:xfrm>
          <a:prstGeom prst="wedgeRoundRectCallout">
            <a:avLst>
              <a:gd name="adj1" fmla="val -29167"/>
              <a:gd name="adj2" fmla="val -116667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不死锁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56352" name="圆角矩形标注 56351"/>
          <p:cNvSpPr/>
          <p:nvPr/>
        </p:nvSpPr>
        <p:spPr>
          <a:xfrm>
            <a:off x="7239000" y="5562600"/>
            <a:ext cx="1676400" cy="533400"/>
          </a:xfrm>
          <a:prstGeom prst="wedgeRoundRectCallout">
            <a:avLst>
              <a:gd name="adj1" fmla="val -4356"/>
              <a:gd name="adj2" fmla="val -119046"/>
              <a:gd name="adj3" fmla="val 16667"/>
            </a:avLst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algn="ctr"/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不死锁</a:t>
            </a:r>
            <a:endParaRPr lang="zh-CN" altLang="en-US" sz="3200" dirty="0">
              <a:solidFill>
                <a:schemeClr val="hlink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46111" name="文本框 56352"/>
          <p:cNvSpPr txBox="1"/>
          <p:nvPr/>
        </p:nvSpPr>
        <p:spPr>
          <a:xfrm>
            <a:off x="447675" y="52498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(1)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2" name="文本框 56353"/>
          <p:cNvSpPr txBox="1"/>
          <p:nvPr/>
        </p:nvSpPr>
        <p:spPr>
          <a:xfrm>
            <a:off x="3635375" y="52292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(2)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3" name="文本框 56354"/>
          <p:cNvSpPr txBox="1"/>
          <p:nvPr/>
        </p:nvSpPr>
        <p:spPr>
          <a:xfrm>
            <a:off x="6659563" y="522922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(3)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4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0" grpId="0" animBg="1"/>
      <p:bldP spid="56351" grpId="0" animBg="1"/>
      <p:bldP spid="563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5738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4.3 解决死锁的方案</a:t>
            </a:r>
            <a:endParaRPr lang="zh-CN" altLang="en-US" dirty="0"/>
          </a:p>
        </p:txBody>
      </p:sp>
      <p:sp>
        <p:nvSpPr>
          <p:cNvPr id="47106" name="文本占位符 57386"/>
          <p:cNvSpPr>
            <a:spLocks noGrp="1"/>
          </p:cNvSpPr>
          <p:nvPr>
            <p:ph idx="1"/>
          </p:nvPr>
        </p:nvSpPr>
        <p:spPr>
          <a:xfrm>
            <a:off x="1143000" y="1447800"/>
            <a:ext cx="8001000" cy="4572000"/>
          </a:xfrm>
        </p:spPr>
        <p:txBody>
          <a:bodyPr anchor="t" anchorCtr="0"/>
          <a:p>
            <a:r>
              <a:rPr lang="zh-CN" altLang="en-US" dirty="0"/>
              <a:t>死锁的解除</a:t>
            </a:r>
            <a:endParaRPr lang="zh-CN" altLang="en-US" dirty="0"/>
          </a:p>
          <a:p>
            <a:pPr lvl="1"/>
            <a:r>
              <a:rPr lang="zh-CN" altLang="en-US" dirty="0"/>
              <a:t>重新启动：方法粗暴，实现简单，损失较大</a:t>
            </a:r>
            <a:endParaRPr lang="zh-CN" altLang="en-US" dirty="0"/>
          </a:p>
          <a:p>
            <a:pPr lvl="1"/>
            <a:r>
              <a:rPr lang="zh-CN" altLang="en-US" dirty="0"/>
              <a:t>撤销进程：逐个撤销或一次性撤销所有的死锁进程</a:t>
            </a:r>
            <a:endParaRPr lang="en-US" altLang="zh-CN"/>
          </a:p>
          <a:p>
            <a:pPr lvl="1"/>
            <a:r>
              <a:rPr lang="zh-CN" altLang="en-US" dirty="0"/>
              <a:t>剥夺资源：剥夺死锁进程占有的资源，进程选择方法同上</a:t>
            </a:r>
            <a:endParaRPr lang="zh-CN" altLang="en-US" dirty="0"/>
          </a:p>
          <a:p>
            <a:pPr lvl="1"/>
            <a:r>
              <a:rPr lang="zh-CN" altLang="en-US" dirty="0"/>
              <a:t>进程回退：需要保留历史信息，比较成熟，广泛应用于</a:t>
            </a:r>
            <a:r>
              <a:rPr lang="en-US" altLang="zh-CN"/>
              <a:t>DBMS</a:t>
            </a:r>
            <a:r>
              <a:rPr lang="zh-CN" altLang="en-US" dirty="0"/>
              <a:t>中</a:t>
            </a:r>
            <a:endParaRPr lang="zh-CN" altLang="en-US" dirty="0"/>
          </a:p>
        </p:txBody>
      </p:sp>
      <p:sp>
        <p:nvSpPr>
          <p:cNvPr id="47107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5836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4.4 其它相关问题</a:t>
            </a:r>
            <a:endParaRPr lang="zh-CN" altLang="en-US" dirty="0"/>
          </a:p>
        </p:txBody>
      </p:sp>
      <p:sp>
        <p:nvSpPr>
          <p:cNvPr id="48130" name="文本占位符 58370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648200"/>
          </a:xfrm>
        </p:spPr>
        <p:txBody>
          <a:bodyPr anchor="t" anchorCtr="0"/>
          <a:p>
            <a:r>
              <a:rPr lang="zh-CN" altLang="en-US" dirty="0"/>
              <a:t>两阶段加锁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sz="2800" dirty="0"/>
              <a:t>一般情况下，避免死锁和预防死锁并不是很有效，但在一些特殊的应用中，可以采用一些特殊方法。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         例如，在数据库系统中会出现这样的情况，一个经常的操作是锁住一些记录，然后更新锁住的记录。当同时有若干个进程运行时，就可能会死锁。</a:t>
            </a:r>
            <a:endParaRPr lang="zh-CN" altLang="en-US" sz="2800" dirty="0"/>
          </a:p>
          <a:p>
            <a:pPr>
              <a:buNone/>
            </a:pPr>
            <a:r>
              <a:rPr lang="zh-CN" altLang="en-US" sz="2400" dirty="0"/>
              <a:t>		</a:t>
            </a:r>
            <a:endParaRPr lang="zh-CN" altLang="en-US" sz="2400" dirty="0"/>
          </a:p>
        </p:txBody>
      </p:sp>
      <p:sp>
        <p:nvSpPr>
          <p:cNvPr id="4813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19809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4.4 其它相关问题</a:t>
            </a:r>
            <a:endParaRPr lang="zh-CN" altLang="en-US" dirty="0"/>
          </a:p>
        </p:txBody>
      </p:sp>
      <p:sp>
        <p:nvSpPr>
          <p:cNvPr id="49154" name="文本占位符 119810"/>
          <p:cNvSpPr>
            <a:spLocks noGrp="1"/>
          </p:cNvSpPr>
          <p:nvPr>
            <p:ph idx="1"/>
          </p:nvPr>
        </p:nvSpPr>
        <p:spPr>
          <a:xfrm>
            <a:off x="1042988" y="1557338"/>
            <a:ext cx="7750175" cy="4068762"/>
          </a:xfrm>
        </p:spPr>
        <p:txBody>
          <a:bodyPr anchor="t" anchorCtr="0"/>
          <a:p>
            <a:pPr>
              <a:lnSpc>
                <a:spcPct val="90000"/>
              </a:lnSpc>
            </a:pPr>
            <a:r>
              <a:rPr lang="zh-CN" altLang="en-US" sz="3600" dirty="0"/>
              <a:t>两阶段加锁</a:t>
            </a:r>
            <a:endParaRPr lang="zh-CN" altLang="en-US" sz="36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先把需要资源都申请了，再进行操作，再释放资源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4000" dirty="0"/>
              <a:t>		</a:t>
            </a:r>
            <a:r>
              <a:rPr lang="zh-CN" altLang="en-US" sz="2800" dirty="0"/>
              <a:t>通常的解决方法是两阶段加锁：</a:t>
            </a:r>
            <a:r>
              <a:rPr lang="zh-CN" altLang="en-US" sz="2800" dirty="0">
                <a:solidFill>
                  <a:schemeClr val="folHlink"/>
                </a:solidFill>
              </a:rPr>
              <a:t>第一阶段</a:t>
            </a:r>
            <a:r>
              <a:rPr lang="zh-CN" altLang="en-US" sz="2800" dirty="0"/>
              <a:t>，进程对所有所需记录加锁，一次锁一个记录；如果第一阶段加锁成功，就进行</a:t>
            </a:r>
            <a:r>
              <a:rPr lang="zh-CN" altLang="en-US" sz="2800" dirty="0">
                <a:solidFill>
                  <a:schemeClr val="folHlink"/>
                </a:solidFill>
              </a:rPr>
              <a:t>第二阶段</a:t>
            </a:r>
            <a:r>
              <a:rPr lang="zh-CN" altLang="en-US" sz="2800" dirty="0"/>
              <a:t>，更新加锁的记录，然后释放锁。</a:t>
            </a: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          如果在第一阶段，某个要加锁的记录已经被一个进程加锁，那么所有已被此进程加锁的记录的锁都应该被打开，然后重新开始第一阶段。</a:t>
            </a:r>
            <a:endParaRPr lang="zh-CN" altLang="en-US" sz="2800" dirty="0"/>
          </a:p>
        </p:txBody>
      </p:sp>
      <p:sp>
        <p:nvSpPr>
          <p:cNvPr id="49155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0752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4.1 死锁的基本概念</a:t>
            </a:r>
            <a:endParaRPr lang="zh-CN" altLang="en-US" dirty="0"/>
          </a:p>
        </p:txBody>
      </p:sp>
      <p:sp>
        <p:nvSpPr>
          <p:cNvPr id="8194" name="文本占位符 107522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1143000"/>
          </a:xfrm>
        </p:spPr>
        <p:txBody>
          <a:bodyPr anchor="t" anchorCtr="0"/>
          <a:p>
            <a:r>
              <a:rPr lang="zh-CN" altLang="en-US" b="1" dirty="0">
                <a:solidFill>
                  <a:srgbClr val="FF0000"/>
                </a:solidFill>
              </a:rPr>
              <a:t>死锁主要是由两个或多个进程对资源需求的冲突引起的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7524" name="矩形 107523"/>
          <p:cNvSpPr/>
          <p:nvPr/>
        </p:nvSpPr>
        <p:spPr>
          <a:xfrm>
            <a:off x="1752600" y="2636838"/>
            <a:ext cx="13684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进程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A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26" name="矩形 107525"/>
          <p:cNvSpPr/>
          <p:nvPr/>
        </p:nvSpPr>
        <p:spPr>
          <a:xfrm>
            <a:off x="5802313" y="3429000"/>
            <a:ext cx="1512887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请求资源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R2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27" name="矩形 107526"/>
          <p:cNvSpPr/>
          <p:nvPr/>
        </p:nvSpPr>
        <p:spPr>
          <a:xfrm>
            <a:off x="5730875" y="2636838"/>
            <a:ext cx="13684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进程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28" name="直接连接符 107527"/>
          <p:cNvSpPr/>
          <p:nvPr/>
        </p:nvSpPr>
        <p:spPr>
          <a:xfrm>
            <a:off x="6378575" y="3068638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7530" name="矩形 107529"/>
          <p:cNvSpPr/>
          <p:nvPr/>
        </p:nvSpPr>
        <p:spPr>
          <a:xfrm>
            <a:off x="5802313" y="5013325"/>
            <a:ext cx="1512887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请求资源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R1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31" name="直接连接符 107530"/>
          <p:cNvSpPr/>
          <p:nvPr/>
        </p:nvSpPr>
        <p:spPr>
          <a:xfrm>
            <a:off x="6378575" y="3789363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7533" name="矩形 107532"/>
          <p:cNvSpPr/>
          <p:nvPr/>
        </p:nvSpPr>
        <p:spPr>
          <a:xfrm>
            <a:off x="1763713" y="3357563"/>
            <a:ext cx="1512887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请求资源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R1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34" name="直接连接符 107533"/>
          <p:cNvSpPr/>
          <p:nvPr/>
        </p:nvSpPr>
        <p:spPr>
          <a:xfrm>
            <a:off x="2339975" y="2997200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7537" name="直接连接符 107536"/>
          <p:cNvSpPr/>
          <p:nvPr/>
        </p:nvSpPr>
        <p:spPr>
          <a:xfrm>
            <a:off x="2339975" y="3717925"/>
            <a:ext cx="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7539" name="矩形 107538"/>
          <p:cNvSpPr/>
          <p:nvPr/>
        </p:nvSpPr>
        <p:spPr>
          <a:xfrm>
            <a:off x="1763713" y="4941888"/>
            <a:ext cx="1512887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请求资源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R2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8205" name="椭圆 107540"/>
          <p:cNvSpPr/>
          <p:nvPr/>
        </p:nvSpPr>
        <p:spPr>
          <a:xfrm>
            <a:off x="3846513" y="3357563"/>
            <a:ext cx="576262" cy="576262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07542" name="组合 107541"/>
          <p:cNvGrpSpPr/>
          <p:nvPr/>
        </p:nvGrpSpPr>
        <p:grpSpPr>
          <a:xfrm>
            <a:off x="3124200" y="3500438"/>
            <a:ext cx="865188" cy="576262"/>
            <a:chOff x="2380" y="2205"/>
            <a:chExt cx="545" cy="363"/>
          </a:xfrm>
        </p:grpSpPr>
        <p:sp>
          <p:nvSpPr>
            <p:cNvPr id="8207" name="矩形 107542"/>
            <p:cNvSpPr/>
            <p:nvPr/>
          </p:nvSpPr>
          <p:spPr>
            <a:xfrm>
              <a:off x="2380" y="2341"/>
              <a:ext cx="545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分配</a:t>
              </a:r>
              <a:endParaRPr lang="en-US" altLang="zh-CN" sz="2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8208" name="直接连接符 107543"/>
            <p:cNvSpPr/>
            <p:nvPr/>
          </p:nvSpPr>
          <p:spPr>
            <a:xfrm flipH="1">
              <a:off x="2517" y="2296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209" name="直接连接符 107544"/>
            <p:cNvSpPr/>
            <p:nvPr/>
          </p:nvSpPr>
          <p:spPr>
            <a:xfrm>
              <a:off x="2517" y="2205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miter/>
              <a:headEnd type="none" w="med" len="med"/>
              <a:tailEnd type="triangle" w="med" len="med"/>
            </a:ln>
          </p:spPr>
        </p:sp>
      </p:grpSp>
      <p:sp>
        <p:nvSpPr>
          <p:cNvPr id="8210" name="椭圆 107552"/>
          <p:cNvSpPr/>
          <p:nvPr/>
        </p:nvSpPr>
        <p:spPr>
          <a:xfrm>
            <a:off x="4495800" y="3352800"/>
            <a:ext cx="576263" cy="57626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>
                <a:latin typeface="Times New Roman" panose="02020603050405020304" pitchFamily="18" charset="0"/>
              </a:rPr>
              <a:t>R2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07563" name="组合 107562"/>
          <p:cNvGrpSpPr/>
          <p:nvPr/>
        </p:nvGrpSpPr>
        <p:grpSpPr>
          <a:xfrm>
            <a:off x="5029200" y="3614738"/>
            <a:ext cx="865188" cy="576262"/>
            <a:chOff x="3168" y="2277"/>
            <a:chExt cx="545" cy="363"/>
          </a:xfrm>
        </p:grpSpPr>
        <p:sp>
          <p:nvSpPr>
            <p:cNvPr id="8212" name="矩形 107554"/>
            <p:cNvSpPr/>
            <p:nvPr/>
          </p:nvSpPr>
          <p:spPr>
            <a:xfrm>
              <a:off x="3168" y="2413"/>
              <a:ext cx="545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分配</a:t>
              </a:r>
              <a:endParaRPr lang="en-US" altLang="zh-CN" sz="2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8213" name="直接连接符 107555"/>
            <p:cNvSpPr/>
            <p:nvPr/>
          </p:nvSpPr>
          <p:spPr>
            <a:xfrm flipH="1">
              <a:off x="3264" y="2368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8214" name="直接连接符 107556"/>
            <p:cNvSpPr/>
            <p:nvPr/>
          </p:nvSpPr>
          <p:spPr>
            <a:xfrm>
              <a:off x="3264" y="2277"/>
              <a:ext cx="3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miter/>
              <a:headEnd type="triangle" w="med" len="med"/>
              <a:tailEnd type="none" w="med" len="med"/>
            </a:ln>
          </p:spPr>
        </p:sp>
      </p:grpSp>
      <p:sp>
        <p:nvSpPr>
          <p:cNvPr id="107559" name="矩形 107558"/>
          <p:cNvSpPr/>
          <p:nvPr/>
        </p:nvSpPr>
        <p:spPr>
          <a:xfrm>
            <a:off x="1755775" y="5334000"/>
            <a:ext cx="13684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（阻塞）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60" name="矩形 107559"/>
          <p:cNvSpPr/>
          <p:nvPr/>
        </p:nvSpPr>
        <p:spPr>
          <a:xfrm>
            <a:off x="5867400" y="5334000"/>
            <a:ext cx="13684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（阻塞）</a:t>
            </a:r>
            <a:endParaRPr lang="en-US" altLang="zh-CN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07561" name="直接连接符 107560"/>
          <p:cNvSpPr/>
          <p:nvPr/>
        </p:nvSpPr>
        <p:spPr>
          <a:xfrm flipH="1">
            <a:off x="3352800" y="3962400"/>
            <a:ext cx="12954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miter/>
            <a:headEnd type="triangle" w="med" len="med"/>
            <a:tailEnd type="none" w="med" len="med"/>
          </a:ln>
        </p:spPr>
      </p:sp>
      <p:sp>
        <p:nvSpPr>
          <p:cNvPr id="107562" name="直接连接符 107561"/>
          <p:cNvSpPr/>
          <p:nvPr/>
        </p:nvSpPr>
        <p:spPr>
          <a:xfrm>
            <a:off x="4267200" y="3962400"/>
            <a:ext cx="14478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Dot"/>
            <a:miter/>
            <a:headEnd type="triangle" w="med" len="med"/>
            <a:tailEnd type="none" w="med" len="med"/>
          </a:ln>
        </p:spPr>
      </p:sp>
      <p:sp>
        <p:nvSpPr>
          <p:cNvPr id="821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6" grpId="0"/>
      <p:bldP spid="107527" grpId="0"/>
      <p:bldP spid="107530" grpId="0"/>
      <p:bldP spid="107533" grpId="0"/>
      <p:bldP spid="107539" grpId="0"/>
      <p:bldP spid="107559" grpId="0"/>
      <p:bldP spid="10756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59393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4.4 其它相关问题</a:t>
            </a:r>
            <a:endParaRPr lang="zh-CN" altLang="en-US" dirty="0"/>
          </a:p>
        </p:txBody>
      </p:sp>
      <p:sp>
        <p:nvSpPr>
          <p:cNvPr id="50178" name="文本占位符 59394"/>
          <p:cNvSpPr>
            <a:spLocks noGrp="1"/>
          </p:cNvSpPr>
          <p:nvPr>
            <p:ph idx="1"/>
          </p:nvPr>
        </p:nvSpPr>
        <p:spPr>
          <a:xfrm>
            <a:off x="1143000" y="1524000"/>
            <a:ext cx="7772400" cy="4953000"/>
          </a:xfrm>
        </p:spPr>
        <p:txBody>
          <a:bodyPr anchor="t" anchorCtr="0"/>
          <a:p>
            <a:pPr>
              <a:lnSpc>
                <a:spcPct val="105000"/>
              </a:lnSpc>
            </a:pPr>
            <a:r>
              <a:rPr lang="zh-CN" altLang="en-US" dirty="0"/>
              <a:t>饥饿</a:t>
            </a:r>
            <a:endParaRPr lang="zh-CN" altLang="en-US" dirty="0"/>
          </a:p>
          <a:p>
            <a:pPr>
              <a:lnSpc>
                <a:spcPct val="105000"/>
              </a:lnSpc>
              <a:buNone/>
            </a:pPr>
            <a:r>
              <a:rPr lang="zh-CN" altLang="en-US" sz="2800" dirty="0"/>
              <a:t>	    在动态运行的系统中，在任何时刻都会产生资源申请，有时可能一些进程永远都得不到服务，虽然它们没有被阻塞，没有产生死锁，但长时间得不到正常运行，称为“饥饿”现象。</a:t>
            </a:r>
            <a:endParaRPr lang="zh-CN" altLang="en-US" sz="2800" dirty="0"/>
          </a:p>
          <a:p>
            <a:pPr>
              <a:lnSpc>
                <a:spcPct val="105000"/>
              </a:lnSpc>
              <a:buNone/>
            </a:pPr>
            <a:r>
              <a:rPr lang="zh-CN" altLang="en-US" sz="2800" dirty="0"/>
              <a:t>		例如，短作业优先调度算法，长作业有可能会“饥饿”。</a:t>
            </a:r>
            <a:endParaRPr lang="zh-CN" altLang="en-US" sz="2800" dirty="0"/>
          </a:p>
        </p:txBody>
      </p:sp>
      <p:sp>
        <p:nvSpPr>
          <p:cNvPr id="5017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0649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51202" name="文本占位符 106498"/>
          <p:cNvSpPr>
            <a:spLocks noGrp="1"/>
          </p:cNvSpPr>
          <p:nvPr>
            <p:ph idx="1"/>
          </p:nvPr>
        </p:nvSpPr>
        <p:spPr>
          <a:xfrm>
            <a:off x="1143000" y="2514600"/>
            <a:ext cx="7772400" cy="3505200"/>
          </a:xfrm>
        </p:spPr>
        <p:txBody>
          <a:bodyPr anchor="t" anchorCtr="0"/>
          <a:p>
            <a:r>
              <a:rPr lang="zh-CN" altLang="en-US" dirty="0"/>
              <a:t>9、10、11、12、13</a:t>
            </a:r>
            <a:endParaRPr lang="zh-CN" altLang="en-US" dirty="0"/>
          </a:p>
        </p:txBody>
      </p:sp>
      <p:sp>
        <p:nvSpPr>
          <p:cNvPr id="5120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2150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4.1 死锁的基本概念</a:t>
            </a:r>
            <a:endParaRPr lang="zh-CN" altLang="en-US" dirty="0"/>
          </a:p>
        </p:txBody>
      </p:sp>
      <p:sp>
        <p:nvSpPr>
          <p:cNvPr id="9218" name="文本占位符 21506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 dirty="0"/>
              <a:t>死锁产生的原因：对互斥资源的共享，并发执行的顺序不当。</a:t>
            </a:r>
            <a:endParaRPr lang="zh-CN" altLang="en-US" dirty="0"/>
          </a:p>
          <a:p>
            <a:pPr lvl="1"/>
            <a:r>
              <a:rPr lang="zh-CN" altLang="en-US" dirty="0"/>
              <a:t>任一时刻只能允许一个进程占有的资源叫做独占资源。</a:t>
            </a:r>
            <a:endParaRPr lang="zh-CN" altLang="en-US" dirty="0"/>
          </a:p>
          <a:p>
            <a:pPr lvl="1"/>
            <a:r>
              <a:rPr lang="zh-CN" altLang="en-US" dirty="0"/>
              <a:t>独占资源分为可剥夺式资源和不可剥夺式资源。</a:t>
            </a:r>
            <a:endParaRPr lang="zh-CN" altLang="en-US" dirty="0"/>
          </a:p>
          <a:p>
            <a:pPr lvl="1"/>
            <a:r>
              <a:rPr lang="zh-CN" altLang="en-US" dirty="0"/>
              <a:t>死锁与</a:t>
            </a:r>
            <a:r>
              <a:rPr lang="zh-CN" altLang="en-US" b="1" dirty="0"/>
              <a:t>不可剥夺资源</a:t>
            </a:r>
            <a:r>
              <a:rPr lang="zh-CN" altLang="en-US" dirty="0"/>
              <a:t>有关。</a:t>
            </a:r>
            <a:endParaRPr lang="zh-CN" altLang="en-US" dirty="0"/>
          </a:p>
        </p:txBody>
      </p:sp>
      <p:sp>
        <p:nvSpPr>
          <p:cNvPr id="9219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24577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4.1 死锁的基本概念</a:t>
            </a:r>
            <a:endParaRPr lang="zh-CN" altLang="en-US" dirty="0"/>
          </a:p>
        </p:txBody>
      </p:sp>
      <p:sp>
        <p:nvSpPr>
          <p:cNvPr id="15362" name="文本占位符 24578"/>
          <p:cNvSpPr>
            <a:spLocks noGrp="1"/>
          </p:cNvSpPr>
          <p:nvPr>
            <p:ph idx="1"/>
          </p:nvPr>
        </p:nvSpPr>
        <p:spPr>
          <a:xfrm>
            <a:off x="1042988" y="1557338"/>
            <a:ext cx="7772400" cy="4572000"/>
          </a:xfrm>
        </p:spPr>
        <p:txBody>
          <a:bodyPr anchor="t" anchorCtr="0"/>
          <a:p>
            <a:r>
              <a:rPr lang="zh-CN" altLang="en-US" sz="2800" b="1" dirty="0">
                <a:highlight>
                  <a:srgbClr val="FFFF00"/>
                </a:highlight>
              </a:rPr>
              <a:t>产生死锁的四个必要条件：</a:t>
            </a:r>
            <a:endParaRPr lang="zh-CN" altLang="en-US" sz="24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2400" b="1" dirty="0">
                <a:highlight>
                  <a:srgbClr val="FFFF00"/>
                </a:highlight>
              </a:rPr>
              <a:t>互斥使用（资源独占）</a:t>
            </a:r>
            <a:endParaRPr lang="zh-CN" altLang="en-US" sz="24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2400" b="1" dirty="0">
                <a:highlight>
                  <a:srgbClr val="FFFF00"/>
                </a:highlight>
              </a:rPr>
              <a:t>非剥夺控制（不可强占）</a:t>
            </a:r>
            <a:endParaRPr lang="zh-CN" altLang="en-US" sz="24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2400" b="1" dirty="0">
                <a:highlight>
                  <a:srgbClr val="FFFF00"/>
                </a:highlight>
              </a:rPr>
              <a:t>零散请求</a:t>
            </a:r>
            <a:endParaRPr lang="zh-CN" altLang="en-US" sz="24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2400" b="1" dirty="0">
                <a:highlight>
                  <a:srgbClr val="FFFF00"/>
                </a:highlight>
              </a:rPr>
              <a:t>循环等待：等待进程形成一个封闭的链，链上的进程都在等待下一个进程占有的资源，造成了无止境的等待状态。</a:t>
            </a:r>
            <a:endParaRPr lang="zh-CN" altLang="en-US" sz="2400" b="1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zh-CN" altLang="en-US" sz="2800" dirty="0"/>
              <a:t>		上述条件是产生死锁的必有条件，并非充分条件。</a:t>
            </a:r>
            <a:r>
              <a:rPr lang="zh-CN" altLang="en-US" sz="2800" dirty="0">
                <a:solidFill>
                  <a:schemeClr val="tx2"/>
                </a:solidFill>
              </a:rPr>
              <a:t>只要满足上述</a:t>
            </a:r>
            <a:r>
              <a:rPr lang="en-US" altLang="zh-CN" sz="2800" dirty="0">
                <a:solidFill>
                  <a:schemeClr val="tx2"/>
                </a:solidFill>
              </a:rPr>
              <a:t>4</a:t>
            </a:r>
            <a:r>
              <a:rPr lang="zh-CN" altLang="en-US" sz="2800" dirty="0">
                <a:solidFill>
                  <a:schemeClr val="tx2"/>
                </a:solidFill>
              </a:rPr>
              <a:t>个必要条件，则会出现死锁。</a:t>
            </a:r>
            <a:r>
              <a:rPr lang="zh-CN" altLang="en-US" sz="2800" b="1" dirty="0">
                <a:solidFill>
                  <a:schemeClr val="tx2"/>
                </a:solidFill>
              </a:rPr>
              <a:t>但如果破坏上述4个条件之一，就可以预防死锁的产生</a:t>
            </a:r>
            <a:r>
              <a:rPr lang="zh-CN" altLang="en-US" sz="2800" dirty="0">
                <a:solidFill>
                  <a:schemeClr val="tx2"/>
                </a:solidFill>
              </a:rPr>
              <a:t>。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15363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2560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4.2 死锁举例</a:t>
            </a:r>
            <a:endParaRPr lang="zh-CN" altLang="en-US" dirty="0"/>
          </a:p>
        </p:txBody>
      </p:sp>
      <p:sp>
        <p:nvSpPr>
          <p:cNvPr id="16386" name="文本占位符 25602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1295400"/>
          </a:xfrm>
        </p:spPr>
        <p:txBody>
          <a:bodyPr anchor="t" anchorCtr="0"/>
          <a:p>
            <a:r>
              <a:rPr lang="en-US" altLang="zh-CN" sz="2800"/>
              <a:t>P、V</a:t>
            </a:r>
            <a:r>
              <a:rPr lang="zh-CN" altLang="en-US" sz="2800" dirty="0"/>
              <a:t>操作不当引起死锁：</a:t>
            </a:r>
            <a:r>
              <a:rPr lang="zh-CN" altLang="en-US" sz="2400" dirty="0"/>
              <a:t>在</a:t>
            </a:r>
            <a:r>
              <a:rPr lang="en-US" altLang="zh-CN" sz="2400"/>
              <a:t>P、V</a:t>
            </a:r>
            <a:r>
              <a:rPr lang="zh-CN" altLang="en-US" sz="2400" dirty="0"/>
              <a:t>操作实现进程同步时，设有两个信号量</a:t>
            </a:r>
            <a:r>
              <a:rPr lang="en-US" altLang="zh-CN" sz="2400"/>
              <a:t>S1</a:t>
            </a:r>
            <a:r>
              <a:rPr lang="zh-CN" altLang="en-US" sz="2400"/>
              <a:t>和</a:t>
            </a:r>
            <a:r>
              <a:rPr lang="en-US" altLang="zh-CN" sz="2400"/>
              <a:t>S2，</a:t>
            </a:r>
            <a:r>
              <a:rPr lang="zh-CN" altLang="en-US" sz="2400" dirty="0"/>
              <a:t>初值为0，如果进程按下述方式执行，就会发生死锁。</a:t>
            </a:r>
            <a:endParaRPr lang="zh-CN" altLang="en-US" sz="2400" dirty="0"/>
          </a:p>
        </p:txBody>
      </p:sp>
      <p:sp>
        <p:nvSpPr>
          <p:cNvPr id="25625" name="矩形 25624"/>
          <p:cNvSpPr/>
          <p:nvPr/>
        </p:nvSpPr>
        <p:spPr>
          <a:xfrm>
            <a:off x="990600" y="2895600"/>
            <a:ext cx="3581400" cy="2590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生产者进程</a:t>
            </a: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while(true){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生产一件产品;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P(S1);/*</a:t>
            </a:r>
            <a:r>
              <a:rPr lang="zh-CN" altLang="en-US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申请一个空缓冲区</a:t>
            </a: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*/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放入一件产品；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V(S2); /*</a:t>
            </a: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增加产品*/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26" name="矩形 25625"/>
          <p:cNvSpPr/>
          <p:nvPr/>
        </p:nvSpPr>
        <p:spPr>
          <a:xfrm>
            <a:off x="4800600" y="2895600"/>
            <a:ext cx="3657600" cy="25908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消费者进程</a:t>
            </a: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while(true){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P(S2); /*</a:t>
            </a:r>
            <a:r>
              <a:rPr lang="zh-CN" altLang="en-US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申请一个产品</a:t>
            </a: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*/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拿出一件产品;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000" baseline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V(S1); /*</a:t>
            </a: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释放</a:t>
            </a:r>
            <a:r>
              <a:rPr lang="zh-CN" altLang="en-US" sz="18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一个缓冲区</a:t>
            </a: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*/</a:t>
            </a:r>
            <a:endParaRPr lang="en-US" altLang="zh-CN" sz="2000" baseline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消费产品;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zh-CN" altLang="en-US" sz="2000" baseline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}</a:t>
            </a:r>
            <a:endParaRPr lang="zh-CN" altLang="en-US" sz="2000" baseline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27" name="文本框 25626"/>
          <p:cNvSpPr txBox="1"/>
          <p:nvPr/>
        </p:nvSpPr>
        <p:spPr>
          <a:xfrm>
            <a:off x="1981200" y="5638800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将进程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P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中的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P、V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顺序颠倒，或者修改初值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16390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5" grpId="0" animBg="1"/>
      <p:bldP spid="25626" grpId="0" animBg="1"/>
      <p:bldP spid="256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6625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4.2 死锁举例</a:t>
            </a:r>
            <a:endParaRPr lang="zh-CN" altLang="en-US" dirty="0"/>
          </a:p>
        </p:txBody>
      </p:sp>
      <p:sp>
        <p:nvSpPr>
          <p:cNvPr id="26627" name="内容占位符 26626"/>
          <p:cNvSpPr>
            <a:spLocks noGrp="1"/>
          </p:cNvSpPr>
          <p:nvPr>
            <p:ph idx="1"/>
          </p:nvPr>
        </p:nvSpPr>
        <p:spPr>
          <a:xfrm>
            <a:off x="1143000" y="1447800"/>
            <a:ext cx="7772400" cy="4038600"/>
          </a:xfrm>
        </p:spPr>
        <p:txBody>
          <a:bodyPr anchor="t" anchorCtr="0"/>
          <a:p>
            <a:r>
              <a:rPr lang="zh-CN" altLang="en-US" sz="2800" dirty="0"/>
              <a:t>进程申请资源顺序不当引起死锁（前面例子）</a:t>
            </a:r>
            <a:endParaRPr lang="zh-CN" altLang="en-US" sz="2800" dirty="0"/>
          </a:p>
          <a:p>
            <a:r>
              <a:rPr lang="zh-CN" altLang="en-US" sz="2800" dirty="0"/>
              <a:t>同类资源分配不当引起死锁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   </a:t>
            </a:r>
            <a:r>
              <a:rPr lang="zh-CN" altLang="en-US" sz="2400" dirty="0"/>
              <a:t>假设系统中有9个单位的存储器，4个进程，每个进程都需要4个存储器才能完成。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    </a:t>
            </a:r>
            <a:r>
              <a:rPr lang="zh-CN" altLang="en-US" sz="2400" dirty="0"/>
              <a:t>现系统给每个进程都分配了2个存储器，系统还剩余1个存储器，但无论将其分配给哪一个进程，该进程都不能执行完成，造成了死锁。</a:t>
            </a:r>
            <a:endParaRPr lang="zh-CN" altLang="en-US" sz="2400" dirty="0"/>
          </a:p>
        </p:txBody>
      </p:sp>
      <p:sp>
        <p:nvSpPr>
          <p:cNvPr id="17411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27692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dirty="0"/>
              <a:t>4.2 死锁举例</a:t>
            </a:r>
            <a:endParaRPr lang="zh-CN" altLang="en-US" dirty="0"/>
          </a:p>
        </p:txBody>
      </p:sp>
      <p:sp>
        <p:nvSpPr>
          <p:cNvPr id="18434" name="文本占位符 27693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572000"/>
          </a:xfrm>
        </p:spPr>
        <p:txBody>
          <a:bodyPr anchor="t" anchorCtr="0"/>
          <a:p>
            <a:r>
              <a:rPr lang="zh-CN" altLang="en-US" sz="2800" dirty="0"/>
              <a:t>进程通信引起死锁</a:t>
            </a:r>
            <a:endParaRPr lang="zh-CN" altLang="en-US" sz="2800" dirty="0"/>
          </a:p>
          <a:p>
            <a:pPr lvl="1"/>
            <a:r>
              <a:rPr lang="zh-CN" altLang="en-US" dirty="0"/>
              <a:t>系统资源在总体上按照是否能被消耗可以分为</a:t>
            </a:r>
            <a:endParaRPr lang="zh-CN" altLang="en-US" dirty="0"/>
          </a:p>
          <a:p>
            <a:pPr lvl="2"/>
            <a:r>
              <a:rPr lang="zh-CN" altLang="en-US" b="1" dirty="0"/>
              <a:t>永久性资源</a:t>
            </a:r>
            <a:r>
              <a:rPr lang="en-US" altLang="zh-CN" b="1"/>
              <a:t>：</a:t>
            </a:r>
            <a:r>
              <a:rPr lang="zh-CN" altLang="en-US" dirty="0"/>
              <a:t>就是指</a:t>
            </a:r>
            <a:r>
              <a:rPr lang="zh-CN" altLang="en-US" b="1" dirty="0"/>
              <a:t>独占资源</a:t>
            </a:r>
            <a:r>
              <a:rPr lang="zh-CN" altLang="en-US" dirty="0"/>
              <a:t>，可以重复使用，如</a:t>
            </a:r>
            <a:r>
              <a:rPr lang="en-US" altLang="zh-CN"/>
              <a:t>CPU、</a:t>
            </a:r>
            <a:r>
              <a:rPr lang="zh-CN" altLang="en-US" dirty="0"/>
              <a:t>主存、</a:t>
            </a:r>
            <a:r>
              <a:rPr lang="en-US" altLang="zh-CN"/>
              <a:t>I/O</a:t>
            </a:r>
            <a:r>
              <a:rPr lang="zh-CN" altLang="en-US" dirty="0"/>
              <a:t>设备等。</a:t>
            </a:r>
            <a:endParaRPr lang="zh-CN" altLang="en-US" dirty="0"/>
          </a:p>
          <a:p>
            <a:pPr lvl="2"/>
            <a:r>
              <a:rPr lang="zh-CN" altLang="en-US" b="1" dirty="0"/>
              <a:t>临时性资源</a:t>
            </a:r>
            <a:r>
              <a:rPr lang="en-US" altLang="zh-CN" b="1"/>
              <a:t>：</a:t>
            </a:r>
            <a:r>
              <a:rPr lang="zh-CN" altLang="en-US" dirty="0"/>
              <a:t>可消耗的资源，通常由一个进程</a:t>
            </a:r>
            <a:r>
              <a:rPr lang="zh-CN" altLang="en-US" b="1" dirty="0"/>
              <a:t>产生</a:t>
            </a:r>
            <a:r>
              <a:rPr lang="zh-CN" altLang="en-US" dirty="0"/>
              <a:t>，而被另一个进程</a:t>
            </a:r>
            <a:r>
              <a:rPr lang="zh-CN" altLang="en-US" b="1" dirty="0"/>
              <a:t>消耗掉</a:t>
            </a:r>
            <a:r>
              <a:rPr lang="zh-CN" altLang="en-US" dirty="0"/>
              <a:t>，只能使用短暂的时间，如进程同步时交换的信息、数据文件等。</a:t>
            </a:r>
            <a:endParaRPr lang="zh-CN" altLang="en-US" dirty="0"/>
          </a:p>
        </p:txBody>
      </p:sp>
      <p:sp>
        <p:nvSpPr>
          <p:cNvPr id="18435" name="灯片编号占位符 1"/>
          <p:cNvSpPr/>
          <p:nvPr>
            <p:ph type="sldNum" sz="quarter" idx="12"/>
          </p:nvPr>
        </p:nvSpPr>
        <p:spPr/>
        <p:txBody>
          <a:bodyPr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dirty="0">
                <a:latin typeface="Tahoma" panose="020B0604030504040204" pitchFamily="34" charset="0"/>
              </a:rPr>
            </a:fld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NlZTVhOTFkODVjZDczYzQxNWY5Nzg5YmFkNWI5NjU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12700" cmpd="sng">
          <a:solidFill>
            <a:srgbClr val="1B17B5"/>
          </a:solidFill>
          <a:prstDash val="solid"/>
        </a:ln>
      </a:spPr>
      <a:bodyPr wrap="square" rtlCol="0">
        <a:spAutoFit/>
      </a:bodyPr>
      <a:lstStyle>
        <a:defPPr fontAlgn="base">
          <a:defRPr lang="en-US" altLang="zh-CN" sz="2800" strike="noStrike" noProof="1">
            <a:latin typeface="Arial" panose="020B0604020202020204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5739</Words>
  <Application>WPS 演示</Application>
  <PresentationFormat>在屏幕上显示</PresentationFormat>
  <Paragraphs>1015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41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Tahoma</vt:lpstr>
      <vt:lpstr>华文隶书</vt:lpstr>
      <vt:lpstr>华文楷体</vt:lpstr>
      <vt:lpstr>华文行楷</vt:lpstr>
      <vt:lpstr>幼圆</vt:lpstr>
      <vt:lpstr>楷体_GB2312</vt:lpstr>
      <vt:lpstr>新宋体</vt:lpstr>
      <vt:lpstr>微软雅黑</vt:lpstr>
      <vt:lpstr>Arial Unicode MS</vt:lpstr>
      <vt:lpstr>Wingdings</vt:lpstr>
      <vt:lpstr>华文新魏</vt:lpstr>
      <vt:lpstr>楷体_GB2312</vt:lpstr>
      <vt:lpstr>Blends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PowerPoint 演示文稿</vt:lpstr>
      <vt:lpstr>第四章 死锁</vt:lpstr>
      <vt:lpstr>4.1 死锁的基本概念</vt:lpstr>
      <vt:lpstr>4.1 死锁的基本概念</vt:lpstr>
      <vt:lpstr>4.1 死锁的基本概念</vt:lpstr>
      <vt:lpstr>4.1 死锁的基本概念</vt:lpstr>
      <vt:lpstr>4.2 死锁举例</vt:lpstr>
      <vt:lpstr>4.2 死锁举例</vt:lpstr>
      <vt:lpstr>4.2 死锁举例</vt:lpstr>
      <vt:lpstr>4.2 死锁举例</vt:lpstr>
      <vt:lpstr>4.2 死锁举例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PowerPoint 演示文稿</vt:lpstr>
      <vt:lpstr>PowerPoint 演示文稿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4.3 解决死锁的方案</vt:lpstr>
      <vt:lpstr>PowerPoint 演示文稿</vt:lpstr>
      <vt:lpstr>PowerPoint 演示文稿</vt:lpstr>
      <vt:lpstr>4.3 解决死锁的方案</vt:lpstr>
      <vt:lpstr>4.3 解决死锁的方案</vt:lpstr>
      <vt:lpstr>4.3 解决死锁的方案</vt:lpstr>
      <vt:lpstr>4.4 其它相关问题</vt:lpstr>
      <vt:lpstr>4.4 其它相关问题</vt:lpstr>
      <vt:lpstr>4.4 其它相关问题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黄子曦</cp:lastModifiedBy>
  <cp:revision>194</cp:revision>
  <dcterms:created xsi:type="dcterms:W3CDTF">2018-04-11T02:37:00Z</dcterms:created>
  <dcterms:modified xsi:type="dcterms:W3CDTF">2025-04-22T04:14:35Z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767AC3B15F6D43A3B68CF7D88FD5CF65_12</vt:lpwstr>
  </property>
</Properties>
</file>