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83"/>
  </p:handoutMasterIdLst>
  <p:sldIdLst>
    <p:sldId id="256" r:id="rId3"/>
    <p:sldId id="261" r:id="rId5"/>
    <p:sldId id="969" r:id="rId6"/>
    <p:sldId id="882" r:id="rId7"/>
    <p:sldId id="902" r:id="rId8"/>
    <p:sldId id="903" r:id="rId9"/>
    <p:sldId id="904" r:id="rId10"/>
    <p:sldId id="985" r:id="rId11"/>
    <p:sldId id="986" r:id="rId12"/>
    <p:sldId id="1013" r:id="rId13"/>
    <p:sldId id="907" r:id="rId14"/>
    <p:sldId id="908" r:id="rId15"/>
    <p:sldId id="909" r:id="rId16"/>
    <p:sldId id="1014" r:id="rId17"/>
    <p:sldId id="910" r:id="rId18"/>
    <p:sldId id="1011" r:id="rId19"/>
    <p:sldId id="942" r:id="rId20"/>
    <p:sldId id="881" r:id="rId21"/>
    <p:sldId id="997" r:id="rId22"/>
    <p:sldId id="1016" r:id="rId23"/>
    <p:sldId id="987" r:id="rId24"/>
    <p:sldId id="943" r:id="rId25"/>
    <p:sldId id="1017" r:id="rId26"/>
    <p:sldId id="999" r:id="rId27"/>
    <p:sldId id="1018" r:id="rId28"/>
    <p:sldId id="1000" r:id="rId29"/>
    <p:sldId id="1001" r:id="rId30"/>
    <p:sldId id="1002" r:id="rId31"/>
    <p:sldId id="944" r:id="rId32"/>
    <p:sldId id="1019" r:id="rId33"/>
    <p:sldId id="1009" r:id="rId34"/>
    <p:sldId id="988" r:id="rId35"/>
    <p:sldId id="871" r:id="rId36"/>
    <p:sldId id="972" r:id="rId37"/>
    <p:sldId id="989" r:id="rId38"/>
    <p:sldId id="624" r:id="rId39"/>
    <p:sldId id="625" r:id="rId40"/>
    <p:sldId id="627" r:id="rId41"/>
    <p:sldId id="628" r:id="rId42"/>
    <p:sldId id="947" r:id="rId43"/>
    <p:sldId id="983" r:id="rId44"/>
    <p:sldId id="948" r:id="rId45"/>
    <p:sldId id="949" r:id="rId46"/>
    <p:sldId id="974" r:id="rId47"/>
    <p:sldId id="889" r:id="rId48"/>
    <p:sldId id="1022" r:id="rId49"/>
    <p:sldId id="719" r:id="rId50"/>
    <p:sldId id="720" r:id="rId51"/>
    <p:sldId id="1020" r:id="rId52"/>
    <p:sldId id="721" r:id="rId53"/>
    <p:sldId id="1021" r:id="rId54"/>
    <p:sldId id="722" r:id="rId55"/>
    <p:sldId id="975" r:id="rId56"/>
    <p:sldId id="976" r:id="rId57"/>
    <p:sldId id="977" r:id="rId58"/>
    <p:sldId id="978" r:id="rId59"/>
    <p:sldId id="872" r:id="rId60"/>
    <p:sldId id="1023" r:id="rId61"/>
    <p:sldId id="923" r:id="rId62"/>
    <p:sldId id="1024" r:id="rId63"/>
    <p:sldId id="979" r:id="rId64"/>
    <p:sldId id="980" r:id="rId65"/>
    <p:sldId id="990" r:id="rId66"/>
    <p:sldId id="1025" r:id="rId67"/>
    <p:sldId id="991" r:id="rId68"/>
    <p:sldId id="968" r:id="rId69"/>
    <p:sldId id="967" r:id="rId70"/>
    <p:sldId id="1026" r:id="rId71"/>
    <p:sldId id="641" r:id="rId72"/>
    <p:sldId id="642" r:id="rId73"/>
    <p:sldId id="640" r:id="rId74"/>
    <p:sldId id="894" r:id="rId75"/>
    <p:sldId id="874" r:id="rId76"/>
    <p:sldId id="953" r:id="rId77"/>
    <p:sldId id="897" r:id="rId78"/>
    <p:sldId id="1027" r:id="rId79"/>
    <p:sldId id="954" r:id="rId80"/>
    <p:sldId id="955" r:id="rId81"/>
    <p:sldId id="956" r:id="rId8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6600"/>
    <a:srgbClr val="FF9933"/>
    <a:srgbClr val="008000"/>
    <a:srgbClr val="FFFFCC"/>
    <a:srgbClr val="FFCCFF"/>
    <a:srgbClr val="CCCCFF"/>
    <a:srgbClr val="FF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1" autoAdjust="0"/>
    <p:restoredTop sz="96529" autoAdjust="0"/>
  </p:normalViewPr>
  <p:slideViewPr>
    <p:cSldViewPr>
      <p:cViewPr varScale="1">
        <p:scale>
          <a:sx n="108" d="100"/>
          <a:sy n="108" d="100"/>
        </p:scale>
        <p:origin x="510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02:04: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292.000 64.000 624,'0.000'0.000'1360,"0.000"0.000"-198,0.000 0.000-158,0.000 0.000 115,0.000 0.000 61,-8.000-1.000 6701,-21.000-3.000-7278,11.000 8.000-570,0.000 0.000 1,1.000 2.000 0,0.000 0.000 0,0.000 1.000-1,0.000 0.000 1,1.000 2.000 0,0.000 0.000 0,0.000 0.000 0,-10.000 10.000-34,19.000-13.000 65,2.000 0.000 0,-1.000 0.000 0,1.000 1.000 0,-1.000-1.000 0,2.000 1.000 0,-1.000 1.000 0,-1.000 4.000-65,-11.000 14.000 329,15.000-22.000-320,0.000 0.000-1,0.000-1.000 1,0.000 1.000 0,1.000 0.000 0,-1.000 1.000 0,1.000-1.000 0,0.000 0.000-1,0.000 0.000 1,0.000 1.000 0,1.000-1.000 0,0.000 0.000 0,0.000 1.000 0,0.000-1.000 0,0.000 0.000-1,0.000 1.000 1,1.000-1.000 0,0.000 0.000 0,0.000 1.000 0,0.000-1.000 0,0.000 0.000-1,1.000 0.000 1,0.000 0.000 0,0.000 0.000 0,0.000 0.000 0,0.000-1.000 0,1.000 1.000-1,-1.000 0.000 1,1.000-1.000 0,0.000 0.000 0,0.000 0.000 0,0.000 0.000 0,0.000 0.000-1,1.000 0.000 1,-1.000 0.000 0,2.000 0.000-9,14.000 8.000-73,0.000-1.000 1,0.000-1.000-1,1.000-1.000 0,0.000-1.000 0,0.000-1.000 1,1.000 0.000-1,0.000-1.000 0,0.000-2.000 0,7.000 1.000 73,48.000 2.000 180,75.000-3.000-180,-113.000-3.000 91,26.000-3.000-80,-1.000-3.000 0,1.000-2.000 0,-1.000-4.000 0,3.000-2.000-11,-62.000 12.000-9,1.000 1.000 1,-1.000-1.000-1,0.000 0.000 0,0.000 0.000 0,-1.000 0.000 1,1.000 0.000-1,0.000-1.000 0,-1.000 0.000 1,1.000 1.000-1,-1.000-1.000 0,0.000 0.000 0,0.000-1.000 1,0.000 1.000-1,0.000-1.000 0,-1.000 1.000 0,0.000-1.000 1,1.000 0.000-1,-1.000 0.000 0,0.000 0.000 1,-1.000 0.000-1,1.000 0.000 0,-1.000 0.000 0,0.000 0.000 1,0.000-1.000-1,0.000 0.000 9,3.000-15.000 47,-1.000-1.000-1,-1.000 1.000 1,-1.000-1.000 0,-1.000-14.000-47,0.000 32.000 12,0.000 0.000 36,-1.000 1.000-1,0.000-1.000 1,0.000 1.000-1,0.000-1.000 0,0.000 1.000 1,0.000-1.000-1,-1.000 1.000 1,1.000 0.000-1,-1.000-1.000 0,0.000 1.000 1,1.000 0.000-1,-1.000 0.000 0,0.000 0.000 1,0.000 0.000-1,0.000 1.000 1,-1.000-1.000-1,1.000 0.000 0,0.000 1.000 1,-1.000 0.000-1,1.000-1.000 1,0.000 1.000-1,-3.000-1.000-47,-66.000-24.000 668,61.000 22.000-646,-12.000-3.000 349,1.000 1.000-1,-1.000 0.000 1,0.000 2.000 0,0.000 1.000 0,0.000 0.000-1,-15.000 1.000-370,36.000 2.000 114,1.000 0.000 35,0.000 0.000 18,0.000 0.000 1,-30.000 0.000 106,22.000 0.000-3816,12.000 0.000 832,0.000 0.000-2516</inkml:trace>
  <inkml:trace contextRef="#ctx0" brushRef="#br0">716.000 0.000 1168,'0.000'0.000'1529,"0.000"0.000"-98,0.000 0.000-201,0.000 0.000 213,0.000 0.000 92,0.000 0.000-8,0.000 0.000-393,-7.000 2.000 2364,-24.000 5.000-3010,1.000 8.000 437,0.000-3.000 1,-1.000 0.000-1,-6.000 0.000-925,31.000-10.000 210,4.000 4.000 523,11.000 4.000-293,30.000 18.000-71,6.000 7.000 143,-25.000-14.000-202,-17.000-20.000-4834,-9.000-6.000-459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9806-B708-491E-B0FE-47CD499ACF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STORE R2,-5(R3)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控存地址</a:t>
            </a:r>
            <a:r>
              <a:rPr lang="en-US" altLang="zh-CN"/>
              <a:t>9</a:t>
            </a:r>
            <a:r>
              <a:rPr lang="zh-CN" altLang="en-US"/>
              <a:t>位，那么</a:t>
            </a:r>
            <a:r>
              <a:rPr lang="en-US" altLang="zh-CN" err="1"/>
              <a:t>μAR</a:t>
            </a:r>
            <a:r>
              <a:rPr lang="zh-CN" altLang="en-US"/>
              <a:t>也为</a:t>
            </a:r>
            <a:r>
              <a:rPr lang="en-US" altLang="zh-CN"/>
              <a:t>9</a:t>
            </a:r>
            <a:r>
              <a:rPr lang="zh-CN" altLang="en-US"/>
              <a:t>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5907A-43D7-47D1-BB72-131B1A7651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4000" b="0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</a:fld>
            <a:endParaRPr lang="en-US" altLang="zh-CN" sz="2000" b="1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lang="en-US" altLang="zh-CN" sz="2000" b="1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61" name="图片 60"/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2" name="Text Box 22"/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计算机科学与技术学院</a:t>
            </a:r>
            <a:endParaRPr lang="en-US" altLang="zh-CN" sz="280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School of Computer Science and Technology</a:t>
            </a:r>
            <a:endParaRPr lang="zh-CN" altLang="en-US" sz="14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65" name="直接连接符 64"/>
          <p:cNvCxnSpPr/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55600" indent="-355600">
              <a:defRPr sz="2800"/>
            </a:lvl1pPr>
            <a:lvl2pPr marL="719455" indent="-363855">
              <a:defRPr sz="2800"/>
            </a:lvl2pPr>
            <a:lvl3pPr marL="1075055" indent="-355600">
              <a:defRPr sz="2800">
                <a:latin typeface="+mn-lt"/>
              </a:defRPr>
            </a:lvl3pPr>
            <a:lvl4pPr marL="1440180" indent="-365125">
              <a:defRPr sz="2800">
                <a:latin typeface="+mn-lt"/>
                <a:ea typeface="楷体" panose="02010609060101010101" pitchFamily="49" charset="-122"/>
              </a:defRPr>
            </a:lvl4pPr>
            <a:lvl5pPr marL="1795780" indent="-355600">
              <a:defRPr sz="28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8F44F4C-231F-4D32-9A8B-35DB3854F920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605" indent="-268605">
              <a:defRPr sz="2400"/>
            </a:lvl1pPr>
            <a:lvl2pPr marL="541655" indent="-273050">
              <a:defRPr sz="2400"/>
            </a:lvl2pPr>
            <a:lvl3pPr marL="805180" indent="-263525">
              <a:defRPr sz="2400">
                <a:latin typeface="+mn-lt"/>
              </a:defRPr>
            </a:lvl3pPr>
            <a:lvl4pPr marL="1073150" indent="-268605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5AFAEFF-8A56-479C-9ABB-E83CC277E5B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99606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605" indent="-268605">
              <a:defRPr sz="2400">
                <a:latin typeface="+mn-lt"/>
              </a:defRPr>
            </a:lvl1pPr>
            <a:lvl2pPr marL="536575" indent="-268605">
              <a:defRPr sz="2400">
                <a:latin typeface="+mn-lt"/>
              </a:defRPr>
            </a:lvl2pPr>
            <a:lvl3pPr marL="805180" indent="-268605">
              <a:defRPr sz="2400">
                <a:latin typeface="+mn-lt"/>
              </a:defRPr>
            </a:lvl3pPr>
            <a:lvl4pPr marL="1073150" indent="-268605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605" indent="-268605">
              <a:defRPr sz="2400">
                <a:latin typeface="+mn-lt"/>
              </a:defRPr>
            </a:lvl1pPr>
            <a:lvl2pPr marL="536575" indent="-268605">
              <a:defRPr sz="2400">
                <a:latin typeface="+mn-lt"/>
              </a:defRPr>
            </a:lvl2pPr>
            <a:lvl3pPr marL="805180" indent="-268605">
              <a:defRPr sz="2400">
                <a:latin typeface="+mn-lt"/>
              </a:defRPr>
            </a:lvl3pPr>
            <a:lvl4pPr marL="1073150" indent="-268605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74811BC-8EBA-4506-A659-B4A5B79523FF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B7EA2D08-4881-4FC0-AFBD-FC31AF58696D}" type="datetime1">
              <a:rPr lang="zh-CN" altLang="en-US" smtClean="0"/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55600" indent="-3556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9455" indent="-363855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5055" indent="-355600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anose="05000000000000000000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40180" indent="-36512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u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795780" indent="-355600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78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slide" Target="slide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slide" Target="slide6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6512" y="2171328"/>
            <a:ext cx="8740775" cy="2049760"/>
          </a:xfrm>
        </p:spPr>
        <p:txBody>
          <a:bodyPr/>
          <a:lstStyle/>
          <a:p>
            <a:pPr lvl="0">
              <a:buClr>
                <a:srgbClr val="00007D"/>
              </a:buClr>
              <a:buSzPct val="75000"/>
            </a:pP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</a:t>
            </a:r>
            <a:r>
              <a:rPr lang="zh-CN" altLang="en-US" sz="4800" b="1">
                <a:solidFill>
                  <a:srgbClr val="FF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组织</a:t>
            </a: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lang="zh-CN" altLang="en-US" sz="4800" b="1">
                <a:solidFill>
                  <a:srgbClr val="FFC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体系结构</a:t>
            </a:r>
            <a:br>
              <a:rPr lang="en-US" altLang="zh-CN" sz="4800">
                <a:solidFill>
                  <a:srgbClr val="FFCC00"/>
                </a:solidFill>
                <a:latin typeface="Times New Roman" panose="02020603050405020304"/>
                <a:ea typeface="黑体" panose="02010609060101010101" pitchFamily="2" charset="-122"/>
                <a:cs typeface="+mn-cs"/>
              </a:rPr>
            </a:br>
            <a:r>
              <a:rPr lang="zh-CN" altLang="en-US" sz="54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期末</a:t>
            </a:r>
            <a:r>
              <a:rPr lang="zh-CN" altLang="en-US" sz="54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复习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4168" y="4725144"/>
            <a:ext cx="2323319" cy="830997"/>
          </a:xfrm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altLang="zh-CN" sz="5400" b="0">
                <a:ea typeface="楷体_GB2312" pitchFamily="49" charset="-122"/>
              </a:rPr>
              <a:t>2025.06</a:t>
            </a:r>
            <a:endParaRPr lang="zh-CN" altLang="en-US" sz="5400"/>
          </a:p>
        </p:txBody>
      </p:sp>
      <p:pic>
        <p:nvPicPr>
          <p:cNvPr id="5" name="Picture 11" descr="C:\Users\车向泉\AppData\Local\Microsoft\Windows\Temporary Internet Files\Content.IE5\PDCZ0H06\MC900437447[1].wmf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99" y="4495800"/>
            <a:ext cx="21193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如果题目改成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组相连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r>
              <a:rPr lang="zh-CN" altLang="en-US"/>
              <a:t>比如两组，那就要一位</a:t>
            </a:r>
            <a:r>
              <a:rPr lang="zh-CN" altLang="en-US"/>
              <a:t>组号</a:t>
            </a:r>
            <a:endParaRPr lang="zh-CN" altLang="en-US"/>
          </a:p>
          <a:p>
            <a:r>
              <a:rPr lang="zh-CN" altLang="en-US"/>
              <a:t>所以</a:t>
            </a:r>
            <a:r>
              <a:rPr lang="en-US" altLang="zh-CN"/>
              <a:t>tag = 10-1</a:t>
            </a:r>
            <a:r>
              <a:rPr lang="zh-CN" altLang="en-US"/>
              <a:t>（不存组号）</a:t>
            </a:r>
            <a:r>
              <a:rPr lang="en-US" altLang="zh-CN"/>
              <a:t>+1</a:t>
            </a:r>
            <a:r>
              <a:rPr lang="zh-CN" altLang="en-US"/>
              <a:t>（标记位）</a:t>
            </a:r>
            <a:r>
              <a:rPr lang="en-US" altLang="zh-CN"/>
              <a:t> = 10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如果题目改成</a:t>
            </a:r>
            <a:r>
              <a:rPr lang="en-US" altLang="zh-CN"/>
              <a:t>“</a:t>
            </a:r>
            <a:r>
              <a:rPr lang="zh-CN" altLang="en-US"/>
              <a:t>直接相连</a:t>
            </a:r>
            <a:r>
              <a:rPr lang="en-US" altLang="zh-CN"/>
              <a:t>”</a:t>
            </a:r>
            <a:endParaRPr lang="zh-CN" altLang="en-US"/>
          </a:p>
          <a:p>
            <a:r>
              <a:rPr lang="zh-CN" altLang="en-US"/>
              <a:t>地址划分</a:t>
            </a:r>
            <a:r>
              <a:rPr lang="en-US" altLang="zh-CN"/>
              <a:t> = </a:t>
            </a:r>
            <a:r>
              <a:rPr lang="zh-CN" altLang="en-US"/>
              <a:t>标记（</a:t>
            </a:r>
            <a:r>
              <a:rPr lang="en-US" altLang="zh-CN"/>
              <a:t>Tag</a:t>
            </a:r>
            <a:r>
              <a:rPr lang="zh-CN" altLang="en-US"/>
              <a:t>）</a:t>
            </a:r>
            <a:r>
              <a:rPr lang="en-US" altLang="zh-CN"/>
              <a:t> + Cache </a:t>
            </a:r>
            <a:r>
              <a:rPr lang="zh-CN" altLang="en-US"/>
              <a:t>块号（</a:t>
            </a:r>
            <a:r>
              <a:rPr lang="en-US" altLang="zh-CN"/>
              <a:t>Index</a:t>
            </a:r>
            <a:r>
              <a:rPr lang="zh-CN" altLang="en-US"/>
              <a:t>）</a:t>
            </a:r>
            <a:r>
              <a:rPr lang="en-US" altLang="zh-CN"/>
              <a:t> + </a:t>
            </a:r>
            <a:r>
              <a:rPr lang="zh-CN" altLang="en-US"/>
              <a:t>块内地址（</a:t>
            </a:r>
            <a:r>
              <a:rPr lang="en-US" altLang="zh-CN"/>
              <a:t>Offset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所以</a:t>
            </a:r>
            <a:r>
              <a:rPr lang="en-US" altLang="zh-CN"/>
              <a:t>tag  = 10-2</a:t>
            </a:r>
            <a:r>
              <a:rPr lang="zh-CN" altLang="en-US"/>
              <a:t>（不存块号）</a:t>
            </a:r>
            <a:r>
              <a:rPr lang="en-US" altLang="zh-CN"/>
              <a:t>+1 =9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可以说，页内、块内的地址长度是固定的，总的地址长度一经编址方式确定就确定下来了，二者的差值就包含了</a:t>
            </a:r>
            <a:r>
              <a:rPr lang="en-US" altLang="zh-CN"/>
              <a:t>tag</a:t>
            </a:r>
            <a:r>
              <a:rPr lang="zh-CN" altLang="en-US"/>
              <a:t>和</a:t>
            </a:r>
            <a:r>
              <a:rPr lang="en-US" altLang="zh-CN"/>
              <a:t>index</a:t>
            </a:r>
            <a:r>
              <a:rPr lang="zh-CN" altLang="en-US"/>
              <a:t>两个部分，三种映射方式导致了</a:t>
            </a:r>
            <a:r>
              <a:rPr lang="en-US" altLang="zh-CN"/>
              <a:t>index</a:t>
            </a:r>
            <a:r>
              <a:rPr lang="zh-CN" altLang="en-US"/>
              <a:t>的计算方式不一样，从而</a:t>
            </a:r>
            <a:r>
              <a:rPr lang="en-US" altLang="zh-CN"/>
              <a:t>tag</a:t>
            </a:r>
            <a:r>
              <a:rPr lang="zh-CN" altLang="en-US"/>
              <a:t>的长度也有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16025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p176</a:t>
            </a:r>
            <a:r>
              <a:rPr lang="zh-CN" altLang="en-US" sz="2400"/>
              <a:t>～</a:t>
            </a:r>
            <a:r>
              <a:rPr lang="en-US" altLang="zh-CN" sz="2400"/>
              <a:t>177</a:t>
            </a:r>
            <a:r>
              <a:rPr lang="zh-CN" altLang="en-US" sz="2400"/>
              <a:t>，习题 </a:t>
            </a:r>
            <a:r>
              <a:rPr lang="en-US" altLang="zh-CN" sz="2400"/>
              <a:t>4.38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某计算机</a:t>
            </a:r>
            <a:r>
              <a:rPr lang="zh-CN" altLang="en-US" sz="2400">
                <a:solidFill>
                  <a:srgbClr val="FF0000"/>
                </a:solidFill>
              </a:rPr>
              <a:t>主存</a:t>
            </a:r>
            <a:r>
              <a:rPr lang="zh-CN" altLang="en-US" sz="2400">
                <a:solidFill>
                  <a:srgbClr val="0000FF"/>
                </a:solidFill>
              </a:rPr>
              <a:t>按字节编址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CC0066"/>
                </a:solidFill>
              </a:rPr>
              <a:t>虚拟</a:t>
            </a:r>
            <a:r>
              <a:rPr lang="en-US" altLang="zh-CN" sz="2400">
                <a:solidFill>
                  <a:srgbClr val="CC0066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CC0066"/>
                </a:solidFill>
              </a:rPr>
              <a:t>逻辑</a:t>
            </a:r>
            <a:r>
              <a:rPr lang="en-US" altLang="zh-CN" sz="2400">
                <a:solidFill>
                  <a:srgbClr val="CC0066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CC0066"/>
                </a:solidFill>
              </a:rPr>
              <a:t>地址空间</a:t>
            </a:r>
            <a:r>
              <a:rPr lang="zh-CN" altLang="en-US" sz="2400"/>
              <a:t>大小为</a:t>
            </a:r>
            <a:r>
              <a:rPr lang="en-US" altLang="zh-CN" sz="2400">
                <a:solidFill>
                  <a:srgbClr val="CC0066"/>
                </a:solidFill>
              </a:rPr>
              <a:t>256MB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8000"/>
                </a:solidFill>
              </a:rPr>
              <a:t>主存物理地址空间</a:t>
            </a:r>
            <a:r>
              <a:rPr lang="zh-CN" altLang="en-US" sz="2400"/>
              <a:t>大小为</a:t>
            </a:r>
            <a:r>
              <a:rPr lang="en-US" altLang="zh-CN" sz="2400">
                <a:solidFill>
                  <a:srgbClr val="008000"/>
                </a:solidFill>
              </a:rPr>
              <a:t>16MB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页面大小</a:t>
            </a:r>
            <a:r>
              <a:rPr lang="en-US" altLang="zh-CN" sz="2400">
                <a:solidFill>
                  <a:srgbClr val="0000FF"/>
                </a:solidFill>
              </a:rPr>
              <a:t>4KB</a:t>
            </a:r>
            <a:r>
              <a:rPr lang="zh-CN" altLang="en-US" sz="2400"/>
              <a:t>；</a:t>
            </a:r>
            <a:br>
              <a:rPr lang="en-US" altLang="zh-CN" sz="2400"/>
            </a:br>
            <a:r>
              <a:rPr lang="en-US" altLang="zh-CN" sz="2400">
                <a:solidFill>
                  <a:srgbClr val="0000FF"/>
                </a:solidFill>
              </a:rPr>
              <a:t>Cache</a:t>
            </a:r>
            <a:r>
              <a:rPr lang="zh-CN" altLang="en-US" sz="2400"/>
              <a:t>采用</a:t>
            </a:r>
            <a:r>
              <a:rPr lang="zh-CN" altLang="en-US" sz="2400">
                <a:solidFill>
                  <a:srgbClr val="0000FF"/>
                </a:solidFill>
              </a:rPr>
              <a:t>直接映射</a:t>
            </a:r>
            <a:r>
              <a:rPr lang="zh-CN" altLang="en-US" sz="2400"/>
              <a:t>方式，</a:t>
            </a:r>
            <a:r>
              <a:rPr lang="zh-CN" altLang="en-US" sz="2400">
                <a:solidFill>
                  <a:srgbClr val="0000FF"/>
                </a:solidFill>
              </a:rPr>
              <a:t>共</a:t>
            </a:r>
            <a:r>
              <a:rPr lang="en-US" altLang="zh-CN" sz="2400">
                <a:solidFill>
                  <a:srgbClr val="0000FF"/>
                </a:solidFill>
              </a:rPr>
              <a:t>8</a:t>
            </a:r>
            <a:r>
              <a:rPr lang="zh-CN" altLang="en-US" sz="2400">
                <a:solidFill>
                  <a:srgbClr val="0000FF"/>
                </a:solidFill>
              </a:rPr>
              <a:t>块</a:t>
            </a:r>
            <a:r>
              <a:rPr lang="zh-CN" altLang="en-US" sz="2400"/>
              <a:t>，每</a:t>
            </a:r>
            <a:r>
              <a:rPr lang="zh-CN" altLang="en-US" sz="2400">
                <a:solidFill>
                  <a:srgbClr val="FF0000"/>
                </a:solidFill>
              </a:rPr>
              <a:t>块</a:t>
            </a:r>
            <a:r>
              <a:rPr lang="zh-CN" altLang="en-US" sz="2400"/>
              <a:t>为</a:t>
            </a:r>
            <a:r>
              <a:rPr lang="en-US" altLang="zh-CN" sz="2400">
                <a:solidFill>
                  <a:srgbClr val="FF0000"/>
                </a:solidFill>
              </a:rPr>
              <a:t>32B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Cache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地址映射举例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78361" y="2150211"/>
          <a:ext cx="2232247" cy="4023360"/>
        </p:xfrm>
        <a:graphic>
          <a:graphicData uri="http://schemas.openxmlformats.org/drawingml/2006/table">
            <a:tbl>
              <a:tblPr firstRow="1" firstCol="1" bandRow="1"/>
              <a:tblGrid>
                <a:gridCol w="429278"/>
                <a:gridCol w="515134"/>
                <a:gridCol w="772701"/>
                <a:gridCol w="515134"/>
              </a:tblGrid>
              <a:tr h="21704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虚</a:t>
                      </a:r>
                      <a:br>
                        <a:rPr lang="en-US" altLang="zh-CN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页</a:t>
                      </a:r>
                      <a:br>
                        <a:rPr lang="en-US" altLang="zh-CN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</a:t>
                      </a:r>
                      <a:endParaRPr lang="zh-CN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有</a:t>
                      </a:r>
                      <a:br>
                        <a:rPr lang="en-US" altLang="zh-CN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</a:br>
                      <a:r>
                        <a:rPr lang="zh-CN" alt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效</a:t>
                      </a:r>
                      <a:br>
                        <a:rPr lang="en-US" altLang="zh-CN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</a:br>
                      <a:r>
                        <a:rPr lang="zh-CN" alt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位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实</a:t>
                      </a:r>
                      <a:b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</a:br>
                      <a:r>
                        <a:rPr lang="zh-CN" alt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页</a:t>
                      </a:r>
                      <a:b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</a:br>
                      <a:r>
                        <a:rPr lang="zh-CN" alt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号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41"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endParaRPr lang="zh-CN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23B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</a:tr>
              <a:tr h="217041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226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</a:tr>
              <a:tr h="217041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</a:tr>
              <a:tr h="217041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287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</a:tr>
              <a:tr h="217041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</a:tr>
              <a:tr h="217041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20D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</a:tr>
              <a:tr h="217041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6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235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</a:tr>
              <a:tr h="217041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2A4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868144" y="2510251"/>
          <a:ext cx="2736304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504056"/>
                <a:gridCol w="792088"/>
                <a:gridCol w="936104"/>
                <a:gridCol w="504056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</a:t>
                      </a:r>
                      <a:br>
                        <a:rPr lang="en-US" altLang="zh-CN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</a:t>
                      </a:r>
                      <a:endParaRPr lang="zh-CN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有效</a:t>
                      </a:r>
                      <a:br>
                        <a:rPr lang="en-US" altLang="zh-CN" sz="2400" b="1" kern="10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</a:br>
                      <a:r>
                        <a:rPr lang="zh-CN" altLang="en-US" sz="2400" b="1" kern="10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位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标记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endParaRPr lang="zh-CN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2A46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23B9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20D6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20D8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5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20D6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6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7 </a:t>
                      </a:r>
                      <a:endParaRPr lang="zh-CN" altLang="en-US" sz="24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kern="1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23BA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b="1" kern="10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…</a:t>
                      </a:r>
                      <a:endParaRPr lang="en-US" altLang="zh-CN" sz="2400" b="1" kern="10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2915816" y="6207695"/>
            <a:ext cx="2890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4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24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页表的部分内容</a:t>
            </a:r>
            <a:endParaRPr lang="zh-CN" altLang="en-US" sz="2000" b="1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6349" y="6207694"/>
            <a:ext cx="3110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4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Cache</a:t>
            </a:r>
            <a:r>
              <a:rPr lang="zh-CN" altLang="zh-CN" sz="24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地址映射表</a:t>
            </a:r>
            <a:endParaRPr lang="zh-CN" altLang="en-US" sz="2400" b="1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1" y="2209660"/>
            <a:ext cx="31683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zh-CN" altLang="en-US" sz="2400"/>
              <a:t>系统运行到某一时刻时，页表的部分内容和</a:t>
            </a:r>
            <a:r>
              <a:rPr lang="en-US" altLang="zh-CN" sz="2400"/>
              <a:t>Cache</a:t>
            </a:r>
            <a:r>
              <a:rPr lang="zh-CN" altLang="en-US" sz="2400"/>
              <a:t>地址映射表的内容分别如图</a:t>
            </a:r>
            <a:r>
              <a:rPr lang="en-US" altLang="zh-CN" sz="2400"/>
              <a:t>a</a:t>
            </a:r>
            <a:r>
              <a:rPr lang="zh-CN" altLang="en-US" sz="2400"/>
              <a:t>、图</a:t>
            </a:r>
            <a:r>
              <a:rPr lang="en-US" altLang="zh-CN" sz="2400"/>
              <a:t>b</a:t>
            </a:r>
            <a:r>
              <a:rPr lang="zh-CN" altLang="en-US" sz="2400"/>
              <a:t>所示，</a:t>
            </a:r>
            <a:br>
              <a:rPr lang="en-US" altLang="zh-CN" sz="2400"/>
            </a:br>
            <a:r>
              <a:rPr lang="zh-CN" altLang="en-US" sz="2400"/>
              <a:t>图中</a:t>
            </a:r>
            <a:r>
              <a:rPr lang="zh-CN" altLang="en-US" sz="2400">
                <a:solidFill>
                  <a:srgbClr val="FF0000"/>
                </a:solidFill>
              </a:rPr>
              <a:t>实页号</a:t>
            </a:r>
            <a:r>
              <a:rPr lang="zh-CN" altLang="en-US" sz="2400"/>
              <a:t>及</a:t>
            </a:r>
            <a:r>
              <a:rPr lang="zh-CN" altLang="en-US" sz="2400">
                <a:solidFill>
                  <a:srgbClr val="FF0000"/>
                </a:solidFill>
              </a:rPr>
              <a:t>标记</a:t>
            </a:r>
            <a:r>
              <a:rPr lang="zh-CN" altLang="en-US" sz="2400"/>
              <a:t>字段的内容为</a:t>
            </a:r>
            <a:r>
              <a:rPr lang="zh-CN" altLang="en-US" sz="2400">
                <a:solidFill>
                  <a:srgbClr val="FF0000"/>
                </a:solidFill>
              </a:rPr>
              <a:t>十六进制</a:t>
            </a:r>
            <a:r>
              <a:rPr lang="zh-CN" altLang="en-US" sz="2400"/>
              <a:t>形式。</a:t>
            </a:r>
            <a:br>
              <a:rPr lang="en-US" altLang="zh-CN" sz="2400"/>
            </a:br>
            <a:r>
              <a:rPr lang="zh-CN" altLang="en-US" sz="2400"/>
              <a:t>请回答下面的问题。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6170734" cy="19442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p176</a:t>
            </a:r>
            <a:r>
              <a:rPr lang="zh-CN" altLang="en-US" sz="2400"/>
              <a:t>～</a:t>
            </a:r>
            <a:r>
              <a:rPr lang="en-US" altLang="zh-CN" sz="2400"/>
              <a:t>177</a:t>
            </a:r>
            <a:r>
              <a:rPr lang="zh-CN" altLang="en-US" sz="2400"/>
              <a:t>，习题 </a:t>
            </a:r>
            <a:r>
              <a:rPr lang="en-US" altLang="zh-CN" sz="2400"/>
              <a:t>4.38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主存</a:t>
            </a:r>
            <a:r>
              <a:rPr lang="zh-CN" altLang="en-US" sz="2400">
                <a:solidFill>
                  <a:srgbClr val="0000FF"/>
                </a:solidFill>
              </a:rPr>
              <a:t>按字节编址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CC0066"/>
                </a:solidFill>
              </a:rPr>
              <a:t>虚拟</a:t>
            </a:r>
            <a:r>
              <a:rPr lang="en-US" altLang="zh-CN" sz="2400">
                <a:solidFill>
                  <a:srgbClr val="CC0066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CC0066"/>
                </a:solidFill>
              </a:rPr>
              <a:t>逻辑</a:t>
            </a:r>
            <a:r>
              <a:rPr lang="en-US" altLang="zh-CN" sz="2400">
                <a:solidFill>
                  <a:srgbClr val="CC0066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CC0066"/>
                </a:solidFill>
              </a:rPr>
              <a:t>地址空间</a:t>
            </a:r>
            <a:r>
              <a:rPr lang="zh-CN" altLang="en-US" sz="2400"/>
              <a:t>大小为</a:t>
            </a:r>
            <a:r>
              <a:rPr lang="en-US" altLang="zh-CN" sz="2400">
                <a:solidFill>
                  <a:srgbClr val="CC0066"/>
                </a:solidFill>
              </a:rPr>
              <a:t>256MB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8000"/>
                </a:solidFill>
              </a:rPr>
              <a:t>主存物理地址空间</a:t>
            </a:r>
            <a:r>
              <a:rPr lang="zh-CN" altLang="en-US" sz="2400"/>
              <a:t>大小为</a:t>
            </a:r>
            <a:r>
              <a:rPr lang="en-US" altLang="zh-CN" sz="2400">
                <a:solidFill>
                  <a:srgbClr val="008000"/>
                </a:solidFill>
              </a:rPr>
              <a:t>16MB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页面大小</a:t>
            </a:r>
            <a:r>
              <a:rPr lang="en-US" altLang="zh-CN" sz="2400">
                <a:solidFill>
                  <a:srgbClr val="0000FF"/>
                </a:solidFill>
              </a:rPr>
              <a:t>4KB</a:t>
            </a:r>
            <a:r>
              <a:rPr lang="zh-CN" altLang="en-US" sz="2400"/>
              <a:t>；</a:t>
            </a:r>
            <a:r>
              <a:rPr lang="en-US" altLang="zh-CN" sz="2400">
                <a:solidFill>
                  <a:srgbClr val="0000FF"/>
                </a:solidFill>
              </a:rPr>
              <a:t>Cache</a:t>
            </a:r>
            <a:r>
              <a:rPr lang="zh-CN" altLang="en-US" sz="2400"/>
              <a:t>采用</a:t>
            </a:r>
            <a:r>
              <a:rPr lang="zh-CN" altLang="en-US" sz="2400">
                <a:solidFill>
                  <a:srgbClr val="0000FF"/>
                </a:solidFill>
              </a:rPr>
              <a:t>直接映射</a:t>
            </a:r>
            <a:r>
              <a:rPr lang="zh-CN" altLang="en-US" sz="2400"/>
              <a:t>方式，</a:t>
            </a:r>
            <a:r>
              <a:rPr lang="zh-CN" altLang="en-US" sz="2400">
                <a:solidFill>
                  <a:srgbClr val="0000FF"/>
                </a:solidFill>
              </a:rPr>
              <a:t>共</a:t>
            </a:r>
            <a:r>
              <a:rPr lang="en-US" altLang="zh-CN" sz="2400">
                <a:solidFill>
                  <a:srgbClr val="0000FF"/>
                </a:solidFill>
              </a:rPr>
              <a:t>8</a:t>
            </a:r>
            <a:r>
              <a:rPr lang="zh-CN" altLang="en-US" sz="2400">
                <a:solidFill>
                  <a:srgbClr val="0000FF"/>
                </a:solidFill>
              </a:rPr>
              <a:t>块</a:t>
            </a:r>
            <a:r>
              <a:rPr lang="zh-CN" altLang="en-US" sz="2400"/>
              <a:t>，每</a:t>
            </a:r>
            <a:r>
              <a:rPr lang="zh-CN" altLang="en-US" sz="2400">
                <a:solidFill>
                  <a:srgbClr val="FF0000"/>
                </a:solidFill>
              </a:rPr>
              <a:t>块</a:t>
            </a:r>
            <a:r>
              <a:rPr lang="zh-CN" altLang="en-US" sz="2400"/>
              <a:t>为</a:t>
            </a:r>
            <a:r>
              <a:rPr lang="en-US" altLang="zh-CN" sz="2400">
                <a:solidFill>
                  <a:srgbClr val="FF0000"/>
                </a:solidFill>
              </a:rPr>
              <a:t>32B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Cache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地址映射举例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5423633" y="2264069"/>
            <a:ext cx="2505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 </a:t>
            </a:r>
            <a:r>
              <a:rPr lang="zh-CN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页表的部分内容</a:t>
            </a:r>
            <a:endParaRPr lang="zh-CN" altLang="en-US" sz="1800" b="1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 rot="16200000">
            <a:off x="5332263" y="5125026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Cache</a:t>
            </a:r>
            <a:r>
              <a:rPr lang="zh-CN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地址映射表</a:t>
            </a:r>
            <a:endParaRPr lang="zh-CN" altLang="en-US" sz="2000" b="1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288" y="476671"/>
            <a:ext cx="1800200" cy="3421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96" y="3757931"/>
            <a:ext cx="2087893" cy="2983437"/>
          </a:xfrm>
          <a:prstGeom prst="rect">
            <a:avLst/>
          </a:prstGeom>
        </p:spPr>
      </p:pic>
      <p:sp>
        <p:nvSpPr>
          <p:cNvPr id="12" name="内容占位符 2"/>
          <p:cNvSpPr txBox="1"/>
          <p:nvPr/>
        </p:nvSpPr>
        <p:spPr bwMode="auto">
          <a:xfrm>
            <a:off x="179512" y="2492895"/>
            <a:ext cx="6170734" cy="964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2400" kern="0">
                <a:latin typeface="+mn-ea"/>
              </a:rPr>
              <a:t>(</a:t>
            </a:r>
            <a:r>
              <a:rPr lang="en-US" altLang="zh-CN" sz="2400" kern="0"/>
              <a:t>1</a:t>
            </a:r>
            <a:r>
              <a:rPr lang="en-US" altLang="zh-CN" sz="2400" kern="0">
                <a:latin typeface="+mn-ea"/>
              </a:rPr>
              <a:t>)</a:t>
            </a:r>
            <a:endParaRPr lang="en-US" altLang="zh-CN" sz="2400" kern="0">
              <a:latin typeface="+mn-ea"/>
            </a:endParaRPr>
          </a:p>
          <a:p>
            <a:pPr marL="0" indent="0">
              <a:buNone/>
            </a:pPr>
            <a:r>
              <a:rPr lang="en-US" altLang="zh-CN" sz="2400" kern="0">
                <a:latin typeface="+mn-ea"/>
              </a:rPr>
              <a:t>(</a:t>
            </a:r>
            <a:r>
              <a:rPr lang="en-US" altLang="zh-CN" sz="2400" kern="0"/>
              <a:t>2</a:t>
            </a:r>
            <a:r>
              <a:rPr lang="en-US" altLang="zh-CN" sz="2400" kern="0">
                <a:latin typeface="+mn-ea"/>
              </a:rPr>
              <a:t>)</a:t>
            </a:r>
            <a:endParaRPr lang="en-US" altLang="zh-CN" sz="2400" kern="0"/>
          </a:p>
        </p:txBody>
      </p:sp>
      <p:sp>
        <p:nvSpPr>
          <p:cNvPr id="13" name="矩形 12"/>
          <p:cNvSpPr/>
          <p:nvPr/>
        </p:nvSpPr>
        <p:spPr>
          <a:xfrm>
            <a:off x="1208083" y="2562620"/>
            <a:ext cx="1475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虚拟地址：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14" name="表格 9"/>
          <p:cNvGraphicFramePr>
            <a:graphicFrameLocks noGrp="1"/>
          </p:cNvGraphicFramePr>
          <p:nvPr/>
        </p:nvGraphicFramePr>
        <p:xfrm>
          <a:off x="1095619" y="2964283"/>
          <a:ext cx="4087204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4253"/>
                <a:gridCol w="17629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虚页号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页内地址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 bwMode="auto">
          <a:xfrm>
            <a:off x="1095619" y="3432531"/>
            <a:ext cx="0" cy="548271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3419872" y="3426716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5182823" y="3432531"/>
            <a:ext cx="0" cy="548271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1095619" y="3567824"/>
            <a:ext cx="2324252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1907704" y="3409464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16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flipV="1">
            <a:off x="3419871" y="3549244"/>
            <a:ext cx="1762952" cy="2091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3995936" y="3409464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12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graphicFrame>
        <p:nvGraphicFramePr>
          <p:cNvPr id="26" name="表格 9"/>
          <p:cNvGraphicFramePr>
            <a:graphicFrameLocks noGrp="1"/>
          </p:cNvGraphicFramePr>
          <p:nvPr/>
        </p:nvGraphicFramePr>
        <p:xfrm>
          <a:off x="1619672" y="4540797"/>
          <a:ext cx="35631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17629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009900"/>
                          </a:solidFill>
                        </a:rPr>
                        <a:t>实页号</a:t>
                      </a:r>
                      <a:endParaRPr lang="zh-CN" altLang="en-US" sz="20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>
                          <a:solidFill>
                            <a:srgbClr val="009900"/>
                          </a:solidFill>
                        </a:rPr>
                        <a:t>页内地址</a:t>
                      </a:r>
                      <a:endParaRPr lang="zh-CN" altLang="en-US" sz="20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1208083" y="4137852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009900"/>
                </a:solidFill>
              </a:rPr>
              <a:t>主存物理地址：</a:t>
            </a:r>
            <a:endParaRPr lang="zh-CN" altLang="en-US" sz="2000">
              <a:solidFill>
                <a:srgbClr val="00990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1619672" y="5016498"/>
            <a:ext cx="0" cy="57274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3419872" y="5010683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5182823" y="5016498"/>
            <a:ext cx="0" cy="57274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1619672" y="5151791"/>
            <a:ext cx="1800200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195736" y="4993431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12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3419871" y="5133211"/>
            <a:ext cx="1762952" cy="2091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3995936" y="4993431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12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1095618" y="3898046"/>
            <a:ext cx="4087205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619672" y="5451894"/>
            <a:ext cx="3563151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2747098" y="3757757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28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31840" y="5301208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24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graphicFrame>
        <p:nvGraphicFramePr>
          <p:cNvPr id="49" name="表格 9"/>
          <p:cNvGraphicFramePr>
            <a:graphicFrameLocks noGrp="1"/>
          </p:cNvGraphicFramePr>
          <p:nvPr/>
        </p:nvGraphicFramePr>
        <p:xfrm>
          <a:off x="1619672" y="5675807"/>
          <a:ext cx="35631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648072"/>
                <a:gridCol w="826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9900"/>
                          </a:solidFill>
                        </a:rPr>
                        <a:t>Tag</a:t>
                      </a:r>
                      <a:endParaRPr lang="zh-CN" altLang="en-US" sz="20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9900"/>
                          </a:solidFill>
                        </a:rPr>
                        <a:t>Index</a:t>
                      </a:r>
                      <a:endParaRPr lang="zh-CN" altLang="en-US" sz="18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接连接符 49"/>
          <p:cNvCxnSpPr/>
          <p:nvPr/>
        </p:nvCxnSpPr>
        <p:spPr bwMode="auto">
          <a:xfrm>
            <a:off x="1619672" y="6158646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4355976" y="6152831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5182823" y="6158646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>
            <a:off x="1619672" y="6286671"/>
            <a:ext cx="2088232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4" name="矩形 53"/>
          <p:cNvSpPr/>
          <p:nvPr/>
        </p:nvSpPr>
        <p:spPr>
          <a:xfrm>
            <a:off x="2357170" y="6135496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16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4355975" y="6281035"/>
            <a:ext cx="826848" cy="1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4549382" y="6135496"/>
            <a:ext cx="45902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5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 bwMode="auto">
          <a:xfrm>
            <a:off x="3707904" y="6152831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3707904" y="6286871"/>
            <a:ext cx="655828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3811134" y="6135496"/>
            <a:ext cx="45902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3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931" y="5589240"/>
            <a:ext cx="981756" cy="633229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5" grpId="0" animBg="1"/>
      <p:bldP spid="27" grpId="0"/>
      <p:bldP spid="32" grpId="0" animBg="1"/>
      <p:bldP spid="34" grpId="0" animBg="1"/>
      <p:bldP spid="39" grpId="0" animBg="1"/>
      <p:bldP spid="40" grpId="0" animBg="1"/>
      <p:bldP spid="54" grpId="0" animBg="1"/>
      <p:bldP spid="56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2087890" cy="9364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p176</a:t>
            </a:r>
            <a:r>
              <a:rPr lang="zh-CN" altLang="en-US" sz="2400"/>
              <a:t>～</a:t>
            </a:r>
            <a:r>
              <a:rPr lang="en-US" altLang="zh-CN" sz="2400"/>
              <a:t>177</a:t>
            </a:r>
            <a:r>
              <a:rPr lang="zh-CN" altLang="en-US" sz="2400"/>
              <a:t>，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习题 </a:t>
            </a:r>
            <a:r>
              <a:rPr lang="en-US" altLang="zh-CN" sz="2400"/>
              <a:t>4.38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Cache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地址映射举例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5423633" y="2264069"/>
            <a:ext cx="2505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 </a:t>
            </a:r>
            <a:r>
              <a:rPr lang="zh-CN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页表的部分内容</a:t>
            </a:r>
            <a:endParaRPr lang="zh-CN" altLang="en-US" sz="1800" b="1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 rot="16200000">
            <a:off x="5332263" y="5125026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Cache</a:t>
            </a:r>
            <a:r>
              <a:rPr lang="zh-CN" altLang="zh-CN" sz="2000" b="1" kern="1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地址映射表</a:t>
            </a:r>
            <a:endParaRPr lang="zh-CN" altLang="en-US" sz="2000" b="1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288" y="476671"/>
            <a:ext cx="1800200" cy="3421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96" y="3757931"/>
            <a:ext cx="2087893" cy="2983437"/>
          </a:xfrm>
          <a:prstGeom prst="rect">
            <a:avLst/>
          </a:prstGeom>
        </p:spPr>
      </p:pic>
      <p:sp>
        <p:nvSpPr>
          <p:cNvPr id="12" name="内容占位符 2"/>
          <p:cNvSpPr txBox="1"/>
          <p:nvPr/>
        </p:nvSpPr>
        <p:spPr bwMode="auto">
          <a:xfrm>
            <a:off x="174673" y="3418674"/>
            <a:ext cx="6170734" cy="9020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2400" kern="0">
                <a:latin typeface="+mn-ea"/>
              </a:rPr>
              <a:t>(</a:t>
            </a:r>
            <a:r>
              <a:rPr lang="en-US" altLang="zh-CN" sz="2400" kern="0"/>
              <a:t>3</a:t>
            </a:r>
            <a:r>
              <a:rPr lang="en-US" altLang="zh-CN" sz="2400" kern="0">
                <a:latin typeface="+mn-ea"/>
              </a:rPr>
              <a:t>)</a:t>
            </a:r>
            <a:endParaRPr lang="en-US" altLang="zh-CN" sz="2400" kern="0">
              <a:latin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某指令访问主存，</a:t>
            </a:r>
            <a:r>
              <a:rPr lang="zh-CN" altLang="en-US" sz="240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虚拟地址为 </a:t>
            </a:r>
            <a:r>
              <a:rPr lang="en-US" altLang="zh-CN" sz="240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00056A8H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0"/>
          </a:p>
        </p:txBody>
      </p:sp>
      <p:sp>
        <p:nvSpPr>
          <p:cNvPr id="13" name="矩形 12"/>
          <p:cNvSpPr/>
          <p:nvPr/>
        </p:nvSpPr>
        <p:spPr>
          <a:xfrm>
            <a:off x="2239588" y="548680"/>
            <a:ext cx="1475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虚拟地址：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14" name="表格 9"/>
          <p:cNvGraphicFramePr>
            <a:graphicFrameLocks noGrp="1"/>
          </p:cNvGraphicFramePr>
          <p:nvPr/>
        </p:nvGraphicFramePr>
        <p:xfrm>
          <a:off x="2127124" y="950343"/>
          <a:ext cx="4087204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4253"/>
                <a:gridCol w="17629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虚页号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页内地址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 bwMode="auto">
          <a:xfrm>
            <a:off x="2127124" y="1418591"/>
            <a:ext cx="0" cy="27640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4451377" y="1412776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6214328" y="1418591"/>
            <a:ext cx="0" cy="27640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2127124" y="1553884"/>
            <a:ext cx="2324252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2939209" y="1395524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16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flipV="1">
            <a:off x="4451376" y="1535304"/>
            <a:ext cx="1762952" cy="2091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5004048" y="1395524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12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graphicFrame>
        <p:nvGraphicFramePr>
          <p:cNvPr id="26" name="表格 9"/>
          <p:cNvGraphicFramePr>
            <a:graphicFrameLocks noGrp="1"/>
          </p:cNvGraphicFramePr>
          <p:nvPr/>
        </p:nvGraphicFramePr>
        <p:xfrm>
          <a:off x="2651177" y="2178045"/>
          <a:ext cx="35631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17629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009900"/>
                          </a:solidFill>
                        </a:rPr>
                        <a:t>实页号</a:t>
                      </a:r>
                      <a:endParaRPr lang="zh-CN" altLang="en-US" sz="20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>
                          <a:solidFill>
                            <a:srgbClr val="009900"/>
                          </a:solidFill>
                        </a:rPr>
                        <a:t>页内地址</a:t>
                      </a:r>
                      <a:endParaRPr lang="zh-CN" altLang="en-US" sz="20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2239588" y="177510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009900"/>
                </a:solidFill>
              </a:rPr>
              <a:t>主存物理地址：</a:t>
            </a:r>
            <a:endParaRPr lang="zh-CN" altLang="en-US" sz="2000">
              <a:solidFill>
                <a:srgbClr val="00990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2651177" y="2653746"/>
            <a:ext cx="0" cy="27640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451377" y="2647931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6214328" y="2653746"/>
            <a:ext cx="0" cy="27640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2651177" y="2789039"/>
            <a:ext cx="1800200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3227241" y="2630679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12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4451376" y="2770459"/>
            <a:ext cx="1762952" cy="2091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5027441" y="2630679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12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graphicFrame>
        <p:nvGraphicFramePr>
          <p:cNvPr id="49" name="表格 9"/>
          <p:cNvGraphicFramePr>
            <a:graphicFrameLocks noGrp="1"/>
          </p:cNvGraphicFramePr>
          <p:nvPr/>
        </p:nvGraphicFramePr>
        <p:xfrm>
          <a:off x="2651177" y="3025023"/>
          <a:ext cx="35631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648072"/>
                <a:gridCol w="8268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9900"/>
                          </a:solidFill>
                        </a:rPr>
                        <a:t>Tag</a:t>
                      </a:r>
                      <a:endParaRPr lang="zh-CN" altLang="en-US" sz="20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rgbClr val="009900"/>
                          </a:solidFill>
                        </a:rPr>
                        <a:t>Index</a:t>
                      </a:r>
                      <a:endParaRPr lang="zh-CN" altLang="en-US" sz="18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1">
                        <a:solidFill>
                          <a:srgbClr val="0099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接连接符 49"/>
          <p:cNvCxnSpPr/>
          <p:nvPr/>
        </p:nvCxnSpPr>
        <p:spPr bwMode="auto">
          <a:xfrm>
            <a:off x="2651177" y="3507862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5387481" y="3502047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6214328" y="3507862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>
            <a:off x="2651177" y="3635887"/>
            <a:ext cx="2088232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4" name="矩形 53"/>
          <p:cNvSpPr/>
          <p:nvPr/>
        </p:nvSpPr>
        <p:spPr>
          <a:xfrm>
            <a:off x="3388675" y="3484712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16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5387480" y="3630251"/>
            <a:ext cx="826848" cy="1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5580887" y="3484712"/>
            <a:ext cx="45902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5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 bwMode="auto">
          <a:xfrm>
            <a:off x="4739409" y="3502047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4739409" y="3636087"/>
            <a:ext cx="655828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4842639" y="3484712"/>
            <a:ext cx="45902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3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36" y="2938456"/>
            <a:ext cx="981756" cy="6332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600620" y="4277694"/>
            <a:ext cx="1611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>
                <a:solidFill>
                  <a:srgbClr val="6600CC"/>
                </a:solidFill>
                <a:cs typeface="Times New Roman" panose="02020603050405020304" pitchFamily="18" charset="0"/>
              </a:rPr>
              <a:t>0005 6A8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 bwMode="auto">
          <a:xfrm>
            <a:off x="7183125" y="2872995"/>
            <a:ext cx="1781363" cy="296925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00007" y="4688720"/>
            <a:ext cx="1511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>
                <a:solidFill>
                  <a:srgbClr val="6600CC"/>
                </a:solidFill>
                <a:cs typeface="Times New Roman" panose="02020603050405020304" pitchFamily="18" charset="0"/>
              </a:rPr>
              <a:t>20D 6A8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5763" y="424528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虚拟地址：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4412" y="4665107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>
                <a:solidFill>
                  <a:srgbClr val="008000"/>
                </a:solidFill>
                <a:cs typeface="Times New Roman" panose="02020603050405020304" pitchFamily="18" charset="0"/>
              </a:rPr>
              <a:t>主存物理地址：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80817" y="4775048"/>
            <a:ext cx="675166" cy="3508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箭头: 下 35"/>
          <p:cNvSpPr/>
          <p:nvPr/>
        </p:nvSpPr>
        <p:spPr bwMode="auto">
          <a:xfrm>
            <a:off x="3771075" y="5153332"/>
            <a:ext cx="288033" cy="343497"/>
          </a:xfrm>
          <a:prstGeom prst="downArrow">
            <a:avLst>
              <a:gd name="adj1" fmla="val 50000"/>
              <a:gd name="adj2" fmla="val 713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59728" y="5424634"/>
            <a:ext cx="1710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101</a:t>
            </a: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0 1000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23380" y="4998983"/>
            <a:ext cx="669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</a:rPr>
              <a:t>Tag</a:t>
            </a:r>
            <a:endParaRPr lang="zh-CN" altLang="en-US" sz="2400">
              <a:solidFill>
                <a:srgbClr val="FF0066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483485" y="573822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</a:rPr>
              <a:t>Index</a:t>
            </a:r>
            <a:endParaRPr lang="zh-CN" altLang="en-US" sz="2400">
              <a:solidFill>
                <a:srgbClr val="FF0066"/>
              </a:solidFill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928339" y="5755806"/>
            <a:ext cx="2036150" cy="28451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648265" y="4360518"/>
            <a:ext cx="807718" cy="3508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任意多边形: 形状 40"/>
          <p:cNvSpPr/>
          <p:nvPr/>
        </p:nvSpPr>
        <p:spPr bwMode="auto">
          <a:xfrm>
            <a:off x="3446585" y="3024631"/>
            <a:ext cx="3736730" cy="1336353"/>
          </a:xfrm>
          <a:custGeom>
            <a:avLst/>
            <a:gdLst>
              <a:gd name="connsiteX0" fmla="*/ 0 w 3736730"/>
              <a:gd name="connsiteY0" fmla="*/ 1377760 h 1377760"/>
              <a:gd name="connsiteX1" fmla="*/ 1512277 w 3736730"/>
              <a:gd name="connsiteY1" fmla="*/ 208383 h 1377760"/>
              <a:gd name="connsiteX2" fmla="*/ 3736730 w 3736730"/>
              <a:gd name="connsiteY2" fmla="*/ 6160 h 137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730" h="1377760">
                <a:moveTo>
                  <a:pt x="0" y="1377760"/>
                </a:moveTo>
                <a:cubicBezTo>
                  <a:pt x="444744" y="907371"/>
                  <a:pt x="889489" y="436983"/>
                  <a:pt x="1512277" y="208383"/>
                </a:cubicBezTo>
                <a:cubicBezTo>
                  <a:pt x="2135065" y="-20217"/>
                  <a:pt x="2935897" y="-7029"/>
                  <a:pt x="3736730" y="6160"/>
                </a:cubicBezTo>
              </a:path>
            </a:pathLst>
          </a:cu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任意多边形: 形状 42"/>
          <p:cNvSpPr/>
          <p:nvPr/>
        </p:nvSpPr>
        <p:spPr bwMode="auto">
          <a:xfrm>
            <a:off x="3599180" y="5852160"/>
            <a:ext cx="3332843" cy="89656"/>
          </a:xfrm>
          <a:custGeom>
            <a:avLst/>
            <a:gdLst>
              <a:gd name="connsiteX0" fmla="*/ 0 w 3248297"/>
              <a:gd name="connsiteY0" fmla="*/ 0 h 154094"/>
              <a:gd name="connsiteX1" fmla="*/ 609600 w 3248297"/>
              <a:gd name="connsiteY1" fmla="*/ 139337 h 154094"/>
              <a:gd name="connsiteX2" fmla="*/ 2325188 w 3248297"/>
              <a:gd name="connsiteY2" fmla="*/ 148046 h 154094"/>
              <a:gd name="connsiteX3" fmla="*/ 3248297 w 3248297"/>
              <a:gd name="connsiteY3" fmla="*/ 121920 h 15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297" h="154094">
                <a:moveTo>
                  <a:pt x="0" y="0"/>
                </a:moveTo>
                <a:cubicBezTo>
                  <a:pt x="111034" y="57331"/>
                  <a:pt x="222069" y="114663"/>
                  <a:pt x="609600" y="139337"/>
                </a:cubicBezTo>
                <a:cubicBezTo>
                  <a:pt x="997131" y="164011"/>
                  <a:pt x="1885405" y="150949"/>
                  <a:pt x="2325188" y="148046"/>
                </a:cubicBezTo>
                <a:cubicBezTo>
                  <a:pt x="2764971" y="145143"/>
                  <a:pt x="3006634" y="133531"/>
                  <a:pt x="3248297" y="121920"/>
                </a:cubicBezTo>
              </a:path>
            </a:pathLst>
          </a:cu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/>
          </a:p>
        </p:txBody>
      </p:sp>
      <p:sp>
        <p:nvSpPr>
          <p:cNvPr id="44" name="任意多边形: 形状 43"/>
          <p:cNvSpPr/>
          <p:nvPr/>
        </p:nvSpPr>
        <p:spPr bwMode="auto">
          <a:xfrm>
            <a:off x="3457303" y="3161211"/>
            <a:ext cx="4528457" cy="1635005"/>
          </a:xfrm>
          <a:custGeom>
            <a:avLst/>
            <a:gdLst>
              <a:gd name="connsiteX0" fmla="*/ 4528457 w 4528457"/>
              <a:gd name="connsiteY0" fmla="*/ 0 h 1724298"/>
              <a:gd name="connsiteX1" fmla="*/ 1515291 w 4528457"/>
              <a:gd name="connsiteY1" fmla="*/ 1349829 h 1724298"/>
              <a:gd name="connsiteX2" fmla="*/ 0 w 4528457"/>
              <a:gd name="connsiteY2" fmla="*/ 1724298 h 17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8457" h="1724298">
                <a:moveTo>
                  <a:pt x="4528457" y="0"/>
                </a:moveTo>
                <a:cubicBezTo>
                  <a:pt x="3399245" y="531223"/>
                  <a:pt x="2270034" y="1062446"/>
                  <a:pt x="1515291" y="1349829"/>
                </a:cubicBezTo>
                <a:cubicBezTo>
                  <a:pt x="760548" y="1637212"/>
                  <a:pt x="380274" y="1680755"/>
                  <a:pt x="0" y="1724298"/>
                </a:cubicBezTo>
              </a:path>
            </a:pathLst>
          </a:custGeom>
          <a:noFill/>
          <a:ln w="5715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/>
          </a:p>
        </p:txBody>
      </p:sp>
      <p:sp>
        <p:nvSpPr>
          <p:cNvPr id="70" name="矩形 69"/>
          <p:cNvSpPr/>
          <p:nvPr/>
        </p:nvSpPr>
        <p:spPr bwMode="auto">
          <a:xfrm>
            <a:off x="7893050" y="5778500"/>
            <a:ext cx="635000" cy="285750"/>
          </a:xfrm>
          <a:prstGeom prst="rect">
            <a:avLst/>
          </a:prstGeom>
          <a:solidFill>
            <a:srgbClr val="00FF00">
              <a:alpha val="4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149257" y="5510810"/>
            <a:ext cx="552137" cy="350868"/>
          </a:xfrm>
          <a:prstGeom prst="rect">
            <a:avLst/>
          </a:prstGeom>
          <a:solidFill>
            <a:srgbClr val="FFCC00">
              <a:alpha val="4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784269" y="4781137"/>
            <a:ext cx="899707" cy="350868"/>
          </a:xfrm>
          <a:prstGeom prst="rect">
            <a:avLst/>
          </a:prstGeom>
          <a:solidFill>
            <a:srgbClr val="00FF00">
              <a:alpha val="4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86802" y="6074132"/>
            <a:ext cx="2945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>
                <a:solidFill>
                  <a:srgbClr val="008000"/>
                </a:solidFill>
                <a:cs typeface="Times New Roman" panose="02020603050405020304" pitchFamily="18" charset="0"/>
              </a:rPr>
              <a:t>Cache</a:t>
            </a:r>
            <a:r>
              <a:rPr lang="zh-CN" altLang="en-US">
                <a:solidFill>
                  <a:srgbClr val="008000"/>
                </a:solidFill>
                <a:cs typeface="Times New Roman" panose="02020603050405020304" pitchFamily="18" charset="0"/>
              </a:rPr>
              <a:t>内部地址：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84015" y="6097745"/>
            <a:ext cx="2066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6600CC"/>
                </a:solidFill>
                <a:cs typeface="Times New Roman" panose="02020603050405020304" pitchFamily="18" charset="0"/>
              </a:rPr>
              <a:t>A8</a:t>
            </a:r>
            <a:r>
              <a:rPr lang="zh-CN" altLang="en-US">
                <a:solidFill>
                  <a:srgbClr val="6600CC"/>
                </a:solidFill>
                <a:cs typeface="Times New Roman" panose="02020603050405020304" pitchFamily="18" charset="0"/>
              </a:rPr>
              <a:t>（命中）</a:t>
            </a:r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 bwMode="auto">
          <a:xfrm>
            <a:off x="3666309" y="5120640"/>
            <a:ext cx="4241074" cy="731520"/>
          </a:xfrm>
          <a:custGeom>
            <a:avLst/>
            <a:gdLst>
              <a:gd name="connsiteX0" fmla="*/ 0 w 4241074"/>
              <a:gd name="connsiteY0" fmla="*/ 0 h 731520"/>
              <a:gd name="connsiteX1" fmla="*/ 992777 w 4241074"/>
              <a:gd name="connsiteY1" fmla="*/ 313509 h 731520"/>
              <a:gd name="connsiteX2" fmla="*/ 2995748 w 4241074"/>
              <a:gd name="connsiteY2" fmla="*/ 461554 h 731520"/>
              <a:gd name="connsiteX3" fmla="*/ 4241074 w 4241074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074" h="731520">
                <a:moveTo>
                  <a:pt x="0" y="0"/>
                </a:moveTo>
                <a:cubicBezTo>
                  <a:pt x="246743" y="118291"/>
                  <a:pt x="493486" y="236583"/>
                  <a:pt x="992777" y="313509"/>
                </a:cubicBezTo>
                <a:cubicBezTo>
                  <a:pt x="1492068" y="390435"/>
                  <a:pt x="2454365" y="391886"/>
                  <a:pt x="2995748" y="461554"/>
                </a:cubicBezTo>
                <a:cubicBezTo>
                  <a:pt x="3537131" y="531222"/>
                  <a:pt x="3889102" y="631371"/>
                  <a:pt x="4241074" y="731520"/>
                </a:cubicBezTo>
              </a:path>
            </a:pathLst>
          </a:cu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59443" y="5072089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8000"/>
                </a:solidFill>
              </a:rPr>
              <a:t>有效且相等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7412524" y="5771849"/>
            <a:ext cx="282585" cy="28258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1" grpId="0" animBg="1"/>
      <p:bldP spid="62" grpId="0"/>
      <p:bldP spid="20" grpId="0"/>
      <p:bldP spid="63" grpId="0"/>
      <p:bldP spid="21" grpId="0" animBg="1"/>
      <p:bldP spid="36" grpId="0" animBg="1"/>
      <p:bldP spid="64" grpId="0"/>
      <p:bldP spid="38" grpId="0"/>
      <p:bldP spid="66" grpId="0"/>
      <p:bldP spid="67" grpId="0" animBg="1"/>
      <p:bldP spid="68" grpId="0" animBg="1"/>
      <p:bldP spid="41" grpId="0" animBg="1"/>
      <p:bldP spid="43" grpId="0" animBg="1"/>
      <p:bldP spid="44" grpId="0" animBg="1"/>
      <p:bldP spid="70" grpId="0" animBg="1"/>
      <p:bldP spid="65" grpId="0" animBg="1"/>
      <p:bldP spid="69" grpId="0" animBg="1"/>
      <p:bldP spid="71" grpId="0"/>
      <p:bldP spid="45" grpId="0"/>
      <p:bldP spid="72" grpId="0" animBg="1"/>
      <p:bldP spid="73" grpId="0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理解：</a:t>
            </a:r>
            <a:endParaRPr lang="zh-CN" altLang="en-US"/>
          </a:p>
          <a:p>
            <a:r>
              <a:rPr lang="en-US" altLang="zh-CN"/>
              <a:t>cpu</a:t>
            </a:r>
            <a:r>
              <a:rPr lang="zh-CN" altLang="en-US"/>
              <a:t>总是先拿到一个虚拟地址，然后把页号拿出来，去页表中找到对应的实页号码，合成成物理</a:t>
            </a:r>
            <a:r>
              <a:rPr lang="zh-CN" altLang="en-US"/>
              <a:t>地址</a:t>
            </a:r>
            <a:endParaRPr lang="zh-CN" altLang="en-US"/>
          </a:p>
          <a:p>
            <a:r>
              <a:rPr lang="zh-CN" altLang="en-US"/>
              <a:t>而这个物理地址，就是</a:t>
            </a:r>
            <a:r>
              <a:rPr lang="en-US" altLang="zh-CN"/>
              <a:t>Cache</a:t>
            </a:r>
            <a:r>
              <a:rPr lang="zh-CN" altLang="en-US"/>
              <a:t>需要的地址和主存页面地址的交汇</a:t>
            </a:r>
            <a:r>
              <a:rPr lang="zh-CN" altLang="en-US"/>
              <a:t>处</a:t>
            </a:r>
            <a:endParaRPr lang="zh-CN" altLang="en-US"/>
          </a:p>
          <a:p>
            <a:r>
              <a:rPr lang="zh-CN" altLang="en-US"/>
              <a:t>通过按照</a:t>
            </a:r>
            <a:r>
              <a:rPr lang="en-US" altLang="zh-CN"/>
              <a:t>Cache</a:t>
            </a:r>
            <a:r>
              <a:rPr lang="zh-CN" altLang="en-US"/>
              <a:t>地址需要的那样进行划分，就可以得到在</a:t>
            </a:r>
            <a:r>
              <a:rPr lang="en-US" altLang="zh-CN"/>
              <a:t>Cache</a:t>
            </a:r>
            <a:r>
              <a:rPr lang="zh-CN" altLang="en-US"/>
              <a:t>中对应的地址，然后看是否</a:t>
            </a:r>
            <a:r>
              <a:rPr lang="zh-CN" altLang="en-US"/>
              <a:t>命中</a:t>
            </a:r>
            <a:endParaRPr lang="zh-CN" altLang="en-US"/>
          </a:p>
          <a:p>
            <a:r>
              <a:rPr lang="zh-CN" altLang="en-US"/>
              <a:t>注：题目中的页表并没有完全展示出来，页表本身很大（应该是页号那么大【</a:t>
            </a:r>
            <a:r>
              <a:rPr lang="en-US" altLang="zh-CN"/>
              <a:t>16^4 </a:t>
            </a:r>
            <a:r>
              <a:rPr lang="zh-CN" altLang="en-US"/>
              <a:t>】）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1296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p176</a:t>
            </a:r>
            <a:r>
              <a:rPr lang="zh-CN" altLang="en-US" sz="2400"/>
              <a:t>～</a:t>
            </a:r>
            <a:r>
              <a:rPr lang="en-US" altLang="zh-CN" sz="2400"/>
              <a:t>177</a:t>
            </a:r>
            <a:r>
              <a:rPr lang="zh-CN" altLang="en-US" sz="2400"/>
              <a:t>，习题 </a:t>
            </a:r>
            <a:r>
              <a:rPr lang="en-US" altLang="zh-CN" sz="2400"/>
              <a:t>4.38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latin typeface="+mn-ea"/>
              </a:rPr>
              <a:t>(</a:t>
            </a:r>
            <a:r>
              <a:rPr lang="en-US" altLang="zh-CN" sz="2400"/>
              <a:t>4</a:t>
            </a:r>
            <a:r>
              <a:rPr lang="en-US" altLang="zh-CN" sz="2400">
                <a:latin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为该计算机配置一个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路组相联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共可存放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个页表项，其当前内容（十六进制）如图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n-cs"/>
              </a:rPr>
              <a:t>Cache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n-cs"/>
              </a:rPr>
              <a:t>地址映射举例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" y="1844824"/>
            <a:ext cx="9077037" cy="1440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9690" y="3996309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CC0066"/>
                </a:solidFill>
                <a:cs typeface="Times New Roman" panose="02020603050405020304" pitchFamily="18" charset="0"/>
              </a:rPr>
              <a:t>虚拟地址：</a:t>
            </a:r>
            <a:r>
              <a:rPr lang="en-US" altLang="zh-CN" sz="2400">
                <a:solidFill>
                  <a:srgbClr val="0000FF"/>
                </a:solidFill>
                <a:cs typeface="Times New Roman" panose="02020603050405020304" pitchFamily="18" charset="0"/>
              </a:rPr>
              <a:t>00356A8H</a:t>
            </a: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4751275" y="3340984"/>
            <a:ext cx="1475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虚拟地址：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14" name="表格 9"/>
          <p:cNvGraphicFramePr>
            <a:graphicFrameLocks noGrp="1"/>
          </p:cNvGraphicFramePr>
          <p:nvPr/>
        </p:nvGraphicFramePr>
        <p:xfrm>
          <a:off x="4638811" y="3742647"/>
          <a:ext cx="4087204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5"/>
                <a:gridCol w="720080"/>
                <a:gridCol w="17829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Tag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index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页内地址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 bwMode="auto">
          <a:xfrm>
            <a:off x="4638811" y="4183839"/>
            <a:ext cx="0" cy="548271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6963064" y="4233869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8726015" y="4183839"/>
            <a:ext cx="0" cy="548271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4638811" y="4346188"/>
            <a:ext cx="1587547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5142866" y="4177395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15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flipV="1">
            <a:off x="6963063" y="4346188"/>
            <a:ext cx="1762952" cy="233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7519130" y="4177395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12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4638810" y="4676410"/>
            <a:ext cx="4087205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6290290" y="4536121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28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6226358" y="4233869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6226358" y="4346188"/>
            <a:ext cx="736705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6401547" y="4177395"/>
            <a:ext cx="38632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7983" y="4941168"/>
            <a:ext cx="4921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cs typeface="Times New Roman" panose="02020603050405020304" pitchFamily="18" charset="0"/>
              </a:rPr>
              <a:t>0000 0000 0011 0101 0110 1010 1000</a:t>
            </a:r>
            <a:endParaRPr lang="zh-CN" altLang="en-US" sz="2400"/>
          </a:p>
        </p:txBody>
      </p:sp>
      <p:sp>
        <p:nvSpPr>
          <p:cNvPr id="12" name="矩形: 圆角 11"/>
          <p:cNvSpPr/>
          <p:nvPr/>
        </p:nvSpPr>
        <p:spPr bwMode="auto">
          <a:xfrm>
            <a:off x="3191433" y="5005277"/>
            <a:ext cx="2059836" cy="336092"/>
          </a:xfrm>
          <a:prstGeom prst="roundRect">
            <a:avLst>
              <a:gd name="adj" fmla="val 37396"/>
            </a:avLst>
          </a:prstGeom>
          <a:noFill/>
          <a:ln w="28575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: 圆角 32"/>
          <p:cNvSpPr/>
          <p:nvPr/>
        </p:nvSpPr>
        <p:spPr bwMode="auto">
          <a:xfrm>
            <a:off x="417983" y="5005277"/>
            <a:ext cx="2582116" cy="336092"/>
          </a:xfrm>
          <a:prstGeom prst="roundRect">
            <a:avLst>
              <a:gd name="adj" fmla="val 3739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31640" y="5271388"/>
            <a:ext cx="669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</a:rPr>
              <a:t>Tag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34950" y="5271388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8000"/>
                </a:solidFill>
                <a:cs typeface="Times New Roman" panose="02020603050405020304" pitchFamily="18" charset="0"/>
              </a:rPr>
              <a:t>index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46948" y="5271388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9933FF"/>
                </a:solidFill>
              </a:rPr>
              <a:t>页内地址</a:t>
            </a:r>
            <a:endParaRPr lang="zh-CN" altLang="en-US" sz="2400">
              <a:solidFill>
                <a:srgbClr val="9933FF"/>
              </a:solidFill>
            </a:endParaRPr>
          </a:p>
        </p:txBody>
      </p:sp>
      <p:sp>
        <p:nvSpPr>
          <p:cNvPr id="32" name="矩形: 圆角 31"/>
          <p:cNvSpPr/>
          <p:nvPr/>
        </p:nvSpPr>
        <p:spPr bwMode="auto">
          <a:xfrm>
            <a:off x="3013163" y="5005277"/>
            <a:ext cx="152141" cy="336092"/>
          </a:xfrm>
          <a:prstGeom prst="roundRect">
            <a:avLst>
              <a:gd name="adj" fmla="val 37396"/>
            </a:avLst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90550" y="2564904"/>
            <a:ext cx="8422821" cy="369885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31741" y="5606170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CC"/>
                </a:solidFill>
                <a:cs typeface="Times New Roman" panose="02020603050405020304" pitchFamily="18" charset="0"/>
              </a:rPr>
              <a:t>001A</a:t>
            </a:r>
            <a:endParaRPr lang="zh-CN" altLang="en-US" sz="2400">
              <a:solidFill>
                <a:srgbClr val="CC00CC"/>
              </a:solidFill>
            </a:endParaRPr>
          </a:p>
        </p:txBody>
      </p:sp>
      <p:sp>
        <p:nvSpPr>
          <p:cNvPr id="39" name="矩形: 圆角 38"/>
          <p:cNvSpPr/>
          <p:nvPr/>
        </p:nvSpPr>
        <p:spPr bwMode="auto">
          <a:xfrm>
            <a:off x="2333625" y="5012791"/>
            <a:ext cx="662307" cy="336092"/>
          </a:xfrm>
          <a:prstGeom prst="roundRect">
            <a:avLst>
              <a:gd name="adj" fmla="val 26060"/>
            </a:avLst>
          </a:prstGeom>
          <a:noFill/>
          <a:ln w="28575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: 圆角 39"/>
          <p:cNvSpPr/>
          <p:nvPr/>
        </p:nvSpPr>
        <p:spPr bwMode="auto">
          <a:xfrm>
            <a:off x="1655663" y="5012791"/>
            <a:ext cx="662307" cy="336092"/>
          </a:xfrm>
          <a:prstGeom prst="roundRect">
            <a:avLst>
              <a:gd name="adj" fmla="val 26060"/>
            </a:avLst>
          </a:prstGeom>
          <a:noFill/>
          <a:ln w="28575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: 圆角 40"/>
          <p:cNvSpPr/>
          <p:nvPr/>
        </p:nvSpPr>
        <p:spPr bwMode="auto">
          <a:xfrm>
            <a:off x="967227" y="5012791"/>
            <a:ext cx="680598" cy="336092"/>
          </a:xfrm>
          <a:prstGeom prst="roundRect">
            <a:avLst>
              <a:gd name="adj" fmla="val 26060"/>
            </a:avLst>
          </a:prstGeom>
          <a:noFill/>
          <a:ln w="28575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: 圆角 41"/>
          <p:cNvSpPr/>
          <p:nvPr/>
        </p:nvSpPr>
        <p:spPr bwMode="auto">
          <a:xfrm>
            <a:off x="425397" y="5012791"/>
            <a:ext cx="536173" cy="336092"/>
          </a:xfrm>
          <a:prstGeom prst="roundRect">
            <a:avLst>
              <a:gd name="adj" fmla="val 26060"/>
            </a:avLst>
          </a:prstGeom>
          <a:noFill/>
          <a:ln w="28575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矩形: 圆角 42"/>
          <p:cNvSpPr/>
          <p:nvPr/>
        </p:nvSpPr>
        <p:spPr bwMode="auto">
          <a:xfrm>
            <a:off x="1241289" y="5668956"/>
            <a:ext cx="842183" cy="336092"/>
          </a:xfrm>
          <a:prstGeom prst="roundRect">
            <a:avLst>
              <a:gd name="adj" fmla="val 44198"/>
            </a:avLst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: 圆角 43"/>
          <p:cNvSpPr/>
          <p:nvPr/>
        </p:nvSpPr>
        <p:spPr bwMode="auto">
          <a:xfrm>
            <a:off x="5519149" y="2585317"/>
            <a:ext cx="734922" cy="336092"/>
          </a:xfrm>
          <a:prstGeom prst="roundRect">
            <a:avLst>
              <a:gd name="adj" fmla="val 44198"/>
            </a:avLst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5077010" y="2598069"/>
            <a:ext cx="307777" cy="30777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26358" y="2528870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CC0066"/>
                </a:solidFill>
                <a:cs typeface="Times New Roman" panose="02020603050405020304" pitchFamily="18" charset="0"/>
              </a:rPr>
              <a:t>87E</a:t>
            </a:r>
            <a:endParaRPr lang="zh-CN" altLang="en-US" sz="2400"/>
          </a:p>
        </p:txBody>
      </p:sp>
      <p:sp>
        <p:nvSpPr>
          <p:cNvPr id="47" name="任意多边形: 形状 46"/>
          <p:cNvSpPr/>
          <p:nvPr/>
        </p:nvSpPr>
        <p:spPr bwMode="auto">
          <a:xfrm>
            <a:off x="177371" y="2969623"/>
            <a:ext cx="2861920" cy="2046514"/>
          </a:xfrm>
          <a:custGeom>
            <a:avLst/>
            <a:gdLst>
              <a:gd name="connsiteX0" fmla="*/ 2861920 w 2861920"/>
              <a:gd name="connsiteY0" fmla="*/ 2046514 h 2046514"/>
              <a:gd name="connsiteX1" fmla="*/ 2426492 w 2861920"/>
              <a:gd name="connsiteY1" fmla="*/ 1811383 h 2046514"/>
              <a:gd name="connsiteX2" fmla="*/ 667360 w 2861920"/>
              <a:gd name="connsiteY2" fmla="*/ 1698171 h 2046514"/>
              <a:gd name="connsiteX3" fmla="*/ 5509 w 2861920"/>
              <a:gd name="connsiteY3" fmla="*/ 870857 h 2046514"/>
              <a:gd name="connsiteX4" fmla="*/ 406103 w 2861920"/>
              <a:gd name="connsiteY4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1920" h="2046514">
                <a:moveTo>
                  <a:pt x="2861920" y="2046514"/>
                </a:moveTo>
                <a:cubicBezTo>
                  <a:pt x="2827086" y="1957977"/>
                  <a:pt x="2792252" y="1869440"/>
                  <a:pt x="2426492" y="1811383"/>
                </a:cubicBezTo>
                <a:cubicBezTo>
                  <a:pt x="2060732" y="1753326"/>
                  <a:pt x="1070857" y="1854925"/>
                  <a:pt x="667360" y="1698171"/>
                </a:cubicBezTo>
                <a:cubicBezTo>
                  <a:pt x="263863" y="1541417"/>
                  <a:pt x="49052" y="1153885"/>
                  <a:pt x="5509" y="870857"/>
                </a:cubicBezTo>
                <a:cubicBezTo>
                  <a:pt x="-38034" y="587829"/>
                  <a:pt x="184034" y="293914"/>
                  <a:pt x="406103" y="0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任意多边形: 形状 47"/>
          <p:cNvSpPr/>
          <p:nvPr/>
        </p:nvSpPr>
        <p:spPr bwMode="auto">
          <a:xfrm>
            <a:off x="2087592" y="2954574"/>
            <a:ext cx="3831248" cy="2892627"/>
          </a:xfrm>
          <a:custGeom>
            <a:avLst/>
            <a:gdLst>
              <a:gd name="connsiteX0" fmla="*/ 0 w 3606238"/>
              <a:gd name="connsiteY0" fmla="*/ 2329132 h 2336250"/>
              <a:gd name="connsiteX1" fmla="*/ 3010619 w 3606238"/>
              <a:gd name="connsiteY1" fmla="*/ 1975449 h 2336250"/>
              <a:gd name="connsiteX2" fmla="*/ 3605842 w 3606238"/>
              <a:gd name="connsiteY2" fmla="*/ 0 h 233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238" h="2336250">
                <a:moveTo>
                  <a:pt x="0" y="2329132"/>
                </a:moveTo>
                <a:cubicBezTo>
                  <a:pt x="1204822" y="2346385"/>
                  <a:pt x="2409645" y="2363638"/>
                  <a:pt x="3010619" y="1975449"/>
                </a:cubicBezTo>
                <a:cubicBezTo>
                  <a:pt x="3611593" y="1587260"/>
                  <a:pt x="3608717" y="793630"/>
                  <a:pt x="3605842" y="0"/>
                </a:cubicBezTo>
              </a:path>
            </a:pathLst>
          </a:custGeom>
          <a:noFill/>
          <a:ln w="5715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 rot="19703512">
            <a:off x="4436084" y="540263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FF5050"/>
                </a:solidFill>
                <a:cs typeface="Times New Roman" panose="02020603050405020304" pitchFamily="18" charset="0"/>
              </a:rPr>
              <a:t>有效且相等</a:t>
            </a:r>
            <a:endParaRPr lang="zh-CN" altLang="en-US" sz="2400">
              <a:solidFill>
                <a:srgbClr val="FF50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897806" y="3997372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cs typeface="Times New Roman" panose="02020603050405020304" pitchFamily="18" charset="0"/>
              </a:rPr>
              <a:t>6A8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439698" y="3657714"/>
            <a:ext cx="423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cs typeface="Times New Roman" panose="02020603050405020304" pitchFamily="18" charset="0"/>
              </a:rPr>
              <a:t>H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35224" y="3641267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C0066"/>
                </a:solidFill>
                <a:cs typeface="Times New Roman" panose="02020603050405020304" pitchFamily="18" charset="0"/>
              </a:rPr>
              <a:t>主存物理地址：</a:t>
            </a:r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736186" y="569678"/>
            <a:ext cx="5251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kern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虚拟</a:t>
            </a:r>
            <a:r>
              <a:rPr lang="en-US" altLang="zh-CN" sz="2400" ker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kern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逻辑</a:t>
            </a:r>
            <a:r>
              <a:rPr lang="en-US" altLang="zh-CN" sz="2400" ker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kern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地址空间</a:t>
            </a:r>
            <a:r>
              <a:rPr lang="zh-CN" altLang="en-US" sz="24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大小为</a:t>
            </a:r>
            <a:r>
              <a:rPr lang="en-US" altLang="zh-CN" sz="2400" kern="0">
                <a:solidFill>
                  <a:srgbClr val="CC0066"/>
                </a:solidFill>
                <a:latin typeface="Times New Roman" panose="02020603050405020304"/>
                <a:ea typeface="宋体" panose="02010600030101010101" pitchFamily="2" charset="-122"/>
              </a:rPr>
              <a:t>256MB</a:t>
            </a:r>
            <a:r>
              <a:rPr lang="zh-CN" altLang="en-US" sz="24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</a:t>
            </a:r>
            <a:endParaRPr lang="zh-CN" altLang="en-US" sz="2400"/>
          </a:p>
        </p:txBody>
      </p:sp>
      <p:sp>
        <p:nvSpPr>
          <p:cNvPr id="63" name="矩形 62"/>
          <p:cNvSpPr/>
          <p:nvPr/>
        </p:nvSpPr>
        <p:spPr>
          <a:xfrm>
            <a:off x="6372200" y="1316502"/>
            <a:ext cx="233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</a:rPr>
              <a:t>页面大小</a:t>
            </a:r>
            <a:r>
              <a:rPr lang="en-US" altLang="zh-CN" sz="2400">
                <a:solidFill>
                  <a:srgbClr val="9933FF"/>
                </a:solidFill>
              </a:rPr>
              <a:t>4KB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 bwMode="auto">
          <a:xfrm>
            <a:off x="6369156" y="5288098"/>
            <a:ext cx="2238361" cy="738664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/>
              <a:t>考虑 TLB 是</a:t>
            </a:r>
            <a:endParaRPr lang="en-US" altLang="zh-CN" sz="2400"/>
          </a:p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C00000"/>
                </a:solidFill>
              </a:rPr>
              <a:t>全相联</a:t>
            </a:r>
            <a:r>
              <a:rPr lang="zh-CN" altLang="en-US" sz="2400"/>
              <a:t>的情况？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4.81481E-6 L -0.00018 0.00024 C 0.00034 0.00556 0.00052 0.01227 0.00087 0.01806 C 0.00104 0.02038 0.00191 0.02246 0.00208 0.02477 C 0.00243 0.02778 0.00278 0.03149 0.00347 0.03496 C 0.00278 0.05741 0.0026 0.07963 0.00208 0.10186 C 0.00208 0.10371 0.00156 0.10602 0.00087 0.10811 C -0.00035 0.11181 -0.00504 0.11852 -0.00677 0.12061 C -0.00816 0.12223 -0.00972 0.12315 -0.01111 0.12477 C -0.01233 0.12616 -0.0132 0.12755 -0.01459 0.12871 C -0.01563 0.12987 -0.01702 0.12987 -0.01806 0.13102 C -0.02014 0.13334 -0.02188 0.13797 -0.02466 0.13936 L -0.03108 0.14352 C -0.03247 0.14422 -0.03351 0.14538 -0.03455 0.14584 C -0.03646 0.14653 -0.0382 0.147 -0.03993 0.14792 C -0.04167 0.14838 -0.04306 0.14954 -0.04462 0.15 C -0.05347 0.15116 -0.06233 0.15116 -0.07136 0.15209 C -0.08507 0.15857 -0.07066 0.15209 -0.1033 0.15602 C -0.10591 0.15625 -0.10851 0.15811 -0.11111 0.15834 C -0.11997 0.1595 -0.12865 0.1595 -0.13768 0.16042 L -0.16007 0.16227 C -0.20521 0.16482 -0.26025 0.16551 -0.30313 0.16667 C -0.31667 0.16737 -0.33038 0.16922 -0.34427 0.16922 C -0.36077 0.16922 -0.37743 0.16783 -0.3941 0.16667 C -0.39705 0.16621 -0.4 0.16459 -0.40295 0.16436 C -0.4099 0.16413 -0.41702 0.16436 -0.42379 0.16436 " pathEditMode="relative" rAng="0" ptsTypes="AAAAAAAAAAAAAAAAAAAAAAAAAA">
                                      <p:cBhvr>
                                        <p:cTn id="17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7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-2.77778E-6 -0.0507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5" grpId="0" animBg="1"/>
      <p:bldP spid="27" grpId="0" animBg="1"/>
      <p:bldP spid="30" grpId="0" animBg="1"/>
      <p:bldP spid="31" grpId="0"/>
      <p:bldP spid="12" grpId="0" animBg="1"/>
      <p:bldP spid="33" grpId="0" animBg="1"/>
      <p:bldP spid="34" grpId="0"/>
      <p:bldP spid="35" grpId="0"/>
      <p:bldP spid="36" grpId="0"/>
      <p:bldP spid="32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6" grpId="1"/>
      <p:bldP spid="47" grpId="0" animBg="1"/>
      <p:bldP spid="48" grpId="0" animBg="1"/>
      <p:bldP spid="49" grpId="0"/>
      <p:bldP spid="51" grpId="0"/>
      <p:bldP spid="51" grpId="1"/>
      <p:bldP spid="53" grpId="0"/>
      <p:bldP spid="55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1296144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1600">
                <a:latin typeface="+mn-ea"/>
              </a:rPr>
              <a:t>  </a:t>
            </a:r>
            <a:r>
              <a:rPr lang="en-US" altLang="zh-CN" sz="2000">
                <a:latin typeface="+mn-ea"/>
              </a:rPr>
              <a:t>     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为该计算机配置一个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全相联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共可存放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个页表项，</a:t>
            </a:r>
            <a:b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其当前内容（十六进制）如图所示。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n-cs"/>
              </a:rPr>
              <a:t>Cache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n-cs"/>
              </a:rPr>
              <a:t>地址映射举例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anose="020B0604020202020204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8141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9690" y="1844824"/>
            <a:ext cx="311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CC0066"/>
                </a:solidFill>
                <a:cs typeface="Times New Roman" panose="02020603050405020304" pitchFamily="18" charset="0"/>
              </a:rPr>
              <a:t>虚拟地址：</a:t>
            </a:r>
            <a:r>
              <a:rPr lang="en-US" altLang="zh-CN" sz="2400">
                <a:solidFill>
                  <a:srgbClr val="0000FF"/>
                </a:solidFill>
                <a:cs typeface="Times New Roman" panose="02020603050405020304" pitchFamily="18" charset="0"/>
              </a:rPr>
              <a:t>00356A8H</a:t>
            </a: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883628" y="2718174"/>
            <a:ext cx="1475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虚拟地址：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14" name="表格 9"/>
          <p:cNvGraphicFramePr>
            <a:graphicFrameLocks noGrp="1"/>
          </p:cNvGraphicFramePr>
          <p:nvPr/>
        </p:nvGraphicFramePr>
        <p:xfrm>
          <a:off x="771164" y="3119837"/>
          <a:ext cx="4087204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5"/>
                <a:gridCol w="17829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Tag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页内地址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 bwMode="auto">
          <a:xfrm>
            <a:off x="771164" y="3561029"/>
            <a:ext cx="0" cy="548271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3095417" y="3611059"/>
            <a:ext cx="0" cy="282217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4858368" y="3561029"/>
            <a:ext cx="0" cy="548271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771164" y="3723378"/>
            <a:ext cx="2311450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1618008" y="3554585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16</a:t>
            </a:r>
            <a:r>
              <a:rPr lang="zh-CN" altLang="en-US" sz="2000">
                <a:solidFill>
                  <a:srgbClr val="FF0000"/>
                </a:solidFill>
              </a:rPr>
              <a:t>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flipV="1">
            <a:off x="3095416" y="3723378"/>
            <a:ext cx="1762952" cy="2332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3651483" y="3554585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12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771163" y="4053600"/>
            <a:ext cx="4087205" cy="0"/>
          </a:xfrm>
          <a:prstGeom prst="line">
            <a:avLst/>
          </a:prstGeom>
          <a:solidFill>
            <a:srgbClr val="FFFF99"/>
          </a:solidFill>
          <a:ln w="28575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2422643" y="3913311"/>
            <a:ext cx="65997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28</a:t>
            </a:r>
            <a:r>
              <a:rPr lang="zh-CN" altLang="en-US" sz="2000">
                <a:solidFill>
                  <a:srgbClr val="CC0099"/>
                </a:solidFill>
              </a:rPr>
              <a:t>位</a:t>
            </a:r>
            <a:endParaRPr lang="zh-CN" altLang="en-US" sz="2000">
              <a:solidFill>
                <a:srgbClr val="CC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7983" y="5373419"/>
            <a:ext cx="4921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cs typeface="Times New Roman" panose="02020603050405020304" pitchFamily="18" charset="0"/>
              </a:rPr>
              <a:t>0000 0000 0011 0101 0110 1010 1000</a:t>
            </a:r>
            <a:endParaRPr lang="zh-CN" altLang="en-US" sz="2400"/>
          </a:p>
        </p:txBody>
      </p:sp>
      <p:sp>
        <p:nvSpPr>
          <p:cNvPr id="59" name="矩形 58"/>
          <p:cNvSpPr/>
          <p:nvPr/>
        </p:nvSpPr>
        <p:spPr>
          <a:xfrm>
            <a:off x="3736186" y="569678"/>
            <a:ext cx="5251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kern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虚拟</a:t>
            </a:r>
            <a:r>
              <a:rPr lang="en-US" altLang="zh-CN" sz="2400" ker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kern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逻辑</a:t>
            </a:r>
            <a:r>
              <a:rPr lang="en-US" altLang="zh-CN" sz="2400" ker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kern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地址空间</a:t>
            </a:r>
            <a:r>
              <a:rPr lang="zh-CN" altLang="en-US" sz="24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大小为</a:t>
            </a:r>
            <a:r>
              <a:rPr lang="en-US" altLang="zh-CN" sz="2400" kern="0">
                <a:solidFill>
                  <a:srgbClr val="CC0066"/>
                </a:solidFill>
                <a:latin typeface="Times New Roman" panose="02020603050405020304"/>
                <a:ea typeface="宋体" panose="02010600030101010101" pitchFamily="2" charset="-122"/>
              </a:rPr>
              <a:t>256MB</a:t>
            </a:r>
            <a:r>
              <a:rPr lang="zh-CN" altLang="en-US" sz="24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，</a:t>
            </a:r>
            <a:endParaRPr lang="zh-CN" altLang="en-US" sz="2400"/>
          </a:p>
        </p:txBody>
      </p:sp>
      <p:sp>
        <p:nvSpPr>
          <p:cNvPr id="63" name="矩形 62"/>
          <p:cNvSpPr/>
          <p:nvPr/>
        </p:nvSpPr>
        <p:spPr>
          <a:xfrm>
            <a:off x="6372200" y="1316502"/>
            <a:ext cx="233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spcBef>
                <a:spcPts val="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</a:rPr>
              <a:t>页面大小</a:t>
            </a:r>
            <a:r>
              <a:rPr lang="en-US" altLang="zh-CN" sz="2400">
                <a:solidFill>
                  <a:srgbClr val="9933FF"/>
                </a:solidFill>
              </a:rPr>
              <a:t>4KB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5965274" y="2168873"/>
          <a:ext cx="266623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191"/>
                <a:gridCol w="1008112"/>
                <a:gridCol w="8779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+mn-lt"/>
                        </a:rPr>
                        <a:t>有效位</a:t>
                      </a:r>
                      <a:endParaRPr lang="zh-CN" altLang="en-US" sz="2000" b="1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+mn-lt"/>
                        </a:rPr>
                        <a:t>标记</a:t>
                      </a:r>
                      <a:endParaRPr lang="zh-CN" altLang="en-US" sz="2000" b="1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+mn-lt"/>
                        </a:rPr>
                        <a:t>实页号</a:t>
                      </a:r>
                      <a:endParaRPr lang="zh-CN" altLang="en-US" sz="2000" b="1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0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</a:rPr>
                        <a:t>－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</a:rPr>
                        <a:t>－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1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0003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287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1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0034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86D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0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</a:rPr>
                        <a:t>－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</a:rPr>
                        <a:t>－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0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</a:rPr>
                        <a:t>－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</a:rPr>
                        <a:t>－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1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0035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87E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1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0006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235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</a:rPr>
                        <a:t>0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</a:rPr>
                        <a:t>－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</a:rPr>
                        <a:t>－</a:t>
                      </a:r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矩形: 圆角 53"/>
          <p:cNvSpPr/>
          <p:nvPr/>
        </p:nvSpPr>
        <p:spPr bwMode="auto">
          <a:xfrm>
            <a:off x="3191433" y="5437528"/>
            <a:ext cx="2059836" cy="336092"/>
          </a:xfrm>
          <a:prstGeom prst="roundRect">
            <a:avLst>
              <a:gd name="adj" fmla="val 37396"/>
            </a:avLst>
          </a:prstGeom>
          <a:noFill/>
          <a:ln w="28575" cap="flat" cmpd="sng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矩形: 圆角 55"/>
          <p:cNvSpPr/>
          <p:nvPr/>
        </p:nvSpPr>
        <p:spPr bwMode="auto">
          <a:xfrm>
            <a:off x="417983" y="5437528"/>
            <a:ext cx="2758896" cy="336092"/>
          </a:xfrm>
          <a:prstGeom prst="roundRect">
            <a:avLst>
              <a:gd name="adj" fmla="val 3739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515912" y="5703639"/>
            <a:ext cx="669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</a:rPr>
              <a:t>Tag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546948" y="5703639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9933FF"/>
                </a:solidFill>
              </a:rPr>
              <a:t>页内地址</a:t>
            </a:r>
            <a:endParaRPr lang="zh-CN" altLang="en-US" sz="2400">
              <a:solidFill>
                <a:srgbClr val="9933FF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25561" y="4941168"/>
            <a:ext cx="914191" cy="461665"/>
            <a:chOff x="1425561" y="4322455"/>
            <a:chExt cx="914191" cy="461665"/>
          </a:xfrm>
        </p:grpSpPr>
        <p:sp>
          <p:nvSpPr>
            <p:cNvPr id="60" name="矩形 59"/>
            <p:cNvSpPr/>
            <p:nvPr/>
          </p:nvSpPr>
          <p:spPr>
            <a:xfrm>
              <a:off x="1467525" y="432245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CC00CC"/>
                  </a:solidFill>
                  <a:cs typeface="Times New Roman" panose="02020603050405020304" pitchFamily="18" charset="0"/>
                </a:rPr>
                <a:t>0035</a:t>
              </a:r>
              <a:endParaRPr lang="zh-CN" altLang="en-US" sz="2400">
                <a:solidFill>
                  <a:srgbClr val="CC00CC"/>
                </a:solidFill>
              </a:endParaRPr>
            </a:p>
          </p:txBody>
        </p:sp>
        <p:sp>
          <p:nvSpPr>
            <p:cNvPr id="61" name="矩形: 圆角 60"/>
            <p:cNvSpPr/>
            <p:nvPr/>
          </p:nvSpPr>
          <p:spPr bwMode="auto">
            <a:xfrm>
              <a:off x="1425561" y="4385241"/>
              <a:ext cx="914191" cy="336092"/>
            </a:xfrm>
            <a:prstGeom prst="roundRect">
              <a:avLst>
                <a:gd name="adj" fmla="val 44198"/>
              </a:avLst>
            </a:prstGeom>
            <a:noFill/>
            <a:ln w="76200" cap="flat" cmpd="sng" algn="ctr">
              <a:solidFill>
                <a:srgbClr val="FF00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6799278" y="2581719"/>
            <a:ext cx="919162" cy="286370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736186" y="4533179"/>
            <a:ext cx="1422185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并行比较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5158371" y="4760973"/>
            <a:ext cx="1628394" cy="0"/>
          </a:xfrm>
          <a:prstGeom prst="straightConnector1">
            <a:avLst/>
          </a:prstGeom>
          <a:solidFill>
            <a:schemeClr val="accent1"/>
          </a:solidFill>
          <a:ln w="10160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2339752" y="4760973"/>
            <a:ext cx="1385572" cy="0"/>
          </a:xfrm>
          <a:prstGeom prst="straightConnector1">
            <a:avLst/>
          </a:prstGeom>
          <a:solidFill>
            <a:schemeClr val="accent1"/>
          </a:solidFill>
          <a:ln w="10160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爆炸形: 14 pt  67"/>
          <p:cNvSpPr/>
          <p:nvPr/>
        </p:nvSpPr>
        <p:spPr bwMode="auto">
          <a:xfrm rot="828040">
            <a:off x="6674428" y="4253162"/>
            <a:ext cx="1309072" cy="642098"/>
          </a:xfrm>
          <a:prstGeom prst="irregularSeal2">
            <a:avLst/>
          </a:prstGeom>
          <a:noFill/>
          <a:ln w="381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46587" y="435171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CC0066"/>
                </a:solidFill>
                <a:cs typeface="Times New Roman" panose="02020603050405020304" pitchFamily="18" charset="0"/>
              </a:rPr>
              <a:t>87E</a:t>
            </a:r>
            <a:endParaRPr lang="zh-CN" altLang="en-US" sz="2400"/>
          </a:p>
        </p:txBody>
      </p:sp>
      <p:sp>
        <p:nvSpPr>
          <p:cNvPr id="70" name="矩形 69"/>
          <p:cNvSpPr/>
          <p:nvPr/>
        </p:nvSpPr>
        <p:spPr>
          <a:xfrm>
            <a:off x="2903638" y="1849018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cs typeface="Times New Roman" panose="02020603050405020304" pitchFamily="18" charset="0"/>
              </a:rPr>
              <a:t>6A8</a:t>
            </a:r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445530" y="2227000"/>
            <a:ext cx="423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cs typeface="Times New Roman" panose="02020603050405020304" pitchFamily="18" charset="0"/>
              </a:rPr>
              <a:t>H</a:t>
            </a: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41056" y="221055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C0066"/>
                </a:solidFill>
                <a:cs typeface="Times New Roman" panose="02020603050405020304" pitchFamily="18" charset="0"/>
              </a:rPr>
              <a:t>主存物理地址：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2.77778E-6 -0.05973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4.44444E-6 L -0.00035 -0.0007 C 0.00035 -0.01088 0.0007 -0.02338 0.00104 -0.03426 C 0.00139 -0.03843 0.0026 -0.04237 0.00278 -0.04676 C 0.0033 -0.05255 0.00382 -0.05926 0.00521 -0.06598 C 0.00382 -0.10764 0.00347 -0.14931 0.00278 -0.19121 C 0.00278 -0.19445 0.00208 -0.19885 0.00104 -0.20278 C -0.00052 -0.20996 -0.00712 -0.22246 -0.00955 -0.22639 C -0.01146 -0.22917 -0.01371 -0.23079 -0.01562 -0.23403 C -0.01736 -0.23658 -0.01858 -0.23912 -0.02049 -0.24144 C -0.02205 -0.24352 -0.02396 -0.24352 -0.02535 -0.24584 C -0.0283 -0.25 -0.03073 -0.2588 -0.03472 -0.26135 L -0.04375 -0.26899 C -0.04566 -0.27037 -0.04705 -0.27246 -0.04861 -0.27338 C -0.05121 -0.27477 -0.05365 -0.2757 -0.05642 -0.27732 C -0.05885 -0.27825 -0.06076 -0.28033 -0.06302 -0.28125 C -0.07535 -0.28334 -0.08785 -0.28334 -0.10052 -0.28496 C -0.12014 -0.29723 -0.09948 -0.28496 -0.14566 -0.2926 C -0.1493 -0.29283 -0.15295 -0.29653 -0.1566 -0.29676 C -0.1691 -0.29908 -0.1816 -0.29908 -0.19427 -0.3007 L -0.22552 -0.30417 C -0.28924 -0.30903 -0.36719 -0.31019 -0.4276 -0.3125 C -0.44653 -0.31366 -0.4658 -0.3169 -0.48559 -0.3169 C -0.50868 -0.3169 -0.53212 -0.31459 -0.5559 -0.3125 C -0.56007 -0.31158 -0.56406 -0.30857 -0.56823 -0.30811 C -0.57795 -0.30764 -0.58802 -0.30811 -0.5974 -0.30811 " pathEditMode="relative" rAng="0" ptsTypes="AAAAAAAAAAAAAAAAAAAAAAAAAA">
                                      <p:cBhvr>
                                        <p:cTn id="1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83" y="-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2.77778E-6 0.05509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5" grpId="0" animBg="1"/>
      <p:bldP spid="27" grpId="0" animBg="1"/>
      <p:bldP spid="31" grpId="0"/>
      <p:bldP spid="54" grpId="0" animBg="1"/>
      <p:bldP spid="56" grpId="0" animBg="1"/>
      <p:bldP spid="57" grpId="0"/>
      <p:bldP spid="58" grpId="0"/>
      <p:bldP spid="9" grpId="0" animBg="1"/>
      <p:bldP spid="62" grpId="0" animBg="1"/>
      <p:bldP spid="68" grpId="0" animBg="1"/>
      <p:bldP spid="69" grpId="0"/>
      <p:bldP spid="69" grpId="1"/>
      <p:bldP spid="70" grpId="0"/>
      <p:bldP spid="70" grpId="1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1124744"/>
            <a:ext cx="8445946" cy="5256584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/>
              <a:t>全相联、组相联：</a:t>
            </a:r>
            <a:r>
              <a:rPr lang="en-US" altLang="zh-CN"/>
              <a:t>Cache</a:t>
            </a:r>
            <a:r>
              <a:rPr lang="zh-CN" altLang="en-US"/>
              <a:t>替换算法</a:t>
            </a:r>
            <a:endParaRPr lang="en-US" altLang="zh-CN"/>
          </a:p>
          <a:p>
            <a:pPr marL="263525" indent="-271780">
              <a:spcBef>
                <a:spcPts val="1200"/>
              </a:spcBef>
            </a:pPr>
            <a:r>
              <a:rPr lang="zh-CN" altLang="en-US">
                <a:solidFill>
                  <a:srgbClr val="0000FF"/>
                </a:solidFill>
              </a:rPr>
              <a:t>随机</a:t>
            </a:r>
            <a:r>
              <a:rPr lang="zh-CN" altLang="en-US"/>
              <a:t>替换算法</a:t>
            </a:r>
            <a:br>
              <a:rPr lang="en-US" altLang="zh-CN"/>
            </a:br>
            <a:r>
              <a:rPr lang="zh-CN" altLang="en-US"/>
              <a:t>（</a:t>
            </a:r>
            <a:r>
              <a:rPr lang="en-US" altLang="zh-CN">
                <a:solidFill>
                  <a:srgbClr val="FF0066"/>
                </a:solidFill>
              </a:rPr>
              <a:t>RAND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FF0066"/>
                </a:solidFill>
              </a:rPr>
              <a:t>Rand</a:t>
            </a:r>
            <a:r>
              <a:rPr lang="en-US" altLang="zh-CN" i="1"/>
              <a:t>om Algorithm</a:t>
            </a:r>
            <a:r>
              <a:rPr lang="zh-CN" altLang="en-US"/>
              <a:t>）</a:t>
            </a:r>
            <a:endParaRPr lang="zh-CN" altLang="en-US"/>
          </a:p>
          <a:p>
            <a:pPr marL="263525" indent="-271780">
              <a:spcBef>
                <a:spcPts val="1200"/>
              </a:spcBef>
            </a:pPr>
            <a:r>
              <a:rPr lang="zh-CN" altLang="en-US">
                <a:solidFill>
                  <a:srgbClr val="0000FF"/>
                </a:solidFill>
              </a:rPr>
              <a:t>先进先出</a:t>
            </a:r>
            <a:r>
              <a:rPr lang="zh-CN" altLang="en-US"/>
              <a:t>替换算法</a:t>
            </a:r>
            <a:br>
              <a:rPr lang="en-US" altLang="zh-CN"/>
            </a:br>
            <a:r>
              <a:rPr lang="zh-CN" altLang="en-US"/>
              <a:t> 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FF0066"/>
                </a:solidFill>
              </a:rPr>
              <a:t>FIFO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FF0066"/>
                </a:solidFill>
              </a:rPr>
              <a:t>F</a:t>
            </a:r>
            <a:r>
              <a:rPr lang="en-US" altLang="zh-CN" i="1"/>
              <a:t>irst-</a:t>
            </a:r>
            <a:r>
              <a:rPr lang="en-US" altLang="zh-CN" i="1">
                <a:solidFill>
                  <a:srgbClr val="FF0066"/>
                </a:solidFill>
              </a:rPr>
              <a:t>i</a:t>
            </a:r>
            <a:r>
              <a:rPr lang="en-US" altLang="zh-CN" i="1"/>
              <a:t>n </a:t>
            </a:r>
            <a:r>
              <a:rPr lang="en-US" altLang="zh-CN" i="1">
                <a:solidFill>
                  <a:srgbClr val="FF0066"/>
                </a:solidFill>
              </a:rPr>
              <a:t>F</a:t>
            </a:r>
            <a:r>
              <a:rPr lang="en-US" altLang="zh-CN" i="1"/>
              <a:t>irst-</a:t>
            </a:r>
            <a:r>
              <a:rPr lang="en-US" altLang="zh-CN" i="1">
                <a:solidFill>
                  <a:srgbClr val="FF0066"/>
                </a:solidFill>
              </a:rPr>
              <a:t>o</a:t>
            </a:r>
            <a:r>
              <a:rPr lang="en-US" altLang="zh-CN" i="1"/>
              <a:t>ut Algorithm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pPr marL="263525" indent="-271780">
              <a:spcBef>
                <a:spcPts val="1200"/>
              </a:spcBef>
            </a:pPr>
            <a:r>
              <a:rPr lang="zh-CN" altLang="en-US">
                <a:solidFill>
                  <a:srgbClr val="0000FF"/>
                </a:solidFill>
              </a:rPr>
              <a:t>近期最少使用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最久未用</a:t>
            </a:r>
            <a:r>
              <a:rPr lang="en-US" altLang="zh-CN">
                <a:latin typeface="+mn-ea"/>
              </a:rPr>
              <a:t>)</a:t>
            </a:r>
            <a:r>
              <a:rPr lang="zh-CN" altLang="en-US"/>
              <a:t>替换算法</a:t>
            </a:r>
            <a:br>
              <a:rPr lang="en-US" altLang="zh-CN"/>
            </a:br>
            <a:r>
              <a:rPr lang="zh-CN" altLang="en-US"/>
              <a:t>（</a:t>
            </a:r>
            <a:r>
              <a:rPr lang="en-US" altLang="zh-CN">
                <a:solidFill>
                  <a:srgbClr val="FF0066"/>
                </a:solidFill>
              </a:rPr>
              <a:t>LRU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FF0066"/>
                </a:solidFill>
              </a:rPr>
              <a:t>L</a:t>
            </a:r>
            <a:r>
              <a:rPr lang="en-US" altLang="zh-CN" i="1"/>
              <a:t>east </a:t>
            </a:r>
            <a:r>
              <a:rPr lang="en-US" altLang="zh-CN" i="1">
                <a:solidFill>
                  <a:srgbClr val="FF0066"/>
                </a:solidFill>
              </a:rPr>
              <a:t>R</a:t>
            </a:r>
            <a:r>
              <a:rPr lang="en-US" altLang="zh-CN" i="1"/>
              <a:t>ecently </a:t>
            </a:r>
            <a:r>
              <a:rPr lang="en-US" altLang="zh-CN" i="1">
                <a:solidFill>
                  <a:srgbClr val="FF0066"/>
                </a:solidFill>
              </a:rPr>
              <a:t>U</a:t>
            </a:r>
            <a:r>
              <a:rPr lang="en-US" altLang="zh-CN" i="1"/>
              <a:t>sed Algorithm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6049957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3"/>
            <a:ext cx="7776864" cy="525601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/>
              <a:t>虚拟存储器：</a:t>
            </a:r>
            <a:r>
              <a:rPr lang="zh-CN" altLang="en-US">
                <a:solidFill>
                  <a:srgbClr val="0000FF"/>
                </a:solidFill>
              </a:rPr>
              <a:t>主存 </a:t>
            </a:r>
            <a:r>
              <a:rPr lang="en-US" altLang="zh-CN">
                <a:solidFill>
                  <a:srgbClr val="0000FF"/>
                </a:solidFill>
              </a:rPr>
              <a:t>– </a:t>
            </a:r>
            <a:r>
              <a:rPr lang="zh-CN" altLang="en-US">
                <a:solidFill>
                  <a:srgbClr val="0000FF"/>
                </a:solidFill>
              </a:rPr>
              <a:t>联机工作的辅存</a:t>
            </a:r>
            <a:r>
              <a:rPr lang="en-US" altLang="zh-CN">
                <a:solidFill>
                  <a:srgbClr val="0000FF"/>
                </a:solidFill>
                <a:latin typeface="+mn-ea"/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硬盘</a:t>
            </a:r>
            <a:r>
              <a:rPr lang="en-US" altLang="zh-CN">
                <a:solidFill>
                  <a:srgbClr val="0000FF"/>
                </a:solidFill>
                <a:latin typeface="+mn-ea"/>
              </a:rPr>
              <a:t>)</a:t>
            </a:r>
            <a:endParaRPr lang="en-US" altLang="zh-CN">
              <a:solidFill>
                <a:srgbClr val="0000FF"/>
              </a:solidFill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/>
              <a:t>地址映射：</a:t>
            </a:r>
            <a:r>
              <a:rPr lang="en-US" altLang="zh-CN"/>
              <a:t>OS</a:t>
            </a:r>
            <a:r>
              <a:rPr lang="zh-CN" altLang="en-US"/>
              <a:t>（全相联）</a:t>
            </a:r>
            <a:endParaRPr lang="en-US" altLang="zh-CN"/>
          </a:p>
          <a:p>
            <a:pPr lvl="1">
              <a:spcBef>
                <a:spcPts val="600"/>
              </a:spcBef>
            </a:pPr>
            <a:r>
              <a:rPr lang="zh-CN" altLang="en-US"/>
              <a:t>地址变换：</a:t>
            </a:r>
            <a:r>
              <a:rPr lang="en-US" altLang="zh-CN"/>
              <a:t>MMU</a:t>
            </a:r>
            <a:endParaRPr lang="en-US" altLang="zh-CN"/>
          </a:p>
          <a:p>
            <a:pPr lvl="1">
              <a:spcBef>
                <a:spcPts val="600"/>
              </a:spcBef>
            </a:pPr>
            <a:r>
              <a:rPr lang="zh-CN" altLang="en-US"/>
              <a:t>页式虚拟存储器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zh-CN" altLang="en-US"/>
              <a:t>多级页表</a:t>
            </a:r>
            <a:endParaRPr lang="en-US" altLang="zh-CN"/>
          </a:p>
          <a:p>
            <a:pPr lvl="2">
              <a:spcBef>
                <a:spcPts val="600"/>
              </a:spcBef>
            </a:pPr>
            <a:r>
              <a:rPr lang="zh-CN" altLang="en-US"/>
              <a:t>快慢表法</a:t>
            </a:r>
            <a:endParaRPr lang="en-US" altLang="zh-CN"/>
          </a:p>
          <a:p>
            <a:pPr lvl="3">
              <a:spcBef>
                <a:spcPts val="600"/>
              </a:spcBef>
            </a:pPr>
            <a:r>
              <a:rPr lang="zh-CN" altLang="en-US"/>
              <a:t>主存中的页表：慢表</a:t>
            </a:r>
            <a:endParaRPr lang="en-US" altLang="zh-CN"/>
          </a:p>
          <a:p>
            <a:pPr lvl="3">
              <a:spcBef>
                <a:spcPts val="600"/>
              </a:spcBef>
            </a:pPr>
            <a:r>
              <a:rPr lang="en-US" altLang="zh-CN"/>
              <a:t>CPU</a:t>
            </a:r>
            <a:r>
              <a:rPr lang="zh-CN" altLang="en-US"/>
              <a:t>内部的</a:t>
            </a:r>
            <a:r>
              <a:rPr lang="en-US" altLang="zh-CN"/>
              <a:t>TLB</a:t>
            </a:r>
            <a:r>
              <a:rPr lang="zh-CN" altLang="en-US"/>
              <a:t>：快表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1" name="文本框 50"/>
          <p:cNvSpPr txBox="1"/>
          <p:nvPr/>
        </p:nvSpPr>
        <p:spPr bwMode="auto">
          <a:xfrm>
            <a:off x="3573860" y="44450"/>
            <a:ext cx="270939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二、虚拟存储器</a:t>
            </a:r>
            <a:endParaRPr lang="zh-CN" altLang="en-US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769100" y="6309020"/>
            <a:ext cx="2133600" cy="324190"/>
          </a:xfrm>
        </p:spPr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3573860" y="44450"/>
            <a:ext cx="1627369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三、磁盘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3832307" y="719497"/>
            <a:ext cx="1988045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磁记录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2" charset="-122"/>
                <a:cs typeface="+mj-cs"/>
              </a:rPr>
              <a:t>方式</a:t>
            </a:r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77121" y="1340386"/>
            <a:ext cx="574675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80133" y="1340386"/>
            <a:ext cx="1296988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数据序列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51796" y="1340386"/>
            <a:ext cx="574675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428058" y="1340386"/>
            <a:ext cx="574675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002733" y="1340386"/>
            <a:ext cx="574675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580583" y="1340386"/>
            <a:ext cx="574675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160021" y="1340386"/>
            <a:ext cx="574675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736283" y="1340386"/>
            <a:ext cx="574675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310958" y="1340386"/>
            <a:ext cx="574675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885633" y="1340386"/>
            <a:ext cx="574675" cy="360362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980133" y="1700748"/>
            <a:ext cx="1296988" cy="719138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RZ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980133" y="2419886"/>
            <a:ext cx="1296988" cy="719137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NRZ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980133" y="3140611"/>
            <a:ext cx="1296988" cy="719137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NRZ1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980133" y="3859748"/>
            <a:ext cx="1296988" cy="719138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FM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80133" y="4578886"/>
            <a:ext cx="1296988" cy="719137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MFM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980133" y="5299611"/>
            <a:ext cx="1296988" cy="719137"/>
          </a:xfrm>
          <a:prstGeom prst="rect">
            <a:avLst/>
          </a:prstGeom>
          <a:noFill/>
          <a:ln w="12700" algn="ctr">
            <a:solidFill>
              <a:srgbClr val="0000FF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PM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275533" y="2418298"/>
            <a:ext cx="51847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460308" y="1697573"/>
            <a:ext cx="0" cy="43211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75533" y="6018748"/>
            <a:ext cx="51847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275533" y="3139023"/>
            <a:ext cx="51847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275533" y="3858161"/>
            <a:ext cx="51847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275533" y="4578886"/>
            <a:ext cx="51847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3275533" y="5298023"/>
            <a:ext cx="51847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275533" y="2057936"/>
            <a:ext cx="51847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275533" y="2778661"/>
            <a:ext cx="51847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275533" y="3497798"/>
            <a:ext cx="51847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3275533" y="4218523"/>
            <a:ext cx="51847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3275533" y="4939248"/>
            <a:ext cx="51847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275533" y="5658386"/>
            <a:ext cx="51847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7884046" y="1697573"/>
            <a:ext cx="0" cy="432117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7307783" y="1697573"/>
            <a:ext cx="0" cy="432117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6733108" y="1697573"/>
            <a:ext cx="0" cy="432117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156846" y="1697573"/>
            <a:ext cx="0" cy="432117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580583" y="1697573"/>
            <a:ext cx="0" cy="432117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5004321" y="1697573"/>
            <a:ext cx="0" cy="432117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4428058" y="1697573"/>
            <a:ext cx="0" cy="432117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3851796" y="1697573"/>
            <a:ext cx="0" cy="4321175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3348558" y="1842036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3348558" y="18420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3780358" y="18420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3780358" y="2057936"/>
            <a:ext cx="1444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>
            <a:off x="3275533" y="2057936"/>
            <a:ext cx="730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3924821" y="2275423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3924821" y="2059523"/>
            <a:ext cx="0" cy="2143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 flipV="1">
            <a:off x="4356621" y="2059523"/>
            <a:ext cx="0" cy="2143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V="1">
            <a:off x="4356621" y="2057936"/>
            <a:ext cx="142875" cy="1587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4501083" y="1842036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4499496" y="1842036"/>
            <a:ext cx="1587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4932883" y="18420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5075758" y="1842036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5075758" y="18420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>
            <a:off x="5507558" y="18420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3" name="Line 63"/>
          <p:cNvSpPr>
            <a:spLocks noChangeShapeType="1"/>
          </p:cNvSpPr>
          <p:nvPr/>
        </p:nvSpPr>
        <p:spPr bwMode="auto">
          <a:xfrm>
            <a:off x="5652021" y="1842036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652021" y="18420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083821" y="18420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V="1">
            <a:off x="6228283" y="2273836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 flipV="1">
            <a:off x="6228283" y="20579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 flipV="1">
            <a:off x="6660083" y="20579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 flipV="1">
            <a:off x="6804546" y="2273836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 flipV="1">
            <a:off x="6804546" y="20579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 flipV="1">
            <a:off x="7236346" y="20579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V="1">
            <a:off x="7380808" y="2273836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V="1">
            <a:off x="7380808" y="20579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V="1">
            <a:off x="7812608" y="20579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7957071" y="1842036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7957071" y="18420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>
            <a:off x="8388871" y="1842036"/>
            <a:ext cx="0" cy="2159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8388871" y="2057936"/>
            <a:ext cx="71437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7812608" y="2057936"/>
            <a:ext cx="1444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>
            <a:off x="7236346" y="2057936"/>
            <a:ext cx="1444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6660083" y="2057936"/>
            <a:ext cx="1444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6083821" y="2057936"/>
            <a:ext cx="1444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>
            <a:off x="5507558" y="2057936"/>
            <a:ext cx="1444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>
            <a:off x="4932883" y="2057936"/>
            <a:ext cx="1444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5" name="Text Box 85"/>
          <p:cNvSpPr txBox="1">
            <a:spLocks noChangeArrowheads="1"/>
          </p:cNvSpPr>
          <p:nvPr/>
        </p:nvSpPr>
        <p:spPr bwMode="auto">
          <a:xfrm>
            <a:off x="616471" y="1842036"/>
            <a:ext cx="1363662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归零制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616471" y="2562761"/>
            <a:ext cx="1363662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不归零制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3275533" y="2562761"/>
            <a:ext cx="5762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>
            <a:off x="3851796" y="2994561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>
            <a:off x="3851796" y="2562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>
            <a:off x="4428058" y="2562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4428058" y="2562761"/>
            <a:ext cx="172878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>
            <a:off x="6156846" y="2562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3" name="Line 93"/>
          <p:cNvSpPr>
            <a:spLocks noChangeShapeType="1"/>
          </p:cNvSpPr>
          <p:nvPr/>
        </p:nvSpPr>
        <p:spPr bwMode="auto">
          <a:xfrm>
            <a:off x="6156846" y="2994561"/>
            <a:ext cx="17272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4" name="Line 94"/>
          <p:cNvSpPr>
            <a:spLocks noChangeShapeType="1"/>
          </p:cNvSpPr>
          <p:nvPr/>
        </p:nvSpPr>
        <p:spPr bwMode="auto">
          <a:xfrm>
            <a:off x="7884046" y="2562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7884046" y="2562761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>
            <a:off x="3275533" y="3281898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7" name="Line 98"/>
          <p:cNvSpPr>
            <a:spLocks noChangeShapeType="1"/>
          </p:cNvSpPr>
          <p:nvPr/>
        </p:nvSpPr>
        <p:spPr bwMode="auto">
          <a:xfrm>
            <a:off x="3275533" y="3281898"/>
            <a:ext cx="11525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8" name="Line 99"/>
          <p:cNvSpPr>
            <a:spLocks noChangeShapeType="1"/>
          </p:cNvSpPr>
          <p:nvPr/>
        </p:nvSpPr>
        <p:spPr bwMode="auto">
          <a:xfrm>
            <a:off x="4428058" y="3281898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9" name="Line 100"/>
          <p:cNvSpPr>
            <a:spLocks noChangeShapeType="1"/>
          </p:cNvSpPr>
          <p:nvPr/>
        </p:nvSpPr>
        <p:spPr bwMode="auto">
          <a:xfrm>
            <a:off x="5004321" y="3281898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0" name="Line 101"/>
          <p:cNvSpPr>
            <a:spLocks noChangeShapeType="1"/>
          </p:cNvSpPr>
          <p:nvPr/>
        </p:nvSpPr>
        <p:spPr bwMode="auto">
          <a:xfrm>
            <a:off x="5580583" y="3281898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1" name="Line 102"/>
          <p:cNvSpPr>
            <a:spLocks noChangeShapeType="1"/>
          </p:cNvSpPr>
          <p:nvPr/>
        </p:nvSpPr>
        <p:spPr bwMode="auto">
          <a:xfrm>
            <a:off x="4428058" y="3713698"/>
            <a:ext cx="5762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2" name="Line 103"/>
          <p:cNvSpPr>
            <a:spLocks noChangeShapeType="1"/>
          </p:cNvSpPr>
          <p:nvPr/>
        </p:nvSpPr>
        <p:spPr bwMode="auto">
          <a:xfrm>
            <a:off x="5004321" y="3281898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3" name="Line 104"/>
          <p:cNvSpPr>
            <a:spLocks noChangeShapeType="1"/>
          </p:cNvSpPr>
          <p:nvPr/>
        </p:nvSpPr>
        <p:spPr bwMode="auto">
          <a:xfrm>
            <a:off x="5580583" y="3713698"/>
            <a:ext cx="23034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4" name="Line 105"/>
          <p:cNvSpPr>
            <a:spLocks noChangeShapeType="1"/>
          </p:cNvSpPr>
          <p:nvPr/>
        </p:nvSpPr>
        <p:spPr bwMode="auto">
          <a:xfrm>
            <a:off x="7884046" y="3281898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>
            <a:off x="7884046" y="3281898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6" name="Line 107"/>
          <p:cNvSpPr>
            <a:spLocks noChangeShapeType="1"/>
          </p:cNvSpPr>
          <p:nvPr/>
        </p:nvSpPr>
        <p:spPr bwMode="auto">
          <a:xfrm>
            <a:off x="3562871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7" name="Line 108"/>
          <p:cNvSpPr>
            <a:spLocks noChangeShapeType="1"/>
          </p:cNvSpPr>
          <p:nvPr/>
        </p:nvSpPr>
        <p:spPr bwMode="auto">
          <a:xfrm>
            <a:off x="3851796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8" name="Line 109"/>
          <p:cNvSpPr>
            <a:spLocks noChangeShapeType="1"/>
          </p:cNvSpPr>
          <p:nvPr/>
        </p:nvSpPr>
        <p:spPr bwMode="auto">
          <a:xfrm>
            <a:off x="4428058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9" name="Line 110"/>
          <p:cNvSpPr>
            <a:spLocks noChangeShapeType="1"/>
          </p:cNvSpPr>
          <p:nvPr/>
        </p:nvSpPr>
        <p:spPr bwMode="auto">
          <a:xfrm>
            <a:off x="4715396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0" name="Line 111"/>
          <p:cNvSpPr>
            <a:spLocks noChangeShapeType="1"/>
          </p:cNvSpPr>
          <p:nvPr/>
        </p:nvSpPr>
        <p:spPr bwMode="auto">
          <a:xfrm>
            <a:off x="5004321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1" name="Line 112"/>
          <p:cNvSpPr>
            <a:spLocks noChangeShapeType="1"/>
          </p:cNvSpPr>
          <p:nvPr/>
        </p:nvSpPr>
        <p:spPr bwMode="auto">
          <a:xfrm>
            <a:off x="5291658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2" name="Line 113"/>
          <p:cNvSpPr>
            <a:spLocks noChangeShapeType="1"/>
          </p:cNvSpPr>
          <p:nvPr/>
        </p:nvSpPr>
        <p:spPr bwMode="auto">
          <a:xfrm>
            <a:off x="5580583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3" name="Line 114"/>
          <p:cNvSpPr>
            <a:spLocks noChangeShapeType="1"/>
          </p:cNvSpPr>
          <p:nvPr/>
        </p:nvSpPr>
        <p:spPr bwMode="auto">
          <a:xfrm>
            <a:off x="5867921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4" name="Line 115"/>
          <p:cNvSpPr>
            <a:spLocks noChangeShapeType="1"/>
          </p:cNvSpPr>
          <p:nvPr/>
        </p:nvSpPr>
        <p:spPr bwMode="auto">
          <a:xfrm>
            <a:off x="6155258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5" name="Line 116"/>
          <p:cNvSpPr>
            <a:spLocks noChangeShapeType="1"/>
          </p:cNvSpPr>
          <p:nvPr/>
        </p:nvSpPr>
        <p:spPr bwMode="auto">
          <a:xfrm>
            <a:off x="6731521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6" name="Line 117"/>
          <p:cNvSpPr>
            <a:spLocks noChangeShapeType="1"/>
          </p:cNvSpPr>
          <p:nvPr/>
        </p:nvSpPr>
        <p:spPr bwMode="auto">
          <a:xfrm>
            <a:off x="7307783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7" name="Line 118"/>
          <p:cNvSpPr>
            <a:spLocks noChangeShapeType="1"/>
          </p:cNvSpPr>
          <p:nvPr/>
        </p:nvSpPr>
        <p:spPr bwMode="auto">
          <a:xfrm>
            <a:off x="7884046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8" name="Line 119"/>
          <p:cNvSpPr>
            <a:spLocks noChangeShapeType="1"/>
          </p:cNvSpPr>
          <p:nvPr/>
        </p:nvSpPr>
        <p:spPr bwMode="auto">
          <a:xfrm>
            <a:off x="8171383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9" name="Line 120"/>
          <p:cNvSpPr>
            <a:spLocks noChangeShapeType="1"/>
          </p:cNvSpPr>
          <p:nvPr/>
        </p:nvSpPr>
        <p:spPr bwMode="auto">
          <a:xfrm>
            <a:off x="8460308" y="4002623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0" name="Line 121"/>
          <p:cNvSpPr>
            <a:spLocks noChangeShapeType="1"/>
          </p:cNvSpPr>
          <p:nvPr/>
        </p:nvSpPr>
        <p:spPr bwMode="auto">
          <a:xfrm>
            <a:off x="3275533" y="4002623"/>
            <a:ext cx="28733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1" name="Line 122"/>
          <p:cNvSpPr>
            <a:spLocks noChangeShapeType="1"/>
          </p:cNvSpPr>
          <p:nvPr/>
        </p:nvSpPr>
        <p:spPr bwMode="auto">
          <a:xfrm>
            <a:off x="3562871" y="4434423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2" name="Line 123"/>
          <p:cNvSpPr>
            <a:spLocks noChangeShapeType="1"/>
          </p:cNvSpPr>
          <p:nvPr/>
        </p:nvSpPr>
        <p:spPr bwMode="auto">
          <a:xfrm>
            <a:off x="3851796" y="4002623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3" name="Line 124"/>
          <p:cNvSpPr>
            <a:spLocks noChangeShapeType="1"/>
          </p:cNvSpPr>
          <p:nvPr/>
        </p:nvSpPr>
        <p:spPr bwMode="auto">
          <a:xfrm>
            <a:off x="4428058" y="4434423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4" name="Line 125"/>
          <p:cNvSpPr>
            <a:spLocks noChangeShapeType="1"/>
          </p:cNvSpPr>
          <p:nvPr/>
        </p:nvSpPr>
        <p:spPr bwMode="auto">
          <a:xfrm>
            <a:off x="4715396" y="4002623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5" name="Line 126"/>
          <p:cNvSpPr>
            <a:spLocks noChangeShapeType="1"/>
          </p:cNvSpPr>
          <p:nvPr/>
        </p:nvSpPr>
        <p:spPr bwMode="auto">
          <a:xfrm>
            <a:off x="5004321" y="4434423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6" name="Line 127"/>
          <p:cNvSpPr>
            <a:spLocks noChangeShapeType="1"/>
          </p:cNvSpPr>
          <p:nvPr/>
        </p:nvSpPr>
        <p:spPr bwMode="auto">
          <a:xfrm>
            <a:off x="5291658" y="4002623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7" name="Line 128"/>
          <p:cNvSpPr>
            <a:spLocks noChangeShapeType="1"/>
          </p:cNvSpPr>
          <p:nvPr/>
        </p:nvSpPr>
        <p:spPr bwMode="auto">
          <a:xfrm>
            <a:off x="5580583" y="4434423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8" name="Line 129"/>
          <p:cNvSpPr>
            <a:spLocks noChangeShapeType="1"/>
          </p:cNvSpPr>
          <p:nvPr/>
        </p:nvSpPr>
        <p:spPr bwMode="auto">
          <a:xfrm>
            <a:off x="5867921" y="4002623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9" name="Line 130"/>
          <p:cNvSpPr>
            <a:spLocks noChangeShapeType="1"/>
          </p:cNvSpPr>
          <p:nvPr/>
        </p:nvSpPr>
        <p:spPr bwMode="auto">
          <a:xfrm>
            <a:off x="6155258" y="4434423"/>
            <a:ext cx="5762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0" name="Line 131"/>
          <p:cNvSpPr>
            <a:spLocks noChangeShapeType="1"/>
          </p:cNvSpPr>
          <p:nvPr/>
        </p:nvSpPr>
        <p:spPr bwMode="auto">
          <a:xfrm>
            <a:off x="6731521" y="4002623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1" name="Line 132"/>
          <p:cNvSpPr>
            <a:spLocks noChangeShapeType="1"/>
          </p:cNvSpPr>
          <p:nvPr/>
        </p:nvSpPr>
        <p:spPr bwMode="auto">
          <a:xfrm>
            <a:off x="7307783" y="4434423"/>
            <a:ext cx="5762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2" name="Line 133"/>
          <p:cNvSpPr>
            <a:spLocks noChangeShapeType="1"/>
          </p:cNvSpPr>
          <p:nvPr/>
        </p:nvSpPr>
        <p:spPr bwMode="auto">
          <a:xfrm>
            <a:off x="7884046" y="4002623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3" name="Line 134"/>
          <p:cNvSpPr>
            <a:spLocks noChangeShapeType="1"/>
          </p:cNvSpPr>
          <p:nvPr/>
        </p:nvSpPr>
        <p:spPr bwMode="auto">
          <a:xfrm>
            <a:off x="8171383" y="4434423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4" name="Line 135"/>
          <p:cNvSpPr>
            <a:spLocks noChangeShapeType="1"/>
          </p:cNvSpPr>
          <p:nvPr/>
        </p:nvSpPr>
        <p:spPr bwMode="auto">
          <a:xfrm>
            <a:off x="3562871" y="4721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5" name="Line 136"/>
          <p:cNvSpPr>
            <a:spLocks noChangeShapeType="1"/>
          </p:cNvSpPr>
          <p:nvPr/>
        </p:nvSpPr>
        <p:spPr bwMode="auto">
          <a:xfrm>
            <a:off x="3275533" y="4721761"/>
            <a:ext cx="28733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6" name="Line 137"/>
          <p:cNvSpPr>
            <a:spLocks noChangeShapeType="1"/>
          </p:cNvSpPr>
          <p:nvPr/>
        </p:nvSpPr>
        <p:spPr bwMode="auto">
          <a:xfrm>
            <a:off x="4715396" y="4721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7" name="Line 138"/>
          <p:cNvSpPr>
            <a:spLocks noChangeShapeType="1"/>
          </p:cNvSpPr>
          <p:nvPr/>
        </p:nvSpPr>
        <p:spPr bwMode="auto">
          <a:xfrm>
            <a:off x="3562871" y="5155148"/>
            <a:ext cx="11525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8" name="Line 139"/>
          <p:cNvSpPr>
            <a:spLocks noChangeShapeType="1"/>
          </p:cNvSpPr>
          <p:nvPr/>
        </p:nvSpPr>
        <p:spPr bwMode="auto">
          <a:xfrm>
            <a:off x="5291658" y="4721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9" name="Line 140"/>
          <p:cNvSpPr>
            <a:spLocks noChangeShapeType="1"/>
          </p:cNvSpPr>
          <p:nvPr/>
        </p:nvSpPr>
        <p:spPr bwMode="auto">
          <a:xfrm>
            <a:off x="5867921" y="4721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0" name="Line 141"/>
          <p:cNvSpPr>
            <a:spLocks noChangeShapeType="1"/>
          </p:cNvSpPr>
          <p:nvPr/>
        </p:nvSpPr>
        <p:spPr bwMode="auto">
          <a:xfrm>
            <a:off x="4715396" y="4721761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1" name="Line 142"/>
          <p:cNvSpPr>
            <a:spLocks noChangeShapeType="1"/>
          </p:cNvSpPr>
          <p:nvPr/>
        </p:nvSpPr>
        <p:spPr bwMode="auto">
          <a:xfrm>
            <a:off x="5291658" y="5155148"/>
            <a:ext cx="5762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2" name="Line 143"/>
          <p:cNvSpPr>
            <a:spLocks noChangeShapeType="1"/>
          </p:cNvSpPr>
          <p:nvPr/>
        </p:nvSpPr>
        <p:spPr bwMode="auto">
          <a:xfrm>
            <a:off x="5867921" y="4721761"/>
            <a:ext cx="863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3" name="Line 144"/>
          <p:cNvSpPr>
            <a:spLocks noChangeShapeType="1"/>
          </p:cNvSpPr>
          <p:nvPr/>
        </p:nvSpPr>
        <p:spPr bwMode="auto">
          <a:xfrm>
            <a:off x="6731521" y="4721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4" name="Line 145"/>
          <p:cNvSpPr>
            <a:spLocks noChangeShapeType="1"/>
          </p:cNvSpPr>
          <p:nvPr/>
        </p:nvSpPr>
        <p:spPr bwMode="auto">
          <a:xfrm>
            <a:off x="7307783" y="4721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5" name="Line 146"/>
          <p:cNvSpPr>
            <a:spLocks noChangeShapeType="1"/>
          </p:cNvSpPr>
          <p:nvPr/>
        </p:nvSpPr>
        <p:spPr bwMode="auto">
          <a:xfrm>
            <a:off x="6731521" y="5153561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6" name="Line 147"/>
          <p:cNvSpPr>
            <a:spLocks noChangeShapeType="1"/>
          </p:cNvSpPr>
          <p:nvPr/>
        </p:nvSpPr>
        <p:spPr bwMode="auto">
          <a:xfrm>
            <a:off x="7307783" y="4721761"/>
            <a:ext cx="8636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7" name="Line 148"/>
          <p:cNvSpPr>
            <a:spLocks noChangeShapeType="1"/>
          </p:cNvSpPr>
          <p:nvPr/>
        </p:nvSpPr>
        <p:spPr bwMode="auto">
          <a:xfrm>
            <a:off x="8171383" y="4721761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8" name="Line 149"/>
          <p:cNvSpPr>
            <a:spLocks noChangeShapeType="1"/>
          </p:cNvSpPr>
          <p:nvPr/>
        </p:nvSpPr>
        <p:spPr bwMode="auto">
          <a:xfrm>
            <a:off x="8171383" y="5155148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9" name="Line 150"/>
          <p:cNvSpPr>
            <a:spLocks noChangeShapeType="1"/>
          </p:cNvSpPr>
          <p:nvPr/>
        </p:nvSpPr>
        <p:spPr bwMode="auto">
          <a:xfrm flipV="1">
            <a:off x="3562871" y="5442486"/>
            <a:ext cx="0" cy="431800"/>
          </a:xfrm>
          <a:prstGeom prst="line">
            <a:avLst/>
          </a:prstGeom>
          <a:noFill/>
          <a:ln w="28575" cap="rnd">
            <a:solidFill>
              <a:srgbClr val="CC0066"/>
            </a:solidFill>
            <a:round/>
            <a:tailEnd type="triangle" w="med" len="lg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0" name="Line 151"/>
          <p:cNvSpPr>
            <a:spLocks noChangeShapeType="1"/>
          </p:cNvSpPr>
          <p:nvPr/>
        </p:nvSpPr>
        <p:spPr bwMode="auto">
          <a:xfrm>
            <a:off x="4139133" y="5442486"/>
            <a:ext cx="0" cy="431800"/>
          </a:xfrm>
          <a:prstGeom prst="line">
            <a:avLst/>
          </a:prstGeom>
          <a:noFill/>
          <a:ln w="28575" cap="rnd">
            <a:solidFill>
              <a:srgbClr val="0000FF"/>
            </a:solidFill>
            <a:round/>
            <a:tailEnd type="triangle" w="med" len="lg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1" name="Line 152"/>
          <p:cNvSpPr>
            <a:spLocks noChangeShapeType="1"/>
          </p:cNvSpPr>
          <p:nvPr/>
        </p:nvSpPr>
        <p:spPr bwMode="auto">
          <a:xfrm flipV="1">
            <a:off x="4715396" y="5442486"/>
            <a:ext cx="0" cy="431800"/>
          </a:xfrm>
          <a:prstGeom prst="line">
            <a:avLst/>
          </a:prstGeom>
          <a:noFill/>
          <a:ln w="28575" cap="rnd">
            <a:solidFill>
              <a:srgbClr val="CC0066"/>
            </a:solidFill>
            <a:round/>
            <a:tailEnd type="triangle" w="med" len="lg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2" name="Line 153"/>
          <p:cNvSpPr>
            <a:spLocks noChangeShapeType="1"/>
          </p:cNvSpPr>
          <p:nvPr/>
        </p:nvSpPr>
        <p:spPr bwMode="auto">
          <a:xfrm flipV="1">
            <a:off x="5291658" y="5442486"/>
            <a:ext cx="0" cy="431800"/>
          </a:xfrm>
          <a:prstGeom prst="line">
            <a:avLst/>
          </a:prstGeom>
          <a:noFill/>
          <a:ln w="28575" cap="rnd">
            <a:solidFill>
              <a:srgbClr val="CC0066"/>
            </a:solidFill>
            <a:round/>
            <a:tailEnd type="triangle" w="med" len="lg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" name="Line 154"/>
          <p:cNvSpPr>
            <a:spLocks noChangeShapeType="1"/>
          </p:cNvSpPr>
          <p:nvPr/>
        </p:nvSpPr>
        <p:spPr bwMode="auto">
          <a:xfrm flipV="1">
            <a:off x="5867921" y="5442486"/>
            <a:ext cx="0" cy="431800"/>
          </a:xfrm>
          <a:prstGeom prst="line">
            <a:avLst/>
          </a:prstGeom>
          <a:noFill/>
          <a:ln w="28575" cap="rnd">
            <a:solidFill>
              <a:srgbClr val="CC0066"/>
            </a:solidFill>
            <a:round/>
            <a:tailEnd type="triangle" w="med" len="lg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4" name="Line 155"/>
          <p:cNvSpPr>
            <a:spLocks noChangeShapeType="1"/>
          </p:cNvSpPr>
          <p:nvPr/>
        </p:nvSpPr>
        <p:spPr bwMode="auto">
          <a:xfrm>
            <a:off x="6444183" y="5442486"/>
            <a:ext cx="0" cy="431800"/>
          </a:xfrm>
          <a:prstGeom prst="line">
            <a:avLst/>
          </a:prstGeom>
          <a:noFill/>
          <a:ln w="28575" cap="rnd">
            <a:solidFill>
              <a:srgbClr val="0000FF"/>
            </a:solidFill>
            <a:round/>
            <a:tailEnd type="triangle" w="med" len="lg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5" name="Line 156"/>
          <p:cNvSpPr>
            <a:spLocks noChangeShapeType="1"/>
          </p:cNvSpPr>
          <p:nvPr/>
        </p:nvSpPr>
        <p:spPr bwMode="auto">
          <a:xfrm>
            <a:off x="7020446" y="5442486"/>
            <a:ext cx="0" cy="431800"/>
          </a:xfrm>
          <a:prstGeom prst="line">
            <a:avLst/>
          </a:prstGeom>
          <a:noFill/>
          <a:ln w="28575" cap="rnd">
            <a:solidFill>
              <a:srgbClr val="0000FF"/>
            </a:solidFill>
            <a:round/>
            <a:tailEnd type="triangle" w="med" len="lg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6" name="Line 157"/>
          <p:cNvSpPr>
            <a:spLocks noChangeShapeType="1"/>
          </p:cNvSpPr>
          <p:nvPr/>
        </p:nvSpPr>
        <p:spPr bwMode="auto">
          <a:xfrm>
            <a:off x="7596708" y="5442486"/>
            <a:ext cx="0" cy="431800"/>
          </a:xfrm>
          <a:prstGeom prst="line">
            <a:avLst/>
          </a:prstGeom>
          <a:noFill/>
          <a:ln w="28575" cap="rnd">
            <a:solidFill>
              <a:srgbClr val="0000FF"/>
            </a:solidFill>
            <a:round/>
            <a:tailEnd type="triangle" w="med" len="lg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7" name="Line 158"/>
          <p:cNvSpPr>
            <a:spLocks noChangeShapeType="1"/>
          </p:cNvSpPr>
          <p:nvPr/>
        </p:nvSpPr>
        <p:spPr bwMode="auto">
          <a:xfrm flipV="1">
            <a:off x="8171383" y="5442486"/>
            <a:ext cx="0" cy="431800"/>
          </a:xfrm>
          <a:prstGeom prst="line">
            <a:avLst/>
          </a:prstGeom>
          <a:noFill/>
          <a:ln w="28575" cap="rnd">
            <a:solidFill>
              <a:srgbClr val="CC0066"/>
            </a:solidFill>
            <a:round/>
            <a:tailEnd type="triangle" w="med" len="lg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8" name="Line 159"/>
          <p:cNvSpPr>
            <a:spLocks noChangeShapeType="1"/>
          </p:cNvSpPr>
          <p:nvPr/>
        </p:nvSpPr>
        <p:spPr bwMode="auto">
          <a:xfrm>
            <a:off x="3275533" y="5874286"/>
            <a:ext cx="287338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3562871" y="5442486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4139133" y="5874286"/>
            <a:ext cx="5762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>
            <a:off x="4715396" y="5442486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5004321" y="5442486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5004321" y="5874286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5291658" y="5442486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5580583" y="5442486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6" name="Line 167"/>
          <p:cNvSpPr>
            <a:spLocks noChangeShapeType="1"/>
          </p:cNvSpPr>
          <p:nvPr/>
        </p:nvSpPr>
        <p:spPr bwMode="auto">
          <a:xfrm>
            <a:off x="5580583" y="5874286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7" name="Line 168"/>
          <p:cNvSpPr>
            <a:spLocks noChangeShapeType="1"/>
          </p:cNvSpPr>
          <p:nvPr/>
        </p:nvSpPr>
        <p:spPr bwMode="auto">
          <a:xfrm>
            <a:off x="5867921" y="5442486"/>
            <a:ext cx="576262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8" name="Line 169"/>
          <p:cNvSpPr>
            <a:spLocks noChangeShapeType="1"/>
          </p:cNvSpPr>
          <p:nvPr/>
        </p:nvSpPr>
        <p:spPr bwMode="auto">
          <a:xfrm>
            <a:off x="6444183" y="5874286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9" name="Line 170"/>
          <p:cNvSpPr>
            <a:spLocks noChangeShapeType="1"/>
          </p:cNvSpPr>
          <p:nvPr/>
        </p:nvSpPr>
        <p:spPr bwMode="auto">
          <a:xfrm>
            <a:off x="6731521" y="5442486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70" name="Line 171"/>
          <p:cNvSpPr>
            <a:spLocks noChangeShapeType="1"/>
          </p:cNvSpPr>
          <p:nvPr/>
        </p:nvSpPr>
        <p:spPr bwMode="auto">
          <a:xfrm>
            <a:off x="6731521" y="5442486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71" name="Line 172"/>
          <p:cNvSpPr>
            <a:spLocks noChangeShapeType="1"/>
          </p:cNvSpPr>
          <p:nvPr/>
        </p:nvSpPr>
        <p:spPr bwMode="auto">
          <a:xfrm>
            <a:off x="7020446" y="5874286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72" name="Line 173"/>
          <p:cNvSpPr>
            <a:spLocks noChangeShapeType="1"/>
          </p:cNvSpPr>
          <p:nvPr/>
        </p:nvSpPr>
        <p:spPr bwMode="auto">
          <a:xfrm>
            <a:off x="7307783" y="5442486"/>
            <a:ext cx="0" cy="431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73" name="Line 174"/>
          <p:cNvSpPr>
            <a:spLocks noChangeShapeType="1"/>
          </p:cNvSpPr>
          <p:nvPr/>
        </p:nvSpPr>
        <p:spPr bwMode="auto">
          <a:xfrm>
            <a:off x="7307783" y="5442486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74" name="Line 175"/>
          <p:cNvSpPr>
            <a:spLocks noChangeShapeType="1"/>
          </p:cNvSpPr>
          <p:nvPr/>
        </p:nvSpPr>
        <p:spPr bwMode="auto">
          <a:xfrm>
            <a:off x="7596708" y="5874286"/>
            <a:ext cx="5762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75" name="Line 176"/>
          <p:cNvSpPr>
            <a:spLocks noChangeShapeType="1"/>
          </p:cNvSpPr>
          <p:nvPr/>
        </p:nvSpPr>
        <p:spPr bwMode="auto">
          <a:xfrm>
            <a:off x="8171383" y="5442486"/>
            <a:ext cx="288925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76" name="Text Box 177"/>
          <p:cNvSpPr txBox="1">
            <a:spLocks noChangeArrowheads="1"/>
          </p:cNvSpPr>
          <p:nvPr/>
        </p:nvSpPr>
        <p:spPr bwMode="auto">
          <a:xfrm>
            <a:off x="611708" y="4002623"/>
            <a:ext cx="1363663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调频制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" name="Text Box 178"/>
          <p:cNvSpPr txBox="1">
            <a:spLocks noChangeArrowheads="1"/>
          </p:cNvSpPr>
          <p:nvPr/>
        </p:nvSpPr>
        <p:spPr bwMode="auto">
          <a:xfrm>
            <a:off x="611708" y="4578886"/>
            <a:ext cx="1363663" cy="7016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改进</a:t>
            </a:r>
            <a:b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调频制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" name="Text Box 179"/>
          <p:cNvSpPr txBox="1">
            <a:spLocks noChangeArrowheads="1"/>
          </p:cNvSpPr>
          <p:nvPr/>
        </p:nvSpPr>
        <p:spPr bwMode="auto">
          <a:xfrm>
            <a:off x="611708" y="5442486"/>
            <a:ext cx="1363663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调相制</a:t>
            </a: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" name="Text Box 180"/>
          <p:cNvSpPr txBox="1">
            <a:spLocks noChangeArrowheads="1"/>
          </p:cNvSpPr>
          <p:nvPr/>
        </p:nvSpPr>
        <p:spPr bwMode="auto">
          <a:xfrm>
            <a:off x="4428058" y="2524661"/>
            <a:ext cx="17526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无自同步能力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" name="Text Box 181"/>
          <p:cNvSpPr txBox="1">
            <a:spLocks noChangeArrowheads="1"/>
          </p:cNvSpPr>
          <p:nvPr/>
        </p:nvSpPr>
        <p:spPr bwMode="auto">
          <a:xfrm>
            <a:off x="5844108" y="3281898"/>
            <a:ext cx="1752600" cy="3968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无自同步能力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TextBox 176"/>
          <p:cNvSpPr txBox="1">
            <a:spLocks noChangeArrowheads="1"/>
          </p:cNvSpPr>
          <p:nvPr/>
        </p:nvSpPr>
        <p:spPr bwMode="auto">
          <a:xfrm>
            <a:off x="503758" y="3139023"/>
            <a:ext cx="14763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见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“1”</a:t>
            </a: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就变不归零制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761990" y="-405130"/>
          <a:ext cx="4349750" cy="2743200"/>
        </p:xfrm>
        <a:graphic>
          <a:graphicData uri="http://schemas.openxmlformats.org/drawingml/2006/table">
            <a:tbl>
              <a:tblPr/>
              <a:tblGrid>
                <a:gridCol w="208280"/>
                <a:gridCol w="2373630"/>
                <a:gridCol w="1559560"/>
                <a:gridCol w="208280"/>
              </a:tblGrid>
              <a:tr h="320040">
                <a:tc>
                  <a:txBody>
                    <a:bodyPr/>
                    <a:p>
                      <a:endParaRPr lang="zh-CN" altLang="en-US" sz="11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核心特征（记关键词）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自同步能力？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1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98326" y="1196752"/>
            <a:ext cx="7829376" cy="525658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>
                <a:solidFill>
                  <a:schemeClr val="bg2"/>
                </a:solidFill>
                <a:latin typeface="+mj-lt"/>
                <a:ea typeface="+mj-ea"/>
                <a:cs typeface="+mj-cs"/>
              </a:rPr>
              <a:t>题型</a:t>
            </a:r>
            <a:endParaRPr lang="en-US" altLang="zh-CN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/>
              <a:t>单项选择题</a:t>
            </a:r>
            <a:endParaRPr lang="en-US" altLang="zh-CN"/>
          </a:p>
          <a:p>
            <a:r>
              <a:rPr lang="zh-CN" altLang="en-US"/>
              <a:t>分析计算题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spcBef>
                <a:spcPct val="0"/>
              </a:spcBef>
              <a:buNone/>
            </a:pPr>
            <a:r>
              <a:rPr lang="zh-CN" altLang="en-US">
                <a:solidFill>
                  <a:schemeClr val="bg2"/>
                </a:solidFill>
                <a:latin typeface="+mj-lt"/>
                <a:ea typeface="+mj-ea"/>
                <a:cs typeface="+mj-cs"/>
              </a:rPr>
              <a:t>范围</a:t>
            </a:r>
            <a:endParaRPr lang="en-US" altLang="zh-CN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/>
              <a:t>补码的基本概念、性质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</a:t>
            </a:r>
            <a:r>
              <a:rPr lang="en-US" altLang="zh-CN"/>
              <a:t> </a:t>
            </a:r>
            <a:r>
              <a:rPr lang="zh-CN" altLang="en-US"/>
              <a:t>～ 第</a:t>
            </a:r>
            <a:r>
              <a:rPr lang="en-US" altLang="zh-CN"/>
              <a:t>9</a:t>
            </a:r>
            <a:r>
              <a:rPr lang="zh-CN" altLang="en-US"/>
              <a:t>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3" descr="C:\Users\车向泉\AppData\Local\Microsoft\Windows\Temporary Internet Files\Content.IE5\FE5TM330\MC900441484[1].pn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048" y="3861048"/>
            <a:ext cx="2920752" cy="292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1600" b="0" kern="1200">
                <a:solidFill>
                  <a:srgbClr val="000000"/>
                </a:solidFill>
                <a:highlight>
                  <a:srgbClr val="FF0000"/>
                </a:highlight>
                <a:latin typeface="Inter"/>
                <a:ea typeface="Inter"/>
                <a:cs typeface="+mn-cs"/>
              </a:rPr>
              <a:t> </a:t>
            </a:r>
            <a:br>
              <a:rPr lang="en-US" altLang="zh-CN" sz="1600" b="0" kern="1200">
                <a:solidFill>
                  <a:srgbClr val="000000"/>
                </a:solidFill>
                <a:highlight>
                  <a:srgbClr val="FF0000"/>
                </a:highlight>
                <a:latin typeface="Inter"/>
                <a:ea typeface="Inter"/>
                <a:cs typeface="+mn-cs"/>
              </a:rPr>
            </a:br>
            <a:endParaRPr lang="en-US" altLang="zh-CN" sz="1600" b="0" kern="1200">
              <a:solidFill>
                <a:srgbClr val="000000"/>
              </a:solidFill>
              <a:highlight>
                <a:srgbClr val="FF0000"/>
              </a:highlight>
              <a:latin typeface="Inter"/>
              <a:ea typeface="Inter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40970" y="1797050"/>
          <a:ext cx="8806815" cy="3744595"/>
        </p:xfrm>
        <a:graphic>
          <a:graphicData uri="http://schemas.openxmlformats.org/drawingml/2006/table">
            <a:tbl>
              <a:tblPr/>
              <a:tblGrid>
                <a:gridCol w="421640"/>
                <a:gridCol w="4805680"/>
                <a:gridCol w="3157855"/>
                <a:gridCol w="421640"/>
              </a:tblGrid>
              <a:tr h="607060">
                <a:tc>
                  <a:txBody>
                    <a:bodyPr/>
                    <a:p>
                      <a:endParaRPr lang="en-US" altLang="zh-CN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Inter"/>
                          <a:ea typeface="Inter"/>
                        </a:rPr>
                        <a:t>每位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归零，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  <a:sym typeface="+mn-ea"/>
                        </a:rPr>
                        <a:t>就是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  <a:sym typeface="+mn-ea"/>
                        </a:rPr>
                        <a:t>正，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  <a:sym typeface="+mn-ea"/>
                        </a:rPr>
                        <a:t>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  <a:sym typeface="+mn-ea"/>
                        </a:rPr>
                        <a:t>就是负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Inter"/>
                        <a:ea typeface="Inter"/>
                        <a:sym typeface="+mn-ea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有（因频繁跳变）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p>
                      <a:endParaRPr lang="en-US" altLang="zh-CN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</a:rPr>
                        <a:t>1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</a:rPr>
                        <a:t>就是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</a:rPr>
                        <a:t>1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</a:rPr>
                        <a:t>正，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</a:rPr>
                        <a:t>0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Inter"/>
                          <a:ea typeface="Inter"/>
                        </a:rPr>
                        <a:t>就是负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008000"/>
                          </a:highlight>
                          <a:latin typeface="Inter"/>
                          <a:ea typeface="Inter"/>
                        </a:rPr>
                        <a:t>无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highlight>
                          <a:srgbClr val="008000"/>
                        </a:highlight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p>
                      <a:endParaRPr lang="en-US" altLang="zh-CN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1 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跳变、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0 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保持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008000"/>
                          </a:highlight>
                          <a:latin typeface="Inter"/>
                          <a:ea typeface="Inter"/>
                        </a:rPr>
                        <a:t>无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highlight>
                          <a:srgbClr val="008000"/>
                        </a:highlight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2175">
                <a:tc>
                  <a:txBody>
                    <a:bodyPr/>
                    <a:p>
                      <a:endParaRPr lang="en-US" altLang="zh-CN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开头：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Inter"/>
                          <a:ea typeface="Inter"/>
                        </a:rPr>
                        <a:t>每位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开头都跳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Inter"/>
                          <a:ea typeface="Inter"/>
                        </a:rPr>
                        <a:t>中间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：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1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在中间跳，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0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不跳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Inter"/>
                          <a:ea typeface="Inter"/>
                        </a:rPr>
                        <a:t>【一共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Inter"/>
                          <a:ea typeface="Inter"/>
                        </a:rPr>
                        <a:t>2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Inter"/>
                          <a:ea typeface="Inter"/>
                        </a:rPr>
                        <a:t>个跳】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有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8200">
                <a:tc>
                  <a:txBody>
                    <a:bodyPr/>
                    <a:p>
                      <a:endParaRPr lang="en-US" altLang="zh-CN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开头不跳，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只有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Inter"/>
                          <a:ea typeface="Inter"/>
                        </a:rPr>
                        <a:t>中间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1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跳，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0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连续时补时钟跳变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Inter"/>
                          <a:ea typeface="Inter"/>
                        </a:rPr>
                        <a:t>【一共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Inter"/>
                          <a:ea typeface="Inter"/>
                        </a:rPr>
                        <a:t>2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00FFFF"/>
                          </a:highlight>
                          <a:latin typeface="Inter"/>
                          <a:ea typeface="Inter"/>
                        </a:rPr>
                        <a:t>个跳】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highlight>
                          <a:srgbClr val="00FFFF"/>
                        </a:highlight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有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060">
                <a:tc>
                  <a:txBody>
                    <a:bodyPr/>
                    <a:p>
                      <a:endParaRPr lang="en-US" altLang="zh-CN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FF00FF"/>
                          </a:highlight>
                          <a:latin typeface="Inter"/>
                          <a:ea typeface="Inter"/>
                        </a:rPr>
                        <a:t>相位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跳变（正 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/ 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负跳表 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1/0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）【保证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Inter"/>
                          <a:ea typeface="Inter"/>
                        </a:rPr>
                        <a:t>中间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能跳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600" b="0" i="0">
                          <a:solidFill>
                            <a:srgbClr val="000000"/>
                          </a:solidFill>
                          <a:latin typeface="Inter"/>
                          <a:ea typeface="Inter"/>
                        </a:rPr>
                        <a:t>有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600" b="0" i="0">
                        <a:solidFill>
                          <a:srgbClr val="000000"/>
                        </a:solidFill>
                        <a:latin typeface="Inter"/>
                        <a:ea typeface="Inter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3573860" y="44450"/>
            <a:ext cx="1627369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三、磁盘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5148065" y="44777"/>
            <a:ext cx="3816548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/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教材 </a:t>
            </a: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p165</a:t>
            </a: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，</a:t>
            </a: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例 </a:t>
            </a: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4.11</a:t>
            </a:r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107504" y="568325"/>
            <a:ext cx="8928992" cy="2284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823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700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79578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例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4.11】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某单面磁盘的转速为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3600r/min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，平均寻道时间为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20ms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，每磁道有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扇区，每扇区字节数为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512B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从磁盘读一个占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256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扇区的文件，考虑两种情况：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）文件连续存储；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）文件随机存储。那么读取该文件需要多长时间？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/>
              <p:nvPr/>
            </p:nvSpPr>
            <p:spPr bwMode="auto">
              <a:xfrm>
                <a:off x="107504" y="2780928"/>
                <a:ext cx="8928992" cy="39330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455" indent="-3606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5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78230" indent="-3587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SzPct val="65000"/>
                  <a:buFont typeface="Wingdings" panose="05000000000000000000" pitchFamily="2" charset="2"/>
                  <a:buChar char="p"/>
                  <a:defRPr sz="2800" b="1">
                    <a:solidFill>
                      <a:schemeClr val="tx1"/>
                    </a:solidFill>
                    <a:latin typeface="+mn-lt"/>
                    <a:ea typeface="楷体" panose="02010609060101010101" pitchFamily="49" charset="-122"/>
                  </a:defRPr>
                </a:lvl3pPr>
                <a:lvl4pPr marL="1437005" indent="-3587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Wingdings" panose="05000000000000000000" pitchFamily="2" charset="2"/>
                  <a:buChar char="u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95780" indent="-3587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" panose="02010609060101010101" pitchFamily="49" charset="-122"/>
                  </a:defRPr>
                </a:lvl5pPr>
                <a:lvl6pPr marL="2787650" indent="-27178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6pPr>
                <a:lvl7pPr marL="3244850" indent="-27178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7pPr>
                <a:lvl8pPr marL="3702050" indent="-27178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8pPr>
                <a:lvl9pPr marL="4159250" indent="-27178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SzPct val="75000"/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+mn-lt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  磁盘转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圈的时间＝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60</m:t>
                        </m:r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s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3</m:t>
                        </m:r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600</m:t>
                        </m:r>
                      </m:den>
                    </m:f>
                  </m:oMath>
                </a14:m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50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ms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）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256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扇区的文件，分布在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256/32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＝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个磁道中，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    读连续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道时间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	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＝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次寻道＋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次等待＋转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圈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的时间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			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＝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20ms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＋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50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3</m:t>
                        </m:r>
                        <m:r>
                          <a:rPr kumimoji="0" lang="en-US" altLang="zh-CN" sz="2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ms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＋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50</m:t>
                        </m:r>
                        <m:r>
                          <a:rPr kumimoji="0" lang="en-US" altLang="zh-CN" sz="2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Cambria Math" panose="02040503050406030204" pitchFamily="18" charset="0"/>
                            <a:cs typeface="+mn-cs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ms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			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＝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161.67ms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（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）读随机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256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扇区的时间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连起来共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8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圈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)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＝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20</m:t>
                        </m:r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ms</m:t>
                        </m:r>
                        <m:r>
                          <a:rPr kumimoji="0" lang="zh-CN" altLang="en-US" sz="2800" b="1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＋</m:t>
                        </m:r>
                        <m:f>
                          <m:fPr>
                            <m:ctrlPr>
                              <a:rPr kumimoji="0" lang="en-US" altLang="zh-CN" sz="28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kumimoji="0" lang="en-US" altLang="zh-CN" sz="2800" b="1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/>
                                <a:ea typeface="宋体" panose="02010600030101010101" pitchFamily="2" charset="-122"/>
                                <a:cs typeface="+mn-cs"/>
                              </a:rPr>
                              <m:t>50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kumimoji="0" lang="en-US" altLang="zh-CN" sz="2800" b="1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/>
                                <a:ea typeface="宋体" panose="02010600030101010101" pitchFamily="2" charset="-122"/>
                                <a:cs typeface="+mn-cs"/>
                              </a:rPr>
                              <m:t>3</m:t>
                            </m:r>
                            <m:r>
                              <a:rPr kumimoji="0" lang="en-US" altLang="zh-CN" sz="28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kumimoji="0" lang="en-US" altLang="zh-CN" sz="2800" b="1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ms</m:t>
                        </m:r>
                      </m:e>
                    </m:d>
                    <m:r>
                      <a:rPr kumimoji="0" lang="en-US" altLang="zh-CN" sz="2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r>
                      <m:rPr>
                        <m:nor/>
                      </m:rPr>
                      <a:rPr kumimoji="0" lang="en-US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Cambria Math" panose="02040503050406030204" pitchFamily="18" charset="0"/>
                        <a:cs typeface="+mn-cs"/>
                      </a:rPr>
                      <m:t>256</m:t>
                    </m:r>
                    <m:r>
                      <a:rPr kumimoji="0" lang="zh-CN" altLang="en-US" sz="2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＋</m:t>
                    </m:r>
                    <m:f>
                      <m:fPr>
                        <m:ctrlPr>
                          <a:rPr kumimoji="0" lang="en-US" altLang="zh-CN" sz="2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50</m:t>
                        </m:r>
                        <m:r>
                          <a:rPr kumimoji="0" lang="en-US" altLang="zh-CN" sz="28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</m:t>
                        </m:r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8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Cambria Math" panose="02040503050406030204" pitchFamily="18" charset="0"/>
                            <a:cs typeface="+mn-cs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CN" sz="28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Times New Roman" panose="02020603050405020304"/>
                            <a:ea typeface="宋体" panose="02010600030101010101" pitchFamily="2" charset="-122"/>
                            <a:cs typeface="+mn-cs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kumimoji="0" lang="en-US" altLang="zh-CN" sz="2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rPr>
                      <m:t>ms</m:t>
                    </m:r>
                  </m:oMath>
                </a14:m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＝</a:t>
                </a:r>
                <a:r>
                  <a:rPr kumimoji="0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/>
                    <a:ea typeface="宋体" panose="02010600030101010101" pitchFamily="2" charset="-122"/>
                    <a:cs typeface="+mn-cs"/>
                  </a:rPr>
                  <a:t>7386.67ms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780928"/>
                <a:ext cx="8928992" cy="3933056"/>
              </a:xfrm>
              <a:prstGeom prst="rect">
                <a:avLst/>
              </a:prstGeom>
              <a:blipFill rotWithShape="1">
                <a:blip r:embed="rId1"/>
                <a:stretch>
                  <a:fillRect l="-2" t="-7" r="5" b="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 bwMode="auto">
          <a:xfrm>
            <a:off x="107504" y="2788928"/>
            <a:ext cx="8928992" cy="0"/>
          </a:xfrm>
          <a:prstGeom prst="line">
            <a:avLst/>
          </a:prstGeom>
          <a:solidFill>
            <a:srgbClr val="9999FF"/>
          </a:solidFill>
          <a:ln w="7620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7841811" y="278092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】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50825" y="549275"/>
            <a:ext cx="8713788" cy="6119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823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700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79578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某硬磁盘有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个记录面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，记录面上有效记录区域的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内径为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20cm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外径为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30cm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。磁道上记录的位密度为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250b/mm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，道密度为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道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/mm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，每一磁道上分为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个扇区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，每个扇区记录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1KB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，磁盘旋转速度为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10000rpm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；则：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该硬盘的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格式化容量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_____MB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该硬盘的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数据传输速率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______MB/s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解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】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磁道数＝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300/2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200/2</a:t>
            </a:r>
            <a:r>
              <a:rPr lang="en-US" altLang="zh-CN" sz="2400" ker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mm×10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道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/mm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500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道；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每磁道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格式化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容量＝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扇区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×1KB/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扇区＝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16KB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格式化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容量＝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面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×500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道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×</a:t>
            </a:r>
            <a:r>
              <a:rPr lang="en-US" altLang="zh-CN" sz="2400" ker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16/1024</a:t>
            </a:r>
            <a:r>
              <a:rPr lang="en-US" altLang="zh-CN" sz="2400" ker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MB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39MB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数据传输速率＝</a:t>
            </a:r>
            <a:r>
              <a:rPr lang="en-US" altLang="zh-CN" sz="2400" ker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10000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道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/60s</a:t>
            </a:r>
            <a:r>
              <a:rPr lang="en-US" altLang="zh-CN" sz="2400" ker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×</a:t>
            </a:r>
            <a:r>
              <a:rPr lang="en-US" altLang="zh-CN" sz="2400" ker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16/1024</a:t>
            </a:r>
            <a:r>
              <a:rPr lang="en-US" altLang="zh-CN" sz="2400" ker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MB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2.60MB/s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496933" y="2017374"/>
            <a:ext cx="576262" cy="519112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868087" y="2404588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C</a:t>
            </a:r>
            <a:endParaRPr lang="en-US" altLang="zh-CN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444208" y="2139985"/>
            <a:ext cx="1008112" cy="72008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444208" y="2384063"/>
            <a:ext cx="1008112" cy="72008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44208" y="2628141"/>
            <a:ext cx="1008112" cy="72008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/>
        </p:nvSpPr>
        <p:spPr bwMode="auto">
          <a:xfrm rot="5400000">
            <a:off x="6516215" y="2392014"/>
            <a:ext cx="864098" cy="72008"/>
          </a:xfrm>
          <a:prstGeom prst="rect">
            <a:avLst/>
          </a:prstGeom>
          <a:solidFill>
            <a:srgbClr val="9999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11726" y="1974060"/>
            <a:ext cx="72008" cy="45719"/>
          </a:xfrm>
          <a:prstGeom prst="ellipse">
            <a:avLst/>
          </a:prstGeom>
          <a:solidFill>
            <a:srgbClr val="9999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椭圆 13"/>
          <p:cNvSpPr>
            <a:spLocks noChangeAspect="1"/>
          </p:cNvSpPr>
          <p:nvPr/>
        </p:nvSpPr>
        <p:spPr bwMode="auto">
          <a:xfrm>
            <a:off x="7823474" y="1960351"/>
            <a:ext cx="935334" cy="935334"/>
          </a:xfrm>
          <a:prstGeom prst="ellipse">
            <a:avLst/>
          </a:prstGeom>
          <a:solidFill>
            <a:srgbClr val="CC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8126981" y="2255907"/>
            <a:ext cx="328320" cy="328320"/>
          </a:xfrm>
          <a:prstGeom prst="ellipse">
            <a:avLst/>
          </a:prstGeom>
          <a:solidFill>
            <a:srgbClr val="CC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6786236" y="2716051"/>
            <a:ext cx="0" cy="360038"/>
          </a:xfrm>
          <a:prstGeom prst="line">
            <a:avLst/>
          </a:prstGeom>
          <a:solidFill>
            <a:srgbClr val="9999FF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7114556" y="2716050"/>
            <a:ext cx="0" cy="360039"/>
          </a:xfrm>
          <a:prstGeom prst="line">
            <a:avLst/>
          </a:prstGeom>
          <a:solidFill>
            <a:srgbClr val="9999FF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6482729" y="2716049"/>
            <a:ext cx="0" cy="828253"/>
          </a:xfrm>
          <a:prstGeom prst="line">
            <a:avLst/>
          </a:prstGeom>
          <a:solidFill>
            <a:srgbClr val="9999FF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7418063" y="2716049"/>
            <a:ext cx="0" cy="828253"/>
          </a:xfrm>
          <a:prstGeom prst="line">
            <a:avLst/>
          </a:prstGeom>
          <a:solidFill>
            <a:srgbClr val="9999FF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6786236" y="3004081"/>
            <a:ext cx="328320" cy="0"/>
          </a:xfrm>
          <a:prstGeom prst="line">
            <a:avLst/>
          </a:prstGeom>
          <a:solidFill>
            <a:srgbClr val="9999FF"/>
          </a:solidFill>
          <a:ln w="19050" cap="flat" cmpd="sng" algn="ctr">
            <a:solidFill>
              <a:srgbClr val="FF6600"/>
            </a:solidFill>
            <a:prstDash val="solid"/>
            <a:round/>
            <a:headEnd type="triangle" w="sm" len="lg"/>
            <a:tailEnd type="triangle" w="sm" len="lg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6506299" y="299478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200mm</a:t>
            </a: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6482729" y="3445754"/>
            <a:ext cx="935334" cy="0"/>
          </a:xfrm>
          <a:prstGeom prst="line">
            <a:avLst/>
          </a:prstGeom>
          <a:solidFill>
            <a:srgbClr val="9999FF"/>
          </a:solidFill>
          <a:ln w="19050" cap="flat" cmpd="sng" algn="ctr">
            <a:solidFill>
              <a:srgbClr val="FF6600"/>
            </a:solidFill>
            <a:prstDash val="solid"/>
            <a:round/>
            <a:headEnd type="triangle" w="sm" len="lg"/>
            <a:tailEnd type="triangle" w="sm" len="lg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6517411" y="337937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300mm</a:t>
            </a: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868144" y="2039118"/>
            <a:ext cx="720080" cy="573121"/>
            <a:chOff x="5868144" y="2039118"/>
            <a:chExt cx="720080" cy="573121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6073054" y="2039118"/>
              <a:ext cx="0" cy="573121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" name="组合 25"/>
            <p:cNvGrpSpPr/>
            <p:nvPr/>
          </p:nvGrpSpPr>
          <p:grpSpPr>
            <a:xfrm>
              <a:off x="6073054" y="2235435"/>
              <a:ext cx="515170" cy="45719"/>
              <a:chOff x="6073054" y="2224145"/>
              <a:chExt cx="515170" cy="55762"/>
            </a:xfrm>
          </p:grpSpPr>
          <p:cxnSp>
            <p:nvCxnSpPr>
              <p:cNvPr id="40" name="直接连接符 39"/>
              <p:cNvCxnSpPr/>
              <p:nvPr/>
            </p:nvCxnSpPr>
            <p:spPr bwMode="auto">
              <a:xfrm>
                <a:off x="6073054" y="2279907"/>
                <a:ext cx="515170" cy="0"/>
              </a:xfrm>
              <a:prstGeom prst="line">
                <a:avLst/>
              </a:prstGeom>
              <a:solidFill>
                <a:srgbClr val="9999FF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等腰三角形 40"/>
              <p:cNvSpPr/>
              <p:nvPr/>
            </p:nvSpPr>
            <p:spPr bwMode="auto">
              <a:xfrm>
                <a:off x="6516216" y="2224145"/>
                <a:ext cx="72008" cy="54046"/>
              </a:xfrm>
              <a:prstGeom prst="triangle">
                <a:avLst/>
              </a:prstGeom>
              <a:solidFill>
                <a:srgbClr val="0000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flipV="1">
              <a:off x="6073054" y="2319776"/>
              <a:ext cx="515170" cy="45719"/>
              <a:chOff x="6073054" y="2224145"/>
              <a:chExt cx="515170" cy="55762"/>
            </a:xfrm>
          </p:grpSpPr>
          <p:cxnSp>
            <p:nvCxnSpPr>
              <p:cNvPr id="38" name="直接连接符 37"/>
              <p:cNvCxnSpPr/>
              <p:nvPr/>
            </p:nvCxnSpPr>
            <p:spPr bwMode="auto">
              <a:xfrm>
                <a:off x="6073054" y="2279907"/>
                <a:ext cx="515170" cy="0"/>
              </a:xfrm>
              <a:prstGeom prst="line">
                <a:avLst/>
              </a:prstGeom>
              <a:solidFill>
                <a:srgbClr val="9999FF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9" name="等腰三角形 38"/>
              <p:cNvSpPr/>
              <p:nvPr/>
            </p:nvSpPr>
            <p:spPr bwMode="auto">
              <a:xfrm>
                <a:off x="6516216" y="2224145"/>
                <a:ext cx="72008" cy="54046"/>
              </a:xfrm>
              <a:prstGeom prst="triangle">
                <a:avLst/>
              </a:prstGeom>
              <a:solidFill>
                <a:srgbClr val="0000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flipV="1">
              <a:off x="6073054" y="2077739"/>
              <a:ext cx="515170" cy="45719"/>
              <a:chOff x="6073054" y="2224145"/>
              <a:chExt cx="515170" cy="55762"/>
            </a:xfrm>
          </p:grpSpPr>
          <p:cxnSp>
            <p:nvCxnSpPr>
              <p:cNvPr id="36" name="直接连接符 35"/>
              <p:cNvCxnSpPr/>
              <p:nvPr/>
            </p:nvCxnSpPr>
            <p:spPr bwMode="auto">
              <a:xfrm>
                <a:off x="6073054" y="2279907"/>
                <a:ext cx="515170" cy="0"/>
              </a:xfrm>
              <a:prstGeom prst="line">
                <a:avLst/>
              </a:prstGeom>
              <a:solidFill>
                <a:srgbClr val="9999FF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等腰三角形 36"/>
              <p:cNvSpPr/>
              <p:nvPr/>
            </p:nvSpPr>
            <p:spPr bwMode="auto">
              <a:xfrm>
                <a:off x="6516216" y="2224145"/>
                <a:ext cx="72008" cy="54046"/>
              </a:xfrm>
              <a:prstGeom prst="triangle">
                <a:avLst/>
              </a:prstGeom>
              <a:solidFill>
                <a:srgbClr val="0000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073054" y="2478277"/>
              <a:ext cx="515170" cy="45719"/>
              <a:chOff x="6073054" y="2224145"/>
              <a:chExt cx="515170" cy="55762"/>
            </a:xfrm>
          </p:grpSpPr>
          <p:cxnSp>
            <p:nvCxnSpPr>
              <p:cNvPr id="34" name="直接连接符 33"/>
              <p:cNvCxnSpPr/>
              <p:nvPr/>
            </p:nvCxnSpPr>
            <p:spPr bwMode="auto">
              <a:xfrm>
                <a:off x="6073054" y="2279907"/>
                <a:ext cx="515170" cy="0"/>
              </a:xfrm>
              <a:prstGeom prst="line">
                <a:avLst/>
              </a:prstGeom>
              <a:solidFill>
                <a:srgbClr val="9999FF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等腰三角形 34"/>
              <p:cNvSpPr/>
              <p:nvPr/>
            </p:nvSpPr>
            <p:spPr bwMode="auto">
              <a:xfrm>
                <a:off x="6516216" y="2224145"/>
                <a:ext cx="72008" cy="54046"/>
              </a:xfrm>
              <a:prstGeom prst="triangle">
                <a:avLst/>
              </a:prstGeom>
              <a:solidFill>
                <a:srgbClr val="0000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flipV="1">
              <a:off x="6073054" y="2562618"/>
              <a:ext cx="515170" cy="45719"/>
              <a:chOff x="6073054" y="2224145"/>
              <a:chExt cx="515170" cy="55762"/>
            </a:xfrm>
          </p:grpSpPr>
          <p:cxnSp>
            <p:nvCxnSpPr>
              <p:cNvPr id="32" name="直接连接符 31"/>
              <p:cNvCxnSpPr/>
              <p:nvPr/>
            </p:nvCxnSpPr>
            <p:spPr bwMode="auto">
              <a:xfrm>
                <a:off x="6073054" y="2279907"/>
                <a:ext cx="515170" cy="0"/>
              </a:xfrm>
              <a:prstGeom prst="line">
                <a:avLst/>
              </a:prstGeom>
              <a:solidFill>
                <a:srgbClr val="9999FF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等腰三角形 32"/>
              <p:cNvSpPr/>
              <p:nvPr/>
            </p:nvSpPr>
            <p:spPr bwMode="auto">
              <a:xfrm>
                <a:off x="6516216" y="2224145"/>
                <a:ext cx="72008" cy="54046"/>
              </a:xfrm>
              <a:prstGeom prst="triangle">
                <a:avLst/>
              </a:prstGeom>
              <a:solidFill>
                <a:srgbClr val="0000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 bwMode="auto">
            <a:xfrm flipH="1">
              <a:off x="5868144" y="2204864"/>
              <a:ext cx="204910" cy="0"/>
            </a:xfrm>
            <a:prstGeom prst="line">
              <a:avLst/>
            </a:prstGeom>
            <a:solidFill>
              <a:srgbClr val="9999FF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2" name="直接连接符 41"/>
          <p:cNvCxnSpPr/>
          <p:nvPr/>
        </p:nvCxnSpPr>
        <p:spPr bwMode="auto">
          <a:xfrm>
            <a:off x="5868144" y="1964057"/>
            <a:ext cx="328320" cy="0"/>
          </a:xfrm>
          <a:prstGeom prst="line">
            <a:avLst/>
          </a:prstGeom>
          <a:solidFill>
            <a:srgbClr val="9999FF"/>
          </a:solidFill>
          <a:ln w="19050" cap="flat" cmpd="sng" algn="ctr">
            <a:solidFill>
              <a:srgbClr val="0000FF"/>
            </a:solidFill>
            <a:prstDash val="solid"/>
            <a:round/>
            <a:headEnd type="triangle" w="sm" len="lg"/>
            <a:tailEnd type="triangle" w="sm" len="lg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3" name="墨迹 42"/>
              <p14:cNvContentPartPr/>
              <p14:nvPr/>
            </p14:nvContentPartPr>
            <p14:xfrm>
              <a:off x="6781972" y="1905815"/>
              <a:ext cx="332640" cy="1584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6781972" y="1905815"/>
                <a:ext cx="332640" cy="158400"/>
              </a:xfrm>
              <a:prstGeom prst="rect"/>
            </p:spPr>
          </p:pic>
        </mc:Fallback>
      </mc:AlternateContent>
      <p:sp>
        <p:nvSpPr>
          <p:cNvPr id="47" name="文本框 46"/>
          <p:cNvSpPr txBox="1"/>
          <p:nvPr/>
        </p:nvSpPr>
        <p:spPr bwMode="auto">
          <a:xfrm>
            <a:off x="4392613" y="44777"/>
            <a:ext cx="457200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/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教材</a:t>
            </a: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p177-178</a:t>
            </a: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,</a:t>
            </a:r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习题 </a:t>
            </a:r>
            <a:r>
              <a:rPr kumimoji="0" lang="en-US" altLang="zh-CN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4.43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 bwMode="auto">
          <a:xfrm>
            <a:off x="1787839" y="3087047"/>
            <a:ext cx="4736758" cy="707886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存储文件时应尽可能放在</a:t>
            </a:r>
            <a:r>
              <a: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同一柱面</a:t>
            </a:r>
            <a:r>
              <a: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上，</a:t>
            </a:r>
            <a:b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或者放在</a:t>
            </a:r>
            <a:r>
              <a: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相邻柱面</a:t>
            </a:r>
            <a:r>
              <a: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 </a:t>
            </a:r>
            <a:r>
              <a:rPr kumimoji="0" lang="zh-CN" altLang="en-US" sz="2000" b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→</a:t>
            </a:r>
            <a:r>
              <a: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缩短</a:t>
            </a:r>
            <a:r>
              <a: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寻道时间</a:t>
            </a:r>
            <a:r>
              <a:rPr kumimoji="0" lang="zh-CN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 bwMode="auto">
          <a:xfrm>
            <a:off x="3419872" y="44450"/>
            <a:ext cx="1627369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三、磁盘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0.02534 -3.7037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34 -3.7037E-7 L -4.72222E-6 -3.7037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内径：</a:t>
            </a:r>
            <a:r>
              <a:rPr lang="zh-CN" altLang="en-US"/>
              <a:t>直径</a:t>
            </a:r>
            <a:endParaRPr lang="zh-CN" altLang="en-US"/>
          </a:p>
          <a:p>
            <a:r>
              <a:rPr lang="zh-CN" altLang="en-US"/>
              <a:t>传输速率</a:t>
            </a:r>
            <a:r>
              <a:rPr lang="zh-CN" altLang="en-US"/>
              <a:t>一般用格式化容量</a:t>
            </a:r>
            <a:r>
              <a:rPr lang="zh-CN" altLang="en-US"/>
              <a:t>来算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5004047" y="44777"/>
            <a:ext cx="381610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/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磁盘阵列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3419872" y="44450"/>
            <a:ext cx="1627369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三、磁盘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65"/>
          <p:cNvSpPr txBox="1">
            <a:spLocks noChangeArrowheads="1"/>
          </p:cNvSpPr>
          <p:nvPr/>
        </p:nvSpPr>
        <p:spPr bwMode="auto">
          <a:xfrm>
            <a:off x="313506" y="2204864"/>
            <a:ext cx="8362950" cy="3986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823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700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79578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性能最佳：</a:t>
            </a:r>
            <a:b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性能、容量。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719455" marR="0" lvl="1" indent="-3606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高速数据传输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719455" marR="0" lvl="1" indent="-3606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高速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I/O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</a:rPr>
              <a:t>请求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无错误校验功能。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至少两块磁盘。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应用：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对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可靠性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要求不高、对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性能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要求高的场合。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AutoShape 44"/>
          <p:cNvSpPr>
            <a:spLocks noChangeArrowheads="1"/>
          </p:cNvSpPr>
          <p:nvPr/>
        </p:nvSpPr>
        <p:spPr bwMode="auto">
          <a:xfrm>
            <a:off x="3708987" y="3256418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>
              <a:defRPr/>
            </a:pP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5" name="AutoShape 45"/>
          <p:cNvSpPr>
            <a:spLocks noChangeArrowheads="1"/>
          </p:cNvSpPr>
          <p:nvPr/>
        </p:nvSpPr>
        <p:spPr bwMode="auto">
          <a:xfrm>
            <a:off x="3708987" y="2897643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12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6" name="AutoShape 46"/>
          <p:cNvSpPr>
            <a:spLocks noChangeArrowheads="1"/>
          </p:cNvSpPr>
          <p:nvPr/>
        </p:nvSpPr>
        <p:spPr bwMode="auto">
          <a:xfrm>
            <a:off x="3708987" y="2537280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8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7" name="AutoShape 47"/>
          <p:cNvSpPr>
            <a:spLocks noChangeArrowheads="1"/>
          </p:cNvSpPr>
          <p:nvPr/>
        </p:nvSpPr>
        <p:spPr bwMode="auto">
          <a:xfrm>
            <a:off x="3708987" y="2176918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4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8" name="AutoShape 48"/>
          <p:cNvSpPr>
            <a:spLocks noChangeArrowheads="1"/>
          </p:cNvSpPr>
          <p:nvPr/>
        </p:nvSpPr>
        <p:spPr bwMode="auto">
          <a:xfrm>
            <a:off x="3708987" y="1816555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9" name="AutoShape 49"/>
          <p:cNvSpPr>
            <a:spLocks noChangeArrowheads="1"/>
          </p:cNvSpPr>
          <p:nvPr/>
        </p:nvSpPr>
        <p:spPr bwMode="auto">
          <a:xfrm>
            <a:off x="4861065" y="3256418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>
              <a:defRPr/>
            </a:pP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0" name="AutoShape 50"/>
          <p:cNvSpPr>
            <a:spLocks noChangeArrowheads="1"/>
          </p:cNvSpPr>
          <p:nvPr/>
        </p:nvSpPr>
        <p:spPr bwMode="auto">
          <a:xfrm>
            <a:off x="4861065" y="2897643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13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1" name="AutoShape 51"/>
          <p:cNvSpPr>
            <a:spLocks noChangeArrowheads="1"/>
          </p:cNvSpPr>
          <p:nvPr/>
        </p:nvSpPr>
        <p:spPr bwMode="auto">
          <a:xfrm>
            <a:off x="4861065" y="2537280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9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2" name="AutoShape 52"/>
          <p:cNvSpPr>
            <a:spLocks noChangeArrowheads="1"/>
          </p:cNvSpPr>
          <p:nvPr/>
        </p:nvSpPr>
        <p:spPr bwMode="auto">
          <a:xfrm>
            <a:off x="4861065" y="2176918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5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3" name="AutoShape 53"/>
          <p:cNvSpPr>
            <a:spLocks noChangeArrowheads="1"/>
          </p:cNvSpPr>
          <p:nvPr/>
        </p:nvSpPr>
        <p:spPr bwMode="auto">
          <a:xfrm>
            <a:off x="4861065" y="1816555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4" name="AutoShape 54"/>
          <p:cNvSpPr>
            <a:spLocks noChangeArrowheads="1"/>
          </p:cNvSpPr>
          <p:nvPr/>
        </p:nvSpPr>
        <p:spPr bwMode="auto">
          <a:xfrm>
            <a:off x="6013144" y="3256418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>
              <a:defRPr/>
            </a:pP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5" name="AutoShape 55"/>
          <p:cNvSpPr>
            <a:spLocks noChangeArrowheads="1"/>
          </p:cNvSpPr>
          <p:nvPr/>
        </p:nvSpPr>
        <p:spPr bwMode="auto">
          <a:xfrm>
            <a:off x="6013144" y="2897643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14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6" name="AutoShape 56"/>
          <p:cNvSpPr>
            <a:spLocks noChangeArrowheads="1"/>
          </p:cNvSpPr>
          <p:nvPr/>
        </p:nvSpPr>
        <p:spPr bwMode="auto">
          <a:xfrm>
            <a:off x="6013144" y="2537280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10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7" name="AutoShape 57"/>
          <p:cNvSpPr>
            <a:spLocks noChangeArrowheads="1"/>
          </p:cNvSpPr>
          <p:nvPr/>
        </p:nvSpPr>
        <p:spPr bwMode="auto">
          <a:xfrm>
            <a:off x="6013144" y="2176918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6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8" name="AutoShape 58"/>
          <p:cNvSpPr>
            <a:spLocks noChangeArrowheads="1"/>
          </p:cNvSpPr>
          <p:nvPr/>
        </p:nvSpPr>
        <p:spPr bwMode="auto">
          <a:xfrm>
            <a:off x="6013144" y="1816555"/>
            <a:ext cx="792162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9" name="AutoShape 59"/>
          <p:cNvSpPr>
            <a:spLocks noChangeArrowheads="1"/>
          </p:cNvSpPr>
          <p:nvPr/>
        </p:nvSpPr>
        <p:spPr bwMode="auto">
          <a:xfrm>
            <a:off x="7164144" y="3256418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>
              <a:defRPr/>
            </a:pP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0" name="AutoShape 60"/>
          <p:cNvSpPr>
            <a:spLocks noChangeArrowheads="1"/>
          </p:cNvSpPr>
          <p:nvPr/>
        </p:nvSpPr>
        <p:spPr bwMode="auto">
          <a:xfrm>
            <a:off x="7164144" y="2897643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15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1" name="AutoShape 61"/>
          <p:cNvSpPr>
            <a:spLocks noChangeArrowheads="1"/>
          </p:cNvSpPr>
          <p:nvPr/>
        </p:nvSpPr>
        <p:spPr bwMode="auto">
          <a:xfrm>
            <a:off x="7164144" y="2537280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11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2" name="AutoShape 62"/>
          <p:cNvSpPr>
            <a:spLocks noChangeArrowheads="1"/>
          </p:cNvSpPr>
          <p:nvPr/>
        </p:nvSpPr>
        <p:spPr bwMode="auto">
          <a:xfrm>
            <a:off x="7164144" y="2176918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7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3" name="AutoShape 63"/>
          <p:cNvSpPr>
            <a:spLocks noChangeArrowheads="1"/>
          </p:cNvSpPr>
          <p:nvPr/>
        </p:nvSpPr>
        <p:spPr bwMode="auto">
          <a:xfrm>
            <a:off x="7164144" y="1816555"/>
            <a:ext cx="792163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zh-CN" altLang="en-US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74" name="直接连接符 73"/>
          <p:cNvCxnSpPr/>
          <p:nvPr/>
        </p:nvCxnSpPr>
        <p:spPr bwMode="auto">
          <a:xfrm flipV="1">
            <a:off x="4105068" y="1525042"/>
            <a:ext cx="0" cy="360337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5266833" y="1525042"/>
            <a:ext cx="0" cy="360337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6409225" y="1525042"/>
            <a:ext cx="0" cy="360337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V="1">
            <a:off x="7560225" y="1525041"/>
            <a:ext cx="0" cy="360337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4105068" y="1525041"/>
            <a:ext cx="3455157" cy="0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5847382" y="1273335"/>
            <a:ext cx="0" cy="251706"/>
          </a:xfrm>
          <a:prstGeom prst="line">
            <a:avLst/>
          </a:prstGeom>
          <a:solidFill>
            <a:srgbClr val="9999FF"/>
          </a:solidFill>
          <a:ln w="57150" cap="rnd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3563893" y="1990769"/>
            <a:ext cx="5400595" cy="28880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127088" y="1925729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分条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563893" y="2351105"/>
            <a:ext cx="5400595" cy="28880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127088" y="2286065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分条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3563893" y="2714116"/>
            <a:ext cx="5400595" cy="28880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127088" y="2649076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分条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3563893" y="3082948"/>
            <a:ext cx="5400595" cy="28880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127088" y="3017908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分条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56254" y="3375236"/>
            <a:ext cx="6976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909227" y="3368356"/>
            <a:ext cx="6976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61617" y="3368175"/>
            <a:ext cx="6976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209925" y="3368175"/>
            <a:ext cx="6976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182415" y="3368175"/>
            <a:ext cx="697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63893" y="3748970"/>
            <a:ext cx="1082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物理盘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15476" y="3748970"/>
            <a:ext cx="1082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物理盘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867059" y="3748970"/>
            <a:ext cx="1082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物理盘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17564" y="3748970"/>
            <a:ext cx="1082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物理盘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986469" y="876970"/>
            <a:ext cx="1728167" cy="396365"/>
          </a:xfrm>
          <a:prstGeom prst="rect">
            <a:avLst/>
          </a:prstGeom>
          <a:solidFill>
            <a:srgbClr val="C9FFFF"/>
          </a:solidFill>
          <a:ln w="19050">
            <a:solidFill>
              <a:srgbClr val="000000"/>
            </a:solidFill>
            <a:round/>
          </a:ln>
        </p:spPr>
        <p:txBody>
          <a:bodyPr wrap="none" anchor="ctr" anchorCtr="0"/>
          <a:lstStyle/>
          <a:p>
            <a:pPr>
              <a:spcBef>
                <a:spcPts val="0"/>
              </a:spcBef>
            </a:pP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RAID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控制器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8" name="Rectangle 64"/>
          <p:cNvSpPr>
            <a:spLocks noChangeArrowheads="1"/>
          </p:cNvSpPr>
          <p:nvPr/>
        </p:nvSpPr>
        <p:spPr bwMode="auto">
          <a:xfrm>
            <a:off x="310286" y="672292"/>
            <a:ext cx="4123656" cy="4730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RAID0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：分条、无冗余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RAID0 </a:t>
            </a:r>
            <a:r>
              <a:rPr lang="zh-CN" altLang="en-US"/>
              <a:t>把连续数据按</a:t>
            </a:r>
            <a:r>
              <a:rPr lang="en-US" altLang="zh-CN"/>
              <a:t> “</a:t>
            </a:r>
            <a:r>
              <a:rPr lang="zh-CN" altLang="en-US"/>
              <a:t>条带</a:t>
            </a:r>
            <a:r>
              <a:rPr lang="en-US" altLang="zh-CN"/>
              <a:t>”</a:t>
            </a:r>
            <a:r>
              <a:rPr lang="zh-CN" altLang="en-US"/>
              <a:t>（</a:t>
            </a:r>
            <a:r>
              <a:rPr lang="en-US" altLang="zh-CN"/>
              <a:t>Stripe</a:t>
            </a:r>
            <a:r>
              <a:rPr lang="zh-CN" altLang="en-US"/>
              <a:t>）拆分，分散存到多块物理硬盘。</a:t>
            </a:r>
            <a:endParaRPr lang="zh-CN" altLang="en-US"/>
          </a:p>
          <a:p>
            <a:r>
              <a:rPr lang="zh-CN" altLang="en-US"/>
              <a:t>条带大小是拆分数据块的长度：小条带适合随机读写（数据分散更细，多盘并行度高</a:t>
            </a:r>
            <a:r>
              <a:rPr lang="en-US" altLang="zh-CN"/>
              <a:t> </a:t>
            </a:r>
            <a:r>
              <a:rPr lang="zh-CN" altLang="en-US"/>
              <a:t>）；大条带适合连续读写（减少盘间切换开销</a:t>
            </a:r>
            <a:r>
              <a:rPr lang="en-US" altLang="zh-CN"/>
              <a:t> 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假设单盘顺序读写速度是</a:t>
            </a:r>
            <a:r>
              <a:rPr lang="en-US" altLang="en-US"/>
              <a:t> </a:t>
            </a:r>
            <a:r>
              <a:rPr lang="en-US" altLang="zh-CN"/>
              <a:t>R</a:t>
            </a:r>
            <a:r>
              <a:rPr lang="en-US" altLang="en-US"/>
              <a:t> 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en-US" altLang="en-US"/>
              <a:t> </a:t>
            </a:r>
            <a:r>
              <a:rPr lang="zh-CN" altLang="en-US"/>
              <a:t>块盘组成</a:t>
            </a:r>
            <a:r>
              <a:rPr lang="en-US" altLang="zh-CN"/>
              <a:t> RAID0 </a:t>
            </a:r>
            <a:r>
              <a:rPr lang="zh-CN" altLang="en-US"/>
              <a:t>时，顺序读写速度接近</a:t>
            </a:r>
            <a:r>
              <a:rPr lang="en-US" altLang="en-US"/>
              <a:t> </a:t>
            </a:r>
            <a:r>
              <a:rPr lang="en-US" altLang="zh-CN"/>
              <a:t>\(N</a:t>
            </a:r>
            <a:r>
              <a:rPr lang="en-US" altLang="en-US"/>
              <a:t>×</a:t>
            </a:r>
            <a:r>
              <a:rPr lang="en-US" altLang="zh-CN"/>
              <a:t>R\)</a:t>
            </a:r>
            <a:r>
              <a:rPr lang="zh-CN" altLang="en-US"/>
              <a:t>（多盘同时传输数据</a:t>
            </a:r>
            <a:r>
              <a:rPr lang="en-US" altLang="zh-CN"/>
              <a:t> 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风险：分散存储，任意一块盘故障，整个阵列数据丢失</a:t>
            </a:r>
            <a:endParaRPr lang="zh-CN" altLang="en-US"/>
          </a:p>
          <a:p>
            <a:r>
              <a:rPr lang="zh-CN" altLang="en-US"/>
              <a:t>适合需要高速</a:t>
            </a:r>
            <a:r>
              <a:rPr lang="en-US" altLang="zh-CN"/>
              <a:t>IO</a:t>
            </a:r>
            <a:r>
              <a:rPr lang="zh-CN" altLang="en-US"/>
              <a:t>，能接受风险的</a:t>
            </a:r>
            <a:r>
              <a:rPr lang="zh-CN" altLang="en-US"/>
              <a:t>地方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5004047" y="44777"/>
            <a:ext cx="381610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/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磁盘阵列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3419872" y="44450"/>
            <a:ext cx="1627369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三、磁盘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AutoShape 3"/>
          <p:cNvSpPr>
            <a:spLocks noChangeArrowheads="1"/>
          </p:cNvSpPr>
          <p:nvPr/>
        </p:nvSpPr>
        <p:spPr bwMode="auto">
          <a:xfrm>
            <a:off x="1619250" y="1716667"/>
            <a:ext cx="1296988" cy="4897438"/>
          </a:xfrm>
          <a:prstGeom prst="can">
            <a:avLst>
              <a:gd name="adj" fmla="val 22708"/>
            </a:avLst>
          </a:prstGeom>
          <a:solidFill>
            <a:srgbClr val="CCFF66"/>
          </a:solidFill>
          <a:ln w="28575">
            <a:solidFill>
              <a:srgbClr val="0000FF"/>
            </a:solidFill>
            <a:round/>
          </a:ln>
        </p:spPr>
        <p:txBody>
          <a:bodyPr wrap="none"/>
          <a:lstStyle/>
          <a:p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1690688" y="25802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0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1" name="Rectangle 6"/>
          <p:cNvSpPr>
            <a:spLocks noChangeArrowheads="1"/>
          </p:cNvSpPr>
          <p:nvPr/>
        </p:nvSpPr>
        <p:spPr bwMode="auto">
          <a:xfrm>
            <a:off x="1690688" y="27961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1690688" y="30136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2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1690688" y="32295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3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1979613" y="6110867"/>
            <a:ext cx="611187" cy="503238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5" name="Text Box 109"/>
          <p:cNvSpPr txBox="1">
            <a:spLocks noChangeArrowheads="1"/>
          </p:cNvSpPr>
          <p:nvPr/>
        </p:nvSpPr>
        <p:spPr bwMode="auto">
          <a:xfrm>
            <a:off x="1690688" y="196908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Extent0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6" name="Rectangle 114"/>
          <p:cNvSpPr>
            <a:spLocks noChangeArrowheads="1"/>
          </p:cNvSpPr>
          <p:nvPr/>
        </p:nvSpPr>
        <p:spPr bwMode="auto">
          <a:xfrm>
            <a:off x="1690688" y="34438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4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7" name="Rectangle 115"/>
          <p:cNvSpPr>
            <a:spLocks noChangeArrowheads="1"/>
          </p:cNvSpPr>
          <p:nvPr/>
        </p:nvSpPr>
        <p:spPr bwMode="auto">
          <a:xfrm>
            <a:off x="1690688" y="36597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5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8" name="Rectangle 116"/>
          <p:cNvSpPr>
            <a:spLocks noChangeArrowheads="1"/>
          </p:cNvSpPr>
          <p:nvPr/>
        </p:nvSpPr>
        <p:spPr bwMode="auto">
          <a:xfrm>
            <a:off x="1690688" y="38772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6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09" name="Rectangle 117"/>
          <p:cNvSpPr>
            <a:spLocks noChangeArrowheads="1"/>
          </p:cNvSpPr>
          <p:nvPr/>
        </p:nvSpPr>
        <p:spPr bwMode="auto">
          <a:xfrm>
            <a:off x="1690688" y="40931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7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0" name="Rectangle 118"/>
          <p:cNvSpPr>
            <a:spLocks noChangeArrowheads="1"/>
          </p:cNvSpPr>
          <p:nvPr/>
        </p:nvSpPr>
        <p:spPr bwMode="auto">
          <a:xfrm>
            <a:off x="1690688" y="43090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8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1" name="Rectangle 119"/>
          <p:cNvSpPr>
            <a:spLocks noChangeArrowheads="1"/>
          </p:cNvSpPr>
          <p:nvPr/>
        </p:nvSpPr>
        <p:spPr bwMode="auto">
          <a:xfrm>
            <a:off x="1690688" y="45249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9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2" name="Rectangle 120"/>
          <p:cNvSpPr>
            <a:spLocks noChangeArrowheads="1"/>
          </p:cNvSpPr>
          <p:nvPr/>
        </p:nvSpPr>
        <p:spPr bwMode="auto">
          <a:xfrm>
            <a:off x="1690688" y="47424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10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3" name="Rectangle 121"/>
          <p:cNvSpPr>
            <a:spLocks noChangeArrowheads="1"/>
          </p:cNvSpPr>
          <p:nvPr/>
        </p:nvSpPr>
        <p:spPr bwMode="auto">
          <a:xfrm>
            <a:off x="1690688" y="49583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11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4" name="Rectangle 122"/>
          <p:cNvSpPr>
            <a:spLocks noChangeArrowheads="1"/>
          </p:cNvSpPr>
          <p:nvPr/>
        </p:nvSpPr>
        <p:spPr bwMode="auto">
          <a:xfrm>
            <a:off x="1690688" y="51726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12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5" name="Rectangle 123"/>
          <p:cNvSpPr>
            <a:spLocks noChangeArrowheads="1"/>
          </p:cNvSpPr>
          <p:nvPr/>
        </p:nvSpPr>
        <p:spPr bwMode="auto">
          <a:xfrm>
            <a:off x="1690688" y="53885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13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6" name="Rectangle 124"/>
          <p:cNvSpPr>
            <a:spLocks noChangeArrowheads="1"/>
          </p:cNvSpPr>
          <p:nvPr/>
        </p:nvSpPr>
        <p:spPr bwMode="auto">
          <a:xfrm>
            <a:off x="1690688" y="56060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14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7" name="Rectangle 125"/>
          <p:cNvSpPr>
            <a:spLocks noChangeArrowheads="1"/>
          </p:cNvSpPr>
          <p:nvPr/>
        </p:nvSpPr>
        <p:spPr bwMode="auto">
          <a:xfrm>
            <a:off x="1690688" y="58219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15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8" name="AutoShape 126"/>
          <p:cNvSpPr>
            <a:spLocks noChangeArrowheads="1"/>
          </p:cNvSpPr>
          <p:nvPr/>
        </p:nvSpPr>
        <p:spPr bwMode="auto">
          <a:xfrm>
            <a:off x="3346450" y="1716667"/>
            <a:ext cx="1296988" cy="4897438"/>
          </a:xfrm>
          <a:prstGeom prst="can">
            <a:avLst>
              <a:gd name="adj" fmla="val 22708"/>
            </a:avLst>
          </a:prstGeom>
          <a:solidFill>
            <a:srgbClr val="CCFFCC"/>
          </a:solidFill>
          <a:ln w="28575">
            <a:solidFill>
              <a:srgbClr val="0000FF"/>
            </a:solidFill>
            <a:round/>
          </a:ln>
        </p:spPr>
        <p:txBody>
          <a:bodyPr wrap="none"/>
          <a:lstStyle/>
          <a:p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9" name="Rectangle 127"/>
          <p:cNvSpPr>
            <a:spLocks noChangeArrowheads="1"/>
          </p:cNvSpPr>
          <p:nvPr/>
        </p:nvSpPr>
        <p:spPr bwMode="auto">
          <a:xfrm>
            <a:off x="3417888" y="25802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0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0" name="Rectangle 128"/>
          <p:cNvSpPr>
            <a:spLocks noChangeArrowheads="1"/>
          </p:cNvSpPr>
          <p:nvPr/>
        </p:nvSpPr>
        <p:spPr bwMode="auto">
          <a:xfrm>
            <a:off x="3417888" y="27961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1" name="Rectangle 129"/>
          <p:cNvSpPr>
            <a:spLocks noChangeArrowheads="1"/>
          </p:cNvSpPr>
          <p:nvPr/>
        </p:nvSpPr>
        <p:spPr bwMode="auto">
          <a:xfrm>
            <a:off x="3417888" y="30136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2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2" name="Rectangle 130"/>
          <p:cNvSpPr>
            <a:spLocks noChangeArrowheads="1"/>
          </p:cNvSpPr>
          <p:nvPr/>
        </p:nvSpPr>
        <p:spPr bwMode="auto">
          <a:xfrm>
            <a:off x="3417888" y="32295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3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3" name="Text Box 131"/>
          <p:cNvSpPr txBox="1">
            <a:spLocks noChangeArrowheads="1"/>
          </p:cNvSpPr>
          <p:nvPr/>
        </p:nvSpPr>
        <p:spPr bwMode="auto">
          <a:xfrm>
            <a:off x="3706813" y="6110867"/>
            <a:ext cx="611187" cy="503238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vert="eaVert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4" name="Text Box 132"/>
          <p:cNvSpPr txBox="1">
            <a:spLocks noChangeArrowheads="1"/>
          </p:cNvSpPr>
          <p:nvPr/>
        </p:nvSpPr>
        <p:spPr bwMode="auto">
          <a:xfrm>
            <a:off x="3417888" y="196908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Extent1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5" name="Rectangle 133"/>
          <p:cNvSpPr>
            <a:spLocks noChangeArrowheads="1"/>
          </p:cNvSpPr>
          <p:nvPr/>
        </p:nvSpPr>
        <p:spPr bwMode="auto">
          <a:xfrm>
            <a:off x="3417888" y="34438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4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6" name="Rectangle 134"/>
          <p:cNvSpPr>
            <a:spLocks noChangeArrowheads="1"/>
          </p:cNvSpPr>
          <p:nvPr/>
        </p:nvSpPr>
        <p:spPr bwMode="auto">
          <a:xfrm>
            <a:off x="3417888" y="36597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5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7" name="Rectangle 135"/>
          <p:cNvSpPr>
            <a:spLocks noChangeArrowheads="1"/>
          </p:cNvSpPr>
          <p:nvPr/>
        </p:nvSpPr>
        <p:spPr bwMode="auto">
          <a:xfrm>
            <a:off x="3417888" y="38772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6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8" name="Rectangle 136"/>
          <p:cNvSpPr>
            <a:spLocks noChangeArrowheads="1"/>
          </p:cNvSpPr>
          <p:nvPr/>
        </p:nvSpPr>
        <p:spPr bwMode="auto">
          <a:xfrm>
            <a:off x="3417888" y="40931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7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29" name="Rectangle 137"/>
          <p:cNvSpPr>
            <a:spLocks noChangeArrowheads="1"/>
          </p:cNvSpPr>
          <p:nvPr/>
        </p:nvSpPr>
        <p:spPr bwMode="auto">
          <a:xfrm>
            <a:off x="3417888" y="43090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8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0" name="Rectangle 138"/>
          <p:cNvSpPr>
            <a:spLocks noChangeArrowheads="1"/>
          </p:cNvSpPr>
          <p:nvPr/>
        </p:nvSpPr>
        <p:spPr bwMode="auto">
          <a:xfrm>
            <a:off x="3417888" y="45249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9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1" name="Rectangle 139"/>
          <p:cNvSpPr>
            <a:spLocks noChangeArrowheads="1"/>
          </p:cNvSpPr>
          <p:nvPr/>
        </p:nvSpPr>
        <p:spPr bwMode="auto">
          <a:xfrm>
            <a:off x="3417888" y="47424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10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2" name="Rectangle 140"/>
          <p:cNvSpPr>
            <a:spLocks noChangeArrowheads="1"/>
          </p:cNvSpPr>
          <p:nvPr/>
        </p:nvSpPr>
        <p:spPr bwMode="auto">
          <a:xfrm>
            <a:off x="3417888" y="49583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11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3" name="Rectangle 141"/>
          <p:cNvSpPr>
            <a:spLocks noChangeArrowheads="1"/>
          </p:cNvSpPr>
          <p:nvPr/>
        </p:nvSpPr>
        <p:spPr bwMode="auto">
          <a:xfrm>
            <a:off x="3417888" y="51726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12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4" name="Rectangle 142"/>
          <p:cNvSpPr>
            <a:spLocks noChangeArrowheads="1"/>
          </p:cNvSpPr>
          <p:nvPr/>
        </p:nvSpPr>
        <p:spPr bwMode="auto">
          <a:xfrm>
            <a:off x="3417888" y="53885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13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5" name="Rectangle 143"/>
          <p:cNvSpPr>
            <a:spLocks noChangeArrowheads="1"/>
          </p:cNvSpPr>
          <p:nvPr/>
        </p:nvSpPr>
        <p:spPr bwMode="auto">
          <a:xfrm>
            <a:off x="3417888" y="56060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14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6" name="Rectangle 144"/>
          <p:cNvSpPr>
            <a:spLocks noChangeArrowheads="1"/>
          </p:cNvSpPr>
          <p:nvPr/>
        </p:nvSpPr>
        <p:spPr bwMode="auto">
          <a:xfrm>
            <a:off x="3417888" y="58219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15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7" name="AutoShape 145"/>
          <p:cNvSpPr>
            <a:spLocks noChangeArrowheads="1"/>
          </p:cNvSpPr>
          <p:nvPr/>
        </p:nvSpPr>
        <p:spPr bwMode="auto">
          <a:xfrm>
            <a:off x="6011863" y="1716667"/>
            <a:ext cx="1296987" cy="4879990"/>
          </a:xfrm>
          <a:prstGeom prst="can">
            <a:avLst>
              <a:gd name="adj" fmla="val 23620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</a:ln>
        </p:spPr>
        <p:txBody>
          <a:bodyPr wrap="none"/>
          <a:lstStyle/>
          <a:p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38" name="Rectangle 146"/>
          <p:cNvSpPr>
            <a:spLocks noChangeArrowheads="1"/>
          </p:cNvSpPr>
          <p:nvPr/>
        </p:nvSpPr>
        <p:spPr bwMode="auto">
          <a:xfrm>
            <a:off x="6083300" y="25802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0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9" name="Rectangle 147"/>
          <p:cNvSpPr>
            <a:spLocks noChangeArrowheads="1"/>
          </p:cNvSpPr>
          <p:nvPr/>
        </p:nvSpPr>
        <p:spPr bwMode="auto">
          <a:xfrm>
            <a:off x="6083300" y="27961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0" name="Rectangle 148"/>
          <p:cNvSpPr>
            <a:spLocks noChangeArrowheads="1"/>
          </p:cNvSpPr>
          <p:nvPr/>
        </p:nvSpPr>
        <p:spPr bwMode="auto">
          <a:xfrm>
            <a:off x="6083300" y="30136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2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1" name="Rectangle 149"/>
          <p:cNvSpPr>
            <a:spLocks noChangeArrowheads="1"/>
          </p:cNvSpPr>
          <p:nvPr/>
        </p:nvSpPr>
        <p:spPr bwMode="auto">
          <a:xfrm>
            <a:off x="6083300" y="32295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3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2" name="Text Box 150"/>
          <p:cNvSpPr txBox="1">
            <a:spLocks noChangeArrowheads="1"/>
          </p:cNvSpPr>
          <p:nvPr/>
        </p:nvSpPr>
        <p:spPr bwMode="auto">
          <a:xfrm>
            <a:off x="6367859" y="6096591"/>
            <a:ext cx="615553" cy="571504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l"/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" name="Text Box 151"/>
          <p:cNvSpPr txBox="1">
            <a:spLocks noChangeArrowheads="1"/>
          </p:cNvSpPr>
          <p:nvPr/>
        </p:nvSpPr>
        <p:spPr bwMode="auto">
          <a:xfrm>
            <a:off x="6083300" y="2000830"/>
            <a:ext cx="1152525" cy="581025"/>
          </a:xfrm>
          <a:prstGeom prst="rect">
            <a:avLst/>
          </a:prstGeom>
          <a:noFill/>
          <a:ln w="2857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Virtual Disk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4" name="Rectangle 152"/>
          <p:cNvSpPr>
            <a:spLocks noChangeArrowheads="1"/>
          </p:cNvSpPr>
          <p:nvPr/>
        </p:nvSpPr>
        <p:spPr bwMode="auto">
          <a:xfrm>
            <a:off x="6083300" y="34438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4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5" name="Rectangle 153"/>
          <p:cNvSpPr>
            <a:spLocks noChangeArrowheads="1"/>
          </p:cNvSpPr>
          <p:nvPr/>
        </p:nvSpPr>
        <p:spPr bwMode="auto">
          <a:xfrm>
            <a:off x="6083300" y="3659767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5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6" name="Rectangle 154"/>
          <p:cNvSpPr>
            <a:spLocks noChangeArrowheads="1"/>
          </p:cNvSpPr>
          <p:nvPr/>
        </p:nvSpPr>
        <p:spPr bwMode="auto">
          <a:xfrm>
            <a:off x="6083300" y="38772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6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7" name="Rectangle 155"/>
          <p:cNvSpPr>
            <a:spLocks noChangeArrowheads="1"/>
          </p:cNvSpPr>
          <p:nvPr/>
        </p:nvSpPr>
        <p:spPr bwMode="auto">
          <a:xfrm>
            <a:off x="6083300" y="40931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7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8" name="Rectangle 156"/>
          <p:cNvSpPr>
            <a:spLocks noChangeArrowheads="1"/>
          </p:cNvSpPr>
          <p:nvPr/>
        </p:nvSpPr>
        <p:spPr bwMode="auto">
          <a:xfrm>
            <a:off x="6083300" y="43090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8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9" name="Rectangle 157"/>
          <p:cNvSpPr>
            <a:spLocks noChangeArrowheads="1"/>
          </p:cNvSpPr>
          <p:nvPr/>
        </p:nvSpPr>
        <p:spPr bwMode="auto">
          <a:xfrm>
            <a:off x="6083300" y="45249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9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50" name="Rectangle 158"/>
          <p:cNvSpPr>
            <a:spLocks noChangeArrowheads="1"/>
          </p:cNvSpPr>
          <p:nvPr/>
        </p:nvSpPr>
        <p:spPr bwMode="auto">
          <a:xfrm>
            <a:off x="6083300" y="47424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10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51" name="Rectangle 159"/>
          <p:cNvSpPr>
            <a:spLocks noChangeArrowheads="1"/>
          </p:cNvSpPr>
          <p:nvPr/>
        </p:nvSpPr>
        <p:spPr bwMode="auto">
          <a:xfrm>
            <a:off x="6083300" y="49583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11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52" name="Rectangle 160"/>
          <p:cNvSpPr>
            <a:spLocks noChangeArrowheads="1"/>
          </p:cNvSpPr>
          <p:nvPr/>
        </p:nvSpPr>
        <p:spPr bwMode="auto">
          <a:xfrm>
            <a:off x="6083300" y="51726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12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53" name="Rectangle 161"/>
          <p:cNvSpPr>
            <a:spLocks noChangeArrowheads="1"/>
          </p:cNvSpPr>
          <p:nvPr/>
        </p:nvSpPr>
        <p:spPr bwMode="auto">
          <a:xfrm>
            <a:off x="6083300" y="5388555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13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54" name="Rectangle 162"/>
          <p:cNvSpPr>
            <a:spLocks noChangeArrowheads="1"/>
          </p:cNvSpPr>
          <p:nvPr/>
        </p:nvSpPr>
        <p:spPr bwMode="auto">
          <a:xfrm>
            <a:off x="6083300" y="56060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14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55" name="Rectangle 163"/>
          <p:cNvSpPr>
            <a:spLocks noChangeArrowheads="1"/>
          </p:cNvSpPr>
          <p:nvPr/>
        </p:nvSpPr>
        <p:spPr bwMode="auto">
          <a:xfrm>
            <a:off x="6083300" y="5821942"/>
            <a:ext cx="1152525" cy="21590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Data Block 15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56" name="AutoShape 164"/>
          <p:cNvSpPr>
            <a:spLocks noChangeArrowheads="1"/>
          </p:cNvSpPr>
          <p:nvPr/>
        </p:nvSpPr>
        <p:spPr bwMode="auto">
          <a:xfrm flipH="1">
            <a:off x="4859338" y="3948692"/>
            <a:ext cx="936625" cy="576263"/>
          </a:xfrm>
          <a:custGeom>
            <a:avLst/>
            <a:gdLst>
              <a:gd name="T0" fmla="*/ 702469 w 21600"/>
              <a:gd name="T1" fmla="*/ 0 h 21600"/>
              <a:gd name="T2" fmla="*/ 0 w 21600"/>
              <a:gd name="T3" fmla="*/ 288132 h 21600"/>
              <a:gd name="T4" fmla="*/ 702469 w 21600"/>
              <a:gd name="T5" fmla="*/ 576263 h 21600"/>
              <a:gd name="T6" fmla="*/ 936625 w 21600"/>
              <a:gd name="T7" fmla="*/ 2881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12700" algn="ctr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7" name="Rectangle 64"/>
          <p:cNvSpPr>
            <a:spLocks noChangeArrowheads="1"/>
          </p:cNvSpPr>
          <p:nvPr/>
        </p:nvSpPr>
        <p:spPr bwMode="auto">
          <a:xfrm>
            <a:off x="614045" y="692785"/>
            <a:ext cx="8206740" cy="1052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RAID1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：镜像【一个内容在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块盘中各存一次】，利用率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1/n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极低！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5004047" y="44777"/>
            <a:ext cx="381610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/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磁盘阵列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3419872" y="44450"/>
            <a:ext cx="1627369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三、磁盘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611188" y="5084340"/>
            <a:ext cx="8208962" cy="129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至少需要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个硬盘。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是目前采用最多、最流行的方式。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8425" y="764383"/>
            <a:ext cx="887857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RAID5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：块分布式奇偶校验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【在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raid0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的基础上，计算每一块的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奇偶校验信息，当有一个坏了，可以用其余东西反推回去，但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2+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坏了就不行】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7" name="AutoShape 2"/>
          <p:cNvSpPr>
            <a:spLocks noChangeArrowheads="1"/>
          </p:cNvSpPr>
          <p:nvPr/>
        </p:nvSpPr>
        <p:spPr bwMode="auto">
          <a:xfrm>
            <a:off x="2654991" y="4068180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fontAlgn="auto">
              <a:spcAft>
                <a:spcPts val="0"/>
              </a:spcAft>
              <a:defRPr/>
            </a:pP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8" name="AutoShape 3"/>
          <p:cNvSpPr>
            <a:spLocks noChangeArrowheads="1"/>
          </p:cNvSpPr>
          <p:nvPr/>
        </p:nvSpPr>
        <p:spPr bwMode="auto">
          <a:xfrm>
            <a:off x="2653403" y="3709405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16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9" name="AutoShape 4"/>
          <p:cNvSpPr>
            <a:spLocks noChangeArrowheads="1"/>
          </p:cNvSpPr>
          <p:nvPr/>
        </p:nvSpPr>
        <p:spPr bwMode="auto">
          <a:xfrm>
            <a:off x="4023416" y="4068180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fontAlgn="auto">
              <a:spcAft>
                <a:spcPts val="0"/>
              </a:spcAft>
              <a:defRPr/>
            </a:pP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4021828" y="3709405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17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auto">
          <a:xfrm>
            <a:off x="5390253" y="4068180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fontAlgn="auto">
              <a:spcAft>
                <a:spcPts val="0"/>
              </a:spcAft>
              <a:defRPr/>
            </a:pP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2" name="AutoShape 7"/>
          <p:cNvSpPr>
            <a:spLocks noChangeArrowheads="1"/>
          </p:cNvSpPr>
          <p:nvPr/>
        </p:nvSpPr>
        <p:spPr bwMode="auto">
          <a:xfrm>
            <a:off x="5390253" y="3709405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18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6758678" y="4068180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fontAlgn="auto">
              <a:spcAft>
                <a:spcPts val="0"/>
              </a:spcAft>
              <a:defRPr/>
            </a:pP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6758678" y="3709405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19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5" name="AutoShape 10"/>
          <p:cNvSpPr>
            <a:spLocks noChangeArrowheads="1"/>
          </p:cNvSpPr>
          <p:nvPr/>
        </p:nvSpPr>
        <p:spPr bwMode="auto">
          <a:xfrm>
            <a:off x="1286566" y="4069767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fontAlgn="auto">
              <a:spcAft>
                <a:spcPts val="0"/>
              </a:spcAft>
              <a:defRPr/>
            </a:pP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6" name="AutoShape 11"/>
          <p:cNvSpPr>
            <a:spLocks noChangeArrowheads="1"/>
          </p:cNvSpPr>
          <p:nvPr/>
        </p:nvSpPr>
        <p:spPr bwMode="auto">
          <a:xfrm>
            <a:off x="1286566" y="3709405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P(16~19)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7" name="AutoShape 40"/>
          <p:cNvSpPr>
            <a:spLocks noChangeArrowheads="1"/>
          </p:cNvSpPr>
          <p:nvPr/>
        </p:nvSpPr>
        <p:spPr bwMode="auto">
          <a:xfrm>
            <a:off x="1286566" y="3350630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12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8" name="AutoShape 41"/>
          <p:cNvSpPr>
            <a:spLocks noChangeArrowheads="1"/>
          </p:cNvSpPr>
          <p:nvPr/>
        </p:nvSpPr>
        <p:spPr bwMode="auto">
          <a:xfrm>
            <a:off x="1286566" y="2990267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8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9" name="AutoShape 42"/>
          <p:cNvSpPr>
            <a:spLocks noChangeArrowheads="1"/>
          </p:cNvSpPr>
          <p:nvPr/>
        </p:nvSpPr>
        <p:spPr bwMode="auto">
          <a:xfrm>
            <a:off x="1286566" y="2629905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4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0" name="AutoShape 43"/>
          <p:cNvSpPr>
            <a:spLocks noChangeArrowheads="1"/>
          </p:cNvSpPr>
          <p:nvPr/>
        </p:nvSpPr>
        <p:spPr bwMode="auto">
          <a:xfrm>
            <a:off x="1286566" y="2269542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1" name="AutoShape 44"/>
          <p:cNvSpPr>
            <a:spLocks noChangeArrowheads="1"/>
          </p:cNvSpPr>
          <p:nvPr/>
        </p:nvSpPr>
        <p:spPr bwMode="auto">
          <a:xfrm>
            <a:off x="2654991" y="3350630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P(12~15)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2" name="AutoShape 45"/>
          <p:cNvSpPr>
            <a:spLocks noChangeArrowheads="1"/>
          </p:cNvSpPr>
          <p:nvPr/>
        </p:nvSpPr>
        <p:spPr bwMode="auto">
          <a:xfrm>
            <a:off x="2654991" y="2990267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9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3" name="AutoShape 46"/>
          <p:cNvSpPr>
            <a:spLocks noChangeArrowheads="1"/>
          </p:cNvSpPr>
          <p:nvPr/>
        </p:nvSpPr>
        <p:spPr bwMode="auto">
          <a:xfrm>
            <a:off x="2654991" y="2629905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5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4" name="AutoShape 47"/>
          <p:cNvSpPr>
            <a:spLocks noChangeArrowheads="1"/>
          </p:cNvSpPr>
          <p:nvPr/>
        </p:nvSpPr>
        <p:spPr bwMode="auto">
          <a:xfrm>
            <a:off x="2654991" y="2269542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5" name="AutoShape 48"/>
          <p:cNvSpPr>
            <a:spLocks noChangeArrowheads="1"/>
          </p:cNvSpPr>
          <p:nvPr/>
        </p:nvSpPr>
        <p:spPr bwMode="auto">
          <a:xfrm>
            <a:off x="4023416" y="3350630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13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6" name="AutoShape 49"/>
          <p:cNvSpPr>
            <a:spLocks noChangeArrowheads="1"/>
          </p:cNvSpPr>
          <p:nvPr/>
        </p:nvSpPr>
        <p:spPr bwMode="auto">
          <a:xfrm>
            <a:off x="4023416" y="2990267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P(8~11)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7" name="AutoShape 50"/>
          <p:cNvSpPr>
            <a:spLocks noChangeArrowheads="1"/>
          </p:cNvSpPr>
          <p:nvPr/>
        </p:nvSpPr>
        <p:spPr bwMode="auto">
          <a:xfrm>
            <a:off x="4023416" y="2629905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6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8" name="AutoShape 51"/>
          <p:cNvSpPr>
            <a:spLocks noChangeArrowheads="1"/>
          </p:cNvSpPr>
          <p:nvPr/>
        </p:nvSpPr>
        <p:spPr bwMode="auto">
          <a:xfrm>
            <a:off x="4023416" y="2269542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9" name="AutoShape 52"/>
          <p:cNvSpPr>
            <a:spLocks noChangeArrowheads="1"/>
          </p:cNvSpPr>
          <p:nvPr/>
        </p:nvSpPr>
        <p:spPr bwMode="auto">
          <a:xfrm>
            <a:off x="5390253" y="3350630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14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0" name="AutoShape 53"/>
          <p:cNvSpPr>
            <a:spLocks noChangeArrowheads="1"/>
          </p:cNvSpPr>
          <p:nvPr/>
        </p:nvSpPr>
        <p:spPr bwMode="auto">
          <a:xfrm>
            <a:off x="5390253" y="2990267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10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1" name="AutoShape 54"/>
          <p:cNvSpPr>
            <a:spLocks noChangeArrowheads="1"/>
          </p:cNvSpPr>
          <p:nvPr/>
        </p:nvSpPr>
        <p:spPr bwMode="auto">
          <a:xfrm>
            <a:off x="5390253" y="2629905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P(4~7)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2" name="AutoShape 55"/>
          <p:cNvSpPr>
            <a:spLocks noChangeArrowheads="1"/>
          </p:cNvSpPr>
          <p:nvPr/>
        </p:nvSpPr>
        <p:spPr bwMode="auto">
          <a:xfrm>
            <a:off x="5390253" y="2269542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3" name="AutoShape 56"/>
          <p:cNvSpPr>
            <a:spLocks noChangeArrowheads="1"/>
          </p:cNvSpPr>
          <p:nvPr/>
        </p:nvSpPr>
        <p:spPr bwMode="auto">
          <a:xfrm>
            <a:off x="6758678" y="3350630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15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4" name="AutoShape 57"/>
          <p:cNvSpPr>
            <a:spLocks noChangeArrowheads="1"/>
          </p:cNvSpPr>
          <p:nvPr/>
        </p:nvSpPr>
        <p:spPr bwMode="auto">
          <a:xfrm>
            <a:off x="6758678" y="2990267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11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5" name="AutoShape 58"/>
          <p:cNvSpPr>
            <a:spLocks noChangeArrowheads="1"/>
          </p:cNvSpPr>
          <p:nvPr/>
        </p:nvSpPr>
        <p:spPr bwMode="auto">
          <a:xfrm>
            <a:off x="6758678" y="2629905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7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6" name="AutoShape 59"/>
          <p:cNvSpPr>
            <a:spLocks noChangeArrowheads="1"/>
          </p:cNvSpPr>
          <p:nvPr/>
        </p:nvSpPr>
        <p:spPr bwMode="auto">
          <a:xfrm>
            <a:off x="6758678" y="2269542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P(0~3)</a:t>
            </a:r>
            <a:endParaRPr lang="en-US" altLang="zh-CN" sz="2000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7" name="Line 101"/>
          <p:cNvSpPr>
            <a:spLocks noChangeShapeType="1"/>
          </p:cNvSpPr>
          <p:nvPr/>
        </p:nvSpPr>
        <p:spPr bwMode="auto">
          <a:xfrm flipV="1">
            <a:off x="1820888" y="2110104"/>
            <a:ext cx="0" cy="215900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8" name="Line 101"/>
          <p:cNvSpPr>
            <a:spLocks noChangeShapeType="1"/>
          </p:cNvSpPr>
          <p:nvPr/>
        </p:nvSpPr>
        <p:spPr bwMode="auto">
          <a:xfrm flipV="1">
            <a:off x="7284704" y="2110104"/>
            <a:ext cx="0" cy="215900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9" name="Line 101"/>
          <p:cNvSpPr>
            <a:spLocks noChangeShapeType="1"/>
          </p:cNvSpPr>
          <p:nvPr/>
        </p:nvSpPr>
        <p:spPr bwMode="auto">
          <a:xfrm flipV="1">
            <a:off x="5918750" y="2110104"/>
            <a:ext cx="0" cy="215900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58" name="Line 101"/>
          <p:cNvSpPr>
            <a:spLocks noChangeShapeType="1"/>
          </p:cNvSpPr>
          <p:nvPr/>
        </p:nvSpPr>
        <p:spPr bwMode="auto">
          <a:xfrm flipV="1">
            <a:off x="4552796" y="1953057"/>
            <a:ext cx="0" cy="372947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59" name="Line 101"/>
          <p:cNvSpPr>
            <a:spLocks noChangeShapeType="1"/>
          </p:cNvSpPr>
          <p:nvPr/>
        </p:nvSpPr>
        <p:spPr bwMode="auto">
          <a:xfrm flipV="1">
            <a:off x="3186842" y="2110104"/>
            <a:ext cx="0" cy="215900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689060" y="1556692"/>
            <a:ext cx="1728167" cy="396365"/>
          </a:xfrm>
          <a:prstGeom prst="rect">
            <a:avLst/>
          </a:prstGeom>
          <a:solidFill>
            <a:srgbClr val="C9FFFF"/>
          </a:solidFill>
          <a:ln w="19050">
            <a:solidFill>
              <a:srgbClr val="000000"/>
            </a:solidFill>
            <a:round/>
          </a:ln>
        </p:spPr>
        <p:txBody>
          <a:bodyPr wrap="none" anchor="ctr" anchorCtr="0"/>
          <a:lstStyle/>
          <a:p>
            <a:pPr>
              <a:spcBef>
                <a:spcPts val="0"/>
              </a:spcBef>
            </a:pP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RAID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控制器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161" name="直接连接符 160"/>
          <p:cNvCxnSpPr>
            <a:endCxn id="98" idx="1"/>
          </p:cNvCxnSpPr>
          <p:nvPr/>
        </p:nvCxnSpPr>
        <p:spPr bwMode="auto">
          <a:xfrm>
            <a:off x="1820888" y="2110104"/>
            <a:ext cx="5463817" cy="0"/>
          </a:xfrm>
          <a:prstGeom prst="line">
            <a:avLst/>
          </a:prstGeom>
          <a:solidFill>
            <a:srgbClr val="9999FF"/>
          </a:solidFill>
          <a:ln w="38100" cap="rnd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矩形 161"/>
          <p:cNvSpPr/>
          <p:nvPr/>
        </p:nvSpPr>
        <p:spPr bwMode="auto">
          <a:xfrm>
            <a:off x="5319561" y="2439071"/>
            <a:ext cx="2592288" cy="2888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1213690" y="3528456"/>
            <a:ext cx="2592288" cy="2888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00240" y="3465428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进程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C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写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7896440" y="2383419"/>
            <a:ext cx="114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进程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写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2573424" y="3169488"/>
            <a:ext cx="2615351" cy="28880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67" name="直接连接符 166"/>
          <p:cNvCxnSpPr/>
          <p:nvPr/>
        </p:nvCxnSpPr>
        <p:spPr bwMode="auto">
          <a:xfrm flipH="1">
            <a:off x="5242964" y="4716252"/>
            <a:ext cx="2655858" cy="0"/>
          </a:xfrm>
          <a:prstGeom prst="line">
            <a:avLst/>
          </a:prstGeom>
          <a:solidFill>
            <a:srgbClr val="9999FF"/>
          </a:solidFill>
          <a:ln w="19050" cap="rnd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直接连接符 167"/>
          <p:cNvCxnSpPr/>
          <p:nvPr/>
        </p:nvCxnSpPr>
        <p:spPr bwMode="auto">
          <a:xfrm flipV="1">
            <a:off x="5243561" y="3816537"/>
            <a:ext cx="0" cy="899715"/>
          </a:xfrm>
          <a:prstGeom prst="line">
            <a:avLst/>
          </a:prstGeom>
          <a:solidFill>
            <a:srgbClr val="9999FF"/>
          </a:solidFill>
          <a:ln w="19050" cap="rnd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直接连接符 168"/>
          <p:cNvCxnSpPr/>
          <p:nvPr/>
        </p:nvCxnSpPr>
        <p:spPr bwMode="auto">
          <a:xfrm flipH="1" flipV="1">
            <a:off x="5175544" y="3462344"/>
            <a:ext cx="67420" cy="354192"/>
          </a:xfrm>
          <a:prstGeom prst="line">
            <a:avLst/>
          </a:prstGeom>
          <a:solidFill>
            <a:srgbClr val="9999FF"/>
          </a:solidFill>
          <a:ln w="19050" cap="rnd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0" name="矩形 169"/>
          <p:cNvSpPr/>
          <p:nvPr/>
        </p:nvSpPr>
        <p:spPr>
          <a:xfrm>
            <a:off x="7897795" y="4494066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进程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写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71" name="爆炸形: 8 pt  170"/>
          <p:cNvSpPr/>
          <p:nvPr/>
        </p:nvSpPr>
        <p:spPr bwMode="auto">
          <a:xfrm>
            <a:off x="6302695" y="4798723"/>
            <a:ext cx="1846936" cy="1403598"/>
          </a:xfrm>
          <a:prstGeom prst="irregularSeal1">
            <a:avLst/>
          </a:prstGeom>
          <a:solidFill>
            <a:srgbClr val="FFFFCC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并发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</a:rPr>
              <a:t>I/O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/>
      <p:bldP spid="165" grpId="0"/>
      <p:bldP spid="166" grpId="0" animBg="1"/>
      <p:bldP spid="170" grpId="0"/>
      <p:bldP spid="1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5004047" y="44777"/>
            <a:ext cx="381610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/>
            <a:r>
              <a:rPr kumimoji="0" lang="zh-CN" altLang="en-US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j-cs"/>
              </a:rPr>
              <a:t>磁盘阵列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3419872" y="44450"/>
            <a:ext cx="1627369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三、磁盘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519" y="607482"/>
            <a:ext cx="3086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RAID6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：双冗余度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63"/>
          <p:cNvSpPr>
            <a:spLocks noChangeArrowheads="1"/>
          </p:cNvSpPr>
          <p:nvPr/>
        </p:nvSpPr>
        <p:spPr bwMode="auto">
          <a:xfrm>
            <a:off x="1980827" y="3694256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" name="AutoShape 64"/>
          <p:cNvSpPr>
            <a:spLocks noChangeArrowheads="1"/>
          </p:cNvSpPr>
          <p:nvPr/>
        </p:nvSpPr>
        <p:spPr bwMode="auto">
          <a:xfrm>
            <a:off x="1979240" y="3335481"/>
            <a:ext cx="1079500" cy="504825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0000FF"/>
                </a:solidFill>
                <a:ea typeface="宋体" panose="02010600030101010101" pitchFamily="2" charset="-122"/>
              </a:rPr>
              <a:t>Q(16~19)</a:t>
            </a:r>
            <a:endParaRPr lang="en-US" altLang="zh-CN" sz="2000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AutoShape 65"/>
          <p:cNvSpPr>
            <a:spLocks noChangeArrowheads="1"/>
          </p:cNvSpPr>
          <p:nvPr/>
        </p:nvSpPr>
        <p:spPr bwMode="auto">
          <a:xfrm>
            <a:off x="3349252" y="3694256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" name="AutoShape 66"/>
          <p:cNvSpPr>
            <a:spLocks noChangeArrowheads="1"/>
          </p:cNvSpPr>
          <p:nvPr/>
        </p:nvSpPr>
        <p:spPr bwMode="auto">
          <a:xfrm>
            <a:off x="3347665" y="3335481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16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67"/>
          <p:cNvSpPr>
            <a:spLocks noChangeArrowheads="1"/>
          </p:cNvSpPr>
          <p:nvPr/>
        </p:nvSpPr>
        <p:spPr bwMode="auto">
          <a:xfrm>
            <a:off x="4716090" y="3694256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" name="AutoShape 68"/>
          <p:cNvSpPr>
            <a:spLocks noChangeArrowheads="1"/>
          </p:cNvSpPr>
          <p:nvPr/>
        </p:nvSpPr>
        <p:spPr bwMode="auto">
          <a:xfrm>
            <a:off x="4716090" y="3335481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17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AutoShape 69"/>
          <p:cNvSpPr>
            <a:spLocks noChangeArrowheads="1"/>
          </p:cNvSpPr>
          <p:nvPr/>
        </p:nvSpPr>
        <p:spPr bwMode="auto">
          <a:xfrm>
            <a:off x="6084515" y="3694256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5" name="AutoShape 70"/>
          <p:cNvSpPr>
            <a:spLocks noChangeArrowheads="1"/>
          </p:cNvSpPr>
          <p:nvPr/>
        </p:nvSpPr>
        <p:spPr bwMode="auto">
          <a:xfrm>
            <a:off x="6084515" y="3335481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18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AutoShape 71"/>
          <p:cNvSpPr>
            <a:spLocks noChangeArrowheads="1"/>
          </p:cNvSpPr>
          <p:nvPr/>
        </p:nvSpPr>
        <p:spPr bwMode="auto">
          <a:xfrm>
            <a:off x="612402" y="3695844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7" name="AutoShape 72"/>
          <p:cNvSpPr>
            <a:spLocks noChangeArrowheads="1"/>
          </p:cNvSpPr>
          <p:nvPr/>
        </p:nvSpPr>
        <p:spPr bwMode="auto">
          <a:xfrm>
            <a:off x="612402" y="3335481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 dirty="0">
                <a:solidFill>
                  <a:srgbClr val="FF0000"/>
                </a:solidFill>
                <a:ea typeface="宋体" panose="02010600030101010101" pitchFamily="2" charset="-122"/>
              </a:rPr>
              <a:t>P(16~19)</a:t>
            </a:r>
            <a:endParaRPr lang="en-US" altLang="zh-CN" sz="2000" kern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AutoShape 73"/>
          <p:cNvSpPr>
            <a:spLocks noChangeArrowheads="1"/>
          </p:cNvSpPr>
          <p:nvPr/>
        </p:nvSpPr>
        <p:spPr bwMode="auto">
          <a:xfrm>
            <a:off x="612402" y="2976706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12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AutoShape 74"/>
          <p:cNvSpPr>
            <a:spLocks noChangeArrowheads="1"/>
          </p:cNvSpPr>
          <p:nvPr/>
        </p:nvSpPr>
        <p:spPr bwMode="auto">
          <a:xfrm>
            <a:off x="612402" y="2616344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AutoShape 75"/>
          <p:cNvSpPr>
            <a:spLocks noChangeArrowheads="1"/>
          </p:cNvSpPr>
          <p:nvPr/>
        </p:nvSpPr>
        <p:spPr bwMode="auto">
          <a:xfrm>
            <a:off x="612402" y="2255981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AutoShape 76"/>
          <p:cNvSpPr>
            <a:spLocks noChangeArrowheads="1"/>
          </p:cNvSpPr>
          <p:nvPr/>
        </p:nvSpPr>
        <p:spPr bwMode="auto">
          <a:xfrm>
            <a:off x="612402" y="1895619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AutoShape 77"/>
          <p:cNvSpPr>
            <a:spLocks noChangeArrowheads="1"/>
          </p:cNvSpPr>
          <p:nvPr/>
        </p:nvSpPr>
        <p:spPr bwMode="auto">
          <a:xfrm>
            <a:off x="1980827" y="2976706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FF0000"/>
                </a:solidFill>
                <a:ea typeface="宋体" panose="02010600030101010101" pitchFamily="2" charset="-122"/>
              </a:rPr>
              <a:t>P(12~15)</a:t>
            </a:r>
            <a:endParaRPr lang="en-US" altLang="zh-CN" sz="2000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AutoShape 78"/>
          <p:cNvSpPr>
            <a:spLocks noChangeArrowheads="1"/>
          </p:cNvSpPr>
          <p:nvPr/>
        </p:nvSpPr>
        <p:spPr bwMode="auto">
          <a:xfrm>
            <a:off x="1980827" y="2616344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AutoShape 79"/>
          <p:cNvSpPr>
            <a:spLocks noChangeArrowheads="1"/>
          </p:cNvSpPr>
          <p:nvPr/>
        </p:nvSpPr>
        <p:spPr bwMode="auto">
          <a:xfrm>
            <a:off x="1980827" y="2255981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AutoShape 80"/>
          <p:cNvSpPr>
            <a:spLocks noChangeArrowheads="1"/>
          </p:cNvSpPr>
          <p:nvPr/>
        </p:nvSpPr>
        <p:spPr bwMode="auto">
          <a:xfrm>
            <a:off x="1980827" y="1895619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AutoShape 81"/>
          <p:cNvSpPr>
            <a:spLocks noChangeArrowheads="1"/>
          </p:cNvSpPr>
          <p:nvPr/>
        </p:nvSpPr>
        <p:spPr bwMode="auto">
          <a:xfrm>
            <a:off x="3349252" y="2976706"/>
            <a:ext cx="1079500" cy="504825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0000FF"/>
                </a:solidFill>
                <a:ea typeface="宋体" panose="02010600030101010101" pitchFamily="2" charset="-122"/>
              </a:rPr>
              <a:t>Q(12~15)</a:t>
            </a:r>
            <a:endParaRPr lang="en-US" altLang="zh-CN" sz="2000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AutoShape 82"/>
          <p:cNvSpPr>
            <a:spLocks noChangeArrowheads="1"/>
          </p:cNvSpPr>
          <p:nvPr/>
        </p:nvSpPr>
        <p:spPr bwMode="auto">
          <a:xfrm>
            <a:off x="3349252" y="2616344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FF0000"/>
                </a:solidFill>
                <a:ea typeface="宋体" panose="02010600030101010101" pitchFamily="2" charset="-122"/>
              </a:rPr>
              <a:t>P(8~11)</a:t>
            </a:r>
            <a:endParaRPr lang="en-US" altLang="zh-CN" sz="2000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AutoShape 83"/>
          <p:cNvSpPr>
            <a:spLocks noChangeArrowheads="1"/>
          </p:cNvSpPr>
          <p:nvPr/>
        </p:nvSpPr>
        <p:spPr bwMode="auto">
          <a:xfrm>
            <a:off x="3349252" y="2255981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AutoShape 84"/>
          <p:cNvSpPr>
            <a:spLocks noChangeArrowheads="1"/>
          </p:cNvSpPr>
          <p:nvPr/>
        </p:nvSpPr>
        <p:spPr bwMode="auto">
          <a:xfrm>
            <a:off x="3349252" y="1895619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AutoShape 85"/>
          <p:cNvSpPr>
            <a:spLocks noChangeArrowheads="1"/>
          </p:cNvSpPr>
          <p:nvPr/>
        </p:nvSpPr>
        <p:spPr bwMode="auto">
          <a:xfrm>
            <a:off x="4716090" y="2976706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13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AutoShape 86"/>
          <p:cNvSpPr>
            <a:spLocks noChangeArrowheads="1"/>
          </p:cNvSpPr>
          <p:nvPr/>
        </p:nvSpPr>
        <p:spPr bwMode="auto">
          <a:xfrm>
            <a:off x="4716090" y="2616344"/>
            <a:ext cx="1079500" cy="504825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0000FF"/>
                </a:solidFill>
                <a:ea typeface="宋体" panose="02010600030101010101" pitchFamily="2" charset="-122"/>
              </a:rPr>
              <a:t>Q(8~11)</a:t>
            </a:r>
            <a:endParaRPr lang="en-US" altLang="zh-CN" sz="2000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2" name="AutoShape 87"/>
          <p:cNvSpPr>
            <a:spLocks noChangeArrowheads="1"/>
          </p:cNvSpPr>
          <p:nvPr/>
        </p:nvSpPr>
        <p:spPr bwMode="auto">
          <a:xfrm>
            <a:off x="4716090" y="2255981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FF0000"/>
                </a:solidFill>
                <a:ea typeface="宋体" panose="02010600030101010101" pitchFamily="2" charset="-122"/>
              </a:rPr>
              <a:t>P(4~7)</a:t>
            </a:r>
            <a:endParaRPr lang="en-US" altLang="zh-CN" sz="2000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AutoShape 88"/>
          <p:cNvSpPr>
            <a:spLocks noChangeArrowheads="1"/>
          </p:cNvSpPr>
          <p:nvPr/>
        </p:nvSpPr>
        <p:spPr bwMode="auto">
          <a:xfrm>
            <a:off x="4716090" y="1895619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AutoShape 89"/>
          <p:cNvSpPr>
            <a:spLocks noChangeArrowheads="1"/>
          </p:cNvSpPr>
          <p:nvPr/>
        </p:nvSpPr>
        <p:spPr bwMode="auto">
          <a:xfrm>
            <a:off x="6084515" y="2976706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14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AutoShape 90"/>
          <p:cNvSpPr>
            <a:spLocks noChangeArrowheads="1"/>
          </p:cNvSpPr>
          <p:nvPr/>
        </p:nvSpPr>
        <p:spPr bwMode="auto">
          <a:xfrm>
            <a:off x="6084515" y="2616344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10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6" name="AutoShape 91"/>
          <p:cNvSpPr>
            <a:spLocks noChangeArrowheads="1"/>
          </p:cNvSpPr>
          <p:nvPr/>
        </p:nvSpPr>
        <p:spPr bwMode="auto">
          <a:xfrm>
            <a:off x="6084515" y="2255981"/>
            <a:ext cx="1079500" cy="504825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0000FF"/>
                </a:solidFill>
                <a:ea typeface="宋体" panose="02010600030101010101" pitchFamily="2" charset="-122"/>
              </a:rPr>
              <a:t>Q(4~7)</a:t>
            </a:r>
            <a:endParaRPr lang="en-US" altLang="zh-CN" sz="2000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7" name="AutoShape 92"/>
          <p:cNvSpPr>
            <a:spLocks noChangeArrowheads="1"/>
          </p:cNvSpPr>
          <p:nvPr/>
        </p:nvSpPr>
        <p:spPr bwMode="auto">
          <a:xfrm>
            <a:off x="6084515" y="1895619"/>
            <a:ext cx="1079500" cy="504825"/>
          </a:xfrm>
          <a:prstGeom prst="can">
            <a:avLst>
              <a:gd name="adj" fmla="val 25000"/>
            </a:avLst>
          </a:prstGeom>
          <a:solidFill>
            <a:srgbClr val="FFCCFF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>
                <a:solidFill>
                  <a:srgbClr val="FF0000"/>
                </a:solidFill>
                <a:ea typeface="宋体" panose="02010600030101010101" pitchFamily="2" charset="-122"/>
              </a:rPr>
              <a:t>P(0~3)</a:t>
            </a:r>
            <a:endParaRPr lang="en-US" altLang="zh-CN" sz="2000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" name="AutoShape 93"/>
          <p:cNvSpPr>
            <a:spLocks noChangeArrowheads="1"/>
          </p:cNvSpPr>
          <p:nvPr/>
        </p:nvSpPr>
        <p:spPr bwMode="auto">
          <a:xfrm>
            <a:off x="7452940" y="3695844"/>
            <a:ext cx="1079500" cy="5048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9" name="AutoShape 94"/>
          <p:cNvSpPr>
            <a:spLocks noChangeArrowheads="1"/>
          </p:cNvSpPr>
          <p:nvPr/>
        </p:nvSpPr>
        <p:spPr bwMode="auto">
          <a:xfrm>
            <a:off x="7452940" y="3337069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19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0" name="AutoShape 95"/>
          <p:cNvSpPr>
            <a:spLocks noChangeArrowheads="1"/>
          </p:cNvSpPr>
          <p:nvPr/>
        </p:nvSpPr>
        <p:spPr bwMode="auto">
          <a:xfrm>
            <a:off x="7452940" y="2978294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15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AutoShape 96"/>
          <p:cNvSpPr>
            <a:spLocks noChangeArrowheads="1"/>
          </p:cNvSpPr>
          <p:nvPr/>
        </p:nvSpPr>
        <p:spPr bwMode="auto">
          <a:xfrm>
            <a:off x="7452940" y="2617931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11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AutoShape 97"/>
          <p:cNvSpPr>
            <a:spLocks noChangeArrowheads="1"/>
          </p:cNvSpPr>
          <p:nvPr/>
        </p:nvSpPr>
        <p:spPr bwMode="auto">
          <a:xfrm>
            <a:off x="7452940" y="2257569"/>
            <a:ext cx="1079500" cy="504825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条带</a:t>
            </a: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AutoShape 98"/>
          <p:cNvSpPr>
            <a:spLocks noChangeArrowheads="1"/>
          </p:cNvSpPr>
          <p:nvPr/>
        </p:nvSpPr>
        <p:spPr bwMode="auto">
          <a:xfrm>
            <a:off x="7452940" y="1897206"/>
            <a:ext cx="1079500" cy="504825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</a:ln>
        </p:spPr>
        <p:txBody>
          <a:bodyPr wrap="none"/>
          <a:lstStyle/>
          <a:p>
            <a:pPr>
              <a:defRPr/>
            </a:pPr>
            <a:r>
              <a:rPr lang="en-US" altLang="zh-CN" sz="2000" kern="0" dirty="0">
                <a:solidFill>
                  <a:srgbClr val="0000FF"/>
                </a:solidFill>
                <a:ea typeface="宋体" panose="02010600030101010101" pitchFamily="2" charset="-122"/>
              </a:rPr>
              <a:t>Q(0~3)</a:t>
            </a:r>
            <a:endParaRPr lang="en-US" altLang="zh-CN" sz="2000" kern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4" name="Line 101"/>
          <p:cNvSpPr>
            <a:spLocks noChangeShapeType="1"/>
          </p:cNvSpPr>
          <p:nvPr/>
        </p:nvSpPr>
        <p:spPr bwMode="auto">
          <a:xfrm flipV="1">
            <a:off x="1152172" y="1728956"/>
            <a:ext cx="0" cy="215900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5" name="Line 101"/>
          <p:cNvSpPr>
            <a:spLocks noChangeShapeType="1"/>
          </p:cNvSpPr>
          <p:nvPr/>
        </p:nvSpPr>
        <p:spPr bwMode="auto">
          <a:xfrm flipV="1">
            <a:off x="6615988" y="1728956"/>
            <a:ext cx="0" cy="215900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" name="Line 101"/>
          <p:cNvSpPr>
            <a:spLocks noChangeShapeType="1"/>
          </p:cNvSpPr>
          <p:nvPr/>
        </p:nvSpPr>
        <p:spPr bwMode="auto">
          <a:xfrm flipV="1">
            <a:off x="5250034" y="1728955"/>
            <a:ext cx="0" cy="217463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7" name="Line 101"/>
          <p:cNvSpPr>
            <a:spLocks noChangeShapeType="1"/>
          </p:cNvSpPr>
          <p:nvPr/>
        </p:nvSpPr>
        <p:spPr bwMode="auto">
          <a:xfrm flipV="1">
            <a:off x="3884080" y="1728955"/>
            <a:ext cx="0" cy="215900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8" name="Line 101"/>
          <p:cNvSpPr>
            <a:spLocks noChangeShapeType="1"/>
          </p:cNvSpPr>
          <p:nvPr/>
        </p:nvSpPr>
        <p:spPr bwMode="auto">
          <a:xfrm flipV="1">
            <a:off x="2518126" y="1728956"/>
            <a:ext cx="0" cy="215900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1152172" y="1728956"/>
            <a:ext cx="6833640" cy="0"/>
          </a:xfrm>
          <a:prstGeom prst="line">
            <a:avLst/>
          </a:prstGeom>
          <a:solidFill>
            <a:srgbClr val="9999FF"/>
          </a:solidFill>
          <a:ln w="38100" cap="rnd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Line 101"/>
          <p:cNvSpPr>
            <a:spLocks noChangeShapeType="1"/>
          </p:cNvSpPr>
          <p:nvPr/>
        </p:nvSpPr>
        <p:spPr bwMode="auto">
          <a:xfrm flipV="1">
            <a:off x="7985812" y="1728956"/>
            <a:ext cx="0" cy="215900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" name="Line 101"/>
          <p:cNvSpPr>
            <a:spLocks noChangeShapeType="1"/>
          </p:cNvSpPr>
          <p:nvPr/>
        </p:nvSpPr>
        <p:spPr bwMode="auto">
          <a:xfrm flipV="1">
            <a:off x="4573388" y="1521109"/>
            <a:ext cx="0" cy="207846"/>
          </a:xfrm>
          <a:prstGeom prst="line">
            <a:avLst/>
          </a:prstGeom>
          <a:noFill/>
          <a:ln w="38100" cap="rnd">
            <a:solidFill>
              <a:srgbClr val="3399FF"/>
            </a:solidFill>
            <a:rou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zh-CN" altLang="en-US" ker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707620" y="1124744"/>
            <a:ext cx="1728167" cy="396365"/>
          </a:xfrm>
          <a:prstGeom prst="rect">
            <a:avLst/>
          </a:prstGeom>
          <a:solidFill>
            <a:srgbClr val="C9FFFF"/>
          </a:solidFill>
          <a:ln w="19050">
            <a:solidFill>
              <a:srgbClr val="000000"/>
            </a:solidFill>
            <a:round/>
          </a:ln>
        </p:spPr>
        <p:txBody>
          <a:bodyPr wrap="none" anchor="ctr" anchorCtr="0"/>
          <a:lstStyle/>
          <a:p>
            <a:pPr>
              <a:spcBef>
                <a:spcPct val="0"/>
              </a:spcBef>
            </a:pPr>
            <a:r>
              <a:rPr lang="en-US" altLang="zh-CN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RAID</a:t>
            </a:r>
            <a:r>
              <a:rPr lang="zh-CN" altLang="en-US" sz="2000" kern="0" dirty="0">
                <a:solidFill>
                  <a:srgbClr val="000000"/>
                </a:solidFill>
                <a:ea typeface="宋体" panose="02010600030101010101" pitchFamily="2" charset="-122"/>
              </a:rPr>
              <a:t>控制器</a:t>
            </a:r>
            <a:endParaRPr lang="en-US" altLang="zh-CN" sz="2000" kern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69520" y="4293097"/>
            <a:ext cx="9036496" cy="23762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2400" kern="0"/>
              <a:t>校验算法：</a:t>
            </a:r>
            <a:endParaRPr lang="zh-CN" altLang="en-US" sz="2400" kern="0"/>
          </a:p>
          <a:p>
            <a:pPr marL="268605" indent="-268605"/>
            <a:r>
              <a:rPr lang="zh-CN" altLang="en-US" sz="2400" kern="0"/>
              <a:t>校验数据</a:t>
            </a:r>
            <a:r>
              <a:rPr lang="en-US" altLang="zh-CN" sz="2400" kern="0"/>
              <a:t>P</a:t>
            </a:r>
            <a:r>
              <a:rPr lang="zh-CN" altLang="en-US" sz="2400" kern="0"/>
              <a:t>：采用传统的</a:t>
            </a:r>
            <a:r>
              <a:rPr lang="zh-CN" altLang="en-US" sz="2400" kern="0">
                <a:solidFill>
                  <a:srgbClr val="FF0000"/>
                </a:solidFill>
              </a:rPr>
              <a:t>异或</a:t>
            </a:r>
            <a:r>
              <a:rPr lang="zh-CN" altLang="en-US" sz="2400" kern="0"/>
              <a:t>算法生成。【同</a:t>
            </a:r>
            <a:r>
              <a:rPr lang="en-US" altLang="zh-CN" sz="2400" kern="0"/>
              <a:t>RAID5</a:t>
            </a:r>
            <a:r>
              <a:rPr lang="zh-CN" altLang="en-US" sz="2400" kern="0"/>
              <a:t>】</a:t>
            </a:r>
            <a:endParaRPr lang="zh-CN" altLang="en-US" sz="2400" kern="0"/>
          </a:p>
          <a:p>
            <a:pPr marL="268605" indent="-268605"/>
            <a:r>
              <a:rPr lang="zh-CN" altLang="en-US" sz="2400" kern="0"/>
              <a:t>校验数据</a:t>
            </a:r>
            <a:r>
              <a:rPr lang="en-US" altLang="zh-CN" sz="2400" kern="0"/>
              <a:t>Q</a:t>
            </a:r>
            <a:r>
              <a:rPr lang="zh-CN" altLang="en-US" sz="2400" kern="0"/>
              <a:t>：目前最常见的实现 </a:t>
            </a:r>
            <a:r>
              <a:rPr lang="en-US" altLang="zh-CN" sz="2400" kern="0"/>
              <a:t>——</a:t>
            </a:r>
            <a:r>
              <a:rPr lang="zh-CN" altLang="en-US" sz="2400" kern="0"/>
              <a:t>【新增】</a:t>
            </a:r>
            <a:br>
              <a:rPr lang="en-US" altLang="zh-CN" sz="2400" kern="0"/>
            </a:br>
            <a:r>
              <a:rPr lang="zh-CN" altLang="en-US" sz="2400" kern="0"/>
              <a:t>基于</a:t>
            </a:r>
            <a:r>
              <a:rPr lang="zh-CN" altLang="en-US" sz="2400" kern="0">
                <a:solidFill>
                  <a:srgbClr val="CC0066"/>
                </a:solidFill>
              </a:rPr>
              <a:t>伽罗华域</a:t>
            </a:r>
            <a:r>
              <a:rPr lang="en-US" altLang="zh-CN" sz="2400" kern="0">
                <a:latin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FF"/>
                </a:solidFill>
              </a:rPr>
              <a:t>Galois Field</a:t>
            </a:r>
            <a:r>
              <a:rPr lang="en-US" altLang="zh-CN" sz="2400" kern="0">
                <a:latin typeface="宋体" panose="02010600030101010101" pitchFamily="2" charset="-122"/>
              </a:rPr>
              <a:t>)</a:t>
            </a:r>
            <a:r>
              <a:rPr lang="zh-CN" altLang="en-US" sz="2400" kern="0"/>
              <a:t>的</a:t>
            </a:r>
            <a:r>
              <a:rPr lang="zh-CN" altLang="en-US" sz="2400" kern="0">
                <a:solidFill>
                  <a:srgbClr val="CC0066"/>
                </a:solidFill>
              </a:rPr>
              <a:t>里德</a:t>
            </a:r>
            <a:r>
              <a:rPr lang="en-US" altLang="zh-CN" sz="2400" kern="0">
                <a:solidFill>
                  <a:srgbClr val="CC0066"/>
                </a:solidFill>
              </a:rPr>
              <a:t>-</a:t>
            </a:r>
            <a:r>
              <a:rPr lang="zh-CN" altLang="en-US" sz="2400" kern="0">
                <a:solidFill>
                  <a:srgbClr val="CC0066"/>
                </a:solidFill>
              </a:rPr>
              <a:t>索罗门</a:t>
            </a:r>
            <a:r>
              <a:rPr lang="en-US" altLang="zh-CN" sz="2400" kern="0">
                <a:latin typeface="宋体" panose="02010600030101010101" pitchFamily="2" charset="-122"/>
              </a:rPr>
              <a:t>(</a:t>
            </a:r>
            <a:r>
              <a:rPr lang="en-US" altLang="zh-CN" sz="2400" kern="0">
                <a:solidFill>
                  <a:srgbClr val="0000FF"/>
                </a:solidFill>
              </a:rPr>
              <a:t>Reed-Solomon</a:t>
            </a:r>
            <a:r>
              <a:rPr lang="en-US" altLang="zh-CN" sz="2400" kern="0">
                <a:latin typeface="宋体" panose="02010600030101010101" pitchFamily="2" charset="-122"/>
              </a:rPr>
              <a:t>)</a:t>
            </a:r>
            <a:r>
              <a:rPr lang="zh-CN" altLang="en-US" sz="2400" kern="0"/>
              <a:t>算法。</a:t>
            </a:r>
            <a:br>
              <a:rPr lang="zh-CN" altLang="en-US" sz="2400" kern="0"/>
            </a:br>
            <a:r>
              <a:rPr lang="zh-CN" altLang="en-US" sz="2400" kern="0"/>
              <a:t>将数据在</a:t>
            </a:r>
            <a:r>
              <a:rPr lang="zh-CN" altLang="en-US" sz="2400" kern="0">
                <a:solidFill>
                  <a:srgbClr val="CC0066"/>
                </a:solidFill>
              </a:rPr>
              <a:t>伽罗华域</a:t>
            </a:r>
            <a:r>
              <a:rPr lang="zh-CN" altLang="en-US" sz="2400" kern="0"/>
              <a:t>做换算，然后将换算结果</a:t>
            </a:r>
            <a:r>
              <a:rPr lang="zh-CN" altLang="en-US" sz="2400" kern="0">
                <a:solidFill>
                  <a:srgbClr val="CC0000"/>
                </a:solidFill>
              </a:rPr>
              <a:t>异或</a:t>
            </a:r>
            <a:r>
              <a:rPr lang="zh-CN" altLang="en-US" sz="2400" kern="0"/>
              <a:t>。</a:t>
            </a:r>
            <a:br>
              <a:rPr lang="en-US" altLang="zh-CN" sz="2400" kern="0"/>
            </a:br>
            <a:r>
              <a:rPr lang="zh-CN" altLang="en-US" sz="2400" kern="0">
                <a:solidFill>
                  <a:srgbClr val="006600"/>
                </a:solidFill>
              </a:rPr>
              <a:t>代数系统</a:t>
            </a:r>
            <a:r>
              <a:rPr lang="zh-CN" altLang="en-US" sz="2400" kern="0">
                <a:solidFill>
                  <a:srgbClr val="006600"/>
                </a:solidFill>
                <a:latin typeface="+mn-ea"/>
              </a:rPr>
              <a:t>→</a:t>
            </a:r>
            <a:r>
              <a:rPr lang="zh-CN" altLang="en-US" sz="2400" kern="0">
                <a:solidFill>
                  <a:srgbClr val="006600"/>
                </a:solidFill>
              </a:rPr>
              <a:t>群论</a:t>
            </a:r>
            <a:r>
              <a:rPr lang="zh-CN" altLang="en-US" sz="2400" kern="0">
                <a:solidFill>
                  <a:srgbClr val="006600"/>
                </a:solidFill>
                <a:latin typeface="+mn-ea"/>
              </a:rPr>
              <a:t>→</a:t>
            </a:r>
            <a:r>
              <a:rPr lang="zh-CN" altLang="en-US" sz="2400" kern="0">
                <a:solidFill>
                  <a:srgbClr val="006600"/>
                </a:solidFill>
              </a:rPr>
              <a:t>有限域【</a:t>
            </a:r>
            <a:r>
              <a:rPr lang="en-US" altLang="zh-CN" sz="2400" kern="0">
                <a:solidFill>
                  <a:srgbClr val="006600"/>
                </a:solidFill>
              </a:rPr>
              <a:t>3+</a:t>
            </a:r>
            <a:r>
              <a:rPr lang="zh-CN" altLang="en-US" sz="2400" kern="0">
                <a:solidFill>
                  <a:srgbClr val="006600"/>
                </a:solidFill>
              </a:rPr>
              <a:t>块坏了不能</a:t>
            </a:r>
            <a:r>
              <a:rPr lang="zh-CN" altLang="en-US" sz="2400" kern="0">
                <a:solidFill>
                  <a:srgbClr val="006600"/>
                </a:solidFill>
              </a:rPr>
              <a:t>恢复】</a:t>
            </a:r>
            <a:endParaRPr lang="zh-CN" altLang="en-US" sz="2400" kern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7506"/>
            <a:ext cx="8362950" cy="1512246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8000"/>
                </a:solidFill>
                <a:latin typeface="+mj-lt"/>
                <a:ea typeface="黑体" panose="02010609060101010101" pitchFamily="2" charset="-122"/>
                <a:cs typeface="+mj-cs"/>
              </a:rPr>
              <a:t>数据存储顺序</a:t>
            </a:r>
            <a:endParaRPr lang="en-US" altLang="zh-CN">
              <a:solidFill>
                <a:srgbClr val="008000"/>
              </a:solidFill>
              <a:latin typeface="+mj-lt"/>
              <a:ea typeface="黑体" panose="02010609060101010101" pitchFamily="2" charset="-122"/>
              <a:cs typeface="+mj-cs"/>
            </a:endParaRPr>
          </a:p>
          <a:p>
            <a:r>
              <a:rPr lang="zh-CN" altLang="en-US"/>
              <a:t>大端存储【</a:t>
            </a:r>
            <a:endParaRPr lang="en-US" altLang="zh-CN"/>
          </a:p>
          <a:p>
            <a:r>
              <a:rPr lang="zh-CN" altLang="en-US"/>
              <a:t>小端存储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03848" y="476672"/>
            <a:ext cx="5400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altLang="zh-CN" kern="0">
                <a:ea typeface="楷体" panose="02010609060101010101" pitchFamily="49" charset="-122"/>
              </a:rPr>
              <a:t>【</a:t>
            </a:r>
            <a:r>
              <a:rPr lang="zh-CN" altLang="en-US" kern="0">
                <a:ea typeface="楷体" panose="02010609060101010101" pitchFamily="49" charset="-122"/>
              </a:rPr>
              <a:t>例</a:t>
            </a:r>
            <a:r>
              <a:rPr lang="en-US" altLang="zh-CN" kern="0">
                <a:ea typeface="楷体" panose="02010609060101010101" pitchFamily="49" charset="-122"/>
              </a:rPr>
              <a:t>】</a:t>
            </a:r>
            <a:endParaRPr lang="en-US" altLang="zh-CN" kern="0">
              <a:ea typeface="楷体" panose="02010609060101010101" pitchFamily="49" charset="-122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altLang="zh-CN" kern="0">
                <a:ea typeface="楷体" panose="02010609060101010101" pitchFamily="49" charset="-122"/>
              </a:rPr>
              <a:t>32</a:t>
            </a:r>
            <a:r>
              <a:rPr lang="zh-CN" altLang="en-US" kern="0">
                <a:ea typeface="楷体" panose="02010609060101010101" pitchFamily="49" charset="-122"/>
              </a:rPr>
              <a:t>位的十六进制数据</a:t>
            </a:r>
            <a:r>
              <a:rPr lang="en-US" altLang="zh-CN" kern="0">
                <a:ea typeface="楷体" panose="02010609060101010101" pitchFamily="49" charset="-122"/>
              </a:rPr>
              <a:t>12345678H</a:t>
            </a:r>
            <a:r>
              <a:rPr lang="zh-CN" altLang="en-US" kern="0">
                <a:ea typeface="楷体" panose="02010609060101010101" pitchFamily="49" charset="-122"/>
              </a:rPr>
              <a:t>，在以字节编址的主存空间</a:t>
            </a:r>
            <a:r>
              <a:rPr lang="en-US" altLang="zh-CN" kern="0">
                <a:ea typeface="楷体" panose="02010609060101010101" pitchFamily="49" charset="-122"/>
              </a:rPr>
              <a:t>4000H</a:t>
            </a:r>
            <a:r>
              <a:rPr lang="zh-CN" altLang="en-US" kern="0">
                <a:ea typeface="楷体" panose="02010609060101010101" pitchFamily="49" charset="-122"/>
              </a:rPr>
              <a:t>开始位置存储：</a:t>
            </a:r>
            <a:endParaRPr lang="en-US" altLang="zh-CN" kern="0">
              <a:ea typeface="楷体" panose="02010609060101010101" pitchFamily="49" charset="-122"/>
            </a:endParaRPr>
          </a:p>
        </p:txBody>
      </p:sp>
      <p:graphicFrame>
        <p:nvGraphicFramePr>
          <p:cNvPr id="6" name="Group 83"/>
          <p:cNvGraphicFramePr>
            <a:graphicFrameLocks noGrp="1"/>
          </p:cNvGraphicFramePr>
          <p:nvPr/>
        </p:nvGraphicFramePr>
        <p:xfrm>
          <a:off x="1404913" y="2276872"/>
          <a:ext cx="6815138" cy="2286000"/>
        </p:xfrm>
        <a:graphic>
          <a:graphicData uri="http://schemas.openxmlformats.org/drawingml/2006/table">
            <a:tbl>
              <a:tblPr/>
              <a:tblGrid>
                <a:gridCol w="2751138"/>
                <a:gridCol w="2032000"/>
                <a:gridCol w="2032000"/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地址（十六进制）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大端存储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小端存储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4000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4001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4002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4003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7"/>
          <p:cNvSpPr txBox="1"/>
          <p:nvPr/>
        </p:nvSpPr>
        <p:spPr bwMode="auto">
          <a:xfrm>
            <a:off x="457200" y="5175798"/>
            <a:ext cx="8578850" cy="16375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en-US" altLang="zh-CN" kern="0"/>
              <a:t>16</a:t>
            </a:r>
            <a:r>
              <a:rPr lang="zh-CN" altLang="en-US" kern="0"/>
              <a:t>位字长的数据：起始地址为</a:t>
            </a:r>
            <a:r>
              <a:rPr lang="en-US" altLang="zh-CN" kern="0"/>
              <a:t>2</a:t>
            </a:r>
            <a:r>
              <a:rPr lang="zh-CN" altLang="en-US" kern="0"/>
              <a:t>的整数倍。</a:t>
            </a:r>
            <a:endParaRPr lang="en-US" altLang="zh-CN" kern="0"/>
          </a:p>
          <a:p>
            <a:r>
              <a:rPr lang="en-US" altLang="zh-CN" kern="0"/>
              <a:t>32</a:t>
            </a:r>
            <a:r>
              <a:rPr lang="zh-CN" altLang="en-US" kern="0"/>
              <a:t>位字长的数据：起始地址为</a:t>
            </a:r>
            <a:r>
              <a:rPr lang="en-US" altLang="zh-CN" kern="0"/>
              <a:t>4</a:t>
            </a:r>
            <a:r>
              <a:rPr lang="zh-CN" altLang="en-US" kern="0"/>
              <a:t>的整数倍。</a:t>
            </a:r>
            <a:endParaRPr lang="zh-CN" altLang="en-US" kern="0"/>
          </a:p>
          <a:p>
            <a:r>
              <a:rPr lang="en-US" altLang="zh-CN" kern="0"/>
              <a:t>64</a:t>
            </a:r>
            <a:r>
              <a:rPr lang="zh-CN" altLang="en-US" kern="0"/>
              <a:t>位字长的数据：起始地址为</a:t>
            </a:r>
            <a:r>
              <a:rPr lang="en-US" altLang="zh-CN" kern="0"/>
              <a:t>8</a:t>
            </a:r>
            <a:r>
              <a:rPr lang="zh-CN" altLang="en-US" kern="0"/>
              <a:t>的整数倍。</a:t>
            </a:r>
            <a:endParaRPr lang="zh-CN" altLang="en-US" kern="0"/>
          </a:p>
          <a:p>
            <a:endParaRPr lang="zh-CN" altLang="en-US" kern="0"/>
          </a:p>
        </p:txBody>
      </p:sp>
      <p:sp>
        <p:nvSpPr>
          <p:cNvPr id="8" name="标题 1"/>
          <p:cNvSpPr txBox="1"/>
          <p:nvPr/>
        </p:nvSpPr>
        <p:spPr bwMode="auto">
          <a:xfrm>
            <a:off x="457201" y="4708500"/>
            <a:ext cx="8578850" cy="520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黑体" panose="02010609060101010101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kern="0">
                <a:solidFill>
                  <a:srgbClr val="008000"/>
                </a:solidFill>
              </a:rPr>
              <a:t>按字节编址</a:t>
            </a:r>
            <a:r>
              <a:rPr lang="zh-CN" altLang="en-US" ker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kern="0">
                <a:solidFill>
                  <a:srgbClr val="008000"/>
                </a:solidFill>
              </a:rPr>
              <a:t>边界对齐：</a:t>
            </a:r>
            <a:endParaRPr lang="zh-CN" altLang="en-US" kern="0">
              <a:solidFill>
                <a:srgbClr val="008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4290044" y="44777"/>
            <a:ext cx="466345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一、数据储存顺序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边界对齐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525776"/>
            <a:ext cx="9001000" cy="6179824"/>
          </a:xfrm>
        </p:spPr>
        <p:txBody>
          <a:bodyPr/>
          <a:lstStyle/>
          <a:p>
            <a:pPr marL="269875" indent="-269875">
              <a:spcBef>
                <a:spcPts val="0"/>
              </a:spcBef>
            </a:pPr>
            <a:r>
              <a:rPr lang="en-US" altLang="zh-CN" sz="2400"/>
              <a:t>Cache</a:t>
            </a:r>
            <a:endParaRPr lang="en-US" altLang="zh-CN" sz="2400"/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目的：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提高</a:t>
            </a:r>
            <a:r>
              <a:rPr lang="zh-CN" altLang="en-US" sz="2400"/>
              <a:t>主存的平均访问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速度</a:t>
            </a:r>
            <a:r>
              <a:rPr lang="zh-CN" altLang="en-US" sz="2400"/>
              <a:t>。</a:t>
            </a:r>
            <a:endParaRPr lang="en-US" altLang="zh-CN" sz="2400"/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与主存之间</a:t>
            </a:r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以“</a:t>
            </a:r>
            <a:r>
              <a:rPr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块</a:t>
            </a:r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”为单位进行调度</a:t>
            </a:r>
            <a:r>
              <a:rPr lang="zh-CN" altLang="en-US" sz="2400"/>
              <a:t>。</a:t>
            </a:r>
            <a:endParaRPr lang="en-US" altLang="zh-CN" sz="2400"/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由硬件管理。</a:t>
            </a:r>
            <a:r>
              <a:rPr lang="zh-CN" altLang="en-US" sz="2400">
                <a:solidFill>
                  <a:srgbClr val="009900"/>
                </a:solidFill>
              </a:rPr>
              <a:t>主存物理地址</a:t>
            </a:r>
            <a:r>
              <a:rPr lang="zh-CN" altLang="en-US" sz="2400">
                <a:solidFill>
                  <a:srgbClr val="009900"/>
                </a:solidFill>
                <a:latin typeface="+mn-ea"/>
              </a:rPr>
              <a:t>→</a:t>
            </a:r>
            <a:r>
              <a:rPr lang="en-US" altLang="zh-CN" sz="2400">
                <a:solidFill>
                  <a:srgbClr val="009900"/>
                </a:solidFill>
              </a:rPr>
              <a:t>Cache</a:t>
            </a:r>
            <a:r>
              <a:rPr lang="zh-CN" altLang="en-US" sz="2400">
                <a:solidFill>
                  <a:srgbClr val="009900"/>
                </a:solidFill>
              </a:rPr>
              <a:t>地址</a:t>
            </a:r>
            <a:endParaRPr lang="en-US" altLang="zh-CN" sz="2400">
              <a:solidFill>
                <a:srgbClr val="009900"/>
              </a:solidFill>
            </a:endParaRPr>
          </a:p>
          <a:p>
            <a:pPr marL="269875" indent="-269875">
              <a:spcBef>
                <a:spcPts val="0"/>
              </a:spcBef>
            </a:pPr>
            <a:r>
              <a:rPr lang="zh-CN" altLang="en-US" sz="2400"/>
              <a:t>页式虚拟存储器</a:t>
            </a:r>
            <a:endParaRPr lang="en-US" altLang="zh-CN" sz="2400"/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目的：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扩大</a:t>
            </a:r>
            <a:r>
              <a:rPr lang="zh-CN" altLang="en-US" sz="2400"/>
              <a:t>程序可用的主存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容量</a:t>
            </a:r>
            <a:r>
              <a:rPr lang="zh-CN" altLang="en-US" sz="2400"/>
              <a:t>。</a:t>
            </a:r>
            <a:endParaRPr lang="en-US" altLang="zh-CN" sz="2400"/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与硬盘之间以“</a:t>
            </a:r>
            <a:r>
              <a:rPr lang="zh-CN" altLang="en-US" sz="2400">
                <a:solidFill>
                  <a:srgbClr val="CC0000"/>
                </a:solidFill>
              </a:rPr>
              <a:t>页</a:t>
            </a:r>
            <a:r>
              <a:rPr lang="zh-CN" altLang="en-US" sz="2400"/>
              <a:t>”为单位进行调度。</a:t>
            </a:r>
            <a:endParaRPr lang="en-US" altLang="zh-CN" sz="2400"/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主存＋联机工作的外存＋辅助硬件</a:t>
            </a:r>
            <a:r>
              <a:rPr lang="en-US" altLang="zh-CN" sz="2400">
                <a:latin typeface="+mn-ea"/>
              </a:rPr>
              <a:t>(</a:t>
            </a:r>
            <a:r>
              <a:rPr lang="en-US" altLang="zh-CN" sz="2400"/>
              <a:t>MMU</a:t>
            </a:r>
            <a:r>
              <a:rPr lang="en-US" altLang="zh-CN" sz="2400">
                <a:latin typeface="+mn-ea"/>
              </a:rPr>
              <a:t>)</a:t>
            </a:r>
            <a:r>
              <a:rPr lang="zh-CN" altLang="en-US" sz="2400"/>
              <a:t>＋系统软件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/>
              <a:t>OS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多级页表</a:t>
            </a:r>
            <a:endParaRPr lang="en-US" altLang="zh-CN" sz="2400"/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快慢表（微处理器内部的</a:t>
            </a:r>
            <a:r>
              <a:rPr lang="en-US" altLang="zh-CN" sz="2400"/>
              <a:t>TLB</a:t>
            </a:r>
            <a:r>
              <a:rPr lang="zh-CN" altLang="en-US" sz="2400"/>
              <a:t>＋主存中的页表）</a:t>
            </a:r>
            <a:endParaRPr lang="en-US" altLang="zh-CN" sz="2400"/>
          </a:p>
          <a:p>
            <a:pPr marL="269875" indent="-269875">
              <a:spcBef>
                <a:spcPts val="0"/>
              </a:spcBef>
            </a:pPr>
            <a:r>
              <a:rPr lang="zh-CN" altLang="en-US" sz="2400"/>
              <a:t>磁盘</a:t>
            </a:r>
            <a:endParaRPr lang="en-US" altLang="zh-CN" sz="2400"/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磁记录方式：自同步能力，编码效率</a:t>
            </a:r>
            <a:endParaRPr lang="en-US" altLang="zh-CN" sz="2400"/>
          </a:p>
          <a:p>
            <a:pPr marL="538480" lvl="1" indent="-268605">
              <a:spcBef>
                <a:spcPts val="0"/>
              </a:spcBef>
            </a:pPr>
            <a:r>
              <a:rPr lang="zh-CN" altLang="en-US" sz="2400"/>
              <a:t>磁盘参数的计算</a:t>
            </a:r>
            <a:br>
              <a:rPr lang="en-US" altLang="zh-CN" sz="2400"/>
            </a:br>
            <a:r>
              <a:rPr lang="zh-CN" altLang="en-US" sz="2400"/>
              <a:t>平均访问时间＝平均</a:t>
            </a:r>
            <a:r>
              <a:rPr lang="zh-CN" altLang="en-US" sz="2400">
                <a:solidFill>
                  <a:srgbClr val="0000FF"/>
                </a:solidFill>
              </a:rPr>
              <a:t>寻道时间</a:t>
            </a:r>
            <a:r>
              <a:rPr lang="zh-CN" altLang="en-US" sz="2400"/>
              <a:t>＋平均</a:t>
            </a:r>
            <a:r>
              <a:rPr lang="zh-CN" altLang="en-US" sz="2400">
                <a:solidFill>
                  <a:srgbClr val="0000FF"/>
                </a:solidFill>
              </a:rPr>
              <a:t>等待时间</a:t>
            </a:r>
            <a:r>
              <a:rPr lang="zh-CN" altLang="en-US" sz="2400"/>
              <a:t>＋</a:t>
            </a:r>
            <a:r>
              <a:rPr lang="zh-CN" altLang="en-US" sz="2400">
                <a:solidFill>
                  <a:srgbClr val="008000"/>
                </a:solidFill>
              </a:rPr>
              <a:t>数据传输</a:t>
            </a:r>
            <a:r>
              <a:rPr lang="zh-CN" altLang="en-US" sz="2400"/>
              <a:t>时间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数据传输率</a:t>
            </a:r>
            <a:r>
              <a:rPr lang="zh-CN" altLang="en-US" sz="1000"/>
              <a:t>【每秒传输多少</a:t>
            </a:r>
            <a:r>
              <a:rPr lang="en-US" altLang="zh-CN" sz="1000"/>
              <a:t>bit</a:t>
            </a:r>
            <a:r>
              <a:rPr lang="zh-CN" altLang="en-US" sz="1000"/>
              <a:t>】</a:t>
            </a:r>
            <a:r>
              <a:rPr lang="zh-CN" altLang="en-US" sz="2400"/>
              <a:t>＝每个扇区的字节数</a:t>
            </a:r>
            <a:r>
              <a:rPr lang="en-US" altLang="zh-CN" sz="2400"/>
              <a:t>×</a:t>
            </a:r>
            <a:r>
              <a:rPr lang="zh-CN" altLang="en-US" sz="2400"/>
              <a:t>每道扇区数</a:t>
            </a:r>
            <a:r>
              <a:rPr lang="en-US" altLang="zh-CN" sz="2400"/>
              <a:t>×</a:t>
            </a:r>
            <a:r>
              <a:rPr lang="zh-CN" altLang="en-US" sz="2400"/>
              <a:t>磁盘的转速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 bwMode="auto">
          <a:xfrm>
            <a:off x="4658003" y="5588091"/>
            <a:ext cx="358784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（磁盘旋转半圈的时间）</a:t>
            </a:r>
            <a:endParaRPr lang="zh-CN" altLang="en-US" sz="2400">
              <a:solidFill>
                <a:srgbClr val="FF006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611560" y="5588091"/>
            <a:ext cx="451598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（磁头移动到目标磁道的时间）</a:t>
            </a:r>
            <a:endParaRPr lang="zh-CN" altLang="en-US" sz="2400">
              <a:solidFill>
                <a:srgbClr val="FF0066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15816" y="5343787"/>
            <a:ext cx="1800200" cy="315055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33394" y="5343787"/>
            <a:ext cx="1841384" cy="315055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3655805" y="3501008"/>
            <a:ext cx="513634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逻辑地址</a:t>
            </a:r>
            <a:r>
              <a:rPr lang="en-US" altLang="zh-CN" sz="2400" kern="0">
                <a:solidFill>
                  <a:srgbClr val="009900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虚拟地址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主存物理地址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 bwMode="auto">
          <a:xfrm>
            <a:off x="6139060" y="4583541"/>
            <a:ext cx="2547740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与磁盘的转速有关</a:t>
            </a:r>
            <a:endParaRPr lang="zh-CN" altLang="en-US" sz="24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6660232" y="4952873"/>
            <a:ext cx="72008" cy="3316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7599820" y="4967688"/>
            <a:ext cx="202615" cy="370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</p:cxn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大端：正常排队，头部现存，又地址从高到低来存，所以头部存起始地址。【别忘了起始地址的边界对齐要求，每一个数据都应该</a:t>
            </a:r>
            <a:r>
              <a:rPr lang="zh-CN" altLang="en-US"/>
              <a:t>检验！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 bwMode="auto">
          <a:xfrm>
            <a:off x="4290044" y="44777"/>
            <a:ext cx="466345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一、数据储存顺序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边界对齐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251520" y="620610"/>
            <a:ext cx="8362950" cy="4194597"/>
          </a:xfrm>
        </p:spPr>
        <p:txBody>
          <a:bodyPr/>
          <a:lstStyle/>
          <a:p>
            <a:pPr marL="355600" marR="0" lvl="0" indent="-3556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边界对齐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、数据的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小端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存储方式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某计算机存储器按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字节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编址，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采用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小端方式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存放数据。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假定编译器规定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型和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short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型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长度分别为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位，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并且数据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按边界对齐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存储。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某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语言程序段如右：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record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变量的首地址为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0xC008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，则地址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0xC008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中内容及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record.c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的地址分别为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______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5706267" y="1268760"/>
            <a:ext cx="2880320" cy="23397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struct {</a:t>
            </a:r>
            <a:endParaRPr lang="en-US" altLang="zh-CN" sz="2400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int	a;</a:t>
            </a:r>
            <a:endParaRPr lang="en-US" altLang="zh-CN" sz="2400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char	b;</a:t>
            </a:r>
            <a:endParaRPr lang="en-US" altLang="zh-CN" sz="2400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short	c;</a:t>
            </a:r>
            <a:endParaRPr lang="en-US" altLang="zh-CN" sz="2400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} record;</a:t>
            </a:r>
            <a:endParaRPr lang="en-US" altLang="zh-CN" sz="2400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algn="l"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kern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record.a</a:t>
            </a:r>
            <a:r>
              <a:rPr lang="en-US" altLang="zh-CN" sz="2400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273;</a:t>
            </a:r>
            <a:endParaRPr lang="en-US" altLang="zh-CN" sz="2400" ker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 bwMode="auto">
          <a:xfrm>
            <a:off x="472671" y="4797152"/>
            <a:ext cx="302999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horz" wrap="none" rtlCol="0" anchor="ctr" anchorCtr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800"/>
              <a:t>A.  0x00</a:t>
            </a:r>
            <a:r>
              <a:rPr lang="zh-CN" altLang="en-US" sz="2800"/>
              <a:t>、</a:t>
            </a:r>
            <a:r>
              <a:rPr lang="en-US" altLang="zh-CN" sz="2800"/>
              <a:t>0xC00D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 bwMode="auto">
          <a:xfrm>
            <a:off x="4716016" y="4800360"/>
            <a:ext cx="2988319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horz" wrap="none" rtlCol="0" anchor="ctr" anchorCtr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800"/>
              <a:t>B.  0x00</a:t>
            </a:r>
            <a:r>
              <a:rPr lang="zh-CN" altLang="en-US" sz="2800"/>
              <a:t>、</a:t>
            </a:r>
            <a:r>
              <a:rPr lang="en-US" altLang="zh-CN" sz="2800"/>
              <a:t>0xC00E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 bwMode="auto">
          <a:xfrm>
            <a:off x="468735" y="5306342"/>
            <a:ext cx="301018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horz" wrap="none" rtlCol="0" anchor="ctr" anchorCtr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800"/>
              <a:t>C.  0x11</a:t>
            </a:r>
            <a:r>
              <a:rPr lang="zh-CN" altLang="en-US" sz="2800"/>
              <a:t>、</a:t>
            </a:r>
            <a:r>
              <a:rPr lang="en-US" altLang="zh-CN" sz="2800"/>
              <a:t>0xC00D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 bwMode="auto">
          <a:xfrm>
            <a:off x="4716016" y="5306597"/>
            <a:ext cx="2989344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vert="horz" wrap="none" rtlCol="0" anchor="ctr" anchorCtr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800"/>
              <a:t>D.  0x11</a:t>
            </a:r>
            <a:r>
              <a:rPr lang="zh-CN" altLang="en-US" sz="2800"/>
              <a:t>、</a:t>
            </a:r>
            <a:r>
              <a:rPr lang="en-US" altLang="zh-CN" sz="2800"/>
              <a:t>0xC00E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37148" y="5363842"/>
            <a:ext cx="2930389" cy="432048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539552" y="5949280"/>
            <a:ext cx="2002151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>
                <a:solidFill>
                  <a:srgbClr val="0000FF"/>
                </a:solidFill>
              </a:rPr>
              <a:t>273</a:t>
            </a: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256+17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2541703" y="5949280"/>
            <a:ext cx="1480820" cy="30734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100010001</a:t>
            </a:r>
            <a:r>
              <a:rPr lang="en-US" altLang="zh-CN" sz="2000" baseline="-25000">
                <a:solidFill>
                  <a:srgbClr val="0000FF"/>
                </a:solidFill>
              </a:rPr>
              <a:t>2</a:t>
            </a:r>
            <a:endParaRPr lang="en-US" altLang="zh-CN" sz="2000" baseline="-25000">
              <a:solidFill>
                <a:srgbClr val="0000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3963035" y="5949315"/>
            <a:ext cx="5180965" cy="99568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no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00000111H</a:t>
            </a:r>
            <a:r>
              <a:rPr lang="zh-CN" altLang="en-US" sz="2000">
                <a:solidFill>
                  <a:srgbClr val="0000FF"/>
                </a:solidFill>
              </a:rPr>
              <a:t>《</a:t>
            </a:r>
            <a:r>
              <a:rPr lang="zh-CN" altLang="en-US" sz="1200">
                <a:solidFill>
                  <a:srgbClr val="0000FF"/>
                </a:solidFill>
              </a:rPr>
              <a:t>转成十六进制来存，十六进制的长度由</a:t>
            </a:r>
            <a:r>
              <a:rPr lang="zh-CN" altLang="en-US" sz="1200">
                <a:solidFill>
                  <a:srgbClr val="0000FF"/>
                </a:solidFill>
                <a:highlight>
                  <a:srgbClr val="FF0000"/>
                </a:highlight>
              </a:rPr>
              <a:t>分配的空间</a:t>
            </a:r>
            <a:endParaRPr lang="zh-CN" altLang="en-US" sz="1200">
              <a:solidFill>
                <a:srgbClr val="0000FF"/>
              </a:solidFill>
            </a:endParaRPr>
          </a:p>
          <a:p>
            <a:pPr algn="l"/>
            <a:r>
              <a:rPr lang="zh-CN" altLang="en-US" sz="1200">
                <a:solidFill>
                  <a:srgbClr val="0000FF"/>
                </a:solidFill>
              </a:rPr>
              <a:t>决定，前面不够就补零，注意边界起始位置要满足边界条件【是</a:t>
            </a:r>
            <a:r>
              <a:rPr lang="zh-CN" altLang="en-US" sz="1200">
                <a:solidFill>
                  <a:srgbClr val="0000FF"/>
                </a:solidFill>
                <a:highlight>
                  <a:srgbClr val="FF0000"/>
                </a:highlight>
              </a:rPr>
              <a:t>分配空间</a:t>
            </a:r>
            <a:r>
              <a:rPr lang="zh-CN" altLang="en-US" sz="1200">
                <a:solidFill>
                  <a:srgbClr val="0000FF"/>
                </a:solidFill>
              </a:rPr>
              <a:t>对应字节数的整数倍</a:t>
            </a:r>
            <a:r>
              <a:rPr lang="zh-CN" altLang="en-US" sz="2000">
                <a:solidFill>
                  <a:srgbClr val="0000FF"/>
                </a:solidFill>
              </a:rPr>
              <a:t>》</a:t>
            </a:r>
            <a:endParaRPr lang="zh-CN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bldLvl="0" animBg="1"/>
      <p:bldP spid="2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719268"/>
            <a:ext cx="8208590" cy="5544697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指令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的典型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分类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：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zh-CN" altLang="en-US"/>
              <a:t>数据传送类</a:t>
            </a:r>
            <a:endParaRPr lang="zh-CN" altLang="en-US"/>
          </a:p>
          <a:p>
            <a:pPr>
              <a:spcBef>
                <a:spcPts val="1200"/>
              </a:spcBef>
            </a:pPr>
            <a:r>
              <a:rPr lang="zh-CN" altLang="en-US"/>
              <a:t>算术运算类</a:t>
            </a:r>
            <a:endParaRPr lang="zh-CN" altLang="en-US"/>
          </a:p>
          <a:p>
            <a:pPr>
              <a:spcBef>
                <a:spcPts val="1200"/>
              </a:spcBef>
            </a:pPr>
            <a:r>
              <a:rPr lang="zh-CN" altLang="en-US"/>
              <a:t>逻辑运算类</a:t>
            </a:r>
            <a:endParaRPr lang="zh-CN" altLang="en-US"/>
          </a:p>
          <a:p>
            <a:pPr>
              <a:spcBef>
                <a:spcPts val="1200"/>
              </a:spcBef>
            </a:pPr>
            <a:r>
              <a:rPr lang="zh-CN" altLang="en-US"/>
              <a:t>数据转换类</a:t>
            </a:r>
            <a:endParaRPr lang="zh-CN" altLang="en-US"/>
          </a:p>
          <a:p>
            <a:pPr>
              <a:spcBef>
                <a:spcPts val="1200"/>
              </a:spcBef>
            </a:pPr>
            <a:r>
              <a:rPr lang="zh-CN" altLang="en-US"/>
              <a:t>输入</a:t>
            </a:r>
            <a:r>
              <a:rPr lang="en-US" altLang="zh-CN"/>
              <a:t>/</a:t>
            </a:r>
            <a:r>
              <a:rPr lang="zh-CN" altLang="en-US"/>
              <a:t>输出类</a:t>
            </a:r>
            <a:endParaRPr lang="zh-CN" altLang="en-US"/>
          </a:p>
          <a:p>
            <a:pPr>
              <a:spcBef>
                <a:spcPts val="1200"/>
              </a:spcBef>
            </a:pPr>
            <a:r>
              <a:rPr lang="zh-CN" altLang="en-US"/>
              <a:t>系统控制类</a:t>
            </a:r>
            <a:endParaRPr lang="zh-CN" altLang="en-US"/>
          </a:p>
          <a:p>
            <a:pPr>
              <a:spcBef>
                <a:spcPts val="1200"/>
              </a:spcBef>
            </a:pPr>
            <a:r>
              <a:rPr lang="zh-CN" altLang="en-US"/>
              <a:t>程序控制类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1880" y="3806169"/>
            <a:ext cx="4608512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FF7D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通常是</a:t>
            </a:r>
            <a:r>
              <a:rPr lang="zh-CN" altLang="en-US" sz="2400" dirty="0">
                <a:solidFill>
                  <a:srgbClr val="FF0000"/>
                </a:solidFill>
              </a:rPr>
              <a:t>特权指令</a:t>
            </a:r>
            <a:r>
              <a:rPr lang="zh-CN" altLang="en-US" sz="2400" dirty="0"/>
              <a:t>，虚存管理、</a:t>
            </a:r>
            <a:br>
              <a:rPr lang="en-US" altLang="zh-CN" sz="2400" dirty="0"/>
            </a:br>
            <a:r>
              <a:rPr lang="zh-CN" altLang="en-US" sz="2400" dirty="0"/>
              <a:t>任务切换、改变处理器工作模式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491880" y="4781470"/>
            <a:ext cx="552763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FF7D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lvl="1" indent="-342900" algn="l">
              <a:spcBef>
                <a:spcPts val="0"/>
              </a:spcBef>
              <a:buClr>
                <a:srgbClr val="FF00FF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转移指令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b="0"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2800" b="0">
                <a:latin typeface="Consolas" panose="020B0609020204030204" pitchFamily="49" charset="0"/>
                <a:ea typeface="楷体" panose="02010609060101010101" pitchFamily="49" charset="-122"/>
              </a:rPr>
              <a:t>JZ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b="0">
                <a:latin typeface="Consolas" panose="020B0609020204030204" pitchFamily="49" charset="0"/>
                <a:ea typeface="楷体" panose="02010609060101010101" pitchFamily="49" charset="-122"/>
              </a:rPr>
              <a:t>JMP</a:t>
            </a:r>
            <a:endParaRPr lang="zh-CN" altLang="en-US" b="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342900" lvl="1" indent="-342900" algn="l">
              <a:spcBef>
                <a:spcPts val="0"/>
              </a:spcBef>
              <a:buClr>
                <a:srgbClr val="FF00FF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循环控制指令</a:t>
            </a:r>
            <a:r>
              <a:rPr lang="en-US" altLang="zh-CN" b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b="0"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b="0">
                <a:latin typeface="Consolas" panose="020B0609020204030204" pitchFamily="49" charset="0"/>
                <a:ea typeface="楷体" panose="02010609060101010101" pitchFamily="49" charset="-122"/>
              </a:rPr>
              <a:t>LOOP</a:t>
            </a:r>
            <a:endParaRPr lang="zh-CN" altLang="en-US" b="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342900" lvl="1" indent="-342900" algn="l">
              <a:spcBef>
                <a:spcPts val="0"/>
              </a:spcBef>
              <a:buClr>
                <a:srgbClr val="FF00FF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" panose="02010609060101010101" pitchFamily="49" charset="-122"/>
                <a:ea typeface="楷体" panose="02010609060101010101" pitchFamily="49" charset="-122"/>
              </a:rPr>
              <a:t>过程调用和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返回指令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b="0">
                <a:latin typeface="Consolas" panose="020B0609020204030204" pitchFamily="49" charset="0"/>
                <a:ea typeface="楷体" panose="02010609060101010101" pitchFamily="49" charset="-122"/>
              </a:rPr>
              <a:t>CALL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b="0">
                <a:latin typeface="Consolas" panose="020B0609020204030204" pitchFamily="49" charset="0"/>
                <a:ea typeface="楷体" panose="02010609060101010101" pitchFamily="49" charset="-122"/>
              </a:rPr>
              <a:t>RET</a:t>
            </a:r>
            <a:endParaRPr lang="zh-CN" altLang="en-US" sz="28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 algn="l">
              <a:spcBef>
                <a:spcPts val="0"/>
              </a:spcBef>
              <a:buClr>
                <a:srgbClr val="FF00FF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 dirty="0">
                <a:latin typeface="楷体" panose="02010609060101010101" pitchFamily="49" charset="-122"/>
                <a:ea typeface="楷体" panose="02010609060101010101" pitchFamily="49" charset="-122"/>
              </a:rPr>
              <a:t>程序自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中断指令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b="0"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b="0">
                <a:latin typeface="Consolas" panose="020B0609020204030204" pitchFamily="49" charset="0"/>
                <a:ea typeface="楷体" panose="02010609060101010101" pitchFamily="49" charset="-122"/>
              </a:rPr>
              <a:t>INT</a:t>
            </a:r>
            <a:endParaRPr lang="zh-CN" altLang="en-US" b="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932794" y="5056128"/>
            <a:ext cx="55908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7DB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任意多边形: 形状 7"/>
          <p:cNvSpPr/>
          <p:nvPr/>
        </p:nvSpPr>
        <p:spPr bwMode="auto">
          <a:xfrm>
            <a:off x="3017441" y="3140968"/>
            <a:ext cx="474439" cy="740200"/>
          </a:xfrm>
          <a:custGeom>
            <a:avLst/>
            <a:gdLst>
              <a:gd name="connsiteX0" fmla="*/ 0 w 752030"/>
              <a:gd name="connsiteY0" fmla="*/ 1572426 h 1572426"/>
              <a:gd name="connsiteX1" fmla="*/ 273466 w 752030"/>
              <a:gd name="connsiteY1" fmla="*/ 1247686 h 1572426"/>
              <a:gd name="connsiteX2" fmla="*/ 324740 w 752030"/>
              <a:gd name="connsiteY2" fmla="*/ 247828 h 1572426"/>
              <a:gd name="connsiteX3" fmla="*/ 752030 w 752030"/>
              <a:gd name="connsiteY3" fmla="*/ 0 h 157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030" h="1572426">
                <a:moveTo>
                  <a:pt x="0" y="1572426"/>
                </a:moveTo>
                <a:cubicBezTo>
                  <a:pt x="109671" y="1520439"/>
                  <a:pt x="219343" y="1468452"/>
                  <a:pt x="273466" y="1247686"/>
                </a:cubicBezTo>
                <a:cubicBezTo>
                  <a:pt x="327589" y="1026920"/>
                  <a:pt x="244979" y="455776"/>
                  <a:pt x="324740" y="247828"/>
                </a:cubicBezTo>
                <a:cubicBezTo>
                  <a:pt x="404501" y="39880"/>
                  <a:pt x="578265" y="19940"/>
                  <a:pt x="752030" y="0"/>
                </a:cubicBezTo>
              </a:path>
            </a:pathLst>
          </a:custGeom>
          <a:noFill/>
          <a:ln w="76200" cap="flat" cmpd="sng" algn="ctr">
            <a:solidFill>
              <a:srgbClr val="FF7DB2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1880" y="2276871"/>
            <a:ext cx="4591534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FF7D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algn="l">
              <a:spcBef>
                <a:spcPts val="0"/>
              </a:spcBef>
              <a:buClr>
                <a:srgbClr val="FF00FF"/>
              </a:buClr>
              <a:buSzPct val="80000"/>
            </a:pPr>
            <a:r>
              <a:rPr lang="zh-CN" altLang="en-US" sz="2800" b="0">
                <a:latin typeface="Consolas" panose="020B0609020204030204" pitchFamily="49" charset="0"/>
                <a:ea typeface="楷体" panose="02010609060101010101" pitchFamily="49" charset="-122"/>
              </a:rPr>
              <a:t>访问接口的方式：</a:t>
            </a:r>
            <a:endParaRPr lang="en-US" altLang="zh-CN" sz="2800" b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342900" lvl="1" indent="-342900" algn="l">
              <a:spcBef>
                <a:spcPts val="0"/>
              </a:spcBef>
              <a:buClr>
                <a:srgbClr val="FF00FF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0">
                <a:latin typeface="Consolas" panose="020B0609020204030204" pitchFamily="49" charset="0"/>
                <a:ea typeface="楷体" panose="02010609060101010101" pitchFamily="49" charset="-122"/>
              </a:rPr>
              <a:t>统一编址：</a:t>
            </a:r>
            <a:r>
              <a:rPr lang="en-US" altLang="zh-CN" sz="2800" b="0">
                <a:latin typeface="Consolas" panose="020B0609020204030204" pitchFamily="49" charset="0"/>
                <a:ea typeface="楷体" panose="02010609060101010101" pitchFamily="49" charset="-122"/>
              </a:rPr>
              <a:t>LOAD/STORE</a:t>
            </a:r>
            <a:endParaRPr lang="en-US" altLang="zh-CN" sz="2800" b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342900" lvl="1" indent="-342900" algn="l">
              <a:spcBef>
                <a:spcPts val="0"/>
              </a:spcBef>
              <a:buClr>
                <a:srgbClr val="FF00FF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b="0">
                <a:latin typeface="Consolas" panose="020B0609020204030204" pitchFamily="49" charset="0"/>
                <a:ea typeface="楷体" panose="02010609060101010101" pitchFamily="49" charset="-122"/>
              </a:rPr>
              <a:t>独立编址：</a:t>
            </a:r>
            <a:r>
              <a:rPr lang="en-US" altLang="zh-CN" b="0">
                <a:latin typeface="Consolas" panose="020B0609020204030204" pitchFamily="49" charset="0"/>
                <a:ea typeface="楷体" panose="02010609060101010101" pitchFamily="49" charset="-122"/>
              </a:rPr>
              <a:t>IN/OUT</a:t>
            </a:r>
            <a:endParaRPr lang="zh-CN" altLang="en-US" sz="2800" b="0" dirty="0"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932794" y="4463684"/>
            <a:ext cx="55908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7DB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/>
          <p:cNvSpPr txBox="1"/>
          <p:nvPr/>
        </p:nvSpPr>
        <p:spPr bwMode="auto">
          <a:xfrm>
            <a:off x="5537180" y="44777"/>
            <a:ext cx="341632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二、指令功能的设计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577968" y="5147135"/>
            <a:ext cx="2747867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（修改PC的内容）</a:t>
            </a:r>
            <a:endParaRPr lang="zh-CN" altLang="en-US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10"/>
            <a:ext cx="8362950" cy="5760799"/>
          </a:xfrm>
        </p:spPr>
        <p:txBody>
          <a:bodyPr/>
          <a:lstStyle/>
          <a:p>
            <a:r>
              <a:rPr lang="zh-CN" altLang="en-US"/>
              <a:t>指令格式、操作码设计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定长</a:t>
            </a:r>
            <a:r>
              <a:rPr lang="zh-CN" altLang="en-US"/>
              <a:t>操作码</a:t>
            </a:r>
            <a:endParaRPr lang="en-US" altLang="zh-CN"/>
          </a:p>
          <a:p>
            <a:pPr lvl="2"/>
            <a:r>
              <a:rPr lang="zh-CN" altLang="en-US"/>
              <a:t>指令系统共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zh-CN" altLang="en-US"/>
              <a:t>条指令，所有指令均用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zh-CN" altLang="en-US"/>
              <a:t>位编码，</a:t>
            </a:r>
            <a:br>
              <a:rPr lang="en-US" altLang="zh-CN"/>
            </a:br>
            <a:r>
              <a:rPr lang="zh-CN" altLang="en-US"/>
              <a:t>应满足：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 i="1" baseline="30000">
                <a:solidFill>
                  <a:srgbClr val="FF0000"/>
                </a:solidFill>
              </a:rPr>
              <a:t>n</a:t>
            </a:r>
            <a:endParaRPr lang="en-US" altLang="zh-CN" i="1" baseline="30000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从</a:t>
            </a:r>
            <a:r>
              <a:rPr lang="en-US" altLang="zh-CN"/>
              <a:t>2</a:t>
            </a:r>
            <a:r>
              <a:rPr lang="en-US" altLang="zh-CN" i="1" baseline="30000"/>
              <a:t>n</a:t>
            </a:r>
            <a:r>
              <a:rPr lang="zh-CN" altLang="en-US"/>
              <a:t>个编码中选出</a:t>
            </a:r>
            <a:r>
              <a:rPr lang="en-US" altLang="zh-CN" i="1"/>
              <a:t>N</a:t>
            </a:r>
            <a:r>
              <a:rPr lang="zh-CN" altLang="en-US"/>
              <a:t>个编码，</a:t>
            </a:r>
            <a:br>
              <a:rPr lang="en-US" altLang="zh-CN"/>
            </a:br>
            <a:r>
              <a:rPr lang="zh-CN" altLang="en-US"/>
              <a:t>用来表示</a:t>
            </a:r>
            <a:r>
              <a:rPr lang="en-US" altLang="zh-CN" i="1"/>
              <a:t>N</a:t>
            </a:r>
            <a:r>
              <a:rPr lang="zh-CN" altLang="en-US"/>
              <a:t>条指令的操作码。</a:t>
            </a:r>
            <a:endParaRPr lang="en-US" altLang="zh-CN"/>
          </a:p>
          <a:p>
            <a:pPr lvl="2"/>
            <a:r>
              <a:rPr lang="zh-CN" altLang="en-US"/>
              <a:t>平均码长为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endParaRPr lang="en-US" altLang="zh-CN" i="1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变长</a:t>
            </a:r>
            <a:r>
              <a:rPr lang="zh-CN" altLang="en-US"/>
              <a:t>操作码</a:t>
            </a:r>
            <a:endParaRPr lang="en-US" altLang="zh-CN"/>
          </a:p>
          <a:p>
            <a:pPr lvl="2"/>
            <a:r>
              <a:rPr lang="zh-CN" altLang="en-US"/>
              <a:t>原则：</a:t>
            </a:r>
            <a:r>
              <a:rPr lang="zh-CN" altLang="en-US">
                <a:solidFill>
                  <a:srgbClr val="CC00CC"/>
                </a:solidFill>
              </a:rPr>
              <a:t>短码不能是长码的前缀</a:t>
            </a:r>
            <a:endParaRPr lang="en-US" altLang="zh-CN">
              <a:solidFill>
                <a:srgbClr val="CC00CC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扩展操作码</a:t>
            </a:r>
            <a:r>
              <a:rPr lang="zh-CN" altLang="en-US"/>
              <a:t>设计</a:t>
            </a:r>
            <a:endParaRPr lang="en-US" altLang="zh-CN"/>
          </a:p>
          <a:p>
            <a:pPr lvl="2">
              <a:spcBef>
                <a:spcPts val="2400"/>
              </a:spcBef>
            </a:pPr>
            <a:r>
              <a:rPr lang="zh-CN" altLang="en-US"/>
              <a:t>平均码长＝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1"/>
              <p:cNvSpPr txBox="1"/>
              <p:nvPr/>
            </p:nvSpPr>
            <p:spPr bwMode="auto">
              <a:xfrm>
                <a:off x="2926160" y="5170488"/>
                <a:ext cx="1511300" cy="1093787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6160" y="5170488"/>
                <a:ext cx="1511300" cy="1093787"/>
              </a:xfrm>
              <a:prstGeom prst="rect">
                <a:avLst/>
              </a:prstGeom>
              <a:blipFill rotWithShape="1">
                <a:blip r:embed="rId1"/>
                <a:stretch>
                  <a:fillRect l="-5" t="-29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806802" y="2060848"/>
            <a:ext cx="2879998" cy="1815882"/>
          </a:xfrm>
          <a:prstGeom prst="rect">
            <a:avLst/>
          </a:prstGeom>
          <a:solidFill>
            <a:srgbClr val="FFFFCC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kern="0">
                <a:solidFill>
                  <a:srgbClr val="009900"/>
                </a:solidFill>
                <a:ea typeface="楷体" panose="02010609060101010101" pitchFamily="49" charset="-122"/>
              </a:rPr>
              <a:t>优点</a:t>
            </a:r>
            <a:r>
              <a:rPr lang="zh-CN" altLang="en-US" kern="0">
                <a:ea typeface="楷体" panose="02010609060101010101" pitchFamily="49" charset="-122"/>
              </a:rPr>
              <a:t>：</a:t>
            </a:r>
            <a:endParaRPr lang="en-US" altLang="zh-CN" kern="0">
              <a:ea typeface="楷体" panose="02010609060101010101" pitchFamily="49" charset="-122"/>
            </a:endParaRP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kern="0">
                <a:ea typeface="楷体" panose="02010609060101010101" pitchFamily="49" charset="-122"/>
              </a:rPr>
              <a:t>操作码构造简单，</a:t>
            </a:r>
            <a:endParaRPr lang="en-US" altLang="zh-CN" kern="0">
              <a:ea typeface="楷体" panose="02010609060101010101" pitchFamily="49" charset="-122"/>
            </a:endParaRP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kern="0">
                <a:ea typeface="楷体" panose="02010609060101010101" pitchFamily="49" charset="-122"/>
              </a:rPr>
              <a:t>硬件设计简单，</a:t>
            </a:r>
            <a:endParaRPr lang="en-US" altLang="zh-CN" kern="0">
              <a:ea typeface="楷体" panose="02010609060101010101" pitchFamily="49" charset="-122"/>
            </a:endParaRPr>
          </a:p>
          <a:p>
            <a:pPr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kern="0">
                <a:ea typeface="楷体" panose="02010609060101010101" pitchFamily="49" charset="-122"/>
              </a:rPr>
              <a:t>译码速度快。</a:t>
            </a:r>
            <a:endParaRPr lang="zh-CN" altLang="en-US" kern="0"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79368" y="170330"/>
            <a:ext cx="3707432" cy="1384995"/>
          </a:xfrm>
          <a:prstGeom prst="rect">
            <a:avLst/>
          </a:prstGeom>
          <a:solidFill>
            <a:srgbClr val="FFFFCC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zh-CN" altLang="en-US" kern="0">
                <a:solidFill>
                  <a:srgbClr val="009900"/>
                </a:solidFill>
                <a:ea typeface="楷体" panose="02010609060101010101" pitchFamily="49" charset="-122"/>
              </a:rPr>
              <a:t>缺点</a:t>
            </a:r>
            <a:r>
              <a:rPr lang="zh-CN" altLang="en-US" kern="0">
                <a:ea typeface="楷体" panose="02010609060101010101" pitchFamily="49" charset="-122"/>
              </a:rPr>
              <a:t>：</a:t>
            </a:r>
            <a:endParaRPr lang="en-US" altLang="zh-CN" kern="0">
              <a:ea typeface="楷体" panose="02010609060101010101" pitchFamily="49" charset="-122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zh-CN" altLang="en-US" kern="0">
                <a:ea typeface="楷体" panose="02010609060101010101" pitchFamily="49" charset="-122"/>
              </a:rPr>
              <a:t>操作码占存储空间大；</a:t>
            </a:r>
            <a:endParaRPr lang="en-US" altLang="zh-CN" kern="0">
              <a:ea typeface="楷体" panose="02010609060101010101" pitchFamily="49" charset="-122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zh-CN" altLang="en-US" kern="0">
                <a:ea typeface="楷体" panose="02010609060101010101" pitchFamily="49" charset="-122"/>
              </a:rPr>
              <a:t>指令规模扩充受限。</a:t>
            </a:r>
            <a:endParaRPr lang="zh-CN" altLang="en-US" kern="0"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5806802" y="5741055"/>
            <a:ext cx="307007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三、指令格式设计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457200" y="836712"/>
            <a:ext cx="8578850" cy="1944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19455" indent="-363855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075055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780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【p192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，例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5.3】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某计算机中有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条指令的使用频度是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80%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80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条指令的使用频度是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15%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条指令的使用频度是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5%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，试设计固定长度和可变长度的编码。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457646" y="2852936"/>
            <a:ext cx="8578850" cy="30243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【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解</a:t>
            </a: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】</a:t>
            </a:r>
            <a:endParaRPr lang="en-US" altLang="zh-CN" kern="0">
              <a:solidFill>
                <a:srgbClr val="000000"/>
              </a:solidFill>
              <a:latin typeface="Times New Roman" panose="02020603050405020304"/>
              <a:ea typeface="楷体" panose="02010609060101010101" pitchFamily="49" charset="-122"/>
            </a:endParaRPr>
          </a:p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（</a:t>
            </a: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1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）定长操作码：</a:t>
            </a:r>
            <a:endParaRPr lang="en-US" altLang="zh-CN" kern="0">
              <a:solidFill>
                <a:srgbClr val="000000"/>
              </a:solidFill>
              <a:latin typeface="Times New Roman" panose="02020603050405020304"/>
              <a:ea typeface="楷体" panose="02010609060101010101" pitchFamily="49" charset="-122"/>
            </a:endParaRPr>
          </a:p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20</a:t>
            </a:r>
            <a:r>
              <a:rPr lang="zh-CN" altLang="en-US" kern="0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80</a:t>
            </a:r>
            <a:r>
              <a:rPr lang="zh-CN" altLang="en-US" kern="0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40</a:t>
            </a:r>
            <a:r>
              <a:rPr lang="zh-CN" altLang="en-US" kern="0">
                <a:solidFill>
                  <a:srgbClr val="000000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140 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条指令，</a:t>
            </a: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8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位操作码长度。</a:t>
            </a:r>
            <a:endParaRPr lang="en-US" altLang="zh-CN" kern="0">
              <a:solidFill>
                <a:srgbClr val="000000"/>
              </a:solidFill>
              <a:latin typeface="Times New Roman" panose="02020603050405020304"/>
              <a:ea typeface="楷体" panose="02010609060101010101" pitchFamily="49" charset="-122"/>
            </a:endParaRPr>
          </a:p>
          <a:p>
            <a:pPr algn="l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从</a:t>
            </a: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256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种编码中选出</a:t>
            </a: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140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种即可。</a:t>
            </a:r>
            <a:endParaRPr lang="en-US" altLang="zh-CN" kern="0">
              <a:solidFill>
                <a:srgbClr val="000000"/>
              </a:solidFill>
              <a:latin typeface="Times New Roman" panose="02020603050405020304"/>
              <a:ea typeface="楷体" panose="02010609060101010101" pitchFamily="49" charset="-122"/>
            </a:endParaRPr>
          </a:p>
          <a:p>
            <a:pPr algn="l">
              <a:spcBef>
                <a:spcPts val="1800"/>
              </a:spcBef>
              <a:buClr>
                <a:srgbClr val="00007D"/>
              </a:buClr>
              <a:buSzPct val="75000"/>
            </a:pP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（</a:t>
            </a:r>
            <a:r>
              <a:rPr lang="en-US" altLang="zh-CN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2</a:t>
            </a:r>
            <a:r>
              <a:rPr lang="zh-CN" altLang="en-US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）扩展操作码：</a:t>
            </a:r>
            <a:endParaRPr lang="zh-CN" altLang="en-US" kern="0">
              <a:solidFill>
                <a:srgbClr val="000000"/>
              </a:solidFill>
              <a:latin typeface="Times New Roman" panose="02020603050405020304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5952097" y="51751"/>
            <a:ext cx="307007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三、指令格式设计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13065" y="68431"/>
            <a:ext cx="5351145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19455" indent="-363855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075055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780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类指令：使用频度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80%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，共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20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条。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类指令：使用频度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15%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，共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80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条。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类指令：使用频度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5%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，共 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40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条。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7666" y="1196752"/>
            <a:ext cx="34323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algn="l">
              <a:spcBef>
                <a:spcPts val="1800"/>
              </a:spcBef>
              <a:buClr>
                <a:srgbClr val="00007D"/>
              </a:buClr>
              <a:buSzPct val="75000"/>
            </a:pPr>
            <a:r>
              <a:rPr lang="zh-CN" altLang="en-US" sz="2400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（</a:t>
            </a:r>
            <a:r>
              <a:rPr lang="en-US" altLang="zh-CN" sz="2400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2</a:t>
            </a:r>
            <a:r>
              <a:rPr lang="zh-CN" altLang="en-US" sz="2400" kern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）设计扩展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anose="02020603050405020304"/>
                <a:ea typeface="楷体" panose="02010609060101010101" pitchFamily="49" charset="-122"/>
              </a:rPr>
              <a:t>操作码：</a:t>
            </a:r>
            <a:endParaRPr lang="zh-CN" altLang="en-US" sz="2400" kern="0" dirty="0">
              <a:solidFill>
                <a:srgbClr val="000000"/>
              </a:solidFill>
              <a:latin typeface="Times New Roman" panose="02020603050405020304"/>
              <a:ea typeface="楷体" panose="02010609060101010101" pitchFamily="49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11682" y="1647384"/>
            <a:ext cx="523367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19455" indent="-363855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075055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780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从短码</a:t>
            </a: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 </a:t>
            </a: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类指令</a:t>
            </a: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开始设计。</a:t>
            </a: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使用频率高的放短码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8890" y="2103239"/>
            <a:ext cx="337784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求满足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i="1" baseline="50000">
                <a:solidFill>
                  <a:srgbClr val="FF0000"/>
                </a:solidFill>
                <a:latin typeface="Times New Roman" panose="02020603050405020304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＞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20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的最小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，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0401" y="2103239"/>
            <a:ext cx="14975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最小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</a:rPr>
              <a:t>5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64088" y="188640"/>
          <a:ext cx="630787" cy="6339840"/>
        </p:xfrm>
        <a:graphic>
          <a:graphicData uri="http://schemas.openxmlformats.org/drawingml/2006/table">
            <a:tbl>
              <a:tblPr firstRow="1" bandRow="1"/>
              <a:tblGrid>
                <a:gridCol w="630787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00000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00001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00010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00011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00100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00101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00110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00111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01000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01001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01010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01011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01100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01101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01110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01111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10000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10001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10010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10011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10100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10101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10110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10111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11000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11001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11010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11011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11100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11101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11110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11111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 bwMode="auto">
          <a:xfrm>
            <a:off x="5364089" y="193872"/>
            <a:ext cx="630786" cy="3932884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rtlCol="0" anchor="ctr">
            <a:noAutofit/>
          </a:bodyPr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858" y="1006152"/>
            <a:ext cx="41549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8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8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endParaRPr lang="en-US" altLang="zh-CN" sz="18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en-US" altLang="zh-CN" sz="18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8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endParaRPr lang="en-US" altLang="zh-CN" sz="18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en-US" altLang="zh-CN" sz="18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en-US" sz="180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8890" y="2651298"/>
            <a:ext cx="47949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求满足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anose="02020603050405020304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20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×2</a:t>
            </a:r>
            <a:r>
              <a:rPr lang="en-US" altLang="zh-CN" sz="2400" i="1" baseline="50000">
                <a:solidFill>
                  <a:srgbClr val="0000FF"/>
                </a:solidFill>
                <a:latin typeface="Times New Roman" panose="02020603050405020304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＞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80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的最小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，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8890" y="3107416"/>
            <a:ext cx="2282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即：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12×2</a:t>
            </a:r>
            <a:r>
              <a:rPr lang="en-US" altLang="zh-CN" sz="2400" i="1" baseline="50000">
                <a:solidFill>
                  <a:srgbClr val="0000FF"/>
                </a:solidFill>
                <a:latin typeface="Times New Roman" panose="02020603050405020304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＞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80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11013" y="3107415"/>
            <a:ext cx="17892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，最小 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/>
              </a:rPr>
              <a:t>3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341646" y="1645576"/>
            <a:ext cx="4550556" cy="0"/>
          </a:xfrm>
          <a:prstGeom prst="line">
            <a:avLst/>
          </a:prstGeom>
          <a:solidFill>
            <a:srgbClr val="9999FF"/>
          </a:solidFill>
          <a:ln w="5715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341646" y="2599167"/>
            <a:ext cx="4550556" cy="0"/>
          </a:xfrm>
          <a:prstGeom prst="line">
            <a:avLst/>
          </a:prstGeom>
          <a:solidFill>
            <a:srgbClr val="9999FF"/>
          </a:solidFill>
          <a:ln w="5715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41646" y="4014159"/>
            <a:ext cx="4550556" cy="0"/>
          </a:xfrm>
          <a:prstGeom prst="line">
            <a:avLst/>
          </a:prstGeom>
          <a:solidFill>
            <a:srgbClr val="9999FF"/>
          </a:solidFill>
          <a:ln w="5715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16520" y="4063313"/>
            <a:ext cx="37737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((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anose="02020603050405020304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20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×2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80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×2</a:t>
            </a:r>
            <a:r>
              <a:rPr lang="en-US" altLang="zh-CN" sz="2400" i="1" baseline="50000">
                <a:solidFill>
                  <a:srgbClr val="009900"/>
                </a:solidFill>
                <a:latin typeface="Times New Roman" panose="02020603050405020304"/>
              </a:rPr>
              <a:t>z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＞40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8890" y="4519168"/>
            <a:ext cx="22717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即：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16×2</a:t>
            </a:r>
            <a:r>
              <a:rPr lang="en-US" altLang="zh-CN" sz="2400" i="1" baseline="50000">
                <a:solidFill>
                  <a:srgbClr val="009900"/>
                </a:solidFill>
                <a:latin typeface="Times New Roman" panose="02020603050405020304"/>
              </a:rPr>
              <a:t>z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＞40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33467" y="4519168"/>
            <a:ext cx="10775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，</a:t>
            </a:r>
            <a:r>
              <a:rPr lang="en-US" altLang="zh-CN" sz="2400" i="1">
                <a:solidFill>
                  <a:srgbClr val="009900"/>
                </a:solidFill>
                <a:latin typeface="Times New Roman" panose="02020603050405020304"/>
              </a:rPr>
              <a:t>z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＝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/>
              </a:rPr>
              <a:t>2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6471" y="3540932"/>
            <a:ext cx="15215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?×2</a:t>
            </a:r>
            <a:r>
              <a:rPr lang="en-US" altLang="zh-CN" sz="2400" baseline="50000">
                <a:solidFill>
                  <a:srgbClr val="0000FF"/>
                </a:solidFill>
                <a:latin typeface="Times New Roman" panose="02020603050405020304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80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27423" y="3540932"/>
            <a:ext cx="12650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?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10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65764" y="993310"/>
            <a:ext cx="862984" cy="3400931"/>
          </a:xfrm>
          <a:prstGeom prst="rect">
            <a:avLst/>
          </a:prstGeom>
          <a:solidFill>
            <a:srgbClr val="FFFFFF"/>
          </a:solidFill>
          <a:effectLst>
            <a:glow rad="63500">
              <a:srgbClr val="8A8AB9">
                <a:satMod val="175000"/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10100 000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10100 001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10100 010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10100 011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10100 100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10100 101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10100 110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10100 111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……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11101 000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11101 001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11101 010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11101 011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11101 100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11101 101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11101 110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11101 111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994386" y="4151062"/>
          <a:ext cx="467584" cy="1981200"/>
        </p:xfrm>
        <a:graphic>
          <a:graphicData uri="http://schemas.openxmlformats.org/drawingml/2006/table">
            <a:tbl>
              <a:tblPr firstRow="1" bandRow="1"/>
              <a:tblGrid>
                <a:gridCol w="46758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 bwMode="auto">
          <a:xfrm>
            <a:off x="6508052" y="4151062"/>
            <a:ext cx="216024" cy="216024"/>
          </a:xfrm>
          <a:prstGeom prst="rightArrow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5993858" y="6132049"/>
          <a:ext cx="467584" cy="396240"/>
        </p:xfrm>
        <a:graphic>
          <a:graphicData uri="http://schemas.openxmlformats.org/drawingml/2006/table">
            <a:tbl>
              <a:tblPr firstRow="1" bandRow="1"/>
              <a:tblGrid>
                <a:gridCol w="46758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XXX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973954" y="4924422"/>
            <a:ext cx="15215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?×2</a:t>
            </a:r>
            <a:r>
              <a:rPr lang="en-US" altLang="zh-CN" sz="2400" baseline="50000">
                <a:solidFill>
                  <a:srgbClr val="009900"/>
                </a:solidFill>
                <a:latin typeface="Times New Roman" panose="02020603050405020304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40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27423" y="4924348"/>
            <a:ext cx="12650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?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</a:rPr>
              <a:t>10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461792" y="6132049"/>
          <a:ext cx="325180" cy="396240"/>
        </p:xfrm>
        <a:graphic>
          <a:graphicData uri="http://schemas.openxmlformats.org/drawingml/2006/table">
            <a:tbl>
              <a:tblPr firstRow="1" bandRow="1"/>
              <a:tblGrid>
                <a:gridCol w="32518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YY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/>
                          <a:ea typeface="楷体_GB2312"/>
                        </a:defRPr>
                      </a:lvl9pPr>
                    </a:lstStyle>
                    <a:p>
                      <a:pPr algn="ctr"/>
                      <a:r>
                        <a:rPr lang="en-US" altLang="zh-CN" sz="1300" b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YY</a:t>
                      </a:r>
                      <a:endParaRPr lang="zh-CN" altLang="en-US" sz="1300" b="1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 bwMode="auto">
          <a:xfrm>
            <a:off x="5364089" y="4170809"/>
            <a:ext cx="1097882" cy="1933574"/>
          </a:xfrm>
          <a:prstGeom prst="rect">
            <a:avLst/>
          </a:prstGeom>
          <a:noFill/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rtlCol="0" anchor="ctr">
            <a:noAutofit/>
          </a:bodyPr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364088" y="6159103"/>
            <a:ext cx="1422883" cy="363391"/>
          </a:xfrm>
          <a:prstGeom prst="rect">
            <a:avLst/>
          </a:prstGeom>
          <a:noFill/>
          <a:ln w="7620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rtlCol="0" anchor="ctr">
            <a:noAutofit/>
          </a:bodyPr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71526" y="4521101"/>
            <a:ext cx="630548" cy="800219"/>
          </a:xfrm>
          <a:prstGeom prst="rect">
            <a:avLst/>
          </a:prstGeom>
          <a:solidFill>
            <a:srgbClr val="FFFFFF"/>
          </a:solidFill>
          <a:effectLst>
            <a:glow rad="63500">
              <a:srgbClr val="8A8AB9">
                <a:satMod val="175000"/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: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</a:rPr>
              <a:t>00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</a:rPr>
              <a:t>        01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</a:rPr>
              <a:t>        10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</a:rPr>
              <a:t>        11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CACAFF">
                  <a:lumMod val="75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51064" y="4526909"/>
            <a:ext cx="1098625" cy="2000548"/>
          </a:xfrm>
          <a:prstGeom prst="rect">
            <a:avLst/>
          </a:prstGeom>
          <a:solidFill>
            <a:srgbClr val="FFFFFF"/>
          </a:solidFill>
          <a:effectLst>
            <a:glow rad="63500">
              <a:srgbClr val="8A8AB9">
                <a:satMod val="175000"/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11110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</a:rPr>
              <a:t>000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11110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</a:rPr>
              <a:t>001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11110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</a:rPr>
              <a:t>010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11110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</a:rPr>
              <a:t>011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11110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</a:rPr>
              <a:t>100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11110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</a:rPr>
              <a:t>101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11110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</a:rPr>
              <a:t>110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11110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</a:rPr>
              <a:t>111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11111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Arial" panose="020B0604020202020204"/>
              </a:rPr>
              <a:t>000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rPr>
              <a:t>11111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CACA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Arial" panose="020B0604020202020204"/>
              </a:rPr>
              <a:t>001</a:t>
            </a:r>
            <a:r>
              <a:rPr kumimoji="0" lang="en-US" altLang="zh-CN" sz="1300" i="0" u="none" strike="noStrike" kern="0" cap="none" spc="0" normalizeH="0" baseline="0" noProof="0">
                <a:ln>
                  <a:noFill/>
                </a:ln>
                <a:solidFill>
                  <a:srgbClr val="CACA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kumimoji="0" lang="en-US" altLang="zh-CN" sz="110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</a:rPr>
              <a:t>YY</a:t>
            </a:r>
            <a:endParaRPr kumimoji="0" lang="en-US" altLang="zh-CN" sz="130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35" name="箭头: 右 34"/>
          <p:cNvSpPr/>
          <p:nvPr/>
        </p:nvSpPr>
        <p:spPr bwMode="auto">
          <a:xfrm>
            <a:off x="6821091" y="6222157"/>
            <a:ext cx="284094" cy="216024"/>
          </a:xfrm>
          <a:prstGeom prst="rightArrow">
            <a:avLst/>
          </a:prstGeom>
          <a:gradFill rotWithShape="1">
            <a:gsLst>
              <a:gs pos="0">
                <a:srgbClr val="8A8AB9">
                  <a:tint val="50000"/>
                  <a:satMod val="300000"/>
                </a:srgbClr>
              </a:gs>
              <a:gs pos="35000">
                <a:srgbClr val="8A8AB9">
                  <a:tint val="37000"/>
                  <a:satMod val="300000"/>
                </a:srgbClr>
              </a:gs>
              <a:gs pos="100000">
                <a:srgbClr val="8A8A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8A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74238" y="4012609"/>
            <a:ext cx="389850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lang="en-US" altLang="zh-CN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缀</a:t>
            </a:r>
            <a:endParaRPr lang="zh-CN" altLang="en-US" sz="16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95034" y="116632"/>
            <a:ext cx="558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18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78992" y="980728"/>
            <a:ext cx="558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18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02888" y="5795673"/>
            <a:ext cx="7008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18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341646" y="5386013"/>
            <a:ext cx="4550556" cy="0"/>
          </a:xfrm>
          <a:prstGeom prst="line">
            <a:avLst/>
          </a:prstGeom>
          <a:solidFill>
            <a:srgbClr val="9999FF"/>
          </a:solidFill>
          <a:ln w="57150" cap="flat" cmpd="sng" algn="ctr">
            <a:solidFill>
              <a:srgbClr val="00FF00">
                <a:alpha val="40000"/>
              </a:srgbClr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221181" y="5436688"/>
            <a:ext cx="235032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平均操作码长度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1181" y="5805264"/>
            <a:ext cx="44262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＝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5×80%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＋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8×15%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＋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10×5%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21181" y="6182789"/>
            <a:ext cx="18838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＝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5.7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（位）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  <p:bldP spid="11" grpId="0" animBg="1"/>
      <p:bldP spid="12" grpId="0"/>
      <p:bldP spid="13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 animBg="1"/>
      <p:bldP spid="26" grpId="0" animBg="1"/>
      <p:bldP spid="28" grpId="0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1" grpId="0"/>
      <p:bldP spid="42" grpId="0"/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591B6738-5A60-468E-A237-4E46B15B9A6B}" type="slidenum">
              <a:rPr lang="zh-CN" altLang="en-US" smtClean="0"/>
            </a:fld>
            <a:endParaRPr lang="en-US" altLang="zh-CN"/>
          </a:p>
        </p:txBody>
      </p:sp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450"/>
            <a:ext cx="8353425" cy="576263"/>
          </a:xfrm>
        </p:spPr>
        <p:txBody>
          <a:bodyPr/>
          <a:lstStyle/>
          <a:p>
            <a:r>
              <a:rPr lang="en-US" altLang="zh-CN" sz="2800" dirty="0">
                <a:ea typeface="黑体" panose="02010609060101010101" pitchFamily="2" charset="-122"/>
              </a:rPr>
              <a:t>Page 211</a:t>
            </a:r>
            <a:r>
              <a:rPr lang="zh-CN" altLang="en-US" sz="2800" dirty="0">
                <a:ea typeface="黑体" panose="02010609060101010101" pitchFamily="2" charset="-122"/>
              </a:rPr>
              <a:t>～</a:t>
            </a:r>
            <a:r>
              <a:rPr lang="en-US" altLang="zh-CN" sz="2800" dirty="0">
                <a:ea typeface="黑体" panose="02010609060101010101" pitchFamily="2" charset="-122"/>
              </a:rPr>
              <a:t>212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ea typeface="黑体" panose="02010609060101010101" pitchFamily="2" charset="-122"/>
              </a:rPr>
              <a:t>习题 </a:t>
            </a:r>
            <a:r>
              <a:rPr lang="en-US" altLang="zh-CN" sz="2800" dirty="0">
                <a:ea typeface="黑体" panose="02010609060101010101" pitchFamily="2" charset="-122"/>
              </a:rPr>
              <a:t>5.8</a:t>
            </a:r>
            <a:endParaRPr lang="en-US" altLang="zh-CN" sz="2800" dirty="0">
              <a:solidFill>
                <a:srgbClr val="006600"/>
              </a:solidFill>
              <a:ea typeface="黑体" panose="02010609060101010101" pitchFamily="2" charset="-122"/>
            </a:endParaRPr>
          </a:p>
        </p:txBody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497887" cy="3095625"/>
          </a:xfrm>
        </p:spPr>
        <p:txBody>
          <a:bodyPr/>
          <a:lstStyle/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假设某型号的计算机共有</a:t>
            </a:r>
            <a:r>
              <a:rPr lang="en-US" altLang="zh-CN">
                <a:solidFill>
                  <a:srgbClr val="D60093"/>
                </a:solidFill>
              </a:rPr>
              <a:t>14</a:t>
            </a:r>
            <a:r>
              <a:rPr lang="zh-CN" altLang="en-US">
                <a:solidFill>
                  <a:srgbClr val="D60093"/>
                </a:solidFill>
              </a:rPr>
              <a:t>条</a:t>
            </a:r>
            <a:r>
              <a:rPr lang="zh-CN" altLang="en-US"/>
              <a:t>指令，各条指令的</a:t>
            </a:r>
            <a:r>
              <a:rPr lang="zh-CN" altLang="en-US">
                <a:solidFill>
                  <a:srgbClr val="D60093"/>
                </a:solidFill>
              </a:rPr>
              <a:t>使用频率</a:t>
            </a:r>
            <a:r>
              <a:rPr lang="zh-CN" altLang="en-US"/>
              <a:t>分别为：</a:t>
            </a:r>
            <a:r>
              <a:rPr lang="en-US" altLang="zh-CN"/>
              <a:t>0.01</a:t>
            </a:r>
            <a:r>
              <a:rPr lang="zh-CN" altLang="en-US"/>
              <a:t>、</a:t>
            </a:r>
            <a:r>
              <a:rPr lang="en-US" altLang="zh-CN"/>
              <a:t>0.15</a:t>
            </a:r>
            <a:r>
              <a:rPr lang="zh-CN" altLang="en-US"/>
              <a:t>、</a:t>
            </a:r>
            <a:r>
              <a:rPr lang="en-US" altLang="zh-CN"/>
              <a:t>0.12</a:t>
            </a:r>
            <a:r>
              <a:rPr lang="zh-CN" altLang="en-US"/>
              <a:t>、</a:t>
            </a:r>
            <a:r>
              <a:rPr lang="en-US" altLang="zh-CN"/>
              <a:t>0.03</a:t>
            </a:r>
            <a:r>
              <a:rPr lang="zh-CN" altLang="en-US"/>
              <a:t>、</a:t>
            </a:r>
            <a:r>
              <a:rPr lang="en-US" altLang="zh-CN"/>
              <a:t>0.02</a:t>
            </a:r>
            <a:r>
              <a:rPr lang="zh-CN" altLang="en-US"/>
              <a:t>、</a:t>
            </a:r>
            <a:r>
              <a:rPr lang="en-US" altLang="zh-CN"/>
              <a:t>0.04</a:t>
            </a:r>
            <a:r>
              <a:rPr lang="zh-CN" altLang="en-US"/>
              <a:t>、</a:t>
            </a:r>
            <a:r>
              <a:rPr lang="en-US" altLang="zh-CN"/>
              <a:t>0.02</a:t>
            </a:r>
            <a:r>
              <a:rPr lang="zh-CN" altLang="en-US"/>
              <a:t>、</a:t>
            </a:r>
            <a:r>
              <a:rPr lang="en-US" altLang="zh-CN"/>
              <a:t>0.04</a:t>
            </a:r>
            <a:r>
              <a:rPr lang="zh-CN" altLang="en-US"/>
              <a:t>、</a:t>
            </a:r>
            <a:r>
              <a:rPr lang="en-US" altLang="zh-CN"/>
              <a:t>0.01</a:t>
            </a:r>
            <a:r>
              <a:rPr lang="zh-CN" altLang="en-US"/>
              <a:t>、</a:t>
            </a:r>
            <a:r>
              <a:rPr lang="en-US" altLang="zh-CN"/>
              <a:t>0.13</a:t>
            </a:r>
            <a:r>
              <a:rPr lang="zh-CN" altLang="en-US"/>
              <a:t>、</a:t>
            </a:r>
            <a:r>
              <a:rPr lang="en-US" altLang="zh-CN"/>
              <a:t>0.15</a:t>
            </a:r>
            <a:r>
              <a:rPr lang="zh-CN" altLang="en-US"/>
              <a:t>、</a:t>
            </a:r>
            <a:r>
              <a:rPr lang="en-US" altLang="zh-CN"/>
              <a:t>0.14</a:t>
            </a:r>
            <a:r>
              <a:rPr lang="zh-CN" altLang="en-US"/>
              <a:t>、</a:t>
            </a:r>
            <a:r>
              <a:rPr lang="en-US" altLang="zh-CN"/>
              <a:t>0.11</a:t>
            </a:r>
            <a:r>
              <a:rPr lang="zh-CN" altLang="en-US"/>
              <a:t>、</a:t>
            </a:r>
            <a:r>
              <a:rPr lang="en-US" altLang="zh-CN"/>
              <a:t>0.03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/>
              <a:t>试给出</a:t>
            </a:r>
            <a:r>
              <a:rPr lang="zh-CN" altLang="en-US">
                <a:solidFill>
                  <a:srgbClr val="FF0000"/>
                </a:solidFill>
              </a:rPr>
              <a:t>定长</a:t>
            </a:r>
            <a:r>
              <a:rPr lang="zh-CN" altLang="en-US"/>
              <a:t>、只能有</a:t>
            </a:r>
            <a:r>
              <a:rPr lang="zh-CN" altLang="en-US">
                <a:solidFill>
                  <a:srgbClr val="0000FF"/>
                </a:solidFill>
              </a:rPr>
              <a:t>两种码长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扩展操作码</a:t>
            </a:r>
            <a:r>
              <a:rPr lang="zh-CN" altLang="en-US"/>
              <a:t> 两种编码方案，并计算各种方案的</a:t>
            </a:r>
            <a:r>
              <a:rPr lang="zh-CN" altLang="en-US">
                <a:solidFill>
                  <a:srgbClr val="008000"/>
                </a:solidFill>
              </a:rPr>
              <a:t>平均码长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  <a:endParaRPr lang="en-US" altLang="zh-CN"/>
          </a:p>
        </p:txBody>
      </p:sp>
      <p:graphicFrame>
        <p:nvGraphicFramePr>
          <p:cNvPr id="1112136" name="Group 72"/>
          <p:cNvGraphicFramePr>
            <a:graphicFrameLocks noGrp="1"/>
          </p:cNvGraphicFramePr>
          <p:nvPr/>
        </p:nvGraphicFramePr>
        <p:xfrm>
          <a:off x="539750" y="3767138"/>
          <a:ext cx="8208963" cy="1828800"/>
        </p:xfrm>
        <a:graphic>
          <a:graphicData uri="http://schemas.openxmlformats.org/drawingml/2006/table">
            <a:tbl>
              <a:tblPr/>
              <a:tblGrid>
                <a:gridCol w="1025525"/>
                <a:gridCol w="1027113"/>
                <a:gridCol w="1025525"/>
                <a:gridCol w="1027112"/>
                <a:gridCol w="1025525"/>
                <a:gridCol w="1025525"/>
                <a:gridCol w="1027113"/>
                <a:gridCol w="1025525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1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591B6738-5A60-468E-A237-4E46B15B9A6B}" type="slidenum">
              <a:rPr lang="zh-CN" altLang="en-US" smtClean="0"/>
            </a:fld>
            <a:endParaRPr lang="en-US" altLang="zh-CN"/>
          </a:p>
        </p:txBody>
      </p:sp>
      <p:sp>
        <p:nvSpPr>
          <p:cNvPr id="111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44450"/>
            <a:ext cx="8497887" cy="576263"/>
          </a:xfrm>
        </p:spPr>
        <p:txBody>
          <a:bodyPr/>
          <a:lstStyle/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定长</a:t>
            </a:r>
            <a:r>
              <a:rPr lang="zh-CN" altLang="en-US"/>
              <a:t>编码：</a:t>
            </a:r>
            <a:endParaRPr lang="en-US" altLang="zh-CN"/>
          </a:p>
        </p:txBody>
      </p:sp>
      <p:graphicFrame>
        <p:nvGraphicFramePr>
          <p:cNvPr id="1114115" name="Group 3"/>
          <p:cNvGraphicFramePr>
            <a:graphicFrameLocks noGrp="1"/>
          </p:cNvGraphicFramePr>
          <p:nvPr/>
        </p:nvGraphicFramePr>
        <p:xfrm>
          <a:off x="323850" y="647700"/>
          <a:ext cx="8496300" cy="3657600"/>
        </p:xfrm>
        <a:graphic>
          <a:graphicData uri="http://schemas.openxmlformats.org/drawingml/2006/table">
            <a:tbl>
              <a:tblPr/>
              <a:tblGrid>
                <a:gridCol w="1439863"/>
                <a:gridCol w="1008062"/>
                <a:gridCol w="1008063"/>
                <a:gridCol w="1008062"/>
                <a:gridCol w="1008063"/>
                <a:gridCol w="1008062"/>
                <a:gridCol w="1008063"/>
                <a:gridCol w="100806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扩展编码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码长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扩展编码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码长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114261" name="Rectangle 149"/>
          <p:cNvSpPr>
            <a:spLocks noChangeArrowheads="1"/>
          </p:cNvSpPr>
          <p:nvPr/>
        </p:nvSpPr>
        <p:spPr bwMode="auto">
          <a:xfrm>
            <a:off x="395288" y="4652963"/>
            <a:ext cx="8064500" cy="1008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其操作码的平均码长：</a:t>
            </a:r>
            <a:r>
              <a:rPr lang="en-US" altLang="zh-CN" sz="2800"/>
              <a:t>H</a:t>
            </a:r>
            <a:r>
              <a:rPr lang="zh-CN" altLang="en-US" sz="2800"/>
              <a:t>＝</a:t>
            </a:r>
            <a:r>
              <a:rPr lang="en-US" altLang="zh-CN" sz="2800"/>
              <a:t>4</a:t>
            </a:r>
            <a:r>
              <a:rPr lang="zh-CN" altLang="en-US" sz="2800"/>
              <a:t>（位）。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591B6738-5A60-468E-A237-4E46B15B9A6B}" type="slidenum">
              <a:rPr lang="zh-CN" altLang="en-US" smtClean="0"/>
            </a:fld>
            <a:endParaRPr lang="en-US" altLang="zh-CN"/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4450"/>
            <a:ext cx="8497887" cy="576263"/>
          </a:xfrm>
        </p:spPr>
        <p:txBody>
          <a:bodyPr/>
          <a:lstStyle/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两种码长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扩展操作码</a:t>
            </a:r>
            <a:r>
              <a:rPr lang="zh-CN" altLang="en-US"/>
              <a:t>：</a:t>
            </a:r>
            <a:endParaRPr lang="en-US" altLang="zh-CN"/>
          </a:p>
        </p:txBody>
      </p:sp>
      <p:graphicFrame>
        <p:nvGraphicFramePr>
          <p:cNvPr id="1113501" name="Group 413"/>
          <p:cNvGraphicFramePr>
            <a:graphicFrameLocks noGrp="1"/>
          </p:cNvGraphicFramePr>
          <p:nvPr/>
        </p:nvGraphicFramePr>
        <p:xfrm>
          <a:off x="323850" y="647700"/>
          <a:ext cx="8496300" cy="3657600"/>
        </p:xfrm>
        <a:graphic>
          <a:graphicData uri="http://schemas.openxmlformats.org/drawingml/2006/table">
            <a:tbl>
              <a:tblPr/>
              <a:tblGrid>
                <a:gridCol w="1439863"/>
                <a:gridCol w="1008062"/>
                <a:gridCol w="1008063"/>
                <a:gridCol w="1008062"/>
                <a:gridCol w="1008063"/>
                <a:gridCol w="1008062"/>
                <a:gridCol w="1008063"/>
                <a:gridCol w="100806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扩展编码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码长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扩展编码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码长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7" name="任意多边形 6"/>
          <p:cNvSpPr/>
          <p:nvPr/>
        </p:nvSpPr>
        <p:spPr bwMode="auto">
          <a:xfrm>
            <a:off x="1835697" y="680314"/>
            <a:ext cx="6905968" cy="3540774"/>
          </a:xfrm>
          <a:custGeom>
            <a:avLst/>
            <a:gdLst>
              <a:gd name="connsiteX0" fmla="*/ 5991149 w 6883603"/>
              <a:gd name="connsiteY0" fmla="*/ 0 h 3540556"/>
              <a:gd name="connsiteX1" fmla="*/ 6876288 w 6883603"/>
              <a:gd name="connsiteY1" fmla="*/ 0 h 3540556"/>
              <a:gd name="connsiteX2" fmla="*/ 6883603 w 6883603"/>
              <a:gd name="connsiteY2" fmla="*/ 3540556 h 3540556"/>
              <a:gd name="connsiteX3" fmla="*/ 0 w 6883603"/>
              <a:gd name="connsiteY3" fmla="*/ 3540556 h 3540556"/>
              <a:gd name="connsiteX4" fmla="*/ 0 w 6883603"/>
              <a:gd name="connsiteY4" fmla="*/ 1858060 h 3540556"/>
              <a:gd name="connsiteX5" fmla="*/ 5991149 w 6883603"/>
              <a:gd name="connsiteY5" fmla="*/ 1858060 h 3540556"/>
              <a:gd name="connsiteX6" fmla="*/ 5991149 w 6883603"/>
              <a:gd name="connsiteY6" fmla="*/ 0 h 35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3603" h="3540556">
                <a:moveTo>
                  <a:pt x="5991149" y="0"/>
                </a:moveTo>
                <a:lnTo>
                  <a:pt x="6876288" y="0"/>
                </a:lnTo>
                <a:cubicBezTo>
                  <a:pt x="6878726" y="1180185"/>
                  <a:pt x="6881165" y="2360371"/>
                  <a:pt x="6883603" y="3540556"/>
                </a:cubicBezTo>
                <a:lnTo>
                  <a:pt x="0" y="3540556"/>
                </a:lnTo>
                <a:lnTo>
                  <a:pt x="0" y="1858060"/>
                </a:lnTo>
                <a:lnTo>
                  <a:pt x="5991149" y="1858060"/>
                </a:lnTo>
                <a:lnTo>
                  <a:pt x="5991149" y="0"/>
                </a:lnTo>
                <a:close/>
              </a:path>
            </a:pathLst>
          </a:custGeom>
          <a:solidFill>
            <a:srgbClr val="0000FF">
              <a:alpha val="30196"/>
            </a:srgbClr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5696" y="692696"/>
            <a:ext cx="5904656" cy="1728192"/>
          </a:xfrm>
          <a:prstGeom prst="rect">
            <a:avLst/>
          </a:prstGeom>
          <a:solidFill>
            <a:srgbClr val="FF3399">
              <a:alpha val="29804"/>
            </a:srgbClr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6176" y="2310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solidFill>
                  <a:srgbClr val="FF0000"/>
                </a:solidFill>
              </a:rPr>
              <a:t>大概率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8304" y="429309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solidFill>
                  <a:srgbClr val="FF0000"/>
                </a:solidFill>
              </a:rPr>
              <a:t>小概率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591B6738-5A60-468E-A237-4E46B15B9A6B}" type="slidenum">
              <a:rPr lang="zh-CN" altLang="en-US" smtClean="0"/>
            </a:fld>
            <a:endParaRPr lang="en-US" altLang="zh-CN"/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4450"/>
            <a:ext cx="8497887" cy="576263"/>
          </a:xfrm>
        </p:spPr>
        <p:txBody>
          <a:bodyPr/>
          <a:lstStyle/>
          <a:p>
            <a:pPr marL="0" indent="0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两种码长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扩展操作码</a:t>
            </a:r>
            <a:r>
              <a:rPr lang="zh-CN" altLang="en-US"/>
              <a:t>：</a:t>
            </a:r>
            <a:endParaRPr lang="en-US" altLang="zh-CN"/>
          </a:p>
        </p:txBody>
      </p:sp>
      <p:graphicFrame>
        <p:nvGraphicFramePr>
          <p:cNvPr id="1113501" name="Group 413"/>
          <p:cNvGraphicFramePr>
            <a:graphicFrameLocks noGrp="1"/>
          </p:cNvGraphicFramePr>
          <p:nvPr/>
        </p:nvGraphicFramePr>
        <p:xfrm>
          <a:off x="323850" y="647700"/>
          <a:ext cx="8496300" cy="3657600"/>
        </p:xfrm>
        <a:graphic>
          <a:graphicData uri="http://schemas.openxmlformats.org/drawingml/2006/table">
            <a:tbl>
              <a:tblPr/>
              <a:tblGrid>
                <a:gridCol w="1439863"/>
                <a:gridCol w="1008062"/>
                <a:gridCol w="1008063"/>
                <a:gridCol w="1008062"/>
                <a:gridCol w="1008063"/>
                <a:gridCol w="1008062"/>
                <a:gridCol w="1008063"/>
                <a:gridCol w="100806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扩展编码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码长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指令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扩展编码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码长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113499" name="Rectangle 411"/>
          <p:cNvSpPr>
            <a:spLocks noChangeArrowheads="1"/>
          </p:cNvSpPr>
          <p:nvPr/>
        </p:nvSpPr>
        <p:spPr bwMode="auto">
          <a:xfrm>
            <a:off x="395288" y="4652963"/>
            <a:ext cx="8353176" cy="201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l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其操作码平均码长为：</a:t>
            </a:r>
            <a:r>
              <a:rPr lang="en-US" altLang="zh-CN" sz="2800"/>
              <a:t>H</a:t>
            </a:r>
            <a:r>
              <a:rPr lang="zh-CN" altLang="en-US" sz="2800"/>
              <a:t>＝</a:t>
            </a:r>
            <a:endParaRPr lang="zh-CN" altLang="en-US" sz="2800"/>
          </a:p>
          <a:p>
            <a:pPr algn="l">
              <a:spcBef>
                <a:spcPct val="9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H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</a:rPr>
              <a:t>0.15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0.15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0.14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0.13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0.12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0.11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0000FF"/>
                </a:solidFill>
              </a:rPr>
              <a:t>×3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br>
              <a:rPr lang="zh-CN" altLang="en-US" sz="2400">
                <a:solidFill>
                  <a:srgbClr val="0000FF"/>
                </a:solidFill>
              </a:rPr>
            </a:br>
            <a:r>
              <a:rPr lang="zh-CN" altLang="en-US" sz="2400">
                <a:solidFill>
                  <a:srgbClr val="0000FF"/>
                </a:solidFill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</a:rPr>
              <a:t>0.04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0.04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0.03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0.03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0.02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0.02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0.01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0.01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0000FF"/>
                </a:solidFill>
              </a:rPr>
              <a:t>×5</a:t>
            </a:r>
            <a:endParaRPr lang="en-US" altLang="zh-CN" sz="2400">
              <a:solidFill>
                <a:srgbClr val="0000FF"/>
              </a:solidFill>
            </a:endParaRPr>
          </a:p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   ＝</a:t>
            </a:r>
            <a:r>
              <a:rPr lang="en-US" altLang="zh-CN" sz="2400">
                <a:solidFill>
                  <a:srgbClr val="0000FF"/>
                </a:solidFill>
              </a:rPr>
              <a:t>0.8×3</a:t>
            </a:r>
            <a:r>
              <a:rPr lang="zh-CN" altLang="en-US" sz="2400">
                <a:solidFill>
                  <a:srgbClr val="0000FF"/>
                </a:solidFill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0.2×5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0000FF"/>
                </a:solidFill>
              </a:rPr>
              <a:t>3.4</a:t>
            </a:r>
            <a:r>
              <a:rPr lang="zh-CN" altLang="en-US" sz="2400">
                <a:solidFill>
                  <a:srgbClr val="0000FF"/>
                </a:solidFill>
              </a:rPr>
              <a:t>（位）</a:t>
            </a:r>
            <a:endParaRPr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1113500" name="Object 412"/>
          <p:cNvGraphicFramePr>
            <a:graphicFrameLocks noChangeAspect="1"/>
          </p:cNvGraphicFramePr>
          <p:nvPr/>
        </p:nvGraphicFramePr>
        <p:xfrm>
          <a:off x="4643438" y="4292600"/>
          <a:ext cx="12954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公式" r:id="rId1" imgW="469900" imgH="431800" progId="Equation.3">
                  <p:embed/>
                </p:oleObj>
              </mc:Choice>
              <mc:Fallback>
                <p:oleObj name="公式" r:id="rId1" imgW="469900" imgH="431800" progId="Equation.3">
                  <p:embed/>
                  <p:pic>
                    <p:nvPicPr>
                      <p:cNvPr id="0" name="Object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92600"/>
                        <a:ext cx="1295400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 6"/>
          <p:cNvSpPr/>
          <p:nvPr/>
        </p:nvSpPr>
        <p:spPr bwMode="auto">
          <a:xfrm>
            <a:off x="1835697" y="680314"/>
            <a:ext cx="6905968" cy="3540774"/>
          </a:xfrm>
          <a:custGeom>
            <a:avLst/>
            <a:gdLst>
              <a:gd name="connsiteX0" fmla="*/ 5991149 w 6883603"/>
              <a:gd name="connsiteY0" fmla="*/ 0 h 3540556"/>
              <a:gd name="connsiteX1" fmla="*/ 6876288 w 6883603"/>
              <a:gd name="connsiteY1" fmla="*/ 0 h 3540556"/>
              <a:gd name="connsiteX2" fmla="*/ 6883603 w 6883603"/>
              <a:gd name="connsiteY2" fmla="*/ 3540556 h 3540556"/>
              <a:gd name="connsiteX3" fmla="*/ 0 w 6883603"/>
              <a:gd name="connsiteY3" fmla="*/ 3540556 h 3540556"/>
              <a:gd name="connsiteX4" fmla="*/ 0 w 6883603"/>
              <a:gd name="connsiteY4" fmla="*/ 1858060 h 3540556"/>
              <a:gd name="connsiteX5" fmla="*/ 5991149 w 6883603"/>
              <a:gd name="connsiteY5" fmla="*/ 1858060 h 3540556"/>
              <a:gd name="connsiteX6" fmla="*/ 5991149 w 6883603"/>
              <a:gd name="connsiteY6" fmla="*/ 0 h 35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3603" h="3540556">
                <a:moveTo>
                  <a:pt x="5991149" y="0"/>
                </a:moveTo>
                <a:lnTo>
                  <a:pt x="6876288" y="0"/>
                </a:lnTo>
                <a:cubicBezTo>
                  <a:pt x="6878726" y="1180185"/>
                  <a:pt x="6881165" y="2360371"/>
                  <a:pt x="6883603" y="3540556"/>
                </a:cubicBezTo>
                <a:lnTo>
                  <a:pt x="0" y="3540556"/>
                </a:lnTo>
                <a:lnTo>
                  <a:pt x="0" y="1858060"/>
                </a:lnTo>
                <a:lnTo>
                  <a:pt x="5991149" y="1858060"/>
                </a:lnTo>
                <a:lnTo>
                  <a:pt x="5991149" y="0"/>
                </a:lnTo>
                <a:close/>
              </a:path>
            </a:pathLst>
          </a:custGeom>
          <a:solidFill>
            <a:srgbClr val="0000FF">
              <a:alpha val="30196"/>
            </a:srgbClr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35696" y="692696"/>
            <a:ext cx="5904656" cy="1728192"/>
          </a:xfrm>
          <a:prstGeom prst="rect">
            <a:avLst/>
          </a:prstGeom>
          <a:solidFill>
            <a:srgbClr val="FF3399">
              <a:alpha val="29804"/>
            </a:srgbClr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56176" y="2310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solidFill>
                  <a:srgbClr val="FF0000"/>
                </a:solidFill>
              </a:rPr>
              <a:t>大概率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8304" y="429309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solidFill>
                  <a:srgbClr val="FF0000"/>
                </a:solidFill>
              </a:rPr>
              <a:t>小概率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3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3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3"/>
            <a:ext cx="8362950" cy="1584175"/>
          </a:xfrm>
        </p:spPr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：</a:t>
            </a:r>
            <a:r>
              <a:rPr lang="en-US" altLang="zh-CN">
                <a:solidFill>
                  <a:srgbClr val="0000FF"/>
                </a:solidFill>
              </a:rPr>
              <a:t>Cache - </a:t>
            </a:r>
            <a:r>
              <a:rPr lang="zh-CN" altLang="en-US">
                <a:solidFill>
                  <a:srgbClr val="0000FF"/>
                </a:solidFill>
              </a:rPr>
              <a:t>主存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地址映射：全相联、直接映射、组相联</a:t>
            </a:r>
            <a:endParaRPr lang="en-US" altLang="zh-CN"/>
          </a:p>
          <a:p>
            <a:pPr lvl="1"/>
            <a:r>
              <a:rPr lang="zh-CN" altLang="en-US"/>
              <a:t>平均访问时间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7060" y="2500629"/>
            <a:ext cx="3631700" cy="5232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 baseline="-25000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 baseline="-25000">
                <a:solidFill>
                  <a:srgbClr val="0000FF"/>
                </a:solidFill>
              </a:rPr>
              <a:t>C</a:t>
            </a:r>
            <a:r>
              <a:rPr lang="zh-CN" altLang="en-US">
                <a:solidFill>
                  <a:srgbClr val="0000FF"/>
                </a:solidFill>
              </a:rPr>
              <a:t>＋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－</a:t>
            </a:r>
            <a:r>
              <a:rPr lang="en-US" altLang="zh-CN" i="1">
                <a:solidFill>
                  <a:srgbClr val="0000FF"/>
                </a:solidFill>
              </a:rPr>
              <a:t>h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</a:rPr>
              <a:t>×T</a:t>
            </a:r>
            <a:r>
              <a:rPr lang="en-US" altLang="zh-CN" baseline="-25000">
                <a:solidFill>
                  <a:srgbClr val="0000FF"/>
                </a:solidFill>
              </a:rPr>
              <a:t>M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87624" y="3455029"/>
            <a:ext cx="3825950" cy="1800200"/>
            <a:chOff x="4439468" y="4797152"/>
            <a:chExt cx="3825950" cy="18002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558904" y="4942036"/>
              <a:ext cx="755500" cy="1511300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CPU</a:t>
              </a:r>
              <a:endParaRPr lang="en-US" altLang="zh-CN" sz="24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403703" y="4942036"/>
              <a:ext cx="720577" cy="151130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/>
                <a:t>主存</a:t>
              </a:r>
              <a:endParaRPr lang="zh-CN" altLang="en-US" sz="24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90667" y="5013473"/>
              <a:ext cx="935037" cy="1007815"/>
            </a:xfrm>
            <a:prstGeom prst="rect">
              <a:avLst/>
            </a:prstGeom>
            <a:solidFill>
              <a:srgbClr val="C1FFC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Cache</a:t>
              </a:r>
              <a:endParaRPr lang="en-US" altLang="zh-CN" sz="2400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5314404" y="5373910"/>
              <a:ext cx="576263" cy="287338"/>
            </a:xfrm>
            <a:prstGeom prst="leftRightArrow">
              <a:avLst>
                <a:gd name="adj1" fmla="val 50000"/>
                <a:gd name="adj2" fmla="val 40110"/>
              </a:avLst>
            </a:prstGeom>
            <a:solidFill>
              <a:srgbClr val="66FF33"/>
            </a:solidFill>
            <a:ln w="28575" algn="ctr">
              <a:solidFill>
                <a:srgbClr val="0066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827639" y="5373910"/>
              <a:ext cx="576263" cy="287338"/>
            </a:xfrm>
            <a:prstGeom prst="leftRightArrow">
              <a:avLst>
                <a:gd name="adj1" fmla="val 50000"/>
                <a:gd name="adj2" fmla="val 40110"/>
              </a:avLst>
            </a:prstGeom>
            <a:solidFill>
              <a:srgbClr val="66FF33"/>
            </a:solidFill>
            <a:ln w="28575" algn="ctr">
              <a:solidFill>
                <a:srgbClr val="0066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439468" y="4797152"/>
              <a:ext cx="3825950" cy="1800200"/>
            </a:xfrm>
            <a:prstGeom prst="rect">
              <a:avLst/>
            </a:prstGeom>
            <a:no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 bwMode="auto">
          <a:xfrm>
            <a:off x="3479950" y="4175109"/>
            <a:ext cx="776287" cy="0"/>
          </a:xfrm>
          <a:prstGeom prst="line">
            <a:avLst/>
          </a:prstGeom>
          <a:noFill/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triangle" w="med" len="sm"/>
            <a:tailEnd type="none" w="med" len="lg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1867844" y="4175109"/>
            <a:ext cx="826293" cy="0"/>
          </a:xfrm>
          <a:prstGeom prst="line">
            <a:avLst/>
          </a:prstGeom>
          <a:noFill/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triangle" w="med" len="sm"/>
            <a:tailEnd type="none" w="med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508104" y="2332185"/>
                <a:ext cx="2769733" cy="860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加速比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320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332185"/>
                <a:ext cx="2769733" cy="860107"/>
              </a:xfrm>
              <a:prstGeom prst="rect">
                <a:avLst/>
              </a:prstGeom>
              <a:blipFill rotWithShape="1">
                <a:blip r:embed="rId1"/>
                <a:stretch>
                  <a:fillRect l="-4" t="-54" r="-138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 bwMode="auto">
          <a:xfrm>
            <a:off x="6841723" y="44450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10"/>
          <p:cNvSpPr txBox="1"/>
          <p:nvPr/>
        </p:nvSpPr>
        <p:spPr bwMode="auto">
          <a:xfrm>
            <a:off x="3852045" y="3929022"/>
            <a:ext cx="2386608" cy="8640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19455" indent="-363855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075055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780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速度快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指令长度短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-107315" y="2896235"/>
            <a:ext cx="2646680" cy="4603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立即寻址【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立即数】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39552" y="2175579"/>
            <a:ext cx="1081087" cy="5048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操作码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20639" y="2175579"/>
            <a:ext cx="1439863" cy="5048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操作数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539552" y="1672342"/>
            <a:ext cx="2520950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指令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236593" y="2679958"/>
            <a:ext cx="1439863" cy="1944687"/>
          </a:xfrm>
          <a:prstGeom prst="rect">
            <a:avLst/>
          </a:prstGeom>
          <a:solidFill>
            <a:srgbClr val="E5F5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347864" y="3544525"/>
            <a:ext cx="2592388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寄存器寻址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52043" y="2175133"/>
            <a:ext cx="1081088" cy="5048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操作码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933131" y="2175133"/>
            <a:ext cx="1727200" cy="504825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寄存器编号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52043" y="1671895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指令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236593" y="3183195"/>
            <a:ext cx="1439863" cy="5048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操作数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236593" y="2176720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寄存器组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795143" y="2679958"/>
            <a:ext cx="0" cy="792162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795143" y="3472120"/>
            <a:ext cx="144145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707904" y="1671895"/>
            <a:ext cx="5128365" cy="3125257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88224" y="1281184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7D"/>
                </a:solidFill>
                <a:ea typeface="宋体" panose="02010600030101010101" pitchFamily="2" charset="-122"/>
              </a:rPr>
              <a:t>CPU</a:t>
            </a:r>
            <a:endParaRPr lang="zh-CN" altLang="en-US" sz="240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55293" y="1677176"/>
            <a:ext cx="2920488" cy="1204012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55776" y="2855434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7D"/>
                </a:solidFill>
                <a:ea typeface="宋体" panose="02010600030101010101" pitchFamily="2" charset="-122"/>
              </a:rPr>
              <a:t>CPU</a:t>
            </a:r>
            <a:endParaRPr lang="zh-CN" altLang="en-US" sz="240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3939109" y="45105"/>
            <a:ext cx="270939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四、寻址方式：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351106" y="5373216"/>
            <a:ext cx="270939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取得操作数最</a:t>
            </a:r>
            <a:r>
              <a:rPr lang="zh-CN" altLang="en-US" kern="1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快</a:t>
            </a:r>
            <a:endParaRPr lang="zh-CN" altLang="en-US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283968" y="1268288"/>
            <a:ext cx="1439863" cy="1944688"/>
          </a:xfrm>
          <a:prstGeom prst="rect">
            <a:avLst/>
          </a:prstGeom>
          <a:solidFill>
            <a:srgbClr val="FFE5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331218" y="2708920"/>
            <a:ext cx="2592388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直接寻址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99418" y="1207001"/>
            <a:ext cx="1081088" cy="5048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操作码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1980506" y="1207001"/>
            <a:ext cx="1727200" cy="50482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操作数地址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899418" y="703764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指令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283968" y="2215064"/>
            <a:ext cx="1439863" cy="5048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操作数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283968" y="765051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主存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2842518" y="1711826"/>
            <a:ext cx="0" cy="79216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2842518" y="2503989"/>
            <a:ext cx="144145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83574" y="1676195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ea typeface="宋体" panose="02010600030101010101" pitchFamily="2" charset="-122"/>
              </a:rPr>
              <a:t>（主存 地址）</a:t>
            </a:r>
            <a:endParaRPr lang="zh-CN" altLang="en-US" sz="240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44729" y="703317"/>
            <a:ext cx="3123138" cy="1945085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6013" y="2223278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7D"/>
                </a:solidFill>
                <a:ea typeface="宋体" panose="02010600030101010101" pitchFamily="2" charset="-122"/>
              </a:rPr>
              <a:t>CPU</a:t>
            </a:r>
            <a:endParaRPr lang="zh-CN" altLang="en-US" sz="240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1331640" y="5974432"/>
            <a:ext cx="2592387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间接寻址</a:t>
            </a:r>
            <a:endParaRPr lang="zh-CN" altLang="en-US" sz="2400" dirty="0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1536247" y="3957390"/>
            <a:ext cx="1081087" cy="50482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400"/>
              <a:t>操作码</a:t>
            </a:r>
            <a:endParaRPr lang="zh-CN" altLang="en-US" sz="2400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744729" y="3954760"/>
            <a:ext cx="122453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指令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617334" y="3957390"/>
            <a:ext cx="2304256" cy="504825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tIns="0" bIns="0" anchor="ctr" anchorCtr="0"/>
          <a:lstStyle/>
          <a:p>
            <a:r>
              <a:rPr lang="zh-CN" altLang="en-US" sz="2000"/>
              <a:t>操作数地址的地址</a:t>
            </a:r>
            <a:endParaRPr lang="zh-CN" altLang="en-US" sz="2000"/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5425299" y="4173290"/>
            <a:ext cx="1439862" cy="2232025"/>
          </a:xfrm>
          <a:prstGeom prst="rect">
            <a:avLst/>
          </a:prstGeom>
          <a:solidFill>
            <a:srgbClr val="FFE5FF"/>
          </a:solidFill>
          <a:ln w="28575" algn="ctr">
            <a:solidFill>
              <a:schemeClr val="tx1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5425299" y="4676527"/>
            <a:ext cx="1439862" cy="504825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400"/>
              <a:t>操作数</a:t>
            </a:r>
            <a:endParaRPr lang="zh-CN" altLang="en-US" sz="2400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5425299" y="3717032"/>
            <a:ext cx="1439862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</a:rPr>
              <a:t>主存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5425299" y="5611565"/>
            <a:ext cx="1439862" cy="504825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r>
              <a:rPr lang="zh-CN" altLang="en-US" sz="2000"/>
              <a:t>操作数地址</a:t>
            </a:r>
            <a:endParaRPr lang="zh-CN" altLang="en-US" sz="2000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>
            <a:off x="3769536" y="4460627"/>
            <a:ext cx="0" cy="1368425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 sz="2400"/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3769536" y="5829052"/>
            <a:ext cx="1655763" cy="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 sz="240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6865161" y="5829052"/>
            <a:ext cx="7207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 sz="2400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 flipV="1">
            <a:off x="7585886" y="4965452"/>
            <a:ext cx="0" cy="86360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 sz="2400"/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6865161" y="4965452"/>
            <a:ext cx="7207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 sz="2400"/>
          </a:p>
        </p:txBody>
      </p:sp>
      <p:sp>
        <p:nvSpPr>
          <p:cNvPr id="49" name="矩形 48"/>
          <p:cNvSpPr/>
          <p:nvPr/>
        </p:nvSpPr>
        <p:spPr bwMode="auto">
          <a:xfrm>
            <a:off x="744729" y="3804068"/>
            <a:ext cx="4320877" cy="217036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1333" y="5533651"/>
            <a:ext cx="831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CPU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020272" y="3987061"/>
            <a:ext cx="1988045" cy="95410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zh-CN" sz="2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取得操作数</a:t>
            </a:r>
            <a:endParaRPr lang="en-US" altLang="zh-CN" sz="2800" b="1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zh-CN" sz="2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</a:t>
            </a:r>
            <a:r>
              <a:rPr lang="zh-CN" altLang="en-US" kern="1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慢</a:t>
            </a:r>
            <a:endParaRPr lang="zh-CN" altLang="en-US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 bwMode="auto">
          <a:xfrm>
            <a:off x="3939109" y="45105"/>
            <a:ext cx="270939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四、寻址方式：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4082799" y="1418358"/>
            <a:ext cx="1439863" cy="1944688"/>
          </a:xfrm>
          <a:prstGeom prst="rect">
            <a:avLst/>
          </a:prstGeom>
          <a:solidFill>
            <a:srgbClr val="E5F5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39552" y="2992014"/>
            <a:ext cx="3024188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寄存器间接寻址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698249" y="913533"/>
            <a:ext cx="1081088" cy="5048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操作码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1779337" y="913533"/>
            <a:ext cx="1727200" cy="504825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寄存器编号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1346321" y="1395829"/>
            <a:ext cx="12814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指令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4082799" y="1921596"/>
            <a:ext cx="1439863" cy="50482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操作数地址</a:t>
            </a: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082799" y="961778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寄存器组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2641349" y="1418358"/>
            <a:ext cx="0" cy="79216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2641349" y="2210521"/>
            <a:ext cx="144145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6874959" y="1416771"/>
            <a:ext cx="1439863" cy="1944687"/>
          </a:xfrm>
          <a:prstGeom prst="rect">
            <a:avLst/>
          </a:prstGeom>
          <a:solidFill>
            <a:srgbClr val="FFE5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6874959" y="1920008"/>
            <a:ext cx="1439863" cy="5048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操作数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6874959" y="961778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主存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5522662" y="2210521"/>
            <a:ext cx="135229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39552" y="692696"/>
            <a:ext cx="5214762" cy="2800344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3178" y="2073499"/>
            <a:ext cx="831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7D"/>
                </a:solidFill>
                <a:ea typeface="宋体" panose="02010600030101010101" pitchFamily="2" charset="-122"/>
              </a:rPr>
              <a:t>CPU</a:t>
            </a:r>
            <a:endParaRPr lang="zh-CN" altLang="en-US" sz="240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539552" y="3763888"/>
            <a:ext cx="2232025" cy="5835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FF0000"/>
                </a:solidFill>
                <a:ea typeface="宋体" panose="02010600030101010101" pitchFamily="2" charset="-122"/>
              </a:rPr>
              <a:t>基址寻址</a:t>
            </a:r>
            <a:endParaRPr lang="zh-CN" altLang="en-US" sz="32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2285756" y="4303780"/>
            <a:ext cx="358775" cy="504825"/>
          </a:xfrm>
          <a:prstGeom prst="rect">
            <a:avLst/>
          </a:prstGeom>
          <a:solidFill>
            <a:srgbClr val="FFCC66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B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2644531" y="4303780"/>
            <a:ext cx="1727200" cy="50482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地址偏移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475656" y="3835896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指令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3506543" y="4808605"/>
            <a:ext cx="3175" cy="28733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3506543" y="5097530"/>
            <a:ext cx="144145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6876553" y="4303780"/>
            <a:ext cx="1439863" cy="1944688"/>
          </a:xfrm>
          <a:prstGeom prst="rect">
            <a:avLst/>
          </a:prstGeom>
          <a:solidFill>
            <a:srgbClr val="FFE5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6876553" y="4807018"/>
            <a:ext cx="1439863" cy="5048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操作数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6876553" y="3800543"/>
            <a:ext cx="1439863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主存</a:t>
            </a:r>
            <a:endParaRPr lang="zh-CN" altLang="en-US" sz="24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5524256" y="5097530"/>
            <a:ext cx="13507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4947993" y="4808605"/>
            <a:ext cx="576263" cy="576263"/>
          </a:xfrm>
          <a:prstGeom prst="ellipse">
            <a:avLst/>
          </a:prstGeom>
          <a:solidFill>
            <a:srgbClr val="FF99FF"/>
          </a:solidFill>
          <a:ln w="28575" algn="ctr">
            <a:solidFill>
              <a:srgbClr val="000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＋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563443" y="5959543"/>
            <a:ext cx="2808288" cy="504825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基址寄存器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>
            <a:off x="2931868" y="5672205"/>
            <a:ext cx="2303463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 flipH="1" flipV="1">
            <a:off x="5235331" y="5383280"/>
            <a:ext cx="1587" cy="28892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5" name="Line 18"/>
          <p:cNvSpPr>
            <a:spLocks noChangeShapeType="1"/>
          </p:cNvSpPr>
          <p:nvPr/>
        </p:nvSpPr>
        <p:spPr bwMode="auto">
          <a:xfrm>
            <a:off x="2931868" y="5672205"/>
            <a:ext cx="0" cy="28892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1204668" y="4305368"/>
            <a:ext cx="1081088" cy="5048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操作码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2428631" y="4808605"/>
            <a:ext cx="0" cy="6477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 flipH="1">
            <a:off x="1133231" y="5456305"/>
            <a:ext cx="12954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1133231" y="5456305"/>
            <a:ext cx="0" cy="79216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>
            <a:off x="1133231" y="6250055"/>
            <a:ext cx="431800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triangl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39553" y="3728346"/>
            <a:ext cx="5214762" cy="2869006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832231" y="3798310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rgbClr val="00007D"/>
                </a:solidFill>
                <a:ea typeface="宋体" panose="02010600030101010101" pitchFamily="2" charset="-122"/>
              </a:rPr>
              <a:t>CPU</a:t>
            </a:r>
            <a:endParaRPr lang="zh-CN" altLang="en-US" sz="240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 bwMode="auto">
          <a:xfrm>
            <a:off x="5508383" y="2546641"/>
            <a:ext cx="126669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</a:t>
            </a:r>
            <a:r>
              <a:rPr lang="zh-CN" altLang="en-US" kern="1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快</a:t>
            </a:r>
            <a:endParaRPr lang="zh-CN" altLang="en-US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 bwMode="auto">
          <a:xfrm>
            <a:off x="5508383" y="4475558"/>
            <a:ext cx="126669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</a:t>
            </a:r>
            <a:r>
              <a:rPr lang="zh-CN" altLang="en-US" kern="1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慢</a:t>
            </a:r>
            <a:endParaRPr lang="zh-CN" altLang="en-US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 bwMode="auto">
          <a:xfrm>
            <a:off x="3939109" y="45105"/>
            <a:ext cx="270939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四、寻址方式：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73" name="Text Box 14"/>
          <p:cNvSpPr txBox="1">
            <a:spLocks noChangeArrowheads="1"/>
          </p:cNvSpPr>
          <p:nvPr/>
        </p:nvSpPr>
        <p:spPr bwMode="auto">
          <a:xfrm>
            <a:off x="5660420" y="566834"/>
            <a:ext cx="2222500" cy="5835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sz="3200">
                <a:solidFill>
                  <a:srgbClr val="FF0000"/>
                </a:solidFill>
                <a:ea typeface="宋体" panose="02010600030101010101" pitchFamily="2" charset="-122"/>
              </a:rPr>
              <a:t>相对寻址</a:t>
            </a:r>
            <a:endParaRPr lang="zh-CN" altLang="en-US" sz="32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内容占位符 10"/>
          <p:cNvSpPr txBox="1"/>
          <p:nvPr/>
        </p:nvSpPr>
        <p:spPr bwMode="auto">
          <a:xfrm>
            <a:off x="5005336" y="1024703"/>
            <a:ext cx="38972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19455" indent="-363855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075055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780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“与地址无关的程序设计”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814479" y="1469146"/>
            <a:ext cx="1081087" cy="5048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操作码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1895566" y="1469146"/>
            <a:ext cx="2950046" cy="50482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地址偏移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D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240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n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位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补码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814480" y="1054782"/>
            <a:ext cx="2113744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指令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3374386" y="1973971"/>
            <a:ext cx="0" cy="38473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7092578" y="2016038"/>
            <a:ext cx="1439862" cy="2769219"/>
          </a:xfrm>
          <a:prstGeom prst="rect">
            <a:avLst/>
          </a:prstGeom>
          <a:solidFill>
            <a:srgbClr val="FFE5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7092578" y="3343807"/>
            <a:ext cx="1439862" cy="504825"/>
          </a:xfrm>
          <a:prstGeom prst="rect">
            <a:avLst/>
          </a:prstGeom>
          <a:solidFill>
            <a:srgbClr val="FFC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指令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7092578" y="1583990"/>
            <a:ext cx="1439862" cy="45720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主存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4" name="Line 25"/>
          <p:cNvSpPr>
            <a:spLocks noChangeShapeType="1"/>
          </p:cNvSpPr>
          <p:nvPr/>
        </p:nvSpPr>
        <p:spPr bwMode="auto">
          <a:xfrm>
            <a:off x="4507170" y="3600214"/>
            <a:ext cx="258540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3096534" y="2363357"/>
            <a:ext cx="576262" cy="576262"/>
          </a:xfrm>
          <a:prstGeom prst="ellipse">
            <a:avLst/>
          </a:prstGeom>
          <a:solidFill>
            <a:srgbClr val="FF99FF"/>
          </a:solidFill>
          <a:ln w="28575" algn="ctr">
            <a:solidFill>
              <a:srgbClr val="000000"/>
            </a:solidFill>
            <a:rou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＋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2013266" y="3340809"/>
            <a:ext cx="2493904" cy="504825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PC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2805354" y="2650694"/>
            <a:ext cx="291179" cy="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8" name="Line 30"/>
          <p:cNvSpPr>
            <a:spLocks noChangeShapeType="1"/>
          </p:cNvSpPr>
          <p:nvPr/>
        </p:nvSpPr>
        <p:spPr bwMode="auto">
          <a:xfrm>
            <a:off x="2805354" y="2650695"/>
            <a:ext cx="0" cy="689445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9422" y="965909"/>
            <a:ext cx="4450869" cy="3168352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7169" y="548680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7D"/>
                </a:solidFill>
                <a:ea typeface="宋体" panose="02010600030101010101" pitchFamily="2" charset="-122"/>
              </a:rPr>
              <a:t>CPU</a:t>
            </a:r>
            <a:endParaRPr lang="zh-CN" altLang="en-US" sz="2400" dirty="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94161" y="209012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①</a:t>
            </a:r>
            <a:endParaRPr lang="zh-CN" altLang="en-US" sz="24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63151" y="2930020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②</a:t>
            </a:r>
            <a:endParaRPr lang="zh-CN" altLang="en-US" sz="24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52524" y="3188859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③</a:t>
            </a:r>
            <a:endParaRPr lang="zh-CN" altLang="en-US" sz="24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05336" y="3575250"/>
            <a:ext cx="2040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取下一条指令</a:t>
            </a:r>
            <a:endParaRPr lang="zh-CN" altLang="en-US" sz="24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3705381" y="2955407"/>
            <a:ext cx="0" cy="38473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>
            <a:stCxn id="35" idx="5"/>
          </p:cNvCxnSpPr>
          <p:nvPr/>
        </p:nvCxnSpPr>
        <p:spPr bwMode="auto">
          <a:xfrm>
            <a:off x="3588404" y="2855227"/>
            <a:ext cx="113168" cy="99511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48" name="内容占位符 10"/>
          <p:cNvSpPr txBox="1"/>
          <p:nvPr/>
        </p:nvSpPr>
        <p:spPr bwMode="auto">
          <a:xfrm>
            <a:off x="502822" y="4132658"/>
            <a:ext cx="612506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19455" indent="-363855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075055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780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B050"/>
              </a:buClr>
              <a:buSzPct val="100000"/>
              <a:buFont typeface="Wingdings" panose="05000000000000000000" pitchFamily="2" charset="2"/>
              <a:buChar char="þ"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+mn-cs"/>
              </a:rPr>
              <a:t>无需考虑本指令在主存中的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再定位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+mn-cs"/>
              </a:rPr>
              <a:t>问题。</a:t>
            </a:r>
            <a:endParaRPr kumimoji="0" lang="en-US" altLang="zh-CN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B050"/>
              </a:buClr>
              <a:buSzPct val="100000"/>
              <a:buFont typeface="Wingdings" panose="05000000000000000000" pitchFamily="2" charset="2"/>
              <a:buChar char="þ"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/>
                <a:cs typeface="+mn-cs"/>
              </a:rPr>
              <a:t>节省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+mn-cs"/>
              </a:rPr>
              <a:t>指令的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/>
                <a:cs typeface="+mn-cs"/>
              </a:rPr>
              <a:t>存储空间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+mn-cs"/>
              </a:rPr>
              <a:t>。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cs typeface="+mn-cs"/>
            </a:endParaRP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7092578" y="2408265"/>
            <a:ext cx="1439862" cy="504825"/>
          </a:xfrm>
          <a:prstGeom prst="rect">
            <a:avLst/>
          </a:prstGeom>
          <a:solidFill>
            <a:srgbClr val="C1FFE6"/>
          </a:solidFill>
          <a:ln w="28575" algn="ctr">
            <a:solidFill>
              <a:srgbClr val="000000"/>
            </a:solidFill>
            <a:miter lim="800000"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宋体" panose="02010600030101010101" pitchFamily="2" charset="-122"/>
              </a:rPr>
              <a:t>数据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3668852" y="2651757"/>
            <a:ext cx="342372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28146" y="223718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②</a:t>
            </a:r>
            <a:endParaRPr lang="zh-CN" altLang="en-US" sz="24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90822" y="2215142"/>
            <a:ext cx="142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66"/>
                </a:solidFill>
                <a:ea typeface="宋体" panose="02010600030101010101" pitchFamily="2" charset="-122"/>
              </a:rPr>
              <a:t>访问数据</a:t>
            </a:r>
            <a:endParaRPr lang="zh-CN" altLang="en-US" sz="24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53" name="任意多边形: 形状 52"/>
          <p:cNvSpPr/>
          <p:nvPr/>
        </p:nvSpPr>
        <p:spPr bwMode="auto">
          <a:xfrm>
            <a:off x="3092082" y="2340272"/>
            <a:ext cx="4000492" cy="228744"/>
          </a:xfrm>
          <a:custGeom>
            <a:avLst/>
            <a:gdLst>
              <a:gd name="connsiteX0" fmla="*/ 0 w 3809256"/>
              <a:gd name="connsiteY0" fmla="*/ 0 h 307773"/>
              <a:gd name="connsiteX1" fmla="*/ 758283 w 3809256"/>
              <a:gd name="connsiteY1" fmla="*/ 254247 h 307773"/>
              <a:gd name="connsiteX2" fmla="*/ 3809256 w 3809256"/>
              <a:gd name="connsiteY2" fmla="*/ 307773 h 30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9256" h="307773">
                <a:moveTo>
                  <a:pt x="0" y="0"/>
                </a:moveTo>
                <a:cubicBezTo>
                  <a:pt x="61703" y="101476"/>
                  <a:pt x="123407" y="202952"/>
                  <a:pt x="758283" y="254247"/>
                </a:cubicBezTo>
                <a:cubicBezTo>
                  <a:pt x="1393159" y="305542"/>
                  <a:pt x="2601207" y="306657"/>
                  <a:pt x="3809256" y="307773"/>
                </a:cubicBezTo>
              </a:path>
            </a:pathLst>
          </a:custGeom>
          <a:noFill/>
          <a:ln w="5715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noAutofit/>
          </a:bodyPr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4" name="任意多边形: 形状 53"/>
          <p:cNvSpPr/>
          <p:nvPr/>
        </p:nvSpPr>
        <p:spPr bwMode="auto">
          <a:xfrm>
            <a:off x="3097387" y="2459371"/>
            <a:ext cx="3995187" cy="1065024"/>
          </a:xfrm>
          <a:custGeom>
            <a:avLst/>
            <a:gdLst>
              <a:gd name="connsiteX0" fmla="*/ 0 w 3788228"/>
              <a:gd name="connsiteY0" fmla="*/ 0 h 1088572"/>
              <a:gd name="connsiteX1" fmla="*/ 1116280 w 3788228"/>
              <a:gd name="connsiteY1" fmla="*/ 898567 h 1088572"/>
              <a:gd name="connsiteX2" fmla="*/ 3788228 w 3788228"/>
              <a:gd name="connsiteY2" fmla="*/ 1088572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228" h="1088572">
                <a:moveTo>
                  <a:pt x="0" y="0"/>
                </a:moveTo>
                <a:cubicBezTo>
                  <a:pt x="242454" y="358569"/>
                  <a:pt x="484909" y="717138"/>
                  <a:pt x="1116280" y="898567"/>
                </a:cubicBezTo>
                <a:cubicBezTo>
                  <a:pt x="1747651" y="1079996"/>
                  <a:pt x="2767939" y="1084284"/>
                  <a:pt x="3788228" y="1088572"/>
                </a:cubicBezTo>
              </a:path>
            </a:pathLst>
          </a:custGeom>
          <a:noFill/>
          <a:ln w="57150" cap="flat" cmpd="sng" algn="ctr">
            <a:solidFill>
              <a:srgbClr val="FF6600">
                <a:alpha val="40000"/>
              </a:srgbClr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t" anchorCtr="0" compatLnSpc="1">
            <a:noAutofit/>
          </a:bodyPr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078397" y="266774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23528" y="5320058"/>
            <a:ext cx="335700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向前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FF0066"/>
                </a:solidFill>
                <a:ea typeface="宋体" panose="02010600030101010101" pitchFamily="2" charset="-122"/>
              </a:rPr>
              <a:t>大地址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方向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跳转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auto">
          <a:xfrm>
            <a:off x="323528" y="4941168"/>
            <a:ext cx="6885218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主存按字编址，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内容为顺序下一条指令的地址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345056" y="6004189"/>
            <a:ext cx="4046301" cy="5847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|(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240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320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每指令字数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323528" y="5698948"/>
            <a:ext cx="265970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最多跳过的指令数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4666414" y="5320058"/>
            <a:ext cx="335700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向后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FF0066"/>
                </a:solidFill>
                <a:ea typeface="宋体" panose="02010600030101010101" pitchFamily="2" charset="-122"/>
              </a:rPr>
              <a:t>小地址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方向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跳转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2" name="Text Box 14"/>
          <p:cNvSpPr txBox="1">
            <a:spLocks noChangeArrowheads="1"/>
          </p:cNvSpPr>
          <p:nvPr/>
        </p:nvSpPr>
        <p:spPr bwMode="auto">
          <a:xfrm>
            <a:off x="4687942" y="6004189"/>
            <a:ext cx="3581430" cy="58477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每指令字数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4666414" y="5698948"/>
            <a:ext cx="2659702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最多跳过的指令数</a:t>
            </a: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 bwMode="auto">
          <a:xfrm>
            <a:off x="1813437" y="532070"/>
            <a:ext cx="3047629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</a:rPr>
              <a:t>-1</a:t>
            </a:r>
            <a:r>
              <a:rPr lang="en-US" altLang="zh-CN" sz="24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400">
                <a:solidFill>
                  <a:srgbClr val="000000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＋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 i="1" baseline="30000">
                <a:solidFill>
                  <a:srgbClr val="FF0000"/>
                </a:solidFill>
              </a:rPr>
              <a:t>n</a:t>
            </a:r>
            <a:r>
              <a:rPr lang="en-US" altLang="zh-CN" sz="2400" baseline="30000">
                <a:solidFill>
                  <a:srgbClr val="FF0000"/>
                </a:solidFill>
              </a:rPr>
              <a:t>-1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 bwMode="auto">
          <a:xfrm>
            <a:off x="2255865" y="812604"/>
            <a:ext cx="195438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70C0"/>
                </a:solidFill>
                <a:cs typeface="Times New Roman" panose="02020603050405020304" pitchFamily="18" charset="0"/>
              </a:rPr>
              <a:t>真值</a:t>
            </a:r>
            <a:r>
              <a:rPr lang="en-US" altLang="zh-CN" sz="2400">
                <a:solidFill>
                  <a:srgbClr val="0070C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0070C0"/>
                </a:solidFill>
                <a:cs typeface="Times New Roman" panose="02020603050405020304" pitchFamily="18" charset="0"/>
              </a:rPr>
              <a:t>的范围</a:t>
            </a:r>
            <a:endParaRPr lang="zh-CN" altLang="en-US" sz="2400">
              <a:solidFill>
                <a:srgbClr val="0070C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4231218" y="904879"/>
            <a:ext cx="0" cy="56426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929468" y="904879"/>
            <a:ext cx="300366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345056" y="5327315"/>
            <a:ext cx="803164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 flipV="1">
            <a:off x="4645894" y="5327316"/>
            <a:ext cx="0" cy="11980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45056" y="5013176"/>
            <a:ext cx="8031642" cy="1512168"/>
          </a:xfrm>
          <a:prstGeom prst="rect">
            <a:avLst/>
          </a:prstGeom>
          <a:noFill/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 bwMode="auto">
          <a:xfrm>
            <a:off x="3939109" y="45105"/>
            <a:ext cx="2709396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四、寻址方式：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2" grpId="0"/>
      <p:bldP spid="42" grpId="1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 animBg="1"/>
      <p:bldP spid="46" grpId="1" animBg="1"/>
      <p:bldP spid="46" grpId="2" animBg="1"/>
      <p:bldP spid="50" grpId="0" animBg="1"/>
      <p:bldP spid="50" grpId="1" animBg="1"/>
      <p:bldP spid="51" grpId="0"/>
      <p:bldP spid="51" grpId="1"/>
      <p:bldP spid="52" grpId="0"/>
      <p:bldP spid="52" grpId="1"/>
      <p:bldP spid="53" grpId="0" animBg="1"/>
      <p:bldP spid="54" grpId="0" animBg="1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560" y="836930"/>
            <a:ext cx="9172575" cy="4320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早期</a:t>
            </a:r>
            <a:r>
              <a:rPr lang="zh-CN" altLang="en-US" ker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CISC </a:t>
            </a:r>
            <a:r>
              <a:rPr lang="zh-CN" altLang="en-US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处理器的特点：</a:t>
            </a:r>
            <a:endParaRPr lang="zh-CN" altLang="en-US" ker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000" u="sng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想让一条指令实现复杂功能【记：三多一拆一少</a:t>
            </a:r>
            <a:endParaRPr lang="en-US" altLang="zh-CN" sz="2000" u="sng" ker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指令系统复杂</a:t>
            </a:r>
            <a:r>
              <a:rPr lang="zh-CN" altLang="en-US" kern="0"/>
              <a:t> </a:t>
            </a:r>
            <a:r>
              <a:rPr lang="en-US" altLang="zh-CN" kern="0"/>
              <a:t>—— </a:t>
            </a:r>
            <a:r>
              <a:rPr lang="zh-CN" altLang="en-US" kern="0"/>
              <a:t>条数多、寻址方式多、格式多</a:t>
            </a:r>
            <a:endParaRPr lang="zh-CN" altLang="en-US" kern="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kern="0"/>
              <a:t>多数指令执行需</a:t>
            </a:r>
            <a:r>
              <a:rPr lang="zh-CN" alt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多个时钟周期</a:t>
            </a:r>
            <a:endParaRPr lang="zh-CN" altLang="en-US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kern="0"/>
              <a:t>有</a:t>
            </a:r>
            <a:r>
              <a:rPr lang="zh-CN" alt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多种指令可以访问主存</a:t>
            </a:r>
            <a:endParaRPr lang="zh-CN" altLang="en-US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kern="0"/>
              <a:t>控制器采用</a:t>
            </a:r>
            <a:r>
              <a:rPr lang="zh-CN" alt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微程序方式</a:t>
            </a:r>
            <a:r>
              <a:rPr lang="zh-CN" altLang="en-US" kern="0"/>
              <a:t>实现【把指令拆成微指令</a:t>
            </a:r>
            <a:r>
              <a:rPr lang="zh-CN" altLang="en-US" kern="0"/>
              <a:t>序列</a:t>
            </a:r>
            <a:endParaRPr lang="zh-CN" altLang="en-US" kern="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zh-CN" altLang="en-US" kern="0"/>
              <a:t>寄存器数量有限【早期寄存器少，多依赖内存，这会增加访存次数，减缓</a:t>
            </a:r>
            <a:r>
              <a:rPr lang="zh-CN" altLang="en-US" kern="0"/>
              <a:t>效率</a:t>
            </a:r>
            <a:endParaRPr lang="zh-CN" altLang="en-US" kern="0"/>
          </a:p>
        </p:txBody>
      </p:sp>
      <p:sp>
        <p:nvSpPr>
          <p:cNvPr id="6" name="文本框 5"/>
          <p:cNvSpPr txBox="1"/>
          <p:nvPr/>
        </p:nvSpPr>
        <p:spPr bwMode="auto">
          <a:xfrm>
            <a:off x="539750" y="6021184"/>
            <a:ext cx="5804794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x86（</a:t>
            </a:r>
            <a:r>
              <a:rPr lang="en-US" altLang="zh-CN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、海光、兆芯）</a:t>
            </a:r>
            <a:endParaRPr lang="zh-CN" altLang="en-US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3939109" y="45105"/>
            <a:ext cx="312617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ker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 </a:t>
            </a:r>
            <a:r>
              <a:rPr lang="zh-CN" altLang="en-US" ker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ker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endParaRPr lang="zh-CN" altLang="en-US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指令系统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750" y="549275"/>
            <a:ext cx="8496300" cy="6192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ker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RISC</a:t>
            </a:r>
            <a:r>
              <a:rPr lang="zh-CN" altLang="en-US" ker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的特点：</a:t>
            </a:r>
            <a:endParaRPr lang="en-US" altLang="zh-CN" ker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zh-CN" altLang="en-US" kern="0">
                <a:solidFill>
                  <a:srgbClr val="FF0000"/>
                </a:solidFill>
              </a:rPr>
              <a:t>指令系统简单</a:t>
            </a:r>
            <a:endParaRPr lang="en-US" altLang="zh-CN" kern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zh-CN" altLang="en-US" sz="2400" kern="0">
                <a:latin typeface="Times New Roman" panose="02020603050405020304" pitchFamily="18" charset="0"/>
              </a:rPr>
              <a:t>指令条数少、格式少、长度固定、功能简单</a:t>
            </a:r>
            <a:endParaRPr lang="en-US" altLang="zh-CN" sz="2400" kern="0">
              <a:latin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zh-CN" altLang="en-US" sz="2400" kern="0">
                <a:latin typeface="Times New Roman" panose="02020603050405020304" pitchFamily="18" charset="0"/>
              </a:rPr>
              <a:t>寻址方式少</a:t>
            </a:r>
            <a:endParaRPr lang="en-US" altLang="zh-CN" sz="2400" kern="0">
              <a:latin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zh-CN" altLang="en-US" sz="2400" kern="0">
                <a:latin typeface="Times New Roman" panose="02020603050405020304" pitchFamily="18" charset="0"/>
              </a:rPr>
              <a:t>采用</a:t>
            </a:r>
            <a:r>
              <a:rPr lang="zh-CN" altLang="en-US" sz="24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硬布线控制逻辑</a:t>
            </a:r>
            <a:r>
              <a:rPr lang="zh-CN" altLang="en-US" sz="2400" kern="0">
                <a:latin typeface="Times New Roman" panose="02020603050405020304" pitchFamily="18" charset="0"/>
              </a:rPr>
              <a:t>（不用或少用微程序控制）</a:t>
            </a:r>
            <a:endParaRPr lang="en-US" altLang="zh-CN" sz="2400" kern="0"/>
          </a:p>
          <a:p>
            <a:pPr>
              <a:spcBef>
                <a:spcPts val="200"/>
              </a:spcBef>
            </a:pPr>
            <a:r>
              <a:rPr lang="en-US" altLang="zh-CN" kern="0">
                <a:solidFill>
                  <a:srgbClr val="FF0000"/>
                </a:solidFill>
              </a:rPr>
              <a:t>Load/Store</a:t>
            </a:r>
            <a:r>
              <a:rPr lang="zh-CN" altLang="en-US" kern="0">
                <a:solidFill>
                  <a:srgbClr val="FF0000"/>
                </a:solidFill>
              </a:rPr>
              <a:t>结构</a:t>
            </a:r>
            <a:endParaRPr lang="en-US" altLang="zh-CN" kern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zh-CN" altLang="en-US" sz="2400" kern="0"/>
              <a:t>只有</a:t>
            </a:r>
            <a:r>
              <a:rPr lang="en-US" altLang="zh-CN" sz="2400" kern="0"/>
              <a:t>LOAD</a:t>
            </a:r>
            <a:r>
              <a:rPr lang="zh-CN" altLang="en-US" sz="2400" kern="0"/>
              <a:t>和</a:t>
            </a:r>
            <a:r>
              <a:rPr lang="en-US" altLang="zh-CN" sz="2400" kern="0"/>
              <a:t>STORE</a:t>
            </a:r>
            <a:r>
              <a:rPr lang="zh-CN" altLang="en-US" sz="2400" kern="0"/>
              <a:t>指令可以访问存储器</a:t>
            </a:r>
            <a:endParaRPr lang="en-US" altLang="zh-CN" sz="2400" kern="0"/>
          </a:p>
          <a:p>
            <a:pPr lvl="1">
              <a:spcBef>
                <a:spcPts val="200"/>
              </a:spcBef>
            </a:pPr>
            <a:r>
              <a:rPr lang="zh-CN" altLang="en-US" sz="2400" kern="0"/>
              <a:t>寄存器多</a:t>
            </a:r>
            <a:endParaRPr lang="en-US" altLang="zh-CN" sz="2400" kern="0"/>
          </a:p>
          <a:p>
            <a:pPr lvl="1">
              <a:spcBef>
                <a:spcPts val="200"/>
              </a:spcBef>
            </a:pPr>
            <a:r>
              <a:rPr lang="zh-CN" altLang="en-US" sz="2400" kern="0"/>
              <a:t>寄存器窗口技术</a:t>
            </a:r>
            <a:endParaRPr lang="en-US" altLang="zh-CN" sz="2400" kern="0"/>
          </a:p>
          <a:p>
            <a:pPr>
              <a:spcBef>
                <a:spcPts val="200"/>
              </a:spcBef>
            </a:pPr>
            <a:r>
              <a:rPr lang="zh-CN" altLang="en-US" kern="0"/>
              <a:t>十分重视提高</a:t>
            </a:r>
            <a:r>
              <a:rPr lang="zh-CN" altLang="en-US" kern="0">
                <a:solidFill>
                  <a:srgbClr val="FF0000"/>
                </a:solidFill>
              </a:rPr>
              <a:t>流水线</a:t>
            </a:r>
            <a:r>
              <a:rPr lang="zh-CN" altLang="en-US" kern="0"/>
              <a:t>的执行效率</a:t>
            </a:r>
            <a:endParaRPr lang="en-US" altLang="zh-CN" kern="0"/>
          </a:p>
          <a:p>
            <a:pPr lvl="1">
              <a:spcBef>
                <a:spcPts val="200"/>
              </a:spcBef>
            </a:pPr>
            <a:r>
              <a:rPr lang="zh-CN" altLang="en-US" sz="2400" kern="0"/>
              <a:t>大部分指令可以单周期执行完成</a:t>
            </a:r>
            <a:endParaRPr lang="en-US" altLang="zh-CN" sz="2400" kern="0"/>
          </a:p>
          <a:p>
            <a:pPr lvl="1">
              <a:spcBef>
                <a:spcPts val="200"/>
              </a:spcBef>
            </a:pPr>
            <a:r>
              <a:rPr lang="zh-CN" altLang="en-US" sz="2400" kern="0"/>
              <a:t>延迟转移技术</a:t>
            </a:r>
            <a:endParaRPr lang="en-US" altLang="zh-CN" sz="2400" kern="0"/>
          </a:p>
          <a:p>
            <a:pPr lvl="1">
              <a:spcBef>
                <a:spcPts val="200"/>
              </a:spcBef>
            </a:pPr>
            <a:r>
              <a:rPr lang="zh-CN" altLang="en-US" sz="2400" kern="0"/>
              <a:t>指令流调整技术</a:t>
            </a:r>
            <a:endParaRPr lang="en-US" altLang="zh-CN" sz="2400" kern="0"/>
          </a:p>
          <a:p>
            <a:pPr>
              <a:spcBef>
                <a:spcPts val="200"/>
              </a:spcBef>
            </a:pPr>
            <a:r>
              <a:rPr lang="zh-CN" altLang="en-US" kern="0">
                <a:latin typeface="宋体" panose="02010600030101010101" pitchFamily="2" charset="-122"/>
              </a:rPr>
              <a:t>十分强调</a:t>
            </a:r>
            <a:r>
              <a:rPr lang="zh-CN" altLang="en-US" kern="0">
                <a:solidFill>
                  <a:srgbClr val="FF0000"/>
                </a:solidFill>
                <a:latin typeface="宋体" panose="02010600030101010101" pitchFamily="2" charset="-122"/>
              </a:rPr>
              <a:t>优化编译</a:t>
            </a:r>
            <a:r>
              <a:rPr lang="zh-CN" altLang="en-US" kern="0">
                <a:latin typeface="宋体" panose="02010600030101010101" pitchFamily="2" charset="-122"/>
              </a:rPr>
              <a:t>技术的作用</a:t>
            </a:r>
            <a:endParaRPr lang="zh-CN" altLang="en-US" kern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4631123" y="188640"/>
            <a:ext cx="4475905" cy="120032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飞腾、鲲鹏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龙芯、申威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SPARC</a:t>
            </a:r>
            <a:endParaRPr lang="zh-CN" altLang="en-US" sz="24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5909873" y="5299156"/>
            <a:ext cx="312617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 </a:t>
            </a:r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二者核心对比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指令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格式，条数，功能，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长度，需要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时钟周期</a:t>
            </a:r>
            <a:r>
              <a:rPr lang="zh-CN" altLang="en-US">
                <a:sym typeface="+mn-ea"/>
              </a:rPr>
              <a:t>：长（多）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短（少）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寄存器</a:t>
            </a:r>
            <a:r>
              <a:rPr lang="zh-CN" altLang="en-US">
                <a:sym typeface="+mn-ea"/>
              </a:rPr>
              <a:t>数量：少、多【和上面反过来！】</a:t>
            </a:r>
            <a:endParaRPr lang="zh-CN" altLang="en-US"/>
          </a:p>
          <a:p>
            <a:r>
              <a:rPr lang="zh-CN" altLang="en-US"/>
              <a:t>谁可以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访问主存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/>
              <a:t>怎么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</a:t>
            </a:r>
            <a:r>
              <a:rPr lang="zh-CN" altLang="en-US"/>
              <a:t>：微程序</a:t>
            </a:r>
            <a:r>
              <a:rPr lang="en-US" altLang="zh-CN"/>
              <a:t>/ </a:t>
            </a:r>
            <a:r>
              <a:rPr lang="zh-CN" altLang="en-US"/>
              <a:t>硬布线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9405" y="4358640"/>
            <a:ext cx="3048000" cy="52197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</p:spPr>
        <p:txBody>
          <a:bodyPr wrap="square">
            <a:spAutoFit/>
          </a:bodyPr>
          <a:p>
            <a:pPr algn="l"/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479543"/>
            <a:ext cx="7278322" cy="50405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90629" y="2655288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目的操作数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寻址方式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2666622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目的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寄存器号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6980" y="1463199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源操作数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寻址方式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9455" y="1455292"/>
            <a:ext cx="111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源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寄存器号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9763" y="396325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CC00FF"/>
                </a:solidFill>
                <a:latin typeface="Times New Roman" panose="02020603050405020304"/>
                <a:ea typeface="宋体" panose="02010600030101010101" pitchFamily="2" charset="-122"/>
              </a:rPr>
              <a:t>不用</a:t>
            </a:r>
            <a:endParaRPr lang="zh-CN" altLang="en-US" sz="1800" dirty="0">
              <a:solidFill>
                <a:srgbClr val="CC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6277" y="4893411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指明条件转移指令</a:t>
            </a:r>
            <a:br>
              <a:rPr lang="en-US" altLang="zh-CN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需要判断的标志位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54114" y="540681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补码表示的偏移量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932040" y="5517232"/>
            <a:ext cx="0" cy="345187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484948" y="2454792"/>
            <a:ext cx="196329" cy="288408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 flipV="1">
            <a:off x="5004048" y="2445456"/>
            <a:ext cx="188676" cy="27085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3119983" y="360064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CC00FF"/>
                </a:solidFill>
                <a:latin typeface="Times New Roman" panose="02020603050405020304"/>
                <a:ea typeface="宋体" panose="02010600030101010101" pitchFamily="2" charset="-122"/>
              </a:rPr>
              <a:t>寻址方式</a:t>
            </a:r>
            <a:endParaRPr lang="zh-CN" altLang="en-US" sz="1800" dirty="0">
              <a:solidFill>
                <a:srgbClr val="CC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9983" y="542272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CC00FF"/>
                </a:solidFill>
                <a:latin typeface="Times New Roman" panose="02020603050405020304"/>
                <a:ea typeface="宋体" panose="02010600030101010101" pitchFamily="2" charset="-122"/>
              </a:rPr>
              <a:t>寻址方式</a:t>
            </a:r>
            <a:endParaRPr lang="zh-CN" altLang="en-US" sz="1800" dirty="0">
              <a:solidFill>
                <a:srgbClr val="CC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2831" y="360064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CC00FF"/>
                </a:solidFill>
                <a:latin typeface="Times New Roman" panose="02020603050405020304"/>
                <a:ea typeface="宋体" panose="02010600030101010101" pitchFamily="2" charset="-122"/>
              </a:rPr>
              <a:t>寄存器号</a:t>
            </a:r>
            <a:endParaRPr lang="zh-CN" altLang="en-US" sz="1800" dirty="0">
              <a:solidFill>
                <a:srgbClr val="CC00FF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0A5406F1-B055-4B6E-B454-FCAD0C40DF27}" type="slidenum">
              <a:rPr lang="zh-CN" altLang="en-US" smtClean="0"/>
            </a:fld>
            <a:endParaRPr lang="en-US" altLang="zh-CN"/>
          </a:p>
        </p:txBody>
      </p:sp>
      <p:sp>
        <p:nvSpPr>
          <p:cNvPr id="21" name="内容占位符 2"/>
          <p:cNvSpPr txBox="1"/>
          <p:nvPr/>
        </p:nvSpPr>
        <p:spPr>
          <a:xfrm>
            <a:off x="263072" y="152365"/>
            <a:ext cx="8639339" cy="12607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19455" indent="-363855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075055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780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78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rgbClr val="C00000"/>
                </a:solidFill>
              </a:rPr>
              <a:t>【</a:t>
            </a:r>
            <a:r>
              <a:rPr lang="zh-CN" altLang="en-US" sz="2400" kern="0" dirty="0">
                <a:solidFill>
                  <a:srgbClr val="C00000"/>
                </a:solidFill>
              </a:rPr>
              <a:t>例</a:t>
            </a:r>
            <a:r>
              <a:rPr lang="en-US" altLang="zh-CN" sz="2400" kern="0" dirty="0">
                <a:solidFill>
                  <a:srgbClr val="C00000"/>
                </a:solidFill>
              </a:rPr>
              <a:t>】</a:t>
            </a:r>
            <a:r>
              <a:rPr lang="zh-CN" altLang="en-US" sz="2400" kern="0" dirty="0"/>
              <a:t>某计算机</a:t>
            </a:r>
            <a:r>
              <a:rPr lang="zh-CN" altLang="en-US" sz="2400" kern="0" dirty="0">
                <a:solidFill>
                  <a:srgbClr val="CC0099"/>
                </a:solidFill>
              </a:rPr>
              <a:t>字长</a:t>
            </a:r>
            <a:r>
              <a:rPr lang="zh-CN" altLang="en-US" sz="2400" kern="0" dirty="0"/>
              <a:t>为</a:t>
            </a:r>
            <a:r>
              <a:rPr lang="en-US" altLang="zh-CN" sz="2400" kern="0" dirty="0">
                <a:solidFill>
                  <a:srgbClr val="CC0099"/>
                </a:solidFill>
              </a:rPr>
              <a:t>16</a:t>
            </a:r>
            <a:r>
              <a:rPr lang="zh-CN" altLang="en-US" sz="2400" kern="0" dirty="0">
                <a:solidFill>
                  <a:srgbClr val="CC0099"/>
                </a:solidFill>
              </a:rPr>
              <a:t>位</a:t>
            </a:r>
            <a:r>
              <a:rPr lang="zh-CN" altLang="en-US" sz="2400" kern="0" dirty="0"/>
              <a:t>，主存</a:t>
            </a:r>
            <a:r>
              <a:rPr lang="zh-CN" altLang="en-US" sz="2400" kern="0" dirty="0">
                <a:solidFill>
                  <a:srgbClr val="008000"/>
                </a:solidFill>
              </a:rPr>
              <a:t>最大地址空间</a:t>
            </a:r>
            <a:r>
              <a:rPr lang="zh-CN" altLang="en-US" sz="2400" kern="0" dirty="0"/>
              <a:t>为</a:t>
            </a:r>
            <a:r>
              <a:rPr lang="en-US" altLang="zh-CN" sz="2400" kern="0" dirty="0">
                <a:solidFill>
                  <a:srgbClr val="008000"/>
                </a:solidFill>
              </a:rPr>
              <a:t>128KB</a:t>
            </a:r>
            <a:r>
              <a:rPr lang="zh-CN" altLang="en-US" sz="2400" kern="0" dirty="0"/>
              <a:t>，</a:t>
            </a:r>
            <a:r>
              <a:rPr lang="zh-CN" altLang="en-US" sz="2400" kern="0" dirty="0">
                <a:solidFill>
                  <a:srgbClr val="FF0000"/>
                </a:solidFill>
              </a:rPr>
              <a:t>按字编址</a:t>
            </a:r>
            <a:r>
              <a:rPr lang="zh-CN" altLang="en-US" sz="2400" kern="0" dirty="0"/>
              <a:t>（即每个</a:t>
            </a:r>
            <a:r>
              <a:rPr lang="en-US" altLang="zh-CN" sz="2400" kern="0" dirty="0"/>
              <a:t>16</a:t>
            </a:r>
            <a:r>
              <a:rPr lang="zh-CN" altLang="en-US" sz="2400" kern="0" dirty="0"/>
              <a:t>位的字占用一个内存地址）。</a:t>
            </a:r>
            <a:endParaRPr lang="en-US" altLang="zh-CN" sz="2400" kern="0" dirty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kern="0" dirty="0"/>
              <a:t>该计算机</a:t>
            </a:r>
            <a:r>
              <a:rPr lang="zh-CN" altLang="en-US" sz="2400" kern="0" dirty="0">
                <a:solidFill>
                  <a:srgbClr val="0000FF"/>
                </a:solidFill>
              </a:rPr>
              <a:t>所有指令</a:t>
            </a:r>
            <a:r>
              <a:rPr lang="zh-CN" altLang="en-US" sz="2400" kern="0" dirty="0"/>
              <a:t>均为</a:t>
            </a:r>
            <a:r>
              <a:rPr lang="zh-CN" altLang="en-US" sz="2400" kern="0" dirty="0">
                <a:solidFill>
                  <a:srgbClr val="0000FF"/>
                </a:solidFill>
              </a:rPr>
              <a:t>单字长</a:t>
            </a:r>
            <a:r>
              <a:rPr lang="zh-CN" altLang="en-US" sz="2400" kern="0" dirty="0"/>
              <a:t>，共有以下三种指令格式：</a:t>
            </a:r>
            <a:endParaRPr lang="zh-CN" altLang="en-US" sz="2400" kern="0" dirty="0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6372200" y="3121804"/>
            <a:ext cx="271741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综合举例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35496" y="1412699"/>
            <a:ext cx="5256584" cy="51846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105" indent="-3524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33CC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619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7005" indent="-3619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8955" indent="-3619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字长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主存最大地址</a:t>
            </a:r>
            <a:b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空间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128KB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按字编址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</a:t>
            </a:r>
            <a:b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所有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指令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均为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单字长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(1)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该指令系统最多可有</a:t>
            </a:r>
            <a:b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多少条指令？         【指令数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该计算机最多可有多少个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通用寄存器？</a:t>
            </a:r>
            <a:b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该计算机地址寄存器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AR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和数据寄存器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DR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至少各需多少位？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无条件转移指令跳转的</a:t>
            </a:r>
            <a:b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地址范围是多少？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0A5406F1-B055-4B6E-B454-FCAD0C40DF27}" type="slidenum">
              <a:rPr lang="zh-CN" altLang="en-US" smtClean="0"/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539533" y="2665434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000" kern="0" baseline="300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4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=16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66961" y="3346873"/>
            <a:ext cx="6642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000" kern="0" baseline="3000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3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=8</a:t>
            </a:r>
            <a:endParaRPr lang="zh-CN" altLang="en-US" sz="2000" kern="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097" y="4717957"/>
            <a:ext cx="221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128KB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÷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2B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64K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94966" y="3421005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位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7000" y="4004079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位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8862" y="5904425"/>
            <a:ext cx="3280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寄存器与内存地址均为</a:t>
            </a:r>
            <a:r>
              <a:rPr lang="nl-NL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863" y="6269250"/>
            <a:ext cx="4511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可跳转到</a:t>
            </a:r>
            <a:r>
              <a:rPr lang="nl-NL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64K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字内存空间的任意位置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4368" y="150690"/>
            <a:ext cx="6073336" cy="21261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27584" y="519063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</a:pPr>
            <a:r>
              <a:rPr lang="zh-CN" altLang="en-US" sz="2400" b="1" kern="0" dirty="0">
                <a:solidFill>
                  <a:srgbClr val="FF66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寻址方式</a:t>
            </a:r>
            <a:r>
              <a:rPr lang="zh-CN" altLang="en-US" sz="2400" b="1" kern="0" dirty="0">
                <a:solidFill>
                  <a:srgbClr val="FF6600"/>
                </a:solidFill>
              </a:rPr>
              <a:t>定义：</a:t>
            </a:r>
            <a:endParaRPr lang="en-US" altLang="zh-CN" sz="2400" b="1" kern="0" dirty="0">
              <a:solidFill>
                <a:srgbClr val="FF66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2994196" y="163316"/>
            <a:ext cx="0" cy="208666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550005" y="2320029"/>
            <a:ext cx="5484111" cy="3917283"/>
            <a:chOff x="4988858" y="2445423"/>
            <a:chExt cx="4098846" cy="2927793"/>
          </a:xfrm>
        </p:grpSpPr>
        <p:grpSp>
          <p:nvGrpSpPr>
            <p:cNvPr id="25" name="组合 24"/>
            <p:cNvGrpSpPr/>
            <p:nvPr/>
          </p:nvGrpSpPr>
          <p:grpSpPr>
            <a:xfrm>
              <a:off x="5004048" y="2492820"/>
              <a:ext cx="4083656" cy="2828112"/>
              <a:chOff x="5004048" y="2420888"/>
              <a:chExt cx="4083656" cy="2828112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04048" y="2420888"/>
                <a:ext cx="4083656" cy="2828112"/>
              </a:xfrm>
              <a:prstGeom prst="rect">
                <a:avLst/>
              </a:prstGeom>
            </p:spPr>
          </p:pic>
          <p:cxnSp>
            <p:nvCxnSpPr>
              <p:cNvPr id="17" name="直接连接符 16"/>
              <p:cNvCxnSpPr/>
              <p:nvPr/>
            </p:nvCxnSpPr>
            <p:spPr bwMode="auto">
              <a:xfrm>
                <a:off x="5029452" y="2586074"/>
                <a:ext cx="6480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796136" y="2586074"/>
                <a:ext cx="3760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5031569" y="3611157"/>
                <a:ext cx="62204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5031569" y="4640434"/>
                <a:ext cx="4971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矩形 30"/>
            <p:cNvSpPr/>
            <p:nvPr/>
          </p:nvSpPr>
          <p:spPr bwMode="auto">
            <a:xfrm>
              <a:off x="4988858" y="2445423"/>
              <a:ext cx="4098845" cy="2927793"/>
            </a:xfrm>
            <a:prstGeom prst="rect">
              <a:avLst/>
            </a:prstGeom>
            <a:noFill/>
            <a:ln w="57150" cap="flat" cmpd="sng" algn="ctr">
              <a:solidFill>
                <a:srgbClr val="00CC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0" y="557880"/>
            <a:ext cx="928139" cy="36933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】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 bwMode="auto">
          <a:xfrm>
            <a:off x="107504" y="63273"/>
            <a:ext cx="271741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综合举例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指令数由操作码长度</a:t>
            </a:r>
            <a:r>
              <a:rPr lang="en-US" altLang="zh-CN"/>
              <a:t>l</a:t>
            </a:r>
            <a:r>
              <a:rPr lang="zh-CN" altLang="en-US"/>
              <a:t>决定</a:t>
            </a:r>
            <a:r>
              <a:rPr lang="en-US" altLang="zh-CN"/>
              <a:t>  =  2^</a:t>
            </a:r>
            <a:r>
              <a:rPr lang="en-US" altLang="zh-CN"/>
              <a:t>l</a:t>
            </a:r>
            <a:endParaRPr lang="en-US" altLang="zh-CN"/>
          </a:p>
          <a:p>
            <a:r>
              <a:rPr lang="zh-CN" altLang="en-US"/>
              <a:t>寄存器数由寄存器码长决定</a:t>
            </a:r>
            <a:endParaRPr lang="zh-CN" altLang="en-US"/>
          </a:p>
          <a:p>
            <a:r>
              <a:rPr lang="zh-CN" altLang="en-US"/>
              <a:t>地址寄存器：要能存在最大地址，所以：主存空间➗</a:t>
            </a:r>
            <a:r>
              <a:rPr lang="en-US" altLang="zh-CN"/>
              <a:t> </a:t>
            </a:r>
            <a:r>
              <a:rPr lang="zh-CN" altLang="en-US"/>
              <a:t>字长（因为是按字编址）</a:t>
            </a:r>
            <a:endParaRPr lang="zh-CN" altLang="en-US"/>
          </a:p>
          <a:p>
            <a:r>
              <a:rPr lang="zh-CN" altLang="en-US">
                <a:highlight>
                  <a:srgbClr val="FFFF00"/>
                </a:highlight>
              </a:rPr>
              <a:t>数据寄存器：要存下一个字的长度</a:t>
            </a:r>
            <a:r>
              <a:rPr lang="zh-CN" altLang="en-US"/>
              <a:t>，所以是</a:t>
            </a:r>
            <a:r>
              <a:rPr lang="en-US" altLang="zh-CN"/>
              <a:t>16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）要结合题目信息了！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因为这里的无条件转移指令是寄存器间接寻址，所以偏移量的大小由寄存器的位数决定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结合第一问：那就是</a:t>
            </a:r>
            <a:r>
              <a:rPr lang="en-US" altLang="zh-CN">
                <a:solidFill>
                  <a:srgbClr val="FF0000"/>
                </a:solidFill>
              </a:rPr>
              <a:t>16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1"/>
            <a:ext cx="8507288" cy="17282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p173</a:t>
            </a:r>
            <a:r>
              <a:rPr lang="zh-CN" altLang="en-US" sz="2400"/>
              <a:t>，习题 </a:t>
            </a:r>
            <a:r>
              <a:rPr lang="en-US" altLang="zh-CN" sz="2400"/>
              <a:t>4.25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高速缓存</a:t>
            </a:r>
            <a:r>
              <a:rPr lang="en-US" altLang="zh-CN" sz="2400"/>
              <a:t>Cache</a:t>
            </a:r>
            <a:r>
              <a:rPr lang="zh-CN" altLang="en-US" sz="2400"/>
              <a:t>采用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路</a:t>
            </a:r>
            <a:r>
              <a:rPr lang="zh-CN" altLang="en-US" sz="2400">
                <a:solidFill>
                  <a:srgbClr val="FF0000"/>
                </a:solidFill>
              </a:rPr>
              <a:t>组相联</a:t>
            </a:r>
            <a:r>
              <a:rPr lang="zh-CN" altLang="en-US" sz="2400"/>
              <a:t>地址映射方式，</a:t>
            </a:r>
            <a:br>
              <a:rPr lang="en-US" altLang="zh-CN" sz="2400"/>
            </a:br>
            <a:r>
              <a:rPr lang="zh-CN" altLang="en-US" sz="2400">
                <a:solidFill>
                  <a:srgbClr val="0000FF"/>
                </a:solidFill>
              </a:rPr>
              <a:t>每路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块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每块</a:t>
            </a:r>
            <a:r>
              <a:rPr lang="en-US" altLang="zh-CN" sz="2400">
                <a:solidFill>
                  <a:srgbClr val="0000FF"/>
                </a:solidFill>
              </a:rPr>
              <a:t>1KB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008000"/>
                </a:solidFill>
              </a:rPr>
              <a:t>主存</a:t>
            </a:r>
            <a:r>
              <a:rPr lang="zh-CN" altLang="en-US" sz="2400"/>
              <a:t>最大寻址空间为</a:t>
            </a:r>
            <a:r>
              <a:rPr lang="en-US" altLang="zh-CN" sz="2400">
                <a:solidFill>
                  <a:srgbClr val="008000"/>
                </a:solidFill>
              </a:rPr>
              <a:t>1MB</a:t>
            </a:r>
            <a:r>
              <a:rPr lang="zh-CN" altLang="en-US" sz="2400"/>
              <a:t>，按</a:t>
            </a:r>
            <a:r>
              <a:rPr lang="zh-CN" altLang="en-US" sz="2400">
                <a:solidFill>
                  <a:srgbClr val="008000"/>
                </a:solidFill>
              </a:rPr>
              <a:t>字节</a:t>
            </a:r>
            <a:r>
              <a:rPr lang="zh-CN" altLang="en-US" sz="2400"/>
              <a:t>编址。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(1) </a:t>
            </a:r>
            <a:r>
              <a:rPr lang="zh-CN" altLang="en-US" sz="2400"/>
              <a:t>说明主存地址如何划分。（</a:t>
            </a:r>
            <a:r>
              <a:rPr lang="en-US" altLang="zh-CN" sz="2400"/>
              <a:t>Tag</a:t>
            </a:r>
            <a:r>
              <a:rPr lang="zh-CN" altLang="en-US" sz="2400"/>
              <a:t>、</a:t>
            </a:r>
            <a:r>
              <a:rPr lang="en-US" altLang="zh-CN" sz="2400"/>
              <a:t>Index</a:t>
            </a:r>
            <a:r>
              <a:rPr lang="zh-CN" altLang="en-US" sz="2400"/>
              <a:t>、块内地址）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Cache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地址映射举例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47664" y="2401167"/>
          <a:ext cx="518457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1008112"/>
                <a:gridCol w="2304256"/>
              </a:tblGrid>
              <a:tr h="457200">
                <a:tc gridSpan="3">
                  <a:txBody>
                    <a:bodyPr/>
                    <a:lstStyle/>
                    <a:p>
                      <a:pPr marL="0" marR="0" lvl="0" indent="0" algn="ctr" defTabSz="38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>
                          <a:latin typeface="+mn-lt"/>
                          <a:ea typeface="+mn-ea"/>
                        </a:rPr>
                        <a:t>组相联 主存地址划分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  <a:tc hMerge="1">
                  <a:tcPr anchor="ctr"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Tag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Index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标记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索引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块内地址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547664" y="3861048"/>
            <a:ext cx="0" cy="79208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732240" y="3861048"/>
            <a:ext cx="0" cy="79208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427984" y="3861048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19872" y="3861048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547664" y="4077072"/>
            <a:ext cx="1872208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419872" y="4077072"/>
            <a:ext cx="1008112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427984" y="4077072"/>
            <a:ext cx="2304256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547664" y="4509120"/>
            <a:ext cx="5184576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42958" y="3861048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+mn-lt"/>
                <a:ea typeface="+mn-ea"/>
              </a:rPr>
              <a:t>9</a:t>
            </a:r>
            <a:endParaRPr lang="zh-CN" altLang="en-US" sz="24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83118" y="3861048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+mn-lt"/>
                <a:ea typeface="+mn-ea"/>
              </a:rPr>
              <a:t>1</a:t>
            </a:r>
            <a:endParaRPr lang="zh-CN" altLang="en-US" sz="240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5423" y="3861048"/>
            <a:ext cx="49244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+mn-lt"/>
                <a:ea typeface="+mn-ea"/>
              </a:rPr>
              <a:t>10</a:t>
            </a:r>
            <a:endParaRPr lang="zh-CN" altLang="en-US" sz="240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7271" y="4293096"/>
            <a:ext cx="49244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+mn-lt"/>
                <a:ea typeface="+mn-ea"/>
              </a:rPr>
              <a:t>20</a:t>
            </a:r>
            <a:endParaRPr lang="zh-CN" altLang="en-US" sz="240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7969" y="5214433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Cache</a:t>
            </a:r>
            <a:r>
              <a:rPr lang="zh-CN" altLang="en-US" sz="2400">
                <a:solidFill>
                  <a:srgbClr val="0000FF"/>
                </a:solidFill>
              </a:rPr>
              <a:t>总容量：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52398" y="5214433"/>
            <a:ext cx="4023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路</a:t>
            </a:r>
            <a:r>
              <a:rPr lang="en-US" altLang="zh-CN" sz="2400">
                <a:solidFill>
                  <a:srgbClr val="0000FF"/>
                </a:solidFill>
              </a:rPr>
              <a:t>×2</a:t>
            </a:r>
            <a:r>
              <a:rPr lang="zh-CN" altLang="en-US" sz="2400">
                <a:solidFill>
                  <a:srgbClr val="0000FF"/>
                </a:solidFill>
              </a:rPr>
              <a:t>块</a:t>
            </a:r>
            <a:r>
              <a:rPr lang="en-US" altLang="zh-CN" sz="2400">
                <a:solidFill>
                  <a:srgbClr val="0000FF"/>
                </a:solidFill>
              </a:rPr>
              <a:t>/</a:t>
            </a:r>
            <a:r>
              <a:rPr lang="zh-CN" altLang="en-US" sz="2400">
                <a:solidFill>
                  <a:srgbClr val="0000FF"/>
                </a:solidFill>
              </a:rPr>
              <a:t>路</a:t>
            </a:r>
            <a:r>
              <a:rPr lang="en-US" altLang="zh-CN" sz="2400">
                <a:solidFill>
                  <a:srgbClr val="0000FF"/>
                </a:solidFill>
              </a:rPr>
              <a:t>×1KB/</a:t>
            </a:r>
            <a:r>
              <a:rPr lang="zh-CN" altLang="en-US" sz="2400">
                <a:solidFill>
                  <a:srgbClr val="0000FF"/>
                </a:solidFill>
              </a:rPr>
              <a:t>块＝</a:t>
            </a:r>
            <a:r>
              <a:rPr lang="en-US" altLang="zh-CN" sz="2400">
                <a:solidFill>
                  <a:srgbClr val="0000FF"/>
                </a:solidFill>
              </a:rPr>
              <a:t>8KB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35560" y="1412875"/>
            <a:ext cx="3409950" cy="33832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105" indent="-3524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33CC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619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7005" indent="-3619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8955" indent="-3619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字长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主存最大地址</a:t>
            </a:r>
            <a:b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空间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128KB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按字编址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</a:t>
            </a:r>
            <a:b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所有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指令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均为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单字长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(3)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条件转移指令的相对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偏移量范围是多少？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以条件转移指令的位置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为基准，向前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程序执行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的方向</a:t>
            </a: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跳，最多可以跳过多少条指令？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向后跳，最多可以跳过多少条指令？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0A5406F1-B055-4B6E-B454-FCAD0C40DF27}" type="slidenum">
              <a:rPr lang="zh-CN" altLang="en-US" smtClean="0"/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4368" y="150690"/>
            <a:ext cx="6073336" cy="2126182"/>
          </a:xfrm>
          <a:prstGeom prst="rect">
            <a:avLst/>
          </a:prstGeom>
        </p:spPr>
      </p:pic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550005" y="2320029"/>
            <a:ext cx="5484111" cy="3917283"/>
            <a:chOff x="4988858" y="2445423"/>
            <a:chExt cx="4098846" cy="2927793"/>
          </a:xfrm>
        </p:grpSpPr>
        <p:grpSp>
          <p:nvGrpSpPr>
            <p:cNvPr id="25" name="组合 24"/>
            <p:cNvGrpSpPr/>
            <p:nvPr/>
          </p:nvGrpSpPr>
          <p:grpSpPr>
            <a:xfrm>
              <a:off x="5004048" y="2492820"/>
              <a:ext cx="4083656" cy="2828112"/>
              <a:chOff x="5004048" y="2420888"/>
              <a:chExt cx="4083656" cy="2828112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04048" y="2420888"/>
                <a:ext cx="4083656" cy="2828112"/>
              </a:xfrm>
              <a:prstGeom prst="rect">
                <a:avLst/>
              </a:prstGeom>
            </p:spPr>
          </p:pic>
          <p:cxnSp>
            <p:nvCxnSpPr>
              <p:cNvPr id="17" name="直接连接符 16"/>
              <p:cNvCxnSpPr/>
              <p:nvPr/>
            </p:nvCxnSpPr>
            <p:spPr bwMode="auto">
              <a:xfrm>
                <a:off x="5029452" y="2586074"/>
                <a:ext cx="6480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796136" y="2586074"/>
                <a:ext cx="3760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5031569" y="3611157"/>
                <a:ext cx="62204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5031569" y="4640434"/>
                <a:ext cx="4971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矩形 30"/>
            <p:cNvSpPr/>
            <p:nvPr/>
          </p:nvSpPr>
          <p:spPr bwMode="auto">
            <a:xfrm>
              <a:off x="4988858" y="2445423"/>
              <a:ext cx="4098845" cy="2927793"/>
            </a:xfrm>
            <a:prstGeom prst="rect">
              <a:avLst/>
            </a:prstGeom>
            <a:noFill/>
            <a:ln w="57150" cap="flat" cmpd="sng" algn="ctr">
              <a:solidFill>
                <a:srgbClr val="00CC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5495" y="4874676"/>
            <a:ext cx="3281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条件转移指令的相对偏移量</a:t>
            </a:r>
            <a:b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补码</a:t>
            </a: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范围为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 -2</a:t>
            </a:r>
            <a:r>
              <a:rPr lang="en-US" altLang="zh-CN" sz="2000" kern="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kern="1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-1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16121" y="5517232"/>
            <a:ext cx="1766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 pitchFamily="18" charset="0"/>
              </a:rPr>
              <a:t>-32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+31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718" y="6269250"/>
            <a:ext cx="324485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向后跳，最多跳</a:t>
            </a:r>
            <a:r>
              <a:rPr lang="nl-NL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31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条指令。</a:t>
            </a:r>
            <a:endParaRPr lang="zh-CN" altLang="en-US" sz="2000" kern="1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2718" y="5886540"/>
            <a:ext cx="3280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向前跳，最多跳</a:t>
            </a:r>
            <a:r>
              <a:rPr lang="nl-NL" altLang="zh-CN" sz="2000" kern="100" dirty="0">
                <a:solidFill>
                  <a:srgbClr val="FF0000"/>
                </a:solidFill>
                <a:ea typeface="宋体" panose="02010600030101010101" pitchFamily="2" charset="-122"/>
              </a:rPr>
              <a:t>32</a:t>
            </a:r>
            <a:r>
              <a:rPr lang="zh-CN" altLang="zh-CN" sz="2000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条指令；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73442" y="456170"/>
            <a:ext cx="1769790" cy="382391"/>
          </a:xfrm>
          <a:prstGeom prst="rect">
            <a:avLst/>
          </a:prstGeom>
          <a:solidFill>
            <a:srgbClr val="C5FFC5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条件转移指令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73442" y="927076"/>
            <a:ext cx="1769790" cy="3823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顺序下一条指令</a:t>
            </a: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495" y="943196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 dirty="0">
                <a:solidFill>
                  <a:srgbClr val="CC0099"/>
                </a:solidFill>
                <a:latin typeface="Times New Roman" panose="02020603050405020304"/>
                <a:ea typeface="宋体" panose="02010600030101010101" pitchFamily="2" charset="-122"/>
              </a:rPr>
              <a:t>PC</a:t>
            </a:r>
            <a:r>
              <a:rPr lang="en-US" altLang="zh-CN" sz="1800" kern="0" dirty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endParaRPr lang="zh-CN" altLang="en-US" sz="1400" dirty="0">
              <a:solidFill>
                <a:srgbClr val="CC0099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2443232" y="602916"/>
            <a:ext cx="279824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V="1">
            <a:off x="2723056" y="341948"/>
            <a:ext cx="0" cy="260967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2443232" y="694272"/>
            <a:ext cx="291832" cy="0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2735064" y="694273"/>
            <a:ext cx="0" cy="248923"/>
          </a:xfrm>
          <a:prstGeom prst="line">
            <a:avLst/>
          </a:prstGeom>
          <a:solidFill>
            <a:srgbClr val="9999FF"/>
          </a:solidFill>
          <a:ln w="28575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410295" y="84600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0" dirty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向前</a:t>
            </a:r>
            <a:endParaRPr lang="zh-CN" altLang="en-US" sz="1400" dirty="0">
              <a:solidFill>
                <a:srgbClr val="008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98287" y="4462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0" dirty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向后</a:t>
            </a:r>
            <a:endParaRPr lang="zh-CN" altLang="en-US" sz="1400" dirty="0">
              <a:solidFill>
                <a:srgbClr val="008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932" y="46922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0" dirty="0">
                <a:solidFill>
                  <a:srgbClr val="008000"/>
                </a:solidFill>
                <a:latin typeface="Times New Roman" panose="02020603050405020304"/>
                <a:ea typeface="宋体" panose="02010600030101010101" pitchFamily="2" charset="-122"/>
              </a:rPr>
              <a:t>执行</a:t>
            </a:r>
            <a:endParaRPr lang="zh-CN" altLang="en-US" sz="1400" dirty="0">
              <a:solidFill>
                <a:srgbClr val="008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539552" y="363518"/>
            <a:ext cx="0" cy="9772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B0F0">
                <a:alpha val="40000"/>
              </a:srgb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0" name="文本框 39"/>
          <p:cNvSpPr txBox="1"/>
          <p:nvPr/>
        </p:nvSpPr>
        <p:spPr bwMode="auto">
          <a:xfrm>
            <a:off x="120101" y="86519"/>
            <a:ext cx="1627047" cy="276999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CN" altLang="en-US" sz="1800">
                <a:solidFill>
                  <a:srgbClr val="0070C0"/>
                </a:solidFill>
              </a:rPr>
              <a:t>程序的执行方向</a:t>
            </a:r>
            <a:endParaRPr lang="zh-CN" altLang="en-US" sz="18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7" grpId="0"/>
      <p:bldP spid="28" grpId="0" animBg="1"/>
      <p:bldP spid="29" grpId="0" animBg="1"/>
      <p:bldP spid="30" grpId="0"/>
      <p:bldP spid="37" grpId="0"/>
      <p:bldP spid="38" grpId="0"/>
      <p:bldP spid="39" grpId="0"/>
      <p:bldP spid="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相对偏移量一般就是按照补码来算，有正有负。偏移量是</a:t>
            </a:r>
            <a:r>
              <a:rPr lang="en-US" altLang="zh-CN"/>
              <a:t>“</a:t>
            </a:r>
            <a:r>
              <a:rPr lang="zh-CN" altLang="en-US"/>
              <a:t>偏移了多少个编址单位</a:t>
            </a:r>
            <a:r>
              <a:rPr lang="en-US" altLang="zh-CN"/>
              <a:t>A”</a:t>
            </a:r>
            <a:r>
              <a:rPr lang="zh-CN" altLang="en-US"/>
              <a:t>（</a:t>
            </a:r>
            <a:r>
              <a:rPr lang="zh-CN" altLang="en-US"/>
              <a:t>假设按</a:t>
            </a:r>
            <a:r>
              <a:rPr lang="en-US" altLang="zh-CN"/>
              <a:t>A</a:t>
            </a:r>
            <a:r>
              <a:rPr lang="zh-CN" altLang="en-US"/>
              <a:t>编址）</a:t>
            </a:r>
            <a:endParaRPr lang="zh-CN" altLang="en-US"/>
          </a:p>
          <a:p>
            <a:r>
              <a:rPr lang="zh-CN" altLang="en-US"/>
              <a:t>加上按字</a:t>
            </a:r>
            <a:r>
              <a:rPr lang="zh-CN" altLang="en-US"/>
              <a:t>编址，</a:t>
            </a:r>
            <a:endParaRPr lang="zh-CN" altLang="en-US"/>
          </a:p>
          <a:p>
            <a:r>
              <a:rPr lang="zh-CN" altLang="en-US"/>
              <a:t>所以地址偏移的范围</a:t>
            </a:r>
            <a:r>
              <a:rPr lang="en-US" altLang="zh-CN"/>
              <a:t>X</a:t>
            </a:r>
            <a:r>
              <a:rPr lang="zh-CN" altLang="en-US"/>
              <a:t>，就是偏移了</a:t>
            </a:r>
            <a:r>
              <a:rPr lang="en-US" altLang="zh-CN"/>
              <a:t>X</a:t>
            </a:r>
            <a:r>
              <a:rPr lang="zh-CN" altLang="en-US"/>
              <a:t>个字</a:t>
            </a:r>
            <a:endParaRPr lang="zh-CN" altLang="en-US"/>
          </a:p>
          <a:p>
            <a:r>
              <a:rPr lang="zh-CN" altLang="en-US">
                <a:sym typeface="+mn-ea"/>
              </a:rPr>
              <a:t>注意题目信息：明确了</a:t>
            </a:r>
            <a:r>
              <a:rPr lang="en-US" altLang="zh-CN">
                <a:sym typeface="+mn-ea"/>
              </a:rPr>
              <a:t>“</a:t>
            </a:r>
            <a:r>
              <a:rPr lang="zh-CN" altLang="en-US" b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所有</a:t>
            </a:r>
            <a:r>
              <a:rPr lang="zh-CN" altLang="en-US" b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指令</a:t>
            </a:r>
            <a:r>
              <a:rPr lang="zh-CN" altLang="en-US" b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均为</a:t>
            </a:r>
            <a:r>
              <a:rPr lang="zh-CN" altLang="en-US" b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单字长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，所以一个指令长度就是一个字</a:t>
            </a:r>
            <a:endParaRPr lang="zh-CN" altLang="en-US"/>
          </a:p>
          <a:p>
            <a:r>
              <a:rPr lang="zh-CN" altLang="en-US"/>
              <a:t>就是能跳过的指令数（数量</a:t>
            </a:r>
            <a:r>
              <a:rPr lang="en-US" altLang="zh-CN"/>
              <a:t> = </a:t>
            </a:r>
            <a:r>
              <a:rPr lang="zh-CN" altLang="en-US"/>
              <a:t>偏移大小</a:t>
            </a:r>
            <a:r>
              <a:rPr lang="en-US" altLang="zh-CN"/>
              <a:t>/ </a:t>
            </a:r>
            <a:r>
              <a:rPr lang="zh-CN" altLang="en-US"/>
              <a:t>指令大小</a:t>
            </a:r>
            <a:r>
              <a:rPr lang="en-US" altLang="zh-CN"/>
              <a:t> = X</a:t>
            </a:r>
            <a:r>
              <a:rPr lang="zh-CN" altLang="en-US"/>
              <a:t>）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 bwMode="auto">
          <a:xfrm>
            <a:off x="35495" y="150690"/>
            <a:ext cx="3514509" cy="6230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105" indent="-3524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33CC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619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B050"/>
              </a:buClr>
              <a:buSzPct val="7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7005" indent="-3619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8955" indent="-36195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字长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主存最大地址</a:t>
            </a:r>
            <a:b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空间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128KB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按字编址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</a:t>
            </a:r>
            <a:b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所有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指令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均为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单字长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(4)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若操作码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0010B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表示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加法操作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汇编语言助记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符为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ADD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寄存器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R4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的内容为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1234H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、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寄存器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R5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的内容为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5678H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；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内存地址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1234H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的内容为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5678H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内存地址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5678H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的内容为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1234H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，则：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汇编语句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ADD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R4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R5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”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逗号左侧为目的操作数，逗号右侧为源操作数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对应的机器码是什么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进制表示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？指令执行后，哪些寄存器和内存单元的内容会改变？</a:t>
            </a:r>
            <a:b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改变后的内容是什么？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0A5406F1-B055-4B6E-B454-FCAD0C40DF27}" type="slidenum">
              <a:rPr lang="zh-CN" altLang="en-US" smtClean="0"/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4368" y="150690"/>
            <a:ext cx="6073336" cy="2126182"/>
          </a:xfrm>
          <a:prstGeom prst="rect">
            <a:avLst/>
          </a:prstGeom>
        </p:spPr>
      </p:pic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550005" y="2320029"/>
            <a:ext cx="5484111" cy="3917283"/>
            <a:chOff x="4988858" y="2445423"/>
            <a:chExt cx="4098846" cy="2927793"/>
          </a:xfrm>
        </p:grpSpPr>
        <p:grpSp>
          <p:nvGrpSpPr>
            <p:cNvPr id="25" name="组合 24"/>
            <p:cNvGrpSpPr/>
            <p:nvPr/>
          </p:nvGrpSpPr>
          <p:grpSpPr>
            <a:xfrm>
              <a:off x="5004048" y="2492820"/>
              <a:ext cx="4083656" cy="2828112"/>
              <a:chOff x="5004048" y="2420888"/>
              <a:chExt cx="4083656" cy="2828112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04048" y="2420888"/>
                <a:ext cx="4083656" cy="2828112"/>
              </a:xfrm>
              <a:prstGeom prst="rect">
                <a:avLst/>
              </a:prstGeom>
            </p:spPr>
          </p:pic>
          <p:cxnSp>
            <p:nvCxnSpPr>
              <p:cNvPr id="17" name="直接连接符 16"/>
              <p:cNvCxnSpPr/>
              <p:nvPr/>
            </p:nvCxnSpPr>
            <p:spPr bwMode="auto">
              <a:xfrm>
                <a:off x="5029452" y="2586074"/>
                <a:ext cx="64807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796136" y="2586074"/>
                <a:ext cx="3760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5031569" y="3611157"/>
                <a:ext cx="622048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5031569" y="4640434"/>
                <a:ext cx="4971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矩形 30"/>
            <p:cNvSpPr/>
            <p:nvPr/>
          </p:nvSpPr>
          <p:spPr bwMode="auto">
            <a:xfrm>
              <a:off x="4988858" y="2445423"/>
              <a:ext cx="4098845" cy="2927793"/>
            </a:xfrm>
            <a:prstGeom prst="rect">
              <a:avLst/>
            </a:prstGeom>
            <a:noFill/>
            <a:ln w="57150" cap="flat" cmpd="sng" algn="ctr">
              <a:solidFill>
                <a:srgbClr val="00CC00">
                  <a:alpha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19336" y="6270279"/>
            <a:ext cx="72529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0010 001</a:t>
            </a:r>
            <a:r>
              <a:rPr lang="zh-CN" altLang="en-US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（</a:t>
            </a: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Md</a:t>
            </a:r>
            <a:r>
              <a:rPr lang="zh-CN" altLang="en-US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）</a:t>
            </a: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 100(4</a:t>
            </a:r>
            <a:r>
              <a:rPr lang="zh-CN" altLang="en-US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号寄存器</a:t>
            </a: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) 010</a:t>
            </a:r>
            <a:r>
              <a:rPr lang="zh-CN" altLang="en-US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（</a:t>
            </a: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Ms</a:t>
            </a:r>
            <a:r>
              <a:rPr lang="zh-CN" altLang="en-US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）</a:t>
            </a: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 101</a:t>
            </a:r>
            <a:r>
              <a:rPr lang="zh-CN" altLang="en-US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（五号寄存器）</a:t>
            </a:r>
            <a:endParaRPr lang="zh-CN" altLang="en-US" sz="2000" b="0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83953" y="6273401"/>
            <a:ext cx="1460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2315H</a:t>
            </a:r>
            <a:r>
              <a:rPr lang="zh-CN" altLang="en-US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。</a:t>
            </a:r>
            <a:endParaRPr lang="zh-CN" altLang="en-US" sz="2000" b="0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59632" y="2924944"/>
            <a:ext cx="98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68ACH</a:t>
            </a:r>
            <a:endParaRPr lang="zh-CN" altLang="en-US" sz="2000" b="0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719449" y="2877711"/>
            <a:ext cx="883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solidFill>
                  <a:srgbClr val="FF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5679H</a:t>
            </a:r>
            <a:endParaRPr lang="zh-CN" altLang="en-US" sz="2000" b="0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2887925" y="2670837"/>
            <a:ext cx="210510" cy="256559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EA5F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925554" y="3140968"/>
            <a:ext cx="373323" cy="0"/>
          </a:xfrm>
          <a:prstGeom prst="straightConnector1">
            <a:avLst/>
          </a:prstGeom>
          <a:solidFill>
            <a:srgbClr val="9999FF"/>
          </a:solidFill>
          <a:ln w="28575" cap="flat" cmpd="sng" algn="ctr">
            <a:solidFill>
              <a:srgbClr val="EA5F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95567" y="4509120"/>
            <a:ext cx="2016193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EA5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 flipV="1">
            <a:off x="205454" y="6597222"/>
            <a:ext cx="7030085" cy="3302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EA5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全国</a:t>
            </a:r>
            <a:r>
              <a:rPr lang="en-US" altLang="zh-CN"/>
              <a:t>-</a:t>
            </a:r>
            <a:r>
              <a:rPr lang="en-US" altLang="zh-CN" baseline="-25000"/>
              <a:t> </a:t>
            </a:r>
            <a:r>
              <a:rPr lang="en-US" altLang="zh-CN"/>
              <a:t>408 </a:t>
            </a:r>
            <a:r>
              <a:rPr lang="zh-CN" altLang="en-US"/>
              <a:t>计算机专业基础考研 </a:t>
            </a:r>
            <a:r>
              <a:rPr lang="en-US" altLang="zh-CN"/>
              <a:t>2021      </a:t>
            </a:r>
            <a:r>
              <a:rPr lang="en-US" altLang="zh-CN">
                <a:solidFill>
                  <a:srgbClr val="0070C0"/>
                </a:solidFill>
              </a:rPr>
              <a:t>43.</a:t>
            </a:r>
            <a:r>
              <a:rPr lang="en-US" altLang="zh-CN">
                <a:solidFill>
                  <a:srgbClr val="0070C0"/>
                </a:solidFill>
                <a:latin typeface="+mj-ea"/>
              </a:rPr>
              <a:t>(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r>
              <a:rPr lang="zh-CN" altLang="en-US">
                <a:solidFill>
                  <a:srgbClr val="0070C0"/>
                </a:solidFill>
              </a:rPr>
              <a:t>分</a:t>
            </a:r>
            <a:r>
              <a:rPr lang="en-US" altLang="zh-CN">
                <a:solidFill>
                  <a:srgbClr val="0070C0"/>
                </a:solidFill>
                <a:latin typeface="+mj-ea"/>
              </a:rPr>
              <a:t>)</a:t>
            </a:r>
            <a:endParaRPr lang="zh-CN" altLang="en-US">
              <a:solidFill>
                <a:srgbClr val="0070C0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11"/>
            <a:ext cx="8928992" cy="1198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假定计算机</a:t>
            </a:r>
            <a:r>
              <a:rPr lang="en-US" altLang="zh-CN" sz="2400"/>
              <a:t>M</a:t>
            </a:r>
            <a:r>
              <a:rPr lang="zh-CN" altLang="en-US" sz="2400"/>
              <a:t>字长为</a:t>
            </a:r>
            <a:r>
              <a:rPr lang="en-US" altLang="zh-CN" sz="2400"/>
              <a:t>16</a:t>
            </a:r>
            <a:r>
              <a:rPr lang="zh-CN" altLang="en-US" sz="2400"/>
              <a:t>位，按字节编址，连接</a:t>
            </a:r>
            <a:r>
              <a:rPr lang="en-US" altLang="zh-CN" sz="2400"/>
              <a:t>CPU</a:t>
            </a:r>
            <a:r>
              <a:rPr lang="zh-CN" altLang="en-US" sz="2400"/>
              <a:t>和主存的系统总线中地址线位</a:t>
            </a:r>
            <a:r>
              <a:rPr lang="en-US" altLang="zh-CN" sz="2400"/>
              <a:t>20</a:t>
            </a:r>
            <a:r>
              <a:rPr lang="zh-CN" altLang="en-US" sz="2400"/>
              <a:t>位、数据线为</a:t>
            </a:r>
            <a:r>
              <a:rPr lang="en-US" altLang="zh-CN" sz="2400"/>
              <a:t>8</a:t>
            </a:r>
            <a:r>
              <a:rPr lang="zh-CN" altLang="en-US" sz="2400"/>
              <a:t>位，采用</a:t>
            </a:r>
            <a:r>
              <a:rPr lang="en-US" altLang="zh-CN" sz="2400"/>
              <a:t>16</a:t>
            </a:r>
            <a:r>
              <a:rPr lang="zh-CN" altLang="en-US" sz="2400"/>
              <a:t>位定长指令字，</a:t>
            </a:r>
            <a:br>
              <a:rPr lang="en-US" altLang="zh-CN" sz="2400"/>
            </a:br>
            <a:r>
              <a:rPr lang="zh-CN" altLang="en-US" sz="2400"/>
              <a:t>指令格式及其说明如下：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79512" y="1844824"/>
          <a:ext cx="892899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1728192"/>
                <a:gridCol w="576064"/>
                <a:gridCol w="576064"/>
                <a:gridCol w="576064"/>
                <a:gridCol w="1192694"/>
                <a:gridCol w="3703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格式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 指令功能或指令格式说明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R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0 0 0 0 0 0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rs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rt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rd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op1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R[</a:t>
                      </a:r>
                      <a:r>
                        <a:rPr lang="en-US" altLang="zh-CN" sz="2000" b="1" err="1">
                          <a:solidFill>
                            <a:srgbClr val="008000"/>
                          </a:solidFill>
                        </a:rPr>
                        <a:t>rd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]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R[</a:t>
                      </a:r>
                      <a:r>
                        <a:rPr lang="en-US" altLang="zh-CN" sz="2000" b="1" err="1">
                          <a:solidFill>
                            <a:srgbClr val="008000"/>
                          </a:solidFill>
                        </a:rPr>
                        <a:t>rs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] op1 R[rt]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I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op2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rs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rt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imm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ALU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运算、条件转移、访存操作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J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op3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target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PC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的低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10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位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target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内容占位符 2"/>
          <p:cNvSpPr txBox="1"/>
          <p:nvPr/>
        </p:nvSpPr>
        <p:spPr bwMode="auto">
          <a:xfrm>
            <a:off x="107504" y="3501086"/>
            <a:ext cx="8928992" cy="12960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/>
              <a:t>其中，</a:t>
            </a:r>
            <a:r>
              <a:rPr lang="en-US" altLang="zh-CN" sz="2400" kern="0"/>
              <a:t>op1</a:t>
            </a:r>
            <a:r>
              <a:rPr lang="zh-CN" altLang="en-US" sz="2400" kern="0"/>
              <a:t>～</a:t>
            </a:r>
            <a:r>
              <a:rPr lang="en-US" altLang="zh-CN" sz="2400" kern="0"/>
              <a:t>op3</a:t>
            </a:r>
            <a:r>
              <a:rPr lang="zh-CN" altLang="en-US" sz="2400" kern="0"/>
              <a:t>为操作码，</a:t>
            </a:r>
            <a:r>
              <a:rPr lang="en-US" altLang="zh-CN" sz="2400" kern="0" err="1"/>
              <a:t>rs</a:t>
            </a:r>
            <a:r>
              <a:rPr lang="zh-CN" altLang="en-US" sz="2400" kern="0"/>
              <a:t>、</a:t>
            </a:r>
            <a:r>
              <a:rPr lang="en-US" altLang="zh-CN" sz="2400" kern="0"/>
              <a:t>rt </a:t>
            </a:r>
            <a:r>
              <a:rPr lang="zh-CN" altLang="en-US" sz="2400" kern="0"/>
              <a:t>和 </a:t>
            </a:r>
            <a:r>
              <a:rPr lang="en-US" altLang="zh-CN" sz="2400" kern="0" err="1"/>
              <a:t>rd</a:t>
            </a:r>
            <a:r>
              <a:rPr lang="en-US" altLang="zh-CN" sz="2400" kern="0"/>
              <a:t> </a:t>
            </a:r>
            <a:r>
              <a:rPr lang="zh-CN" altLang="en-US" sz="2400" kern="0"/>
              <a:t>为通用寄存器编号，</a:t>
            </a:r>
            <a:endParaRPr lang="en-US" altLang="zh-CN" sz="24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/>
              <a:t>R[r]</a:t>
            </a:r>
            <a:r>
              <a:rPr lang="zh-CN" altLang="en-US" sz="2400" kern="0"/>
              <a:t>表示寄存器</a:t>
            </a:r>
            <a:r>
              <a:rPr lang="en-US" altLang="zh-CN" sz="2400" kern="0"/>
              <a:t>r</a:t>
            </a:r>
            <a:r>
              <a:rPr lang="zh-CN" altLang="en-US" sz="2400" kern="0"/>
              <a:t>的内容，</a:t>
            </a:r>
            <a:r>
              <a:rPr lang="en-US" altLang="zh-CN" sz="2400" kern="0" err="1"/>
              <a:t>imm</a:t>
            </a:r>
            <a:r>
              <a:rPr lang="zh-CN" altLang="en-US" sz="2400" kern="0"/>
              <a:t>为立即数，</a:t>
            </a:r>
            <a:r>
              <a:rPr lang="en-US" altLang="zh-CN" sz="2400" kern="0"/>
              <a:t>target</a:t>
            </a:r>
            <a:r>
              <a:rPr lang="zh-CN" altLang="en-US" sz="2400" kern="0"/>
              <a:t>为转移目标的形式地址。请回答下列问题。</a:t>
            </a:r>
            <a:endParaRPr lang="zh-CN" altLang="en-US" sz="2400" kern="0"/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107504" y="4725144"/>
            <a:ext cx="8928992" cy="19804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/>
              <a:t>1</a:t>
            </a:r>
            <a:r>
              <a:rPr lang="zh-CN" altLang="en-US" sz="2400" kern="0"/>
              <a:t>）</a:t>
            </a:r>
            <a:r>
              <a:rPr lang="en-US" altLang="zh-CN" sz="2400" kern="0">
                <a:highlight>
                  <a:srgbClr val="FFFF00"/>
                </a:highlight>
              </a:rPr>
              <a:t>ALU</a:t>
            </a:r>
            <a:r>
              <a:rPr lang="zh-CN" altLang="en-US" sz="2400" kern="0">
                <a:highlight>
                  <a:srgbClr val="FFFF00"/>
                </a:highlight>
              </a:rPr>
              <a:t>的宽度是</a:t>
            </a:r>
            <a:r>
              <a:rPr lang="en-US" altLang="zh-CN" sz="2400" kern="0">
                <a:highlight>
                  <a:srgbClr val="FFFF00"/>
                </a:highlight>
              </a:rPr>
              <a:t>______</a:t>
            </a:r>
            <a:r>
              <a:rPr lang="zh-CN" altLang="en-US" sz="2400" kern="0">
                <a:highlight>
                  <a:srgbClr val="FFFF00"/>
                </a:highlight>
              </a:rPr>
              <a:t>位</a:t>
            </a:r>
            <a:r>
              <a:rPr lang="zh-CN" altLang="en-US" sz="2400" kern="0"/>
              <a:t>，可寻址主存空间大小为</a:t>
            </a:r>
            <a:r>
              <a:rPr lang="en-US" altLang="zh-CN" sz="2400" kern="0"/>
              <a:t>______</a:t>
            </a:r>
            <a:r>
              <a:rPr lang="zh-CN" altLang="en-US" sz="2400" kern="0"/>
              <a:t>字节，</a:t>
            </a:r>
            <a:endParaRPr lang="en-US" altLang="zh-CN" sz="24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/>
              <a:t>     指令寄存器应有</a:t>
            </a:r>
            <a:r>
              <a:rPr lang="en-US" altLang="zh-CN" sz="2400" kern="0"/>
              <a:t>______</a:t>
            </a:r>
            <a:r>
              <a:rPr lang="zh-CN" altLang="en-US" sz="2400" kern="0"/>
              <a:t>位，</a:t>
            </a:r>
            <a:endParaRPr lang="en-US" altLang="zh-CN" sz="2400" kern="0"/>
          </a:p>
          <a:p>
            <a:pPr marL="0" indent="0">
              <a:buNone/>
            </a:pPr>
            <a:r>
              <a:rPr lang="zh-CN" altLang="en-US" sz="2400" kern="0"/>
              <a:t>     主存地址寄存器</a:t>
            </a:r>
            <a:r>
              <a:rPr lang="en-US" altLang="zh-CN" sz="2400" kern="0">
                <a:latin typeface="+mn-ea"/>
              </a:rPr>
              <a:t>(</a:t>
            </a:r>
            <a:r>
              <a:rPr lang="en-US" altLang="zh-CN" sz="2400" kern="0"/>
              <a:t>MAR</a:t>
            </a:r>
            <a:r>
              <a:rPr lang="en-US" altLang="zh-CN" sz="2400" kern="0">
                <a:latin typeface="+mn-ea"/>
              </a:rPr>
              <a:t>)</a:t>
            </a:r>
            <a:r>
              <a:rPr lang="zh-CN" altLang="en-US" sz="2400" kern="0"/>
              <a:t>应有</a:t>
            </a:r>
            <a:r>
              <a:rPr lang="en-US" altLang="zh-CN" sz="2400" kern="0"/>
              <a:t>______</a:t>
            </a:r>
            <a:r>
              <a:rPr lang="zh-CN" altLang="en-US" sz="2400" kern="0"/>
              <a:t>位，</a:t>
            </a:r>
            <a:endParaRPr lang="en-US" altLang="zh-CN" sz="2400" kern="0"/>
          </a:p>
          <a:p>
            <a:pPr marL="0" indent="0">
              <a:buNone/>
            </a:pPr>
            <a:r>
              <a:rPr lang="zh-CN" altLang="en-US" sz="2400" kern="0"/>
              <a:t>     主存数据寄存器</a:t>
            </a:r>
            <a:r>
              <a:rPr lang="en-US" altLang="zh-CN" sz="2400" kern="0">
                <a:latin typeface="+mn-ea"/>
              </a:rPr>
              <a:t>(</a:t>
            </a:r>
            <a:r>
              <a:rPr lang="en-US" altLang="zh-CN" sz="2400" kern="0"/>
              <a:t>MDR</a:t>
            </a:r>
            <a:r>
              <a:rPr lang="en-US" altLang="zh-CN" sz="2400" kern="0">
                <a:latin typeface="+mn-ea"/>
              </a:rPr>
              <a:t>)</a:t>
            </a:r>
            <a:r>
              <a:rPr lang="zh-CN" altLang="en-US" sz="2400" kern="0"/>
              <a:t>应有</a:t>
            </a:r>
            <a:r>
              <a:rPr lang="en-US" altLang="zh-CN" sz="2400" kern="0"/>
              <a:t>______</a:t>
            </a:r>
            <a:r>
              <a:rPr lang="zh-CN" altLang="en-US" sz="2400" kern="0"/>
              <a:t>位。</a:t>
            </a:r>
            <a:endParaRPr lang="zh-CN" altLang="en-US" sz="2400" kern="0"/>
          </a:p>
          <a:p>
            <a:pPr marL="0" indent="0">
              <a:buNone/>
            </a:pPr>
            <a:r>
              <a:rPr lang="zh-CN" altLang="en-US" sz="2400" kern="0">
                <a:highlight>
                  <a:srgbClr val="FFFF00"/>
                </a:highlight>
              </a:rPr>
              <a:t>【</a:t>
            </a:r>
            <a:r>
              <a:rPr lang="en-US" altLang="zh-CN" sz="2400" kern="0">
                <a:highlight>
                  <a:srgbClr val="FFFF00"/>
                </a:highlight>
              </a:rPr>
              <a:t>ALU</a:t>
            </a:r>
            <a:r>
              <a:rPr lang="zh-CN" altLang="en-US" sz="2400" kern="0">
                <a:highlight>
                  <a:srgbClr val="FFFF00"/>
                </a:highlight>
              </a:rPr>
              <a:t>宽度等于</a:t>
            </a:r>
            <a:r>
              <a:rPr lang="en-US" altLang="zh-CN" sz="2400" kern="0">
                <a:highlight>
                  <a:srgbClr val="FFFF00"/>
                </a:highlight>
              </a:rPr>
              <a:t> </a:t>
            </a:r>
            <a:r>
              <a:rPr lang="zh-CN" altLang="en-US" sz="2400" kern="0">
                <a:highlight>
                  <a:srgbClr val="FFFF00"/>
                </a:highlight>
              </a:rPr>
              <a:t>机器字长！】</a:t>
            </a:r>
            <a:endParaRPr lang="zh-CN" altLang="en-US" sz="2400" kern="0">
              <a:highlight>
                <a:srgbClr val="FFFF00"/>
              </a:highligh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5424" y="4697802"/>
            <a:ext cx="543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FF0000"/>
                </a:solidFill>
              </a:rPr>
              <a:t>16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68782" y="4697802"/>
            <a:ext cx="702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FF0000"/>
                </a:solidFill>
              </a:rPr>
              <a:t>1M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156" y="511489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FF0000"/>
                </a:solidFill>
              </a:rPr>
              <a:t>16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2229" y="5497990"/>
            <a:ext cx="543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FF0000"/>
                </a:solidFill>
              </a:rPr>
              <a:t>20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1998" y="59372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FF0000"/>
                </a:solidFill>
              </a:rPr>
              <a:t>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6319085" y="5763160"/>
            <a:ext cx="271741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综合举例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全国</a:t>
            </a:r>
            <a:r>
              <a:rPr lang="en-US" altLang="zh-CN"/>
              <a:t>-</a:t>
            </a:r>
            <a:r>
              <a:rPr lang="en-US" altLang="zh-CN" baseline="-25000"/>
              <a:t> </a:t>
            </a:r>
            <a:r>
              <a:rPr lang="en-US" altLang="zh-CN"/>
              <a:t>408 </a:t>
            </a:r>
            <a:r>
              <a:rPr lang="zh-CN" altLang="en-US"/>
              <a:t>计算机专业基础考研 </a:t>
            </a:r>
            <a:r>
              <a:rPr lang="en-US" altLang="zh-CN"/>
              <a:t>2021      </a:t>
            </a:r>
            <a:r>
              <a:rPr lang="en-US" altLang="zh-CN">
                <a:solidFill>
                  <a:srgbClr val="0070C0"/>
                </a:solidFill>
              </a:rPr>
              <a:t>43.</a:t>
            </a:r>
            <a:r>
              <a:rPr lang="en-US" altLang="zh-CN">
                <a:solidFill>
                  <a:srgbClr val="0070C0"/>
                </a:solidFill>
                <a:latin typeface="+mj-ea"/>
              </a:rPr>
              <a:t>(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r>
              <a:rPr lang="zh-CN" altLang="en-US">
                <a:solidFill>
                  <a:srgbClr val="0070C0"/>
                </a:solidFill>
              </a:rPr>
              <a:t>分</a:t>
            </a:r>
            <a:r>
              <a:rPr lang="en-US" altLang="zh-CN">
                <a:solidFill>
                  <a:srgbClr val="0070C0"/>
                </a:solidFill>
                <a:latin typeface="+mj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11"/>
            <a:ext cx="8928992" cy="1198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假定计算机</a:t>
            </a:r>
            <a:r>
              <a:rPr lang="en-US" altLang="zh-CN" sz="2400"/>
              <a:t>M</a:t>
            </a:r>
            <a:r>
              <a:rPr lang="zh-CN" altLang="en-US" sz="2400"/>
              <a:t>字长为</a:t>
            </a:r>
            <a:r>
              <a:rPr lang="en-US" altLang="zh-CN" sz="2400"/>
              <a:t>16</a:t>
            </a:r>
            <a:r>
              <a:rPr lang="zh-CN" altLang="en-US" sz="2400"/>
              <a:t>位，按字节编址，连接</a:t>
            </a:r>
            <a:r>
              <a:rPr lang="en-US" altLang="zh-CN" sz="2400"/>
              <a:t>CPU</a:t>
            </a:r>
            <a:r>
              <a:rPr lang="zh-CN" altLang="en-US" sz="2400"/>
              <a:t>和主存的系统总线中地址线位</a:t>
            </a:r>
            <a:r>
              <a:rPr lang="en-US" altLang="zh-CN" sz="2400"/>
              <a:t>20</a:t>
            </a:r>
            <a:r>
              <a:rPr lang="zh-CN" altLang="en-US" sz="2400"/>
              <a:t>位、数据线为</a:t>
            </a:r>
            <a:r>
              <a:rPr lang="en-US" altLang="zh-CN" sz="2400"/>
              <a:t>8</a:t>
            </a:r>
            <a:r>
              <a:rPr lang="zh-CN" altLang="en-US" sz="2400"/>
              <a:t>位，采用</a:t>
            </a:r>
            <a:r>
              <a:rPr lang="en-US" altLang="zh-CN" sz="2400"/>
              <a:t>16</a:t>
            </a:r>
            <a:r>
              <a:rPr lang="zh-CN" altLang="en-US" sz="2400"/>
              <a:t>位定长指令字，</a:t>
            </a:r>
            <a:br>
              <a:rPr lang="en-US" altLang="zh-CN" sz="2400"/>
            </a:br>
            <a:r>
              <a:rPr lang="zh-CN" altLang="en-US" sz="2400"/>
              <a:t>指令格式及其说明如下：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79512" y="1844824"/>
          <a:ext cx="892899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1728192"/>
                <a:gridCol w="576064"/>
                <a:gridCol w="576064"/>
                <a:gridCol w="576064"/>
                <a:gridCol w="1192694"/>
                <a:gridCol w="3703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格式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 指令功能或指令格式说明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R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0 0 0 0 0 0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rs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rt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rd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op1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R[</a:t>
                      </a:r>
                      <a:r>
                        <a:rPr lang="en-US" altLang="zh-CN" sz="2000" b="1" err="1">
                          <a:solidFill>
                            <a:srgbClr val="008000"/>
                          </a:solidFill>
                        </a:rPr>
                        <a:t>rd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]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R[</a:t>
                      </a:r>
                      <a:r>
                        <a:rPr lang="en-US" altLang="zh-CN" sz="2000" b="1" err="1">
                          <a:solidFill>
                            <a:srgbClr val="008000"/>
                          </a:solidFill>
                        </a:rPr>
                        <a:t>rs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] op1 R[rt]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I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op2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rs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rt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imm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ALU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运算、条件转移、访存操作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J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op3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target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PC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的低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10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位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target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内容占位符 2"/>
          <p:cNvSpPr txBox="1"/>
          <p:nvPr/>
        </p:nvSpPr>
        <p:spPr bwMode="auto">
          <a:xfrm>
            <a:off x="107504" y="3573016"/>
            <a:ext cx="8928992" cy="313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/>
              <a:t>2</a:t>
            </a:r>
            <a:r>
              <a:rPr lang="zh-CN" altLang="en-US" sz="2400" kern="0"/>
              <a:t>）</a:t>
            </a:r>
            <a:r>
              <a:rPr lang="en-US" altLang="zh-CN" sz="2400" kern="0"/>
              <a:t>R</a:t>
            </a:r>
            <a:r>
              <a:rPr lang="zh-CN" altLang="en-US" sz="2400" kern="0"/>
              <a:t>型格式最多可定义</a:t>
            </a:r>
            <a:r>
              <a:rPr lang="en-US" altLang="zh-CN" sz="2400" kern="0"/>
              <a:t>_________</a:t>
            </a:r>
            <a:r>
              <a:rPr lang="zh-CN" altLang="en-US" sz="2400" kern="0"/>
              <a:t>种操作，</a:t>
            </a:r>
            <a:endParaRPr lang="en-US" altLang="zh-CN" sz="24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/>
              <a:t>      </a:t>
            </a:r>
            <a:r>
              <a:rPr lang="en-US" altLang="zh-CN" sz="2400" kern="0">
                <a:highlight>
                  <a:srgbClr val="FFFF00"/>
                </a:highlight>
              </a:rPr>
              <a:t>I</a:t>
            </a:r>
            <a:r>
              <a:rPr lang="zh-CN" altLang="en-US" sz="2400" kern="0">
                <a:highlight>
                  <a:srgbClr val="FFFF00"/>
                </a:highlight>
              </a:rPr>
              <a:t>型和</a:t>
            </a:r>
            <a:r>
              <a:rPr lang="en-US" altLang="zh-CN" sz="2400" kern="0">
                <a:highlight>
                  <a:srgbClr val="FFFF00"/>
                </a:highlight>
              </a:rPr>
              <a:t>J</a:t>
            </a:r>
            <a:r>
              <a:rPr lang="zh-CN" altLang="en-US" sz="2400" kern="0">
                <a:highlight>
                  <a:srgbClr val="FFFF00"/>
                </a:highlight>
              </a:rPr>
              <a:t>型格式最多可定义</a:t>
            </a:r>
            <a:r>
              <a:rPr lang="en-US" altLang="zh-CN" sz="2400" kern="0">
                <a:highlight>
                  <a:srgbClr val="FFFF00"/>
                </a:highlight>
              </a:rPr>
              <a:t>___________</a:t>
            </a:r>
            <a:r>
              <a:rPr lang="zh-CN" altLang="en-US" sz="2400" kern="0">
                <a:highlight>
                  <a:srgbClr val="FFFF00"/>
                </a:highlight>
              </a:rPr>
              <a:t>种操作</a:t>
            </a:r>
            <a:endParaRPr lang="zh-CN" altLang="en-US" sz="2400" kern="0">
              <a:highlight>
                <a:srgbClr val="FFFF00"/>
              </a:highlight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>
                <a:highlight>
                  <a:srgbClr val="FFFF00"/>
                </a:highlight>
              </a:rPr>
              <a:t>【易！注意前缀码原则</a:t>
            </a:r>
            <a:r>
              <a:rPr lang="zh-CN" altLang="en-US" sz="2400" kern="0">
                <a:highlight>
                  <a:srgbClr val="FFFF00"/>
                </a:highlight>
              </a:rPr>
              <a:t>限制！</a:t>
            </a:r>
            <a:endParaRPr lang="en-US" altLang="zh-CN" sz="24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/>
              <a:t>      </a:t>
            </a:r>
            <a:r>
              <a:rPr lang="zh-CN" altLang="en-US" sz="2400" kern="0"/>
              <a:t>通用寄存器最多有</a:t>
            </a:r>
            <a:r>
              <a:rPr lang="en-US" altLang="zh-CN" sz="2400" kern="0"/>
              <a:t>______</a:t>
            </a:r>
            <a:r>
              <a:rPr lang="zh-CN" altLang="en-US" sz="2400" kern="0"/>
              <a:t>个。</a:t>
            </a:r>
            <a:endParaRPr lang="zh-CN" altLang="en-US" sz="24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>
                <a:highlight>
                  <a:srgbClr val="FFFF00"/>
                </a:highlight>
              </a:rPr>
              <a:t>【不熟：</a:t>
            </a:r>
            <a:r>
              <a:rPr lang="en-US" altLang="zh-CN" sz="2400" kern="0">
                <a:highlight>
                  <a:srgbClr val="FFFF00"/>
                </a:highlight>
              </a:rPr>
              <a:t>rs/rt/rd </a:t>
            </a:r>
            <a:r>
              <a:rPr lang="zh-CN" altLang="en-US" sz="2400" kern="0">
                <a:highlight>
                  <a:srgbClr val="FFFF00"/>
                </a:highlight>
              </a:rPr>
              <a:t>是寄存器编码字段】</a:t>
            </a:r>
            <a:endParaRPr lang="zh-CN" altLang="en-US" sz="2400" kern="0">
              <a:highlight>
                <a:srgbClr val="FFFF00"/>
              </a:highligh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20576" y="3546640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FF0000"/>
                </a:solidFill>
              </a:rPr>
              <a:t>2</a:t>
            </a:r>
            <a:r>
              <a:rPr lang="en-US" altLang="zh-CN" kern="0" baseline="30000">
                <a:solidFill>
                  <a:srgbClr val="FF0000"/>
                </a:solidFill>
              </a:rPr>
              <a:t>4</a:t>
            </a:r>
            <a:r>
              <a:rPr lang="zh-CN" altLang="en-US" kern="0">
                <a:solidFill>
                  <a:srgbClr val="FF0000"/>
                </a:solidFill>
              </a:rPr>
              <a:t>＝</a:t>
            </a:r>
            <a:r>
              <a:rPr lang="en-US" altLang="zh-CN" kern="0">
                <a:solidFill>
                  <a:srgbClr val="FF0000"/>
                </a:solidFill>
              </a:rPr>
              <a:t>16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2031" y="3950640"/>
            <a:ext cx="1563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FF0000"/>
                </a:solidFill>
              </a:rPr>
              <a:t>2</a:t>
            </a:r>
            <a:r>
              <a:rPr lang="en-US" altLang="zh-CN" kern="0" baseline="30000">
                <a:solidFill>
                  <a:srgbClr val="FF0000"/>
                </a:solidFill>
              </a:rPr>
              <a:t>6</a:t>
            </a:r>
            <a:r>
              <a:rPr lang="en-US" altLang="zh-CN" kern="0">
                <a:solidFill>
                  <a:srgbClr val="FF0000"/>
                </a:solidFill>
              </a:rPr>
              <a:t>-1</a:t>
            </a:r>
            <a:r>
              <a:rPr lang="zh-CN" altLang="en-US" kern="0">
                <a:solidFill>
                  <a:srgbClr val="FF0000"/>
                </a:solidFill>
              </a:rPr>
              <a:t>＝</a:t>
            </a:r>
            <a:r>
              <a:rPr lang="en-US" altLang="zh-CN" kern="0">
                <a:solidFill>
                  <a:srgbClr val="FF0000"/>
                </a:solidFill>
              </a:rPr>
              <a:t>63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84057" y="470619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>
                <a:solidFill>
                  <a:srgbClr val="FF0000"/>
                </a:solidFill>
              </a:rPr>
              <a:t>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6319085" y="5763160"/>
            <a:ext cx="271741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综合举例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全国</a:t>
            </a:r>
            <a:r>
              <a:rPr lang="en-US" altLang="zh-CN"/>
              <a:t>-</a:t>
            </a:r>
            <a:r>
              <a:rPr lang="en-US" altLang="zh-CN" baseline="-25000"/>
              <a:t> </a:t>
            </a:r>
            <a:r>
              <a:rPr lang="en-US" altLang="zh-CN"/>
              <a:t>408 </a:t>
            </a:r>
            <a:r>
              <a:rPr lang="zh-CN" altLang="en-US"/>
              <a:t>计算机专业基础考研 </a:t>
            </a:r>
            <a:r>
              <a:rPr lang="en-US" altLang="zh-CN"/>
              <a:t>2021      </a:t>
            </a:r>
            <a:r>
              <a:rPr lang="en-US" altLang="zh-CN">
                <a:solidFill>
                  <a:srgbClr val="0070C0"/>
                </a:solidFill>
              </a:rPr>
              <a:t>43.</a:t>
            </a:r>
            <a:r>
              <a:rPr lang="en-US" altLang="zh-CN">
                <a:solidFill>
                  <a:srgbClr val="0070C0"/>
                </a:solidFill>
                <a:latin typeface="+mj-ea"/>
              </a:rPr>
              <a:t>(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r>
              <a:rPr lang="zh-CN" altLang="en-US">
                <a:solidFill>
                  <a:srgbClr val="0070C0"/>
                </a:solidFill>
              </a:rPr>
              <a:t>分</a:t>
            </a:r>
            <a:r>
              <a:rPr lang="en-US" altLang="zh-CN">
                <a:solidFill>
                  <a:srgbClr val="0070C0"/>
                </a:solidFill>
                <a:latin typeface="+mj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11"/>
            <a:ext cx="8928992" cy="1198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假定计算机</a:t>
            </a:r>
            <a:r>
              <a:rPr lang="en-US" altLang="zh-CN" sz="2400"/>
              <a:t>M</a:t>
            </a:r>
            <a:r>
              <a:rPr lang="zh-CN" altLang="en-US" sz="2400"/>
              <a:t>字长为</a:t>
            </a:r>
            <a:r>
              <a:rPr lang="en-US" altLang="zh-CN" sz="2400"/>
              <a:t>16</a:t>
            </a:r>
            <a:r>
              <a:rPr lang="zh-CN" altLang="en-US" sz="2400"/>
              <a:t>位，按字节编址，连接</a:t>
            </a:r>
            <a:r>
              <a:rPr lang="en-US" altLang="zh-CN" sz="2400"/>
              <a:t>CPU</a:t>
            </a:r>
            <a:r>
              <a:rPr lang="zh-CN" altLang="en-US" sz="2400"/>
              <a:t>和主存的系统总线中地址线位</a:t>
            </a:r>
            <a:r>
              <a:rPr lang="en-US" altLang="zh-CN" sz="2400"/>
              <a:t>20</a:t>
            </a:r>
            <a:r>
              <a:rPr lang="zh-CN" altLang="en-US" sz="2400"/>
              <a:t>位、数据线为</a:t>
            </a:r>
            <a:r>
              <a:rPr lang="en-US" altLang="zh-CN" sz="2400"/>
              <a:t>8</a:t>
            </a:r>
            <a:r>
              <a:rPr lang="zh-CN" altLang="en-US" sz="2400"/>
              <a:t>位，采用</a:t>
            </a:r>
            <a:r>
              <a:rPr lang="en-US" altLang="zh-CN" sz="2400"/>
              <a:t>16</a:t>
            </a:r>
            <a:r>
              <a:rPr lang="zh-CN" altLang="en-US" sz="2400"/>
              <a:t>位定长指令字，</a:t>
            </a:r>
            <a:br>
              <a:rPr lang="en-US" altLang="zh-CN" sz="2400"/>
            </a:br>
            <a:r>
              <a:rPr lang="zh-CN" altLang="en-US" sz="2400"/>
              <a:t>指令格式及其说明如下：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79512" y="1844824"/>
          <a:ext cx="892899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1728192"/>
                <a:gridCol w="576064"/>
                <a:gridCol w="576064"/>
                <a:gridCol w="576064"/>
                <a:gridCol w="1192694"/>
                <a:gridCol w="3703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格式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 指令功能或指令格式说明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R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0 0 0 0 0 0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rs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rt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rd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op1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R[</a:t>
                      </a:r>
                      <a:r>
                        <a:rPr lang="en-US" altLang="zh-CN" sz="2000" b="1" err="1">
                          <a:solidFill>
                            <a:srgbClr val="008000"/>
                          </a:solidFill>
                        </a:rPr>
                        <a:t>rd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]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R[</a:t>
                      </a:r>
                      <a:r>
                        <a:rPr lang="en-US" altLang="zh-CN" sz="2000" b="1" err="1">
                          <a:solidFill>
                            <a:srgbClr val="008000"/>
                          </a:solidFill>
                        </a:rPr>
                        <a:t>rs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] op1 R[rt]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I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op2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rs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rt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imm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ALU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运算、条件转移、访存操作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J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op3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target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PC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的低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10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位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target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内容占位符 2"/>
          <p:cNvSpPr txBox="1"/>
          <p:nvPr/>
        </p:nvSpPr>
        <p:spPr bwMode="auto">
          <a:xfrm>
            <a:off x="107504" y="3573016"/>
            <a:ext cx="8928992" cy="313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/>
              <a:t>3</a:t>
            </a:r>
            <a:r>
              <a:rPr lang="zh-CN" altLang="en-US" sz="2400" kern="0"/>
              <a:t>）假定 </a:t>
            </a:r>
            <a:r>
              <a:rPr lang="en-US" altLang="zh-CN" sz="2400" kern="0"/>
              <a:t>op1 </a:t>
            </a:r>
            <a:r>
              <a:rPr lang="zh-CN" altLang="en-US" sz="2400" kern="0"/>
              <a:t>为 </a:t>
            </a:r>
            <a:r>
              <a:rPr lang="en-US" altLang="zh-CN" sz="2400" kern="0">
                <a:solidFill>
                  <a:srgbClr val="0000FF"/>
                </a:solidFill>
              </a:rPr>
              <a:t>0010</a:t>
            </a:r>
            <a:r>
              <a:rPr lang="en-US" altLang="zh-CN" sz="2400" kern="0"/>
              <a:t> </a:t>
            </a:r>
            <a:r>
              <a:rPr lang="zh-CN" altLang="en-US" sz="2400" kern="0"/>
              <a:t>和 </a:t>
            </a:r>
            <a:r>
              <a:rPr lang="en-US" altLang="zh-CN" sz="2400" kern="0">
                <a:solidFill>
                  <a:srgbClr val="FF00FF"/>
                </a:solidFill>
              </a:rPr>
              <a:t>0011</a:t>
            </a:r>
            <a:r>
              <a:rPr lang="en-US" altLang="zh-CN" sz="2400" kern="0"/>
              <a:t> </a:t>
            </a:r>
            <a:r>
              <a:rPr lang="zh-CN" altLang="en-US" sz="2400" kern="0"/>
              <a:t>时，分别表示</a:t>
            </a:r>
            <a:r>
              <a:rPr lang="zh-CN" altLang="en-US" sz="2400" kern="0">
                <a:solidFill>
                  <a:srgbClr val="7030A0"/>
                </a:solidFill>
              </a:rPr>
              <a:t>带符号整数</a:t>
            </a:r>
            <a:r>
              <a:rPr lang="zh-CN" altLang="en-US" sz="2400" kern="0">
                <a:solidFill>
                  <a:srgbClr val="0000FF"/>
                </a:solidFill>
              </a:rPr>
              <a:t>减法</a:t>
            </a:r>
            <a:r>
              <a:rPr lang="zh-CN" altLang="en-US" sz="2400" kern="0"/>
              <a:t>和</a:t>
            </a:r>
            <a:r>
              <a:rPr lang="zh-CN" altLang="en-US" sz="2400" kern="0">
                <a:solidFill>
                  <a:srgbClr val="7030A0"/>
                </a:solidFill>
              </a:rPr>
              <a:t>带符号整数</a:t>
            </a:r>
            <a:r>
              <a:rPr lang="zh-CN" altLang="en-US" sz="2400" kern="0">
                <a:solidFill>
                  <a:srgbClr val="FF00FF"/>
                </a:solidFill>
              </a:rPr>
              <a:t>乘法</a:t>
            </a:r>
            <a:r>
              <a:rPr lang="zh-CN" altLang="en-US" sz="2400" kern="0"/>
              <a:t>指令，则指令</a:t>
            </a:r>
            <a:r>
              <a:rPr lang="en-US" altLang="zh-CN" sz="2400" kern="0">
                <a:solidFill>
                  <a:srgbClr val="FF0000"/>
                </a:solidFill>
              </a:rPr>
              <a:t>01B2H</a:t>
            </a:r>
            <a:r>
              <a:rPr lang="zh-CN" altLang="en-US" sz="2400" kern="0"/>
              <a:t>的功能是什么？</a:t>
            </a:r>
            <a:endParaRPr lang="en-US" altLang="zh-CN" sz="2400" ker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ker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/>
              <a:t>若</a:t>
            </a:r>
            <a:r>
              <a:rPr lang="en-US" altLang="zh-CN" sz="2400" kern="0"/>
              <a:t>1</a:t>
            </a:r>
            <a:r>
              <a:rPr lang="zh-CN" altLang="en-US" sz="2400" kern="0"/>
              <a:t>、</a:t>
            </a:r>
            <a:r>
              <a:rPr lang="en-US" altLang="zh-CN" sz="2400" kern="0"/>
              <a:t>2</a:t>
            </a:r>
            <a:r>
              <a:rPr lang="zh-CN" altLang="en-US" sz="2400" kern="0"/>
              <a:t>、</a:t>
            </a:r>
            <a:r>
              <a:rPr lang="en-US" altLang="zh-CN" sz="2400" kern="0"/>
              <a:t>3</a:t>
            </a:r>
            <a:r>
              <a:rPr lang="zh-CN" altLang="en-US" sz="2400" kern="0"/>
              <a:t>号通用寄存器当前内容分别为</a:t>
            </a:r>
            <a:r>
              <a:rPr lang="en-US" altLang="zh-CN" sz="2400" kern="0"/>
              <a:t>B052H</a:t>
            </a:r>
            <a:r>
              <a:rPr lang="zh-CN" altLang="en-US" sz="2400" kern="0"/>
              <a:t>、</a:t>
            </a:r>
            <a:r>
              <a:rPr lang="en-US" altLang="zh-CN" sz="2400" kern="0"/>
              <a:t>0008H</a:t>
            </a:r>
            <a:r>
              <a:rPr lang="zh-CN" altLang="en-US" sz="2400" kern="0"/>
              <a:t>、</a:t>
            </a:r>
            <a:r>
              <a:rPr lang="en-US" altLang="zh-CN" sz="2400" kern="0"/>
              <a:t>0020H</a:t>
            </a:r>
            <a:r>
              <a:rPr lang="zh-CN" altLang="en-US" sz="2400" kern="0"/>
              <a:t>，则分别执行指令</a:t>
            </a:r>
            <a:r>
              <a:rPr lang="en-US" altLang="zh-CN" sz="2400" kern="0"/>
              <a:t>01B2H</a:t>
            </a:r>
            <a:r>
              <a:rPr lang="zh-CN" altLang="en-US" sz="2400" kern="0"/>
              <a:t>和</a:t>
            </a:r>
            <a:r>
              <a:rPr lang="en-US" altLang="zh-CN" sz="2400" kern="0"/>
              <a:t>01B3H</a:t>
            </a:r>
            <a:r>
              <a:rPr lang="zh-CN" altLang="en-US" sz="2400" kern="0"/>
              <a:t>后，</a:t>
            </a:r>
            <a:r>
              <a:rPr lang="en-US" altLang="zh-CN" sz="2400" kern="0"/>
              <a:t>3</a:t>
            </a:r>
            <a:r>
              <a:rPr lang="zh-CN" altLang="en-US" sz="2400" kern="0"/>
              <a:t>号通用寄存器的内容各是什么？各自结果是否溢出？</a:t>
            </a:r>
            <a:endParaRPr lang="zh-CN" altLang="en-US" sz="2400" kern="0"/>
          </a:p>
        </p:txBody>
      </p:sp>
      <p:sp>
        <p:nvSpPr>
          <p:cNvPr id="7" name="矩形 6"/>
          <p:cNvSpPr/>
          <p:nvPr/>
        </p:nvSpPr>
        <p:spPr>
          <a:xfrm>
            <a:off x="2465366" y="4284716"/>
            <a:ext cx="4357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0" kern="0">
                <a:solidFill>
                  <a:srgbClr val="FF0000"/>
                </a:solidFill>
                <a:latin typeface="Consolas" panose="020B0609020204030204" pitchFamily="49" charset="0"/>
              </a:rPr>
              <a:t>0000 00</a:t>
            </a:r>
            <a:r>
              <a:rPr lang="en-US" altLang="zh-CN" sz="1800" b="0" ker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ker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en-US" altLang="zh-CN" sz="1600" b="0" ker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0" ker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b="0" ker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0" kern="0">
                <a:solidFill>
                  <a:srgbClr val="FF0000"/>
                </a:solidFill>
                <a:latin typeface="Consolas" panose="020B0609020204030204" pitchFamily="49" charset="0"/>
              </a:rPr>
              <a:t>11  0010</a:t>
            </a:r>
            <a:endParaRPr lang="zh-CN" altLang="en-US" b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2923" y="1455952"/>
            <a:ext cx="27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R3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R1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－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R2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3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0956" y="5866993"/>
            <a:ext cx="27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R3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R1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－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R2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0956" y="6260587"/>
            <a:ext cx="27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R3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R1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R2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93937" y="5589240"/>
            <a:ext cx="1090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0">
                <a:solidFill>
                  <a:srgbClr val="0000FF"/>
                </a:solidFill>
              </a:rPr>
              <a:t>B052H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12796" y="5881379"/>
            <a:ext cx="1271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kern="0">
                <a:solidFill>
                  <a:srgbClr val="0000FF"/>
                </a:solidFill>
              </a:rPr>
              <a:t>－     </a:t>
            </a:r>
            <a:r>
              <a:rPr lang="en-US" altLang="zh-CN" sz="2400" kern="0">
                <a:solidFill>
                  <a:srgbClr val="0000FF"/>
                </a:solidFill>
              </a:rPr>
              <a:t>8H</a:t>
            </a:r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3707904" y="6299084"/>
            <a:ext cx="116971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768966" y="6278637"/>
            <a:ext cx="1159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0">
                <a:solidFill>
                  <a:srgbClr val="0000FF"/>
                </a:solidFill>
              </a:rPr>
              <a:t>B04AH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30787" y="627863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kern="0">
                <a:solidFill>
                  <a:srgbClr val="0000FF"/>
                </a:solidFill>
              </a:rPr>
              <a:t>不溢出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48926" y="5589240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0">
                <a:solidFill>
                  <a:srgbClr val="D60093"/>
                </a:solidFill>
              </a:rPr>
              <a:t>1011 0000 0101 0010</a:t>
            </a:r>
            <a:endParaRPr lang="zh-CN" altLang="en-US">
              <a:solidFill>
                <a:srgbClr val="D60093"/>
              </a:solidFill>
            </a:endParaRPr>
          </a:p>
        </p:txBody>
      </p:sp>
      <p:sp>
        <p:nvSpPr>
          <p:cNvPr id="26" name="矩形: 圆角 25"/>
          <p:cNvSpPr/>
          <p:nvPr/>
        </p:nvSpPr>
        <p:spPr bwMode="auto">
          <a:xfrm>
            <a:off x="5644662" y="5589240"/>
            <a:ext cx="474784" cy="433491"/>
          </a:xfrm>
          <a:prstGeom prst="roundRect">
            <a:avLst>
              <a:gd name="adj" fmla="val 34921"/>
            </a:avLst>
          </a:prstGeom>
          <a:solidFill>
            <a:srgbClr val="0000FF">
              <a:alpha val="40000"/>
            </a:srgbClr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89432" y="5589240"/>
            <a:ext cx="640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>
                <a:solidFill>
                  <a:srgbClr val="0000FF"/>
                </a:solidFill>
              </a:rPr>
              <a:t>000</a:t>
            </a:r>
            <a:endParaRPr lang="zh-CN" altLang="en-US" sz="2400" kern="0">
              <a:solidFill>
                <a:srgbClr val="0000FF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8200448" y="5926019"/>
            <a:ext cx="670991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7524328" y="5926019"/>
            <a:ext cx="670991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66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6822649" y="5926019"/>
            <a:ext cx="670991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FFFF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6157364" y="5926019"/>
            <a:ext cx="670991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66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6403194" y="5987553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kern="0">
                <a:solidFill>
                  <a:srgbClr val="C00000"/>
                </a:solidFill>
              </a:rPr>
              <a:t>8290H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24328" y="598755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kern="0">
                <a:solidFill>
                  <a:srgbClr val="C00000"/>
                </a:solidFill>
              </a:rPr>
              <a:t>溢出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486" y="6299338"/>
            <a:ext cx="2936240" cy="460375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zh-CN" altLang="en-US" sz="2400" kern="0">
                <a:solidFill>
                  <a:srgbClr val="C00000"/>
                </a:solidFill>
              </a:rPr>
              <a:t>乘以</a:t>
            </a:r>
            <a:r>
              <a:rPr lang="en-US" altLang="zh-CN" sz="2400" kern="0">
                <a:solidFill>
                  <a:srgbClr val="C00000"/>
                </a:solidFill>
              </a:rPr>
              <a:t>8</a:t>
            </a:r>
            <a:r>
              <a:rPr lang="zh-CN" altLang="en-US" sz="2400" kern="0">
                <a:solidFill>
                  <a:srgbClr val="C00000"/>
                </a:solidFill>
              </a:rPr>
              <a:t>相当于左移</a:t>
            </a:r>
            <a:r>
              <a:rPr lang="en-US" altLang="zh-CN" sz="2400" kern="0">
                <a:solidFill>
                  <a:srgbClr val="C00000"/>
                </a:solidFill>
              </a:rPr>
              <a:t>3</a:t>
            </a:r>
            <a:r>
              <a:rPr lang="zh-CN" altLang="en-US" sz="2400" kern="0">
                <a:solidFill>
                  <a:srgbClr val="C00000"/>
                </a:solidFill>
              </a:rPr>
              <a:t>位</a:t>
            </a:r>
            <a:endParaRPr lang="zh-CN" altLang="en-US" sz="2400" ker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8142 -3.33333E-6 C -0.11805 -3.33333E-6 -0.16267 -0.09143 -0.16267 -0.16504 L -0.16267 -0.33009 " pathEditMode="relative" rAng="0" ptsTypes="AAAA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13" grpId="0"/>
      <p:bldP spid="17" grpId="0"/>
      <p:bldP spid="15" grpId="0"/>
      <p:bldP spid="21" grpId="0"/>
      <p:bldP spid="23" grpId="0"/>
      <p:bldP spid="24" grpId="0"/>
      <p:bldP spid="25" grpId="0"/>
      <p:bldP spid="26" grpId="0" animBg="1"/>
      <p:bldP spid="28" grpId="0"/>
      <p:bldP spid="35" grpId="0"/>
      <p:bldP spid="36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全国</a:t>
            </a:r>
            <a:r>
              <a:rPr lang="en-US" altLang="zh-CN"/>
              <a:t>-</a:t>
            </a:r>
            <a:r>
              <a:rPr lang="en-US" altLang="zh-CN" baseline="-25000"/>
              <a:t> </a:t>
            </a:r>
            <a:r>
              <a:rPr lang="en-US" altLang="zh-CN"/>
              <a:t>408 </a:t>
            </a:r>
            <a:r>
              <a:rPr lang="zh-CN" altLang="en-US"/>
              <a:t>计算机专业基础考研 </a:t>
            </a:r>
            <a:r>
              <a:rPr lang="en-US" altLang="zh-CN"/>
              <a:t>2021      </a:t>
            </a:r>
            <a:r>
              <a:rPr lang="en-US" altLang="zh-CN">
                <a:solidFill>
                  <a:srgbClr val="0070C0"/>
                </a:solidFill>
              </a:rPr>
              <a:t>43.</a:t>
            </a:r>
            <a:r>
              <a:rPr lang="en-US" altLang="zh-CN">
                <a:solidFill>
                  <a:srgbClr val="0070C0"/>
                </a:solidFill>
                <a:latin typeface="+mj-ea"/>
              </a:rPr>
              <a:t>(</a:t>
            </a:r>
            <a:r>
              <a:rPr lang="en-US" altLang="zh-CN">
                <a:solidFill>
                  <a:srgbClr val="0070C0"/>
                </a:solidFill>
              </a:rPr>
              <a:t>15</a:t>
            </a:r>
            <a:r>
              <a:rPr lang="zh-CN" altLang="en-US">
                <a:solidFill>
                  <a:srgbClr val="0070C0"/>
                </a:solidFill>
              </a:rPr>
              <a:t>分</a:t>
            </a:r>
            <a:r>
              <a:rPr lang="en-US" altLang="zh-CN">
                <a:solidFill>
                  <a:srgbClr val="0070C0"/>
                </a:solidFill>
                <a:latin typeface="+mj-ea"/>
              </a:rPr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0611"/>
            <a:ext cx="8928992" cy="11980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假定计算机</a:t>
            </a:r>
            <a:r>
              <a:rPr lang="en-US" altLang="zh-CN" sz="2400"/>
              <a:t>M</a:t>
            </a:r>
            <a:r>
              <a:rPr lang="zh-CN" altLang="en-US" sz="2400"/>
              <a:t>字长为</a:t>
            </a:r>
            <a:r>
              <a:rPr lang="en-US" altLang="zh-CN" sz="2400"/>
              <a:t>16</a:t>
            </a:r>
            <a:r>
              <a:rPr lang="zh-CN" altLang="en-US" sz="2400"/>
              <a:t>位，按字节编址，连接</a:t>
            </a:r>
            <a:r>
              <a:rPr lang="en-US" altLang="zh-CN" sz="2400"/>
              <a:t>CPU</a:t>
            </a:r>
            <a:r>
              <a:rPr lang="zh-CN" altLang="en-US" sz="2400"/>
              <a:t>和主存的系统总线中地址线位</a:t>
            </a:r>
            <a:r>
              <a:rPr lang="en-US" altLang="zh-CN" sz="2400"/>
              <a:t>20</a:t>
            </a:r>
            <a:r>
              <a:rPr lang="zh-CN" altLang="en-US" sz="2400"/>
              <a:t>位、数据线为</a:t>
            </a:r>
            <a:r>
              <a:rPr lang="en-US" altLang="zh-CN" sz="2400"/>
              <a:t>8</a:t>
            </a:r>
            <a:r>
              <a:rPr lang="zh-CN" altLang="en-US" sz="2400"/>
              <a:t>位，采用</a:t>
            </a:r>
            <a:r>
              <a:rPr lang="en-US" altLang="zh-CN" sz="2400"/>
              <a:t>16</a:t>
            </a:r>
            <a:r>
              <a:rPr lang="zh-CN" altLang="en-US" sz="2400"/>
              <a:t>位定长指令字，</a:t>
            </a:r>
            <a:br>
              <a:rPr lang="en-US" altLang="zh-CN" sz="2400"/>
            </a:br>
            <a:r>
              <a:rPr lang="zh-CN" altLang="en-US" sz="2400"/>
              <a:t>指令格式及其说明如下：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79512" y="1844824"/>
          <a:ext cx="892899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1728192"/>
                <a:gridCol w="576064"/>
                <a:gridCol w="576064"/>
                <a:gridCol w="576064"/>
                <a:gridCol w="1192694"/>
                <a:gridCol w="3703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格式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zh-CN" altLang="en-US" sz="2000" b="1">
                          <a:solidFill>
                            <a:srgbClr val="0000FF"/>
                          </a:solidFill>
                        </a:rPr>
                        <a:t>位</a:t>
                      </a:r>
                      <a:endParaRPr lang="zh-CN" altLang="en-US" sz="2000" b="1">
                        <a:solidFill>
                          <a:srgbClr val="0000FF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 指令功能或指令格式说明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R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0 0 0 0 0 0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rs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rt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rd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op1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R[</a:t>
                      </a:r>
                      <a:r>
                        <a:rPr lang="en-US" altLang="zh-CN" sz="2000" b="1" err="1">
                          <a:solidFill>
                            <a:srgbClr val="008000"/>
                          </a:solidFill>
                        </a:rPr>
                        <a:t>rd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]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R[</a:t>
                      </a:r>
                      <a:r>
                        <a:rPr lang="en-US" altLang="zh-CN" sz="2000" b="1" err="1">
                          <a:solidFill>
                            <a:srgbClr val="008000"/>
                          </a:solidFill>
                        </a:rPr>
                        <a:t>rs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] op1 R[rt]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I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op2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rs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rt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err="1"/>
                        <a:t>imm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ALU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运算、条件转移、访存操作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rgbClr val="CC0066"/>
                          </a:solidFill>
                        </a:rPr>
                        <a:t>J</a:t>
                      </a:r>
                      <a:r>
                        <a:rPr lang="zh-CN" altLang="en-US" sz="2000" b="1">
                          <a:solidFill>
                            <a:srgbClr val="CC0066"/>
                          </a:solidFill>
                        </a:rPr>
                        <a:t>型</a:t>
                      </a:r>
                      <a:endParaRPr lang="zh-CN" altLang="en-US" sz="2000" b="1">
                        <a:solidFill>
                          <a:srgbClr val="CC0066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op3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b="1"/>
                        <a:t>target</a:t>
                      </a:r>
                      <a:endParaRPr lang="zh-CN" altLang="en-US" sz="2000" b="1"/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/>
                </a:tc>
                <a:tc hMerge="1"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 PC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的低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10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位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lang="zh-CN" altLang="en-US" sz="2000" b="1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zh-CN" sz="2000" b="1">
                          <a:solidFill>
                            <a:srgbClr val="008000"/>
                          </a:solidFill>
                        </a:rPr>
                        <a:t>target</a:t>
                      </a:r>
                      <a:endParaRPr lang="zh-CN" altLang="en-US" sz="2000" b="1">
                        <a:solidFill>
                          <a:srgbClr val="008000"/>
                        </a:solidFill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内容占位符 2"/>
          <p:cNvSpPr txBox="1"/>
          <p:nvPr/>
        </p:nvSpPr>
        <p:spPr bwMode="auto">
          <a:xfrm>
            <a:off x="107504" y="3573016"/>
            <a:ext cx="8928992" cy="313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455" indent="-36385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5055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40180" indent="-3651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795780" indent="-355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7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2400" kern="0"/>
              <a:t>4</a:t>
            </a:r>
            <a:r>
              <a:rPr lang="zh-CN" altLang="en-US" sz="2400" kern="0"/>
              <a:t>）若采用 </a:t>
            </a:r>
            <a:r>
              <a:rPr lang="en-US" altLang="zh-CN" sz="2400" kern="0"/>
              <a:t>I </a:t>
            </a:r>
            <a:r>
              <a:rPr lang="zh-CN" altLang="en-US" sz="2400" kern="0"/>
              <a:t>型格式的访存指令中 </a:t>
            </a:r>
            <a:r>
              <a:rPr lang="en-US" altLang="zh-CN" sz="2400" kern="0" err="1"/>
              <a:t>imm</a:t>
            </a:r>
            <a:r>
              <a:rPr lang="en-US" altLang="zh-CN" sz="2400" kern="0">
                <a:latin typeface="+mn-ea"/>
              </a:rPr>
              <a:t>(</a:t>
            </a:r>
            <a:r>
              <a:rPr lang="zh-CN" altLang="en-US" sz="2400" kern="0"/>
              <a:t>偏移量</a:t>
            </a:r>
            <a:r>
              <a:rPr lang="en-US" altLang="zh-CN" sz="2400" kern="0">
                <a:latin typeface="+mn-ea"/>
              </a:rPr>
              <a:t>)</a:t>
            </a:r>
            <a:r>
              <a:rPr lang="zh-CN" altLang="en-US" sz="2400" kern="0"/>
              <a:t>为带符号整数，</a:t>
            </a:r>
            <a:endParaRPr lang="en-US" altLang="zh-CN" sz="2400" kern="0"/>
          </a:p>
          <a:p>
            <a:pPr marL="0" indent="0">
              <a:buNone/>
            </a:pPr>
            <a:r>
              <a:rPr lang="zh-CN" altLang="en-US" sz="2400" kern="0"/>
              <a:t>则地址计算时应对 </a:t>
            </a:r>
            <a:r>
              <a:rPr lang="en-US" altLang="zh-CN" sz="2400" kern="0" err="1"/>
              <a:t>imm</a:t>
            </a:r>
            <a:r>
              <a:rPr lang="en-US" altLang="zh-CN" sz="2400" kern="0"/>
              <a:t> </a:t>
            </a:r>
            <a:r>
              <a:rPr lang="zh-CN" altLang="en-US" sz="2400" kern="0"/>
              <a:t>进行零扩展还是符号扩展？</a:t>
            </a:r>
            <a:endParaRPr lang="zh-CN" altLang="en-US" sz="2400" kern="0"/>
          </a:p>
          <a:p>
            <a:pPr marL="0" indent="0">
              <a:buNone/>
            </a:pPr>
            <a:r>
              <a:rPr lang="zh-CN" altLang="en-US" sz="2400" kern="0"/>
              <a:t>【</a:t>
            </a:r>
            <a:r>
              <a:rPr lang="zh-CN" altLang="en-US" sz="24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两种扩展方式：关键区别在于前面是用什么数字填充</a:t>
            </a:r>
            <a:endParaRPr lang="zh-CN" altLang="en-US" sz="2400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  <a:r>
              <a:rPr lang="zh-CN" altLang="en-US" sz="2400" kern="0">
                <a:effectLst/>
              </a:rPr>
              <a:t>就是在前补零</a:t>
            </a:r>
            <a:r>
              <a:rPr lang="zh-CN" altLang="en-US" sz="24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；符号扩展</a:t>
            </a:r>
            <a:r>
              <a:rPr lang="zh-CN" altLang="en-US" sz="2400" kern="0">
                <a:effectLst/>
              </a:rPr>
              <a:t>核心是在前面补和符号相同的数，比如负数就补</a:t>
            </a:r>
            <a:r>
              <a:rPr lang="en-US" altLang="zh-CN" sz="2400" kern="0">
                <a:effectLst/>
              </a:rPr>
              <a:t>1</a:t>
            </a:r>
            <a:endParaRPr lang="en-US" altLang="zh-CN" sz="2400" kern="0">
              <a:effectLst/>
            </a:endParaRPr>
          </a:p>
          <a:p>
            <a:pPr marL="0" indent="0">
              <a:buNone/>
            </a:pPr>
            <a:r>
              <a:rPr lang="en-US" altLang="zh-CN" sz="2400" kern="0"/>
              <a:t>5</a:t>
            </a:r>
            <a:r>
              <a:rPr lang="zh-CN" altLang="en-US" sz="2400" kern="0"/>
              <a:t>）无条件转移指令可以采用上述哪种指令格式？</a:t>
            </a:r>
            <a:endParaRPr lang="zh-CN" altLang="en-US" sz="2400" kern="0"/>
          </a:p>
          <a:p>
            <a:pPr marL="0" indent="0">
              <a:buNone/>
            </a:pPr>
            <a:r>
              <a:rPr lang="zh-CN" altLang="en-US" sz="2400" kern="0"/>
              <a:t>【无条件转移的本质就是，更改</a:t>
            </a:r>
            <a:r>
              <a:rPr lang="en-US" altLang="zh-CN" sz="2400" kern="0"/>
              <a:t>PC</a:t>
            </a:r>
            <a:r>
              <a:rPr lang="zh-CN" altLang="en-US" sz="2400" kern="0"/>
              <a:t>的值，</a:t>
            </a:r>
            <a:endParaRPr lang="zh-CN" altLang="en-US" sz="2400" kern="0"/>
          </a:p>
          <a:p>
            <a:pPr marL="0" indent="0">
              <a:buNone/>
            </a:pPr>
            <a:r>
              <a:rPr lang="zh-CN" altLang="en-US" sz="2400" kern="0"/>
              <a:t>从而直接跳转到对应</a:t>
            </a:r>
            <a:r>
              <a:rPr lang="zh-CN" altLang="en-US" sz="2400" kern="0"/>
              <a:t>位置】</a:t>
            </a:r>
            <a:endParaRPr lang="zh-CN" altLang="en-US" sz="2400" kern="0"/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5570663" y="4365104"/>
            <a:ext cx="121699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6876401" y="5445244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J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型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 bwMode="auto">
          <a:xfrm>
            <a:off x="6319085" y="6020970"/>
            <a:ext cx="271741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综合举例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控制器设计、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8325"/>
            <a:ext cx="8717915" cy="4422140"/>
          </a:xfrm>
        </p:spPr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的内部结构（</a:t>
            </a:r>
            <a:r>
              <a:rPr lang="zh-CN" altLang="en-US">
                <a:solidFill>
                  <a:srgbClr val="FF0000"/>
                </a:solidFill>
              </a:rPr>
              <a:t>数据通路</a:t>
            </a:r>
            <a:r>
              <a:rPr lang="zh-CN" altLang="en-US"/>
              <a:t>）。</a:t>
            </a:r>
            <a:endParaRPr lang="en-US" altLang="zh-CN"/>
          </a:p>
          <a:p>
            <a:r>
              <a:rPr lang="zh-CN" altLang="en-US"/>
              <a:t>指令周期</a:t>
            </a:r>
            <a:r>
              <a:rPr lang="zh-CN" altLang="en-US" sz="1400">
                <a:sym typeface="+mn-ea"/>
              </a:rPr>
              <a:t>【完成一个机器指令】</a:t>
            </a:r>
            <a:r>
              <a:rPr lang="en-US" altLang="zh-CN" sz="1400">
                <a:sym typeface="+mn-ea"/>
              </a:rPr>
              <a:t> </a:t>
            </a:r>
            <a:r>
              <a:rPr lang="en-US" altLang="zh-CN">
                <a:sym typeface="+mn-ea"/>
              </a:rPr>
              <a:t>&gt;=</a:t>
            </a:r>
            <a:r>
              <a:rPr lang="en-US" altLang="zh-CN"/>
              <a:t>CPU</a:t>
            </a:r>
            <a:r>
              <a:rPr lang="zh-CN" altLang="en-US"/>
              <a:t>周期</a:t>
            </a:r>
            <a:r>
              <a:rPr lang="zh-CN" altLang="en-US" sz="1400"/>
              <a:t>【完成一个基本操作</a:t>
            </a:r>
            <a:r>
              <a:rPr lang="en-US" altLang="zh-CN" sz="1400"/>
              <a:t>, </a:t>
            </a:r>
            <a:r>
              <a:rPr lang="zh-CN" altLang="en-US" sz="1400"/>
              <a:t>如</a:t>
            </a:r>
            <a:r>
              <a:rPr lang="en-US" altLang="zh-CN" sz="1400"/>
              <a:t>“</a:t>
            </a:r>
            <a:r>
              <a:rPr lang="zh-CN" altLang="en-US" sz="1400"/>
              <a:t>取指令</a:t>
            </a:r>
            <a:r>
              <a:rPr lang="en-US" altLang="zh-CN" sz="1400"/>
              <a:t>”</a:t>
            </a:r>
            <a:r>
              <a:rPr lang="zh-CN" altLang="en-US" sz="1400"/>
              <a:t>】</a:t>
            </a:r>
            <a:endParaRPr lang="zh-CN" altLang="en-US" sz="1400"/>
          </a:p>
          <a:p>
            <a:pPr algn="l"/>
            <a:r>
              <a:rPr lang="en-US" altLang="zh-CN">
                <a:sym typeface="+mn-ea"/>
              </a:rPr>
              <a:t> &gt;=</a:t>
            </a:r>
            <a:r>
              <a:rPr lang="zh-CN" altLang="en-US"/>
              <a:t>节拍周期</a:t>
            </a:r>
            <a:r>
              <a:rPr lang="zh-CN" altLang="en-US" sz="1200"/>
              <a:t>【由一个或多个时钟周期组成】</a:t>
            </a:r>
            <a:r>
              <a:rPr lang="zh-CN" altLang="en-US" sz="1000">
                <a:sym typeface="+mn-ea"/>
              </a:rPr>
              <a:t> </a:t>
            </a:r>
            <a:r>
              <a:rPr lang="en-US" altLang="zh-CN">
                <a:sym typeface="+mn-ea"/>
              </a:rPr>
              <a:t>&gt;=</a:t>
            </a:r>
            <a:r>
              <a:rPr lang="zh-CN" altLang="en-US"/>
              <a:t>时钟周期</a:t>
            </a:r>
            <a:r>
              <a:rPr lang="zh-CN" altLang="en-US" sz="1400"/>
              <a:t>【最基本单位】</a:t>
            </a:r>
            <a:endParaRPr lang="zh-CN" altLang="en-US" sz="1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控制器的</a:t>
            </a:r>
            <a:r>
              <a:rPr lang="zh-CN" altLang="en-US"/>
              <a:t>两种设计方法：</a:t>
            </a:r>
            <a:endParaRPr lang="en-US" altLang="zh-CN"/>
          </a:p>
          <a:p>
            <a:pPr lvl="1"/>
            <a:r>
              <a:rPr lang="zh-CN" altLang="en-US"/>
              <a:t>硬布线：快，设计困难、不可修改、难以扩充</a:t>
            </a:r>
            <a:endParaRPr lang="en-US" altLang="zh-CN"/>
          </a:p>
          <a:p>
            <a:pPr lvl="1"/>
            <a:r>
              <a:rPr lang="zh-CN" altLang="en-US"/>
              <a:t>微程序：慢，设计简单、规范，</a:t>
            </a:r>
            <a:r>
              <a:rPr lang="zh-CN" altLang="en-US"/>
              <a:t>便于修改</a:t>
            </a:r>
            <a:r>
              <a:rPr lang="en-US" altLang="zh-CN"/>
              <a:t>/</a:t>
            </a:r>
            <a:r>
              <a:rPr lang="zh-CN" altLang="en-US"/>
              <a:t>扩充</a:t>
            </a:r>
            <a:endParaRPr lang="en-US" altLang="zh-CN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微程序</a:t>
            </a:r>
            <a:r>
              <a:rPr lang="zh-CN" altLang="en-US"/>
              <a:t>控制基本原理，</a:t>
            </a:r>
            <a:r>
              <a:rPr lang="zh-CN" altLang="en-US">
                <a:solidFill>
                  <a:srgbClr val="FF0000"/>
                </a:solidFill>
              </a:rPr>
              <a:t>微指令</a:t>
            </a:r>
            <a:r>
              <a:rPr lang="zh-CN" altLang="en-US"/>
              <a:t>的组织方式；</a:t>
            </a:r>
            <a:br>
              <a:rPr lang="en-US" altLang="zh-CN"/>
            </a:br>
            <a:r>
              <a:rPr lang="zh-CN" altLang="en-US">
                <a:solidFill>
                  <a:srgbClr val="0000FF"/>
                </a:solidFill>
              </a:rPr>
              <a:t>水平型</a:t>
            </a:r>
            <a:r>
              <a:rPr lang="zh-CN" altLang="en-US"/>
              <a:t>微指令</a:t>
            </a:r>
            <a:r>
              <a:rPr lang="zh-CN" altLang="en-US">
                <a:solidFill>
                  <a:srgbClr val="0000FF"/>
                </a:solidFill>
              </a:rPr>
              <a:t>控制域</a:t>
            </a:r>
            <a:r>
              <a:rPr lang="zh-CN" altLang="en-US"/>
              <a:t>的设计。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6600"/>
                </a:solidFill>
              </a:rPr>
              <a:t>相容</a:t>
            </a:r>
            <a:r>
              <a:rPr lang="zh-CN" altLang="en-US"/>
              <a:t>和</a:t>
            </a:r>
            <a:r>
              <a:rPr lang="zh-CN" altLang="en-US">
                <a:solidFill>
                  <a:srgbClr val="006600"/>
                </a:solidFill>
              </a:rPr>
              <a:t>互斥</a:t>
            </a:r>
            <a:r>
              <a:rPr lang="zh-CN" altLang="en-US"/>
              <a:t>：</a:t>
            </a:r>
            <a:br>
              <a:rPr lang="en-US" altLang="zh-CN"/>
            </a:br>
            <a:r>
              <a:rPr lang="zh-CN" altLang="en-US"/>
              <a:t>分辨不同的控制信号的</a:t>
            </a:r>
            <a:r>
              <a:rPr lang="zh-CN" altLang="en-US">
                <a:solidFill>
                  <a:srgbClr val="006600"/>
                </a:solidFill>
              </a:rPr>
              <a:t>相容性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006600"/>
                </a:solidFill>
              </a:rPr>
              <a:t>互斥性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020" y="1916430"/>
            <a:ext cx="2105660" cy="1432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硬布线：硬件直接生成指令</a:t>
            </a:r>
            <a:r>
              <a:rPr lang="zh-CN" altLang="en-US"/>
              <a:t>信号</a:t>
            </a:r>
            <a:endParaRPr lang="zh-CN" altLang="en-US"/>
          </a:p>
          <a:p>
            <a:r>
              <a:rPr lang="zh-CN" altLang="en-US"/>
              <a:t>微程序：用微指令序列间接生成控制</a:t>
            </a:r>
            <a:r>
              <a:rPr lang="zh-CN" altLang="en-US"/>
              <a:t>信号</a:t>
            </a:r>
            <a:endParaRPr lang="zh-CN" altLang="en-US"/>
          </a:p>
          <a:p>
            <a:r>
              <a:rPr lang="en-US" altLang="zh-CN" sz="1600"/>
              <a:t>Link</a:t>
            </a:r>
            <a:r>
              <a:rPr lang="zh-CN" altLang="en-US" sz="1600"/>
              <a:t>：二者是前面</a:t>
            </a:r>
            <a:r>
              <a:rPr lang="en-US" altLang="zh-CN" sz="1600"/>
              <a:t>RISC</a:t>
            </a:r>
            <a:r>
              <a:rPr lang="zh-CN" altLang="en-US" sz="1600"/>
              <a:t>和</a:t>
            </a:r>
            <a:r>
              <a:rPr lang="en-US" altLang="zh-CN" sz="1600"/>
              <a:t>sisc </a:t>
            </a:r>
            <a:r>
              <a:rPr lang="zh-CN" altLang="en-US" sz="1600"/>
              <a:t>的具体实现手段</a:t>
            </a:r>
            <a:endParaRPr lang="zh-CN" altLang="en-US" sz="1600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olidFill>
                <a:srgbClr val="0000FF"/>
              </a:solidFill>
              <a:sym typeface="+mn-ea"/>
            </a:endParaRPr>
          </a:p>
          <a:p>
            <a:r>
              <a:rPr lang="zh-CN" altLang="en-US" sz="2400">
                <a:solidFill>
                  <a:srgbClr val="0000FF"/>
                </a:solidFill>
                <a:sym typeface="+mn-ea"/>
              </a:rPr>
              <a:t>微命令序列【控制信号】</a:t>
            </a:r>
            <a:r>
              <a:rPr lang="zh-CN" altLang="en-US" sz="2400">
                <a:solidFill>
                  <a:schemeClr val="bg2"/>
                </a:solidFill>
                <a:sym typeface="+mn-ea"/>
              </a:rPr>
              <a:t>和</a:t>
            </a:r>
            <a:r>
              <a:rPr lang="zh-CN" altLang="en-US" sz="2400">
                <a:solidFill>
                  <a:srgbClr val="0000FF"/>
                </a:solidFill>
                <a:sym typeface="+mn-ea"/>
              </a:rPr>
              <a:t>微操作序列【硬件动作】</a:t>
            </a:r>
            <a:endParaRPr lang="zh-CN" altLang="en-US">
              <a:solidFill>
                <a:srgbClr val="0000FF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3717290"/>
            <a:ext cx="2524125" cy="1395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282888" y="2131035"/>
            <a:ext cx="8712968" cy="124677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noAutofit/>
          </a:bodyPr>
          <a:p>
            <a:pPr marL="342900" indent="-342900" algn="l">
              <a:buClr>
                <a:srgbClr val="FF9933"/>
              </a:buClr>
              <a:buSzPct val="150000"/>
              <a:buFont typeface="Wingdings" panose="05000000000000000000" pitchFamily="2" charset="2"/>
              <a:buChar char=""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Link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：一条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（机器）指令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对应一个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微程序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，该微程序包含从取指令到执行指令一个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完整微操作序列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对应的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全部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微指令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</a:t>
            </a:r>
            <a:b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它被存入一个称为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控制存储器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control memory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）的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ROM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中。</a:t>
            </a:r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控制器设计、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608499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>
                <a:ea typeface="宋体" panose="02010600030101010101" pitchFamily="2" charset="-122"/>
              </a:rPr>
              <a:t>某微程序控制器采用的</a:t>
            </a:r>
            <a:r>
              <a:rPr lang="zh-CN" altLang="zh-CN" sz="2400">
                <a:solidFill>
                  <a:srgbClr val="FF0000"/>
                </a:solidFill>
                <a:ea typeface="宋体" panose="02010600030101010101" pitchFamily="2" charset="-122"/>
              </a:rPr>
              <a:t>微指令</a:t>
            </a:r>
            <a:r>
              <a:rPr lang="zh-CN" altLang="zh-CN" sz="2400">
                <a:ea typeface="宋体" panose="02010600030101010101" pitchFamily="2" charset="-122"/>
              </a:rPr>
              <a:t>字长为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24</a:t>
            </a:r>
            <a:r>
              <a:rPr lang="zh-CN" altLang="zh-CN" sz="2400">
                <a:solidFill>
                  <a:srgbClr val="FF0000"/>
                </a:solidFill>
                <a:ea typeface="宋体" panose="02010600030101010101" pitchFamily="2" charset="-122"/>
              </a:rPr>
              <a:t>位</a:t>
            </a:r>
            <a:r>
              <a:rPr lang="zh-CN" altLang="zh-CN" sz="2400">
                <a:ea typeface="宋体" panose="02010600030101010101" pitchFamily="2" charset="-122"/>
              </a:rPr>
              <a:t>。微命令部分由</a:t>
            </a:r>
            <a:r>
              <a:rPr lang="en-US" altLang="zh-CN" sz="2400">
                <a:ea typeface="宋体" panose="02010600030101010101" pitchFamily="2" charset="-122"/>
              </a:rPr>
              <a:t>4</a:t>
            </a:r>
            <a:r>
              <a:rPr lang="zh-CN" altLang="zh-CN" sz="2400">
                <a:ea typeface="宋体" panose="02010600030101010101" pitchFamily="2" charset="-122"/>
              </a:rPr>
              <a:t>个字段构成，各字段所包括的互斥微命令分别为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5</a:t>
            </a:r>
            <a:r>
              <a:rPr lang="zh-CN" altLang="zh-CN" sz="2400">
                <a:solidFill>
                  <a:srgbClr val="0000FF"/>
                </a:solidFill>
                <a:ea typeface="宋体" panose="02010600030101010101" pitchFamily="2" charset="-122"/>
              </a:rPr>
              <a:t>个</a:t>
            </a:r>
            <a:r>
              <a:rPr lang="zh-CN" altLang="zh-CN" sz="2400"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8</a:t>
            </a:r>
            <a:r>
              <a:rPr lang="zh-CN" altLang="zh-CN" sz="2400">
                <a:solidFill>
                  <a:srgbClr val="0000FF"/>
                </a:solidFill>
                <a:ea typeface="宋体" panose="02010600030101010101" pitchFamily="2" charset="-122"/>
              </a:rPr>
              <a:t>个</a:t>
            </a:r>
            <a:r>
              <a:rPr lang="zh-CN" altLang="zh-CN" sz="2400"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14</a:t>
            </a:r>
            <a:r>
              <a:rPr lang="zh-CN" altLang="zh-CN" sz="2400">
                <a:solidFill>
                  <a:srgbClr val="0000FF"/>
                </a:solidFill>
                <a:ea typeface="宋体" panose="02010600030101010101" pitchFamily="2" charset="-122"/>
              </a:rPr>
              <a:t>个</a:t>
            </a:r>
            <a:r>
              <a:rPr lang="zh-CN" altLang="zh-CN" sz="2400">
                <a:ea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3</a:t>
            </a:r>
            <a:r>
              <a:rPr lang="zh-CN" altLang="zh-CN" sz="2400">
                <a:solidFill>
                  <a:srgbClr val="0000FF"/>
                </a:solidFill>
                <a:ea typeface="宋体" panose="02010600030101010101" pitchFamily="2" charset="-122"/>
              </a:rPr>
              <a:t>个</a:t>
            </a:r>
            <a:r>
              <a:rPr lang="zh-CN" altLang="zh-CN" sz="2400">
                <a:ea typeface="宋体" panose="02010600030101010101" pitchFamily="2" charset="-122"/>
              </a:rPr>
              <a:t>。另外控制</a:t>
            </a:r>
            <a:r>
              <a:rPr lang="zh-CN" altLang="zh-CN" sz="2400">
                <a:solidFill>
                  <a:srgbClr val="009900"/>
                </a:solidFill>
                <a:ea typeface="宋体" panose="02010600030101010101" pitchFamily="2" charset="-122"/>
              </a:rPr>
              <a:t>产生次地址的条件</a:t>
            </a:r>
            <a:r>
              <a:rPr lang="zh-CN" altLang="zh-CN" sz="2400">
                <a:ea typeface="宋体" panose="02010600030101010101" pitchFamily="2" charset="-122"/>
              </a:rPr>
              <a:t>有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3</a:t>
            </a:r>
            <a:r>
              <a:rPr lang="zh-CN" altLang="zh-CN" sz="2400">
                <a:solidFill>
                  <a:srgbClr val="0000FF"/>
                </a:solidFill>
                <a:ea typeface="宋体" panose="02010600030101010101" pitchFamily="2" charset="-122"/>
              </a:rPr>
              <a:t>种</a:t>
            </a:r>
            <a:r>
              <a:rPr lang="zh-CN" altLang="zh-CN" sz="2400">
                <a:ea typeface="宋体" panose="02010600030101010101" pitchFamily="2" charset="-122"/>
              </a:rPr>
              <a:t>。试说明该微控制器最多可用</a:t>
            </a:r>
            <a:r>
              <a:rPr lang="zh-CN" altLang="zh-CN" sz="2400">
                <a:solidFill>
                  <a:srgbClr val="D6009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几位</a:t>
            </a:r>
            <a:r>
              <a:rPr lang="zh-CN" altLang="zh-CN" sz="2400">
                <a:ea typeface="宋体" panose="02010600030101010101" pitchFamily="2" charset="-122"/>
              </a:rPr>
              <a:t>来表示</a:t>
            </a:r>
            <a:r>
              <a:rPr lang="zh-CN" altLang="zh-CN" sz="2400">
                <a:solidFill>
                  <a:srgbClr val="D6009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次地址</a:t>
            </a:r>
            <a:r>
              <a:rPr lang="zh-CN" altLang="zh-CN" sz="2400">
                <a:ea typeface="宋体" panose="02010600030101010101" pitchFamily="2" charset="-122"/>
              </a:rPr>
              <a:t>？</a:t>
            </a:r>
            <a:r>
              <a:rPr lang="zh-CN" altLang="zh-CN" sz="2400">
                <a:solidFill>
                  <a:srgbClr val="D6009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控制存储器</a:t>
            </a:r>
            <a:r>
              <a:rPr lang="zh-CN" altLang="zh-CN" sz="2400">
                <a:ea typeface="宋体" panose="02010600030101010101" pitchFamily="2" charset="-122"/>
              </a:rPr>
              <a:t>的</a:t>
            </a:r>
            <a:r>
              <a:rPr lang="zh-CN" altLang="zh-CN" sz="2400">
                <a:solidFill>
                  <a:srgbClr val="D6009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容量</a:t>
            </a:r>
            <a:r>
              <a:rPr lang="zh-CN" altLang="zh-CN" sz="2400">
                <a:ea typeface="宋体" panose="02010600030101010101" pitchFamily="2" charset="-122"/>
              </a:rPr>
              <a:t>为多少？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【</a:t>
            </a:r>
            <a:r>
              <a:rPr lang="zh-CN" altLang="zh-CN" sz="2400">
                <a:ea typeface="宋体" panose="02010600030101010101" pitchFamily="2" charset="-122"/>
              </a:rPr>
              <a:t>解</a:t>
            </a:r>
            <a:r>
              <a:rPr lang="en-US" altLang="zh-CN" sz="2400">
                <a:ea typeface="宋体" panose="02010600030101010101" pitchFamily="2" charset="-122"/>
              </a:rPr>
              <a:t>】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ea typeface="宋体" panose="02010600030101010101" pitchFamily="2" charset="-122"/>
              </a:rPr>
              <a:t>5</a:t>
            </a:r>
            <a:r>
              <a:rPr lang="zh-CN" altLang="zh-CN" sz="2400">
                <a:ea typeface="宋体" panose="02010600030101010101" pitchFamily="2" charset="-122"/>
              </a:rPr>
              <a:t>个互斥微命令加一个</a:t>
            </a:r>
            <a:r>
              <a:rPr lang="en-US" altLang="zh-CN" sz="2400">
                <a:ea typeface="宋体" panose="02010600030101010101" pitchFamily="2" charset="-122"/>
              </a:rPr>
              <a:t>NOP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zh-CN" altLang="zh-CN" sz="2400">
                <a:ea typeface="宋体" panose="02010600030101010101" pitchFamily="2" charset="-122"/>
              </a:rPr>
              <a:t>需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</a:rPr>
              <a:t>3</a:t>
            </a: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</a:rPr>
              <a:t>位</a:t>
            </a:r>
            <a:r>
              <a:rPr lang="zh-CN" altLang="zh-CN" sz="2400">
                <a:ea typeface="宋体" panose="02010600030101010101" pitchFamily="2" charset="-122"/>
              </a:rPr>
              <a:t>编码；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[log</a:t>
            </a:r>
            <a:r>
              <a:rPr lang="en-US" altLang="zh-CN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(5+1)]</a:t>
            </a:r>
            <a:r>
              <a:rPr lang="zh-CN" altLang="en-US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向上取整</a:t>
            </a:r>
            <a:endParaRPr lang="zh-CN" altLang="zh-CN" sz="240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zh-CN" altLang="zh-CN" sz="2400">
                <a:ea typeface="宋体" panose="02010600030101010101" pitchFamily="2" charset="-122"/>
              </a:rPr>
              <a:t>个互斥微命令</a:t>
            </a:r>
            <a:r>
              <a:rPr lang="zh-CN" altLang="en-US" sz="2400">
                <a:ea typeface="宋体" panose="02010600030101010101" pitchFamily="2" charset="-122"/>
              </a:rPr>
              <a:t>加</a:t>
            </a:r>
            <a:r>
              <a:rPr lang="zh-CN" altLang="zh-CN" sz="2400">
                <a:ea typeface="宋体" panose="02010600030101010101" pitchFamily="2" charset="-122"/>
              </a:rPr>
              <a:t>一个</a:t>
            </a:r>
            <a:r>
              <a:rPr lang="en-US" altLang="zh-CN" sz="2400">
                <a:ea typeface="宋体" panose="02010600030101010101" pitchFamily="2" charset="-122"/>
              </a:rPr>
              <a:t>NOP</a:t>
            </a:r>
            <a:r>
              <a:rPr lang="zh-CN" altLang="zh-CN" sz="2400">
                <a:ea typeface="宋体" panose="02010600030101010101" pitchFamily="2" charset="-122"/>
              </a:rPr>
              <a:t>，需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</a:rPr>
              <a:t>4</a:t>
            </a: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</a:rPr>
              <a:t>位</a:t>
            </a:r>
            <a:r>
              <a:rPr lang="zh-CN" altLang="zh-CN" sz="2400">
                <a:ea typeface="宋体" panose="02010600030101010101" pitchFamily="2" charset="-122"/>
              </a:rPr>
              <a:t>编码；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[log</a:t>
            </a:r>
            <a:r>
              <a:rPr lang="en-US" altLang="zh-CN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(8+1)]</a:t>
            </a:r>
            <a:r>
              <a:rPr lang="zh-CN" altLang="en-US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向上取整</a:t>
            </a:r>
            <a:endParaRPr lang="zh-CN" altLang="zh-CN" sz="240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ea typeface="宋体" panose="02010600030101010101" pitchFamily="2" charset="-122"/>
              </a:rPr>
              <a:t>14</a:t>
            </a:r>
            <a:r>
              <a:rPr lang="zh-CN" altLang="zh-CN" sz="2400">
                <a:ea typeface="宋体" panose="02010600030101010101" pitchFamily="2" charset="-122"/>
              </a:rPr>
              <a:t>个互斥微命令</a:t>
            </a:r>
            <a:r>
              <a:rPr lang="zh-CN" altLang="en-US" sz="2400">
                <a:ea typeface="宋体" panose="02010600030101010101" pitchFamily="2" charset="-122"/>
              </a:rPr>
              <a:t>加</a:t>
            </a:r>
            <a:r>
              <a:rPr lang="zh-CN" altLang="zh-CN" sz="2400">
                <a:ea typeface="宋体" panose="02010600030101010101" pitchFamily="2" charset="-122"/>
              </a:rPr>
              <a:t>一个</a:t>
            </a:r>
            <a:r>
              <a:rPr lang="en-US" altLang="zh-CN" sz="2400">
                <a:ea typeface="宋体" panose="02010600030101010101" pitchFamily="2" charset="-122"/>
              </a:rPr>
              <a:t>NOP</a:t>
            </a:r>
            <a:r>
              <a:rPr lang="zh-CN" altLang="zh-CN" sz="2400">
                <a:ea typeface="宋体" panose="02010600030101010101" pitchFamily="2" charset="-122"/>
              </a:rPr>
              <a:t>，需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</a:rPr>
              <a:t>4</a:t>
            </a: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</a:rPr>
              <a:t>位</a:t>
            </a:r>
            <a:r>
              <a:rPr lang="zh-CN" altLang="zh-CN" sz="2400">
                <a:ea typeface="宋体" panose="02010600030101010101" pitchFamily="2" charset="-122"/>
              </a:rPr>
              <a:t>编码；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[log</a:t>
            </a:r>
            <a:r>
              <a:rPr lang="en-US" altLang="zh-CN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(14+1)]</a:t>
            </a:r>
            <a:r>
              <a:rPr lang="zh-CN" altLang="en-US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向上取整</a:t>
            </a:r>
            <a:endParaRPr lang="zh-CN" altLang="zh-CN" sz="240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ea typeface="宋体" panose="02010600030101010101" pitchFamily="2" charset="-122"/>
              </a:rPr>
              <a:t>3</a:t>
            </a:r>
            <a:r>
              <a:rPr lang="zh-CN" altLang="zh-CN" sz="2400">
                <a:ea typeface="宋体" panose="02010600030101010101" pitchFamily="2" charset="-122"/>
              </a:rPr>
              <a:t>个互斥微命令</a:t>
            </a:r>
            <a:r>
              <a:rPr lang="zh-CN" altLang="en-US" sz="2400">
                <a:ea typeface="宋体" panose="02010600030101010101" pitchFamily="2" charset="-122"/>
              </a:rPr>
              <a:t>加</a:t>
            </a:r>
            <a:r>
              <a:rPr lang="zh-CN" altLang="zh-CN" sz="2400">
                <a:ea typeface="宋体" panose="02010600030101010101" pitchFamily="2" charset="-122"/>
              </a:rPr>
              <a:t>一个</a:t>
            </a:r>
            <a:r>
              <a:rPr lang="en-US" altLang="zh-CN" sz="2400">
                <a:ea typeface="宋体" panose="02010600030101010101" pitchFamily="2" charset="-122"/>
              </a:rPr>
              <a:t>NOP</a:t>
            </a:r>
            <a:r>
              <a:rPr lang="zh-CN" altLang="zh-CN" sz="2400">
                <a:ea typeface="宋体" panose="02010600030101010101" pitchFamily="2" charset="-122"/>
              </a:rPr>
              <a:t>，需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</a:rPr>
              <a:t>2</a:t>
            </a: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</a:rPr>
              <a:t>位</a:t>
            </a:r>
            <a:r>
              <a:rPr lang="zh-CN" altLang="zh-CN" sz="2400">
                <a:ea typeface="宋体" panose="02010600030101010101" pitchFamily="2" charset="-122"/>
              </a:rPr>
              <a:t>编码；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[log</a:t>
            </a:r>
            <a:r>
              <a:rPr lang="en-US" altLang="zh-CN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(3+1)]</a:t>
            </a:r>
            <a:r>
              <a:rPr lang="zh-CN" altLang="en-US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向上取整</a:t>
            </a:r>
            <a:endParaRPr lang="zh-CN" altLang="zh-CN" sz="240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2400">
                <a:solidFill>
                  <a:srgbClr val="0000FF"/>
                </a:solidFill>
                <a:ea typeface="宋体" panose="02010600030101010101" pitchFamily="2" charset="-122"/>
              </a:rPr>
              <a:t>次地址控制字</a:t>
            </a:r>
            <a:r>
              <a:rPr lang="zh-CN" altLang="zh-CN" sz="2400">
                <a:ea typeface="宋体" panose="02010600030101010101" pitchFamily="2" charset="-122"/>
              </a:rPr>
              <a:t>的只需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</a:rPr>
              <a:t>2</a:t>
            </a: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</a:rPr>
              <a:t>位</a:t>
            </a:r>
            <a:r>
              <a:rPr lang="zh-CN" altLang="zh-CN" sz="2400">
                <a:ea typeface="宋体" panose="02010600030101010101" pitchFamily="2" charset="-122"/>
              </a:rPr>
              <a:t>编码即可。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          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   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[log</a:t>
            </a:r>
            <a:r>
              <a:rPr lang="en-US" altLang="zh-CN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en-US" altLang="zh-CN" sz="24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3]</a:t>
            </a:r>
            <a:r>
              <a:rPr lang="zh-CN" altLang="en-US" sz="2400" baseline="-25000">
                <a:solidFill>
                  <a:srgbClr val="006600"/>
                </a:solidFill>
                <a:ea typeface="宋体" panose="02010600030101010101" pitchFamily="2" charset="-122"/>
                <a:sym typeface="微软雅黑" panose="020B0503020204020204" pitchFamily="34" charset="-122"/>
              </a:rPr>
              <a:t>向上取整</a:t>
            </a:r>
            <a:endParaRPr lang="zh-CN" altLang="zh-CN" sz="240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2400">
                <a:solidFill>
                  <a:srgbClr val="0000FF"/>
                </a:solidFill>
                <a:ea typeface="宋体" panose="02010600030101010101" pitchFamily="2" charset="-122"/>
              </a:rPr>
              <a:t>次地址编码</a:t>
            </a:r>
            <a:r>
              <a:rPr lang="zh-CN" altLang="zh-CN" sz="2400">
                <a:ea typeface="宋体" panose="02010600030101010101" pitchFamily="2" charset="-122"/>
              </a:rPr>
              <a:t>为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  <a:r>
              <a:rPr lang="en-US" altLang="zh-CN" sz="2400">
                <a:ea typeface="宋体" panose="02010600030101010101" pitchFamily="2" charset="-122"/>
              </a:rPr>
              <a:t>24</a:t>
            </a:r>
            <a:r>
              <a:rPr lang="zh-CN" altLang="zh-CN" sz="2400">
                <a:ea typeface="宋体" panose="02010600030101010101" pitchFamily="2" charset="-122"/>
              </a:rPr>
              <a:t>－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>
                <a:ea typeface="宋体" panose="02010600030101010101" pitchFamily="2" charset="-122"/>
              </a:rPr>
              <a:t>3</a:t>
            </a:r>
            <a:r>
              <a:rPr lang="zh-CN" altLang="zh-CN" sz="2400">
                <a:ea typeface="宋体" panose="02010600030101010101" pitchFamily="2" charset="-122"/>
              </a:rPr>
              <a:t>＋</a:t>
            </a:r>
            <a:r>
              <a:rPr lang="en-US" altLang="zh-CN" sz="2400">
                <a:ea typeface="宋体" panose="02010600030101010101" pitchFamily="2" charset="-122"/>
              </a:rPr>
              <a:t>4</a:t>
            </a:r>
            <a:r>
              <a:rPr lang="zh-CN" altLang="zh-CN" sz="2400">
                <a:ea typeface="宋体" panose="02010600030101010101" pitchFamily="2" charset="-122"/>
              </a:rPr>
              <a:t>＋</a:t>
            </a:r>
            <a:r>
              <a:rPr lang="en-US" altLang="zh-CN" sz="2400">
                <a:ea typeface="宋体" panose="02010600030101010101" pitchFamily="2" charset="-122"/>
              </a:rPr>
              <a:t>4</a:t>
            </a:r>
            <a:r>
              <a:rPr lang="zh-CN" altLang="zh-CN" sz="2400">
                <a:ea typeface="宋体" panose="02010600030101010101" pitchFamily="2" charset="-122"/>
              </a:rPr>
              <a:t>＋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r>
              <a:rPr lang="zh-CN" altLang="zh-CN" sz="2400">
                <a:ea typeface="宋体" panose="02010600030101010101" pitchFamily="2" charset="-122"/>
              </a:rPr>
              <a:t>＋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</a:rPr>
              <a:t>9</a:t>
            </a: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</a:rPr>
              <a:t>位</a:t>
            </a:r>
            <a:r>
              <a:rPr lang="zh-CN" altLang="zh-CN" sz="1800">
                <a:solidFill>
                  <a:srgbClr val="FF0000"/>
                </a:solidFill>
                <a:ea typeface="黑体" panose="02010609060101010101" pitchFamily="2" charset="-122"/>
              </a:rPr>
              <a:t>【表征了地址的总数</a:t>
            </a:r>
            <a:endParaRPr lang="zh-CN" altLang="zh-CN" sz="180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zh-CN" sz="2400">
                <a:ea typeface="宋体" panose="02010600030101010101" pitchFamily="2" charset="-122"/>
              </a:rPr>
              <a:t>控制存储器的容量为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  <a:r>
              <a:rPr lang="en-US" altLang="zh-CN" sz="2400">
                <a:ea typeface="黑体" panose="02010609060101010101" pitchFamily="2" charset="-122"/>
              </a:rPr>
              <a:t>2</a:t>
            </a:r>
            <a:r>
              <a:rPr lang="en-US" altLang="zh-CN" sz="2400" baseline="30000">
                <a:ea typeface="黑体" panose="02010609060101010101" pitchFamily="2" charset="-122"/>
              </a:rPr>
              <a:t>9</a:t>
            </a:r>
            <a:r>
              <a:rPr lang="zh-CN" altLang="zh-CN" sz="2400">
                <a:ea typeface="黑体" panose="02010609060101010101" pitchFamily="2" charset="-122"/>
              </a:rPr>
              <a:t>×</a:t>
            </a:r>
            <a:r>
              <a:rPr lang="en-US" altLang="zh-CN" sz="2400">
                <a:ea typeface="黑体" panose="02010609060101010101" pitchFamily="2" charset="-122"/>
              </a:rPr>
              <a:t>24bit</a:t>
            </a:r>
            <a:r>
              <a:rPr lang="zh-CN" altLang="en-US" sz="2400">
                <a:ea typeface="黑体" panose="0201060906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</a:rPr>
              <a:t>512</a:t>
            </a: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</a:rPr>
              <a:t>×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</a:rPr>
              <a:t>24bit</a:t>
            </a:r>
            <a:endParaRPr lang="zh-CN" altLang="zh-CN" sz="240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Group 298"/>
          <p:cNvGraphicFramePr>
            <a:graphicFrameLocks noGrp="1"/>
          </p:cNvGraphicFramePr>
          <p:nvPr/>
        </p:nvGraphicFramePr>
        <p:xfrm>
          <a:off x="1465311" y="2367930"/>
          <a:ext cx="7139137" cy="792480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  <a:gridCol w="936104"/>
                <a:gridCol w="936104"/>
                <a:gridCol w="1512168"/>
                <a:gridCol w="1882553"/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控  制  域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次地址控制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字段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字段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字段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字段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605383" y="3111351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ea typeface="黑体" panose="02010609060101010101" pitchFamily="2" charset="-122"/>
              </a:rPr>
              <a:t>3bit</a:t>
            </a:r>
            <a:endParaRPr lang="zh-CN" altLang="en-US" sz="2400" b="0"/>
          </a:p>
        </p:txBody>
      </p:sp>
      <p:sp>
        <p:nvSpPr>
          <p:cNvPr id="7" name="矩形 6"/>
          <p:cNvSpPr/>
          <p:nvPr/>
        </p:nvSpPr>
        <p:spPr>
          <a:xfrm>
            <a:off x="2555776" y="3111351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ea typeface="黑体" panose="02010609060101010101" pitchFamily="2" charset="-122"/>
              </a:rPr>
              <a:t>4bit</a:t>
            </a:r>
            <a:endParaRPr lang="zh-CN" altLang="en-US" sz="2400" b="0"/>
          </a:p>
        </p:txBody>
      </p:sp>
      <p:sp>
        <p:nvSpPr>
          <p:cNvPr id="8" name="矩形 7"/>
          <p:cNvSpPr/>
          <p:nvPr/>
        </p:nvSpPr>
        <p:spPr>
          <a:xfrm>
            <a:off x="3506169" y="3111351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ea typeface="黑体" panose="02010609060101010101" pitchFamily="2" charset="-122"/>
              </a:rPr>
              <a:t>4bit</a:t>
            </a:r>
            <a:endParaRPr lang="zh-CN" altLang="en-US" sz="2400" b="0"/>
          </a:p>
        </p:txBody>
      </p:sp>
      <p:sp>
        <p:nvSpPr>
          <p:cNvPr id="9" name="矩形 8"/>
          <p:cNvSpPr/>
          <p:nvPr/>
        </p:nvSpPr>
        <p:spPr>
          <a:xfrm>
            <a:off x="4442554" y="3111351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ea typeface="黑体" panose="02010609060101010101" pitchFamily="2" charset="-122"/>
              </a:rPr>
              <a:t>2bit</a:t>
            </a:r>
            <a:endParaRPr lang="zh-CN" altLang="en-US" sz="2400" b="0"/>
          </a:p>
        </p:txBody>
      </p:sp>
      <p:sp>
        <p:nvSpPr>
          <p:cNvPr id="10" name="矩形 9"/>
          <p:cNvSpPr/>
          <p:nvPr/>
        </p:nvSpPr>
        <p:spPr>
          <a:xfrm>
            <a:off x="5628292" y="3111351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ea typeface="黑体" panose="02010609060101010101" pitchFamily="2" charset="-122"/>
              </a:rPr>
              <a:t>2bit</a:t>
            </a:r>
            <a:endParaRPr lang="zh-CN" altLang="en-US" sz="2400" b="0"/>
          </a:p>
        </p:txBody>
      </p:sp>
      <p:sp>
        <p:nvSpPr>
          <p:cNvPr id="11" name="矩形 10"/>
          <p:cNvSpPr/>
          <p:nvPr/>
        </p:nvSpPr>
        <p:spPr>
          <a:xfrm>
            <a:off x="7298764" y="3111351"/>
            <a:ext cx="662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ea typeface="黑体" panose="02010609060101010101" pitchFamily="2" charset="-122"/>
              </a:rPr>
              <a:t>9bit</a:t>
            </a:r>
            <a:endParaRPr lang="zh-CN" altLang="en-US" sz="2400" b="0"/>
          </a:p>
        </p:txBody>
      </p:sp>
      <p:sp>
        <p:nvSpPr>
          <p:cNvPr id="12" name="矩形 11"/>
          <p:cNvSpPr/>
          <p:nvPr/>
        </p:nvSpPr>
        <p:spPr>
          <a:xfrm>
            <a:off x="5150740" y="42891"/>
            <a:ext cx="2896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p267</a:t>
            </a:r>
            <a:r>
              <a:rPr lang="zh-CN" altLang="en-US">
                <a:solidFill>
                  <a:srgbClr val="FF6600"/>
                </a:solidFill>
                <a:latin typeface="+mn-ea"/>
                <a:ea typeface="+mn-ea"/>
              </a:rPr>
              <a:t>，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习题 </a:t>
            </a:r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6.13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1465311" y="2295922"/>
            <a:ext cx="713913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4437509" y="2051323"/>
            <a:ext cx="1273271" cy="46166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anchor="ctr" anchorCtr="0">
            <a:noAutofit/>
          </a:bodyPr>
          <a:lstStyle/>
          <a:p>
            <a:r>
              <a:rPr lang="en-US" altLang="zh-CN" sz="2400" b="0">
                <a:solidFill>
                  <a:srgbClr val="FF0000"/>
                </a:solidFill>
                <a:ea typeface="黑体" panose="02010609060101010101" pitchFamily="2" charset="-122"/>
              </a:rPr>
              <a:t>24bit</a:t>
            </a:r>
            <a:endParaRPr lang="zh-CN" altLang="en-US" sz="2400" b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8031516" y="112066"/>
            <a:ext cx="1112484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【例1】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507288" cy="20883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p173</a:t>
            </a:r>
            <a:r>
              <a:rPr lang="zh-CN" altLang="en-US" sz="2400"/>
              <a:t>，习题 </a:t>
            </a:r>
            <a:r>
              <a:rPr lang="en-US" altLang="zh-CN" sz="2400"/>
              <a:t>4.25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高速缓存</a:t>
            </a:r>
            <a:r>
              <a:rPr lang="en-US" altLang="zh-CN" sz="2400"/>
              <a:t>Cache</a:t>
            </a:r>
            <a:r>
              <a:rPr lang="zh-CN" altLang="en-US" sz="2400"/>
              <a:t>采用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路</a:t>
            </a:r>
            <a:r>
              <a:rPr lang="zh-CN" altLang="en-US" sz="2400">
                <a:solidFill>
                  <a:srgbClr val="FF0000"/>
                </a:solidFill>
              </a:rPr>
              <a:t>组相联</a:t>
            </a:r>
            <a:r>
              <a:rPr lang="zh-CN" altLang="en-US" sz="2400"/>
              <a:t>地址映射方式，</a:t>
            </a:r>
            <a:br>
              <a:rPr lang="en-US" altLang="zh-CN" sz="2400"/>
            </a:br>
            <a:r>
              <a:rPr lang="zh-CN" altLang="en-US" sz="2400">
                <a:solidFill>
                  <a:srgbClr val="0000FF"/>
                </a:solidFill>
              </a:rPr>
              <a:t>每路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块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每块</a:t>
            </a:r>
            <a:r>
              <a:rPr lang="en-US" altLang="zh-CN" sz="2400">
                <a:solidFill>
                  <a:srgbClr val="0000FF"/>
                </a:solidFill>
              </a:rPr>
              <a:t>1KB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008000"/>
                </a:solidFill>
              </a:rPr>
              <a:t>主存</a:t>
            </a:r>
            <a:r>
              <a:rPr lang="zh-CN" altLang="en-US" sz="2400"/>
              <a:t>最大寻址空间为</a:t>
            </a:r>
            <a:r>
              <a:rPr lang="en-US" altLang="zh-CN" sz="2400">
                <a:solidFill>
                  <a:srgbClr val="008000"/>
                </a:solidFill>
              </a:rPr>
              <a:t>1MB</a:t>
            </a:r>
            <a:r>
              <a:rPr lang="zh-CN" altLang="en-US" sz="2400"/>
              <a:t>，按</a:t>
            </a:r>
            <a:r>
              <a:rPr lang="zh-CN" altLang="en-US" sz="2400">
                <a:solidFill>
                  <a:srgbClr val="008000"/>
                </a:solidFill>
              </a:rPr>
              <a:t>字节</a:t>
            </a:r>
            <a:r>
              <a:rPr lang="zh-CN" altLang="en-US" sz="2400"/>
              <a:t>编址。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(2) </a:t>
            </a:r>
            <a:r>
              <a:rPr lang="zh-CN" altLang="en-US" sz="2400"/>
              <a:t>已知地址映射表如下图所示，若主存地址为 </a:t>
            </a:r>
            <a:r>
              <a:rPr lang="en-US" altLang="zh-CN" sz="2400"/>
              <a:t>ABCDEH </a:t>
            </a:r>
            <a:r>
              <a:rPr lang="zh-CN" altLang="en-US" sz="2400"/>
              <a:t>和</a:t>
            </a:r>
            <a:r>
              <a:rPr lang="en-US" altLang="zh-CN" sz="2400"/>
              <a:t>12345H</a:t>
            </a:r>
            <a:r>
              <a:rPr lang="zh-CN" altLang="en-US" sz="2400"/>
              <a:t>，是否命中</a:t>
            </a:r>
            <a:r>
              <a:rPr lang="en-US" altLang="zh-CN" sz="2400"/>
              <a:t>Cache</a:t>
            </a:r>
            <a:r>
              <a:rPr lang="zh-CN" altLang="en-US" sz="2400"/>
              <a:t>，确定变换后的高速缓存地址。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Cache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地址映射举例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35896" y="4679210"/>
          <a:ext cx="518457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1008112"/>
                <a:gridCol w="2304256"/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38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>
                          <a:latin typeface="+mn-lt"/>
                          <a:ea typeface="+mn-ea"/>
                        </a:rPr>
                        <a:t>组相联 主存地址划分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  <a:tc hMerge="1">
                  <a:tcPr anchor="ctr"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标记 </a:t>
                      </a:r>
                      <a:r>
                        <a:rPr lang="en-US" altLang="zh-CN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Tag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索引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块内地址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635896" y="5677426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820472" y="5677426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16216" y="5677426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08104" y="5677426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35896" y="5893450"/>
            <a:ext cx="1872208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08104" y="5893450"/>
            <a:ext cx="1008112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516216" y="5893450"/>
            <a:ext cx="2304256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31190" y="5677426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+mn-lt"/>
                <a:ea typeface="+mn-ea"/>
              </a:rPr>
              <a:t>9</a:t>
            </a:r>
            <a:endParaRPr lang="zh-CN" altLang="en-US" sz="24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71350" y="5677426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+mn-lt"/>
                <a:ea typeface="+mn-ea"/>
              </a:rPr>
              <a:t>1</a:t>
            </a:r>
            <a:endParaRPr lang="zh-CN" altLang="en-US" sz="240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93655" y="5677426"/>
            <a:ext cx="49244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+mn-lt"/>
                <a:ea typeface="+mn-ea"/>
              </a:rPr>
              <a:t>10</a:t>
            </a:r>
            <a:endParaRPr lang="zh-CN" altLang="en-US" sz="240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43085" y="5189175"/>
            <a:ext cx="1538150" cy="864096"/>
          </a:xfrm>
          <a:prstGeom prst="rect">
            <a:avLst/>
          </a:prstGeom>
          <a:solidFill>
            <a:srgbClr val="FFFF99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r>
              <a:rPr lang="en-US" altLang="zh-CN" sz="2400">
                <a:solidFill>
                  <a:srgbClr val="CC0066"/>
                </a:solidFill>
                <a:latin typeface="Times New Roman" panose="02020603050405020304"/>
                <a:ea typeface="宋体" panose="02010600030101010101" pitchFamily="2" charset="-122"/>
              </a:rPr>
              <a:t>Index</a:t>
            </a:r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317279" y="2914954"/>
          <a:ext cx="5535501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504337"/>
                <a:gridCol w="791872"/>
                <a:gridCol w="120385"/>
                <a:gridCol w="485054"/>
                <a:gridCol w="762713"/>
                <a:gridCol w="116169"/>
                <a:gridCol w="506562"/>
                <a:gridCol w="817429"/>
                <a:gridCol w="120046"/>
                <a:gridCol w="506562"/>
                <a:gridCol w="804372"/>
              </a:tblGrid>
              <a:tr h="0">
                <a:tc gridSpan="2">
                  <a:txBody>
                    <a:bodyPr/>
                    <a:lstStyle/>
                    <a:p>
                      <a:pPr marL="0" indent="0" algn="l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 第</a:t>
                      </a: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路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indent="0" algn="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 第</a:t>
                      </a: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路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indent="0" algn="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 第</a:t>
                      </a: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路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indent="0" algn="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 第</a:t>
                      </a: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路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标记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标记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标记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标记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058H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112H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067H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188H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167H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 rot="5400000">
            <a:off x="3014608" y="29061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5400000">
            <a:off x="4420811" y="29061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rot="5400000">
            <a:off x="5808787" y="29061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rot="5400000">
            <a:off x="7238140" y="29061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128" y="4519390"/>
            <a:ext cx="3485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highlight>
                  <a:srgbClr val="FFCCCC"/>
                </a:highlight>
              </a:rPr>
              <a:t>1010 1011 1</a:t>
            </a:r>
            <a:r>
              <a:rPr lang="en-US" altLang="zh-CN" sz="2400">
                <a:highlight>
                  <a:srgbClr val="CCFFCC"/>
                </a:highlight>
              </a:rPr>
              <a:t>1</a:t>
            </a:r>
            <a:r>
              <a:rPr lang="en-US" altLang="zh-CN" sz="2400">
                <a:highlight>
                  <a:srgbClr val="FFFF00"/>
                </a:highlight>
              </a:rPr>
              <a:t>00 1101 1110</a:t>
            </a:r>
            <a:endParaRPr lang="zh-CN" altLang="en-US" sz="2400">
              <a:highlight>
                <a:srgbClr val="FFFF00"/>
              </a:highligh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8128" y="4518644"/>
            <a:ext cx="3485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/>
              <a:t>1010 1011 1100 1101 1110</a:t>
            </a:r>
            <a:endParaRPr lang="zh-CN" altLang="en-US" sz="2400"/>
          </a:p>
        </p:txBody>
      </p:sp>
      <p:cxnSp>
        <p:nvCxnSpPr>
          <p:cNvPr id="33" name="直接连接符 32"/>
          <p:cNvCxnSpPr/>
          <p:nvPr/>
        </p:nvCxnSpPr>
        <p:spPr bwMode="auto">
          <a:xfrm flipH="1">
            <a:off x="1059656" y="4941168"/>
            <a:ext cx="632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H="1">
            <a:off x="364583" y="4941168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108128" y="494042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1   5       7 H</a:t>
            </a:r>
            <a:endParaRPr lang="zh-CN" altLang="en-US" sz="2400">
              <a:solidFill>
                <a:srgbClr val="0000FF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V="1">
            <a:off x="1763688" y="4221088"/>
            <a:ext cx="0" cy="360040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763688" y="4221088"/>
            <a:ext cx="1512168" cy="0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3317279" y="4005064"/>
            <a:ext cx="5535495" cy="372925"/>
          </a:xfrm>
          <a:prstGeom prst="rect">
            <a:avLst/>
          </a:prstGeom>
          <a:noFill/>
          <a:ln w="7620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8128" y="3672503"/>
            <a:ext cx="3049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主存地址：</a:t>
            </a:r>
            <a:r>
              <a:rPr lang="en-US" altLang="zh-CN" sz="2400"/>
              <a:t>ABCDEH</a:t>
            </a:r>
            <a:endParaRPr lang="zh-CN" altLang="en-US" sz="2400"/>
          </a:p>
        </p:txBody>
      </p:sp>
      <p:sp>
        <p:nvSpPr>
          <p:cNvPr id="50" name="矩形 49"/>
          <p:cNvSpPr/>
          <p:nvPr/>
        </p:nvSpPr>
        <p:spPr bwMode="auto">
          <a:xfrm>
            <a:off x="6572250" y="4004788"/>
            <a:ext cx="881064" cy="372925"/>
          </a:xfrm>
          <a:prstGeom prst="rect">
            <a:avLst/>
          </a:prstGeom>
          <a:noFill/>
          <a:ln w="76200" cap="flat" cmpd="sng" algn="ctr">
            <a:solidFill>
              <a:srgbClr val="FF0066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2919" y="5318691"/>
            <a:ext cx="31165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命中 第</a:t>
            </a:r>
            <a:r>
              <a:rPr lang="en-US" altLang="zh-CN" sz="2400">
                <a:solidFill>
                  <a:srgbClr val="FF0000"/>
                </a:solidFill>
              </a:rPr>
              <a:t>3</a:t>
            </a:r>
            <a:r>
              <a:rPr lang="zh-CN" altLang="en-US" sz="2400"/>
              <a:t>路、第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/>
              <a:t>块、</a:t>
            </a:r>
            <a:br>
              <a:rPr lang="en-US" altLang="zh-CN" sz="2400"/>
            </a:br>
            <a:r>
              <a:rPr lang="zh-CN" altLang="en-US" sz="1800"/>
              <a:t>第</a:t>
            </a:r>
            <a:r>
              <a:rPr lang="en-US" altLang="zh-CN" sz="1800">
                <a:solidFill>
                  <a:srgbClr val="FF0000"/>
                </a:solidFill>
              </a:rPr>
              <a:t>0DEH</a:t>
            </a:r>
            <a:r>
              <a:rPr lang="zh-CN" altLang="en-US" sz="1800"/>
              <a:t>字节：</a:t>
            </a:r>
            <a:r>
              <a:rPr lang="zh-CN" altLang="en-US" sz="1400"/>
              <a:t>上</a:t>
            </a:r>
            <a:r>
              <a:rPr lang="zh-CN" altLang="en-US" sz="1600"/>
              <a:t>面黄色的</a:t>
            </a:r>
            <a:r>
              <a:rPr lang="en-US" altLang="zh-CN" sz="1600"/>
              <a:t>10</a:t>
            </a:r>
            <a:r>
              <a:rPr lang="zh-CN" altLang="en-US" sz="1600"/>
              <a:t>位</a:t>
            </a:r>
            <a:endParaRPr lang="zh-CN" altLang="en-US" sz="1600"/>
          </a:p>
        </p:txBody>
      </p:sp>
      <p:sp>
        <p:nvSpPr>
          <p:cNvPr id="52" name="矩形 51"/>
          <p:cNvSpPr/>
          <p:nvPr/>
        </p:nvSpPr>
        <p:spPr>
          <a:xfrm>
            <a:off x="112919" y="608116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路内地址：</a:t>
            </a:r>
            <a:endParaRPr lang="zh-CN" altLang="en-US" sz="2400"/>
          </a:p>
        </p:txBody>
      </p:sp>
      <p:sp>
        <p:nvSpPr>
          <p:cNvPr id="53" name="矩形 52"/>
          <p:cNvSpPr/>
          <p:nvPr/>
        </p:nvSpPr>
        <p:spPr>
          <a:xfrm>
            <a:off x="1622381" y="6081162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008000"/>
                </a:solidFill>
              </a:rPr>
              <a:t>4DEH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693006" y="4525504"/>
            <a:ext cx="1786000" cy="423473"/>
          </a:xfrm>
          <a:prstGeom prst="rect">
            <a:avLst/>
          </a:pr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flipV="1">
            <a:off x="3080398" y="4962088"/>
            <a:ext cx="0" cy="1340814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2602264" y="6306023"/>
            <a:ext cx="478134" cy="0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5" name="文本框 44"/>
          <p:cNvSpPr txBox="1"/>
          <p:nvPr/>
        </p:nvSpPr>
        <p:spPr bwMode="auto">
          <a:xfrm>
            <a:off x="251520" y="2750499"/>
            <a:ext cx="2547740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地址映射表容量：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251520" y="3153966"/>
            <a:ext cx="1948217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36000" tIns="0" rIns="36000" bIns="0">
            <a:spAutoFit/>
          </a:bodyPr>
          <a:lstStyle/>
          <a:p>
            <a:pPr algn="l"/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rgbClr val="C00000"/>
                </a:solidFill>
              </a:rPr>
              <a:t>9+1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C00000"/>
                </a:solidFill>
              </a:rPr>
              <a:t>位</a:t>
            </a:r>
            <a:r>
              <a:rPr lang="en-US" altLang="zh-CN" sz="2400">
                <a:solidFill>
                  <a:srgbClr val="C00000"/>
                </a:solidFill>
              </a:rPr>
              <a:t>×8</a:t>
            </a:r>
            <a:r>
              <a:rPr lang="zh-CN" altLang="en-US" sz="2400">
                <a:solidFill>
                  <a:srgbClr val="C00000"/>
                </a:solidFill>
              </a:rPr>
              <a:t>行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8" grpId="0"/>
      <p:bldP spid="44" grpId="0" animBg="1"/>
      <p:bldP spid="50" grpId="0" animBg="1"/>
      <p:bldP spid="51" grpId="0"/>
      <p:bldP spid="52" grpId="0"/>
      <p:bldP spid="53" grpId="0"/>
      <p:bldP spid="54" grpId="0" animBg="1"/>
      <p:bldP spid="45" grpId="0"/>
      <p:bldP spid="4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每个字段多出来的一个是</a:t>
            </a:r>
            <a:r>
              <a:rPr lang="en-US" altLang="zh-CN"/>
              <a:t>NOP</a:t>
            </a:r>
            <a:r>
              <a:rPr lang="zh-CN" altLang="en-US"/>
              <a:t>空指令（什么都不</a:t>
            </a:r>
            <a:r>
              <a:rPr lang="zh-CN" altLang="en-US"/>
              <a:t>做）</a:t>
            </a:r>
            <a:endParaRPr lang="zh-CN" altLang="en-US"/>
          </a:p>
          <a:p>
            <a:r>
              <a:rPr lang="zh-CN" altLang="en-US"/>
              <a:t>字段内微命令是</a:t>
            </a:r>
            <a:r>
              <a:rPr lang="en-US" altLang="zh-CN"/>
              <a:t> “</a:t>
            </a:r>
            <a:r>
              <a:rPr lang="zh-CN" altLang="en-US"/>
              <a:t>互斥</a:t>
            </a:r>
            <a:r>
              <a:rPr lang="en-US" altLang="zh-CN"/>
              <a:t>” </a:t>
            </a:r>
            <a:r>
              <a:rPr lang="zh-CN" altLang="en-US"/>
              <a:t>关系</a:t>
            </a:r>
            <a:endParaRPr lang="zh-CN" altLang="en-US"/>
          </a:p>
          <a:p>
            <a:r>
              <a:rPr lang="zh-CN" altLang="en-US"/>
              <a:t>字段间微命令是</a:t>
            </a:r>
            <a:r>
              <a:rPr lang="en-US" altLang="zh-CN"/>
              <a:t> “</a:t>
            </a:r>
            <a:r>
              <a:rPr lang="zh-CN" altLang="en-US"/>
              <a:t>相容</a:t>
            </a:r>
            <a:r>
              <a:rPr lang="en-US" altLang="zh-CN"/>
              <a:t>” 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控制器设计、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9047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在微程序控制器设计中，若控制器需要处理</a:t>
            </a:r>
            <a:r>
              <a:rPr lang="en-US" altLang="zh-CN" sz="2400" b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100</a:t>
            </a:r>
            <a:r>
              <a:rPr lang="zh-CN" altLang="en-US" sz="2400" b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条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指令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，每条指令需要最多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8</a:t>
            </a:r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条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微指令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构成的微程序来实现其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功能；微指令控制域采用水平型字段译码法，控制器需要产生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100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个</a:t>
            </a:r>
            <a:r>
              <a:rPr lang="zh-CN" altLang="en-US" sz="2400">
                <a:solidFill>
                  <a:srgbClr val="9966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微命令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控制信号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，且被分配为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6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个</a:t>
            </a:r>
            <a:r>
              <a:rPr lang="zh-CN" altLang="en-US" sz="240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相容类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，如下表：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）确定微指令控制域各字段的位数，使其尽可能短。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如果</a:t>
            </a:r>
            <a:r>
              <a:rPr lang="zh-CN" altLang="en-US" sz="240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控制存储器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每个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单元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可以存储一条</a:t>
            </a:r>
            <a:r>
              <a:rPr lang="zh-CN" altLang="en-US" sz="2400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微指令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，则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</a:t>
            </a:r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控制存储器</a:t>
            </a:r>
            <a:r>
              <a:rPr lang="zh-CN" altLang="en-US" sz="240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至少</a:t>
            </a:r>
            <a:r>
              <a:rPr lang="en-US" altLang="zh-CN" sz="24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_________</a:t>
            </a:r>
            <a:r>
              <a:rPr lang="zh-CN" altLang="en-US" sz="240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个</a:t>
            </a:r>
            <a:r>
              <a:rPr lang="zh-CN" altLang="en-US" sz="2400">
                <a:solidFill>
                  <a:srgbClr val="008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单元</a:t>
            </a:r>
            <a:r>
              <a:rPr lang="zh-CN" altLang="en-US" sz="240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，易！存储器存的是总指令数，所以是</a:t>
            </a:r>
            <a:r>
              <a:rPr lang="en-US" altLang="zh-CN" sz="240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8*100 = 800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         </a:t>
            </a:r>
            <a:r>
              <a:rPr lang="zh-CN" altLang="en-US" sz="240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控制存储器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的</a:t>
            </a:r>
            <a:r>
              <a:rPr lang="zh-CN" altLang="en-US" sz="240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地址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至少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_________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位；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717550" indent="0">
              <a:spcBef>
                <a:spcPts val="1200"/>
              </a:spcBef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若微指令的次地址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即下一条微指令的地址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仅有</a:t>
            </a:r>
            <a:r>
              <a:rPr lang="zh-CN" altLang="en-US" sz="240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顺序地址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无条件跳转地址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两种情况，则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717550" indent="0">
              <a:buNone/>
            </a:pPr>
            <a:r>
              <a:rPr lang="zh-CN" altLang="en-US" sz="240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地址控制字段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</a:t>
            </a:r>
            <a:r>
              <a:rPr lang="en-US" altLang="zh-CN" sz="240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AC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需要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_________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位。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5549" y="42891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p266</a:t>
            </a:r>
            <a:r>
              <a:rPr lang="zh-CN" altLang="en-US">
                <a:solidFill>
                  <a:srgbClr val="FF6600"/>
                </a:solidFill>
                <a:latin typeface="+mn-ea"/>
                <a:ea typeface="+mn-ea"/>
              </a:rPr>
              <a:t>，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习题 </a:t>
            </a:r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6.12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6" name="表格 15"/>
          <p:cNvGraphicFramePr>
            <a:graphicFrameLocks noGrp="1"/>
          </p:cNvGraphicFramePr>
          <p:nvPr/>
        </p:nvGraphicFramePr>
        <p:xfrm>
          <a:off x="1838598" y="2204864"/>
          <a:ext cx="546680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2"/>
                <a:gridCol w="671107"/>
                <a:gridCol w="671107"/>
                <a:gridCol w="671107"/>
                <a:gridCol w="671107"/>
                <a:gridCol w="671107"/>
                <a:gridCol w="671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微命令</a:t>
                      </a:r>
                      <a:r>
                        <a:rPr lang="zh-CN" alt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 bwMode="auto">
          <a:xfrm>
            <a:off x="3275856" y="2996952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3976314" y="2996952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4638675" y="2996952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301036" y="2996952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5963340" y="2996952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6627578" y="2996952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3851920" y="4141586"/>
            <a:ext cx="64633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800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4864968" y="4869166"/>
            <a:ext cx="492443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10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004435" y="6165215"/>
            <a:ext cx="391160" cy="53467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7912894" y="112066"/>
            <a:ext cx="123110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【例２】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bldLvl="0" animBg="1"/>
      <p:bldP spid="16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控制器设计、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06150"/>
            <a:ext cx="8784976" cy="5976742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根据以上设计，如果</a:t>
            </a:r>
            <a:r>
              <a:rPr lang="zh-CN" altLang="en-US" sz="240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微指令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的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地址域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采用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单地址格式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则微指令由以下三部分构成：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“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地址控制字段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AC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＋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无条件跳转地址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＋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6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个</a:t>
            </a:r>
            <a:r>
              <a:rPr lang="zh-CN" altLang="en-US" sz="2400" b="1">
                <a:solidFill>
                  <a:srgbClr val="008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字段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的控制域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”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一条</a:t>
            </a:r>
            <a:r>
              <a:rPr lang="zh-CN" altLang="en-US" sz="240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微指令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共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_________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位，</a:t>
            </a:r>
            <a:r>
              <a:rPr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【对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“</a:t>
            </a:r>
            <a:r>
              <a:rPr lang="zh-CN" altLang="en-US" sz="1400" b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字段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”</a:t>
            </a:r>
            <a:r>
              <a:rPr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这一概念不熟】实际上就是上面表格中的每一列</a:t>
            </a:r>
            <a:endParaRPr lang="en-US" altLang="zh-CN" sz="1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控制存储器的容量至少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_________________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字节。</a:t>
            </a:r>
            <a:r>
              <a:rPr lang="zh-CN" altLang="en-US" sz="1200" b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【容量都按照最坏情况算】</a:t>
            </a:r>
            <a:endParaRPr lang="en-US" altLang="zh-CN" sz="1200" b="1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如果</a:t>
            </a:r>
            <a:r>
              <a:rPr lang="zh-CN" altLang="en-US" sz="240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微指令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的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地址域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采用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可变格式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，则微指令有以下两种格式：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① 控制微指令，</a:t>
            </a:r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标识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＝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“</a:t>
            </a:r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标识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＋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6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个字段的控制域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”共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_________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位；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② 转移微指令，</a:t>
            </a:r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标识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＝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，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“</a:t>
            </a:r>
            <a:r>
              <a:rPr lang="zh-CN" altLang="en-US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标识</a:t>
            </a:r>
            <a:r>
              <a:rPr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＋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跳转地址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”，共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_________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位。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控制存储器的容量至少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_________________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字节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最坏情况！</a:t>
            </a:r>
            <a:r>
              <a:rPr lang="zh-CN" altLang="en-US" sz="1000" b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【容量</a:t>
            </a:r>
            <a:r>
              <a:rPr lang="en-US" altLang="zh-CN" sz="1000" b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= </a:t>
            </a:r>
            <a:r>
              <a:rPr lang="zh-CN" altLang="en-US" sz="1000" b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单元数</a:t>
            </a:r>
            <a:r>
              <a:rPr lang="en-US" altLang="zh-CN" sz="1000" b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*</a:t>
            </a:r>
            <a:r>
              <a:rPr lang="zh-CN" altLang="en-US" sz="1000" b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每个单元的大小】</a:t>
            </a:r>
            <a:endParaRPr lang="zh-CN" altLang="en-US" sz="1000" b="1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5549" y="42891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p266</a:t>
            </a:r>
            <a:r>
              <a:rPr lang="zh-CN" altLang="en-US">
                <a:solidFill>
                  <a:srgbClr val="FF6600"/>
                </a:solidFill>
                <a:latin typeface="+mn-ea"/>
                <a:ea typeface="+mn-ea"/>
              </a:rPr>
              <a:t>，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习题 </a:t>
            </a:r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6.12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6" name="表格 15"/>
          <p:cNvGraphicFramePr>
            <a:graphicFrameLocks noGrp="1"/>
          </p:cNvGraphicFramePr>
          <p:nvPr/>
        </p:nvGraphicFramePr>
        <p:xfrm>
          <a:off x="1632918" y="548619"/>
          <a:ext cx="546680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2"/>
                <a:gridCol w="671107"/>
                <a:gridCol w="671107"/>
                <a:gridCol w="671107"/>
                <a:gridCol w="671107"/>
                <a:gridCol w="671107"/>
                <a:gridCol w="671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微命令</a:t>
                      </a:r>
                      <a:r>
                        <a:rPr lang="zh-CN" altLang="en-US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 bwMode="auto">
          <a:xfrm>
            <a:off x="3070176" y="1340707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3770634" y="1340707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4432995" y="1340707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95356" y="1340707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5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5757660" y="1340707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6421898" y="1340707"/>
            <a:ext cx="66236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4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2085256" y="2306442"/>
            <a:ext cx="739305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4192951" y="2247800"/>
            <a:ext cx="893193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10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6727520" y="2247800"/>
            <a:ext cx="893193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26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bit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2627784" y="2922194"/>
            <a:ext cx="492444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37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3378226" y="3314540"/>
            <a:ext cx="2658100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800×37 </a:t>
            </a:r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/ 8 </a:t>
            </a:r>
            <a:r>
              <a:rPr lang="zh-CN" altLang="en-US" sz="2400">
                <a:solidFill>
                  <a:srgbClr val="FF0000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3700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5104276" y="4721405"/>
            <a:ext cx="492444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27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4346177" y="5537868"/>
            <a:ext cx="475451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11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3368220" y="5943118"/>
            <a:ext cx="2658100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800×27 </a:t>
            </a:r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/ 8 </a:t>
            </a:r>
            <a:r>
              <a:rPr lang="zh-CN" altLang="en-US" sz="2400">
                <a:solidFill>
                  <a:srgbClr val="FF0000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2700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1643619" y="6315167"/>
            <a:ext cx="6519735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CC0099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最大可以寻址</a:t>
            </a:r>
            <a:r>
              <a:rPr lang="en-US" altLang="zh-CN" sz="2400">
                <a:solidFill>
                  <a:srgbClr val="CC0099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2</a:t>
            </a:r>
            <a:r>
              <a:rPr lang="en-US" altLang="zh-CN" sz="2400" baseline="30000">
                <a:solidFill>
                  <a:srgbClr val="CC0099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26</a:t>
            </a:r>
            <a:r>
              <a:rPr lang="zh-CN" altLang="en-US" sz="2400">
                <a:solidFill>
                  <a:srgbClr val="CC0099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个单元，最大容量</a:t>
            </a:r>
            <a:r>
              <a:rPr lang="en-US" altLang="zh-CN" sz="2400">
                <a:solidFill>
                  <a:srgbClr val="CC0099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2</a:t>
            </a:r>
            <a:r>
              <a:rPr lang="en-US" altLang="zh-CN" sz="2400" baseline="30000">
                <a:solidFill>
                  <a:srgbClr val="CC0099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26</a:t>
            </a:r>
            <a:r>
              <a:rPr lang="en-US" altLang="zh-CN" sz="2400">
                <a:solidFill>
                  <a:srgbClr val="CC0099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×27bit</a:t>
            </a:r>
            <a:r>
              <a:rPr lang="zh-CN" altLang="en-US" sz="2400">
                <a:solidFill>
                  <a:srgbClr val="CC0099"/>
                </a:solidFill>
                <a:cs typeface="Times New Roman" panose="02020603050405020304" pitchFamily="18" charset="0"/>
                <a:sym typeface="微软雅黑" panose="020B0503020204020204" pitchFamily="34" charset="-122"/>
              </a:rPr>
              <a:t>。</a:t>
            </a:r>
            <a:endParaRPr lang="zh-CN" altLang="en-US" sz="2400" i="1">
              <a:solidFill>
                <a:srgbClr val="CC0099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 bwMode="auto">
          <a:xfrm>
            <a:off x="7912894" y="112066"/>
            <a:ext cx="123110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【例２】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根据给定的</a:t>
            </a:r>
            <a:r>
              <a:rPr lang="zh-CN" altLang="en-US" sz="24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数据通路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，写某指令的</a:t>
            </a:r>
            <a:r>
              <a:rPr lang="zh-CN" altLang="en-US" sz="240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微操作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微命令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8"/>
          <p:cNvSpPr txBox="1">
            <a:spLocks noChangeAspect="1" noChangeArrowheads="1"/>
          </p:cNvSpPr>
          <p:nvPr/>
        </p:nvSpPr>
        <p:spPr bwMode="auto">
          <a:xfrm>
            <a:off x="755576" y="6381328"/>
            <a:ext cx="612068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图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6.3  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单总线数据通路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CPU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</a:rPr>
              <a:t>内部结构图</a:t>
            </a:r>
            <a:endParaRPr kumimoji="0" lang="zh-CN" altLang="en-US" sz="4800" i="0" u="none" strike="noStrike" kern="0" cap="none" spc="0" normalizeH="0" baseline="0" noProof="0">
              <a:ln>
                <a:noFill/>
              </a:ln>
              <a:solidFill>
                <a:srgbClr val="00007D"/>
              </a:solidFill>
              <a:effectLst/>
              <a:uLnTx/>
              <a:uFillTx/>
            </a:endParaRPr>
          </a:p>
        </p:txBody>
      </p:sp>
      <p:sp>
        <p:nvSpPr>
          <p:cNvPr id="8" name="Text Box 29"/>
          <p:cNvSpPr txBox="1">
            <a:spLocks noChangeAspect="1" noChangeArrowheads="1"/>
          </p:cNvSpPr>
          <p:nvPr/>
        </p:nvSpPr>
        <p:spPr bwMode="auto">
          <a:xfrm>
            <a:off x="1043608" y="620688"/>
            <a:ext cx="5544616" cy="5688632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</a:ln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CPU</a:t>
            </a:r>
            <a:endParaRPr kumimoji="0" lang="en-US" altLang="zh-CN" sz="480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9" name="Text Box 6"/>
          <p:cNvSpPr txBox="1">
            <a:spLocks noChangeAspect="1" noChangeArrowheads="1"/>
          </p:cNvSpPr>
          <p:nvPr/>
        </p:nvSpPr>
        <p:spPr bwMode="auto">
          <a:xfrm>
            <a:off x="2951960" y="5156371"/>
            <a:ext cx="1394613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内部控制信号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0" name="Text Box 11"/>
          <p:cNvSpPr txBox="1">
            <a:spLocks noChangeAspect="1" noChangeArrowheads="1"/>
          </p:cNvSpPr>
          <p:nvPr/>
        </p:nvSpPr>
        <p:spPr bwMode="auto">
          <a:xfrm>
            <a:off x="4631929" y="692696"/>
            <a:ext cx="1858963" cy="42041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</a:ln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寄存器组</a:t>
            </a:r>
            <a:endParaRPr kumimoji="0" lang="zh-CN" altLang="en-US" sz="440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1" name="Text Box 12"/>
          <p:cNvSpPr txBox="1">
            <a:spLocks noChangeAspect="1" noChangeArrowheads="1"/>
          </p:cNvSpPr>
          <p:nvPr/>
        </p:nvSpPr>
        <p:spPr bwMode="auto">
          <a:xfrm>
            <a:off x="4817825" y="1162698"/>
            <a:ext cx="1487170" cy="322086"/>
          </a:xfrm>
          <a:prstGeom prst="rect">
            <a:avLst/>
          </a:prstGeom>
          <a:solidFill>
            <a:srgbClr val="FFCCFF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R0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 Box 13"/>
          <p:cNvSpPr txBox="1">
            <a:spLocks noChangeAspect="1" noChangeArrowheads="1"/>
          </p:cNvSpPr>
          <p:nvPr/>
        </p:nvSpPr>
        <p:spPr bwMode="auto">
          <a:xfrm>
            <a:off x="4817825" y="1998067"/>
            <a:ext cx="1487170" cy="322086"/>
          </a:xfrm>
          <a:prstGeom prst="rect">
            <a:avLst/>
          </a:prstGeom>
          <a:solidFill>
            <a:srgbClr val="FFCCFF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Rn-1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 Box 14"/>
          <p:cNvSpPr txBox="1">
            <a:spLocks noChangeAspect="1" noChangeArrowheads="1"/>
          </p:cNvSpPr>
          <p:nvPr/>
        </p:nvSpPr>
        <p:spPr bwMode="auto">
          <a:xfrm>
            <a:off x="4817825" y="2481196"/>
            <a:ext cx="1487170" cy="322086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</a:t>
            </a:r>
            <a:r>
              <a:rPr kumimoji="0" lang="zh-CN" altLang="en-US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【栈指针寄存器】</a:t>
            </a:r>
            <a:endParaRPr kumimoji="0" lang="zh-CN" altLang="en-US" sz="1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 Box 15"/>
          <p:cNvSpPr txBox="1">
            <a:spLocks noChangeAspect="1" noChangeArrowheads="1"/>
          </p:cNvSpPr>
          <p:nvPr/>
        </p:nvSpPr>
        <p:spPr bwMode="auto">
          <a:xfrm>
            <a:off x="4817825" y="2964326"/>
            <a:ext cx="1487170" cy="322086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DR</a:t>
            </a:r>
            <a:endParaRPr kumimoji="0" lang="en-US" altLang="zh-CN" sz="4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 Box 16"/>
          <p:cNvSpPr txBox="1">
            <a:spLocks noChangeAspect="1" noChangeArrowheads="1"/>
          </p:cNvSpPr>
          <p:nvPr/>
        </p:nvSpPr>
        <p:spPr bwMode="auto">
          <a:xfrm>
            <a:off x="4817825" y="3447455"/>
            <a:ext cx="1487170" cy="322086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</a:t>
            </a:r>
            <a:endParaRPr kumimoji="0" lang="en-US" altLang="zh-CN" sz="4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ext Box 17"/>
          <p:cNvSpPr txBox="1">
            <a:spLocks noChangeAspect="1" noChangeArrowheads="1"/>
          </p:cNvSpPr>
          <p:nvPr/>
        </p:nvSpPr>
        <p:spPr bwMode="auto">
          <a:xfrm>
            <a:off x="4817825" y="3930584"/>
            <a:ext cx="1487170" cy="322086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algn="ctr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PC</a:t>
            </a:r>
            <a:r>
              <a:rPr kumimoji="0" lang="zh-CN" altLang="en-US" sz="1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【程序计数器】</a:t>
            </a:r>
            <a:endParaRPr kumimoji="0" lang="zh-CN" altLang="en-US" sz="1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Text Box 18"/>
          <p:cNvSpPr txBox="1">
            <a:spLocks noChangeAspect="1" noChangeArrowheads="1"/>
          </p:cNvSpPr>
          <p:nvPr/>
        </p:nvSpPr>
        <p:spPr bwMode="auto">
          <a:xfrm>
            <a:off x="4817825" y="4413713"/>
            <a:ext cx="1487170" cy="322086"/>
          </a:xfrm>
          <a:prstGeom prst="rect">
            <a:avLst/>
          </a:prstGeom>
          <a:solidFill>
            <a:srgbClr val="FFCC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IR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Line 19"/>
          <p:cNvSpPr>
            <a:spLocks noChangeAspect="1" noChangeShapeType="1"/>
          </p:cNvSpPr>
          <p:nvPr/>
        </p:nvSpPr>
        <p:spPr bwMode="auto">
          <a:xfrm>
            <a:off x="5561411" y="1594746"/>
            <a:ext cx="0" cy="322086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Line 22"/>
          <p:cNvSpPr>
            <a:spLocks noChangeAspect="1" noChangeShapeType="1"/>
          </p:cNvSpPr>
          <p:nvPr/>
        </p:nvSpPr>
        <p:spPr bwMode="auto">
          <a:xfrm flipH="1">
            <a:off x="4074716" y="1323816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Line 23"/>
          <p:cNvSpPr>
            <a:spLocks noChangeAspect="1" noChangeShapeType="1"/>
          </p:cNvSpPr>
          <p:nvPr/>
        </p:nvSpPr>
        <p:spPr bwMode="auto">
          <a:xfrm flipH="1">
            <a:off x="4074716" y="2159297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24"/>
          <p:cNvSpPr>
            <a:spLocks noChangeAspect="1" noChangeShapeType="1"/>
          </p:cNvSpPr>
          <p:nvPr/>
        </p:nvSpPr>
        <p:spPr bwMode="auto">
          <a:xfrm flipH="1">
            <a:off x="4074716" y="2642483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25"/>
          <p:cNvSpPr>
            <a:spLocks noChangeAspect="1" noChangeShapeType="1"/>
          </p:cNvSpPr>
          <p:nvPr/>
        </p:nvSpPr>
        <p:spPr bwMode="auto">
          <a:xfrm flipH="1">
            <a:off x="4074716" y="3125668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26"/>
          <p:cNvSpPr>
            <a:spLocks noChangeAspect="1" noChangeShapeType="1"/>
          </p:cNvSpPr>
          <p:nvPr/>
        </p:nvSpPr>
        <p:spPr bwMode="auto">
          <a:xfrm flipH="1">
            <a:off x="4074716" y="4092038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Line 27"/>
          <p:cNvSpPr>
            <a:spLocks noChangeAspect="1" noChangeShapeType="1"/>
          </p:cNvSpPr>
          <p:nvPr/>
        </p:nvSpPr>
        <p:spPr bwMode="auto">
          <a:xfrm flipH="1">
            <a:off x="4074716" y="3608853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Text Box 29"/>
          <p:cNvSpPr txBox="1">
            <a:spLocks noChangeAspect="1" noChangeArrowheads="1"/>
          </p:cNvSpPr>
          <p:nvPr/>
        </p:nvSpPr>
        <p:spPr bwMode="auto">
          <a:xfrm>
            <a:off x="1115616" y="1412776"/>
            <a:ext cx="2216789" cy="35283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</a:ln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ALU</a:t>
            </a: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（算数</a:t>
            </a: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部分）</a:t>
            </a: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6" name="Text Box 30"/>
          <p:cNvSpPr txBox="1">
            <a:spLocks noChangeAspect="1" noChangeArrowheads="1"/>
          </p:cNvSpPr>
          <p:nvPr/>
        </p:nvSpPr>
        <p:spPr bwMode="auto">
          <a:xfrm>
            <a:off x="1659746" y="1954739"/>
            <a:ext cx="1486807" cy="32213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PSW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Text Box 33"/>
          <p:cNvSpPr txBox="1">
            <a:spLocks noChangeAspect="1" noChangeArrowheads="1"/>
          </p:cNvSpPr>
          <p:nvPr/>
        </p:nvSpPr>
        <p:spPr bwMode="auto">
          <a:xfrm>
            <a:off x="1673169" y="3442243"/>
            <a:ext cx="1486807" cy="64426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96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算术、布尔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逻辑</a:t>
            </a:r>
            <a:endParaRPr kumimoji="0" lang="zh-CN" altLang="en-US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Line 34"/>
          <p:cNvSpPr>
            <a:spLocks noChangeAspect="1" noChangeShapeType="1"/>
          </p:cNvSpPr>
          <p:nvPr/>
        </p:nvSpPr>
        <p:spPr bwMode="auto">
          <a:xfrm flipV="1">
            <a:off x="1301467" y="2154007"/>
            <a:ext cx="371702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Line 35"/>
          <p:cNvSpPr>
            <a:spLocks noChangeAspect="1" noChangeShapeType="1"/>
          </p:cNvSpPr>
          <p:nvPr/>
        </p:nvSpPr>
        <p:spPr bwMode="auto">
          <a:xfrm>
            <a:off x="2788274" y="3120111"/>
            <a:ext cx="929255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Line 36"/>
          <p:cNvSpPr>
            <a:spLocks noChangeAspect="1" noChangeShapeType="1"/>
          </p:cNvSpPr>
          <p:nvPr/>
        </p:nvSpPr>
        <p:spPr bwMode="auto">
          <a:xfrm flipH="1">
            <a:off x="3146554" y="2115805"/>
            <a:ext cx="55445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Line 39"/>
          <p:cNvSpPr>
            <a:spLocks noChangeAspect="1" noChangeShapeType="1"/>
          </p:cNvSpPr>
          <p:nvPr/>
        </p:nvSpPr>
        <p:spPr bwMode="auto">
          <a:xfrm flipH="1">
            <a:off x="3159976" y="4569707"/>
            <a:ext cx="55755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Text Box 40"/>
          <p:cNvSpPr txBox="1">
            <a:spLocks noChangeAspect="1" noChangeArrowheads="1"/>
          </p:cNvSpPr>
          <p:nvPr/>
        </p:nvSpPr>
        <p:spPr bwMode="auto">
          <a:xfrm>
            <a:off x="1673169" y="2636912"/>
            <a:ext cx="1486807" cy="32213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暂存器</a:t>
            </a: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 Box 41"/>
          <p:cNvSpPr txBox="1">
            <a:spLocks noChangeAspect="1" noChangeArrowheads="1"/>
          </p:cNvSpPr>
          <p:nvPr/>
        </p:nvSpPr>
        <p:spPr bwMode="auto">
          <a:xfrm>
            <a:off x="1673169" y="4408641"/>
            <a:ext cx="1486807" cy="32213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暂存器</a:t>
            </a: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Line 42"/>
          <p:cNvSpPr>
            <a:spLocks noChangeAspect="1" noChangeShapeType="1"/>
          </p:cNvSpPr>
          <p:nvPr/>
        </p:nvSpPr>
        <p:spPr bwMode="auto">
          <a:xfrm>
            <a:off x="3159976" y="2797978"/>
            <a:ext cx="55755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Line 43"/>
          <p:cNvSpPr>
            <a:spLocks noChangeAspect="1" noChangeShapeType="1"/>
          </p:cNvSpPr>
          <p:nvPr/>
        </p:nvSpPr>
        <p:spPr bwMode="auto">
          <a:xfrm rot="5400000" flipH="1">
            <a:off x="1803271" y="3200644"/>
            <a:ext cx="483199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Line 44"/>
          <p:cNvSpPr>
            <a:spLocks noChangeAspect="1" noChangeShapeType="1"/>
          </p:cNvSpPr>
          <p:nvPr/>
        </p:nvSpPr>
        <p:spPr bwMode="auto">
          <a:xfrm rot="5400000" flipH="1">
            <a:off x="2255506" y="4247575"/>
            <a:ext cx="32213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Line 45"/>
          <p:cNvSpPr>
            <a:spLocks noChangeAspect="1" noChangeShapeType="1"/>
          </p:cNvSpPr>
          <p:nvPr/>
        </p:nvSpPr>
        <p:spPr bwMode="auto">
          <a:xfrm rot="5400000" flipH="1">
            <a:off x="2627208" y="3281177"/>
            <a:ext cx="32213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Line 46"/>
          <p:cNvSpPr>
            <a:spLocks noChangeAspect="1" noChangeShapeType="1"/>
          </p:cNvSpPr>
          <p:nvPr/>
        </p:nvSpPr>
        <p:spPr bwMode="auto">
          <a:xfrm>
            <a:off x="1301467" y="2132855"/>
            <a:ext cx="0" cy="199688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 Box 52"/>
          <p:cNvSpPr txBox="1">
            <a:spLocks noChangeAspect="1" noChangeArrowheads="1"/>
          </p:cNvSpPr>
          <p:nvPr/>
        </p:nvSpPr>
        <p:spPr bwMode="auto">
          <a:xfrm>
            <a:off x="6648797" y="3322762"/>
            <a:ext cx="371475" cy="32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AB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Text Box 53"/>
          <p:cNvSpPr txBox="1">
            <a:spLocks noChangeAspect="1" noChangeArrowheads="1"/>
          </p:cNvSpPr>
          <p:nvPr/>
        </p:nvSpPr>
        <p:spPr bwMode="auto">
          <a:xfrm>
            <a:off x="6648797" y="5483002"/>
            <a:ext cx="371475" cy="32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CB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Text Box 54"/>
          <p:cNvSpPr txBox="1">
            <a:spLocks noChangeAspect="1" noChangeArrowheads="1"/>
          </p:cNvSpPr>
          <p:nvPr/>
        </p:nvSpPr>
        <p:spPr bwMode="auto">
          <a:xfrm>
            <a:off x="6648797" y="2852936"/>
            <a:ext cx="371475" cy="32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Line 56"/>
          <p:cNvSpPr>
            <a:spLocks noChangeAspect="1" noChangeShapeType="1"/>
          </p:cNvSpPr>
          <p:nvPr/>
        </p:nvSpPr>
        <p:spPr bwMode="auto">
          <a:xfrm rot="16200000" flipH="1">
            <a:off x="2148765" y="5192786"/>
            <a:ext cx="503235" cy="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Line 58"/>
          <p:cNvSpPr>
            <a:spLocks noChangeAspect="1" noChangeShapeType="1"/>
          </p:cNvSpPr>
          <p:nvPr/>
        </p:nvSpPr>
        <p:spPr bwMode="auto">
          <a:xfrm flipH="1" flipV="1">
            <a:off x="2371474" y="5444403"/>
            <a:ext cx="2467584" cy="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Line 59"/>
          <p:cNvSpPr>
            <a:spLocks noChangeAspect="1" noChangeShapeType="1"/>
          </p:cNvSpPr>
          <p:nvPr/>
        </p:nvSpPr>
        <p:spPr bwMode="auto">
          <a:xfrm rot="5400000" flipH="1">
            <a:off x="5269230" y="5106035"/>
            <a:ext cx="576580" cy="317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Line 61"/>
          <p:cNvSpPr>
            <a:spLocks noChangeAspect="1" noChangeShapeType="1"/>
          </p:cNvSpPr>
          <p:nvPr/>
        </p:nvSpPr>
        <p:spPr bwMode="auto">
          <a:xfrm flipH="1" flipV="1">
            <a:off x="4417695" y="5181600"/>
            <a:ext cx="518795" cy="635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Line 62"/>
          <p:cNvSpPr>
            <a:spLocks noChangeAspect="1" noChangeShapeType="1"/>
          </p:cNvSpPr>
          <p:nvPr/>
        </p:nvSpPr>
        <p:spPr bwMode="auto">
          <a:xfrm rot="16200000" flipH="1" flipV="1">
            <a:off x="4294339" y="5300799"/>
            <a:ext cx="287214" cy="0"/>
          </a:xfrm>
          <a:prstGeom prst="line">
            <a:avLst/>
          </a:prstGeom>
          <a:noFill/>
          <a:ln w="50800">
            <a:solidFill>
              <a:srgbClr val="FF0066"/>
            </a:solidFill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Line 63"/>
          <p:cNvSpPr>
            <a:spLocks noChangeAspect="1" noChangeShapeType="1"/>
          </p:cNvSpPr>
          <p:nvPr/>
        </p:nvSpPr>
        <p:spPr bwMode="auto">
          <a:xfrm rot="16200000">
            <a:off x="521236" y="4883222"/>
            <a:ext cx="1556052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Line 64"/>
          <p:cNvSpPr>
            <a:spLocks noChangeAspect="1" noChangeShapeType="1"/>
          </p:cNvSpPr>
          <p:nvPr/>
        </p:nvSpPr>
        <p:spPr bwMode="auto">
          <a:xfrm rot="10800000" flipV="1">
            <a:off x="1279129" y="5661248"/>
            <a:ext cx="3541345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Text Box 57"/>
          <p:cNvSpPr txBox="1">
            <a:spLocks noChangeAspect="1" noChangeArrowheads="1"/>
          </p:cNvSpPr>
          <p:nvPr/>
        </p:nvSpPr>
        <p:spPr bwMode="auto">
          <a:xfrm>
            <a:off x="4818409" y="5373599"/>
            <a:ext cx="1486745" cy="864096"/>
          </a:xfrm>
          <a:prstGeom prst="rect">
            <a:avLst/>
          </a:prstGeom>
          <a:solidFill>
            <a:srgbClr val="CCFF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控制器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CU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Line 65"/>
          <p:cNvSpPr>
            <a:spLocks noChangeAspect="1" noChangeShapeType="1"/>
          </p:cNvSpPr>
          <p:nvPr/>
        </p:nvSpPr>
        <p:spPr bwMode="auto">
          <a:xfrm>
            <a:off x="4089004" y="4577755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Line 47"/>
          <p:cNvSpPr>
            <a:spLocks noChangeAspect="1" noChangeShapeType="1"/>
          </p:cNvSpPr>
          <p:nvPr/>
        </p:nvSpPr>
        <p:spPr bwMode="auto">
          <a:xfrm flipH="1">
            <a:off x="1301467" y="3764376"/>
            <a:ext cx="54239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等腰三角形 51"/>
          <p:cNvSpPr/>
          <p:nvPr/>
        </p:nvSpPr>
        <p:spPr bwMode="auto">
          <a:xfrm flipV="1">
            <a:off x="2209407" y="3304319"/>
            <a:ext cx="402546" cy="360040"/>
          </a:xfrm>
          <a:prstGeom prst="triangl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直角三角形 52"/>
          <p:cNvSpPr/>
          <p:nvPr/>
        </p:nvSpPr>
        <p:spPr bwMode="auto">
          <a:xfrm>
            <a:off x="1666715" y="3443316"/>
            <a:ext cx="360040" cy="643038"/>
          </a:xfrm>
          <a:prstGeom prst="rtTriangl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直角三角形 53"/>
          <p:cNvSpPr/>
          <p:nvPr/>
        </p:nvSpPr>
        <p:spPr bwMode="auto">
          <a:xfrm flipH="1">
            <a:off x="2800553" y="3450630"/>
            <a:ext cx="360040" cy="635723"/>
          </a:xfrm>
          <a:prstGeom prst="rtTriangl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直角三角形 54"/>
          <p:cNvSpPr>
            <a:spLocks noChangeAspect="1"/>
          </p:cNvSpPr>
          <p:nvPr/>
        </p:nvSpPr>
        <p:spPr bwMode="auto">
          <a:xfrm>
            <a:off x="1624404" y="3384483"/>
            <a:ext cx="415898" cy="742802"/>
          </a:xfrm>
          <a:prstGeom prst="rtTriangle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169387" y="3253124"/>
            <a:ext cx="486461" cy="182880"/>
          </a:xfrm>
          <a:prstGeom prst="rect">
            <a:avLst/>
          </a:prstGeom>
          <a:solidFill>
            <a:srgbClr val="FFFF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直角三角形 56"/>
          <p:cNvSpPr>
            <a:spLocks noChangeAspect="1"/>
          </p:cNvSpPr>
          <p:nvPr/>
        </p:nvSpPr>
        <p:spPr bwMode="auto">
          <a:xfrm flipH="1">
            <a:off x="2794812" y="3380820"/>
            <a:ext cx="415898" cy="742802"/>
          </a:xfrm>
          <a:prstGeom prst="rtTriangle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8" name="直接连接符 57"/>
          <p:cNvCxnSpPr/>
          <p:nvPr/>
        </p:nvCxnSpPr>
        <p:spPr bwMode="auto">
          <a:xfrm>
            <a:off x="1291568" y="3765185"/>
            <a:ext cx="555949" cy="0"/>
          </a:xfrm>
          <a:prstGeom prst="line">
            <a:avLst/>
          </a:prstGeom>
          <a:solidFill>
            <a:srgbClr val="FFFFFF"/>
          </a:solidFill>
          <a:ln w="381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4778626" y="5050101"/>
            <a:ext cx="308333" cy="1588"/>
          </a:xfrm>
          <a:prstGeom prst="straightConnector1">
            <a:avLst/>
          </a:prstGeom>
          <a:noFill/>
          <a:ln w="50800">
            <a:solidFill>
              <a:srgbClr val="FF0066"/>
            </a:solidFill>
            <a:round/>
            <a:headEnd type="triangle" w="med" len="med"/>
          </a:ln>
        </p:spPr>
      </p:cxnSp>
      <p:sp>
        <p:nvSpPr>
          <p:cNvPr id="60" name="Text Box 41"/>
          <p:cNvSpPr txBox="1">
            <a:spLocks noChangeAspect="1" noChangeArrowheads="1"/>
          </p:cNvSpPr>
          <p:nvPr/>
        </p:nvSpPr>
        <p:spPr bwMode="auto">
          <a:xfrm>
            <a:off x="251520" y="5842795"/>
            <a:ext cx="576064" cy="322133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wrap="none"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时钟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Text Box 41"/>
          <p:cNvSpPr txBox="1">
            <a:spLocks noChangeAspect="1" noChangeArrowheads="1"/>
          </p:cNvSpPr>
          <p:nvPr/>
        </p:nvSpPr>
        <p:spPr bwMode="auto">
          <a:xfrm>
            <a:off x="3110533" y="5805265"/>
            <a:ext cx="1296144" cy="394116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</a:ln>
        </p:spPr>
        <p:txBody>
          <a:bodyPr wrap="none"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时序产生器</a:t>
            </a:r>
            <a:endParaRPr kumimoji="0" lang="en-US" altLang="zh-CN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827584" y="6000927"/>
            <a:ext cx="2282949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3" name="Line 39"/>
          <p:cNvSpPr>
            <a:spLocks noChangeAspect="1" noChangeShapeType="1"/>
          </p:cNvSpPr>
          <p:nvPr/>
        </p:nvSpPr>
        <p:spPr bwMode="auto">
          <a:xfrm flipH="1">
            <a:off x="4406677" y="5999364"/>
            <a:ext cx="413536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上下箭头 76"/>
          <p:cNvSpPr/>
          <p:nvPr/>
        </p:nvSpPr>
        <p:spPr bwMode="auto">
          <a:xfrm>
            <a:off x="7020272" y="2788024"/>
            <a:ext cx="288032" cy="3325905"/>
          </a:xfrm>
          <a:prstGeom prst="upDownArrow">
            <a:avLst>
              <a:gd name="adj1" fmla="val 50000"/>
              <a:gd name="adj2" fmla="val 76144"/>
            </a:avLst>
          </a:prstGeom>
          <a:solidFill>
            <a:srgbClr val="FF66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TextBox 77"/>
          <p:cNvSpPr txBox="1"/>
          <p:nvPr/>
        </p:nvSpPr>
        <p:spPr>
          <a:xfrm>
            <a:off x="6732240" y="3905761"/>
            <a:ext cx="432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系统总线</a:t>
            </a: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66" name="Line 49"/>
          <p:cNvSpPr>
            <a:spLocks noChangeAspect="1" noChangeShapeType="1"/>
          </p:cNvSpPr>
          <p:nvPr/>
        </p:nvSpPr>
        <p:spPr bwMode="auto">
          <a:xfrm>
            <a:off x="7227331" y="4100965"/>
            <a:ext cx="576064" cy="0"/>
          </a:xfrm>
          <a:prstGeom prst="line">
            <a:avLst/>
          </a:prstGeom>
          <a:noFill/>
          <a:ln w="41275">
            <a:solidFill>
              <a:srgbClr val="9999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Line 50"/>
          <p:cNvSpPr>
            <a:spLocks noChangeAspect="1" noChangeShapeType="1"/>
          </p:cNvSpPr>
          <p:nvPr/>
        </p:nvSpPr>
        <p:spPr bwMode="auto">
          <a:xfrm>
            <a:off x="7227331" y="4391999"/>
            <a:ext cx="576064" cy="0"/>
          </a:xfrm>
          <a:prstGeom prst="line">
            <a:avLst/>
          </a:prstGeom>
          <a:noFill/>
          <a:ln w="41275">
            <a:solidFill>
              <a:srgbClr val="00B05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Line 51"/>
          <p:cNvSpPr>
            <a:spLocks noChangeAspect="1" noChangeShapeType="1"/>
          </p:cNvSpPr>
          <p:nvPr/>
        </p:nvSpPr>
        <p:spPr bwMode="auto">
          <a:xfrm>
            <a:off x="7227331" y="3815935"/>
            <a:ext cx="576064" cy="0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Text Box 52"/>
          <p:cNvSpPr txBox="1">
            <a:spLocks noChangeAspect="1" noChangeArrowheads="1"/>
          </p:cNvSpPr>
          <p:nvPr/>
        </p:nvSpPr>
        <p:spPr bwMode="auto">
          <a:xfrm>
            <a:off x="7371347" y="3815935"/>
            <a:ext cx="371475" cy="32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AB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Text Box 53"/>
          <p:cNvSpPr txBox="1">
            <a:spLocks noChangeAspect="1" noChangeArrowheads="1"/>
          </p:cNvSpPr>
          <p:nvPr/>
        </p:nvSpPr>
        <p:spPr bwMode="auto">
          <a:xfrm>
            <a:off x="7371347" y="4108209"/>
            <a:ext cx="371475" cy="32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CB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Text Box 54"/>
          <p:cNvSpPr txBox="1">
            <a:spLocks noChangeAspect="1" noChangeArrowheads="1"/>
          </p:cNvSpPr>
          <p:nvPr/>
        </p:nvSpPr>
        <p:spPr bwMode="auto">
          <a:xfrm>
            <a:off x="7371347" y="3543679"/>
            <a:ext cx="371475" cy="32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Text Box 30"/>
          <p:cNvSpPr txBox="1">
            <a:spLocks noChangeAspect="1" noChangeArrowheads="1"/>
          </p:cNvSpPr>
          <p:nvPr/>
        </p:nvSpPr>
        <p:spPr bwMode="auto">
          <a:xfrm>
            <a:off x="7803395" y="3671919"/>
            <a:ext cx="1008111" cy="864096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主存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储器</a:t>
            </a:r>
            <a:endParaRPr kumimoji="0" lang="en-US" altLang="zh-CN" sz="4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49"/>
          <p:cNvSpPr>
            <a:spLocks noChangeAspect="1" noChangeShapeType="1"/>
          </p:cNvSpPr>
          <p:nvPr/>
        </p:nvSpPr>
        <p:spPr bwMode="auto">
          <a:xfrm>
            <a:off x="7227331" y="5334354"/>
            <a:ext cx="576064" cy="0"/>
          </a:xfrm>
          <a:prstGeom prst="line">
            <a:avLst/>
          </a:prstGeom>
          <a:noFill/>
          <a:ln w="41275">
            <a:solidFill>
              <a:srgbClr val="9999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50"/>
          <p:cNvSpPr>
            <a:spLocks noChangeAspect="1" noChangeShapeType="1"/>
          </p:cNvSpPr>
          <p:nvPr/>
        </p:nvSpPr>
        <p:spPr bwMode="auto">
          <a:xfrm>
            <a:off x="7227331" y="5625388"/>
            <a:ext cx="576064" cy="0"/>
          </a:xfrm>
          <a:prstGeom prst="line">
            <a:avLst/>
          </a:prstGeom>
          <a:noFill/>
          <a:ln w="41275">
            <a:solidFill>
              <a:srgbClr val="00B05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51"/>
          <p:cNvSpPr>
            <a:spLocks noChangeAspect="1" noChangeShapeType="1"/>
          </p:cNvSpPr>
          <p:nvPr/>
        </p:nvSpPr>
        <p:spPr bwMode="auto">
          <a:xfrm>
            <a:off x="7227331" y="5049324"/>
            <a:ext cx="576064" cy="0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Text Box 52"/>
          <p:cNvSpPr txBox="1">
            <a:spLocks noChangeAspect="1" noChangeArrowheads="1"/>
          </p:cNvSpPr>
          <p:nvPr/>
        </p:nvSpPr>
        <p:spPr bwMode="auto">
          <a:xfrm>
            <a:off x="7371347" y="5049324"/>
            <a:ext cx="371475" cy="32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AB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Text Box 53"/>
          <p:cNvSpPr txBox="1">
            <a:spLocks noChangeAspect="1" noChangeArrowheads="1"/>
          </p:cNvSpPr>
          <p:nvPr/>
        </p:nvSpPr>
        <p:spPr bwMode="auto">
          <a:xfrm>
            <a:off x="7371347" y="5341598"/>
            <a:ext cx="371475" cy="32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CB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Text Box 54"/>
          <p:cNvSpPr txBox="1">
            <a:spLocks noChangeAspect="1" noChangeArrowheads="1"/>
          </p:cNvSpPr>
          <p:nvPr/>
        </p:nvSpPr>
        <p:spPr bwMode="auto">
          <a:xfrm>
            <a:off x="7371347" y="4777068"/>
            <a:ext cx="371475" cy="32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endParaRPr kumimoji="0" lang="en-US" altLang="zh-CN" sz="4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30"/>
          <p:cNvSpPr txBox="1">
            <a:spLocks noChangeAspect="1" noChangeArrowheads="1"/>
          </p:cNvSpPr>
          <p:nvPr/>
        </p:nvSpPr>
        <p:spPr bwMode="auto">
          <a:xfrm>
            <a:off x="7803396" y="4761292"/>
            <a:ext cx="504055" cy="108012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  <a:miter lim="800000"/>
          </a:ln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I/O</a:t>
            </a:r>
            <a:endParaRPr kumimoji="0" lang="en-US" altLang="zh-CN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接</a:t>
            </a:r>
            <a:endParaRPr kumimoji="0" lang="en-US" altLang="zh-CN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口</a:t>
            </a:r>
            <a:endParaRPr kumimoji="0" lang="en-US" altLang="zh-CN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Text Box 30"/>
          <p:cNvSpPr txBox="1">
            <a:spLocks noChangeAspect="1" noChangeArrowheads="1"/>
          </p:cNvSpPr>
          <p:nvPr/>
        </p:nvSpPr>
        <p:spPr bwMode="auto">
          <a:xfrm>
            <a:off x="8307451" y="4761292"/>
            <a:ext cx="504055" cy="108012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</a:ln>
        </p:spPr>
        <p:txBody>
          <a:bodyPr wrap="none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I/O</a:t>
            </a:r>
            <a:endParaRPr kumimoji="0" lang="en-US" altLang="zh-CN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设</a:t>
            </a:r>
            <a:endParaRPr kumimoji="0" lang="en-US" altLang="zh-CN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备</a:t>
            </a:r>
            <a:endParaRPr kumimoji="0" lang="en-US" altLang="zh-CN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51"/>
          <p:cNvSpPr>
            <a:spLocks noChangeAspect="1" noChangeShapeType="1"/>
          </p:cNvSpPr>
          <p:nvPr/>
        </p:nvSpPr>
        <p:spPr bwMode="auto">
          <a:xfrm>
            <a:off x="6305154" y="3125192"/>
            <a:ext cx="787126" cy="0"/>
          </a:xfrm>
          <a:prstGeom prst="line">
            <a:avLst/>
          </a:prstGeom>
          <a:noFill/>
          <a:ln w="41275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49"/>
          <p:cNvSpPr>
            <a:spLocks noChangeAspect="1" noChangeShapeType="1"/>
          </p:cNvSpPr>
          <p:nvPr/>
        </p:nvSpPr>
        <p:spPr bwMode="auto">
          <a:xfrm>
            <a:off x="6305154" y="3607792"/>
            <a:ext cx="787126" cy="0"/>
          </a:xfrm>
          <a:prstGeom prst="line">
            <a:avLst/>
          </a:prstGeom>
          <a:noFill/>
          <a:ln w="41275">
            <a:solidFill>
              <a:srgbClr val="9999FF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50"/>
          <p:cNvSpPr>
            <a:spLocks noChangeAspect="1" noChangeShapeType="1"/>
          </p:cNvSpPr>
          <p:nvPr/>
        </p:nvSpPr>
        <p:spPr bwMode="auto">
          <a:xfrm>
            <a:off x="6305154" y="5766792"/>
            <a:ext cx="787126" cy="0"/>
          </a:xfrm>
          <a:prstGeom prst="line">
            <a:avLst/>
          </a:prstGeom>
          <a:noFill/>
          <a:ln w="41275">
            <a:solidFill>
              <a:srgbClr val="00B05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Text Box 21"/>
          <p:cNvSpPr txBox="1">
            <a:spLocks noChangeAspect="1" noChangeArrowheads="1"/>
          </p:cNvSpPr>
          <p:nvPr/>
        </p:nvSpPr>
        <p:spPr bwMode="auto">
          <a:xfrm>
            <a:off x="3703241" y="908695"/>
            <a:ext cx="371475" cy="4032473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  <a:miter lim="800000"/>
          </a:ln>
        </p:spPr>
        <p:txBody>
          <a:bodyPr vert="eaVert"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CPU</a:t>
            </a: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内部总线</a:t>
            </a:r>
            <a:endParaRPr kumimoji="0" lang="zh-CN" altLang="en-US" sz="44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20272" y="697920"/>
            <a:ext cx="20600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605" marR="0" lvl="0" indent="-268605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无缓存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268605" marR="0" lvl="0" indent="-268605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无虚存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268605" marR="0" lvl="0" indent="-268605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无多任务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268605" marR="0" lvl="0" indent="-268605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内存与CPU速度一样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9" name="文本框 88"/>
          <p:cNvSpPr txBox="1"/>
          <p:nvPr/>
        </p:nvSpPr>
        <p:spPr bwMode="auto">
          <a:xfrm>
            <a:off x="7912894" y="112066"/>
            <a:ext cx="1231106" cy="369332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【例３】</a:t>
            </a:r>
            <a:endParaRPr lang="zh-CN" altLang="en-US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动作按钮: 上一张 84">
            <a:hlinkClick r:id="" action="ppaction://hlinkshowjump?jump=lastslideviewed" highlightClick="1"/>
          </p:cNvPr>
          <p:cNvSpPr/>
          <p:nvPr/>
        </p:nvSpPr>
        <p:spPr bwMode="auto">
          <a:xfrm>
            <a:off x="7803395" y="6201534"/>
            <a:ext cx="432048" cy="432048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18"/>
          <p:cNvSpPr txBox="1">
            <a:spLocks noChangeAspect="1" noChangeArrowheads="1"/>
          </p:cNvSpPr>
          <p:nvPr/>
        </p:nvSpPr>
        <p:spPr bwMode="auto">
          <a:xfrm>
            <a:off x="5003880" y="4834083"/>
            <a:ext cx="1487170" cy="322086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0000"/>
            </a:solidFill>
            <a:miter lim="800000"/>
          </a:ln>
        </p:spPr>
        <p:txBody>
          <a:bodyPr tIns="0" bIns="0" anchor="ctr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指令</a:t>
            </a:r>
            <a:r>
              <a: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译码器</a:t>
            </a: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PC</a:t>
            </a:r>
            <a:r>
              <a:rPr lang="zh-CN" altLang="en-US"/>
              <a:t>：存放下一条要执行的指令地址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控制器设计</a:t>
            </a:r>
            <a:r>
              <a:rPr lang="zh-CN" altLang="en-US"/>
              <a:t>、</a:t>
            </a:r>
            <a:r>
              <a:rPr lang="en-US" altLang="zh-CN"/>
              <a:t>CPU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626"/>
            <a:ext cx="8712968" cy="44645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某计算机系统简化的</a:t>
            </a:r>
            <a:r>
              <a:rPr lang="en-US" altLang="zh-CN" sz="2400" dirty="0"/>
              <a:t>CPU</a:t>
            </a:r>
            <a:r>
              <a:rPr lang="zh-CN" altLang="en-US" sz="2400" dirty="0"/>
              <a:t>结构如 </a:t>
            </a:r>
            <a:r>
              <a:rPr lang="zh-CN" altLang="en-US" sz="2400" dirty="0">
                <a:hlinkClick r:id="rId1" action="ppaction://hlinksldjump"/>
              </a:rPr>
              <a:t>图</a:t>
            </a:r>
            <a:r>
              <a:rPr lang="en-US" altLang="zh-CN" sz="2400" dirty="0">
                <a:hlinkClick r:id="rId1" action="ppaction://hlinksldjump"/>
              </a:rPr>
              <a:t>6.3</a:t>
            </a:r>
            <a:r>
              <a:rPr lang="en-US" altLang="zh-CN" sz="2400" dirty="0"/>
              <a:t> </a:t>
            </a:r>
            <a:r>
              <a:rPr lang="zh-CN" altLang="en-US" sz="2400" dirty="0"/>
              <a:t>所示，有如下减法指令：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SUB  B</a:t>
            </a:r>
            <a:r>
              <a:rPr lang="en-US" altLang="zh-CN" sz="3200" dirty="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rgbClr val="CC0000"/>
                </a:solidFill>
              </a:rPr>
              <a:t>R0</a:t>
            </a:r>
            <a:r>
              <a:rPr lang="en-US" altLang="zh-CN" sz="3200" dirty="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 dirty="0">
                <a:solidFill>
                  <a:srgbClr val="CC0000"/>
                </a:solidFill>
              </a:rPr>
              <a:t>, R1</a:t>
            </a:r>
            <a:endParaRPr lang="en-US" altLang="zh-CN" sz="3200" dirty="0">
              <a:solidFill>
                <a:srgbClr val="CC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B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R0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/>
              <a:t>表示</a:t>
            </a:r>
            <a:r>
              <a:rPr lang="zh-CN" altLang="en-US" sz="2400" dirty="0">
                <a:solidFill>
                  <a:srgbClr val="D60093"/>
                </a:solidFill>
              </a:rPr>
              <a:t>基址寻址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8000"/>
                </a:solidFill>
              </a:rPr>
              <a:t>偏移量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R0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8000"/>
                </a:solidFill>
              </a:rPr>
              <a:t>基址寄存器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指令的功能是：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基址寄存器</a:t>
            </a:r>
            <a:r>
              <a:rPr lang="en-US" altLang="zh-CN" sz="2400" dirty="0"/>
              <a:t>R0</a:t>
            </a:r>
            <a:r>
              <a:rPr lang="zh-CN" altLang="en-US" sz="2400" dirty="0"/>
              <a:t>的内容加</a:t>
            </a:r>
            <a:r>
              <a:rPr lang="zh-CN" altLang="en-US" sz="2400" dirty="0">
                <a:solidFill>
                  <a:srgbClr val="008000"/>
                </a:solidFill>
              </a:rPr>
              <a:t>偏移量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zh-CN" altLang="en-US" sz="2400" dirty="0"/>
              <a:t>记为 </a:t>
            </a:r>
            <a:r>
              <a:rPr lang="en-US" altLang="zh-CN" sz="2400" i="1" dirty="0" err="1">
                <a:solidFill>
                  <a:srgbClr val="0070C0"/>
                </a:solidFill>
              </a:rPr>
              <a:t>Addr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/>
              <a:t>为内存地址，内存地址为 </a:t>
            </a:r>
            <a:r>
              <a:rPr lang="en-US" altLang="zh-CN" sz="2400" i="1" dirty="0" err="1">
                <a:solidFill>
                  <a:srgbClr val="0070C0"/>
                </a:solidFill>
              </a:rPr>
              <a:t>Addr</a:t>
            </a:r>
            <a:r>
              <a:rPr lang="en-US" altLang="zh-CN" sz="2400" i="1" dirty="0">
                <a:solidFill>
                  <a:srgbClr val="0070C0"/>
                </a:solidFill>
              </a:rPr>
              <a:t> </a:t>
            </a:r>
            <a:r>
              <a:rPr lang="zh-CN" altLang="en-US" sz="2400" dirty="0"/>
              <a:t>的单元的内容作为</a:t>
            </a:r>
            <a:r>
              <a:rPr lang="zh-CN" altLang="en-US" sz="2400" dirty="0">
                <a:solidFill>
                  <a:srgbClr val="9900FF"/>
                </a:solidFill>
              </a:rPr>
              <a:t>被减数</a:t>
            </a:r>
            <a:r>
              <a:rPr lang="zh-CN" altLang="en-US" sz="2400" dirty="0"/>
              <a:t>，</a:t>
            </a:r>
            <a:br>
              <a:rPr lang="en-US" altLang="zh-CN" sz="2400" dirty="0"/>
            </a:br>
            <a:r>
              <a:rPr lang="en-US" altLang="zh-CN" sz="2400" dirty="0"/>
              <a:t>R1</a:t>
            </a:r>
            <a:r>
              <a:rPr lang="zh-CN" altLang="en-US" sz="2400" dirty="0"/>
              <a:t>寄存器的内容作为</a:t>
            </a:r>
            <a:r>
              <a:rPr lang="zh-CN" altLang="en-US" sz="2400" dirty="0">
                <a:solidFill>
                  <a:srgbClr val="9900FF"/>
                </a:solidFill>
              </a:rPr>
              <a:t>减数</a:t>
            </a:r>
            <a:r>
              <a:rPr lang="zh-CN" altLang="en-US" sz="2400" dirty="0"/>
              <a:t>，二者相减，</a:t>
            </a:r>
            <a:br>
              <a:rPr lang="en-US" altLang="zh-CN" sz="2400" dirty="0"/>
            </a:br>
            <a:r>
              <a:rPr lang="zh-CN" altLang="en-US" sz="2400" dirty="0">
                <a:solidFill>
                  <a:srgbClr val="FF0000"/>
                </a:solidFill>
              </a:rPr>
              <a:t>差</a:t>
            </a:r>
            <a:r>
              <a:rPr lang="zh-CN" altLang="en-US" sz="2400" dirty="0"/>
              <a:t>存入内存地址为 </a:t>
            </a:r>
            <a:r>
              <a:rPr lang="en-US" altLang="zh-CN" sz="2400" i="1" dirty="0" err="1">
                <a:solidFill>
                  <a:srgbClr val="0070C0"/>
                </a:solidFill>
              </a:rPr>
              <a:t>Addr</a:t>
            </a:r>
            <a:r>
              <a:rPr lang="en-US" altLang="zh-CN" sz="2400" i="1" dirty="0">
                <a:solidFill>
                  <a:srgbClr val="0070C0"/>
                </a:solidFill>
              </a:rPr>
              <a:t> </a:t>
            </a:r>
            <a:r>
              <a:rPr lang="zh-CN" altLang="en-US" sz="2400" dirty="0"/>
              <a:t>的单元。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写出上述减法指令包括取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指令在内的</a:t>
            </a:r>
            <a:r>
              <a:rPr lang="zh-CN" altLang="en-US" sz="2400" dirty="0">
                <a:solidFill>
                  <a:srgbClr val="FF0000"/>
                </a:solidFill>
              </a:rPr>
              <a:t>微操作序列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微命令序列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7707708" y="90943"/>
            <a:ext cx="1436292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【例３】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3789045"/>
            <a:ext cx="3291205" cy="23228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控制器设计</a:t>
            </a:r>
            <a:r>
              <a:rPr lang="zh-CN" altLang="en-US"/>
              <a:t>、</a:t>
            </a:r>
            <a:r>
              <a:rPr lang="en-US" altLang="zh-CN"/>
              <a:t>CPU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577385" y="568325"/>
            <a:ext cx="272222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SUB  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R0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R1</a:t>
            </a:r>
            <a:endParaRPr lang="zh-CN" altLang="en-US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/>
        </p:nvGraphicFramePr>
        <p:xfrm>
          <a:off x="438404" y="1091545"/>
          <a:ext cx="6458823" cy="5289864"/>
        </p:xfrm>
        <a:graphic>
          <a:graphicData uri="http://schemas.openxmlformats.org/drawingml/2006/table">
            <a:tbl>
              <a:tblPr/>
              <a:tblGrid>
                <a:gridCol w="372631"/>
                <a:gridCol w="459775"/>
                <a:gridCol w="2602081"/>
                <a:gridCol w="3024336"/>
              </a:tblGrid>
              <a:tr h="44082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微操作序列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微命令序列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取指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[AR]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PC+1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row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地址字段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kern="1200" cap="none" spc="0" normalizeH="0" baseline="-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kern="1200" cap="none" spc="0" normalizeH="0" baseline="-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en-US" altLang="zh-CN" sz="2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Y+R0</a:t>
                      </a:r>
                      <a:endParaRPr kumimoji="1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kern="1200" cap="none" spc="0" normalizeH="0" baseline="-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 </a:t>
                      </a:r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</a:t>
                      </a:r>
                      <a:endParaRPr kumimoji="1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[AR]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T5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s-E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es-E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s-E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Y-R1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T7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s-E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kumimoji="1" lang="es-ES" altLang="zh-CN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s-E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T8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Memory[AR]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</a:t>
                      </a:r>
                      <a:endParaRPr kumimoji="1" lang="es-E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Mwrite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右大括号 9"/>
          <p:cNvSpPr/>
          <p:nvPr/>
        </p:nvSpPr>
        <p:spPr bwMode="auto">
          <a:xfrm>
            <a:off x="6953628" y="2893177"/>
            <a:ext cx="216024" cy="790302"/>
          </a:xfrm>
          <a:prstGeom prst="rightBrace">
            <a:avLst>
              <a:gd name="adj1" fmla="val 32907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右大括号 10"/>
          <p:cNvSpPr/>
          <p:nvPr/>
        </p:nvSpPr>
        <p:spPr bwMode="auto">
          <a:xfrm>
            <a:off x="6961539" y="3786996"/>
            <a:ext cx="216024" cy="785004"/>
          </a:xfrm>
          <a:prstGeom prst="rightBrace">
            <a:avLst>
              <a:gd name="adj1" fmla="val 3452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右大括号 11"/>
          <p:cNvSpPr/>
          <p:nvPr/>
        </p:nvSpPr>
        <p:spPr bwMode="auto">
          <a:xfrm>
            <a:off x="6953628" y="4641011"/>
            <a:ext cx="216024" cy="836762"/>
          </a:xfrm>
          <a:prstGeom prst="rightBrace">
            <a:avLst>
              <a:gd name="adj1" fmla="val 40170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30976" y="3106691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anose="02020603050405020304"/>
                <a:ea typeface="宋体" panose="02010600030101010101" pitchFamily="2" charset="-122"/>
              </a:rPr>
              <a:t>准备主存地址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9313" y="396006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anose="02020603050405020304"/>
                <a:ea typeface="宋体" panose="02010600030101010101" pitchFamily="2" charset="-122"/>
              </a:rPr>
              <a:t>取主存操作数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30976" y="483888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anose="02020603050405020304"/>
                <a:ea typeface="宋体" panose="02010600030101010101" pitchFamily="2" charset="-122"/>
              </a:rPr>
              <a:t>减法运算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6" name="右大括号 15"/>
          <p:cNvSpPr/>
          <p:nvPr/>
        </p:nvSpPr>
        <p:spPr bwMode="auto">
          <a:xfrm>
            <a:off x="6961539" y="5529533"/>
            <a:ext cx="216024" cy="851796"/>
          </a:xfrm>
          <a:prstGeom prst="rightBrace">
            <a:avLst>
              <a:gd name="adj1" fmla="val 40170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69652" y="5729536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anose="02020603050405020304"/>
                <a:ea typeface="宋体" panose="02010600030101010101" pitchFamily="2" charset="-122"/>
              </a:rPr>
              <a:t>存结果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31640" y="1570008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331640" y="2015370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331640" y="2450699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331640" y="2902703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31640" y="3340084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331640" y="3776667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331640" y="4218317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331640" y="4649637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331640" y="5098425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331640" y="5532283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331640" y="5972683"/>
            <a:ext cx="2498488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923928" y="1578634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923928" y="2020178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23928" y="2455639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923928" y="2900522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923928" y="3339959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23928" y="3781503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923928" y="4214421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923928" y="4667888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923928" y="5108793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923928" y="5546073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923928" y="5982995"/>
            <a:ext cx="2880320" cy="36230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 bwMode="auto">
          <a:xfrm>
            <a:off x="7707708" y="90943"/>
            <a:ext cx="1436292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【例３】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动作按钮: 空白 4">
            <a:hlinkClick r:id="rId1" action="ppaction://hlinksldjump" highlightClick="1"/>
          </p:cNvPr>
          <p:cNvSpPr/>
          <p:nvPr/>
        </p:nvSpPr>
        <p:spPr bwMode="auto">
          <a:xfrm>
            <a:off x="8055411" y="1064641"/>
            <a:ext cx="863774" cy="513993"/>
          </a:xfrm>
          <a:prstGeom prst="actionButtonBlan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/>
              <a:t>图</a:t>
            </a:r>
            <a:r>
              <a:rPr lang="zh-CN" altLang="en-US" sz="1200"/>
              <a:t> </a:t>
            </a:r>
            <a:r>
              <a:rPr lang="en-US" altLang="zh-CN" sz="2400"/>
              <a:t>6.3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15" y="620395"/>
            <a:ext cx="2978785" cy="21024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控制器设计</a:t>
            </a:r>
            <a:r>
              <a:rPr lang="zh-CN" altLang="en-US"/>
              <a:t>、</a:t>
            </a:r>
            <a:r>
              <a:rPr lang="en-US" altLang="zh-CN"/>
              <a:t>CPU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7707708" y="90943"/>
            <a:ext cx="1436292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【例３】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315" y="620395"/>
            <a:ext cx="2978785" cy="210248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577385" y="568325"/>
            <a:ext cx="272222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SUB  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R0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R1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Group 44"/>
          <p:cNvGraphicFramePr>
            <a:graphicFrameLocks noGrp="1"/>
          </p:cNvGraphicFramePr>
          <p:nvPr/>
        </p:nvGraphicFramePr>
        <p:xfrm>
          <a:off x="438404" y="1091545"/>
          <a:ext cx="6458823" cy="5289600"/>
        </p:xfrm>
        <a:graphic>
          <a:graphicData uri="http://schemas.openxmlformats.org/drawingml/2006/table">
            <a:tbl>
              <a:tblPr/>
              <a:tblGrid>
                <a:gridCol w="372631"/>
                <a:gridCol w="459775"/>
                <a:gridCol w="2602081"/>
                <a:gridCol w="3024336"/>
              </a:tblGrid>
              <a:tr h="44082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微操作序列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微命令序列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取指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[AR]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PC+1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row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地址字段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en-US" altLang="zh-CN" sz="2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kumimoji="1" lang="en-US" altLang="zh-CN" sz="2000" b="1" i="0" u="none" strike="noStrike" kern="1200" cap="none" spc="0" normalizeH="0" baseline="-30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kern="1200" cap="none" spc="0" normalizeH="0" baseline="-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en-US" altLang="zh-CN" sz="2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Y+R0</a:t>
                      </a:r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【运算的结果用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来接着】</a:t>
                      </a:r>
                      <a:endParaRPr kumimoji="1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R0</a:t>
                      </a:r>
                      <a:r>
                        <a:rPr kumimoji="1" lang="en-US" altLang="zh-CN" sz="2000" b="1" i="0" u="none" strike="noStrike" kern="1200" cap="none" spc="0" normalizeH="0" baseline="-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 </a:t>
                      </a:r>
                      <a:r>
                        <a:rPr kumimoji="1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</a:t>
                      </a:r>
                      <a:endParaRPr kumimoji="1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Memory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[AR]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Mread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T5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【初步的数据用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来接着】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s-E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es-E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s-E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Y-R1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R1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dirty="0" err="1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Z</a:t>
                      </a:r>
                      <a:r>
                        <a:rPr kumimoji="1" lang="en-US" altLang="zh-CN" sz="2000" b="1" baseline="-30000" dirty="0" err="1">
                          <a:ln>
                            <a:noFill/>
                          </a:ln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in</a:t>
                      </a:r>
                      <a:endParaRPr kumimoji="1" lang="en-US" altLang="zh-CN" sz="2000" b="1" baseline="-30000" dirty="0" err="1">
                        <a:ln>
                          <a:noFill/>
                        </a:ln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05"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T7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s-E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kumimoji="1" lang="es-ES" altLang="zh-CN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s-E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kumimoji="1" lang="en-US" altLang="zh-CN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22">
                <a:tc vMerge="1"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T8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Memory[AR]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</a:t>
                      </a:r>
                      <a:endParaRPr kumimoji="1" lang="es-E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1060003010101010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DRS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Mwrite</a:t>
                      </a:r>
                      <a:endParaRPr kumimoji="1" lang="en-US" altLang="zh-CN" sz="2000" b="1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右大括号 19"/>
          <p:cNvSpPr/>
          <p:nvPr/>
        </p:nvSpPr>
        <p:spPr bwMode="auto">
          <a:xfrm>
            <a:off x="6953628" y="2893177"/>
            <a:ext cx="216024" cy="790302"/>
          </a:xfrm>
          <a:prstGeom prst="rightBrace">
            <a:avLst>
              <a:gd name="adj1" fmla="val 32907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右大括号 20"/>
          <p:cNvSpPr/>
          <p:nvPr/>
        </p:nvSpPr>
        <p:spPr bwMode="auto">
          <a:xfrm>
            <a:off x="6961539" y="3786996"/>
            <a:ext cx="216024" cy="785004"/>
          </a:xfrm>
          <a:prstGeom prst="rightBrace">
            <a:avLst>
              <a:gd name="adj1" fmla="val 34521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右大括号 21"/>
          <p:cNvSpPr/>
          <p:nvPr/>
        </p:nvSpPr>
        <p:spPr bwMode="auto">
          <a:xfrm>
            <a:off x="6953628" y="4641011"/>
            <a:ext cx="216024" cy="836762"/>
          </a:xfrm>
          <a:prstGeom prst="rightBrace">
            <a:avLst>
              <a:gd name="adj1" fmla="val 40170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30976" y="3106691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anose="02020603050405020304"/>
                <a:ea typeface="宋体" panose="02010600030101010101" pitchFamily="2" charset="-122"/>
              </a:rPr>
              <a:t>准备主存地址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59313" y="3960067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anose="02020603050405020304"/>
                <a:ea typeface="宋体" panose="02010600030101010101" pitchFamily="2" charset="-122"/>
              </a:rPr>
              <a:t>取主存操作数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30976" y="483888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anose="02020603050405020304"/>
                <a:ea typeface="宋体" panose="02010600030101010101" pitchFamily="2" charset="-122"/>
              </a:rPr>
              <a:t>减法运算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6" name="右大括号 25"/>
          <p:cNvSpPr/>
          <p:nvPr/>
        </p:nvSpPr>
        <p:spPr bwMode="auto">
          <a:xfrm>
            <a:off x="6961539" y="5529533"/>
            <a:ext cx="216024" cy="851796"/>
          </a:xfrm>
          <a:prstGeom prst="rightBrace">
            <a:avLst>
              <a:gd name="adj1" fmla="val 40170"/>
              <a:gd name="adj2" fmla="val 50000"/>
            </a:avLst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69652" y="5729536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anose="02020603050405020304"/>
                <a:ea typeface="宋体" panose="02010600030101010101" pitchFamily="2" charset="-122"/>
              </a:rPr>
              <a:t>存结果</a:t>
            </a:r>
            <a:endParaRPr lang="zh-CN" altLang="en-US" sz="2000" dirty="0">
              <a:solidFill>
                <a:srgbClr val="FF00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对上一页的微操作的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总体思路</a:t>
            </a:r>
            <a:r>
              <a:rPr lang="zh-CN" altLang="en-US"/>
              <a:t>：准备好地址，放进</a:t>
            </a:r>
            <a:r>
              <a:rPr lang="en-US" altLang="zh-CN"/>
              <a:t>AR</a:t>
            </a:r>
            <a:r>
              <a:rPr lang="zh-CN" altLang="en-US"/>
              <a:t>，然后主存访问，将结果放进</a:t>
            </a:r>
            <a:r>
              <a:rPr lang="en-US" altLang="zh-CN"/>
              <a:t>DR</a:t>
            </a:r>
            <a:endParaRPr lang="en-US" altLang="zh-CN"/>
          </a:p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Y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Z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是临时寄存器的一般命名，</a:t>
            </a:r>
            <a:r>
              <a:rPr lang="zh-CN" altLang="en-US"/>
              <a:t>分别用于暂存中间数据</a:t>
            </a:r>
            <a:r>
              <a:rPr lang="en-US" altLang="zh-CN"/>
              <a:t>Y</a:t>
            </a:r>
            <a:r>
              <a:rPr lang="zh-CN" altLang="en-US"/>
              <a:t>和暂存中间结果</a:t>
            </a:r>
            <a:r>
              <a:rPr lang="en-US" altLang="zh-CN"/>
              <a:t>Z</a:t>
            </a:r>
            <a:r>
              <a:rPr lang="zh-CN" altLang="en-US"/>
              <a:t>，不建议换成</a:t>
            </a:r>
            <a:r>
              <a:rPr lang="en-US" altLang="zh-CN"/>
              <a:t>R1</a:t>
            </a:r>
            <a:endParaRPr lang="zh-CN" altLang="en-US"/>
          </a:p>
          <a:p>
            <a:r>
              <a:rPr lang="zh-CN" altLang="en-US" sz="2000">
                <a:sym typeface="+mn-ea"/>
              </a:rPr>
              <a:t>一般取指令的过程都是一样的：</a:t>
            </a:r>
            <a:r>
              <a:rPr lang="en-US" altLang="zh-CN" sz="2000"/>
              <a:t>PC</a:t>
            </a:r>
            <a:r>
              <a:rPr lang="zh-CN" altLang="en-US" sz="2000"/>
              <a:t>存放着下一条要执行指令的地址，所以</a:t>
            </a:r>
            <a:r>
              <a:rPr lang="en-US" altLang="zh-CN" sz="2000"/>
              <a:t>PC</a:t>
            </a:r>
            <a:r>
              <a:rPr lang="zh-CN" altLang="en-US" sz="2000"/>
              <a:t>先放进</a:t>
            </a:r>
            <a:r>
              <a:rPr lang="en-US" altLang="zh-CN" sz="2000"/>
              <a:t>AR</a:t>
            </a:r>
            <a:r>
              <a:rPr lang="zh-CN" altLang="en-US" sz="2000"/>
              <a:t>，然后从主存中读取</a:t>
            </a:r>
            <a:r>
              <a:rPr lang="en-US" altLang="zh-CN" sz="2000"/>
              <a:t>AR</a:t>
            </a:r>
            <a:r>
              <a:rPr lang="zh-CN" altLang="en-US" sz="2000"/>
              <a:t>对应位置的指令先放到</a:t>
            </a:r>
            <a:r>
              <a:rPr lang="en-US" altLang="zh-CN" sz="2000"/>
              <a:t>DR</a:t>
            </a:r>
            <a:r>
              <a:rPr lang="zh-CN" altLang="en-US" sz="2000"/>
              <a:t>，进而放进</a:t>
            </a:r>
            <a:r>
              <a:rPr lang="en-US" altLang="zh-CN" sz="2000"/>
              <a:t>IR</a:t>
            </a:r>
            <a:r>
              <a:rPr lang="zh-CN" altLang="en-US" sz="2000"/>
              <a:t>，然后</a:t>
            </a:r>
            <a:r>
              <a:rPr lang="en-US" altLang="zh-CN" sz="2000"/>
              <a:t>PC</a:t>
            </a:r>
            <a:r>
              <a:rPr lang="zh-CN" altLang="en-US" sz="2000"/>
              <a:t>自增</a:t>
            </a:r>
            <a:endParaRPr lang="zh-CN" altLang="en-US" sz="2000"/>
          </a:p>
          <a:p>
            <a:r>
              <a:rPr lang="zh-CN" altLang="en-US"/>
              <a:t>取指令阶段结束后，</a:t>
            </a:r>
            <a:r>
              <a:rPr lang="en-US" altLang="zh-CN">
                <a:highlight>
                  <a:srgbClr val="FFFF00"/>
                </a:highlight>
              </a:rPr>
              <a:t>IR</a:t>
            </a:r>
            <a:r>
              <a:rPr lang="zh-CN" altLang="en-US"/>
              <a:t>（指令寄存器）</a:t>
            </a:r>
            <a:r>
              <a:rPr lang="zh-CN" altLang="en-US">
                <a:sym typeface="+mn-ea"/>
              </a:rPr>
              <a:t>是由操作码、地址码等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多个字段构成的完整指令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/>
              <a:t>，</a:t>
            </a:r>
            <a:r>
              <a:rPr lang="en-US" altLang="zh-CN"/>
              <a:t>“Y</a:t>
            </a:r>
            <a:r>
              <a:rPr lang="en-US" altLang="en-US"/>
              <a:t>←</a:t>
            </a:r>
            <a:r>
              <a:rPr lang="en-US" altLang="zh-CN"/>
              <a:t>IR (</a:t>
            </a:r>
            <a:r>
              <a:rPr lang="zh-CN" altLang="en-US"/>
              <a:t>地址字段</a:t>
            </a:r>
            <a:r>
              <a:rPr lang="en-US" altLang="zh-CN"/>
              <a:t> B)” </a:t>
            </a:r>
            <a:r>
              <a:rPr lang="zh-CN" altLang="en-US"/>
              <a:t>这一步是从指令寄存器</a:t>
            </a:r>
            <a:r>
              <a:rPr lang="en-US" altLang="zh-CN"/>
              <a:t> IR 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提取出</a:t>
            </a:r>
            <a:r>
              <a:rPr lang="zh-CN" altLang="en-US"/>
              <a:t>地址字段</a:t>
            </a:r>
            <a:r>
              <a:rPr lang="en-US" altLang="zh-CN"/>
              <a:t> B </a:t>
            </a:r>
            <a:r>
              <a:rPr lang="zh-CN" altLang="en-US"/>
              <a:t>的内容，将其传送到</a:t>
            </a:r>
            <a:r>
              <a:rPr lang="en-US" altLang="zh-CN"/>
              <a:t> Y </a:t>
            </a:r>
            <a:r>
              <a:rPr lang="zh-CN" altLang="en-US"/>
              <a:t>寄存器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 sz="1600"/>
              <a:t>DR</a:t>
            </a:r>
            <a:r>
              <a:rPr lang="en-US" altLang="zh-CN" sz="1600">
                <a:highlight>
                  <a:srgbClr val="FFFF00"/>
                </a:highlight>
              </a:rPr>
              <a:t>S</a:t>
            </a:r>
            <a:r>
              <a:rPr lang="en-US" altLang="zh-CN" sz="1600"/>
              <a:t>in</a:t>
            </a:r>
            <a:r>
              <a:rPr lang="zh-CN" altLang="en-US" sz="1600"/>
              <a:t>：从</a:t>
            </a:r>
            <a:r>
              <a:rPr lang="zh-CN" altLang="en-US" sz="1600">
                <a:highlight>
                  <a:srgbClr val="FFFF00"/>
                </a:highlight>
              </a:rPr>
              <a:t>外部</a:t>
            </a:r>
            <a:r>
              <a:rPr lang="zh-CN" altLang="en-US" sz="1600"/>
              <a:t>存储器存入数据寄存器（</a:t>
            </a:r>
            <a:r>
              <a:rPr lang="en-US" altLang="zh-CN" sz="1600"/>
              <a:t>DR</a:t>
            </a:r>
            <a:r>
              <a:rPr lang="zh-CN" altLang="en-US" sz="1600"/>
              <a:t>）。</a:t>
            </a:r>
            <a:endParaRPr lang="zh-CN" altLang="en-US" sz="1600"/>
          </a:p>
          <a:p>
            <a:r>
              <a:rPr lang="en-US" altLang="zh-CN" sz="1600"/>
              <a:t>DR</a:t>
            </a:r>
            <a:r>
              <a:rPr lang="en-US" altLang="zh-CN" sz="1600">
                <a:highlight>
                  <a:srgbClr val="FFFF00"/>
                </a:highlight>
              </a:rPr>
              <a:t>Ii</a:t>
            </a:r>
            <a:r>
              <a:rPr lang="en-US" altLang="zh-CN" sz="1600"/>
              <a:t>n</a:t>
            </a:r>
            <a:r>
              <a:rPr lang="zh-CN" altLang="en-US" sz="1600"/>
              <a:t>：某个</a:t>
            </a:r>
            <a:r>
              <a:rPr lang="zh-CN" altLang="en-US" sz="1600">
                <a:highlight>
                  <a:srgbClr val="FFFF00"/>
                </a:highlight>
              </a:rPr>
              <a:t>内部</a:t>
            </a:r>
            <a:r>
              <a:rPr lang="zh-CN" altLang="en-US" sz="1600"/>
              <a:t>寄存器的数据传送到</a:t>
            </a:r>
            <a:r>
              <a:rPr lang="en-US" altLang="zh-CN" sz="1600"/>
              <a:t> DR 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DR</a:t>
            </a:r>
            <a:r>
              <a:rPr lang="en-US" altLang="zh-CN" sz="1600">
                <a:highlight>
                  <a:srgbClr val="FFFF00"/>
                </a:highlight>
                <a:sym typeface="+mn-ea"/>
              </a:rPr>
              <a:t>I</a:t>
            </a:r>
            <a:r>
              <a:rPr lang="en-US" altLang="zh-CN" sz="1600">
                <a:sym typeface="+mn-ea"/>
              </a:rPr>
              <a:t>out</a:t>
            </a:r>
            <a:r>
              <a:rPr lang="zh-CN" altLang="en-US" sz="1600">
                <a:sym typeface="+mn-ea"/>
              </a:rPr>
              <a:t>同理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352482" cy="505668"/>
          </a:xfrm>
        </p:spPr>
        <p:txBody>
          <a:bodyPr/>
          <a:lstStyle/>
          <a:p>
            <a:r>
              <a:rPr lang="en-US" altLang="zh-CN" sz="2800">
                <a:ea typeface="黑体" panose="02010609060101010101" pitchFamily="2" charset="-122"/>
              </a:rPr>
              <a:t>P268</a:t>
            </a:r>
            <a:r>
              <a:rPr lang="zh-CN" altLang="en-US" sz="2800">
                <a:ea typeface="黑体" panose="02010609060101010101" pitchFamily="2" charset="-122"/>
              </a:rPr>
              <a:t>～</a:t>
            </a:r>
            <a:r>
              <a:rPr lang="en-US" altLang="zh-CN" sz="2800">
                <a:ea typeface="黑体" panose="02010609060101010101" pitchFamily="2" charset="-122"/>
              </a:rPr>
              <a:t>269  </a:t>
            </a:r>
            <a:r>
              <a:rPr lang="zh-CN" altLang="en-US" sz="2800" dirty="0">
                <a:ea typeface="黑体" panose="02010609060101010101" pitchFamily="2" charset="-122"/>
              </a:rPr>
              <a:t>习题 </a:t>
            </a:r>
            <a:r>
              <a:rPr lang="en-US" altLang="zh-CN" sz="2800" dirty="0">
                <a:ea typeface="黑体" panose="02010609060101010101" pitchFamily="2" charset="-122"/>
              </a:rPr>
              <a:t>6.17</a:t>
            </a:r>
            <a:endParaRPr lang="zh-CN" altLang="en-US" sz="2800" dirty="0"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9F7610A6-6F66-4850-95C4-44F0D47E3297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3491880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43808" y="2420888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rot="5400000" flipH="1" flipV="1">
            <a:off x="3671900" y="2240868"/>
            <a:ext cx="360040" cy="0"/>
          </a:xfrm>
          <a:prstGeom prst="line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triangle" w="med" len="sm"/>
            <a:tailEnd type="triangle" w="med" len="sm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5400000">
            <a:off x="3888718" y="2600908"/>
            <a:ext cx="1079326" cy="794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5400000">
            <a:off x="2987824" y="2276872"/>
            <a:ext cx="288032" cy="1588"/>
          </a:xfrm>
          <a:prstGeom prst="straightConnector1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rot="10800000">
            <a:off x="2627784" y="2132856"/>
            <a:ext cx="504056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rot="5400000">
            <a:off x="1691680" y="3068960"/>
            <a:ext cx="1872208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2627784" y="4005064"/>
            <a:ext cx="1296144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 flipH="1" flipV="1">
            <a:off x="3815916" y="3897052"/>
            <a:ext cx="216024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3420269" y="2996555"/>
            <a:ext cx="288032" cy="794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7" name="矩形 36"/>
          <p:cNvSpPr/>
          <p:nvPr/>
        </p:nvSpPr>
        <p:spPr bwMode="auto">
          <a:xfrm>
            <a:off x="3275856" y="4221088"/>
            <a:ext cx="1728192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状态寄存器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3924722" y="4005064"/>
            <a:ext cx="431254" cy="794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 flipH="1" flipV="1">
            <a:off x="3923928" y="1412776"/>
            <a:ext cx="432048" cy="0"/>
          </a:xfrm>
          <a:prstGeom prst="line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triangle" w="med" len="sm"/>
            <a:tailEnd type="triangle" w="med" len="sm"/>
          </a:ln>
          <a:effectLst/>
        </p:spPr>
      </p:cxnSp>
      <p:sp>
        <p:nvSpPr>
          <p:cNvPr id="43" name="矩形 42"/>
          <p:cNvSpPr/>
          <p:nvPr/>
        </p:nvSpPr>
        <p:spPr bwMode="auto">
          <a:xfrm>
            <a:off x="5220072" y="4005064"/>
            <a:ext cx="1512168" cy="648072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控制器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4427984" y="2348880"/>
            <a:ext cx="3024336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5723334" y="2492102"/>
            <a:ext cx="288032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triangle" w="med" len="sm"/>
            <a:tailEnd type="triangle" w="med" len="sm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5185259" y="3536615"/>
            <a:ext cx="935310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6804248" y="306896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D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804248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C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5" name="直接箭头连接符 54"/>
          <p:cNvCxnSpPr>
            <a:stCxn id="50" idx="0"/>
            <a:endCxn id="54" idx="2"/>
          </p:cNvCxnSpPr>
          <p:nvPr/>
        </p:nvCxnSpPr>
        <p:spPr bwMode="auto">
          <a:xfrm rot="5400000" flipH="1" flipV="1">
            <a:off x="6948264" y="2564904"/>
            <a:ext cx="1008112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 flipH="1" flipV="1">
            <a:off x="7235899" y="1412379"/>
            <a:ext cx="432048" cy="794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563888" y="548680"/>
            <a:ext cx="4464496" cy="648072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/>
              <a:t>主存储器（</a:t>
            </a:r>
            <a:r>
              <a:rPr lang="en-US" altLang="zh-CN"/>
              <a:t>MM</a:t>
            </a:r>
            <a:r>
              <a:rPr lang="zh-CN" altLang="en-US"/>
              <a:t>）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760" y="1412776"/>
            <a:ext cx="6480720" cy="345638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>
            <a:off x="8100392" y="3284984"/>
            <a:ext cx="288032" cy="1588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8244408" y="3113722"/>
            <a:ext cx="64807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zh-CN"/>
              <a:t>+1</a:t>
            </a:r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6084168" y="3068960"/>
            <a:ext cx="0" cy="72008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箭头连接符 81"/>
          <p:cNvCxnSpPr>
            <a:endCxn id="50" idx="2"/>
          </p:cNvCxnSpPr>
          <p:nvPr/>
        </p:nvCxnSpPr>
        <p:spPr bwMode="auto">
          <a:xfrm flipV="1">
            <a:off x="7452320" y="3501008"/>
            <a:ext cx="0" cy="288032"/>
          </a:xfrm>
          <a:prstGeom prst="straightConnector1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6084168" y="3789040"/>
            <a:ext cx="1368152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内容占位符 2"/>
          <p:cNvSpPr txBox="1"/>
          <p:nvPr/>
        </p:nvSpPr>
        <p:spPr bwMode="auto">
          <a:xfrm>
            <a:off x="251520" y="836712"/>
            <a:ext cx="2376264" cy="504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AC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：累加器</a:t>
            </a:r>
            <a:endParaRPr kumimoji="0" lang="zh-CN" altLang="zh-CN" sz="28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40" name="内容占位符 39"/>
          <p:cNvSpPr>
            <a:spLocks noGrp="1"/>
          </p:cNvSpPr>
          <p:nvPr>
            <p:ph idx="1"/>
          </p:nvPr>
        </p:nvSpPr>
        <p:spPr>
          <a:xfrm>
            <a:off x="251520" y="4941168"/>
            <a:ext cx="8578850" cy="1656184"/>
          </a:xfrm>
        </p:spPr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 </a:t>
            </a:r>
            <a:r>
              <a:rPr lang="zh-CN" altLang="en-US"/>
              <a:t>是什么寄存器？</a:t>
            </a:r>
            <a:endParaRPr lang="en-US" altLang="zh-CN"/>
          </a:p>
          <a:p>
            <a:r>
              <a:rPr lang="zh-CN" altLang="en-US"/>
              <a:t>执行阶段</a:t>
            </a:r>
            <a:r>
              <a:rPr lang="zh-CN" altLang="en-US">
                <a:solidFill>
                  <a:srgbClr val="FF0000"/>
                </a:solidFill>
              </a:rPr>
              <a:t>微操作</a:t>
            </a:r>
            <a:r>
              <a:rPr lang="zh-CN" altLang="en-US"/>
              <a:t>流程：</a:t>
            </a:r>
            <a:endParaRPr lang="zh-CN" altLang="en-US"/>
          </a:p>
        </p:txBody>
      </p:sp>
      <p:sp>
        <p:nvSpPr>
          <p:cNvPr id="42" name="内容占位符 2"/>
          <p:cNvSpPr txBox="1"/>
          <p:nvPr/>
        </p:nvSpPr>
        <p:spPr bwMode="auto">
          <a:xfrm>
            <a:off x="4355976" y="5445224"/>
            <a:ext cx="4464496" cy="10801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</a:rPr>
              <a:t>LDA</a:t>
            </a:r>
            <a:r>
              <a:rPr lang="en-US" altLang="zh-CN" sz="2800" kern="0">
                <a:solidFill>
                  <a:srgbClr val="000099"/>
                </a:solidFill>
                <a:latin typeface="+mn-lt"/>
              </a:rPr>
              <a:t>	X	; </a:t>
            </a:r>
            <a:r>
              <a:rPr lang="en-US" altLang="zh-CN" kern="0">
                <a:solidFill>
                  <a:srgbClr val="000099"/>
                </a:solidFill>
                <a:latin typeface="+mn-lt"/>
              </a:rPr>
              <a:t>AC</a:t>
            </a:r>
            <a:r>
              <a:rPr lang="zh-CN" altLang="en-US" kern="0">
                <a:solidFill>
                  <a:srgbClr val="000099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kern="0">
                <a:solidFill>
                  <a:srgbClr val="000099"/>
                </a:solidFill>
                <a:latin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000099"/>
                </a:solidFill>
                <a:latin typeface="+mn-lt"/>
              </a:rPr>
              <a:t>X</a:t>
            </a:r>
            <a:r>
              <a:rPr lang="en-US" altLang="zh-CN" kern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endParaRPr lang="en-US" altLang="zh-CN" sz="2800" kern="0">
              <a:solidFill>
                <a:srgbClr val="000099"/>
              </a:solidFill>
              <a:latin typeface="+mn-lt"/>
            </a:endParaRPr>
          </a:p>
          <a:p>
            <a:pPr lvl="0"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800" kern="0" baseline="0">
                <a:solidFill>
                  <a:srgbClr val="000099"/>
                </a:solidFill>
                <a:latin typeface="+mn-lt"/>
              </a:rPr>
              <a:t>STA</a:t>
            </a:r>
            <a:r>
              <a:rPr lang="en-US" altLang="zh-CN" sz="2800" kern="0">
                <a:solidFill>
                  <a:srgbClr val="000099"/>
                </a:solidFill>
                <a:latin typeface="+mn-lt"/>
              </a:rPr>
              <a:t>	Y	; </a:t>
            </a:r>
            <a:r>
              <a:rPr lang="en-US" altLang="zh-CN" kern="0">
                <a:solidFill>
                  <a:srgbClr val="000099"/>
                </a:solidFill>
                <a:latin typeface="+mn-lt"/>
              </a:rPr>
              <a:t>Y</a:t>
            </a:r>
            <a:r>
              <a:rPr lang="zh-CN" altLang="en-US" kern="0">
                <a:solidFill>
                  <a:srgbClr val="000099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kern="0">
                <a:solidFill>
                  <a:srgbClr val="000099"/>
                </a:solidFill>
                <a:latin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000099"/>
                </a:solidFill>
                <a:latin typeface="+mn-lt"/>
              </a:rPr>
              <a:t>AC</a:t>
            </a:r>
            <a:r>
              <a:rPr lang="en-US" altLang="zh-CN" kern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endParaRPr lang="zh-CN" altLang="zh-CN" sz="2800" kern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220072" y="2636912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en-US" altLang="zh-CN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2987824" y="3140968"/>
            <a:ext cx="1944216" cy="648072"/>
            <a:chOff x="3419872" y="3573016"/>
            <a:chExt cx="1944216" cy="648072"/>
          </a:xfrm>
        </p:grpSpPr>
        <p:sp>
          <p:nvSpPr>
            <p:cNvPr id="8" name="梯形 7"/>
            <p:cNvSpPr/>
            <p:nvPr/>
          </p:nvSpPr>
          <p:spPr bwMode="auto">
            <a:xfrm rot="10800000">
              <a:off x="3419872" y="3573016"/>
              <a:ext cx="1944216" cy="648072"/>
            </a:xfrm>
            <a:prstGeom prst="trapezoid">
              <a:avLst>
                <a:gd name="adj" fmla="val 58953"/>
              </a:avLst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904" y="3645024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ALU</a:t>
              </a:r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 bwMode="auto">
          <a:xfrm>
            <a:off x="7707708" y="90943"/>
            <a:ext cx="1436292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【例４】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507288" cy="20883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p173</a:t>
            </a:r>
            <a:r>
              <a:rPr lang="zh-CN" altLang="en-US" sz="2400"/>
              <a:t>，习题 </a:t>
            </a:r>
            <a:r>
              <a:rPr lang="en-US" altLang="zh-CN" sz="2400"/>
              <a:t>4.25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高速缓存</a:t>
            </a:r>
            <a:r>
              <a:rPr lang="en-US" altLang="zh-CN" sz="2400"/>
              <a:t>Cache</a:t>
            </a:r>
            <a:r>
              <a:rPr lang="zh-CN" altLang="en-US" sz="2400"/>
              <a:t>采用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路</a:t>
            </a:r>
            <a:r>
              <a:rPr lang="zh-CN" altLang="en-US" sz="2400">
                <a:solidFill>
                  <a:srgbClr val="FF0000"/>
                </a:solidFill>
              </a:rPr>
              <a:t>组相联</a:t>
            </a:r>
            <a:r>
              <a:rPr lang="zh-CN" altLang="en-US" sz="2400"/>
              <a:t>地址映射方式，</a:t>
            </a:r>
            <a:br>
              <a:rPr lang="en-US" altLang="zh-CN" sz="2400"/>
            </a:br>
            <a:r>
              <a:rPr lang="zh-CN" altLang="en-US" sz="2400">
                <a:solidFill>
                  <a:srgbClr val="0000FF"/>
                </a:solidFill>
              </a:rPr>
              <a:t>每路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块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每块</a:t>
            </a:r>
            <a:r>
              <a:rPr lang="en-US" altLang="zh-CN" sz="2400">
                <a:solidFill>
                  <a:srgbClr val="0000FF"/>
                </a:solidFill>
              </a:rPr>
              <a:t>1KB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008000"/>
                </a:solidFill>
              </a:rPr>
              <a:t>主存</a:t>
            </a:r>
            <a:r>
              <a:rPr lang="zh-CN" altLang="en-US" sz="2400"/>
              <a:t>最大寻址空间为</a:t>
            </a:r>
            <a:r>
              <a:rPr lang="en-US" altLang="zh-CN" sz="2400">
                <a:solidFill>
                  <a:srgbClr val="008000"/>
                </a:solidFill>
              </a:rPr>
              <a:t>1MB</a:t>
            </a:r>
            <a:r>
              <a:rPr lang="zh-CN" altLang="en-US" sz="2400"/>
              <a:t>，按</a:t>
            </a:r>
            <a:r>
              <a:rPr lang="zh-CN" altLang="en-US" sz="2400">
                <a:solidFill>
                  <a:srgbClr val="008000"/>
                </a:solidFill>
              </a:rPr>
              <a:t>字节</a:t>
            </a:r>
            <a:r>
              <a:rPr lang="zh-CN" altLang="en-US" sz="2400"/>
              <a:t>编址。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(2) </a:t>
            </a:r>
            <a:r>
              <a:rPr lang="zh-CN" altLang="en-US" sz="2400"/>
              <a:t>已知地址映射表如下图所示，若主存地址为 </a:t>
            </a:r>
            <a:r>
              <a:rPr lang="en-US" altLang="zh-CN" sz="2400"/>
              <a:t>ABCDEH </a:t>
            </a:r>
            <a:r>
              <a:rPr lang="zh-CN" altLang="en-US" sz="2400"/>
              <a:t>和</a:t>
            </a:r>
            <a:r>
              <a:rPr lang="en-US" altLang="zh-CN" sz="2400"/>
              <a:t>12345H</a:t>
            </a:r>
            <a:r>
              <a:rPr lang="zh-CN" altLang="en-US" sz="2400"/>
              <a:t>，是否命中</a:t>
            </a:r>
            <a:r>
              <a:rPr lang="en-US" altLang="zh-CN" sz="2400"/>
              <a:t>Cache</a:t>
            </a:r>
            <a:r>
              <a:rPr lang="zh-CN" altLang="en-US" sz="2400"/>
              <a:t>，确定变换后的高速缓存地址。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Cache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地址映射举例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35896" y="4679210"/>
          <a:ext cx="518457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1008112"/>
                <a:gridCol w="2304256"/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38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>
                          <a:latin typeface="+mn-lt"/>
                          <a:ea typeface="+mn-ea"/>
                        </a:rPr>
                        <a:t>组相联 主存地址划分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/>
                </a:tc>
                <a:tc hMerge="1">
                  <a:tcPr anchor="ctr"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标记 </a:t>
                      </a:r>
                      <a:r>
                        <a:rPr lang="en-US" altLang="zh-CN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Tag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索引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块内地址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635896" y="5677426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820472" y="5677426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16216" y="5677426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08104" y="5677426"/>
            <a:ext cx="0" cy="4320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35896" y="5893450"/>
            <a:ext cx="1872208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508104" y="5893450"/>
            <a:ext cx="1008112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516216" y="5893450"/>
            <a:ext cx="2304256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31190" y="5677426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+mn-lt"/>
                <a:ea typeface="+mn-ea"/>
              </a:rPr>
              <a:t>9</a:t>
            </a:r>
            <a:endParaRPr lang="zh-CN" altLang="en-US" sz="24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71350" y="5677426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+mn-lt"/>
                <a:ea typeface="+mn-ea"/>
              </a:rPr>
              <a:t>1</a:t>
            </a:r>
            <a:endParaRPr lang="zh-CN" altLang="en-US" sz="240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93655" y="5677426"/>
            <a:ext cx="49244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+mn-lt"/>
                <a:ea typeface="+mn-ea"/>
              </a:rPr>
              <a:t>10</a:t>
            </a:r>
            <a:endParaRPr lang="zh-CN" altLang="en-US" sz="240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43085" y="5189175"/>
            <a:ext cx="1538150" cy="864096"/>
          </a:xfrm>
          <a:prstGeom prst="rect">
            <a:avLst/>
          </a:prstGeom>
          <a:solidFill>
            <a:srgbClr val="FFFF99"/>
          </a:solidFill>
          <a:effectLst>
            <a:softEdge rad="317500"/>
          </a:effectLst>
        </p:spPr>
        <p:txBody>
          <a:bodyPr wrap="none" anchor="ctr" anchorCtr="0">
            <a:noAutofit/>
          </a:bodyPr>
          <a:lstStyle/>
          <a:p>
            <a:r>
              <a:rPr lang="en-US" altLang="zh-CN" sz="2400">
                <a:solidFill>
                  <a:srgbClr val="CC0066"/>
                </a:solidFill>
                <a:latin typeface="Times New Roman" panose="02020603050405020304"/>
                <a:ea typeface="宋体" panose="02010600030101010101" pitchFamily="2" charset="-122"/>
              </a:rPr>
              <a:t>Index</a:t>
            </a:r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317279" y="2914954"/>
          <a:ext cx="5535501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504337"/>
                <a:gridCol w="791872"/>
                <a:gridCol w="120385"/>
                <a:gridCol w="485054"/>
                <a:gridCol w="762713"/>
                <a:gridCol w="116169"/>
                <a:gridCol w="506562"/>
                <a:gridCol w="817429"/>
                <a:gridCol w="120046"/>
                <a:gridCol w="506562"/>
                <a:gridCol w="804372"/>
              </a:tblGrid>
              <a:tr h="0">
                <a:tc gridSpan="2">
                  <a:txBody>
                    <a:bodyPr/>
                    <a:lstStyle/>
                    <a:p>
                      <a:pPr marL="0" indent="0" algn="l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 第</a:t>
                      </a: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路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indent="0" algn="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 第</a:t>
                      </a: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路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indent="0" algn="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 第</a:t>
                      </a: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路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indent="0" algn="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      第</a:t>
                      </a:r>
                      <a:r>
                        <a:rPr 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r>
                        <a:rPr lang="zh-CN" altLang="en-US" sz="2400" b="1" kern="1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路</a:t>
                      </a:r>
                      <a:endParaRPr lang="zh-CN" altLang="en-US" sz="2400" b="1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标记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标记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标记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标记</a:t>
                      </a:r>
                      <a:endParaRPr lang="zh-CN" altLang="en-US" sz="2400" b="1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058H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112H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067H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188H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157H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38608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167H</a:t>
                      </a:r>
                      <a:endParaRPr lang="zh-CN" altLang="en-US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 rot="5400000">
            <a:off x="3014608" y="29061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5400000">
            <a:off x="4420811" y="29061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 rot="5400000">
            <a:off x="5808787" y="29061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 rot="5400000">
            <a:off x="7238140" y="29061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128" y="4519390"/>
            <a:ext cx="3536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highlight>
                  <a:srgbClr val="FFCCCC"/>
                </a:highlight>
              </a:rPr>
              <a:t>0001 0010 0</a:t>
            </a:r>
            <a:r>
              <a:rPr lang="en-US" altLang="zh-CN" sz="2400">
                <a:highlight>
                  <a:srgbClr val="CCFFCC"/>
                </a:highlight>
              </a:rPr>
              <a:t>0</a:t>
            </a:r>
            <a:r>
              <a:rPr lang="en-US" altLang="zh-CN" sz="2400">
                <a:highlight>
                  <a:srgbClr val="FFFF00"/>
                </a:highlight>
              </a:rPr>
              <a:t>11 0100 0101</a:t>
            </a:r>
            <a:endParaRPr lang="zh-CN" altLang="en-US" sz="2400">
              <a:highlight>
                <a:srgbClr val="FFFF00"/>
              </a:highligh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5981" y="4520560"/>
            <a:ext cx="3553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/>
              <a:t>0001 0010 0011 0100 0101</a:t>
            </a:r>
            <a:endParaRPr lang="zh-CN" altLang="en-US" sz="2400"/>
          </a:p>
        </p:txBody>
      </p:sp>
      <p:cxnSp>
        <p:nvCxnSpPr>
          <p:cNvPr id="33" name="直接连接符 32"/>
          <p:cNvCxnSpPr/>
          <p:nvPr/>
        </p:nvCxnSpPr>
        <p:spPr bwMode="auto">
          <a:xfrm flipH="1">
            <a:off x="1059656" y="4941168"/>
            <a:ext cx="632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H="1">
            <a:off x="364583" y="4941168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108128" y="494042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0   2       4 H</a:t>
            </a:r>
            <a:endParaRPr lang="zh-CN" altLang="en-US" sz="2400">
              <a:solidFill>
                <a:srgbClr val="0000FF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 flipV="1">
            <a:off x="1798613" y="3822860"/>
            <a:ext cx="0" cy="758268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798613" y="3823369"/>
            <a:ext cx="1477243" cy="0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3317279" y="3636398"/>
            <a:ext cx="5535495" cy="372925"/>
          </a:xfrm>
          <a:prstGeom prst="rect">
            <a:avLst/>
          </a:prstGeom>
          <a:noFill/>
          <a:ln w="76200" cap="flat" cmpd="sng" algn="ctr">
            <a:solidFill>
              <a:srgbClr val="00CC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8128" y="3140968"/>
            <a:ext cx="273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/>
              <a:t>主存地址：</a:t>
            </a:r>
            <a:r>
              <a:rPr lang="en-US" altLang="zh-CN" sz="2400"/>
              <a:t>12345H</a:t>
            </a:r>
            <a:endParaRPr lang="zh-CN" altLang="en-US" sz="2400"/>
          </a:p>
        </p:txBody>
      </p:sp>
      <p:sp>
        <p:nvSpPr>
          <p:cNvPr id="51" name="矩形 50"/>
          <p:cNvSpPr/>
          <p:nvPr/>
        </p:nvSpPr>
        <p:spPr>
          <a:xfrm>
            <a:off x="727193" y="379166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D60093"/>
                </a:solidFill>
              </a:rPr>
              <a:t>不命中</a:t>
            </a:r>
            <a:endParaRPr lang="zh-CN" altLang="en-US" sz="2400">
              <a:solidFill>
                <a:srgbClr val="D60093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8" grpId="0"/>
      <p:bldP spid="44" grpId="0" animBg="1"/>
      <p:bldP spid="5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3491880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220072" y="2636912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804248" y="306896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D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804248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C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352482" cy="505668"/>
          </a:xfrm>
        </p:spPr>
        <p:txBody>
          <a:bodyPr/>
          <a:lstStyle/>
          <a:p>
            <a:r>
              <a:rPr lang="en-US" altLang="zh-CN" sz="2800">
                <a:ea typeface="黑体" panose="02010609060101010101" pitchFamily="2" charset="-122"/>
              </a:rPr>
              <a:t>P268</a:t>
            </a:r>
            <a:r>
              <a:rPr lang="zh-CN" altLang="en-US" sz="2800">
                <a:ea typeface="黑体" panose="02010609060101010101" pitchFamily="2" charset="-122"/>
              </a:rPr>
              <a:t>～</a:t>
            </a:r>
            <a:r>
              <a:rPr lang="en-US" altLang="zh-CN" sz="2800">
                <a:ea typeface="黑体" panose="02010609060101010101" pitchFamily="2" charset="-122"/>
              </a:rPr>
              <a:t>269  </a:t>
            </a:r>
            <a:r>
              <a:rPr lang="zh-CN" altLang="en-US" sz="2800" dirty="0">
                <a:ea typeface="黑体" panose="02010609060101010101" pitchFamily="2" charset="-122"/>
              </a:rPr>
              <a:t>习题 </a:t>
            </a:r>
            <a:r>
              <a:rPr lang="en-US" altLang="zh-CN" sz="2800" dirty="0">
                <a:ea typeface="黑体" panose="02010609060101010101" pitchFamily="2" charset="-122"/>
              </a:rPr>
              <a:t>6.17</a:t>
            </a:r>
            <a:endParaRPr lang="zh-CN" altLang="en-US" sz="2800" dirty="0"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9F7610A6-6F66-4850-95C4-44F0D47E3297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3491880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43808" y="2420888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rot="5400000" flipH="1" flipV="1">
            <a:off x="3671900" y="2240868"/>
            <a:ext cx="360040" cy="0"/>
          </a:xfrm>
          <a:prstGeom prst="line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triangle" w="med" len="sm"/>
            <a:tailEnd type="triangle" w="med" len="sm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5400000">
            <a:off x="3888718" y="2600908"/>
            <a:ext cx="1079326" cy="794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5400000">
            <a:off x="2987824" y="2276872"/>
            <a:ext cx="288032" cy="1588"/>
          </a:xfrm>
          <a:prstGeom prst="straightConnector1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rot="10800000">
            <a:off x="2627784" y="2132856"/>
            <a:ext cx="504056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rot="5400000">
            <a:off x="1691680" y="3068960"/>
            <a:ext cx="1872208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2627784" y="4005064"/>
            <a:ext cx="1296144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 flipH="1" flipV="1">
            <a:off x="3815916" y="3897052"/>
            <a:ext cx="216024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3420269" y="2996555"/>
            <a:ext cx="288032" cy="794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7" name="矩形 36"/>
          <p:cNvSpPr/>
          <p:nvPr/>
        </p:nvSpPr>
        <p:spPr bwMode="auto">
          <a:xfrm>
            <a:off x="3275856" y="4221088"/>
            <a:ext cx="1728192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状态寄存器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3924722" y="4005064"/>
            <a:ext cx="431254" cy="794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 flipH="1" flipV="1">
            <a:off x="3923928" y="1412776"/>
            <a:ext cx="432048" cy="0"/>
          </a:xfrm>
          <a:prstGeom prst="line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triangle" w="med" len="sm"/>
            <a:tailEnd type="triangle" w="med" len="sm"/>
          </a:ln>
          <a:effectLst/>
        </p:spPr>
      </p:cxnSp>
      <p:sp>
        <p:nvSpPr>
          <p:cNvPr id="43" name="矩形 42"/>
          <p:cNvSpPr/>
          <p:nvPr/>
        </p:nvSpPr>
        <p:spPr bwMode="auto">
          <a:xfrm>
            <a:off x="5220072" y="4005064"/>
            <a:ext cx="1512168" cy="648072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控制器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4427984" y="2348880"/>
            <a:ext cx="3024336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5723334" y="2492102"/>
            <a:ext cx="288032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triangle" w="med" len="sm"/>
            <a:tailEnd type="triangle" w="med" len="sm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5185259" y="3536615"/>
            <a:ext cx="935310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6804248" y="306896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804248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5" name="直接箭头连接符 54"/>
          <p:cNvCxnSpPr>
            <a:stCxn id="50" idx="0"/>
            <a:endCxn id="54" idx="2"/>
          </p:cNvCxnSpPr>
          <p:nvPr/>
        </p:nvCxnSpPr>
        <p:spPr bwMode="auto">
          <a:xfrm rot="5400000" flipH="1" flipV="1">
            <a:off x="6948264" y="2564904"/>
            <a:ext cx="1008112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 flipH="1" flipV="1">
            <a:off x="7235899" y="1412379"/>
            <a:ext cx="432048" cy="794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563888" y="548680"/>
            <a:ext cx="4464496" cy="648072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/>
              <a:t>主存储器（</a:t>
            </a:r>
            <a:r>
              <a:rPr lang="en-US" altLang="zh-CN"/>
              <a:t>MM</a:t>
            </a:r>
            <a:r>
              <a:rPr lang="zh-CN" altLang="en-US"/>
              <a:t>）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760" y="1412776"/>
            <a:ext cx="6480720" cy="345638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>
            <a:off x="8100392" y="3284984"/>
            <a:ext cx="288032" cy="1588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8244408" y="3113722"/>
            <a:ext cx="64807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zh-CN"/>
              <a:t>+1</a:t>
            </a:r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6084168" y="3068960"/>
            <a:ext cx="0" cy="72008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箭头连接符 81"/>
          <p:cNvCxnSpPr>
            <a:endCxn id="50" idx="2"/>
          </p:cNvCxnSpPr>
          <p:nvPr/>
        </p:nvCxnSpPr>
        <p:spPr bwMode="auto">
          <a:xfrm flipV="1">
            <a:off x="7452320" y="3501008"/>
            <a:ext cx="0" cy="288032"/>
          </a:xfrm>
          <a:prstGeom prst="straightConnector1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6084168" y="3789040"/>
            <a:ext cx="1368152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内容占位符 2"/>
          <p:cNvSpPr>
            <a:spLocks noGrp="1"/>
          </p:cNvSpPr>
          <p:nvPr>
            <p:ph idx="1"/>
          </p:nvPr>
        </p:nvSpPr>
        <p:spPr>
          <a:xfrm>
            <a:off x="467544" y="5013176"/>
            <a:ext cx="4032448" cy="15129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AR 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 IR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D60093"/>
                </a:solidFill>
                <a:ea typeface="宋体" panose="02010600030101010101" pitchFamily="2" charset="-122"/>
              </a:rPr>
              <a:t>地址字段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DR 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 Memory[AR]</a:t>
            </a:r>
            <a:endParaRPr lang="en-US" altLang="zh-CN">
              <a:solidFill>
                <a:srgbClr val="D60093"/>
              </a:solidFill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AC 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 DR</a:t>
            </a:r>
            <a:endParaRPr lang="zh-CN" altLang="zh-CN">
              <a:solidFill>
                <a:srgbClr val="D60093"/>
              </a:solidFill>
              <a:ea typeface="宋体" panose="02010600030101010101" pitchFamily="2" charset="-122"/>
            </a:endParaRPr>
          </a:p>
        </p:txBody>
      </p:sp>
      <p:sp>
        <p:nvSpPr>
          <p:cNvPr id="91" name="内容占位符 2"/>
          <p:cNvSpPr txBox="1"/>
          <p:nvPr/>
        </p:nvSpPr>
        <p:spPr bwMode="auto">
          <a:xfrm>
            <a:off x="4283968" y="5085184"/>
            <a:ext cx="432048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</a:rPr>
              <a:t>LDA</a:t>
            </a:r>
            <a:r>
              <a:rPr lang="en-US" altLang="zh-CN" sz="2800" kern="0">
                <a:solidFill>
                  <a:srgbClr val="000099"/>
                </a:solidFill>
                <a:latin typeface="+mn-lt"/>
              </a:rPr>
              <a:t>	X	; </a:t>
            </a:r>
            <a:r>
              <a:rPr lang="en-US" altLang="zh-CN" kern="0">
                <a:solidFill>
                  <a:srgbClr val="000099"/>
                </a:solidFill>
              </a:rPr>
              <a:t>AC</a:t>
            </a:r>
            <a:r>
              <a:rPr lang="zh-CN" altLang="en-US" kern="0">
                <a:solidFill>
                  <a:srgbClr val="000099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ker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000099"/>
                </a:solidFill>
              </a:rPr>
              <a:t>X</a:t>
            </a:r>
            <a:r>
              <a:rPr lang="en-US" altLang="zh-CN" ker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2" name="内容占位符 2"/>
          <p:cNvSpPr txBox="1"/>
          <p:nvPr/>
        </p:nvSpPr>
        <p:spPr bwMode="auto">
          <a:xfrm>
            <a:off x="251520" y="836712"/>
            <a:ext cx="2376264" cy="504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AC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：累加器</a:t>
            </a:r>
            <a:endParaRPr kumimoji="0" lang="zh-CN" altLang="zh-CN" sz="28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grpSp>
        <p:nvGrpSpPr>
          <p:cNvPr id="3" name="组合 10"/>
          <p:cNvGrpSpPr/>
          <p:nvPr/>
        </p:nvGrpSpPr>
        <p:grpSpPr>
          <a:xfrm>
            <a:off x="2987824" y="3140968"/>
            <a:ext cx="1944216" cy="648072"/>
            <a:chOff x="3419872" y="3573016"/>
            <a:chExt cx="1944216" cy="648072"/>
          </a:xfrm>
        </p:grpSpPr>
        <p:sp>
          <p:nvSpPr>
            <p:cNvPr id="8" name="梯形 7"/>
            <p:cNvSpPr/>
            <p:nvPr/>
          </p:nvSpPr>
          <p:spPr bwMode="auto">
            <a:xfrm rot="10800000">
              <a:off x="3419872" y="3573016"/>
              <a:ext cx="1944216" cy="648072"/>
            </a:xfrm>
            <a:prstGeom prst="trapezoid">
              <a:avLst>
                <a:gd name="adj" fmla="val 58953"/>
              </a:avLst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904" y="3645024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ALU</a:t>
              </a:r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5220072" y="2636912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 bwMode="auto">
          <a:xfrm>
            <a:off x="7707708" y="90943"/>
            <a:ext cx="1436292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【例４】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0" grpId="0" animBg="1"/>
      <p:bldP spid="54" grpId="0" animBg="1"/>
      <p:bldP spid="91" grpId="0" animBg="1"/>
      <p:bldP spid="4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3491880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220072" y="2636912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804248" y="306896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D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804248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C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352482" cy="505668"/>
          </a:xfrm>
        </p:spPr>
        <p:txBody>
          <a:bodyPr/>
          <a:lstStyle/>
          <a:p>
            <a:r>
              <a:rPr lang="en-US" altLang="zh-CN" sz="2800">
                <a:ea typeface="黑体" panose="02010609060101010101" pitchFamily="2" charset="-122"/>
              </a:rPr>
              <a:t>P268</a:t>
            </a:r>
            <a:r>
              <a:rPr lang="zh-CN" altLang="en-US" sz="2800">
                <a:ea typeface="黑体" panose="02010609060101010101" pitchFamily="2" charset="-122"/>
              </a:rPr>
              <a:t>～</a:t>
            </a:r>
            <a:r>
              <a:rPr lang="en-US" altLang="zh-CN" sz="2800">
                <a:ea typeface="黑体" panose="02010609060101010101" pitchFamily="2" charset="-122"/>
              </a:rPr>
              <a:t>269  </a:t>
            </a:r>
            <a:r>
              <a:rPr lang="zh-CN" altLang="en-US" sz="2800" dirty="0">
                <a:ea typeface="黑体" panose="02010609060101010101" pitchFamily="2" charset="-122"/>
              </a:rPr>
              <a:t>习题 </a:t>
            </a:r>
            <a:r>
              <a:rPr lang="en-US" altLang="zh-CN" sz="2800" dirty="0">
                <a:ea typeface="黑体" panose="02010609060101010101" pitchFamily="2" charset="-122"/>
              </a:rPr>
              <a:t>6.17</a:t>
            </a:r>
            <a:endParaRPr lang="zh-CN" altLang="en-US" sz="2800" dirty="0"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9F7610A6-6F66-4850-95C4-44F0D47E3297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3491880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43808" y="2420888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rot="5400000" flipH="1" flipV="1">
            <a:off x="3671900" y="2240868"/>
            <a:ext cx="360040" cy="0"/>
          </a:xfrm>
          <a:prstGeom prst="line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triangle" w="med" len="sm"/>
            <a:tailEnd type="triangle" w="med" len="sm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5400000">
            <a:off x="3888718" y="2600908"/>
            <a:ext cx="1079326" cy="794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5400000">
            <a:off x="2987824" y="2276872"/>
            <a:ext cx="288032" cy="1588"/>
          </a:xfrm>
          <a:prstGeom prst="straightConnector1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rot="10800000">
            <a:off x="2627784" y="2132856"/>
            <a:ext cx="504056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rot="5400000">
            <a:off x="1691680" y="3068960"/>
            <a:ext cx="1872208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2627784" y="4005064"/>
            <a:ext cx="1296144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 flipH="1" flipV="1">
            <a:off x="3815916" y="3897052"/>
            <a:ext cx="216024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3420269" y="2996555"/>
            <a:ext cx="288032" cy="794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7" name="矩形 36"/>
          <p:cNvSpPr/>
          <p:nvPr/>
        </p:nvSpPr>
        <p:spPr bwMode="auto">
          <a:xfrm>
            <a:off x="3275856" y="4221088"/>
            <a:ext cx="1728192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状态寄存器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3924722" y="4005064"/>
            <a:ext cx="431254" cy="794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 flipH="1" flipV="1">
            <a:off x="3923928" y="1412776"/>
            <a:ext cx="432048" cy="0"/>
          </a:xfrm>
          <a:prstGeom prst="line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triangle" w="med" len="sm"/>
            <a:tailEnd type="triangle" w="med" len="sm"/>
          </a:ln>
          <a:effectLst/>
        </p:spPr>
      </p:cxnSp>
      <p:sp>
        <p:nvSpPr>
          <p:cNvPr id="43" name="矩形 42"/>
          <p:cNvSpPr/>
          <p:nvPr/>
        </p:nvSpPr>
        <p:spPr bwMode="auto">
          <a:xfrm>
            <a:off x="5220072" y="4005064"/>
            <a:ext cx="1512168" cy="648072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控制器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4427984" y="2348880"/>
            <a:ext cx="3024336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5723334" y="2492102"/>
            <a:ext cx="288032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triangle" w="med" len="sm"/>
            <a:tailEnd type="triangle" w="med" len="sm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5185259" y="3536615"/>
            <a:ext cx="935310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6804248" y="306896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804248" y="1628800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5" name="直接箭头连接符 54"/>
          <p:cNvCxnSpPr>
            <a:stCxn id="50" idx="0"/>
            <a:endCxn id="54" idx="2"/>
          </p:cNvCxnSpPr>
          <p:nvPr/>
        </p:nvCxnSpPr>
        <p:spPr bwMode="auto">
          <a:xfrm rot="5400000" flipH="1" flipV="1">
            <a:off x="6948264" y="2564904"/>
            <a:ext cx="1008112" cy="1588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 flipH="1" flipV="1">
            <a:off x="7235899" y="1412379"/>
            <a:ext cx="432048" cy="794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563888" y="548680"/>
            <a:ext cx="4464496" cy="648072"/>
          </a:xfrm>
          <a:prstGeom prst="rect">
            <a:avLst/>
          </a:prstGeom>
          <a:solidFill>
            <a:srgbClr val="CC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/>
              <a:t>主存储器（</a:t>
            </a:r>
            <a:r>
              <a:rPr lang="en-US" altLang="zh-CN"/>
              <a:t>MM</a:t>
            </a:r>
            <a:r>
              <a:rPr lang="zh-CN" altLang="en-US"/>
              <a:t>）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760" y="1412776"/>
            <a:ext cx="6480720" cy="3456384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>
            <a:off x="8100392" y="3284984"/>
            <a:ext cx="288032" cy="1588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8244408" y="3113722"/>
            <a:ext cx="64807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zh-CN"/>
              <a:t>+1</a:t>
            </a:r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 bwMode="auto">
          <a:xfrm flipV="1">
            <a:off x="6084168" y="3068960"/>
            <a:ext cx="0" cy="72008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箭头连接符 81"/>
          <p:cNvCxnSpPr>
            <a:endCxn id="50" idx="2"/>
          </p:cNvCxnSpPr>
          <p:nvPr/>
        </p:nvCxnSpPr>
        <p:spPr bwMode="auto">
          <a:xfrm flipV="1">
            <a:off x="7452320" y="3501008"/>
            <a:ext cx="0" cy="288032"/>
          </a:xfrm>
          <a:prstGeom prst="straightConnector1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6084168" y="3789040"/>
            <a:ext cx="1368152" cy="0"/>
          </a:xfrm>
          <a:prstGeom prst="line">
            <a:avLst/>
          </a:prstGeom>
          <a:solidFill>
            <a:srgbClr val="FFFFFF"/>
          </a:solidFill>
          <a:ln w="571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内容占位符 2"/>
          <p:cNvSpPr>
            <a:spLocks noGrp="1"/>
          </p:cNvSpPr>
          <p:nvPr>
            <p:ph idx="1"/>
          </p:nvPr>
        </p:nvSpPr>
        <p:spPr>
          <a:xfrm>
            <a:off x="467360" y="5013325"/>
            <a:ext cx="5104765" cy="151320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AR 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 IR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D60093"/>
                </a:solidFill>
                <a:ea typeface="宋体" panose="02010600030101010101" pitchFamily="2" charset="-122"/>
              </a:rPr>
              <a:t>地址字段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DR 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 AC</a:t>
            </a:r>
            <a:endParaRPr lang="zh-CN" altLang="zh-CN">
              <a:solidFill>
                <a:srgbClr val="D60093"/>
              </a:solidFill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Memory[AR] </a:t>
            </a:r>
            <a:r>
              <a:rPr lang="en-US" altLang="zh-CN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 DR</a:t>
            </a:r>
            <a:endParaRPr lang="en-US" altLang="zh-CN">
              <a:solidFill>
                <a:srgbClr val="D60093"/>
              </a:solidFill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>
                <a:solidFill>
                  <a:srgbClr val="D60093"/>
                </a:solidFill>
                <a:ea typeface="宋体" panose="02010600030101010101" pitchFamily="2" charset="-122"/>
              </a:rPr>
              <a:t>【把</a:t>
            </a: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AC</a:t>
            </a:r>
            <a:r>
              <a:rPr lang="zh-CN" altLang="en-US">
                <a:solidFill>
                  <a:srgbClr val="D60093"/>
                </a:solidFill>
                <a:ea typeface="宋体" panose="02010600030101010101" pitchFamily="2" charset="-122"/>
              </a:rPr>
              <a:t>的内容，存入主存中</a:t>
            </a: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Y</a:t>
            </a:r>
            <a:r>
              <a:rPr lang="zh-CN" altLang="en-US">
                <a:solidFill>
                  <a:srgbClr val="D60093"/>
                </a:solidFill>
                <a:ea typeface="宋体" panose="02010600030101010101" pitchFamily="2" charset="-122"/>
              </a:rPr>
              <a:t>处】</a:t>
            </a:r>
            <a:endParaRPr lang="zh-CN" altLang="en-US">
              <a:solidFill>
                <a:srgbClr val="D60093"/>
              </a:solidFill>
              <a:ea typeface="宋体" panose="02010600030101010101" pitchFamily="2" charset="-122"/>
            </a:endParaRPr>
          </a:p>
        </p:txBody>
      </p:sp>
      <p:sp>
        <p:nvSpPr>
          <p:cNvPr id="91" name="内容占位符 2"/>
          <p:cNvSpPr txBox="1"/>
          <p:nvPr/>
        </p:nvSpPr>
        <p:spPr bwMode="auto">
          <a:xfrm>
            <a:off x="4283968" y="5085184"/>
            <a:ext cx="432048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2800" kern="0" baseline="0">
                <a:solidFill>
                  <a:srgbClr val="000099"/>
                </a:solidFill>
                <a:latin typeface="+mn-lt"/>
              </a:rPr>
              <a:t>STA</a:t>
            </a:r>
            <a:r>
              <a:rPr lang="en-US" altLang="zh-CN" sz="2800" kern="0">
                <a:solidFill>
                  <a:srgbClr val="000099"/>
                </a:solidFill>
                <a:latin typeface="+mn-lt"/>
              </a:rPr>
              <a:t>	Y	; </a:t>
            </a:r>
            <a:r>
              <a:rPr lang="en-US" altLang="zh-CN" kern="0">
                <a:solidFill>
                  <a:srgbClr val="000099"/>
                </a:solidFill>
              </a:rPr>
              <a:t>Y</a:t>
            </a:r>
            <a:r>
              <a:rPr lang="zh-CN" altLang="en-US" kern="0">
                <a:solidFill>
                  <a:srgbClr val="000099"/>
                </a:solidFill>
                <a:latin typeface="宋体" panose="02010600030101010101" pitchFamily="2" charset="-122"/>
              </a:rPr>
              <a:t>←</a:t>
            </a:r>
            <a:r>
              <a:rPr lang="en-US" altLang="zh-CN" ker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kern="0">
                <a:solidFill>
                  <a:srgbClr val="000099"/>
                </a:solidFill>
              </a:rPr>
              <a:t>AC</a:t>
            </a:r>
            <a:r>
              <a:rPr lang="en-US" altLang="zh-CN" ker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zh-CN" sz="2800" kern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内容占位符 2"/>
          <p:cNvSpPr txBox="1"/>
          <p:nvPr/>
        </p:nvSpPr>
        <p:spPr bwMode="auto">
          <a:xfrm>
            <a:off x="251520" y="836712"/>
            <a:ext cx="2376264" cy="504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AC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：累加器</a:t>
            </a:r>
            <a:endParaRPr kumimoji="0" lang="zh-CN" altLang="zh-CN" sz="28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987824" y="3140968"/>
            <a:ext cx="1944216" cy="648072"/>
            <a:chOff x="3419872" y="3573016"/>
            <a:chExt cx="1944216" cy="648072"/>
          </a:xfrm>
        </p:grpSpPr>
        <p:sp>
          <p:nvSpPr>
            <p:cNvPr id="8" name="梯形 7"/>
            <p:cNvSpPr/>
            <p:nvPr/>
          </p:nvSpPr>
          <p:spPr bwMode="auto">
            <a:xfrm rot="10800000">
              <a:off x="3419872" y="3573016"/>
              <a:ext cx="1944216" cy="648072"/>
            </a:xfrm>
            <a:prstGeom prst="trapezoid">
              <a:avLst>
                <a:gd name="adj" fmla="val 58953"/>
              </a:avLst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904" y="3645024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ALU</a:t>
              </a:r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5220072" y="2636912"/>
            <a:ext cx="1296144" cy="43204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 bwMode="auto">
          <a:xfrm>
            <a:off x="7707708" y="90943"/>
            <a:ext cx="1436292" cy="430887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【例４】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 控制器设计、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1052830"/>
            <a:ext cx="8013700" cy="5603240"/>
          </a:xfrm>
        </p:spPr>
        <p:txBody>
          <a:bodyPr/>
          <a:lstStyle/>
          <a:p>
            <a:pPr marL="622300" indent="-622300">
              <a:spcBef>
                <a:spcPct val="30000"/>
              </a:spcBef>
              <a:buClr>
                <a:srgbClr val="0000FF"/>
              </a:buClr>
              <a:buSzPct val="130000"/>
              <a:buFont typeface="Wingdings" panose="05000000000000000000" pitchFamily="2" charset="2"/>
              <a:buChar char="!"/>
            </a:pPr>
            <a:r>
              <a:rPr lang="en-US" altLang="zh-CN"/>
              <a:t>CPU </a:t>
            </a:r>
            <a:r>
              <a:rPr lang="zh-CN" altLang="en-US"/>
              <a:t>时间</a:t>
            </a:r>
            <a:endParaRPr lang="zh-CN" altLang="en-US"/>
          </a:p>
          <a:p>
            <a:pPr marL="622300" indent="-622300">
              <a:spcBef>
                <a:spcPct val="30000"/>
              </a:spcBef>
              <a:buClr>
                <a:srgbClr val="0000FF"/>
              </a:buClr>
              <a:buSzPct val="130000"/>
              <a:buFont typeface="Wingdings" panose="05000000000000000000" pitchFamily="2" charset="2"/>
              <a:buChar char="!"/>
            </a:pPr>
            <a:r>
              <a:rPr lang="en-US" altLang="zh-CN"/>
              <a:t>CPI </a:t>
            </a:r>
            <a:r>
              <a:rPr lang="zh-CN" altLang="en-US"/>
              <a:t>与 </a:t>
            </a:r>
            <a:r>
              <a:rPr lang="en-US" altLang="zh-CN"/>
              <a:t>IPC</a:t>
            </a:r>
            <a:endParaRPr lang="en-US" altLang="zh-CN"/>
          </a:p>
          <a:p>
            <a:pPr marL="981075" lvl="1" indent="-351155">
              <a:spcBef>
                <a:spcPct val="10000"/>
              </a:spcBef>
            </a:pPr>
            <a:r>
              <a:rPr lang="en-US" altLang="zh-CN"/>
              <a:t>Cache</a:t>
            </a:r>
            <a:r>
              <a:rPr lang="zh-CN" altLang="en-US"/>
              <a:t>行为发生变化</a:t>
            </a:r>
            <a:endParaRPr lang="zh-CN" altLang="en-US"/>
          </a:p>
          <a:p>
            <a:pPr marL="981075" lvl="1" indent="-351155">
              <a:spcBef>
                <a:spcPct val="10000"/>
              </a:spcBef>
            </a:pPr>
            <a:r>
              <a:rPr lang="zh-CN" altLang="en-US"/>
              <a:t>指令混合发生变化</a:t>
            </a:r>
            <a:endParaRPr lang="zh-CN" altLang="en-US"/>
          </a:p>
          <a:p>
            <a:pPr marL="981075" lvl="1" indent="-351155">
              <a:spcBef>
                <a:spcPct val="10000"/>
              </a:spcBef>
            </a:pPr>
            <a:r>
              <a:rPr lang="zh-CN" altLang="en-US"/>
              <a:t>分支预测发生变化</a:t>
            </a:r>
            <a:endParaRPr lang="en-US" altLang="zh-CN"/>
          </a:p>
          <a:p>
            <a:pPr marL="981075" lvl="1" indent="-351155">
              <a:spcBef>
                <a:spcPct val="10000"/>
              </a:spcBef>
            </a:pPr>
            <a:endParaRPr lang="en-US" altLang="zh-CN"/>
          </a:p>
          <a:p>
            <a:pPr marL="981075" lvl="1" indent="-351155">
              <a:spcBef>
                <a:spcPct val="10000"/>
              </a:spcBef>
            </a:pPr>
            <a:endParaRPr lang="en-US" altLang="zh-CN"/>
          </a:p>
          <a:p>
            <a:pPr marL="622300" indent="-622300">
              <a:spcBef>
                <a:spcPct val="30000"/>
              </a:spcBef>
              <a:buClr>
                <a:srgbClr val="0000FF"/>
              </a:buClr>
              <a:buSzPct val="130000"/>
              <a:buFont typeface="Wingdings" panose="05000000000000000000" pitchFamily="2" charset="2"/>
              <a:buChar char="!"/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是指令数，</a:t>
            </a:r>
            <a:r>
              <a:rPr lang="en-US" altLang="zh-CN">
                <a:sym typeface="+mn-ea"/>
              </a:rPr>
              <a:t>CPI</a:t>
            </a:r>
            <a:r>
              <a:rPr lang="zh-CN" altLang="en-US">
                <a:sym typeface="+mn-ea"/>
              </a:rPr>
              <a:t>是每指令对应的时钟周期，</a:t>
            </a:r>
            <a:r>
              <a:rPr lang="en-US" altLang="zh-CN">
                <a:sym typeface="+mn-ea"/>
              </a:rPr>
              <a:t> CPU</a:t>
            </a:r>
            <a:r>
              <a:rPr lang="zh-CN" altLang="en-US">
                <a:sym typeface="+mn-ea"/>
              </a:rPr>
              <a:t>时间就是</a:t>
            </a:r>
            <a:r>
              <a:rPr lang="en-US" altLang="zh-CN">
                <a:sym typeface="+mn-ea"/>
              </a:rPr>
              <a:t>CPU </a:t>
            </a:r>
            <a:r>
              <a:rPr lang="zh-CN" altLang="en-US">
                <a:sym typeface="+mn-ea"/>
              </a:rPr>
              <a:t>执行程序的总时间】</a:t>
            </a:r>
            <a:endParaRPr lang="en-US" altLang="zh-CN"/>
          </a:p>
          <a:p>
            <a:pPr marL="622300" indent="-622300">
              <a:spcBef>
                <a:spcPct val="30000"/>
              </a:spcBef>
              <a:buClr>
                <a:srgbClr val="0000FF"/>
              </a:buClr>
              <a:buSzPct val="130000"/>
              <a:buFont typeface="Wingdings" panose="05000000000000000000" pitchFamily="2" charset="2"/>
              <a:buChar char="!"/>
            </a:pPr>
            <a:r>
              <a:rPr lang="en-US" altLang="zh-CN"/>
              <a:t>MIPS</a:t>
            </a:r>
            <a:r>
              <a:rPr lang="zh-CN" altLang="en-US"/>
              <a:t>【每秒百万条指令数】：</a:t>
            </a:r>
            <a:r>
              <a:rPr lang="zh-CN" altLang="en-US" sz="1800"/>
              <a:t>可能与性能反向变化（因为他没有区分指令的复杂情况）</a:t>
            </a:r>
            <a:endParaRPr lang="en-US" altLang="zh-CN" sz="1800"/>
          </a:p>
          <a:p>
            <a:pPr marL="622300" indent="-622300">
              <a:spcBef>
                <a:spcPct val="30000"/>
              </a:spcBef>
              <a:buClr>
                <a:srgbClr val="0000FF"/>
              </a:buClr>
              <a:buSzPct val="130000"/>
              <a:buFont typeface="Wingdings" panose="05000000000000000000" pitchFamily="2" charset="2"/>
              <a:buChar char="!"/>
            </a:pPr>
            <a:r>
              <a:rPr lang="en-US" altLang="zh-CN"/>
              <a:t>FLOPS</a:t>
            </a:r>
            <a:r>
              <a:rPr lang="zh-CN" altLang="en-US"/>
              <a:t>【每秒浮点计算</a:t>
            </a:r>
            <a:r>
              <a:rPr lang="zh-CN" altLang="en-US"/>
              <a:t>的次数】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18C6C0-B767-406C-B47F-6CEDD20A925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590550" y="568325"/>
            <a:ext cx="82296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>
                <a:solidFill>
                  <a:srgbClr val="FF6600"/>
                </a:solidFill>
              </a:rPr>
              <a:t>CPU</a:t>
            </a:r>
            <a:r>
              <a:rPr lang="zh-CN" altLang="en-US">
                <a:solidFill>
                  <a:srgbClr val="FF6600"/>
                </a:solidFill>
              </a:rPr>
              <a:t>性能测量：</a:t>
            </a:r>
            <a:endParaRPr lang="zh-CN" altLang="en-US" kern="0">
              <a:solidFill>
                <a:srgbClr val="FF66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926307" y="3573016"/>
                <a:ext cx="8217693" cy="1103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 b="0" smtClean="0">
                          <a:solidFill>
                            <a:srgbClr val="000000"/>
                          </a:solidFill>
                          <a:latin typeface="+mn-lt"/>
                        </a:rPr>
                        <m:t>CPU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时间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𝐶𝑃𝑈</m:t>
                          </m:r>
                        </m:sub>
                      </m:sSub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𝐶𝐿𝐾</m:t>
                          </m:r>
                        </m:sub>
                      </m:sSub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𝐶𝑃𝐼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𝐶𝐿𝐾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>
                  <a:latin typeface="+mn-lt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07" y="3573016"/>
                <a:ext cx="8217693" cy="1103828"/>
              </a:xfrm>
              <a:prstGeom prst="rect">
                <a:avLst/>
              </a:prstGeom>
              <a:blipFill rotWithShape="1">
                <a:blip r:embed="rId1"/>
                <a:stretch>
                  <a:fillRect l="-6" t="-46" r="8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总线、</a:t>
            </a:r>
            <a:r>
              <a:rPr lang="en-US" altLang="zh-CN"/>
              <a:t>I/O</a:t>
            </a:r>
            <a:r>
              <a:rPr lang="zh-CN" altLang="en-US"/>
              <a:t>系统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362950" cy="5688632"/>
          </a:xfrm>
        </p:spPr>
        <p:txBody>
          <a:bodyPr/>
          <a:lstStyle/>
          <a:p>
            <a:r>
              <a:rPr lang="zh-CN" altLang="en-US"/>
              <a:t>仲裁：决定谁先使用</a:t>
            </a:r>
            <a:r>
              <a:rPr lang="zh-CN" altLang="en-US"/>
              <a:t>总线</a:t>
            </a:r>
            <a:endParaRPr lang="zh-CN" altLang="en-US"/>
          </a:p>
          <a:p>
            <a:r>
              <a:rPr lang="zh-CN" altLang="en-US"/>
              <a:t>集中式总线仲裁【有</a:t>
            </a:r>
            <a:r>
              <a:rPr lang="zh-CN" altLang="en-US"/>
              <a:t>中央仲裁器】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分布式总线仲裁</a:t>
            </a:r>
            <a:r>
              <a:rPr lang="zh-CN" altLang="en-US" sz="1800"/>
              <a:t>（无需专门的总线仲裁器，器件之间自行</a:t>
            </a:r>
            <a:r>
              <a:rPr lang="en-US" altLang="zh-CN" sz="1800"/>
              <a:t>“</a:t>
            </a:r>
            <a:r>
              <a:rPr lang="zh-CN" altLang="en-US" sz="1800"/>
              <a:t>协商</a:t>
            </a:r>
            <a:r>
              <a:rPr lang="en-US" altLang="zh-CN" sz="1800"/>
              <a:t>”</a:t>
            </a:r>
            <a:r>
              <a:rPr lang="zh-CN" altLang="en-US" sz="1800"/>
              <a:t>）</a:t>
            </a:r>
            <a:endParaRPr lang="en-US" altLang="zh-CN"/>
          </a:p>
          <a:p>
            <a:pPr lvl="1"/>
            <a:r>
              <a:rPr lang="zh-CN" altLang="en-US"/>
              <a:t>自举分布式仲裁方式</a:t>
            </a:r>
            <a:r>
              <a:rPr lang="zh-CN" altLang="en-US" sz="2000"/>
              <a:t>【通过优先级竞争】</a:t>
            </a:r>
            <a:endParaRPr lang="en-US" altLang="zh-CN" sz="2000"/>
          </a:p>
          <a:p>
            <a:pPr lvl="1"/>
            <a:r>
              <a:rPr lang="zh-CN" altLang="en-US"/>
              <a:t>链式分布式仲裁方式</a:t>
            </a:r>
            <a:r>
              <a:rPr lang="zh-CN" altLang="en-US" sz="2000"/>
              <a:t>【类似菊花链，但是是靠设备之间彼此传递授权信号】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340995" y="1743053"/>
          <a:ext cx="8568690" cy="2832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2158"/>
                <a:gridCol w="2148840"/>
                <a:gridCol w="2135476"/>
                <a:gridCol w="2142158"/>
              </a:tblGrid>
              <a:tr h="546100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菊花链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轮询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独立请求</a:t>
                      </a:r>
                      <a:endParaRPr lang="zh-CN" altLang="en-US" sz="2400" b="1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线数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  <a:ea typeface="+mn-ea"/>
                        </a:rPr>
                        <a:t>3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/>
                        <a:t>2</a:t>
                      </a:r>
                      <a:r>
                        <a:rPr lang="zh-CN" altLang="en-US" sz="2400" b="1"/>
                        <a:t>＋</a:t>
                      </a:r>
                      <a:r>
                        <a:rPr lang="en-US" altLang="zh-CN" sz="2400" b="1"/>
                        <a:t>[log</a:t>
                      </a:r>
                      <a:r>
                        <a:rPr lang="en-US" altLang="zh-CN" sz="2400" b="1" baseline="-25000"/>
                        <a:t>2</a:t>
                      </a:r>
                      <a:r>
                        <a:rPr lang="en-US" altLang="zh-CN" sz="2400" b="1"/>
                        <a:t>n]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+mn-lt"/>
                          <a:ea typeface="+mn-ea"/>
                        </a:rPr>
                        <a:t>2n</a:t>
                      </a:r>
                      <a:r>
                        <a:rPr lang="zh-CN" altLang="en-US" sz="2400" b="1">
                          <a:latin typeface="+mn-lt"/>
                          <a:ea typeface="+mn-ea"/>
                        </a:rPr>
                        <a:t>＋</a:t>
                      </a:r>
                      <a:r>
                        <a:rPr lang="en-US" altLang="zh-CN" sz="2400" b="1">
                          <a:latin typeface="+mn-lt"/>
                          <a:ea typeface="+mn-ea"/>
                        </a:rPr>
                        <a:t>1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可扩充性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好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差</a:t>
                      </a:r>
                      <a:endParaRPr lang="zh-CN" altLang="en-US" sz="2400" b="1">
                        <a:highlight>
                          <a:srgbClr val="FFFF00"/>
                        </a:highlight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差</a:t>
                      </a:r>
                      <a:endParaRPr lang="zh-CN" altLang="en-US" sz="2400" b="1">
                        <a:highlight>
                          <a:srgbClr val="FFFF00"/>
                        </a:highlight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可靠性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低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高</a:t>
                      </a:r>
                      <a:endParaRPr lang="zh-CN" altLang="en-US" sz="2400" b="1">
                        <a:highlight>
                          <a:srgbClr val="FFFF00"/>
                        </a:highlight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高</a:t>
                      </a:r>
                      <a:endParaRPr lang="zh-CN" altLang="en-US" sz="2400" b="1">
                        <a:highlight>
                          <a:srgbClr val="FFFF00"/>
                        </a:highlight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优先级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固定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可变</a:t>
                      </a:r>
                      <a:endParaRPr lang="zh-CN" altLang="en-US" sz="2400" b="1">
                        <a:highlight>
                          <a:srgbClr val="FFFF00"/>
                        </a:highlight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可变</a:t>
                      </a:r>
                      <a:endParaRPr lang="zh-CN" altLang="en-US" sz="2400" b="1">
                        <a:highlight>
                          <a:srgbClr val="FFFF00"/>
                        </a:highlight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总线分配速度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慢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latin typeface="+mn-lt"/>
                          <a:ea typeface="+mn-ea"/>
                        </a:rPr>
                        <a:t>慢</a:t>
                      </a:r>
                      <a:endParaRPr lang="zh-CN" altLang="en-US" sz="2400" b="1">
                        <a:latin typeface="+mn-lt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快</a:t>
                      </a:r>
                      <a:endParaRPr lang="zh-CN" altLang="en-US" sz="2400" b="1">
                        <a:highlight>
                          <a:srgbClr val="FFFF00"/>
                        </a:highlight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 bwMode="auto">
          <a:xfrm>
            <a:off x="5682716" y="45724"/>
            <a:ext cx="3416320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一、总线：总线仲裁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总线、</a:t>
            </a:r>
            <a:r>
              <a:rPr lang="en-US" altLang="zh-CN" dirty="0"/>
              <a:t>I/O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589962" cy="5544697"/>
          </a:xfrm>
        </p:spPr>
        <p:txBody>
          <a:bodyPr/>
          <a:lstStyle/>
          <a:p>
            <a:r>
              <a:rPr lang="zh-CN" altLang="en-US" dirty="0"/>
              <a:t>典型的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系统总线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00FF"/>
                </a:solidFill>
              </a:rPr>
              <a:t>内总线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en-US" altLang="zh-CN"/>
              <a:t>ISA</a:t>
            </a:r>
            <a:r>
              <a:rPr lang="zh-CN" altLang="en-US"/>
              <a:t>总线（并行）</a:t>
            </a:r>
            <a:endParaRPr lang="zh-CN" altLang="en-US" dirty="0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PCI</a:t>
            </a:r>
            <a:r>
              <a:rPr lang="zh-CN" altLang="en-US"/>
              <a:t>总线（并行）（同步总线、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集中式独立</a:t>
            </a:r>
            <a:r>
              <a:rPr lang="zh-CN" altLang="en-US"/>
              <a:t>请求）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66"/>
                </a:solidFill>
              </a:rPr>
              <a:t>PCI Express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PCIe</a:t>
            </a:r>
            <a:r>
              <a:rPr lang="en-US" altLang="zh-CN">
                <a:latin typeface="+mn-ea"/>
              </a:rPr>
              <a:t>)</a:t>
            </a:r>
            <a:r>
              <a:rPr lang="zh-CN" altLang="en-US"/>
              <a:t>总线（</a:t>
            </a:r>
            <a:r>
              <a:rPr lang="zh-CN" altLang="en-US">
                <a:solidFill>
                  <a:srgbClr val="FF0000"/>
                </a:solidFill>
              </a:rPr>
              <a:t>串行</a:t>
            </a:r>
            <a:r>
              <a:rPr lang="zh-CN" altLang="en-US"/>
              <a:t>、交换结构）</a:t>
            </a:r>
            <a:endParaRPr lang="zh-CN" altLang="en-US" dirty="0"/>
          </a:p>
          <a:p>
            <a:pPr>
              <a:spcBef>
                <a:spcPts val="1200"/>
              </a:spcBef>
            </a:pPr>
            <a:r>
              <a:rPr lang="zh-CN" altLang="en-US" dirty="0"/>
              <a:t>典型的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通信总线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00FF"/>
                </a:solidFill>
              </a:rPr>
              <a:t>外总线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en-US" altLang="zh-CN"/>
              <a:t>RS-232C</a:t>
            </a:r>
            <a:r>
              <a:rPr lang="zh-CN" altLang="en-US"/>
              <a:t>（串行）</a:t>
            </a:r>
            <a:endParaRPr lang="zh-CN" altLang="en-US" dirty="0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USB</a:t>
            </a:r>
            <a:r>
              <a:rPr lang="zh-CN" altLang="en-US"/>
              <a:t>（串行）</a:t>
            </a:r>
            <a:endParaRPr lang="zh-CN" altLang="en-US" dirty="0"/>
          </a:p>
          <a:p>
            <a:pPr lvl="1"/>
            <a:r>
              <a:rPr lang="en-US" altLang="zh-CN"/>
              <a:t>SCSI</a:t>
            </a:r>
            <a:r>
              <a:rPr lang="zh-CN" altLang="en-US"/>
              <a:t>（并行）</a:t>
            </a:r>
            <a:endParaRPr lang="en-US" altLang="zh-CN" dirty="0"/>
          </a:p>
          <a:p>
            <a:pPr lvl="1"/>
            <a:r>
              <a:rPr lang="en-US" altLang="zh-CN"/>
              <a:t>SAS</a:t>
            </a:r>
            <a:r>
              <a:rPr lang="zh-CN" altLang="en-US"/>
              <a:t>（串行）</a:t>
            </a:r>
            <a:endParaRPr lang="zh-CN" altLang="en-US" dirty="0"/>
          </a:p>
          <a:p>
            <a:pPr lvl="1"/>
            <a:r>
              <a:rPr lang="en-US" altLang="zh-CN"/>
              <a:t>ATA</a:t>
            </a:r>
            <a:r>
              <a:rPr lang="zh-CN" altLang="en-US"/>
              <a:t>（并行）</a:t>
            </a:r>
            <a:endParaRPr lang="en-US" altLang="zh-CN" dirty="0"/>
          </a:p>
          <a:p>
            <a:pPr lvl="1"/>
            <a:r>
              <a:rPr lang="en-US" altLang="zh-CN"/>
              <a:t>SATA</a:t>
            </a:r>
            <a:r>
              <a:rPr lang="zh-CN" altLang="en-US"/>
              <a:t>（串行）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 bwMode="auto">
          <a:xfrm>
            <a:off x="5323644" y="45724"/>
            <a:ext cx="377539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二、总线：典型的总线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下 5"/>
          <p:cNvSpPr/>
          <p:nvPr/>
        </p:nvSpPr>
        <p:spPr bwMode="auto">
          <a:xfrm>
            <a:off x="590550" y="1750069"/>
            <a:ext cx="216024" cy="598809"/>
          </a:xfrm>
          <a:prstGeom prst="downArrow">
            <a:avLst>
              <a:gd name="adj1" fmla="val 50000"/>
              <a:gd name="adj2" fmla="val 849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452389" y="1288405"/>
            <a:ext cx="494045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FF"/>
                </a:solidFill>
                <a:latin typeface="+mj-lt"/>
                <a:ea typeface="黑体" panose="02010609060101010101" pitchFamily="2" charset="-122"/>
              </a:rPr>
              <a:t>慢</a:t>
            </a:r>
            <a:endParaRPr lang="zh-CN" altLang="en-US" sz="2400">
              <a:solidFill>
                <a:srgbClr val="FF00FF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452389" y="2348880"/>
            <a:ext cx="494045" cy="461665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FF"/>
                </a:solidFill>
                <a:latin typeface="+mj-lt"/>
                <a:ea typeface="黑体" panose="02010609060101010101" pitchFamily="2" charset="-122"/>
              </a:rPr>
              <a:t>快</a:t>
            </a:r>
            <a:endParaRPr lang="zh-CN" altLang="en-US" sz="2400">
              <a:solidFill>
                <a:srgbClr val="FF00FF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 总线、</a:t>
            </a:r>
            <a:r>
              <a:rPr lang="en-US" altLang="zh-CN"/>
              <a:t>I/O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688107" y="980728"/>
            <a:ext cx="6357714" cy="37444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输入输出技术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程序查询 </a:t>
            </a:r>
            <a:r>
              <a:rPr lang="en-US" altLang="zh-CN"/>
              <a:t>—— </a:t>
            </a:r>
            <a:r>
              <a:rPr lang="zh-CN" altLang="en-US"/>
              <a:t>硬件简单、低成本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中断 </a:t>
            </a:r>
            <a:r>
              <a:rPr lang="en-US" altLang="zh-CN"/>
              <a:t>——  </a:t>
            </a:r>
            <a:r>
              <a:rPr lang="zh-CN" altLang="en-US"/>
              <a:t>及时处理紧急事务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DMA —— </a:t>
            </a:r>
            <a:r>
              <a:rPr lang="zh-CN" altLang="en-US"/>
              <a:t>高速传输大量数据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I/O</a:t>
            </a:r>
            <a:r>
              <a:rPr lang="zh-CN" altLang="en-US"/>
              <a:t>通道 </a:t>
            </a:r>
            <a:r>
              <a:rPr lang="en-US" altLang="zh-CN"/>
              <a:t>—— </a:t>
            </a:r>
            <a:r>
              <a:rPr lang="zh-CN" altLang="en-US"/>
              <a:t>用于大型计算机系统</a:t>
            </a:r>
            <a:endParaRPr lang="zh-CN" altLang="en-US"/>
          </a:p>
        </p:txBody>
      </p:sp>
      <p:sp>
        <p:nvSpPr>
          <p:cNvPr id="3" name="箭头: 燕尾形 2"/>
          <p:cNvSpPr/>
          <p:nvPr/>
        </p:nvSpPr>
        <p:spPr bwMode="auto">
          <a:xfrm rot="5400000">
            <a:off x="1721648" y="2897768"/>
            <a:ext cx="1656184" cy="432048"/>
          </a:xfrm>
          <a:prstGeom prst="notchedRightArrow">
            <a:avLst>
              <a:gd name="adj1" fmla="val 50000"/>
              <a:gd name="adj2" fmla="val 931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35496" y="2727218"/>
            <a:ext cx="2385589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占用CPU资源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2277069" y="1734487"/>
            <a:ext cx="54534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FF"/>
                </a:solidFill>
                <a:latin typeface="+mj-lt"/>
                <a:ea typeface="黑体" panose="02010609060101010101" pitchFamily="2" charset="-122"/>
              </a:rPr>
              <a:t>高</a:t>
            </a:r>
            <a:endParaRPr lang="zh-CN" altLang="en-US">
              <a:solidFill>
                <a:srgbClr val="FF00FF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2277069" y="3913891"/>
            <a:ext cx="545341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FF"/>
                </a:solidFill>
                <a:latin typeface="+mj-lt"/>
                <a:ea typeface="黑体" panose="02010609060101010101" pitchFamily="2" charset="-122"/>
              </a:rPr>
              <a:t>低</a:t>
            </a:r>
            <a:endParaRPr lang="zh-CN" altLang="en-US">
              <a:solidFill>
                <a:srgbClr val="FF00FF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5871869" y="45724"/>
            <a:ext cx="322716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三、输入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输出技术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2686674" y="5364387"/>
            <a:ext cx="2844048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marL="355600" indent="-355600" algn="l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>
                <a:latin typeface="+mn-lt"/>
                <a:ea typeface="+mn-ea"/>
              </a:rPr>
              <a:t>DMA</a:t>
            </a:r>
            <a:r>
              <a:rPr lang="zh-CN" altLang="en-US">
                <a:latin typeface="+mn-lt"/>
                <a:ea typeface="+mn-ea"/>
              </a:rPr>
              <a:t>的过程。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686674" y="4869160"/>
            <a:ext cx="2707793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marL="355600" indent="-355600" algn="l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>
                <a:latin typeface="+mn-lt"/>
                <a:ea typeface="+mn-ea"/>
              </a:rPr>
              <a:t>中断的过程。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2320"/>
            <a:ext cx="8362950" cy="5598795"/>
          </a:xfrm>
        </p:spPr>
        <p:txBody>
          <a:bodyPr/>
          <a:p>
            <a:r>
              <a:rPr lang="zh-CN" altLang="en-US"/>
              <a:t>解决计算</a:t>
            </a:r>
            <a:r>
              <a:rPr lang="zh-CN" altLang="en-US"/>
              <a:t>机与外设交互的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程序查询：</a:t>
            </a:r>
            <a:r>
              <a:rPr lang="en-US" altLang="zh-CN"/>
              <a:t>CPU</a:t>
            </a:r>
            <a:r>
              <a:rPr lang="zh-CN" altLang="en-US"/>
              <a:t>主动去问外设准备好了</a:t>
            </a:r>
            <a:r>
              <a:rPr lang="zh-CN" altLang="en-US"/>
              <a:t>没</a:t>
            </a:r>
            <a:endParaRPr lang="zh-CN" altLang="en-US"/>
          </a:p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中断方式：</a:t>
            </a:r>
            <a:r>
              <a:rPr lang="zh-CN" altLang="en-US"/>
              <a:t>外设准备好了就告诉</a:t>
            </a:r>
            <a:r>
              <a:rPr lang="en-US" altLang="zh-CN"/>
              <a:t>CPU</a:t>
            </a:r>
            <a:endParaRPr lang="en-US" altLang="zh-CN"/>
          </a:p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/>
              <a:t>外设和内存之间直接进行数据传输，</a:t>
            </a:r>
            <a:r>
              <a:rPr lang="en-US" altLang="zh-CN"/>
              <a:t>CPU</a:t>
            </a:r>
            <a:r>
              <a:rPr lang="zh-CN" altLang="en-US"/>
              <a:t>不参与，而由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控制器</a:t>
            </a:r>
            <a:r>
              <a:rPr lang="zh-CN" altLang="en-US"/>
              <a:t>全权接管</a:t>
            </a:r>
            <a:endParaRPr lang="zh-CN" altLang="en-US"/>
          </a:p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通道</a:t>
            </a:r>
            <a:r>
              <a:rPr lang="zh-CN" altLang="en-US"/>
              <a:t>：引入</a:t>
            </a:r>
            <a:r>
              <a:rPr lang="en-US" altLang="zh-CN"/>
              <a:t>IO</a:t>
            </a:r>
            <a:r>
              <a:rPr lang="zh-CN" altLang="en-US"/>
              <a:t>通道控制器，相当于更高级的</a:t>
            </a:r>
            <a:r>
              <a:rPr lang="en-US" altLang="zh-CN"/>
              <a:t>DMA</a:t>
            </a:r>
            <a:r>
              <a:rPr lang="zh-CN" altLang="en-US"/>
              <a:t>，自主管理多设备的</a:t>
            </a:r>
            <a:r>
              <a:rPr lang="en-US" altLang="zh-CN"/>
              <a:t>IO</a:t>
            </a:r>
            <a:r>
              <a:rPr lang="zh-CN" altLang="en-US"/>
              <a:t>传输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 并行体系结构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341755"/>
            <a:ext cx="8280400" cy="4768850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altLang="zh-CN">
                <a:solidFill>
                  <a:srgbClr val="FF0066"/>
                </a:solidFill>
              </a:rPr>
              <a:t>SISD: </a:t>
            </a:r>
            <a:r>
              <a:rPr lang="zh-CN" altLang="en-US">
                <a:solidFill>
                  <a:srgbClr val="FF0066"/>
                </a:solidFill>
              </a:rPr>
              <a:t>单指令流单数据流</a:t>
            </a:r>
            <a:endParaRPr lang="en-US" altLang="zh-CN">
              <a:solidFill>
                <a:srgbClr val="FF0066"/>
              </a:solidFill>
            </a:endParaRPr>
          </a:p>
          <a:p>
            <a:pPr marL="361950" lvl="1" indent="0" algn="l">
              <a:spcBef>
                <a:spcPts val="0"/>
              </a:spcBef>
              <a:buNone/>
            </a:pPr>
            <a:r>
              <a:rPr lang="zh-CN" altLang="en-US"/>
              <a:t>这是传统的</a:t>
            </a:r>
            <a:r>
              <a:rPr lang="zh-CN" altLang="en-US">
                <a:solidFill>
                  <a:srgbClr val="0000FF"/>
                </a:solidFill>
              </a:rPr>
              <a:t>串行计算机</a:t>
            </a:r>
            <a:r>
              <a:rPr lang="zh-CN" altLang="en-US"/>
              <a:t>。</a:t>
            </a:r>
            <a:endParaRPr lang="en-US" altLang="zh-CN"/>
          </a:p>
          <a:p>
            <a:pPr algn="l">
              <a:spcBef>
                <a:spcPts val="0"/>
              </a:spcBef>
            </a:pPr>
            <a:r>
              <a:rPr lang="en-US" altLang="zh-CN">
                <a:solidFill>
                  <a:srgbClr val="FF0066"/>
                </a:solidFill>
              </a:rPr>
              <a:t>SIMD: </a:t>
            </a:r>
            <a:r>
              <a:rPr lang="zh-CN" altLang="en-US">
                <a:solidFill>
                  <a:srgbClr val="FF0066"/>
                </a:solidFill>
              </a:rPr>
              <a:t>单指令流多数据流</a:t>
            </a:r>
            <a:endParaRPr lang="en-US" altLang="zh-CN">
              <a:solidFill>
                <a:srgbClr val="FF0066"/>
              </a:solidFill>
            </a:endParaRPr>
          </a:p>
          <a:p>
            <a:pPr lvl="1" algn="l"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</a:rPr>
              <a:t>阵列处理机</a:t>
            </a:r>
            <a:endParaRPr lang="en-US" altLang="zh-CN">
              <a:solidFill>
                <a:srgbClr val="0000FF"/>
              </a:solidFill>
            </a:endParaRPr>
          </a:p>
          <a:p>
            <a:pPr lvl="1" algn="l"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</a:rPr>
              <a:t>向量处理机</a:t>
            </a:r>
            <a:endParaRPr lang="en-US" altLang="zh-CN">
              <a:solidFill>
                <a:srgbClr val="0000FF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>
                <a:solidFill>
                  <a:srgbClr val="FF0066"/>
                </a:solidFill>
              </a:rPr>
              <a:t>MIMD: </a:t>
            </a:r>
            <a:r>
              <a:rPr lang="zh-CN" altLang="en-US">
                <a:solidFill>
                  <a:srgbClr val="FF0066"/>
                </a:solidFill>
              </a:rPr>
              <a:t>多指令流多数据流</a:t>
            </a:r>
            <a:endParaRPr lang="en-US" altLang="zh-CN">
              <a:solidFill>
                <a:srgbClr val="FF0066"/>
              </a:solidFill>
            </a:endParaRPr>
          </a:p>
          <a:p>
            <a:pPr lvl="1" algn="l"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</a:rPr>
              <a:t>多处理器系统</a:t>
            </a:r>
            <a:endParaRPr lang="en-US" altLang="zh-CN">
              <a:solidFill>
                <a:srgbClr val="0000FF"/>
              </a:solidFill>
            </a:endParaRPr>
          </a:p>
          <a:p>
            <a:pPr lvl="2" algn="l">
              <a:spcBef>
                <a:spcPts val="0"/>
              </a:spcBef>
            </a:pPr>
            <a:r>
              <a:rPr lang="en-US" altLang="zh-CN"/>
              <a:t>UMA</a:t>
            </a:r>
            <a:r>
              <a:rPr lang="zh-CN" altLang="en-US"/>
              <a:t>：一致性存储器访问</a:t>
            </a:r>
            <a:endParaRPr lang="en-US" altLang="zh-CN"/>
          </a:p>
          <a:p>
            <a:pPr lvl="2" algn="l">
              <a:spcBef>
                <a:spcPts val="0"/>
              </a:spcBef>
            </a:pPr>
            <a:r>
              <a:rPr lang="en-US" altLang="zh-CN"/>
              <a:t>NUMA</a:t>
            </a:r>
            <a:r>
              <a:rPr lang="zh-CN" altLang="en-US"/>
              <a:t>：非一致性存储器访问</a:t>
            </a:r>
            <a:endParaRPr lang="en-US" altLang="zh-CN"/>
          </a:p>
          <a:p>
            <a:pPr lvl="1" algn="l"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</a:rPr>
              <a:t>多计算机系统</a:t>
            </a:r>
            <a:r>
              <a:rPr lang="zh-CN" altLang="en-US"/>
              <a:t>：性能与节点数成正比</a:t>
            </a:r>
            <a:endParaRPr lang="en-US" altLang="zh-CN"/>
          </a:p>
          <a:p>
            <a:pPr lvl="2" algn="l">
              <a:spcBef>
                <a:spcPts val="0"/>
              </a:spcBef>
            </a:pPr>
            <a:r>
              <a:rPr lang="zh-CN" altLang="en-US"/>
              <a:t>大规模并行处理机 </a:t>
            </a:r>
            <a:r>
              <a:rPr lang="en-US" altLang="zh-CN"/>
              <a:t>MPP</a:t>
            </a:r>
            <a:endParaRPr lang="en-US" altLang="zh-CN"/>
          </a:p>
          <a:p>
            <a:pPr lvl="2" algn="l">
              <a:spcBef>
                <a:spcPts val="0"/>
              </a:spcBef>
            </a:pPr>
            <a:r>
              <a:rPr lang="zh-CN" altLang="en-US"/>
              <a:t>集群 </a:t>
            </a:r>
            <a:r>
              <a:rPr lang="en-US" altLang="zh-CN"/>
              <a:t>Cluster</a:t>
            </a:r>
            <a:endParaRPr lang="en-US" altLang="zh-CN"/>
          </a:p>
          <a:p>
            <a:pPr lvl="2" algn="l">
              <a:spcBef>
                <a:spcPts val="0"/>
              </a:spcBef>
            </a:pPr>
            <a:r>
              <a:rPr lang="zh-CN" altLang="en-US"/>
              <a:t>网格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 bwMode="auto">
          <a:xfrm>
            <a:off x="395605" y="405130"/>
            <a:ext cx="6923405" cy="128651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noAutofit/>
          </a:bodyPr>
          <a:lstStyle/>
          <a:p>
            <a:pPr algn="l"/>
            <a:r>
              <a:rPr lang="zh-CN" altLang="en-US"/>
              <a:t>计算机系统的分类（</a:t>
            </a:r>
            <a:r>
              <a:rPr lang="en-US" altLang="zh-CN"/>
              <a:t>Flynn</a:t>
            </a:r>
            <a:r>
              <a:rPr lang="zh-CN" altLang="en-US"/>
              <a:t>分类法）</a:t>
            </a:r>
            <a:endParaRPr lang="zh-CN" altLang="en-US"/>
          </a:p>
          <a:p>
            <a:pPr algn="l"/>
            <a:r>
              <a:rPr lang="en-US" altLang="zh-CN"/>
              <a:t>X</a:t>
            </a:r>
            <a:r>
              <a:rPr lang="zh-CN" altLang="en-US"/>
              <a:t>指令流</a:t>
            </a:r>
            <a:r>
              <a:rPr lang="en-US" altLang="zh-CN"/>
              <a:t>Y</a:t>
            </a:r>
            <a:r>
              <a:rPr lang="zh-CN" altLang="en-US"/>
              <a:t>数据</a:t>
            </a:r>
            <a:r>
              <a:rPr lang="zh-CN" altLang="en-US"/>
              <a:t>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 并行体系结构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892480" cy="5976664"/>
          </a:xfrm>
        </p:spPr>
        <p:txBody>
          <a:bodyPr/>
          <a:lstStyle/>
          <a:p>
            <a:pPr algn="l"/>
            <a:r>
              <a:rPr lang="zh-CN" altLang="en-US" sz="2400"/>
              <a:t>因为</a:t>
            </a:r>
            <a:r>
              <a:rPr lang="zh-CN" altLang="en-US" sz="2400">
                <a:solidFill>
                  <a:srgbClr val="9900FF"/>
                </a:solidFill>
              </a:rPr>
              <a:t>微处理器芯片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9900FF"/>
                </a:solidFill>
              </a:rPr>
              <a:t>内存条</a:t>
            </a:r>
            <a:r>
              <a:rPr lang="zh-CN" altLang="en-US" sz="2400"/>
              <a:t>都安装在一块电路板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/>
              <a:t>主板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/>
              <a:t>上，</a:t>
            </a:r>
            <a:br>
              <a:rPr lang="en-US" altLang="zh-CN" sz="2400"/>
            </a:br>
            <a:r>
              <a:rPr lang="zh-CN" altLang="en-US" sz="2400"/>
              <a:t>每个处理器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/>
              <a:t>内核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/>
              <a:t>访问内存的延时都很小，</a:t>
            </a:r>
            <a:br>
              <a:rPr lang="en-US" altLang="zh-CN" sz="2400"/>
            </a:br>
            <a:r>
              <a:rPr lang="zh-CN" altLang="en-US" sz="2400"/>
              <a:t>所以</a:t>
            </a:r>
            <a:r>
              <a:rPr lang="zh-CN" altLang="en-US" sz="2400">
                <a:solidFill>
                  <a:srgbClr val="008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所有处理器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400">
                <a:solidFill>
                  <a:srgbClr val="008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内核</a:t>
            </a:r>
            <a:r>
              <a:rPr lang="en-US" altLang="zh-CN" sz="2400">
                <a:solidFill>
                  <a:srgbClr val="008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共享内存</a:t>
            </a:r>
            <a:r>
              <a:rPr lang="zh-CN" altLang="en-US" sz="2400"/>
              <a:t>。</a:t>
            </a:r>
            <a:endParaRPr lang="en-US" altLang="zh-CN" sz="2400"/>
          </a:p>
          <a:p>
            <a:pPr algn="l"/>
            <a:r>
              <a:rPr lang="zh-CN" altLang="en-US" sz="2400"/>
              <a:t>根据每个处理器</a:t>
            </a:r>
            <a:r>
              <a:rPr lang="en-US" altLang="zh-CN" sz="2400"/>
              <a:t>/</a:t>
            </a:r>
            <a:r>
              <a:rPr lang="zh-CN" altLang="en-US" sz="2400"/>
              <a:t>内核访问内存的时间是否一样，分为</a:t>
            </a:r>
            <a:endParaRPr lang="en-US" altLang="zh-CN" sz="2400"/>
          </a:p>
          <a:p>
            <a:pPr marL="630555" lvl="1" indent="-274955" algn="l"/>
            <a:r>
              <a:rPr lang="en-US" altLang="zh-CN" sz="2400"/>
              <a:t>UMA</a:t>
            </a:r>
            <a:r>
              <a:rPr lang="zh-CN" altLang="en-US" sz="2400"/>
              <a:t>：每个处理器</a:t>
            </a:r>
            <a:r>
              <a:rPr lang="en-US" altLang="zh-CN" sz="2400"/>
              <a:t>/</a:t>
            </a:r>
            <a:r>
              <a:rPr lang="zh-CN" altLang="en-US" sz="2400"/>
              <a:t>内核访问内存的时间一样</a:t>
            </a:r>
            <a:endParaRPr lang="en-US" altLang="zh-CN" sz="2400"/>
          </a:p>
          <a:p>
            <a:pPr marL="630555" lvl="1" indent="-274955" algn="l"/>
            <a:r>
              <a:rPr lang="en-US" altLang="zh-CN" sz="2400"/>
              <a:t>NUMA</a:t>
            </a:r>
            <a:r>
              <a:rPr lang="zh-CN" altLang="en-US" sz="2400"/>
              <a:t>：～不一样。</a:t>
            </a:r>
            <a:endParaRPr lang="en-US" altLang="zh-CN" sz="2400"/>
          </a:p>
          <a:p>
            <a:pPr algn="l"/>
            <a:r>
              <a:rPr lang="zh-CN" altLang="en-US" sz="2400"/>
              <a:t>每个处理器</a:t>
            </a:r>
            <a:r>
              <a:rPr lang="en-US" altLang="zh-CN" sz="2400"/>
              <a:t>/</a:t>
            </a:r>
            <a:r>
              <a:rPr lang="zh-CN" altLang="en-US" sz="2400"/>
              <a:t>内核</a:t>
            </a:r>
            <a:r>
              <a:rPr lang="zh-CN" altLang="en-US" sz="2400">
                <a:solidFill>
                  <a:srgbClr val="FF0000"/>
                </a:solidFill>
              </a:rPr>
              <a:t>功能相同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/>
              <a:t>在操作系统看来是可以互换的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/>
              <a:t>的</a:t>
            </a:r>
            <a:r>
              <a:rPr lang="en-US" altLang="zh-CN" sz="2400"/>
              <a:t>UMA</a:t>
            </a:r>
            <a:r>
              <a:rPr lang="zh-CN" altLang="en-US" sz="2400"/>
              <a:t>叫做</a:t>
            </a:r>
            <a:r>
              <a:rPr lang="en-US" altLang="zh-CN" sz="2400"/>
              <a:t>SMP</a:t>
            </a:r>
            <a:r>
              <a:rPr lang="zh-CN" altLang="en-US" sz="2400"/>
              <a:t>。</a:t>
            </a:r>
            <a:endParaRPr lang="en-US" altLang="zh-CN" sz="2400"/>
          </a:p>
          <a:p>
            <a:pPr marL="630555" lvl="1" indent="-274955"/>
            <a:r>
              <a:rPr lang="zh-CN" altLang="en-US" sz="2400"/>
              <a:t>多个处理机</a:t>
            </a:r>
            <a:r>
              <a:rPr lang="zh-CN" altLang="en-US" sz="2400">
                <a:solidFill>
                  <a:srgbClr val="FF0000"/>
                </a:solidFill>
              </a:rPr>
              <a:t>共享同一主存储器</a:t>
            </a:r>
            <a:r>
              <a:rPr lang="zh-CN" altLang="en-US" sz="2400"/>
              <a:t>。</a:t>
            </a:r>
            <a:br>
              <a:rPr lang="en-US" altLang="zh-CN" sz="2400"/>
            </a:br>
            <a:r>
              <a:rPr lang="zh-CN" altLang="en-US" sz="2400"/>
              <a:t>并且，每一个处理机访问主存储器的</a:t>
            </a:r>
            <a:r>
              <a:rPr lang="zh-CN" altLang="en-US" sz="2400">
                <a:solidFill>
                  <a:srgbClr val="FF0000"/>
                </a:solidFill>
              </a:rPr>
              <a:t>时间</a:t>
            </a:r>
            <a:r>
              <a:rPr lang="zh-CN" altLang="en-US" sz="2400"/>
              <a:t>是</a:t>
            </a:r>
            <a:r>
              <a:rPr lang="zh-CN" altLang="en-US" sz="2400">
                <a:solidFill>
                  <a:srgbClr val="FF0000"/>
                </a:solidFill>
              </a:rPr>
              <a:t>相同</a:t>
            </a:r>
            <a:r>
              <a:rPr lang="zh-CN" altLang="en-US" sz="2400"/>
              <a:t>的。</a:t>
            </a:r>
            <a:endParaRPr lang="en-US" altLang="zh-CN" sz="2400"/>
          </a:p>
          <a:p>
            <a:pPr marL="630555" lvl="1" indent="-274955"/>
            <a:r>
              <a:rPr lang="zh-CN" altLang="en-US" sz="2400"/>
              <a:t>每一</a:t>
            </a:r>
            <a:r>
              <a:rPr lang="zh-CN" altLang="en-US" sz="2400">
                <a:solidFill>
                  <a:srgbClr val="0000FF"/>
                </a:solidFill>
              </a:rPr>
              <a:t>处理机</a:t>
            </a:r>
            <a:r>
              <a:rPr lang="zh-CN" altLang="en-US" sz="2400"/>
              <a:t>都能完成</a:t>
            </a:r>
            <a:r>
              <a:rPr lang="zh-CN" altLang="en-US" sz="2400">
                <a:solidFill>
                  <a:srgbClr val="0000FF"/>
                </a:solidFill>
              </a:rPr>
              <a:t>相同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功能</a:t>
            </a:r>
            <a:r>
              <a:rPr lang="zh-CN" altLang="en-US" sz="2400"/>
              <a:t>。</a:t>
            </a:r>
            <a:endParaRPr lang="en-US" altLang="zh-CN" sz="2400"/>
          </a:p>
          <a:p>
            <a:pPr marL="630555" lvl="1" indent="-274955"/>
            <a:r>
              <a:rPr lang="zh-CN" altLang="en-US" sz="2400"/>
              <a:t>所有的处理机通过相同的通道或不同的通道</a:t>
            </a:r>
            <a:r>
              <a:rPr lang="zh-CN" altLang="en-US" sz="2400">
                <a:solidFill>
                  <a:srgbClr val="FF0000"/>
                </a:solidFill>
              </a:rPr>
              <a:t>共享</a:t>
            </a:r>
            <a:r>
              <a:rPr lang="en-US" altLang="zh-CN" sz="2400">
                <a:solidFill>
                  <a:srgbClr val="FF0000"/>
                </a:solidFill>
              </a:rPr>
              <a:t>IO</a:t>
            </a:r>
            <a:r>
              <a:rPr lang="zh-CN" altLang="en-US" sz="2400">
                <a:solidFill>
                  <a:srgbClr val="FF0000"/>
                </a:solidFill>
              </a:rPr>
              <a:t>设备</a:t>
            </a:r>
            <a:r>
              <a:rPr lang="zh-CN" altLang="en-US" sz="2400"/>
              <a:t>。</a:t>
            </a:r>
            <a:endParaRPr lang="en-US" altLang="zh-CN" sz="2400"/>
          </a:p>
          <a:p>
            <a:pPr algn="l"/>
            <a:r>
              <a:rPr lang="zh-CN" altLang="en-US" sz="2400">
                <a:solidFill>
                  <a:srgbClr val="D60093"/>
                </a:solidFill>
              </a:rPr>
              <a:t>多处理器系统</a:t>
            </a:r>
            <a:r>
              <a:rPr lang="zh-CN" altLang="en-US" sz="2400"/>
              <a:t>在一个集中的</a:t>
            </a:r>
            <a:r>
              <a:rPr lang="zh-CN" altLang="en-US" sz="2400">
                <a:solidFill>
                  <a:srgbClr val="9900FF"/>
                </a:solidFill>
              </a:rPr>
              <a:t>操作系统</a:t>
            </a:r>
            <a:r>
              <a:rPr lang="zh-CN" altLang="en-US" sz="2400"/>
              <a:t>统一管理下工作。</a:t>
            </a:r>
            <a:endParaRPr lang="en-US" altLang="zh-CN" sz="2400"/>
          </a:p>
          <a:p>
            <a:pPr algn="l"/>
            <a:r>
              <a:rPr lang="zh-CN" altLang="en-US" sz="2400">
                <a:solidFill>
                  <a:srgbClr val="9900FF"/>
                </a:solidFill>
              </a:rPr>
              <a:t>操作系统</a:t>
            </a:r>
            <a:r>
              <a:rPr lang="zh-CN" altLang="en-US" sz="2400"/>
              <a:t>为每一个</a:t>
            </a:r>
            <a:r>
              <a:rPr lang="zh-CN" altLang="en-US" sz="2400">
                <a:solidFill>
                  <a:srgbClr val="0000FF"/>
                </a:solidFill>
              </a:rPr>
              <a:t>逻辑内核</a:t>
            </a:r>
            <a:r>
              <a:rPr lang="zh-CN" altLang="en-US" sz="2400"/>
              <a:t>按排</a:t>
            </a:r>
            <a:r>
              <a:rPr lang="zh-CN" altLang="en-US" sz="2400">
                <a:solidFill>
                  <a:srgbClr val="008000"/>
                </a:solidFill>
              </a:rPr>
              <a:t>进程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008000"/>
                </a:solidFill>
              </a:rPr>
              <a:t>线程</a:t>
            </a:r>
            <a:r>
              <a:rPr lang="zh-CN" altLang="en-US" sz="2400"/>
              <a:t>，</a:t>
            </a:r>
            <a:br>
              <a:rPr lang="en-US" altLang="zh-CN" sz="2400"/>
            </a:br>
            <a:r>
              <a:rPr lang="zh-CN" altLang="en-US" sz="2400"/>
              <a:t>进行统一调度与控制。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 bwMode="auto">
          <a:xfrm>
            <a:off x="5796136" y="44777"/>
            <a:ext cx="2592288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处理器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 并行体系结构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892480" cy="5904830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D60093"/>
                </a:solidFill>
              </a:rPr>
              <a:t>MPP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D60093"/>
                </a:solidFill>
              </a:rPr>
              <a:t>大规模并行处理机</a:t>
            </a:r>
            <a:endParaRPr lang="en-US" altLang="zh-CN" sz="2400">
              <a:solidFill>
                <a:srgbClr val="D60093"/>
              </a:solidFill>
            </a:endParaRPr>
          </a:p>
          <a:p>
            <a:pPr marL="630555" lvl="1" indent="-274955" algn="l">
              <a:spcBef>
                <a:spcPts val="0"/>
              </a:spcBef>
            </a:pPr>
            <a:r>
              <a:rPr lang="zh-CN" altLang="en-US" sz="2400"/>
              <a:t>强调</a:t>
            </a:r>
            <a:r>
              <a:rPr lang="zh-CN" altLang="en-US" sz="2400">
                <a:solidFill>
                  <a:srgbClr val="008000"/>
                </a:solidFill>
              </a:rPr>
              <a:t>高性能</a:t>
            </a:r>
            <a:r>
              <a:rPr lang="zh-CN" altLang="en-US" sz="2400"/>
              <a:t>，节点定制。</a:t>
            </a:r>
            <a:endParaRPr lang="en-US" altLang="zh-CN" sz="2400"/>
          </a:p>
          <a:p>
            <a:pPr marL="630555" lvl="1" indent="-274955" algn="l">
              <a:spcBef>
                <a:spcPts val="0"/>
              </a:spcBef>
            </a:pPr>
            <a:r>
              <a:rPr lang="zh-CN" altLang="en-US" sz="2400"/>
              <a:t>节点之间使用高性能的</a:t>
            </a:r>
            <a:r>
              <a:rPr lang="zh-CN" altLang="en-US" sz="2400">
                <a:solidFill>
                  <a:srgbClr val="0000FF"/>
                </a:solidFill>
              </a:rPr>
              <a:t>定制</a:t>
            </a:r>
            <a:r>
              <a:rPr lang="zh-CN" altLang="en-US" sz="2400"/>
              <a:t>的高速</a:t>
            </a:r>
            <a:r>
              <a:rPr lang="zh-CN" altLang="en-US" sz="2400">
                <a:solidFill>
                  <a:srgbClr val="0000FF"/>
                </a:solidFill>
              </a:rPr>
              <a:t>互连网络</a:t>
            </a:r>
            <a:r>
              <a:rPr lang="zh-CN" altLang="en-US" sz="2400"/>
              <a:t>。</a:t>
            </a:r>
            <a:endParaRPr lang="zh-CN" altLang="en-US" sz="2400"/>
          </a:p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D60093"/>
                </a:solidFill>
              </a:rPr>
              <a:t>Cluster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D60093"/>
                </a:solidFill>
              </a:rPr>
              <a:t>集群</a:t>
            </a:r>
            <a:endParaRPr lang="en-US" altLang="zh-CN" sz="2400">
              <a:solidFill>
                <a:srgbClr val="D60093"/>
              </a:solidFill>
            </a:endParaRPr>
          </a:p>
          <a:p>
            <a:pPr marL="630555" lvl="1" indent="-274955" algn="l">
              <a:spcBef>
                <a:spcPts val="0"/>
              </a:spcBef>
            </a:pPr>
            <a:r>
              <a:rPr lang="zh-CN" altLang="en-US" sz="2400"/>
              <a:t>强调</a:t>
            </a:r>
            <a:r>
              <a:rPr lang="zh-CN" altLang="en-US" sz="2400">
                <a:solidFill>
                  <a:srgbClr val="008000"/>
                </a:solidFill>
              </a:rPr>
              <a:t>性价比</a:t>
            </a:r>
            <a:r>
              <a:rPr lang="zh-CN" altLang="en-US" sz="2400"/>
              <a:t>，节点用商用的</a:t>
            </a:r>
            <a:r>
              <a:rPr lang="en-US" altLang="zh-CN" sz="2400"/>
              <a:t>PC</a:t>
            </a:r>
            <a:r>
              <a:rPr lang="zh-CN" altLang="en-US" sz="2400"/>
              <a:t>机或服务器 </a:t>
            </a:r>
            <a:r>
              <a:rPr lang="zh-CN" altLang="en-US" sz="2400">
                <a:latin typeface="+mn-ea"/>
              </a:rPr>
              <a:t>→</a:t>
            </a:r>
            <a:r>
              <a:rPr lang="zh-CN" altLang="en-US" sz="2400"/>
              <a:t>可靠性差</a:t>
            </a:r>
            <a:r>
              <a:rPr lang="en-US" altLang="zh-CN" sz="2400"/>
              <a:t>: </a:t>
            </a:r>
            <a:r>
              <a:rPr lang="zh-CN" altLang="en-US" sz="2400"/>
              <a:t>冗余</a:t>
            </a:r>
            <a:endParaRPr lang="en-US" altLang="zh-CN" sz="2400"/>
          </a:p>
          <a:p>
            <a:pPr marL="630555" lvl="1" indent="-274955" algn="l">
              <a:spcBef>
                <a:spcPts val="0"/>
              </a:spcBef>
            </a:pPr>
            <a:r>
              <a:rPr lang="zh-CN" altLang="en-US" sz="2400"/>
              <a:t>结点之间采用</a:t>
            </a:r>
            <a:r>
              <a:rPr lang="zh-CN" altLang="en-US" sz="2400">
                <a:solidFill>
                  <a:srgbClr val="0000FF"/>
                </a:solidFill>
              </a:rPr>
              <a:t>商品化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网络</a:t>
            </a:r>
            <a:r>
              <a:rPr lang="en-US" altLang="zh-CN" sz="2400">
                <a:latin typeface="楷体" panose="02010609060101010101" pitchFamily="49" charset="-122"/>
              </a:rPr>
              <a:t>(</a:t>
            </a:r>
            <a:r>
              <a:rPr lang="zh-CN" altLang="en-US" sz="2400"/>
              <a:t>比如千兆以太网</a:t>
            </a:r>
            <a:r>
              <a:rPr lang="en-US" altLang="zh-CN" sz="2400">
                <a:latin typeface="楷体" panose="02010609060101010101" pitchFamily="49" charset="-122"/>
              </a:rPr>
              <a:t>)</a:t>
            </a:r>
            <a:r>
              <a:rPr lang="zh-CN" altLang="en-US" sz="2400"/>
              <a:t>互连。</a:t>
            </a:r>
            <a:endParaRPr lang="zh-CN" altLang="en-US" sz="2400"/>
          </a:p>
          <a:p>
            <a:pPr algn="l">
              <a:spcBef>
                <a:spcPts val="0"/>
              </a:spcBef>
            </a:pPr>
            <a:r>
              <a:rPr lang="zh-CN" altLang="en-US" sz="2400">
                <a:solidFill>
                  <a:srgbClr val="D60093"/>
                </a:solidFill>
              </a:rPr>
              <a:t>网格</a:t>
            </a:r>
            <a:r>
              <a:rPr lang="zh-CN" altLang="en-US" sz="2400"/>
              <a:t>：</a:t>
            </a:r>
            <a:endParaRPr lang="en-US" altLang="zh-CN" sz="2400"/>
          </a:p>
          <a:p>
            <a:pPr marL="630555" lvl="1" indent="-274955" algn="l">
              <a:spcBef>
                <a:spcPts val="0"/>
              </a:spcBef>
            </a:pPr>
            <a:r>
              <a:rPr lang="zh-CN" altLang="en-US" sz="2400">
                <a:solidFill>
                  <a:srgbClr val="FF0066"/>
                </a:solidFill>
              </a:rPr>
              <a:t>客户端</a:t>
            </a:r>
            <a:r>
              <a:rPr lang="zh-CN" altLang="en-US" sz="2400">
                <a:solidFill>
                  <a:srgbClr val="0000FF"/>
                </a:solidFill>
              </a:rPr>
              <a:t>节点</a:t>
            </a:r>
            <a:r>
              <a:rPr lang="zh-CN" altLang="en-US" sz="2400"/>
              <a:t>配置各不相同，属私人所有。</a:t>
            </a:r>
            <a:endParaRPr lang="en-US" altLang="zh-CN" sz="2400"/>
          </a:p>
          <a:p>
            <a:pPr marL="630555" lvl="1" indent="-274955" algn="l">
              <a:spcBef>
                <a:spcPts val="0"/>
              </a:spcBef>
            </a:pPr>
            <a:r>
              <a:rPr lang="zh-CN" altLang="en-US" sz="2400">
                <a:solidFill>
                  <a:srgbClr val="FF0066"/>
                </a:solidFill>
              </a:rPr>
              <a:t>客户端</a:t>
            </a:r>
            <a:r>
              <a:rPr lang="zh-CN" altLang="en-US" sz="2400">
                <a:solidFill>
                  <a:srgbClr val="0000FF"/>
                </a:solidFill>
              </a:rPr>
              <a:t>节点</a:t>
            </a:r>
            <a:r>
              <a:rPr lang="zh-CN" altLang="en-US" sz="2400"/>
              <a:t>通过</a:t>
            </a:r>
            <a:r>
              <a:rPr lang="zh-CN" altLang="en-US" sz="2400">
                <a:solidFill>
                  <a:srgbClr val="9900FF"/>
                </a:solidFill>
              </a:rPr>
              <a:t>国际互联网</a:t>
            </a:r>
            <a:r>
              <a:rPr lang="zh-CN" altLang="en-US" sz="2400"/>
              <a:t>连接到</a:t>
            </a:r>
            <a:r>
              <a:rPr lang="zh-CN" altLang="en-US" sz="2400">
                <a:solidFill>
                  <a:srgbClr val="FF0066"/>
                </a:solidFill>
              </a:rPr>
              <a:t>服务器</a:t>
            </a:r>
            <a:r>
              <a:rPr lang="zh-CN" altLang="en-US" sz="2400"/>
              <a:t>。</a:t>
            </a:r>
            <a:endParaRPr lang="en-US" altLang="zh-CN" sz="2400"/>
          </a:p>
          <a:p>
            <a:pPr marL="630555" lvl="1" indent="-274955" algn="l">
              <a:spcBef>
                <a:spcPts val="0"/>
              </a:spcBef>
            </a:pPr>
            <a:r>
              <a:rPr lang="zh-CN" altLang="en-US" sz="2400">
                <a:solidFill>
                  <a:srgbClr val="FF0066"/>
                </a:solidFill>
              </a:rPr>
              <a:t>服务器</a:t>
            </a:r>
            <a:r>
              <a:rPr lang="zh-CN" altLang="en-US" sz="2400"/>
              <a:t>只负责任务的分发和结果的收集，</a:t>
            </a:r>
            <a:br>
              <a:rPr lang="en-US" altLang="zh-CN" sz="2400"/>
            </a:br>
            <a:r>
              <a:rPr lang="zh-CN" altLang="en-US" sz="2400"/>
              <a:t>计算任务在</a:t>
            </a:r>
            <a:r>
              <a:rPr lang="zh-CN" altLang="en-US" sz="2400">
                <a:solidFill>
                  <a:srgbClr val="FF0066"/>
                </a:solidFill>
              </a:rPr>
              <a:t>客户端</a:t>
            </a:r>
            <a:r>
              <a:rPr lang="zh-CN" altLang="en-US" sz="2400">
                <a:solidFill>
                  <a:srgbClr val="0000FF"/>
                </a:solidFill>
              </a:rPr>
              <a:t>节点</a:t>
            </a:r>
            <a:r>
              <a:rPr lang="zh-CN" altLang="en-US" sz="2400"/>
              <a:t>上进行。</a:t>
            </a:r>
            <a:endParaRPr lang="en-US" altLang="zh-CN" sz="2400"/>
          </a:p>
          <a:p>
            <a:pPr algn="l">
              <a:spcBef>
                <a:spcPts val="0"/>
              </a:spcBef>
            </a:pPr>
            <a:r>
              <a:rPr lang="zh-CN" altLang="en-US" sz="2400"/>
              <a:t>节点之间的访问延迟比较大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/>
              <a:t>相比内存速度而言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/>
              <a:t>，</a:t>
            </a:r>
            <a:br>
              <a:rPr lang="en-US" altLang="zh-CN" sz="2400"/>
            </a:br>
            <a:r>
              <a:rPr lang="zh-CN" altLang="en-US" sz="2400"/>
              <a:t>因此</a:t>
            </a:r>
            <a:r>
              <a:rPr lang="zh-CN" altLang="en-US" sz="2400">
                <a:solidFill>
                  <a:srgbClr val="FF66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多计算机系统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不共享内存</a:t>
            </a:r>
            <a:r>
              <a:rPr lang="zh-CN" altLang="en-US" sz="2400"/>
              <a:t>。</a:t>
            </a:r>
            <a:endParaRPr lang="en-US" altLang="zh-CN" sz="2400"/>
          </a:p>
          <a:p>
            <a:pPr algn="l">
              <a:spcBef>
                <a:spcPts val="0"/>
              </a:spcBef>
            </a:pPr>
            <a:r>
              <a:rPr lang="zh-CN" altLang="en-US" sz="2400"/>
              <a:t>节点间通信采用</a:t>
            </a:r>
            <a:r>
              <a:rPr lang="zh-CN" altLang="en-US" sz="2400">
                <a:solidFill>
                  <a:srgbClr val="0000FF"/>
                </a:solidFill>
              </a:rPr>
              <a:t>消息机制</a:t>
            </a:r>
            <a:r>
              <a:rPr lang="zh-CN" altLang="en-US" sz="2400"/>
              <a:t>。</a:t>
            </a:r>
            <a:br>
              <a:rPr lang="en-US" altLang="zh-CN" sz="2400"/>
            </a:br>
            <a:r>
              <a:rPr lang="zh-CN" altLang="en-US" sz="2400"/>
              <a:t>编程模型：</a:t>
            </a:r>
            <a:r>
              <a:rPr lang="en-US" altLang="zh-CN" sz="2400"/>
              <a:t>MPI</a:t>
            </a:r>
            <a:r>
              <a:rPr lang="zh-CN" altLang="en-US" sz="2400"/>
              <a:t>（</a:t>
            </a:r>
            <a:r>
              <a:rPr lang="en-US" altLang="zh-CN" sz="2400"/>
              <a:t>Message-Passing Interface</a:t>
            </a:r>
            <a:r>
              <a:rPr lang="zh-CN" altLang="en-US" sz="2400"/>
              <a:t>，消息传递接口）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 bwMode="auto">
          <a:xfrm>
            <a:off x="5580112" y="44777"/>
            <a:ext cx="2808312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Cache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地址映射举例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760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p174</a:t>
            </a:r>
            <a:r>
              <a:rPr lang="zh-CN" altLang="en-US" sz="2400" dirty="0"/>
              <a:t>，习题 </a:t>
            </a:r>
            <a:r>
              <a:rPr lang="en-US" altLang="zh-CN" sz="2400" dirty="0"/>
              <a:t>4.26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高速缓存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与主存之间采用</a:t>
            </a:r>
            <a:r>
              <a:rPr lang="zh-CN" altLang="en-US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全相联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地址映射方式，</a:t>
            </a:r>
            <a:b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高速缓存的容量为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4KB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，分为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块，主存容量为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1MB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若主存读写时间为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300ns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读写时间为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30ns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，</a:t>
            </a:r>
            <a:b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而存储系统平均读写时间为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32.7ns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则该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的命中率为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________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55100" y="2683376"/>
            <a:ext cx="3631700" cy="5232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en-US" altLang="zh-CN" baseline="-25000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en-US" altLang="zh-CN" baseline="-25000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i="1" dirty="0">
                <a:solidFill>
                  <a:srgbClr val="0000FF"/>
                </a:solidFill>
              </a:rPr>
              <a:t>h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</a:rPr>
              <a:t>×T</a:t>
            </a:r>
            <a:r>
              <a:rPr lang="en-US" altLang="zh-CN" baseline="-25000" dirty="0">
                <a:solidFill>
                  <a:srgbClr val="0000FF"/>
                </a:solidFill>
              </a:rPr>
              <a:t>M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983092" y="3429000"/>
            <a:ext cx="3825950" cy="1800200"/>
            <a:chOff x="4439468" y="4797152"/>
            <a:chExt cx="3825950" cy="1800200"/>
          </a:xfrm>
        </p:grpSpPr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4558904" y="4942036"/>
              <a:ext cx="755500" cy="1511300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/>
                <a:t>CPU</a:t>
              </a:r>
              <a:endParaRPr lang="en-US" altLang="zh-CN" sz="2400" dirty="0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7403703" y="4942036"/>
              <a:ext cx="720577" cy="1511300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/>
                <a:t>主存</a:t>
              </a:r>
              <a:endParaRPr lang="zh-CN" altLang="en-US" sz="2400" dirty="0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5890667" y="5013473"/>
              <a:ext cx="935037" cy="1007815"/>
            </a:xfrm>
            <a:prstGeom prst="rect">
              <a:avLst/>
            </a:prstGeom>
            <a:solidFill>
              <a:srgbClr val="C1FFC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/>
                <a:t>Cache</a:t>
              </a:r>
              <a:endParaRPr lang="en-US" altLang="zh-CN" sz="2400" dirty="0"/>
            </a:p>
          </p:txBody>
        </p:sp>
        <p:sp>
          <p:nvSpPr>
            <p:cNvPr id="46" name="AutoShape 9"/>
            <p:cNvSpPr>
              <a:spLocks noChangeArrowheads="1"/>
            </p:cNvSpPr>
            <p:nvPr/>
          </p:nvSpPr>
          <p:spPr bwMode="auto">
            <a:xfrm>
              <a:off x="5314404" y="5373910"/>
              <a:ext cx="576263" cy="287338"/>
            </a:xfrm>
            <a:prstGeom prst="leftRightArrow">
              <a:avLst>
                <a:gd name="adj1" fmla="val 50000"/>
                <a:gd name="adj2" fmla="val 40110"/>
              </a:avLst>
            </a:prstGeom>
            <a:solidFill>
              <a:srgbClr val="66FF33"/>
            </a:solidFill>
            <a:ln w="28575" algn="ctr">
              <a:solidFill>
                <a:srgbClr val="0066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7" name="AutoShape 10"/>
            <p:cNvSpPr>
              <a:spLocks noChangeArrowheads="1"/>
            </p:cNvSpPr>
            <p:nvPr/>
          </p:nvSpPr>
          <p:spPr bwMode="auto">
            <a:xfrm>
              <a:off x="6827639" y="5373910"/>
              <a:ext cx="576263" cy="287338"/>
            </a:xfrm>
            <a:prstGeom prst="leftRightArrow">
              <a:avLst>
                <a:gd name="adj1" fmla="val 50000"/>
                <a:gd name="adj2" fmla="val 40110"/>
              </a:avLst>
            </a:prstGeom>
            <a:solidFill>
              <a:srgbClr val="66FF33"/>
            </a:solidFill>
            <a:ln w="28575" algn="ctr">
              <a:solidFill>
                <a:srgbClr val="0066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4439468" y="4797152"/>
              <a:ext cx="3825950" cy="1800200"/>
            </a:xfrm>
            <a:prstGeom prst="rect">
              <a:avLst/>
            </a:prstGeom>
            <a:noFill/>
            <a:ln w="19050" cap="flat" cmpd="sng" algn="ctr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 bwMode="auto">
          <a:xfrm>
            <a:off x="7275418" y="4149080"/>
            <a:ext cx="776287" cy="0"/>
          </a:xfrm>
          <a:prstGeom prst="line">
            <a:avLst/>
          </a:prstGeom>
          <a:noFill/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triangle" w="med" len="sm"/>
            <a:tailEnd type="none" w="med" len="lg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5663312" y="4149080"/>
            <a:ext cx="826293" cy="0"/>
          </a:xfrm>
          <a:prstGeom prst="line">
            <a:avLst/>
          </a:prstGeom>
          <a:noFill/>
          <a:ln w="76200" cap="flat" cmpd="sng" algn="ctr">
            <a:solidFill>
              <a:srgbClr val="FF0000">
                <a:alpha val="69804"/>
              </a:srgbClr>
            </a:solidFill>
            <a:prstDash val="solid"/>
            <a:round/>
            <a:headEnd type="triangle" w="med" len="sm"/>
            <a:tailEnd type="none" w="med" len="lg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414629" y="5327804"/>
            <a:ext cx="5088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32.7ns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30ns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i="1" dirty="0">
                <a:solidFill>
                  <a:srgbClr val="0000FF"/>
                </a:solidFill>
              </a:rPr>
              <a:t>h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</a:rPr>
              <a:t>×300ns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414629" y="5812026"/>
            <a:ext cx="5532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solidFill>
                  <a:srgbClr val="0000FF"/>
                </a:solidFill>
              </a:rPr>
              <a:t>h 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</a:rPr>
              <a:t>30ns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300ns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32.7ns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</a:rPr>
              <a:t>/ 300ns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55606" y="2425492"/>
            <a:ext cx="1313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99.1%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42627" y="5816480"/>
            <a:ext cx="1532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99.1%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3907155"/>
            <a:ext cx="4420870" cy="13836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误！</a:t>
            </a:r>
            <a:r>
              <a:rPr lang="en-US" altLang="zh-CN" dirty="0">
                <a:solidFill>
                  <a:srgbClr val="0000FF"/>
                </a:solidFill>
                <a:highlight>
                  <a:srgbClr val="FFFF00"/>
                </a:highlight>
              </a:rPr>
              <a:t>Cache</a:t>
            </a:r>
            <a:r>
              <a:rPr lang="zh-CN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访存时间与</a:t>
            </a:r>
            <a:r>
              <a:rPr lang="en-US" altLang="zh-CN" dirty="0">
                <a:solidFill>
                  <a:srgbClr val="0000FF"/>
                </a:solidFill>
                <a:highlight>
                  <a:srgbClr val="FFFF00"/>
                </a:highlight>
              </a:rPr>
              <a:t>h</a:t>
            </a:r>
            <a:r>
              <a:rPr lang="zh-CN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无关！不管是否命中都要</a:t>
            </a:r>
            <a:r>
              <a:rPr lang="en-US" altLang="zh-CN" dirty="0">
                <a:solidFill>
                  <a:srgbClr val="0000FF"/>
                </a:solidFill>
                <a:highlight>
                  <a:srgbClr val="FFFF00"/>
                </a:highlight>
              </a:rPr>
              <a:t>30ns</a:t>
            </a:r>
            <a:r>
              <a:rPr lang="zh-CN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！</a:t>
            </a:r>
            <a:endParaRPr lang="zh-CN" altLang="en-US" dirty="0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3" grpId="0"/>
      <p:bldP spid="54" grpId="0"/>
      <p:bldP spid="55" grpId="0"/>
      <p:bldP spid="5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 存储系统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18C6C0-B767-406C-B47F-6CEDD20A9255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1328" y="44449"/>
            <a:ext cx="3429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Cache</a:t>
            </a:r>
            <a:r>
              <a:rPr lang="zh-CN" altLang="en-US">
                <a:solidFill>
                  <a:srgbClr val="FF6600"/>
                </a:solidFill>
                <a:latin typeface="+mj-lt"/>
                <a:ea typeface="黑体" panose="02010609060101010101" pitchFamily="2" charset="-122"/>
              </a:rPr>
              <a:t>地址映射举例</a:t>
            </a:r>
            <a:endParaRPr lang="zh-CN" altLang="en-US">
              <a:solidFill>
                <a:srgbClr val="FF6600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760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p174</a:t>
            </a:r>
            <a:r>
              <a:rPr lang="zh-CN" altLang="en-US" sz="2400" dirty="0"/>
              <a:t>，习题 </a:t>
            </a:r>
            <a:r>
              <a:rPr lang="en-US" altLang="zh-CN" sz="2400" dirty="0"/>
              <a:t>4.26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高速缓存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与主存之间采用</a:t>
            </a:r>
            <a:r>
              <a:rPr lang="zh-CN" altLang="en-US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全相联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地址映射方式，</a:t>
            </a:r>
            <a:b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高速缓存的容量为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4KB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，分为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块，主存容量为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1MB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sym typeface="微软雅黑" panose="020B0503020204020204" pitchFamily="34" charset="-122"/>
              </a:rPr>
              <a:t>地址映射表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共</a:t>
            </a:r>
            <a:r>
              <a:rPr lang="en-US" altLang="zh-CN" sz="2400" dirty="0">
                <a:solidFill>
                  <a:srgbClr val="639EF4"/>
                </a:solidFill>
                <a:sym typeface="微软雅黑" panose="020B0503020204020204" pitchFamily="34" charset="-122"/>
              </a:rPr>
              <a:t>______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个存储单元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即共多少行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，</a:t>
            </a:r>
            <a:b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每个存储单元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至少包括</a:t>
            </a:r>
            <a:r>
              <a:rPr lang="en-US" altLang="zh-CN" sz="2400" dirty="0">
                <a:solidFill>
                  <a:srgbClr val="639EF4"/>
                </a:solidFill>
                <a:sym typeface="微软雅黑" panose="020B0503020204020204" pitchFamily="34" charset="-122"/>
              </a:rPr>
              <a:t>______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位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包含</a:t>
            </a:r>
            <a:r>
              <a:rPr lang="zh-CN" altLang="en-US" sz="2400" dirty="0">
                <a:solidFill>
                  <a:srgbClr val="FF6600"/>
                </a:solidFill>
                <a:sym typeface="微软雅黑" panose="020B0503020204020204" pitchFamily="34" charset="-122"/>
              </a:rPr>
              <a:t>有效位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8000"/>
                </a:solidFill>
                <a:sym typeface="微软雅黑" panose="020B0503020204020204" pitchFamily="34" charset="-122"/>
              </a:rPr>
              <a:t>注：</a:t>
            </a:r>
            <a:r>
              <a:rPr lang="zh-CN" altLang="en-US" sz="2400" dirty="0">
                <a:solidFill>
                  <a:srgbClr val="FF0000"/>
                </a:solidFill>
                <a:sym typeface="微软雅黑" panose="020B0503020204020204" pitchFamily="34" charset="-122"/>
              </a:rPr>
              <a:t>不考虑</a:t>
            </a:r>
            <a:r>
              <a:rPr lang="zh-CN" altLang="en-US" sz="2400" dirty="0">
                <a:solidFill>
                  <a:srgbClr val="FF00FF"/>
                </a:solidFill>
                <a:sym typeface="微软雅黑" panose="020B0503020204020204" pitchFamily="34" charset="-122"/>
              </a:rPr>
              <a:t>行号</a:t>
            </a:r>
            <a:r>
              <a:rPr lang="zh-CN" altLang="en-US" sz="2400" dirty="0">
                <a:solidFill>
                  <a:srgbClr val="008000"/>
                </a:solidFill>
                <a:sym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FF"/>
                </a:solidFill>
                <a:sym typeface="微软雅黑" panose="020B0503020204020204" pitchFamily="34" charset="-122"/>
              </a:rPr>
              <a:t>修改位</a:t>
            </a:r>
            <a:r>
              <a:rPr lang="zh-CN" altLang="en-US" sz="2400" dirty="0">
                <a:solidFill>
                  <a:srgbClr val="008000"/>
                </a:solidFill>
                <a:sym typeface="微软雅黑" panose="020B0503020204020204" pitchFamily="34" charset="-122"/>
              </a:rPr>
              <a:t>、用于替换策略的</a:t>
            </a:r>
            <a:r>
              <a:rPr lang="zh-CN" altLang="en-US" sz="2400" dirty="0">
                <a:solidFill>
                  <a:srgbClr val="FF00FF"/>
                </a:solidFill>
                <a:sym typeface="微软雅黑" panose="020B0503020204020204" pitchFamily="34" charset="-122"/>
              </a:rPr>
              <a:t>替换控制位</a:t>
            </a:r>
            <a:r>
              <a:rPr lang="zh-CN" altLang="en-US" sz="2400" dirty="0">
                <a:solidFill>
                  <a:srgbClr val="008000"/>
                </a:solidFill>
                <a:sym typeface="微软雅黑" panose="020B0503020204020204" pitchFamily="34" charset="-122"/>
              </a:rPr>
              <a:t>等。</a:t>
            </a:r>
            <a:endParaRPr lang="en-US" altLang="zh-CN" sz="2400" dirty="0">
              <a:solidFill>
                <a:srgbClr val="008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sym typeface="微软雅黑" panose="020B0503020204020204" pitchFamily="34" charset="-122"/>
              </a:rPr>
              <a:t>地址映射表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如下图所示，确定变换后的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地址。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① 主存地址为</a:t>
            </a:r>
            <a:r>
              <a:rPr lang="en-US" altLang="zh-CN" sz="2400" dirty="0">
                <a:solidFill>
                  <a:srgbClr val="C00000"/>
                </a:solidFill>
                <a:sym typeface="微软雅黑" panose="020B0503020204020204" pitchFamily="34" charset="-122"/>
              </a:rPr>
              <a:t>88888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时，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地址为</a:t>
            </a:r>
            <a:r>
              <a:rPr lang="en-US" altLang="zh-CN" sz="2400" dirty="0">
                <a:solidFill>
                  <a:srgbClr val="639EF4"/>
                </a:solidFill>
                <a:sym typeface="微软雅黑" panose="020B0503020204020204" pitchFamily="34" charset="-122"/>
              </a:rPr>
              <a:t>______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② 主存地址为</a:t>
            </a:r>
            <a:r>
              <a:rPr lang="en-US" altLang="zh-CN" sz="2400" dirty="0">
                <a:solidFill>
                  <a:srgbClr val="C00000"/>
                </a:solidFill>
                <a:sym typeface="微软雅黑" panose="020B0503020204020204" pitchFamily="34" charset="-122"/>
              </a:rPr>
              <a:t>56789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时，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地址为</a:t>
            </a:r>
            <a:r>
              <a:rPr lang="en-US" altLang="zh-CN" sz="2400" dirty="0">
                <a:solidFill>
                  <a:srgbClr val="639EF4"/>
                </a:solidFill>
                <a:sym typeface="微软雅黑" panose="020B0503020204020204" pitchFamily="34" charset="-122"/>
              </a:rPr>
              <a:t>______</a:t>
            </a:r>
            <a:r>
              <a:rPr lang="en-US" altLang="zh-CN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sym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380312" y="3542993"/>
          <a:ext cx="15121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388H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222H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159H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367H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660232" y="5424078"/>
            <a:ext cx="237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此表省略了有效位</a:t>
            </a:r>
            <a:endParaRPr lang="en-US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0"/>
              </a:spcBef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假设有效位均为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lang="zh-CN" altLang="en-US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712" y="5085262"/>
          <a:ext cx="417646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2088232"/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38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>
                          <a:latin typeface="+mn-lt"/>
                          <a:ea typeface="+mn-ea"/>
                        </a:rPr>
                        <a:t>全相联 主存地址划分</a:t>
                      </a:r>
                      <a:endParaRPr lang="zh-CN" altLang="en-US" sz="24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标记 </a:t>
                      </a:r>
                      <a:r>
                        <a:rPr lang="en-US" altLang="zh-CN" sz="2400" b="1" dirty="0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Tag</a:t>
                      </a:r>
                      <a:endParaRPr lang="zh-CN" altLang="en-US" sz="2400" b="1" dirty="0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rgbClr val="CC0066"/>
                          </a:solidFill>
                          <a:latin typeface="+mn-lt"/>
                          <a:ea typeface="+mn-ea"/>
                        </a:rPr>
                        <a:t>块内地址</a:t>
                      </a:r>
                      <a:endParaRPr lang="zh-CN" altLang="en-US" sz="2400" b="1" dirty="0">
                        <a:solidFill>
                          <a:srgbClr val="CC0066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9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979712" y="6083478"/>
            <a:ext cx="0" cy="550192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56176" y="6083478"/>
            <a:ext cx="0" cy="550192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67944" y="6083478"/>
            <a:ext cx="0" cy="306637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979712" y="6219972"/>
            <a:ext cx="2088232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67944" y="6219972"/>
            <a:ext cx="2088232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71801" y="6020783"/>
            <a:ext cx="492443" cy="369332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10</a:t>
            </a:r>
            <a:endParaRPr lang="zh-CN" altLang="en-US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0033" y="6020783"/>
            <a:ext cx="492443" cy="369332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+mn-ea"/>
              </a:rPr>
              <a:t>10</a:t>
            </a:r>
            <a:endParaRPr lang="zh-CN" altLang="en-US" sz="24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979712" y="6511131"/>
            <a:ext cx="4170658" cy="0"/>
          </a:xfrm>
          <a:prstGeom prst="straightConnector1">
            <a:avLst/>
          </a:prstGeom>
          <a:ln w="19050">
            <a:solidFill>
              <a:srgbClr val="FF66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18819" y="6354696"/>
            <a:ext cx="492443" cy="369332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+mn-ea"/>
              </a:rPr>
              <a:t>20</a:t>
            </a:r>
            <a:endParaRPr lang="zh-CN" altLang="en-US" sz="24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57967" y="1611382"/>
            <a:ext cx="415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sym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07786" y="1978886"/>
            <a:ext cx="620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sym typeface="微软雅黑" panose="020B0503020204020204" pitchFamily="34" charset="-122"/>
              </a:rPr>
              <a:t>11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82112" y="334479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highlight>
                  <a:srgbClr val="FFCCCC"/>
                </a:highlight>
                <a:latin typeface="Times New Roman" panose="02020603050405020304"/>
                <a:ea typeface="宋体" panose="02010600030101010101" pitchFamily="2" charset="-122"/>
                <a:sym typeface="微软雅黑" panose="020B0503020204020204" pitchFamily="34" charset="-122"/>
              </a:rPr>
              <a:t>1000 1000 10</a:t>
            </a:r>
            <a:r>
              <a:rPr lang="en-US" altLang="zh-CN" sz="2400" kern="0" dirty="0">
                <a:highlight>
                  <a:srgbClr val="FFFF99"/>
                </a:highlight>
                <a:latin typeface="Times New Roman" panose="02020603050405020304"/>
                <a:ea typeface="宋体" panose="02010600030101010101" pitchFamily="2" charset="-122"/>
                <a:sym typeface="微软雅黑" panose="020B0503020204020204" pitchFamily="34" charset="-122"/>
              </a:rPr>
              <a:t>00 1000 1000</a:t>
            </a:r>
            <a:endParaRPr lang="zh-CN" altLang="en-US" dirty="0">
              <a:highlight>
                <a:srgbClr val="FFFF99"/>
              </a:highlight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5004048" y="3736082"/>
            <a:ext cx="64807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4333875" y="3736082"/>
            <a:ext cx="6254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3923928" y="3736082"/>
            <a:ext cx="35330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7804150" y="4057650"/>
            <a:ext cx="1025525" cy="342900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48902" y="398419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01</a:t>
            </a:r>
            <a:endParaRPr lang="zh-CN" altLang="en-US" dirty="0">
              <a:latin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67740" y="3344792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highlight>
                  <a:srgbClr val="FFFF99"/>
                </a:highlight>
                <a:latin typeface="Times New Roman" panose="02020603050405020304"/>
                <a:ea typeface="宋体" panose="02010600030101010101" pitchFamily="2" charset="-122"/>
                <a:sym typeface="微软雅黑" panose="020B0503020204020204" pitchFamily="34" charset="-122"/>
              </a:rPr>
              <a:t>00 1000 1000</a:t>
            </a:r>
            <a:endParaRPr lang="zh-CN" altLang="en-US" dirty="0">
              <a:highlight>
                <a:srgbClr val="FFFF99"/>
              </a:highligh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90279" y="3631807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sym typeface="微软雅黑" panose="020B0503020204020204" pitchFamily="34" charset="-122"/>
              </a:rPr>
              <a:t>488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82112" y="4267311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highlight>
                  <a:srgbClr val="FFCCCC"/>
                </a:highlight>
                <a:latin typeface="Times New Roman" panose="02020603050405020304"/>
                <a:ea typeface="宋体" panose="02010600030101010101" pitchFamily="2" charset="-122"/>
                <a:sym typeface="微软雅黑" panose="020B0503020204020204" pitchFamily="34" charset="-122"/>
              </a:rPr>
              <a:t>0101 0110 01</a:t>
            </a:r>
            <a:r>
              <a:rPr lang="en-US" altLang="zh-CN" sz="2400" kern="0" dirty="0">
                <a:highlight>
                  <a:srgbClr val="FFFF99"/>
                </a:highlight>
                <a:latin typeface="Times New Roman" panose="02020603050405020304"/>
                <a:ea typeface="宋体" panose="02010600030101010101" pitchFamily="2" charset="-122"/>
                <a:sym typeface="微软雅黑" panose="020B0503020204020204" pitchFamily="34" charset="-122"/>
              </a:rPr>
              <a:t>11 1000 1001</a:t>
            </a:r>
            <a:endParaRPr lang="zh-CN" altLang="en-US" dirty="0">
              <a:highlight>
                <a:srgbClr val="FFFF99"/>
              </a:highlight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5004048" y="4670554"/>
            <a:ext cx="64807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4333875" y="4670554"/>
            <a:ext cx="6254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3923928" y="4670554"/>
            <a:ext cx="35330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7248902" y="443972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67739" y="4265493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highlight>
                  <a:srgbClr val="FFFF99"/>
                </a:highlight>
                <a:latin typeface="Times New Roman" panose="02020603050405020304"/>
                <a:ea typeface="宋体" panose="02010600030101010101" pitchFamily="2" charset="-122"/>
                <a:sym typeface="微软雅黑" panose="020B0503020204020204" pitchFamily="34" charset="-122"/>
              </a:rPr>
              <a:t>11 1000 1001</a:t>
            </a:r>
            <a:endParaRPr lang="zh-CN" altLang="en-US" dirty="0">
              <a:highlight>
                <a:srgbClr val="FFFF99"/>
              </a:highligh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51807" y="4440591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sym typeface="微软雅黑" panose="020B0503020204020204" pitchFamily="34" charset="-122"/>
              </a:rPr>
              <a:t>B89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 bwMode="auto">
          <a:xfrm>
            <a:off x="3347864" y="43793"/>
            <a:ext cx="1978427" cy="523220"/>
          </a:xfrm>
          <a:prstGeom prst="rect">
            <a:avLst/>
          </a:prstGeom>
          <a:noFill/>
          <a:ln w="28575" algn="ctr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zh-CN" altLang="en-US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10868 -3.33333E-6 C -0.15747 -3.33333E-6 -0.21719 -0.01041 -0.21719 -0.01898 L -0.21719 -0.03773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1.66667E-6 0.0564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10886 1.48148E-6 C -0.15764 1.48148E-6 -0.21719 0.0081 -0.21719 0.01528 L -0.21719 0.03102 " pathEditMode="relative" rAng="0" ptsTypes="AAAA"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1.66667E-6 0.0564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/>
      <p:bldP spid="20" grpId="0"/>
      <p:bldP spid="21" grpId="0"/>
      <p:bldP spid="25" grpId="0" animBg="1"/>
      <p:bldP spid="26" grpId="0"/>
      <p:bldP spid="26" grpId="1"/>
      <p:bldP spid="27" grpId="0"/>
      <p:bldP spid="27" grpId="1"/>
      <p:bldP spid="28" grpId="0"/>
      <p:bldP spid="29" grpId="0"/>
      <p:bldP spid="33" grpId="0"/>
      <p:bldP spid="33" grpId="1"/>
      <p:bldP spid="35" grpId="0"/>
      <p:bldP spid="35" grpId="1"/>
      <p:bldP spid="36" grpId="0"/>
    </p:bldLst>
  </p:timing>
</p:sld>
</file>

<file path=ppt/tags/tag1.xml><?xml version="1.0" encoding="utf-8"?>
<p:tagLst xmlns:p="http://schemas.openxmlformats.org/presentationml/2006/main">
  <p:tag name="TABLE_ENDDRAG_ORIGIN_RECT" val="342*182"/>
  <p:tag name="TABLE_ENDDRAG_RECT" val="463*-6*342*182"/>
</p:tagLst>
</file>

<file path=ppt/tags/tag2.xml><?xml version="1.0" encoding="utf-8"?>
<p:tagLst xmlns:p="http://schemas.openxmlformats.org/presentationml/2006/main">
  <p:tag name="TABLE_ENDDRAG_ORIGIN_RECT" val="693*294"/>
  <p:tag name="TABLE_ENDDRAG_RECT" val="11*141*693*294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tailEnd type="none" w="med" len="lg"/>
        </a:ln>
      </a:spPr>
      <a:bodyPr wrap="none">
        <a:spAutoFit/>
      </a:bodyPr>
      <a:lstStyle>
        <a:defPPr algn="l">
          <a:defRPr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18906</Words>
  <Application>WPS 演示</Application>
  <PresentationFormat>全屏显示(4:3)</PresentationFormat>
  <Paragraphs>3818</Paragraphs>
  <Slides>79</Slides>
  <Notes>8</Notes>
  <HiddenSlides>3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102" baseType="lpstr">
      <vt:lpstr>Arial</vt:lpstr>
      <vt:lpstr>宋体</vt:lpstr>
      <vt:lpstr>Wingdings</vt:lpstr>
      <vt:lpstr>Times New Roman</vt:lpstr>
      <vt:lpstr>Arial Black</vt:lpstr>
      <vt:lpstr>黑体</vt:lpstr>
      <vt:lpstr>楷体</vt:lpstr>
      <vt:lpstr>楷体_GB2312</vt:lpstr>
      <vt:lpstr>新宋体</vt:lpstr>
      <vt:lpstr>微软雅黑</vt:lpstr>
      <vt:lpstr>Times New Roman</vt:lpstr>
      <vt:lpstr>Cambria Math</vt:lpstr>
      <vt:lpstr>Arial Unicode MS</vt:lpstr>
      <vt:lpstr>等线</vt:lpstr>
      <vt:lpstr>Arial</vt:lpstr>
      <vt:lpstr>Inter</vt:lpstr>
      <vt:lpstr>SWAstro</vt:lpstr>
      <vt:lpstr>隶书</vt:lpstr>
      <vt:lpstr>Consolas</vt:lpstr>
      <vt:lpstr>楷体_GB2312</vt:lpstr>
      <vt:lpstr>Courier New</vt:lpstr>
      <vt:lpstr>CheXQ_class_4比3_组成</vt:lpstr>
      <vt:lpstr>Equation.3</vt:lpstr>
      <vt:lpstr>计算机组织与体系结构 期末复习</vt:lpstr>
      <vt:lpstr>PowerPoint 演示文稿</vt:lpstr>
      <vt:lpstr>第4章  存储系统</vt:lpstr>
      <vt:lpstr>第4章  存储系统</vt:lpstr>
      <vt:lpstr>第4章  存储系统</vt:lpstr>
      <vt:lpstr>第4章  存储系统</vt:lpstr>
      <vt:lpstr>第4章  存储系统</vt:lpstr>
      <vt:lpstr>第4章  存储系统</vt:lpstr>
      <vt:lpstr>第4章  存储系统</vt:lpstr>
      <vt:lpstr>PowerPoint 演示文稿</vt:lpstr>
      <vt:lpstr>第4章  存储系统</vt:lpstr>
      <vt:lpstr>第4章  存储系统</vt:lpstr>
      <vt:lpstr>第4章  存储系统</vt:lpstr>
      <vt:lpstr>PowerPoint 演示文稿</vt:lpstr>
      <vt:lpstr>第4章  存储系统</vt:lpstr>
      <vt:lpstr>第4章  存储系统</vt:lpstr>
      <vt:lpstr>第4章  存储系统</vt:lpstr>
      <vt:lpstr>第4章  存储系统</vt:lpstr>
      <vt:lpstr>第4章  存储系统</vt:lpstr>
      <vt:lpstr>  </vt:lpstr>
      <vt:lpstr>第4章  存储系统</vt:lpstr>
      <vt:lpstr>第4章  存储系统</vt:lpstr>
      <vt:lpstr>PowerPoint 演示文稿</vt:lpstr>
      <vt:lpstr>第4章  存储系统</vt:lpstr>
      <vt:lpstr>PowerPoint 演示文稿</vt:lpstr>
      <vt:lpstr>第4章  存储系统</vt:lpstr>
      <vt:lpstr>第4章  存储系统</vt:lpstr>
      <vt:lpstr>第4章  存储系统</vt:lpstr>
      <vt:lpstr>第5章  指令系统</vt:lpstr>
      <vt:lpstr>PowerPoint 演示文稿</vt:lpstr>
      <vt:lpstr>第5章  指令系统</vt:lpstr>
      <vt:lpstr>第5章  指令系统</vt:lpstr>
      <vt:lpstr>第5章  指令系统</vt:lpstr>
      <vt:lpstr>第5章  指令系统</vt:lpstr>
      <vt:lpstr>PowerPoint 演示文稿</vt:lpstr>
      <vt:lpstr>Page 211～212，习题 5.8</vt:lpstr>
      <vt:lpstr>PowerPoint 演示文稿</vt:lpstr>
      <vt:lpstr>PowerPoint 演示文稿</vt:lpstr>
      <vt:lpstr>PowerPoint 演示文稿</vt:lpstr>
      <vt:lpstr>第5章  指令系统</vt:lpstr>
      <vt:lpstr>第5章  指令系统</vt:lpstr>
      <vt:lpstr>第5章  指令系统</vt:lpstr>
      <vt:lpstr>第5章  指令系统</vt:lpstr>
      <vt:lpstr>第5章  指令系统</vt:lpstr>
      <vt:lpstr>第5章  指令系统</vt:lpstr>
      <vt:lpstr>二者核心对比问题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全国- 408 计算机专业基础考研 2021      43.(15分)</vt:lpstr>
      <vt:lpstr>全国- 408 计算机专业基础考研 2021      43.(15分)</vt:lpstr>
      <vt:lpstr>全国- 408 计算机专业基础考研 2021      43.(15分)</vt:lpstr>
      <vt:lpstr>全国- 408 计算机专业基础考研 2021      43.(15分)</vt:lpstr>
      <vt:lpstr>第6章  控制器设计、CPU</vt:lpstr>
      <vt:lpstr>PowerPoint 演示文稿</vt:lpstr>
      <vt:lpstr>第6章  控制器设计、CPU</vt:lpstr>
      <vt:lpstr>PowerPoint 演示文稿</vt:lpstr>
      <vt:lpstr>第6章  控制器设计、CPU</vt:lpstr>
      <vt:lpstr>第6章  控制器设计、CPU</vt:lpstr>
      <vt:lpstr>根据给定的数据通路，写某指令的微操作、微命令序列</vt:lpstr>
      <vt:lpstr>PowerPoint 演示文稿</vt:lpstr>
      <vt:lpstr>第6章  控制器设计、CPU</vt:lpstr>
      <vt:lpstr>第6章  控制器设计、CPU</vt:lpstr>
      <vt:lpstr>第6章  控制器设计、CPU</vt:lpstr>
      <vt:lpstr>对上一页的微操作的说明</vt:lpstr>
      <vt:lpstr>P268～269  习题 6.17</vt:lpstr>
      <vt:lpstr>P268～269  习题 6.17</vt:lpstr>
      <vt:lpstr>P268～269  习题 6.17</vt:lpstr>
      <vt:lpstr>第6章  控制器设计、CPU</vt:lpstr>
      <vt:lpstr>第8章  总线、I/O系统</vt:lpstr>
      <vt:lpstr>第8章  总线、I/O系统</vt:lpstr>
      <vt:lpstr>第8章  总线、I/O系统</vt:lpstr>
      <vt:lpstr>PowerPoint 演示文稿</vt:lpstr>
      <vt:lpstr>第9章  并行体系结构</vt:lpstr>
      <vt:lpstr>第9章  并行体系结构</vt:lpstr>
      <vt:lpstr>第9章  并行体系结构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计算机组织与体系结构-期末复习</dc:title>
  <dc:creator>车向泉</dc:creator>
  <dc:description>2023年6月</dc:description>
  <cp:lastModifiedBy>lenovo</cp:lastModifiedBy>
  <cp:revision>470</cp:revision>
  <dcterms:created xsi:type="dcterms:W3CDTF">2018-12-26T10:43:00Z</dcterms:created>
  <dcterms:modified xsi:type="dcterms:W3CDTF">2025-06-29T14:18:38Z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00D85E2476134751998C1A65A6AA7DBA_12</vt:lpwstr>
  </property>
  <property fmtid="{D5CDD505-2E9C-101B-9397-08002B2CF9AE}" pid="3" name="KSOProductBuildVer">
    <vt:lpwstr>2052-12.1.0.21541</vt:lpwstr>
  </property>
</Properties>
</file>