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261" r:id="rId5"/>
    <p:sldId id="668" r:id="rId6"/>
    <p:sldId id="280" r:id="rId7"/>
    <p:sldId id="279" r:id="rId8"/>
    <p:sldId id="743" r:id="rId9"/>
    <p:sldId id="874" r:id="rId10"/>
    <p:sldId id="271" r:id="rId11"/>
    <p:sldId id="615" r:id="rId12"/>
    <p:sldId id="272" r:id="rId13"/>
    <p:sldId id="873" r:id="rId14"/>
    <p:sldId id="868" r:id="rId15"/>
    <p:sldId id="867" r:id="rId16"/>
    <p:sldId id="1163" r:id="rId17"/>
    <p:sldId id="869" r:id="rId18"/>
    <p:sldId id="833" r:id="rId19"/>
    <p:sldId id="275" r:id="rId20"/>
    <p:sldId id="875" r:id="rId21"/>
    <p:sldId id="876" r:id="rId22"/>
    <p:sldId id="877" r:id="rId23"/>
    <p:sldId id="870" r:id="rId24"/>
    <p:sldId id="1160" r:id="rId25"/>
    <p:sldId id="878" r:id="rId26"/>
    <p:sldId id="281" r:id="rId27"/>
    <p:sldId id="879" r:id="rId28"/>
    <p:sldId id="276" r:id="rId29"/>
    <p:sldId id="871" r:id="rId30"/>
    <p:sldId id="872" r:id="rId31"/>
    <p:sldId id="696" r:id="rId32"/>
    <p:sldId id="273" r:id="rId33"/>
    <p:sldId id="1162" r:id="rId34"/>
    <p:sldId id="1161" r:id="rId35"/>
    <p:sldId id="1159" r:id="rId36"/>
    <p:sldId id="1158" r:id="rId37"/>
    <p:sldId id="859" r:id="rId38"/>
    <p:sldId id="278" r:id="rId39"/>
    <p:sldId id="860" r:id="rId40"/>
    <p:sldId id="866" r:id="rId41"/>
    <p:sldId id="277" r:id="rId42"/>
    <p:sldId id="861" r:id="rId43"/>
    <p:sldId id="836" r:id="rId44"/>
    <p:sldId id="837" r:id="rId45"/>
    <p:sldId id="1157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9900"/>
    <a:srgbClr val="FF00FF"/>
    <a:srgbClr val="0000FF"/>
    <a:srgbClr val="FF6600"/>
    <a:srgbClr val="FFFFD9"/>
    <a:srgbClr val="3366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6529" autoAdjust="0"/>
  </p:normalViewPr>
  <p:slideViewPr>
    <p:cSldViewPr>
      <p:cViewPr varScale="1">
        <p:scale>
          <a:sx n="114" d="100"/>
          <a:sy n="114" d="100"/>
        </p:scale>
        <p:origin x="87" y="6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9806-B708-491E-B0FE-47CD499ACF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Atanasoff-Berry </a:t>
            </a:r>
            <a:r>
              <a:rPr lang="zh-CN" altLang="en-US" dirty="0"/>
              <a:t>计算机（简称</a:t>
            </a:r>
            <a:r>
              <a:rPr lang="en-US" altLang="zh-CN" dirty="0"/>
              <a:t>ABC</a:t>
            </a:r>
            <a:r>
              <a:rPr lang="zh-CN" altLang="en-US" dirty="0"/>
              <a:t>）：</a:t>
            </a:r>
            <a:r>
              <a:rPr lang="en-US" altLang="zh-CN" dirty="0"/>
              <a:t>1937</a:t>
            </a:r>
            <a:r>
              <a:rPr lang="zh-CN" altLang="en-US" dirty="0"/>
              <a:t>～</a:t>
            </a:r>
            <a:r>
              <a:rPr lang="en-US" altLang="zh-CN" dirty="0"/>
              <a:t>1941</a:t>
            </a:r>
            <a:endParaRPr lang="en-US" altLang="zh-CN" dirty="0"/>
          </a:p>
          <a:p>
            <a:r>
              <a:rPr lang="en-US" altLang="zh-CN" dirty="0"/>
              <a:t>ENIAC</a:t>
            </a:r>
            <a:r>
              <a:rPr lang="zh-CN" altLang="en-US" dirty="0"/>
              <a:t>（</a:t>
            </a:r>
            <a:r>
              <a:rPr lang="en-US" altLang="zh-CN" dirty="0"/>
              <a:t>Electronic Numerical Integrator And Computer</a:t>
            </a:r>
            <a:r>
              <a:rPr lang="zh-CN" altLang="en-US" dirty="0"/>
              <a:t>，电子数字积分计算机）：</a:t>
            </a:r>
            <a:r>
              <a:rPr lang="en-US" altLang="zh-CN" dirty="0"/>
              <a:t>1946</a:t>
            </a:r>
            <a:endParaRPr lang="en-US" altLang="zh-CN" dirty="0"/>
          </a:p>
          <a:p>
            <a:r>
              <a:rPr lang="en-US" altLang="zh-CN" dirty="0"/>
              <a:t>ENIAC</a:t>
            </a:r>
            <a:r>
              <a:rPr lang="zh-CN" altLang="en-US" dirty="0"/>
              <a:t>：</a:t>
            </a:r>
            <a:r>
              <a:rPr lang="en-US" altLang="zh-CN" dirty="0"/>
              <a:t>/‘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r>
              <a:rPr lang="en-US" altLang="zh-CN" dirty="0" err="1"/>
              <a:t>niæk</a:t>
            </a:r>
            <a:r>
              <a:rPr lang="en-US" altLang="zh-CN" dirty="0"/>
              <a:t>/</a:t>
            </a:r>
            <a:r>
              <a:rPr lang="zh-CN" altLang="en-US" dirty="0"/>
              <a:t>，埃尼阿克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PDP-11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是最早运行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 UNIX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操作系统（用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语言开发）的计算机，最初的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BSD UNIX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操作系统也是在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PDP-11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上开发的。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位字长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位的寄存器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字的主存寻址空间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(2-2</a:t>
            </a:r>
            <a:r>
              <a:rPr lang="en-US" altLang="zh-CN" baseline="30000" dirty="0"/>
              <a:t>-23</a:t>
            </a:r>
            <a:r>
              <a:rPr lang="en-US" altLang="zh-CN" dirty="0"/>
              <a:t>)×2</a:t>
            </a:r>
            <a:r>
              <a:rPr lang="en-US" altLang="zh-CN" baseline="30000" dirty="0"/>
              <a:t>127</a:t>
            </a:r>
            <a:endParaRPr lang="en-US" altLang="zh-CN" baseline="30000" dirty="0"/>
          </a:p>
          <a:p>
            <a:r>
              <a:rPr lang="en-US" altLang="zh-CN" dirty="0"/>
              <a:t>1.0×2</a:t>
            </a:r>
            <a:r>
              <a:rPr lang="en-US" altLang="zh-CN" baseline="30000" dirty="0"/>
              <a:t>-126</a:t>
            </a:r>
            <a:endParaRPr lang="en-US" altLang="zh-CN" baseline="30000" dirty="0"/>
          </a:p>
          <a:p>
            <a:r>
              <a:rPr lang="en-US" altLang="zh-CN" dirty="0"/>
              <a:t>(1-2</a:t>
            </a:r>
            <a:r>
              <a:rPr lang="en-US" altLang="zh-CN" baseline="30000" dirty="0"/>
              <a:t>-23</a:t>
            </a:r>
            <a:r>
              <a:rPr lang="en-US" altLang="zh-CN" dirty="0"/>
              <a:t>)×2</a:t>
            </a:r>
            <a:r>
              <a:rPr lang="en-US" altLang="zh-CN" baseline="30000" dirty="0"/>
              <a:t>-126</a:t>
            </a:r>
            <a:endParaRPr lang="en-US" altLang="zh-CN" baseline="30000" dirty="0"/>
          </a:p>
          <a:p>
            <a:r>
              <a:rPr lang="en-US" altLang="zh-CN" dirty="0"/>
              <a:t>2</a:t>
            </a:r>
            <a:r>
              <a:rPr lang="en-US" altLang="zh-CN" baseline="30000" dirty="0"/>
              <a:t>-23</a:t>
            </a:r>
            <a:r>
              <a:rPr lang="en-US" altLang="zh-CN" dirty="0"/>
              <a:t>×2</a:t>
            </a:r>
            <a:r>
              <a:rPr lang="en-US" altLang="zh-CN" baseline="30000" dirty="0"/>
              <a:t>-126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float :</a:t>
            </a:r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en-US" altLang="zh-CN" u="sng" dirty="0"/>
              <a:t>100 1000 0</a:t>
            </a:r>
            <a:r>
              <a:rPr lang="en-US" altLang="zh-CN" dirty="0"/>
              <a:t>000 0000 0000 0000 0000 0000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-1.0×2</a:t>
            </a:r>
            <a:r>
              <a:rPr lang="en-US" altLang="zh-CN" i="1" baseline="30000" dirty="0">
                <a:solidFill>
                  <a:srgbClr val="008000"/>
                </a:solidFill>
              </a:rPr>
              <a:t>n</a:t>
            </a:r>
            <a:endParaRPr lang="en-US" altLang="zh-CN" i="1" baseline="30000" dirty="0">
              <a:solidFill>
                <a:srgbClr val="008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＝</a:t>
            </a:r>
            <a:r>
              <a:rPr lang="en-US" altLang="zh-CN" dirty="0">
                <a:solidFill>
                  <a:srgbClr val="008000"/>
                </a:solidFill>
              </a:rPr>
              <a:t>[</a:t>
            </a:r>
            <a:r>
              <a:rPr lang="en-US" altLang="zh-CN" i="1" dirty="0">
                <a:solidFill>
                  <a:srgbClr val="008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</a:rPr>
              <a:t>移</a:t>
            </a:r>
            <a:r>
              <a:rPr lang="zh-CN" altLang="en-US" dirty="0">
                <a:solidFill>
                  <a:srgbClr val="008000"/>
                </a:solidFill>
              </a:rPr>
              <a:t>－</a:t>
            </a:r>
            <a:r>
              <a:rPr lang="en-US" altLang="zh-CN" dirty="0">
                <a:solidFill>
                  <a:srgbClr val="008000"/>
                </a:solidFill>
              </a:rPr>
              <a:t>01111111</a:t>
            </a:r>
            <a:r>
              <a:rPr lang="en-US" altLang="zh-CN" baseline="-25000" dirty="0">
                <a:solidFill>
                  <a:srgbClr val="008000"/>
                </a:solidFill>
              </a:rPr>
              <a:t>2</a:t>
            </a:r>
            <a:endParaRPr lang="zh-CN" altLang="en-US" i="1" dirty="0">
              <a:solidFill>
                <a:srgbClr val="008000"/>
              </a:solidFill>
            </a:endParaRPr>
          </a:p>
          <a:p>
            <a:r>
              <a:rPr lang="zh-CN" altLang="en-US" dirty="0">
                <a:solidFill>
                  <a:srgbClr val="008000"/>
                </a:solidFill>
              </a:rPr>
              <a:t>＝</a:t>
            </a:r>
            <a:r>
              <a:rPr lang="en-US" altLang="zh-CN" dirty="0">
                <a:solidFill>
                  <a:srgbClr val="008000"/>
                </a:solidFill>
              </a:rPr>
              <a:t>10010000</a:t>
            </a:r>
            <a:r>
              <a:rPr lang="en-US" altLang="zh-CN" baseline="-25000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－</a:t>
            </a:r>
            <a:r>
              <a:rPr lang="en-US" altLang="zh-CN" dirty="0">
                <a:solidFill>
                  <a:srgbClr val="008000"/>
                </a:solidFill>
              </a:rPr>
              <a:t>10000000</a:t>
            </a:r>
            <a:r>
              <a:rPr lang="en-US" altLang="zh-CN" baseline="-25000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＋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>
                <a:solidFill>
                  <a:srgbClr val="008000"/>
                </a:solidFill>
              </a:rPr>
              <a:t>＝</a:t>
            </a:r>
            <a:r>
              <a:rPr lang="en-US" altLang="zh-CN" dirty="0">
                <a:solidFill>
                  <a:srgbClr val="008000"/>
                </a:solidFill>
              </a:rPr>
              <a:t>00010001</a:t>
            </a:r>
            <a:r>
              <a:rPr lang="en-US" altLang="zh-CN" baseline="-25000" dirty="0">
                <a:solidFill>
                  <a:srgbClr val="008000"/>
                </a:solidFill>
              </a:rPr>
              <a:t>2</a:t>
            </a:r>
            <a:endParaRPr lang="en-US" altLang="zh-CN" baseline="-25000" dirty="0">
              <a:solidFill>
                <a:srgbClr val="008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＝</a:t>
            </a:r>
            <a:r>
              <a:rPr lang="en-US" altLang="zh-CN" dirty="0">
                <a:solidFill>
                  <a:srgbClr val="008000"/>
                </a:solidFill>
              </a:rPr>
              <a:t>17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r>
              <a:rPr lang="en-US" altLang="zh-CN" dirty="0"/>
              <a:t>int :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1100 1000 0000 0000 0000 0000 0000 0000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-0011 1000 0000 0000 0000 0000 0000 0000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-7×2</a:t>
            </a:r>
            <a:r>
              <a:rPr lang="en-US" altLang="zh-CN" baseline="30000" dirty="0">
                <a:solidFill>
                  <a:srgbClr val="FF0000"/>
                </a:solidFill>
              </a:rPr>
              <a:t>27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1E7A0-E7E1-4E50-968A-7D9F30D8668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40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65" name="直接连接符 64"/>
          <p:cNvCxnSpPr/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55600" indent="-355600">
              <a:defRPr sz="2800"/>
            </a:lvl1pPr>
            <a:lvl2pPr marL="719455" indent="-363855">
              <a:defRPr sz="2800"/>
            </a:lvl2pPr>
            <a:lvl3pPr marL="1075055" indent="-355600">
              <a:defRPr sz="2800">
                <a:latin typeface="+mn-lt"/>
              </a:defRPr>
            </a:lvl3pPr>
            <a:lvl4pPr marL="1440180" indent="-365125">
              <a:defRPr sz="2800">
                <a:latin typeface="+mn-lt"/>
                <a:ea typeface="楷体" panose="02010609060101010101" pitchFamily="49" charset="-122"/>
              </a:defRPr>
            </a:lvl4pPr>
            <a:lvl5pPr marL="1795780" indent="-355600">
              <a:defRPr sz="28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F44F4C-231F-4D32-9A8B-35DB3854F92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605" indent="-268605">
              <a:defRPr sz="2400"/>
            </a:lvl1pPr>
            <a:lvl2pPr marL="541655" indent="-273050">
              <a:defRPr sz="2400"/>
            </a:lvl2pPr>
            <a:lvl3pPr marL="805180" indent="-26352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AFAEFF-8A56-479C-9ABB-E83CC277E5B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99606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4811BC-8EBA-4506-A659-B4A5B79523FF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B7EA2D08-4881-4FC0-AFBD-FC31AF58696D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55600" indent="-3556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455" indent="-363855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5055" indent="-355600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40180" indent="-36512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5780" indent="-355600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5.xml"/><Relationship Id="rId18" Type="http://schemas.openxmlformats.org/officeDocument/2006/relationships/tags" Target="../tags/tag17.xml"/><Relationship Id="rId17" Type="http://schemas.openxmlformats.org/officeDocument/2006/relationships/image" Target="../media/image1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车向泉\AppData\Local\Microsoft\Windows\Temporary Internet Files\Content.IE5\PDCZ0H06\MC900437447[1].wm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21193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171328"/>
            <a:ext cx="8380735" cy="2049760"/>
          </a:xfrm>
        </p:spPr>
        <p:txBody>
          <a:bodyPr/>
          <a:lstStyle/>
          <a:p>
            <a:pPr lvl="0">
              <a:buClr>
                <a:srgbClr val="00007D"/>
              </a:buClr>
              <a:buSzPct val="75000"/>
            </a:pPr>
            <a:r>
              <a:rPr lang="zh-CN" altLang="en-US" sz="4800" dirty="0">
                <a:latin typeface="Times New Roman" panose="02020603050405020304"/>
                <a:ea typeface="黑体" panose="02010609060101010101" pitchFamily="2" charset="-122"/>
                <a:cs typeface="+mn-cs"/>
              </a:rPr>
              <a:t>计算机</a:t>
            </a:r>
            <a:r>
              <a:rPr lang="zh-CN" altLang="en-US" sz="4800" dirty="0">
                <a:solidFill>
                  <a:srgbClr val="FFCC00"/>
                </a:solidFill>
                <a:latin typeface="Times New Roman" panose="02020603050405020304"/>
                <a:ea typeface="黑体" panose="02010609060101010101" pitchFamily="2" charset="-122"/>
                <a:cs typeface="+mn-cs"/>
              </a:rPr>
              <a:t>组织</a:t>
            </a:r>
            <a:r>
              <a:rPr lang="zh-CN" altLang="en-US" sz="4800" dirty="0">
                <a:latin typeface="Times New Roman" panose="02020603050405020304"/>
                <a:ea typeface="黑体" panose="02010609060101010101" pitchFamily="2" charset="-122"/>
                <a:cs typeface="+mn-cs"/>
              </a:rPr>
              <a:t>与</a:t>
            </a:r>
            <a:r>
              <a:rPr lang="zh-CN" altLang="en-US" sz="4800" dirty="0">
                <a:solidFill>
                  <a:srgbClr val="FFCC00"/>
                </a:solidFill>
                <a:latin typeface="Times New Roman" panose="02020603050405020304"/>
                <a:ea typeface="黑体" panose="02010609060101010101" pitchFamily="2" charset="-122"/>
                <a:cs typeface="+mn-cs"/>
              </a:rPr>
              <a:t>体系结构</a:t>
            </a:r>
            <a:br>
              <a:rPr lang="en-US" altLang="zh-CN" sz="4800" dirty="0">
                <a:solidFill>
                  <a:srgbClr val="FFCC00"/>
                </a:solidFill>
                <a:latin typeface="Times New Roman" panose="02020603050405020304"/>
                <a:ea typeface="黑体" panose="02010609060101010101" pitchFamily="2" charset="-122"/>
                <a:cs typeface="+mn-cs"/>
              </a:rPr>
            </a:br>
            <a:r>
              <a:rPr lang="zh-CN" altLang="en-US" sz="5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期中复习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4088" y="4411216"/>
            <a:ext cx="3627512" cy="962000"/>
          </a:xfrm>
        </p:spPr>
        <p:txBody>
          <a:bodyPr/>
          <a:lstStyle/>
          <a:p>
            <a:pPr algn="ctr"/>
            <a:r>
              <a:rPr lang="en-US" altLang="zh-CN" sz="5400" b="0">
                <a:ea typeface="楷体_GB2312" pitchFamily="49" charset="-122"/>
              </a:rPr>
              <a:t>2025.04</a:t>
            </a:r>
            <a:endParaRPr lang="zh-CN" altLang="en-US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507288" cy="6084990"/>
          </a:xfrm>
        </p:spPr>
        <p:txBody>
          <a:bodyPr/>
          <a:lstStyle/>
          <a:p>
            <a:r>
              <a:rPr lang="zh-CN" altLang="en-US" dirty="0"/>
              <a:t>定点数表示：</a:t>
            </a:r>
            <a:br>
              <a:rPr lang="en-US" altLang="zh-CN" dirty="0"/>
            </a:br>
            <a:r>
              <a:rPr lang="zh-CN" altLang="en-US" dirty="0"/>
              <a:t>各种编码的</a:t>
            </a:r>
            <a:r>
              <a:rPr lang="zh-CN" altLang="en-US" dirty="0">
                <a:solidFill>
                  <a:srgbClr val="008000"/>
                </a:solidFill>
              </a:rPr>
              <a:t>定义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特点</a:t>
            </a:r>
            <a:r>
              <a:rPr lang="zh-CN" altLang="en-US" dirty="0"/>
              <a:t>、表示数的</a:t>
            </a:r>
            <a:r>
              <a:rPr lang="zh-CN" altLang="en-US" dirty="0">
                <a:solidFill>
                  <a:srgbClr val="D60093"/>
                </a:solidFill>
              </a:rPr>
              <a:t>范围</a:t>
            </a:r>
            <a:r>
              <a:rPr lang="zh-CN" altLang="en-US" dirty="0"/>
              <a:t>、</a:t>
            </a:r>
            <a:br>
              <a:rPr lang="en-US" altLang="zh-CN" dirty="0"/>
            </a:br>
            <a:r>
              <a:rPr lang="zh-CN" altLang="en-US" dirty="0"/>
              <a:t>和</a:t>
            </a:r>
            <a:r>
              <a:rPr lang="zh-CN" altLang="en-US" dirty="0">
                <a:solidFill>
                  <a:srgbClr val="FF6600"/>
                </a:solidFill>
              </a:rPr>
              <a:t>真值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、相互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原码：浮点数尾数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1"/>
            <a:r>
              <a:rPr lang="zh-CN" altLang="en-US" dirty="0"/>
              <a:t>补码：有符号整数</a:t>
            </a:r>
            <a:endParaRPr lang="en-US" altLang="zh-CN" dirty="0"/>
          </a:p>
          <a:p>
            <a:pPr lvl="1"/>
            <a:r>
              <a:rPr lang="zh-CN" altLang="en-US" dirty="0"/>
              <a:t>移码：浮点数</a:t>
            </a:r>
            <a:r>
              <a:rPr lang="zh-CN" altLang="en-US"/>
              <a:t>阶码</a:t>
            </a:r>
            <a:endParaRPr lang="en-US" altLang="zh-CN"/>
          </a:p>
          <a:p>
            <a:pPr lvl="1"/>
            <a:r>
              <a:rPr lang="en-US" altLang="zh-CN"/>
              <a:t>8421 BCD </a:t>
            </a:r>
            <a:r>
              <a:rPr lang="zh-CN" altLang="en-US"/>
              <a:t>码</a:t>
            </a:r>
            <a:endParaRPr lang="en-US" altLang="zh-CN" dirty="0"/>
          </a:p>
          <a:p>
            <a:r>
              <a:rPr lang="zh-CN" altLang="en-US" dirty="0"/>
              <a:t>补码的性质：</a:t>
            </a:r>
            <a:endParaRPr lang="en-US" altLang="zh-CN" dirty="0"/>
          </a:p>
          <a:p>
            <a:pPr lvl="1"/>
            <a:r>
              <a:rPr lang="zh-CN" altLang="en-US" dirty="0"/>
              <a:t>符号位扩展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FF"/>
                </a:solidFill>
              </a:rPr>
              <a:t>算术</a:t>
            </a:r>
            <a:r>
              <a:rPr lang="zh-CN" altLang="en-US"/>
              <a:t>右移、</a:t>
            </a:r>
            <a:r>
              <a:rPr lang="zh-CN" altLang="en-US">
                <a:solidFill>
                  <a:srgbClr val="FF6600"/>
                </a:solidFill>
              </a:rPr>
              <a:t>逻辑</a:t>
            </a:r>
            <a:r>
              <a:rPr lang="zh-CN" altLang="en-US"/>
              <a:t>右移</a:t>
            </a:r>
            <a:endParaRPr lang="en-US" altLang="zh-CN"/>
          </a:p>
          <a:p>
            <a:pPr lvl="1"/>
            <a:r>
              <a:rPr lang="zh-CN" altLang="en-US"/>
              <a:t>左移</a:t>
            </a:r>
            <a:r>
              <a:rPr lang="en-US" altLang="zh-CN"/>
              <a:t>1</a:t>
            </a:r>
            <a:r>
              <a:rPr lang="zh-CN" altLang="en-US"/>
              <a:t>位后不溢出的条件</a:t>
            </a:r>
            <a:endParaRPr lang="en-US" altLang="zh-CN"/>
          </a:p>
          <a:p>
            <a:r>
              <a:rPr lang="zh-CN" altLang="en-US"/>
              <a:t>字符编码：</a:t>
            </a:r>
            <a:r>
              <a:rPr lang="en-US" altLang="zh-CN"/>
              <a:t>ASCII </a:t>
            </a:r>
            <a:r>
              <a:rPr lang="zh-CN" altLang="en-US"/>
              <a:t>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5459" y="4221088"/>
            <a:ext cx="2141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i="1" dirty="0">
                <a:solidFill>
                  <a:srgbClr val="008000"/>
                </a:solidFill>
              </a:rPr>
              <a:t>移码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i="1" dirty="0">
                <a:solidFill>
                  <a:srgbClr val="008000"/>
                </a:solidFill>
              </a:rPr>
              <a:t>正数的补码</a:t>
            </a:r>
            <a:endParaRPr lang="zh-CN" altLang="en-US" i="1" dirty="0">
              <a:solidFill>
                <a:srgbClr val="008000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i="1" dirty="0">
                <a:solidFill>
                  <a:srgbClr val="008000"/>
                </a:solidFill>
              </a:rPr>
              <a:t>负数的补码</a:t>
            </a:r>
            <a:endParaRPr lang="zh-CN" altLang="en-US" i="1" dirty="0">
              <a:solidFill>
                <a:srgbClr val="008000"/>
              </a:solidFill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6664840" y="4293096"/>
            <a:ext cx="216024" cy="1224136"/>
          </a:xfrm>
          <a:prstGeom prst="rightBrace">
            <a:avLst>
              <a:gd name="adj1" fmla="val 36286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9529" y="4437112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i="1" dirty="0">
                <a:solidFill>
                  <a:srgbClr val="0000FF"/>
                </a:solidFill>
              </a:rPr>
              <a:t>编码值</a:t>
            </a:r>
            <a:r>
              <a:rPr lang="zh-CN" altLang="en-US" sz="2400" i="1" dirty="0">
                <a:solidFill>
                  <a:srgbClr val="FF6600"/>
                </a:solidFill>
              </a:rPr>
              <a:t>与</a:t>
            </a:r>
            <a:r>
              <a:rPr lang="zh-CN" altLang="en-US" sz="2400" i="1" dirty="0">
                <a:solidFill>
                  <a:srgbClr val="0000FF"/>
                </a:solidFill>
              </a:rPr>
              <a:t>真值</a:t>
            </a:r>
            <a:br>
              <a:rPr lang="en-US" altLang="zh-CN" sz="2400" i="1" dirty="0">
                <a:solidFill>
                  <a:srgbClr val="FF6600"/>
                </a:solidFill>
              </a:rPr>
            </a:br>
            <a:r>
              <a:rPr lang="zh-CN" altLang="en-US" sz="2400" i="1" dirty="0">
                <a:solidFill>
                  <a:srgbClr val="FF6600"/>
                </a:solidFill>
              </a:rPr>
              <a:t>线性正比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7561" y="3336740"/>
            <a:ext cx="2792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偏移量 </a:t>
            </a:r>
            <a:r>
              <a:rPr lang="en-US" altLang="zh-CN" dirty="0">
                <a:solidFill>
                  <a:srgbClr val="C00000"/>
                </a:solidFill>
              </a:rPr>
              <a:t>1000…00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10"/>
            <a:ext cx="8712646" cy="576079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语言中的整数类型：</a:t>
            </a:r>
            <a:endParaRPr lang="en-US" altLang="zh-CN" dirty="0"/>
          </a:p>
          <a:p>
            <a:pPr lvl="1"/>
            <a:r>
              <a:rPr lang="zh-CN" altLang="en-US" dirty="0"/>
              <a:t>无符号整数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位：</a:t>
            </a:r>
            <a:r>
              <a:rPr lang="en-US" altLang="zh-CN" b="0" dirty="0">
                <a:latin typeface="Consolas" panose="020B0609020204030204" pitchFamily="49" charset="0"/>
              </a:rPr>
              <a:t>unsigned char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位：</a:t>
            </a:r>
            <a:r>
              <a:rPr lang="en-US" altLang="zh-CN" dirty="0"/>
              <a:t> </a:t>
            </a:r>
            <a:r>
              <a:rPr lang="en-US" altLang="zh-CN" b="0" dirty="0">
                <a:latin typeface="Consolas" panose="020B0609020204030204" pitchFamily="49" charset="0"/>
              </a:rPr>
              <a:t>unsigned short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位：</a:t>
            </a:r>
            <a:r>
              <a:rPr lang="en-US" altLang="zh-CN" dirty="0"/>
              <a:t> </a:t>
            </a:r>
            <a:r>
              <a:rPr lang="en-US" altLang="zh-CN" b="0" dirty="0">
                <a:latin typeface="Consolas" panose="020B0609020204030204" pitchFamily="49" charset="0"/>
              </a:rPr>
              <a:t>unsigned int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有符号整数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/>
              <a:t>补码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位：</a:t>
            </a:r>
            <a:r>
              <a:rPr lang="en-US" altLang="zh-CN" b="0" dirty="0">
                <a:latin typeface="Consolas" panose="020B0609020204030204" pitchFamily="49" charset="0"/>
              </a:rPr>
              <a:t>char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位：</a:t>
            </a:r>
            <a:r>
              <a:rPr lang="en-US" altLang="zh-CN" b="0" dirty="0">
                <a:latin typeface="Consolas" panose="020B0609020204030204" pitchFamily="49" charset="0"/>
              </a:rPr>
              <a:t>short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位：</a:t>
            </a:r>
            <a:r>
              <a:rPr lang="en-US" altLang="zh-CN" b="0" dirty="0">
                <a:latin typeface="Consolas" panose="020B0609020204030204" pitchFamily="49" charset="0"/>
              </a:rPr>
              <a:t>int</a:t>
            </a:r>
            <a:endParaRPr lang="en-US" altLang="zh-CN" b="0" dirty="0">
              <a:latin typeface="Consolas" panose="020B0609020204030204" pitchFamily="49" charset="0"/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语言中的浮点数类型：</a:t>
            </a:r>
            <a:endParaRPr lang="en-US" altLang="zh-CN" dirty="0"/>
          </a:p>
          <a:p>
            <a:pPr lvl="1"/>
            <a:r>
              <a:rPr lang="zh-CN" altLang="en-US" dirty="0"/>
              <a:t>符合</a:t>
            </a:r>
            <a:r>
              <a:rPr lang="en-US" altLang="zh-CN" dirty="0"/>
              <a:t>IEEE754</a:t>
            </a:r>
            <a:r>
              <a:rPr lang="zh-CN" altLang="en-US" dirty="0"/>
              <a:t>标准的</a:t>
            </a:r>
            <a:r>
              <a:rPr lang="en-US" altLang="zh-CN" dirty="0"/>
              <a:t>32</a:t>
            </a:r>
            <a:r>
              <a:rPr lang="zh-CN" altLang="en-US" dirty="0"/>
              <a:t>位单精度浮点数：</a:t>
            </a:r>
            <a:r>
              <a:rPr lang="en-US" altLang="zh-CN" b="0" dirty="0">
                <a:latin typeface="Consolas" panose="020B0609020204030204" pitchFamily="49" charset="0"/>
                <a:ea typeface="楷体" panose="02010609060101010101" pitchFamily="49" charset="-122"/>
              </a:rPr>
              <a:t>float</a:t>
            </a:r>
            <a:endParaRPr lang="en-US" altLang="zh-CN" b="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/>
              <a:t>符合</a:t>
            </a:r>
            <a:r>
              <a:rPr lang="en-US" altLang="zh-CN" dirty="0"/>
              <a:t>IEEE754</a:t>
            </a:r>
            <a:r>
              <a:rPr lang="zh-CN" altLang="en-US" dirty="0"/>
              <a:t>标准的</a:t>
            </a:r>
            <a:r>
              <a:rPr lang="en-US" altLang="zh-CN" dirty="0"/>
              <a:t>64</a:t>
            </a:r>
            <a:r>
              <a:rPr lang="zh-CN" altLang="en-US" dirty="0"/>
              <a:t>位双精度浮点数：</a:t>
            </a:r>
            <a:r>
              <a:rPr lang="en-US" altLang="zh-CN" b="0" dirty="0">
                <a:latin typeface="Consolas" panose="020B0609020204030204" pitchFamily="49" charset="0"/>
                <a:ea typeface="楷体" panose="02010609060101010101" pitchFamily="49" charset="-122"/>
              </a:rPr>
              <a:t>double</a:t>
            </a:r>
            <a:endParaRPr lang="zh-CN" altLang="en-US" b="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568325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57200" y="1196776"/>
            <a:ext cx="8362950" cy="43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已知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，求 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① [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1.1101101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0.0010011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② [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0.1010110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0.1010110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③ [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10000000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10000000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④ [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11010010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 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00101110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2132879"/>
            <a:ext cx="3938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-19/128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-0.1484375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0473" y="3052204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43/64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0.671875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0473" y="3990380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-2</a:t>
            </a:r>
            <a:r>
              <a:rPr kumimoji="0" lang="en-US" altLang="zh-CN" i="0" u="none" strike="noStrike" kern="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7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-128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4682" y="4914854"/>
            <a:ext cx="111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-46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8475" y="1707188"/>
          <a:ext cx="7560840" cy="4544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728192"/>
                <a:gridCol w="2016224"/>
                <a:gridCol w="1800200"/>
              </a:tblGrid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[X]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00111010</a:t>
                      </a:r>
                      <a:endPara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[Y]</a:t>
                      </a:r>
                      <a:r>
                        <a:rPr lang="zh-CN" altLang="en-US" sz="2800" b="1" baseline="-25000" dirty="0"/>
                        <a:t>补 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微软雅黑" panose="020B0503020204020204" pitchFamily="34" charset="-122"/>
                        </a:rPr>
                        <a:t>11000101</a:t>
                      </a:r>
                      <a:endPara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[2X]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[2Y]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r>
                        <a:rPr lang="zh-CN" altLang="en-US" sz="2800" b="1" baseline="-25000" dirty="0"/>
                        <a:t> 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[(1/2)X]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[(1/4)Y]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[-X]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[-Y]</a:t>
                      </a:r>
                      <a:r>
                        <a:rPr lang="zh-CN" altLang="en-US" sz="2800" b="1" baseline="-25000" dirty="0"/>
                        <a:t>补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[X]</a:t>
                      </a:r>
                      <a:r>
                        <a:rPr lang="zh-CN" altLang="en-US" sz="2800" b="1" baseline="-25000" dirty="0"/>
                        <a:t>原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[Y]</a:t>
                      </a:r>
                      <a:r>
                        <a:rPr lang="zh-CN" altLang="en-US" sz="2800" b="1" baseline="-25000" dirty="0"/>
                        <a:t>原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[X]</a:t>
                      </a:r>
                      <a:r>
                        <a:rPr lang="zh-CN" altLang="en-US" sz="2800" b="1" baseline="-25000" dirty="0"/>
                        <a:t>反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[Y]</a:t>
                      </a:r>
                      <a:r>
                        <a:rPr lang="zh-CN" altLang="en-US" sz="2800" b="1" baseline="-25000" dirty="0"/>
                        <a:t>反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[X]</a:t>
                      </a:r>
                      <a:r>
                        <a:rPr lang="zh-CN" altLang="en-US" sz="2800" b="1" baseline="-25000" dirty="0"/>
                        <a:t>移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[Y]</a:t>
                      </a:r>
                      <a:r>
                        <a:rPr lang="zh-CN" altLang="en-US" sz="2800" b="1" baseline="-25000" dirty="0"/>
                        <a:t>移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1520" y="1124744"/>
            <a:ext cx="863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机器字长为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位，已知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=3AH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[Y]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=C5H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464699" y="2405434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0111010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64699" y="3057094"/>
            <a:ext cx="181064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0011101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464699" y="370716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11000110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464699" y="435882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00111010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2464699" y="501048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00111010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2464699" y="566214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10111010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542300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6217741" y="2414060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1000101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217741" y="3063808"/>
            <a:ext cx="1810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0001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217741" y="3712901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00111011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7741" y="4362649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10111011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6217741" y="501239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11000100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217741" y="5662147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01000101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8475" y="1912184"/>
          <a:ext cx="7560840" cy="2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728192"/>
                <a:gridCol w="2016224"/>
                <a:gridCol w="1800200"/>
              </a:tblGrid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</a:t>
                      </a:r>
                      <a:r>
                        <a:rPr lang="en-US" altLang="zh-CN" sz="2800" b="1"/>
                        <a:t>X]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 dirty="0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FF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0111010</a:t>
                      </a:r>
                      <a:endPara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/>
                        <a:t>[</a:t>
                      </a:r>
                      <a:r>
                        <a:rPr lang="en-US" altLang="zh-CN" sz="2800" b="1"/>
                        <a:t>Y]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微软雅黑" panose="020B0503020204020204" pitchFamily="34" charset="-122"/>
                        </a:rPr>
                        <a:t>0010110</a:t>
                      </a:r>
                      <a:endPara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</a:t>
                      </a:r>
                      <a:r>
                        <a:rPr lang="en-US" altLang="zh-CN" sz="2800" b="1"/>
                        <a:t>2X]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/>
                        <a:t>[4Y]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r>
                        <a:rPr lang="zh-CN" altLang="en-US" sz="2800" b="1" baseline="-25000"/>
                        <a:t> 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[(1/2)</a:t>
                      </a:r>
                      <a:r>
                        <a:rPr lang="en-US" altLang="zh-CN" sz="2800" b="1"/>
                        <a:t>X]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/>
                        <a:t>[(1/2)Y]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92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[-</a:t>
                      </a:r>
                      <a:r>
                        <a:rPr lang="en-US" altLang="zh-CN" sz="2800" b="1"/>
                        <a:t>X]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/>
                        <a:t>[-</a:t>
                      </a:r>
                      <a:r>
                        <a:rPr lang="en-US" altLang="zh-CN" sz="2800" b="1"/>
                        <a:t>Y]</a:t>
                      </a:r>
                      <a:r>
                        <a:rPr lang="zh-CN" altLang="en-US" sz="2800" b="1" baseline="-25000"/>
                        <a:t>原 </a:t>
                      </a:r>
                      <a:r>
                        <a:rPr lang="en-US" altLang="zh-CN" sz="2800" b="1"/>
                        <a:t>=</a:t>
                      </a:r>
                      <a:endParaRPr lang="zh-CN" altLang="en-US" sz="2800" b="1" dirty="0"/>
                    </a:p>
                  </a:txBody>
                  <a:tcPr marL="91447" marR="91447" marT="45724" marB="4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/>
                    </a:p>
                  </a:txBody>
                  <a:tcPr marL="91447" marR="91447" marT="45724" marB="45724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1520" y="1124744"/>
            <a:ext cx="863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机器字长为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位，已知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X]</a:t>
            </a:r>
            <a:r>
              <a:rPr kumimoji="0" lang="zh-CN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3AH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Y]</a:t>
            </a:r>
            <a:r>
              <a:rPr kumimoji="0" lang="zh-CN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=96H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464699" y="2610430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111010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64699" y="3262090"/>
            <a:ext cx="181064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5000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011101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464699" y="3916209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5000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0111010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6217741" y="2619056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5000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10110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</a:rPr>
              <a:t>00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217741" y="3268804"/>
            <a:ext cx="1810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5000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001011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217741" y="3921943"/>
            <a:ext cx="18106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l">
              <a:spcBef>
                <a:spcPct val="50000"/>
              </a:spcBef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0010110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5717" y="86560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57200" y="620688"/>
            <a:ext cx="83629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为定点小数，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最高位是符号位。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①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若要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＜-1/2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应满足什么条件？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     -1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＜ -1/2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1.0000000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＜ 1.1000000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 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任意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若要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-1/2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x＜-1/4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应满足什么条件？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1.1000000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＜ 1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.1100000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1000000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1011111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 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 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 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任意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2977" y="3296139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zh-CN" altLang="en-US" kern="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1.0111111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P55</a:t>
            </a:r>
            <a:r>
              <a:rPr lang="zh-CN" altLang="en-US">
                <a:latin typeface="+mn-ea"/>
                <a:ea typeface="+mn-ea"/>
              </a:rPr>
              <a:t>，</a:t>
            </a:r>
            <a:r>
              <a:rPr lang="zh-CN" altLang="en-US"/>
              <a:t>习题 </a:t>
            </a:r>
            <a:r>
              <a:rPr lang="en-US" altLang="zh-CN"/>
              <a:t>2.9</a:t>
            </a: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B3258A-266A-4D1B-A76C-DE893E03F86C}" type="slidenum">
              <a:rPr lang="zh-CN" altLang="en-US" smtClean="0"/>
            </a:fld>
            <a:endParaRPr lang="en-US" altLang="zh-CN" sz="1200" b="0">
              <a:latin typeface="Arial Black" panose="020B0A04020102020204" pitchFamily="34" charset="0"/>
            </a:endParaRPr>
          </a:p>
        </p:txBody>
      </p:sp>
      <p:sp>
        <p:nvSpPr>
          <p:cNvPr id="33" name="内容占位符 2"/>
          <p:cNvSpPr txBox="1">
            <a:spLocks noChangeArrowheads="1"/>
          </p:cNvSpPr>
          <p:nvPr/>
        </p:nvSpPr>
        <p:spPr bwMode="auto">
          <a:xfrm>
            <a:off x="250825" y="692696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机器字长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位，定点整数，写出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的真值。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内容占位符 2"/>
          <p:cNvSpPr txBox="1"/>
          <p:nvPr/>
        </p:nvSpPr>
        <p:spPr bwMode="auto">
          <a:xfrm>
            <a:off x="250825" y="1340073"/>
            <a:ext cx="8785225" cy="3744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[W]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[X]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反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[Z]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移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00H</a:t>
            </a: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[W]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补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[Y]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反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[Z]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80H</a:t>
            </a: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514350" marR="0" lvl="0" indent="-51435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+mj-ea"/>
              <a:buAutoNum type="circleNumDbPlain"/>
              <a:defRPr/>
            </a:pP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[W]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补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[Y]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反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[Z]</a:t>
            </a:r>
            <a:r>
              <a:rPr kumimoji="0" lang="zh-CN" altLang="en-US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</a:t>
            </a: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FFH</a:t>
            </a:r>
            <a:endParaRPr kumimoji="0" lang="en-US" altLang="zh-CN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900113" y="2060798"/>
            <a:ext cx="647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>
            <a:off x="1187450" y="1844898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908175" y="206079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2339975" y="1844898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2987675" y="206079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>
            <a:off x="3419475" y="1844898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4067175" y="2041748"/>
            <a:ext cx="1009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cxnSpLocks noChangeShapeType="1"/>
          </p:cNvCxnSpPr>
          <p:nvPr/>
        </p:nvCxnSpPr>
        <p:spPr bwMode="auto">
          <a:xfrm>
            <a:off x="4572000" y="1825848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539750" y="3626073"/>
            <a:ext cx="1152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cxnSpLocks noChangeShapeType="1"/>
          </p:cNvCxnSpPr>
          <p:nvPr/>
        </p:nvCxnSpPr>
        <p:spPr bwMode="auto">
          <a:xfrm>
            <a:off x="1187450" y="3408585"/>
            <a:ext cx="0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1908175" y="3626073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>
            <a:off x="2339975" y="3408585"/>
            <a:ext cx="0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2843213" y="3626073"/>
            <a:ext cx="1008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>
            <a:off x="3419475" y="3408585"/>
            <a:ext cx="0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4067175" y="3605435"/>
            <a:ext cx="100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/>
          <p:cNvCxnSpPr>
            <a:cxnSpLocks noChangeShapeType="1"/>
          </p:cNvCxnSpPr>
          <p:nvPr/>
        </p:nvCxnSpPr>
        <p:spPr bwMode="auto">
          <a:xfrm>
            <a:off x="4572000" y="3389535"/>
            <a:ext cx="0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4"/>
          <p:cNvSpPr txBox="1">
            <a:spLocks noChangeArrowheads="1"/>
          </p:cNvSpPr>
          <p:nvPr/>
        </p:nvSpPr>
        <p:spPr bwMode="auto">
          <a:xfrm>
            <a:off x="684213" y="5137373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>
            <a:off x="1187450" y="4921473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6"/>
          <p:cNvSpPr txBox="1">
            <a:spLocks noChangeArrowheads="1"/>
          </p:cNvSpPr>
          <p:nvPr/>
        </p:nvSpPr>
        <p:spPr bwMode="auto">
          <a:xfrm>
            <a:off x="1763713" y="5137373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cxnSpLocks noChangeShapeType="1"/>
          </p:cNvCxnSpPr>
          <p:nvPr/>
        </p:nvCxnSpPr>
        <p:spPr bwMode="auto">
          <a:xfrm>
            <a:off x="2339975" y="4921473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2843213" y="5137373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-0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3419475" y="4921473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0"/>
          <p:cNvSpPr txBox="1">
            <a:spLocks noChangeArrowheads="1"/>
          </p:cNvSpPr>
          <p:nvPr/>
        </p:nvSpPr>
        <p:spPr bwMode="auto">
          <a:xfrm>
            <a:off x="3995738" y="5118323"/>
            <a:ext cx="1081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+127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cxnSpLocks noChangeShapeType="1"/>
          </p:cNvCxnSpPr>
          <p:nvPr/>
        </p:nvCxnSpPr>
        <p:spPr bwMode="auto">
          <a:xfrm>
            <a:off x="4572000" y="4902423"/>
            <a:ext cx="0" cy="2873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  <p:bldP spid="51" grpId="0"/>
      <p:bldP spid="53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59" y="548680"/>
            <a:ext cx="8424491" cy="4805047"/>
          </a:xfrm>
        </p:spPr>
        <p:txBody>
          <a:bodyPr/>
          <a:lstStyle/>
          <a:p>
            <a:r>
              <a:rPr lang="zh-CN" altLang="en-US" dirty="0"/>
              <a:t>浮点数表示</a:t>
            </a:r>
            <a:endParaRPr lang="en-US" altLang="zh-CN" dirty="0"/>
          </a:p>
          <a:p>
            <a:pPr lvl="1"/>
            <a:r>
              <a:rPr lang="zh-CN" altLang="en-US" sz="2400"/>
              <a:t>自定义格式</a:t>
            </a:r>
            <a:endParaRPr lang="en-US" altLang="zh-CN" sz="2400"/>
          </a:p>
          <a:p>
            <a:pPr lvl="2"/>
            <a:r>
              <a:rPr lang="zh-CN" altLang="en-US" sz="2400"/>
              <a:t>尾数为纯小数，规格化形式，无隐藏的位。</a:t>
            </a:r>
            <a:endParaRPr lang="en-US" altLang="zh-CN" sz="2400"/>
          </a:p>
          <a:p>
            <a:pPr lvl="2"/>
            <a:r>
              <a:rPr lang="zh-CN" altLang="en-US" sz="2400"/>
              <a:t>规格化</a:t>
            </a:r>
            <a:r>
              <a:rPr lang="zh-CN" altLang="en-US" sz="2400" dirty="0"/>
              <a:t>尾数：特征；如何规格化。</a:t>
            </a:r>
            <a:endParaRPr lang="en-US" altLang="zh-CN" sz="2400" dirty="0"/>
          </a:p>
          <a:p>
            <a:pPr marL="1260475" lvl="3" indent="-265430" eaLnBrk="0" hangingPunct="0">
              <a:defRPr/>
            </a:pP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原码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S.1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xxx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xx</a:t>
            </a:r>
            <a:endParaRPr lang="en-US" altLang="zh-CN" sz="2400" i="1" dirty="0">
              <a:solidFill>
                <a:srgbClr val="000000"/>
              </a:solidFill>
              <a:ea typeface="宋体" panose="02010600030101010101" pitchFamily="2" charset="-122"/>
              <a:cs typeface="+mn-cs"/>
            </a:endParaRPr>
          </a:p>
          <a:p>
            <a:pPr marL="1260475" lvl="3" indent="-265430" eaLnBrk="0" hangingPunct="0">
              <a:defRPr/>
            </a:pPr>
            <a:r>
              <a: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补码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S.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xxx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xx</a:t>
            </a:r>
            <a:endParaRPr lang="en-US" altLang="zh-CN" sz="2400" dirty="0"/>
          </a:p>
          <a:p>
            <a:pPr lvl="1"/>
            <a:r>
              <a:rPr lang="en-US" altLang="zh-CN" sz="2400"/>
              <a:t>IEEE754 </a:t>
            </a:r>
            <a:r>
              <a:rPr lang="zh-CN" altLang="en-US" sz="2400"/>
              <a:t>格式：</a:t>
            </a:r>
            <a:endParaRPr lang="en-US" altLang="zh-CN" sz="2400" dirty="0"/>
          </a:p>
          <a:p>
            <a:pPr marL="895350" lvl="2" indent="-265430" eaLnBrk="0" hangingPunct="0"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阶码：移码，偏移量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0111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11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  <a:cs typeface="+mn-cs"/>
            </a:endParaRPr>
          </a:p>
          <a:p>
            <a:pPr marL="895350" lvl="2" indent="-265430" eaLnBrk="0" hangingPunct="0"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尾数：原码，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S1.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 xxx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xx </a:t>
            </a:r>
            <a:r>
              <a:rPr lang="zh-CN" altLang="en-US" sz="2400">
                <a:solidFill>
                  <a:srgbClr val="009900"/>
                </a:solidFill>
                <a:ea typeface="宋体" panose="02010600030101010101" pitchFamily="2" charset="-122"/>
                <a:cs typeface="+mn-cs"/>
              </a:rPr>
              <a:t>（小数点左侧的“</a:t>
            </a:r>
            <a:r>
              <a:rPr lang="en-US" altLang="zh-CN" sz="2400">
                <a:solidFill>
                  <a:srgbClr val="009900"/>
                </a:solidFill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400">
                <a:solidFill>
                  <a:srgbClr val="009900"/>
                </a:solidFill>
                <a:ea typeface="宋体" panose="02010600030101010101" pitchFamily="2" charset="-122"/>
                <a:cs typeface="+mn-cs"/>
              </a:rPr>
              <a:t>”隐藏）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 marL="897255" lvl="2" indent="-266700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单精度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格式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十进制真值</a:t>
            </a:r>
            <a:r>
              <a:rPr lang="zh-CN" altLang="en-US" sz="2400" dirty="0">
                <a:latin typeface="+mn-ea"/>
                <a:ea typeface="+mn-ea"/>
              </a:rPr>
              <a:t>之间的相互转换</a:t>
            </a:r>
            <a:endParaRPr lang="en-US" altLang="zh-CN" sz="2400" dirty="0">
              <a:latin typeface="+mn-ea"/>
              <a:ea typeface="+mn-ea"/>
            </a:endParaRPr>
          </a:p>
          <a:p>
            <a:pPr lvl="1"/>
            <a:r>
              <a:rPr lang="zh-CN" altLang="en-US" sz="2400" dirty="0"/>
              <a:t>规格化浮点数可以表示的数据范围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7949" y="5070353"/>
            <a:ext cx="8964613" cy="1554836"/>
            <a:chOff x="107950" y="4581128"/>
            <a:chExt cx="8964613" cy="1554836"/>
          </a:xfrm>
        </p:grpSpPr>
        <p:grpSp>
          <p:nvGrpSpPr>
            <p:cNvPr id="9" name="Group 7"/>
            <p:cNvGrpSpPr>
              <a:grpSpLocks noChangeAspect="1"/>
            </p:cNvGrpSpPr>
            <p:nvPr/>
          </p:nvGrpSpPr>
          <p:grpSpPr bwMode="auto">
            <a:xfrm>
              <a:off x="1219200" y="5327253"/>
              <a:ext cx="6005513" cy="409575"/>
              <a:chOff x="2993" y="3914"/>
              <a:chExt cx="5460" cy="312"/>
            </a:xfrm>
          </p:grpSpPr>
          <p:sp>
            <p:nvSpPr>
              <p:cNvPr id="35" name="Rectangle 8" descr="宽上对角线"/>
              <p:cNvSpPr>
                <a:spLocks noChangeAspect="1" noChangeArrowheads="1"/>
              </p:cNvSpPr>
              <p:nvPr/>
            </p:nvSpPr>
            <p:spPr bwMode="auto">
              <a:xfrm>
                <a:off x="2993" y="3914"/>
                <a:ext cx="1995" cy="312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12700" algn="ctr">
                <a:noFill/>
                <a:miter lim="800000"/>
                <a:tailEnd type="non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 9" descr="宽上对角线"/>
              <p:cNvSpPr>
                <a:spLocks noChangeAspect="1" noChangeArrowheads="1"/>
              </p:cNvSpPr>
              <p:nvPr/>
            </p:nvSpPr>
            <p:spPr bwMode="auto">
              <a:xfrm>
                <a:off x="6458" y="3914"/>
                <a:ext cx="1995" cy="312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12700" algn="ctr">
                <a:noFill/>
                <a:miter lim="800000"/>
                <a:tailEnd type="non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10"/>
            <p:cNvSpPr>
              <a:spLocks noChangeAspect="1" noChangeShapeType="1"/>
            </p:cNvSpPr>
            <p:nvPr/>
          </p:nvSpPr>
          <p:spPr bwMode="auto">
            <a:xfrm>
              <a:off x="4221163" y="5220890"/>
              <a:ext cx="0" cy="5159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1"/>
            <p:cNvSpPr>
              <a:spLocks noChangeAspect="1" noChangeShapeType="1"/>
            </p:cNvSpPr>
            <p:nvPr/>
          </p:nvSpPr>
          <p:spPr bwMode="auto">
            <a:xfrm>
              <a:off x="3413125" y="5220890"/>
              <a:ext cx="0" cy="5159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2"/>
            <p:cNvSpPr>
              <a:spLocks noChangeAspect="1" noChangeShapeType="1"/>
            </p:cNvSpPr>
            <p:nvPr/>
          </p:nvSpPr>
          <p:spPr bwMode="auto">
            <a:xfrm>
              <a:off x="1219200" y="5220890"/>
              <a:ext cx="0" cy="5159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>
              <a:off x="5030788" y="5220890"/>
              <a:ext cx="0" cy="5159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Aspect="1" noChangeShapeType="1"/>
            </p:cNvSpPr>
            <p:nvPr/>
          </p:nvSpPr>
          <p:spPr bwMode="auto">
            <a:xfrm>
              <a:off x="7224713" y="5220890"/>
              <a:ext cx="0" cy="5159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Aspect="1" noChangeShapeType="1"/>
            </p:cNvSpPr>
            <p:nvPr/>
          </p:nvSpPr>
          <p:spPr bwMode="auto">
            <a:xfrm>
              <a:off x="179388" y="5736828"/>
              <a:ext cx="8199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6"/>
            <p:cNvSpPr>
              <a:spLocks noChangeAspect="1"/>
            </p:cNvSpPr>
            <p:nvPr/>
          </p:nvSpPr>
          <p:spPr bwMode="auto">
            <a:xfrm rot="5400000">
              <a:off x="2228057" y="4046934"/>
              <a:ext cx="173037" cy="2098675"/>
            </a:xfrm>
            <a:prstGeom prst="leftBrace">
              <a:avLst>
                <a:gd name="adj1" fmla="val 52276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17"/>
            <p:cNvSpPr>
              <a:spLocks noChangeAspect="1"/>
            </p:cNvSpPr>
            <p:nvPr/>
          </p:nvSpPr>
          <p:spPr bwMode="auto">
            <a:xfrm rot="5400000">
              <a:off x="3722688" y="4733528"/>
              <a:ext cx="173037" cy="725487"/>
            </a:xfrm>
            <a:prstGeom prst="leftBrace">
              <a:avLst>
                <a:gd name="adj1" fmla="val 34221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18"/>
            <p:cNvSpPr>
              <a:spLocks noChangeAspect="1"/>
            </p:cNvSpPr>
            <p:nvPr/>
          </p:nvSpPr>
          <p:spPr bwMode="auto">
            <a:xfrm rot="5400000">
              <a:off x="589757" y="4599384"/>
              <a:ext cx="173037" cy="993775"/>
            </a:xfrm>
            <a:prstGeom prst="leftBrace">
              <a:avLst>
                <a:gd name="adj1" fmla="val 46876"/>
                <a:gd name="adj2" fmla="val 50000"/>
              </a:avLst>
            </a:prstGeom>
            <a:noFill/>
            <a:ln w="19050">
              <a:solidFill>
                <a:srgbClr val="FF0066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9"/>
            <p:cNvSpPr>
              <a:spLocks noChangeAspect="1"/>
            </p:cNvSpPr>
            <p:nvPr/>
          </p:nvSpPr>
          <p:spPr bwMode="auto">
            <a:xfrm rot="5400000">
              <a:off x="4534694" y="4732734"/>
              <a:ext cx="173037" cy="727075"/>
            </a:xfrm>
            <a:prstGeom prst="leftBrace">
              <a:avLst>
                <a:gd name="adj1" fmla="val 34296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AutoShape 20"/>
            <p:cNvSpPr>
              <a:spLocks noChangeAspect="1"/>
            </p:cNvSpPr>
            <p:nvPr/>
          </p:nvSpPr>
          <p:spPr bwMode="auto">
            <a:xfrm rot="5400000">
              <a:off x="6038056" y="4045347"/>
              <a:ext cx="173037" cy="2101850"/>
            </a:xfrm>
            <a:prstGeom prst="leftBrace">
              <a:avLst>
                <a:gd name="adj1" fmla="val 52355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21"/>
            <p:cNvSpPr>
              <a:spLocks noChangeAspect="1"/>
            </p:cNvSpPr>
            <p:nvPr/>
          </p:nvSpPr>
          <p:spPr bwMode="auto">
            <a:xfrm rot="5400000">
              <a:off x="7677944" y="4596209"/>
              <a:ext cx="173037" cy="1000125"/>
            </a:xfrm>
            <a:prstGeom prst="leftBrace">
              <a:avLst>
                <a:gd name="adj1" fmla="val 47175"/>
                <a:gd name="adj2" fmla="val 50000"/>
              </a:avLst>
            </a:prstGeom>
            <a:noFill/>
            <a:ln w="19050">
              <a:solidFill>
                <a:srgbClr val="FF0066"/>
              </a:solidFill>
              <a:round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2"/>
            <p:cNvSpPr txBox="1">
              <a:spLocks noChangeAspect="1" noChangeArrowheads="1"/>
            </p:cNvSpPr>
            <p:nvPr/>
          </p:nvSpPr>
          <p:spPr bwMode="auto">
            <a:xfrm>
              <a:off x="107950" y="4581128"/>
              <a:ext cx="115570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负上溢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23"/>
            <p:cNvSpPr txBox="1">
              <a:spLocks noChangeAspect="1" noChangeArrowheads="1"/>
            </p:cNvSpPr>
            <p:nvPr/>
          </p:nvSpPr>
          <p:spPr bwMode="auto">
            <a:xfrm>
              <a:off x="1449388" y="4581128"/>
              <a:ext cx="173355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可表示的负数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4"/>
            <p:cNvSpPr txBox="1">
              <a:spLocks noChangeAspect="1" noChangeArrowheads="1"/>
            </p:cNvSpPr>
            <p:nvPr/>
          </p:nvSpPr>
          <p:spPr bwMode="auto">
            <a:xfrm>
              <a:off x="3921125" y="4708128"/>
              <a:ext cx="576263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零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25"/>
            <p:cNvSpPr txBox="1">
              <a:spLocks noChangeAspect="1" noChangeArrowheads="1"/>
            </p:cNvSpPr>
            <p:nvPr/>
          </p:nvSpPr>
          <p:spPr bwMode="auto">
            <a:xfrm>
              <a:off x="3068638" y="4581128"/>
              <a:ext cx="1152525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负下溢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26"/>
            <p:cNvSpPr txBox="1">
              <a:spLocks noChangeAspect="1" noChangeArrowheads="1"/>
            </p:cNvSpPr>
            <p:nvPr/>
          </p:nvSpPr>
          <p:spPr bwMode="auto">
            <a:xfrm>
              <a:off x="4151313" y="4581128"/>
              <a:ext cx="115570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正下溢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27"/>
            <p:cNvSpPr txBox="1">
              <a:spLocks noChangeAspect="1" noChangeArrowheads="1"/>
            </p:cNvSpPr>
            <p:nvPr/>
          </p:nvSpPr>
          <p:spPr bwMode="auto">
            <a:xfrm>
              <a:off x="5259388" y="4581128"/>
              <a:ext cx="1733550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可表示的正数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28"/>
            <p:cNvSpPr txBox="1">
              <a:spLocks noChangeAspect="1" noChangeArrowheads="1"/>
            </p:cNvSpPr>
            <p:nvPr/>
          </p:nvSpPr>
          <p:spPr bwMode="auto">
            <a:xfrm>
              <a:off x="7189788" y="4581128"/>
              <a:ext cx="1157287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正上溢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30"/>
            <p:cNvSpPr txBox="1">
              <a:spLocks noChangeAspect="1" noChangeArrowheads="1"/>
            </p:cNvSpPr>
            <p:nvPr/>
          </p:nvSpPr>
          <p:spPr bwMode="auto">
            <a:xfrm>
              <a:off x="3989388" y="5670153"/>
              <a:ext cx="461962" cy="366712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endPara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8"/>
            <p:cNvSpPr txBox="1">
              <a:spLocks noChangeAspect="1" noChangeArrowheads="1"/>
            </p:cNvSpPr>
            <p:nvPr/>
          </p:nvSpPr>
          <p:spPr bwMode="auto">
            <a:xfrm>
              <a:off x="8264525" y="5390753"/>
              <a:ext cx="808038" cy="39687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数轴</a:t>
              </a:r>
              <a:endPara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箭头: 虚尾 30"/>
            <p:cNvSpPr/>
            <p:nvPr/>
          </p:nvSpPr>
          <p:spPr bwMode="auto">
            <a:xfrm rot="16200000">
              <a:off x="1045214" y="5839554"/>
              <a:ext cx="341622" cy="251197"/>
            </a:xfrm>
            <a:prstGeom prst="stripedRightArrow">
              <a:avLst>
                <a:gd name="adj1" fmla="val 42932"/>
                <a:gd name="adj2" fmla="val 71205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箭头: 虚尾 31"/>
            <p:cNvSpPr/>
            <p:nvPr/>
          </p:nvSpPr>
          <p:spPr bwMode="auto">
            <a:xfrm rot="16200000">
              <a:off x="3239139" y="5834651"/>
              <a:ext cx="341622" cy="251197"/>
            </a:xfrm>
            <a:prstGeom prst="stripedRightArrow">
              <a:avLst>
                <a:gd name="adj1" fmla="val 42932"/>
                <a:gd name="adj2" fmla="val 71205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箭头: 虚尾 32"/>
            <p:cNvSpPr/>
            <p:nvPr/>
          </p:nvSpPr>
          <p:spPr bwMode="auto">
            <a:xfrm rot="16200000">
              <a:off x="4859977" y="5826841"/>
              <a:ext cx="341622" cy="251197"/>
            </a:xfrm>
            <a:prstGeom prst="stripedRightArrow">
              <a:avLst>
                <a:gd name="adj1" fmla="val 42932"/>
                <a:gd name="adj2" fmla="val 71205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箭头: 虚尾 33"/>
            <p:cNvSpPr/>
            <p:nvPr/>
          </p:nvSpPr>
          <p:spPr bwMode="auto">
            <a:xfrm rot="16200000">
              <a:off x="7047429" y="5826841"/>
              <a:ext cx="341622" cy="251197"/>
            </a:xfrm>
            <a:prstGeom prst="stripedRightArrow">
              <a:avLst>
                <a:gd name="adj1" fmla="val 42932"/>
                <a:gd name="adj2" fmla="val 71205"/>
              </a:avLst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123116" y="274523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IEEE 754 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单精度浮点数格式</a:t>
            </a:r>
            <a:endParaRPr lang="zh-CN" altLang="en-US" dirty="0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54" name="Group 86"/>
          <p:cNvGraphicFramePr>
            <a:graphicFrameLocks noGrp="1"/>
          </p:cNvGraphicFramePr>
          <p:nvPr/>
        </p:nvGraphicFramePr>
        <p:xfrm>
          <a:off x="611188" y="1149350"/>
          <a:ext cx="7993062" cy="853440"/>
        </p:xfrm>
        <a:graphic>
          <a:graphicData uri="http://schemas.openxmlformats.org/drawingml/2006/table">
            <a:tbl>
              <a:tblPr/>
              <a:tblGrid>
                <a:gridCol w="492125"/>
                <a:gridCol w="903287"/>
                <a:gridCol w="981075"/>
                <a:gridCol w="2736850"/>
                <a:gridCol w="2879725"/>
              </a:tblGrid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e[30:23]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f[22:0]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cPr/>
                </a:tc>
              </a:tr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 rot="16200000">
            <a:off x="-541171" y="1915245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</a:rPr>
              <a:t>符号位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26017" y="1747841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8 bit</a:t>
            </a:r>
            <a:endParaRPr kumimoji="0" lang="zh-CN" altLang="en-US" sz="2000" i="1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38127" y="1747841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23 bit</a:t>
            </a:r>
            <a:endParaRPr kumimoji="0" lang="zh-CN" altLang="en-US" sz="2000" i="1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08596" y="144743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·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42276" y="3258654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23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位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</a:rPr>
              <a:t>尾数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原码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1063" y="2706819"/>
            <a:ext cx="52908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s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4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i="1" u="none" strike="noStrike" kern="0" cap="none" spc="16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xxxxxxxxxxxxxxxxxxxxxxx</a:t>
            </a:r>
            <a:endParaRPr kumimoji="0" lang="zh-CN" altLang="en-US" i="1" u="none" strike="noStrike" kern="0" cap="none" spc="16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左大括号 61"/>
          <p:cNvSpPr/>
          <p:nvPr/>
        </p:nvSpPr>
        <p:spPr bwMode="auto">
          <a:xfrm rot="16200000">
            <a:off x="5517509" y="-968084"/>
            <a:ext cx="543933" cy="5486677"/>
          </a:xfrm>
          <a:prstGeom prst="leftBrace">
            <a:avLst>
              <a:gd name="adj1" fmla="val 33987"/>
              <a:gd name="adj2" fmla="val 21261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左大括号 62"/>
          <p:cNvSpPr/>
          <p:nvPr/>
        </p:nvSpPr>
        <p:spPr bwMode="auto">
          <a:xfrm rot="5400000">
            <a:off x="2933124" y="609192"/>
            <a:ext cx="351722" cy="4602129"/>
          </a:xfrm>
          <a:prstGeom prst="leftBrace">
            <a:avLst>
              <a:gd name="adj1" fmla="val 33987"/>
              <a:gd name="adj2" fmla="val 25973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45147" y="2729995"/>
            <a:ext cx="2169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× </a:t>
            </a: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360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600" i="1" u="none" strike="noStrike" kern="0" cap="none" spc="200" normalizeH="0" baseline="6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yyyyyyyy</a:t>
            </a:r>
            <a:endParaRPr kumimoji="0" lang="zh-CN" altLang="en-US" sz="1800" i="1" u="none" strike="noStrike" kern="0" cap="none" spc="20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67353" y="2229464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位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</a:rPr>
              <a:t>阶码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移码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4211960" y="2053542"/>
            <a:ext cx="0" cy="676453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任意多边形: 形状 66"/>
          <p:cNvSpPr/>
          <p:nvPr/>
        </p:nvSpPr>
        <p:spPr bwMode="auto">
          <a:xfrm>
            <a:off x="415635" y="1524000"/>
            <a:ext cx="443347" cy="1524000"/>
          </a:xfrm>
          <a:custGeom>
            <a:avLst/>
            <a:gdLst>
              <a:gd name="connsiteX0" fmla="*/ 429672 w 429672"/>
              <a:gd name="connsiteY0" fmla="*/ 0 h 1080655"/>
              <a:gd name="connsiteX1" fmla="*/ 309599 w 429672"/>
              <a:gd name="connsiteY1" fmla="*/ 369455 h 1080655"/>
              <a:gd name="connsiteX2" fmla="*/ 41745 w 429672"/>
              <a:gd name="connsiteY2" fmla="*/ 609600 h 1080655"/>
              <a:gd name="connsiteX3" fmla="*/ 4799 w 429672"/>
              <a:gd name="connsiteY3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672" h="1080655">
                <a:moveTo>
                  <a:pt x="429672" y="0"/>
                </a:moveTo>
                <a:cubicBezTo>
                  <a:pt x="401962" y="133927"/>
                  <a:pt x="374253" y="267855"/>
                  <a:pt x="309599" y="369455"/>
                </a:cubicBezTo>
                <a:cubicBezTo>
                  <a:pt x="244945" y="471055"/>
                  <a:pt x="92545" y="491067"/>
                  <a:pt x="41745" y="609600"/>
                </a:cubicBezTo>
                <a:cubicBezTo>
                  <a:pt x="-9055" y="728133"/>
                  <a:pt x="-2128" y="904394"/>
                  <a:pt x="4799" y="1080655"/>
                </a:cubicBezTo>
              </a:path>
            </a:pathLst>
          </a:custGeom>
          <a:noFill/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577017" y="3302142"/>
            <a:ext cx="0" cy="360040"/>
          </a:xfrm>
          <a:prstGeom prst="straightConnector1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712729" y="2825177"/>
            <a:ext cx="0" cy="298191"/>
          </a:xfrm>
          <a:prstGeom prst="straightConnector1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71292" y="36092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rPr>
              <a:t>隐藏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</a:endParaRPr>
          </a:p>
        </p:txBody>
      </p:sp>
      <p:sp>
        <p:nvSpPr>
          <p:cNvPr id="71" name="左大括号 70"/>
          <p:cNvSpPr/>
          <p:nvPr/>
        </p:nvSpPr>
        <p:spPr bwMode="auto">
          <a:xfrm rot="5400000">
            <a:off x="6627359" y="2009472"/>
            <a:ext cx="351722" cy="1298199"/>
          </a:xfrm>
          <a:prstGeom prst="leftBrace">
            <a:avLst>
              <a:gd name="adj1" fmla="val 33987"/>
              <a:gd name="adj2" fmla="val 84314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1773021" y="922793"/>
            <a:ext cx="543934" cy="1741672"/>
          </a:xfrm>
          <a:prstGeom prst="leftBrace">
            <a:avLst>
              <a:gd name="adj1" fmla="val 33987"/>
              <a:gd name="adj2" fmla="val 72219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任意多边形: 形状 72"/>
          <p:cNvSpPr/>
          <p:nvPr/>
        </p:nvSpPr>
        <p:spPr bwMode="auto">
          <a:xfrm>
            <a:off x="2438398" y="2059709"/>
            <a:ext cx="3925457" cy="423001"/>
          </a:xfrm>
          <a:custGeom>
            <a:avLst/>
            <a:gdLst>
              <a:gd name="connsiteX0" fmla="*/ 0 w 3648364"/>
              <a:gd name="connsiteY0" fmla="*/ 0 h 646546"/>
              <a:gd name="connsiteX1" fmla="*/ 378691 w 3648364"/>
              <a:gd name="connsiteY1" fmla="*/ 332509 h 646546"/>
              <a:gd name="connsiteX2" fmla="*/ 2124364 w 3648364"/>
              <a:gd name="connsiteY2" fmla="*/ 360218 h 646546"/>
              <a:gd name="connsiteX3" fmla="*/ 3334328 w 3648364"/>
              <a:gd name="connsiteY3" fmla="*/ 378691 h 646546"/>
              <a:gd name="connsiteX4" fmla="*/ 3648364 w 3648364"/>
              <a:gd name="connsiteY4" fmla="*/ 646546 h 6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364" h="646546">
                <a:moveTo>
                  <a:pt x="0" y="0"/>
                </a:moveTo>
                <a:cubicBezTo>
                  <a:pt x="12315" y="136236"/>
                  <a:pt x="24630" y="272473"/>
                  <a:pt x="378691" y="332509"/>
                </a:cubicBezTo>
                <a:cubicBezTo>
                  <a:pt x="732752" y="392545"/>
                  <a:pt x="2124364" y="360218"/>
                  <a:pt x="2124364" y="360218"/>
                </a:cubicBezTo>
                <a:cubicBezTo>
                  <a:pt x="2616970" y="367915"/>
                  <a:pt x="3080328" y="330970"/>
                  <a:pt x="3334328" y="378691"/>
                </a:cubicBezTo>
                <a:cubicBezTo>
                  <a:pt x="3588328" y="426412"/>
                  <a:pt x="3618346" y="536479"/>
                  <a:pt x="3648364" y="646546"/>
                </a:cubicBezTo>
              </a:path>
            </a:pathLst>
          </a:cu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箭头: 燕尾形 73"/>
          <p:cNvSpPr/>
          <p:nvPr/>
        </p:nvSpPr>
        <p:spPr bwMode="auto">
          <a:xfrm rot="5400000">
            <a:off x="7652165" y="2844982"/>
            <a:ext cx="758260" cy="304428"/>
          </a:xfrm>
          <a:prstGeom prst="notchedRightArrow">
            <a:avLst>
              <a:gd name="adj1" fmla="val 50000"/>
              <a:gd name="adj2" fmla="val 95510"/>
            </a:avLst>
          </a:prstGeom>
          <a:solidFill>
            <a:srgbClr val="99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30091" y="3319760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偏移量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01111111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11371" y="3893432"/>
            <a:ext cx="1544012" cy="2756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11111111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11111110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10000000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01111111</a:t>
            </a:r>
            <a:endParaRPr lang="en-US" altLang="zh-CN" sz="2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01111110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00000001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00000000</a:t>
            </a:r>
            <a:endParaRPr lang="zh-CN" altLang="en-US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55383" y="3893432"/>
            <a:ext cx="1326004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+128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+127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 </a:t>
            </a: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altLang="zh-CN" sz="2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-126</a:t>
            </a:r>
            <a:endParaRPr lang="en-US" altLang="zh-CN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-127</a:t>
            </a:r>
            <a:endParaRPr lang="zh-CN" altLang="en-US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896293" y="3879273"/>
            <a:ext cx="6000768" cy="314035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44444" y="6225310"/>
            <a:ext cx="6652617" cy="323272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6667" y="3805389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</a:rPr>
              <a:t>特殊标记，表示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∞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</a:rPr>
              <a:t>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anose="02010600030101010101" pitchFamily="2" charset="-122"/>
              </a:rPr>
              <a:t>∞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</a:rPr>
              <a:t>、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NaN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79512" y="6160023"/>
            <a:ext cx="521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</a:rPr>
              <a:t>特殊标记，表示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机器零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</a:rPr>
              <a:t>、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</a:rPr>
              <a:t>非规格化数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391195" y="4195612"/>
            <a:ext cx="2869277" cy="2057405"/>
          </a:xfrm>
          <a:prstGeom prst="rect">
            <a:avLst/>
          </a:prstGeom>
          <a:noFill/>
          <a:ln w="7620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483887" y="4594001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正常阶码可以表示数的范围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12008" y="315468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rPr>
              <a:t>隐含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4979" y="240219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rPr>
              <a:t>隐含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</a:endParaRPr>
          </a:p>
        </p:txBody>
      </p:sp>
      <p:sp>
        <p:nvSpPr>
          <p:cNvPr id="86" name="箭头: 五边形 85"/>
          <p:cNvSpPr/>
          <p:nvPr/>
        </p:nvSpPr>
        <p:spPr bwMode="auto">
          <a:xfrm rot="10800000">
            <a:off x="1335740" y="4599456"/>
            <a:ext cx="3959050" cy="424320"/>
          </a:xfrm>
          <a:prstGeom prst="homePlate">
            <a:avLst>
              <a:gd name="adj" fmla="val 47887"/>
            </a:avLst>
          </a:prstGeom>
          <a:noFill/>
          <a:ln w="7620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 flipH="1">
            <a:off x="560415" y="4811903"/>
            <a:ext cx="775324" cy="0"/>
          </a:xfrm>
          <a:prstGeom prst="line">
            <a:avLst/>
          </a:prstGeom>
          <a:noFill/>
          <a:ln w="19050" cap="rnd" cmpd="sng" algn="ctr">
            <a:solidFill>
              <a:srgbClr val="FF9F5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flipV="1">
            <a:off x="560414" y="4005064"/>
            <a:ext cx="0" cy="806842"/>
          </a:xfrm>
          <a:prstGeom prst="line">
            <a:avLst/>
          </a:prstGeom>
          <a:noFill/>
          <a:ln w="19050" cap="rnd" cmpd="sng" algn="ctr">
            <a:solidFill>
              <a:srgbClr val="FF9F5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251520" y="5607622"/>
            <a:ext cx="2472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 </a:t>
            </a:r>
            <a:r>
              <a:rPr kumimoji="0" lang="en-US" altLang="zh-CN" sz="4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i="1" u="none" strike="noStrike" kern="0" cap="none" spc="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xxx</a:t>
            </a:r>
            <a:r>
              <a:rPr kumimoji="0" lang="en-US" altLang="zh-CN" sz="1800" i="0" u="none" strike="noStrike" kern="0" cap="none" spc="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kumimoji="0" lang="en-US" altLang="zh-CN" i="1" u="none" strike="noStrike" kern="0" cap="none" spc="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xxx</a:t>
            </a:r>
            <a:endParaRPr kumimoji="0" lang="zh-CN" altLang="en-US" i="1" u="none" strike="noStrike" kern="0" cap="none" spc="16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607685" y="5678389"/>
            <a:ext cx="143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× </a:t>
            </a: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3600" i="0" u="none" strike="noStrike" kern="0" cap="none" spc="0" normalizeH="0" baseline="6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-126</a:t>
            </a:r>
            <a:endParaRPr kumimoji="0" lang="zh-CN" altLang="en-US" sz="1800" i="0" u="none" strike="noStrike" kern="0" cap="none" spc="0" normalizeH="0" baseline="6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385" y="5313516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没有隐藏的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“1”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297303" y="541683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最小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阶码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>
            <a:off x="601024" y="5660362"/>
            <a:ext cx="0" cy="190843"/>
          </a:xfrm>
          <a:prstGeom prst="line">
            <a:avLst/>
          </a:prstGeom>
          <a:noFill/>
          <a:ln w="28575" cap="rnd" cmpd="sng" algn="ctr">
            <a:solidFill>
              <a:srgbClr val="6699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H="1">
            <a:off x="3986971" y="5780109"/>
            <a:ext cx="369592" cy="0"/>
          </a:xfrm>
          <a:prstGeom prst="line">
            <a:avLst/>
          </a:prstGeom>
          <a:noFill/>
          <a:ln w="28575" cap="rnd" cmpd="sng" algn="ctr">
            <a:solidFill>
              <a:srgbClr val="6699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95" name="组合 94"/>
          <p:cNvGrpSpPr/>
          <p:nvPr/>
        </p:nvGrpSpPr>
        <p:grpSpPr>
          <a:xfrm>
            <a:off x="7534272" y="3944472"/>
            <a:ext cx="649237" cy="215155"/>
            <a:chOff x="8604250" y="4802638"/>
            <a:chExt cx="792286" cy="475730"/>
          </a:xfrm>
        </p:grpSpPr>
        <p:cxnSp>
          <p:nvCxnSpPr>
            <p:cNvPr id="96" name="直接连接符 95"/>
            <p:cNvCxnSpPr/>
            <p:nvPr/>
          </p:nvCxnSpPr>
          <p:spPr bwMode="auto">
            <a:xfrm flipH="1">
              <a:off x="8604250" y="4802638"/>
              <a:ext cx="792286" cy="466465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8604250" y="4802638"/>
              <a:ext cx="792286" cy="475730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7534272" y="6302187"/>
            <a:ext cx="649237" cy="215155"/>
            <a:chOff x="8604250" y="4802638"/>
            <a:chExt cx="792286" cy="475730"/>
          </a:xfrm>
        </p:grpSpPr>
        <p:cxnSp>
          <p:nvCxnSpPr>
            <p:cNvPr id="99" name="直接连接符 98"/>
            <p:cNvCxnSpPr/>
            <p:nvPr/>
          </p:nvCxnSpPr>
          <p:spPr bwMode="auto">
            <a:xfrm flipH="1">
              <a:off x="8604250" y="4802638"/>
              <a:ext cx="792286" cy="466465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604250" y="4802638"/>
              <a:ext cx="792286" cy="475730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" name="直接连接符 4"/>
          <p:cNvCxnSpPr/>
          <p:nvPr/>
        </p:nvCxnSpPr>
        <p:spPr bwMode="auto">
          <a:xfrm flipV="1">
            <a:off x="244444" y="5313516"/>
            <a:ext cx="0" cy="91179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51063" y="5301208"/>
            <a:ext cx="482499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076056" y="5301208"/>
            <a:ext cx="0" cy="924102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/>
      <p:bldP spid="65" grpId="0"/>
      <p:bldP spid="67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/>
      <p:bldP spid="84" grpId="0"/>
      <p:bldP spid="85" grpId="0"/>
      <p:bldP spid="86" grpId="0" animBg="1"/>
      <p:bldP spid="89" grpId="0"/>
      <p:bldP spid="90" grpId="0"/>
      <p:bldP spid="91" grpId="0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84213" y="528638"/>
            <a:ext cx="78692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IEEE 754 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单精度浮点数格式</a:t>
            </a:r>
            <a:endParaRPr lang="zh-CN" altLang="en-US" dirty="0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54" name="Group 86"/>
          <p:cNvGraphicFramePr>
            <a:graphicFrameLocks noGrp="1"/>
          </p:cNvGraphicFramePr>
          <p:nvPr/>
        </p:nvGraphicFramePr>
        <p:xfrm>
          <a:off x="611188" y="1149350"/>
          <a:ext cx="7993062" cy="853440"/>
        </p:xfrm>
        <a:graphic>
          <a:graphicData uri="http://schemas.openxmlformats.org/drawingml/2006/table">
            <a:tbl>
              <a:tblPr/>
              <a:tblGrid>
                <a:gridCol w="492125"/>
                <a:gridCol w="903287"/>
                <a:gridCol w="981075"/>
                <a:gridCol w="2736850"/>
                <a:gridCol w="2879725"/>
              </a:tblGrid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e[30:23]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f[22:0]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cPr/>
                </a:tc>
              </a:tr>
              <a:tr h="336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192"/>
          <p:cNvGraphicFramePr>
            <a:graphicFrameLocks noGrp="1"/>
          </p:cNvGraphicFramePr>
          <p:nvPr/>
        </p:nvGraphicFramePr>
        <p:xfrm>
          <a:off x="179388" y="2852738"/>
          <a:ext cx="8856662" cy="3139440"/>
        </p:xfrm>
        <a:graphic>
          <a:graphicData uri="http://schemas.openxmlformats.org/drawingml/2006/table">
            <a:tbl>
              <a:tblPr/>
              <a:tblGrid>
                <a:gridCol w="4968875"/>
                <a:gridCol w="3887787"/>
              </a:tblGrid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单精度格式位模式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浮点数的值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×1.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规格化数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中至少有一位不为零）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126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×0.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非规格化数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×0.0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（有符号的零）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（正无穷大）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中所有位均为零）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		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（负无穷大）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中至少有一位不为零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（非数）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2" name="Text Box 189"/>
          <p:cNvSpPr txBox="1">
            <a:spLocks noChangeArrowheads="1"/>
          </p:cNvSpPr>
          <p:nvPr/>
        </p:nvSpPr>
        <p:spPr bwMode="auto">
          <a:xfrm>
            <a:off x="1476375" y="6021388"/>
            <a:ext cx="6480175" cy="52322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IEEE 754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单精度格式位模式表示的值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39752" y="2021741"/>
            <a:ext cx="6760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规格化数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，也叫“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正规数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”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非规格化数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，也叫“非正规数”、“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次正规数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”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464965"/>
            <a:ext cx="7704534" cy="523875"/>
          </a:xfrm>
        </p:spPr>
        <p:txBody>
          <a:bodyPr/>
          <a:lstStyle/>
          <a:p>
            <a:r>
              <a:rPr lang="zh-CN" altLang="en-US" dirty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0774" y="2276872"/>
            <a:ext cx="7829376" cy="4104537"/>
          </a:xfrm>
        </p:spPr>
        <p:txBody>
          <a:bodyPr/>
          <a:lstStyle/>
          <a:p>
            <a:r>
              <a:rPr lang="zh-CN" altLang="en-US"/>
              <a:t>单项选择题</a:t>
            </a:r>
            <a:endParaRPr lang="en-US" altLang="zh-CN" dirty="0"/>
          </a:p>
          <a:p>
            <a:r>
              <a:rPr lang="zh-CN" altLang="en-US"/>
              <a:t>分析计算</a:t>
            </a:r>
            <a:r>
              <a:rPr lang="en-US" altLang="zh-CN">
                <a:latin typeface="+mn-ea"/>
              </a:rPr>
              <a:t>(</a:t>
            </a:r>
            <a:r>
              <a:rPr lang="zh-CN" altLang="en-US"/>
              <a:t>填空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 descr="C:\Users\车向泉\AppData\Local\Microsoft\Windows\Temporary Internet Files\Content.IE5\FE5TM330\MC900441484[1]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73"/>
          <p:cNvGraphicFramePr>
            <a:graphicFrameLocks noGrp="1"/>
          </p:cNvGraphicFramePr>
          <p:nvPr/>
        </p:nvGraphicFramePr>
        <p:xfrm>
          <a:off x="179388" y="981075"/>
          <a:ext cx="8785225" cy="5705856"/>
        </p:xfrm>
        <a:graphic>
          <a:graphicData uri="http://schemas.openxmlformats.org/drawingml/2006/table">
            <a:tbl>
              <a:tblPr/>
              <a:tblGrid>
                <a:gridCol w="2663825"/>
                <a:gridCol w="3457575"/>
                <a:gridCol w="2663825"/>
              </a:tblGrid>
              <a:tr h="244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通用名称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浮点数的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IEEE754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编码（二进制）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十进制真值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00000000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 00000000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01111111 000…00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10000000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11111110 111…11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3.40282347×10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+38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最小正规格化数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00000001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1.17549435×10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最大非规格化数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00000000 111…11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1.17549421×10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最小正非规格化数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00000000 000…01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1.40129846×10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11111111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正无穷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 11111111 000…00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负无穷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11111111 100…00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（不惟一）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250825" y="549275"/>
            <a:ext cx="864235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IEEE 754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单精度格式二进制位与其对应的浮点数真值举例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5717" y="86560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P56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2.18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57200" y="765175"/>
            <a:ext cx="8651304" cy="590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以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IEEE 754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短浮点数格式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</a:t>
            </a: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表示下列十进制数。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② -365.59375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-1 0110 1101.10011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100 0011 1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011 0110 1100 1100 00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C3B6CC00 H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④ -35/8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-100011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×2</a:t>
            </a:r>
            <a:r>
              <a:rPr kumimoji="0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-3</a:t>
            </a:r>
            <a:endParaRPr kumimoji="0" lang="en-US" altLang="zh-CN" b="1" i="0" u="none" strike="noStrike" kern="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-1.00011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×2</a:t>
            </a:r>
            <a:r>
              <a:rPr kumimoji="0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b="1" i="0" u="none" strike="noStrike" kern="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r>
              <a:rPr lang="en-US" altLang="zh-CN" kern="0" dirty="0">
                <a:solidFill>
                  <a:srgbClr val="FF0066"/>
                </a:solidFill>
              </a:rPr>
              <a:t>100 0000 1</a:t>
            </a:r>
            <a:r>
              <a:rPr lang="en-US" altLang="zh-CN" kern="0" dirty="0">
                <a:solidFill>
                  <a:srgbClr val="000000"/>
                </a:solidFill>
              </a:rPr>
              <a:t> </a:t>
            </a:r>
            <a:r>
              <a:rPr lang="en-US" altLang="zh-CN" kern="0" dirty="0">
                <a:solidFill>
                  <a:srgbClr val="0000FF"/>
                </a:solidFill>
              </a:rPr>
              <a:t>000 1100 0000 00</a:t>
            </a:r>
            <a:r>
              <a:rPr lang="en-US" altLang="zh-CN" kern="0" dirty="0">
                <a:solidFill>
                  <a:srgbClr val="0000FF"/>
                </a:solidFill>
                <a:latin typeface="宋体" panose="02010600030101010101" pitchFamily="2" charset="-122"/>
              </a:rPr>
              <a:t>……</a:t>
            </a:r>
            <a:r>
              <a:rPr lang="en-US" altLang="zh-CN" kern="0" dirty="0">
                <a:solidFill>
                  <a:srgbClr val="0000FF"/>
                </a:solidFill>
              </a:rPr>
              <a:t>0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C08C0000 H</a:t>
            </a:r>
            <a:endParaRPr kumimoji="0" lang="zh-CN" altLang="en-US" b="1" i="0" u="none" strike="noStrike" kern="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9845" y="1791156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-1.0110 1101 1001 1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×2</a:t>
            </a:r>
            <a:r>
              <a:rPr kumimoji="0" lang="en-US" altLang="zh-CN" i="0" u="none" strike="noStrike" kern="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8</a:t>
            </a:r>
            <a:endParaRPr kumimoji="0" lang="zh-CN" altLang="en-US" i="0" u="none" strike="noStrike" kern="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D1812E1F-F970-4373-877C-BF8F49A636C3}" type="slidenum">
              <a:rPr lang="zh-CN" altLang="en-US" smtClean="0"/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54000" y="997843"/>
            <a:ext cx="8432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已知带符号整数用补码表示，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float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型数据用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IEEE 754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标准表示，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假定变量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的类型只能是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或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float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algn="l">
              <a:spcBef>
                <a:spcPts val="300"/>
              </a:spcBef>
              <a:buClr>
                <a:srgbClr val="00007D"/>
              </a:buClr>
              <a:buSzPct val="75000"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当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的机器数为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C800 0000H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时，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的值可能是：</a:t>
            </a:r>
            <a:endParaRPr lang="zh-CN" altLang="en-US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09911" y="3218110"/>
            <a:ext cx="158988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l">
              <a:buClr>
                <a:srgbClr val="D60093"/>
              </a:buClr>
              <a:buSzPct val="100000"/>
            </a:pPr>
            <a:r>
              <a:rPr lang="en-US" altLang="zh-CN" kern="0" dirty="0">
                <a:solidFill>
                  <a:srgbClr val="000000"/>
                </a:solidFill>
              </a:rPr>
              <a:t>-7×2</a:t>
            </a:r>
            <a:r>
              <a:rPr lang="en-US" altLang="zh-CN" kern="0" baseline="30000" dirty="0">
                <a:solidFill>
                  <a:srgbClr val="000000"/>
                </a:solidFill>
              </a:rPr>
              <a:t>27</a:t>
            </a:r>
            <a:endParaRPr lang="en-US" altLang="zh-CN" kern="0" baseline="30000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09911" y="3938190"/>
            <a:ext cx="158988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l">
              <a:buClr>
                <a:srgbClr val="D60093"/>
              </a:buClr>
              <a:buSzPct val="100000"/>
            </a:pPr>
            <a:r>
              <a:rPr lang="en-US" altLang="zh-CN" kern="0" dirty="0">
                <a:solidFill>
                  <a:srgbClr val="000000"/>
                </a:solidFill>
              </a:rPr>
              <a:t>-2</a:t>
            </a:r>
            <a:r>
              <a:rPr lang="en-US" altLang="zh-CN" kern="0" baseline="30000" dirty="0">
                <a:solidFill>
                  <a:srgbClr val="000000"/>
                </a:solidFill>
              </a:rPr>
              <a:t>16</a:t>
            </a:r>
            <a:endParaRPr lang="en-US" altLang="zh-CN" kern="0" baseline="300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09911" y="4658270"/>
            <a:ext cx="158988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l">
              <a:buClr>
                <a:srgbClr val="D60093"/>
              </a:buClr>
              <a:buSzPct val="100000"/>
            </a:pPr>
            <a:r>
              <a:rPr lang="en-US" altLang="zh-CN" kern="0" dirty="0">
                <a:solidFill>
                  <a:srgbClr val="000000"/>
                </a:solidFill>
              </a:rPr>
              <a:t>2</a:t>
            </a:r>
            <a:r>
              <a:rPr lang="en-US" altLang="zh-CN" kern="0" baseline="30000" dirty="0">
                <a:solidFill>
                  <a:srgbClr val="000000"/>
                </a:solidFill>
              </a:rPr>
              <a:t>17</a:t>
            </a:r>
            <a:endParaRPr lang="en-US" altLang="zh-CN" kern="0" baseline="300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09911" y="5357813"/>
            <a:ext cx="158988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 algn="l">
              <a:buClr>
                <a:srgbClr val="D60093"/>
              </a:buClr>
              <a:buSzPct val="100000"/>
            </a:pPr>
            <a:r>
              <a:rPr lang="en-US" altLang="zh-CN" kern="0" dirty="0">
                <a:solidFill>
                  <a:srgbClr val="000000"/>
                </a:solidFill>
              </a:rPr>
              <a:t>25×2</a:t>
            </a:r>
            <a:r>
              <a:rPr lang="en-US" altLang="zh-CN" kern="0" baseline="30000" dirty="0">
                <a:solidFill>
                  <a:srgbClr val="000000"/>
                </a:solidFill>
              </a:rPr>
              <a:t>27</a:t>
            </a:r>
            <a:endParaRPr lang="zh-CN" altLang="en-US" kern="0" baseline="30000" dirty="0">
              <a:solidFill>
                <a:srgbClr val="000000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395536" y="328240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95536" y="40024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95536" y="47225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95536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262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全国硕士研究生招生考试 计算机学科专业基础   一、单项选择题 第13题</a:t>
            </a:r>
            <a:endParaRPr lang="zh-CN" altLang="en-US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2546350" y="3068955"/>
            <a:ext cx="6562090" cy="20059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float :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zh-CN" sz="2400" u="sng">
                <a:solidFill>
                  <a:srgbClr val="0000FF"/>
                </a:solidFill>
              </a:rPr>
              <a:t>100 1000 0</a:t>
            </a:r>
            <a:r>
              <a:rPr lang="en-US" altLang="zh-CN" sz="2400">
                <a:solidFill>
                  <a:srgbClr val="0000FF"/>
                </a:solidFill>
              </a:rPr>
              <a:t>000 0000 0000 0000 0000 0000</a:t>
            </a:r>
            <a:endParaRPr lang="en-US" altLang="zh-CN" sz="2400">
              <a:solidFill>
                <a:srgbClr val="0000FF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altLang="zh-CN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008000"/>
                </a:solidFill>
              </a:rPr>
              <a:t>1.0×2</a:t>
            </a:r>
            <a:r>
              <a:rPr lang="en-US" altLang="zh-CN" sz="2400" i="1" baseline="50000">
                <a:solidFill>
                  <a:srgbClr val="008000"/>
                </a:solidFill>
              </a:rPr>
              <a:t>n</a:t>
            </a:r>
            <a:endParaRPr lang="en-US" altLang="zh-CN" sz="2400" i="1" baseline="50000">
              <a:solidFill>
                <a:srgbClr val="00800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1">
                <a:solidFill>
                  <a:srgbClr val="008000"/>
                </a:solidFill>
              </a:rPr>
              <a:t>n</a:t>
            </a:r>
            <a:r>
              <a:rPr lang="en-US" altLang="zh-CN" sz="2000" i="1">
                <a:solidFill>
                  <a:srgbClr val="008000"/>
                </a:solidFill>
              </a:rPr>
              <a:t> </a:t>
            </a:r>
            <a:r>
              <a:rPr lang="zh-CN" altLang="en-US" sz="2400">
                <a:solidFill>
                  <a:srgbClr val="008000"/>
                </a:solidFill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[</a:t>
            </a:r>
            <a:r>
              <a:rPr lang="en-US" altLang="zh-CN" sz="2400" i="1">
                <a:solidFill>
                  <a:srgbClr val="008000"/>
                </a:solidFill>
              </a:rPr>
              <a:t>n</a:t>
            </a:r>
            <a:r>
              <a:rPr lang="en-US" altLang="zh-CN" sz="2400">
                <a:solidFill>
                  <a:srgbClr val="008000"/>
                </a:solidFill>
              </a:rPr>
              <a:t>]</a:t>
            </a:r>
            <a:r>
              <a:rPr lang="zh-CN" altLang="en-US" sz="2400" baseline="-25000">
                <a:solidFill>
                  <a:srgbClr val="008000"/>
                </a:solidFill>
              </a:rPr>
              <a:t>移</a:t>
            </a:r>
            <a:r>
              <a:rPr lang="zh-CN" altLang="en-US" sz="2400">
                <a:solidFill>
                  <a:srgbClr val="008000"/>
                </a:solidFill>
              </a:rPr>
              <a:t>－</a:t>
            </a:r>
            <a:r>
              <a:rPr lang="en-US" altLang="zh-CN" sz="2400">
                <a:solidFill>
                  <a:srgbClr val="008000"/>
                </a:solidFill>
              </a:rPr>
              <a:t>01111111</a:t>
            </a:r>
            <a:r>
              <a:rPr lang="en-US" altLang="zh-CN" sz="2400" baseline="-25000">
                <a:solidFill>
                  <a:srgbClr val="008000"/>
                </a:solidFill>
              </a:rPr>
              <a:t>2</a:t>
            </a:r>
            <a:endParaRPr lang="zh-CN" altLang="en-US" sz="2400" i="1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8000"/>
                </a:solidFill>
              </a:rPr>
              <a:t>   ＝</a:t>
            </a:r>
            <a:r>
              <a:rPr lang="en-US" altLang="zh-CN" sz="2400">
                <a:solidFill>
                  <a:srgbClr val="008000"/>
                </a:solidFill>
              </a:rPr>
              <a:t>10010000</a:t>
            </a:r>
            <a:r>
              <a:rPr lang="en-US" altLang="zh-CN" sz="2400" baseline="-2500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</a:rPr>
              <a:t>－</a:t>
            </a:r>
            <a:r>
              <a:rPr lang="en-US" altLang="zh-CN" sz="2400">
                <a:solidFill>
                  <a:srgbClr val="008000"/>
                </a:solidFill>
              </a:rPr>
              <a:t>10000000</a:t>
            </a:r>
            <a:r>
              <a:rPr lang="en-US" altLang="zh-CN" sz="2400" baseline="-2500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1</a:t>
            </a:r>
            <a:endParaRPr lang="en-US" altLang="zh-CN" sz="240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8000"/>
                </a:solidFill>
              </a:rPr>
              <a:t>   ＝</a:t>
            </a:r>
            <a:r>
              <a:rPr lang="en-US" altLang="zh-CN" sz="2400">
                <a:solidFill>
                  <a:srgbClr val="008000"/>
                </a:solidFill>
              </a:rPr>
              <a:t>00010001</a:t>
            </a:r>
            <a:r>
              <a:rPr lang="en-US" altLang="zh-CN" sz="2400" baseline="-25000">
                <a:solidFill>
                  <a:srgbClr val="008000"/>
                </a:solidFill>
              </a:rPr>
              <a:t>2</a:t>
            </a:r>
            <a:endParaRPr lang="en-US" altLang="zh-CN" sz="2400" dirty="0">
              <a:solidFill>
                <a:srgbClr val="008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2668905" y="4979738"/>
            <a:ext cx="5815053" cy="156966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int :</a:t>
            </a:r>
            <a:r>
              <a:rPr lang="en-US" altLang="zh-CN" sz="2400"/>
              <a:t> </a:t>
            </a:r>
            <a:endParaRPr lang="en-US" altLang="zh-CN" sz="2400"/>
          </a:p>
          <a:p>
            <a:pPr marR="0" lvl="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>
                <a:solidFill>
                  <a:srgbClr val="0000FF"/>
                </a:solidFill>
              </a:rPr>
              <a:t>   </a:t>
            </a:r>
            <a:r>
              <a:rPr lang="en-US" altLang="zh-CN" sz="2400">
                <a:solidFill>
                  <a:srgbClr val="0000FF"/>
                </a:solidFill>
              </a:rPr>
              <a:t>1100 1000 0000 0000 0000 0000 0000 0000</a:t>
            </a:r>
            <a:endParaRPr lang="zh-CN" altLang="en-US" sz="240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0000FF"/>
                </a:solidFill>
              </a:rPr>
              <a:t>0011 1000 0000 0000 0000 0000 0000 0000</a:t>
            </a:r>
            <a:endParaRPr lang="en-US" altLang="zh-CN" sz="240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FF00FF"/>
                </a:solidFill>
              </a:rPr>
              <a:t>7×2</a:t>
            </a:r>
            <a:r>
              <a:rPr lang="en-US" altLang="zh-CN" sz="2400" baseline="30000">
                <a:solidFill>
                  <a:srgbClr val="FF00FF"/>
                </a:solidFill>
              </a:rPr>
              <a:t>27</a:t>
            </a:r>
            <a:endParaRPr lang="en-US" altLang="zh-CN" sz="2400" dirty="0">
              <a:solidFill>
                <a:srgbClr val="FF00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4470400" y="4605038"/>
            <a:ext cx="878766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＝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 bwMode="auto">
          <a:xfrm>
            <a:off x="3784792" y="3515641"/>
            <a:ext cx="1114408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＝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u="none" strike="noStrike" kern="1200" cap="none" spc="0" normalizeH="0" baseline="40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  <a:endParaRPr lang="zh-CN" altLang="en-US" baseline="40000">
              <a:solidFill>
                <a:srgbClr val="FF00FF"/>
              </a:solidFill>
            </a:endParaRPr>
          </a:p>
        </p:txBody>
      </p:sp>
      <p:sp>
        <p:nvSpPr>
          <p:cNvPr id="14" name="矩形: 圆角 13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836712"/>
            <a:ext cx="8497887" cy="575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823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3700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179578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总结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】IEEE754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标准的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移码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与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真值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之间的转换：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844824"/>
            <a:ext cx="3672408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IEEE754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标准的移码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44208" y="1844824"/>
            <a:ext cx="2304256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真值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的补码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779912" y="2132856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23928" y="1628800"/>
            <a:ext cx="2880320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①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加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23928" y="2132856"/>
            <a:ext cx="2880320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②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符号位取反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3212976"/>
            <a:ext cx="2304256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真值的补码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339752" y="3501008"/>
            <a:ext cx="3024336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483768" y="2996952"/>
            <a:ext cx="2880320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①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符号位取反</a:t>
            </a:r>
            <a:endParaRPr lang="en-US" altLang="zh-CN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483768" y="3501008"/>
            <a:ext cx="2880320" cy="504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②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减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en-US" altLang="zh-CN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76056" y="3212976"/>
            <a:ext cx="3672408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IEEE754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标准的</a:t>
            </a:r>
            <a:r>
              <a:rPr lang="zh-CN" altLang="en-US" ker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移码</a:t>
            </a:r>
            <a:endParaRPr lang="en-US" altLang="zh-CN" ker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1403" y="5246639"/>
            <a:ext cx="4036861" cy="11521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标准移码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754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移码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754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移码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[X]</a:t>
            </a:r>
            <a:r>
              <a:rPr kumimoji="0" lang="zh-CN" altLang="en-US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标准移码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－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15816" y="4398203"/>
            <a:ext cx="17267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偏移量为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1000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00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1469" y="4398203"/>
            <a:ext cx="1726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偏移量为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0111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11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3982541" y="5149049"/>
            <a:ext cx="0" cy="31679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652120" y="5149049"/>
            <a:ext cx="0" cy="31679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836712"/>
            <a:ext cx="8229600" cy="5544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8421 BCD </a:t>
            </a:r>
            <a:r>
              <a:rPr lang="zh-CN" altLang="en-US" dirty="0"/>
              <a:t>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字符编码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ASCII</a:t>
            </a:r>
            <a:r>
              <a:rPr lang="zh-CN" altLang="en-US"/>
              <a:t>码：</a:t>
            </a:r>
            <a:r>
              <a:rPr lang="en-US" altLang="zh-CN"/>
              <a:t>7</a:t>
            </a:r>
            <a:r>
              <a:rPr lang="zh-CN" altLang="en-US" dirty="0"/>
              <a:t>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单字节，</a:t>
            </a:r>
            <a:b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传输时可以加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位奇偶校验位。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汉字编码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GB18030</a:t>
            </a:r>
            <a:r>
              <a:rPr lang="zh-CN" altLang="en-US" dirty="0"/>
              <a:t>：双字节、四字节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：三字节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836713"/>
            <a:ext cx="8229600" cy="792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8421 BCD </a:t>
            </a:r>
            <a:r>
              <a:rPr lang="zh-CN" altLang="en-US" dirty="0"/>
              <a:t>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413" y="1680706"/>
            <a:ext cx="8712200" cy="576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【</a:t>
            </a:r>
            <a:r>
              <a:rPr lang="zh-CN" altLang="en-US" kern="0" dirty="0"/>
              <a:t>例</a:t>
            </a:r>
            <a:r>
              <a:rPr lang="en-US" altLang="zh-CN" kern="0" dirty="0"/>
              <a:t>】</a:t>
            </a:r>
            <a:r>
              <a:rPr lang="zh-CN" altLang="en-US" kern="0" dirty="0"/>
              <a:t>用一个字节，表示无符号数 </a:t>
            </a:r>
            <a:r>
              <a:rPr lang="en-US" altLang="zh-CN" kern="0" dirty="0"/>
              <a:t>64</a:t>
            </a:r>
            <a:r>
              <a:rPr lang="zh-CN" altLang="en-US" kern="0" dirty="0"/>
              <a:t>。</a:t>
            </a:r>
            <a:endParaRPr lang="zh-CN" altLang="en-US" kern="0" dirty="0"/>
          </a:p>
        </p:txBody>
      </p:sp>
      <p:sp>
        <p:nvSpPr>
          <p:cNvPr id="6" name="矩形 5"/>
          <p:cNvSpPr/>
          <p:nvPr/>
        </p:nvSpPr>
        <p:spPr>
          <a:xfrm>
            <a:off x="467544" y="2833380"/>
            <a:ext cx="4692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用无符号二进制整数表示：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1079" y="3356600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0100 0000 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2873287" y="3356600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（范围：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4552983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用压缩的</a:t>
            </a:r>
            <a:r>
              <a:rPr lang="en-US" altLang="zh-CN" dirty="0"/>
              <a:t>BCD</a:t>
            </a:r>
            <a:r>
              <a:rPr lang="zh-CN" altLang="en-US" dirty="0"/>
              <a:t>码表示：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1079" y="5076203"/>
            <a:ext cx="1900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0110 0100 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2873287" y="5076203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（范围：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99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55776" y="3903029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C0099"/>
                </a:solidFill>
              </a:rPr>
              <a:t>解释成 </a:t>
            </a:r>
            <a:r>
              <a:rPr lang="en-US" altLang="zh-CN" dirty="0">
                <a:solidFill>
                  <a:srgbClr val="CC0099"/>
                </a:solidFill>
              </a:rPr>
              <a:t>BCD </a:t>
            </a:r>
            <a:r>
              <a:rPr lang="zh-CN" altLang="en-US" dirty="0">
                <a:solidFill>
                  <a:srgbClr val="CC0099"/>
                </a:solidFill>
              </a:rPr>
              <a:t>码：</a:t>
            </a:r>
            <a:endParaRPr lang="zh-CN" altLang="en-US" dirty="0">
              <a:solidFill>
                <a:srgbClr val="CC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2397" y="390302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CC0099"/>
                </a:solidFill>
              </a:rPr>
              <a:t>40</a:t>
            </a:r>
            <a:endParaRPr lang="zh-CN" altLang="en-US" dirty="0">
              <a:solidFill>
                <a:srgbClr val="CC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776" y="5642084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解释成无符号二进制整数：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6573" y="5642084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100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1115616" y="3731489"/>
            <a:ext cx="1440160" cy="0"/>
          </a:xfrm>
          <a:prstGeom prst="line">
            <a:avLst/>
          </a:prstGeom>
          <a:noFill/>
          <a:ln w="7620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1115616" y="5455407"/>
            <a:ext cx="1440160" cy="0"/>
          </a:xfrm>
          <a:prstGeom prst="line">
            <a:avLst/>
          </a:prstGeom>
          <a:noFill/>
          <a:ln w="76200" cap="flat" cmpd="sng" algn="ctr">
            <a:solidFill>
              <a:srgbClr val="0000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1835696" y="3731489"/>
            <a:ext cx="0" cy="427774"/>
          </a:xfrm>
          <a:prstGeom prst="line">
            <a:avLst/>
          </a:prstGeom>
          <a:noFill/>
          <a:ln w="28575" cap="rnd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2" idx="1"/>
          </p:cNvCxnSpPr>
          <p:nvPr/>
        </p:nvCxnSpPr>
        <p:spPr bwMode="auto">
          <a:xfrm>
            <a:off x="1835696" y="4159263"/>
            <a:ext cx="720080" cy="5376"/>
          </a:xfrm>
          <a:prstGeom prst="line">
            <a:avLst/>
          </a:prstGeom>
          <a:noFill/>
          <a:ln w="28575" cap="rnd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835696" y="5480297"/>
            <a:ext cx="0" cy="427774"/>
          </a:xfrm>
          <a:prstGeom prst="line">
            <a:avLst/>
          </a:prstGeom>
          <a:noFill/>
          <a:ln w="28575" cap="rnd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835696" y="5908071"/>
            <a:ext cx="720080" cy="5376"/>
          </a:xfrm>
          <a:prstGeom prst="line">
            <a:avLst/>
          </a:prstGeom>
          <a:noFill/>
          <a:ln w="28575" cap="rnd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692696"/>
            <a:ext cx="8229600" cy="5616624"/>
          </a:xfrm>
        </p:spPr>
        <p:txBody>
          <a:bodyPr/>
          <a:lstStyle/>
          <a:p>
            <a:r>
              <a:rPr lang="zh-CN" altLang="en-US" dirty="0"/>
              <a:t>检错与纠错编码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奇偶校验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海明码</a:t>
            </a:r>
            <a:endParaRPr lang="en-US" altLang="zh-CN" dirty="0"/>
          </a:p>
          <a:p>
            <a:pPr lvl="2"/>
            <a:r>
              <a:rPr lang="zh-CN" altLang="en-US" dirty="0"/>
              <a:t>纠正一位错误，需几</a:t>
            </a:r>
            <a:r>
              <a:rPr lang="zh-CN" altLang="en-US"/>
              <a:t>位编码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海</a:t>
            </a:r>
            <a:r>
              <a:rPr lang="zh-CN" altLang="en-US" dirty="0"/>
              <a:t>明码编码方法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循环冗余校验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CRC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050206" y="4237079"/>
            <a:ext cx="2818656" cy="720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/>
              <a:t>2</a:t>
            </a:r>
            <a:r>
              <a:rPr lang="en-US" altLang="zh-CN" i="1" kern="0" baseline="30000"/>
              <a:t>k </a:t>
            </a:r>
            <a:r>
              <a:rPr lang="zh-CN" altLang="en-US" ker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≥</a:t>
            </a:r>
            <a:r>
              <a:rPr lang="zh-CN" altLang="en-US" ker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i="1" kern="0"/>
              <a:t>n</a:t>
            </a:r>
            <a:r>
              <a:rPr lang="zh-CN" altLang="en-US" kern="0"/>
              <a:t>＋</a:t>
            </a:r>
            <a:r>
              <a:rPr lang="en-US" altLang="zh-CN" i="1" kern="0"/>
              <a:t>k</a:t>
            </a:r>
            <a:r>
              <a:rPr lang="zh-CN" altLang="en-US" kern="0"/>
              <a:t>＋</a:t>
            </a:r>
            <a:r>
              <a:rPr lang="en-US" altLang="zh-CN" kern="0"/>
              <a:t>1</a:t>
            </a:r>
            <a:endParaRPr lang="zh-CN" altLang="en-US" kern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97425" y="3429645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29450" y="3429645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  <a:endParaRPr lang="zh-CN" altLang="en-US"/>
          </a:p>
        </p:txBody>
      </p:sp>
      <p:sp>
        <p:nvSpPr>
          <p:cNvPr id="8" name="AutoShape 7"/>
          <p:cNvSpPr/>
          <p:nvPr/>
        </p:nvSpPr>
        <p:spPr bwMode="auto">
          <a:xfrm rot="16200000">
            <a:off x="5769769" y="3105001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8"/>
          <p:cNvSpPr/>
          <p:nvPr/>
        </p:nvSpPr>
        <p:spPr bwMode="auto">
          <a:xfrm rot="16200000">
            <a:off x="7786688" y="3393132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73687" y="4221807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462837" y="4221807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AutoShape 11"/>
          <p:cNvSpPr/>
          <p:nvPr/>
        </p:nvSpPr>
        <p:spPr bwMode="auto">
          <a:xfrm rot="5400000" flipV="1">
            <a:off x="6634163" y="1303982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290963" y="2708920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码字：</a:t>
            </a:r>
            <a:r>
              <a:rPr lang="en-US" altLang="zh-CN" i="1" dirty="0">
                <a:solidFill>
                  <a:srgbClr val="FF3300"/>
                </a:solidFill>
              </a:rPr>
              <a:t>m</a:t>
            </a:r>
            <a:r>
              <a:rPr lang="zh-CN" altLang="en-US" dirty="0">
                <a:solidFill>
                  <a:srgbClr val="FF3300"/>
                </a:solidFill>
              </a:rPr>
              <a:t>位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139" y="3299395"/>
            <a:ext cx="3970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要求可以纠正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位错误，</a:t>
            </a:r>
            <a:endParaRPr lang="en-US" altLang="zh-CN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设计码字格式：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109005" y="4722022"/>
            <a:ext cx="2097633" cy="0"/>
          </a:xfrm>
          <a:prstGeom prst="line">
            <a:avLst/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1512246"/>
          </a:xfrm>
        </p:spPr>
        <p:txBody>
          <a:bodyPr/>
          <a:lstStyle/>
          <a:p>
            <a:pPr marL="0" lvl="0" indent="0" eaLnBrk="0" hangingPunct="0">
              <a:spcBef>
                <a:spcPct val="20000"/>
              </a:spcBef>
              <a:buClr>
                <a:srgbClr val="00007D"/>
              </a:buClr>
              <a:buNone/>
            </a:pPr>
            <a:r>
              <a:rPr lang="zh-CN" altLang="en-US" dirty="0">
                <a:solidFill>
                  <a:srgbClr val="000000"/>
                </a:solidFill>
              </a:rPr>
              <a:t>约定生成多项式为</a:t>
            </a:r>
            <a:r>
              <a:rPr lang="en-US" altLang="zh-CN" dirty="0">
                <a:solidFill>
                  <a:srgbClr val="000000"/>
                </a:solidFill>
              </a:rPr>
              <a:t>G(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，试计算下述信息字的</a:t>
            </a:r>
            <a:r>
              <a:rPr lang="en-US" altLang="zh-CN" dirty="0">
                <a:solidFill>
                  <a:srgbClr val="000000"/>
                </a:solidFill>
              </a:rPr>
              <a:t>CRC</a:t>
            </a:r>
            <a:r>
              <a:rPr lang="zh-CN" altLang="en-US" dirty="0">
                <a:solidFill>
                  <a:srgbClr val="000000"/>
                </a:solidFill>
              </a:rPr>
              <a:t>编码字，并在接收端进行除法校验。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 eaLnBrk="0" hangingPunct="0">
              <a:spcBef>
                <a:spcPct val="20000"/>
              </a:spcBef>
              <a:buClr>
                <a:srgbClr val="00007D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① 1010110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5717" y="86560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P56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060848"/>
            <a:ext cx="3047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生成多项式：</a:t>
            </a:r>
            <a:r>
              <a:rPr lang="en-US" altLang="zh-CN" dirty="0">
                <a:solidFill>
                  <a:srgbClr val="0000FF"/>
                </a:solidFill>
              </a:rPr>
              <a:t>1011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31119" y="3573094"/>
            <a:ext cx="2519363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1010110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000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3057" y="3573094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56997" y="3947744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547019" y="3587382"/>
            <a:ext cx="22320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1402557" y="3587382"/>
            <a:ext cx="144462" cy="504825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227" y="408"/>
              </a:cxn>
              <a:cxn ang="0">
                <a:pos x="0" y="590"/>
              </a:cxn>
            </a:cxnLst>
            <a:rect l="0" t="0" r="r" b="b"/>
            <a:pathLst>
              <a:path w="272" h="590">
                <a:moveTo>
                  <a:pt x="272" y="0"/>
                </a:moveTo>
                <a:cubicBezTo>
                  <a:pt x="272" y="155"/>
                  <a:pt x="272" y="310"/>
                  <a:pt x="227" y="408"/>
                </a:cubicBezTo>
                <a:cubicBezTo>
                  <a:pt x="182" y="506"/>
                  <a:pt x="91" y="548"/>
                  <a:pt x="0" y="59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475582" y="4417644"/>
            <a:ext cx="15985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592166" y="3979495"/>
            <a:ext cx="0" cy="57656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183079" y="436653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08213" y="436653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16717" y="436653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23475" y="436653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183079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74187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90839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07825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003942" y="4692025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807681" y="3979495"/>
            <a:ext cx="0" cy="57656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3016185" y="3979495"/>
            <a:ext cx="0" cy="57656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286602" y="513211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003942" y="5106068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29759" y="5106292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3229492" y="3979494"/>
            <a:ext cx="0" cy="1231643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23209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210700" y="5427455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dirty="0">
                <a:latin typeface="Courier New" panose="02070309020205020404" pitchFamily="49" charset="0"/>
              </a:rPr>
              <a:t>1011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2483976" y="5860824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045201" y="5798505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1</a:t>
            </a:r>
            <a:endParaRPr lang="zh-CN" altLang="en-US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3444669" y="3979494"/>
            <a:ext cx="0" cy="1967074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3655027" y="3979494"/>
            <a:ext cx="0" cy="1967074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244935" y="579702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60111" y="579702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6516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51900" y="3113929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57199" y="2519071"/>
            <a:ext cx="1960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1010110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347846" y="3112448"/>
            <a:ext cx="3536522" cy="3207796"/>
            <a:chOff x="719469" y="3274610"/>
            <a:chExt cx="3536522" cy="3207796"/>
          </a:xfrm>
        </p:grpSpPr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1727531" y="3733775"/>
              <a:ext cx="2519363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1010110</a:t>
              </a:r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100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719469" y="37337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1753409" y="410842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1943431" y="3748063"/>
              <a:ext cx="2232025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16"/>
            <p:cNvSpPr/>
            <p:nvPr/>
          </p:nvSpPr>
          <p:spPr bwMode="auto">
            <a:xfrm>
              <a:off x="1798969" y="3748063"/>
              <a:ext cx="144462" cy="504825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27" y="408"/>
                </a:cxn>
                <a:cxn ang="0">
                  <a:pos x="0" y="590"/>
                </a:cxn>
              </a:cxnLst>
              <a:rect l="0" t="0" r="r" b="b"/>
              <a:pathLst>
                <a:path w="272" h="590">
                  <a:moveTo>
                    <a:pt x="272" y="0"/>
                  </a:moveTo>
                  <a:cubicBezTo>
                    <a:pt x="272" y="155"/>
                    <a:pt x="272" y="310"/>
                    <a:pt x="227" y="408"/>
                  </a:cubicBezTo>
                  <a:cubicBezTo>
                    <a:pt x="182" y="506"/>
                    <a:pt x="91" y="548"/>
                    <a:pt x="0" y="590"/>
                  </a:cubicBez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1871994" y="4578325"/>
              <a:ext cx="15985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2988578" y="4140176"/>
              <a:ext cx="0" cy="57656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579491" y="4527211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804625" y="4527211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3013129" y="4527211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3219887" y="4527211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79491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770599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987251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204237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2400354" y="4852706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3204093" y="4140176"/>
              <a:ext cx="0" cy="57656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3412597" y="4140176"/>
              <a:ext cx="0" cy="57656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2683014" y="5292799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2400354" y="5266749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426171" y="5266973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3625904" y="4140175"/>
              <a:ext cx="0" cy="123164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419621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1</a:t>
              </a:r>
              <a:endParaRPr lang="zh-CN" altLang="en-US" dirty="0"/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2607112" y="5588136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anose="02070309020205020404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2880388" y="6021505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41613" y="5959186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3841081" y="4140175"/>
              <a:ext cx="0" cy="196707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051439" y="4140175"/>
              <a:ext cx="0" cy="196707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</a:ln>
            <a:effectLst/>
          </p:spPr>
          <p:txBody>
            <a:bodyPr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641347" y="5957705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856523" y="5957705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632928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848312" y="3274610"/>
              <a:ext cx="3994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</a:rPr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8" grpId="0" animBg="1"/>
      <p:bldP spid="19" grpId="0" animBg="1"/>
      <p:bldP spid="20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计算机系统中的数据表示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11"/>
            <a:ext cx="8712968" cy="31684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假设正在使用的一种纠错码可以校正长度为</a:t>
            </a:r>
            <a:r>
              <a:rPr lang="en-US" altLang="zh-CN" dirty="0"/>
              <a:t>8</a:t>
            </a:r>
            <a:r>
              <a:rPr lang="zh-CN" altLang="en-US" dirty="0"/>
              <a:t>的存储字的全部单位错误。计算结果表明，需要</a:t>
            </a:r>
            <a:r>
              <a:rPr lang="en-US" altLang="zh-CN" dirty="0"/>
              <a:t>4</a:t>
            </a:r>
            <a:r>
              <a:rPr lang="zh-CN" altLang="en-US" dirty="0"/>
              <a:t>位校验位，编码字的全部长度为</a:t>
            </a:r>
            <a:r>
              <a:rPr lang="en-US" altLang="zh-CN" dirty="0"/>
              <a:t>12</a:t>
            </a:r>
            <a:r>
              <a:rPr lang="zh-CN" altLang="en-US" dirty="0"/>
              <a:t>位。编码字的产生方式采用本章介绍的海明算法。现在接收器收到如下代码字：</a:t>
            </a:r>
            <a:r>
              <a:rPr lang="en-US" altLang="zh-CN" dirty="0"/>
              <a:t>010111010110</a:t>
            </a:r>
            <a:r>
              <a:rPr lang="zh-CN" altLang="en-US" dirty="0"/>
              <a:t>，假定采用</a:t>
            </a:r>
            <a:r>
              <a:rPr lang="zh-CN" altLang="en-US" dirty="0">
                <a:solidFill>
                  <a:srgbClr val="C00000"/>
                </a:solidFill>
              </a:rPr>
              <a:t>偶校验</a:t>
            </a:r>
            <a:r>
              <a:rPr lang="zh-CN" altLang="en-US" dirty="0"/>
              <a:t>，请问收到的这个字是否为合法的编码字？</a:t>
            </a:r>
            <a:br>
              <a:rPr lang="en-US" altLang="zh-CN" dirty="0"/>
            </a:br>
            <a:r>
              <a:rPr lang="zh-CN" altLang="en-US" dirty="0"/>
              <a:t>如果不是，根据纠错编码，指出错误发生在哪一位？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5717" y="86560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P56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，习题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4143771"/>
          <a:ext cx="7567176" cy="1080120"/>
        </p:xfrm>
        <a:graphic>
          <a:graphicData uri="http://schemas.openxmlformats.org/drawingml/2006/table">
            <a:tbl>
              <a:tblPr firstRow="1" bandRow="1"/>
              <a:tblGrid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  <a:gridCol w="630598"/>
              </a:tblGrid>
              <a:tr h="596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837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12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11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10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9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8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7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6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5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3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2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59711" y="5157192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出错位置：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8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9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，即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zh-CN" altLang="en-US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457" y="5719401"/>
            <a:ext cx="4305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纠错后的数据：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010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1011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zh-CN" altLang="en-US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371172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064" y="369007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3307" y="369007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0891" y="3690069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4747" y="369006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638" y="369006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5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3994" y="369006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6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87" y="369006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7</a:t>
            </a:r>
            <a:endParaRPr kumimoji="0" lang="zh-CN" altLang="en-US" sz="2400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7596336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6346322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083765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3831332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2558486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1294100" y="4797152"/>
            <a:ext cx="65440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7526507" y="4034875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dirty="0">
                <a:solidFill>
                  <a:srgbClr val="FF0000"/>
                </a:solidFill>
                <a:cs typeface="Segoe UI Symbol" panose="020B0502040204020203" pitchFamily="34" charset="0"/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831332" y="4798166"/>
            <a:ext cx="251499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6346322" y="4797152"/>
            <a:ext cx="126237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819782" y="4797152"/>
            <a:ext cx="126237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1317323" y="4797152"/>
            <a:ext cx="126237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 rot="846819">
            <a:off x="6800252" y="3890430"/>
            <a:ext cx="957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000" b="0" dirty="0">
                <a:solidFill>
                  <a:srgbClr val="FF0000"/>
                </a:solidFill>
                <a:latin typeface="宋体" panose="02010600030101010101" pitchFamily="2" charset="-122"/>
                <a:cs typeface="Segoe UI Symbol" panose="020B0502040204020203" pitchFamily="34" charset="0"/>
              </a:rPr>
              <a:t>√</a:t>
            </a:r>
            <a:endParaRPr lang="zh-CN" altLang="en-US" sz="6000" b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3" name="直接连接符 32"/>
          <p:cNvCxnSpPr>
            <a:stCxn id="6" idx="1"/>
          </p:cNvCxnSpPr>
          <p:nvPr/>
        </p:nvCxnSpPr>
        <p:spPr bwMode="auto">
          <a:xfrm>
            <a:off x="683568" y="4683831"/>
            <a:ext cx="313621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669041" y="4797152"/>
            <a:ext cx="64828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>
          <a:xfrm rot="846819">
            <a:off x="5529299" y="3890430"/>
            <a:ext cx="957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000" b="0" dirty="0">
                <a:solidFill>
                  <a:srgbClr val="FF0000"/>
                </a:solidFill>
                <a:latin typeface="宋体" panose="02010600030101010101" pitchFamily="2" charset="-122"/>
                <a:cs typeface="Segoe UI Symbol" panose="020B0502040204020203" pitchFamily="34" charset="0"/>
              </a:rPr>
              <a:t>√</a:t>
            </a:r>
            <a:endParaRPr lang="zh-CN" altLang="en-US" sz="6000" b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20152" y="4034875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dirty="0">
                <a:solidFill>
                  <a:srgbClr val="FF0000"/>
                </a:solidFill>
                <a:cs typeface="Segoe UI Symbol" panose="020B0502040204020203" pitchFamily="34" charset="0"/>
              </a:rPr>
              <a:t>×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5" grpId="0"/>
      <p:bldP spid="31" grpId="0"/>
      <p:bldP spid="36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运算器</a:t>
            </a:r>
            <a:endParaRPr lang="zh-CN" altLang="en-US" sz="4000" b="0" dirty="0">
              <a:solidFill>
                <a:srgbClr val="CC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</p:spPr>
        <p:txBody>
          <a:bodyPr anchor="ctr"/>
          <a:lstStyle/>
          <a:p>
            <a:pPr eaLnBrk="1" hangingPunct="1">
              <a:spcBef>
                <a:spcPct val="1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4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4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4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系统结构</a:t>
            </a:r>
            <a:endParaRPr lang="zh-CN" altLang="en-US" sz="44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8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44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绪论</a:t>
            </a:r>
            <a:endParaRPr lang="zh-CN" altLang="en-US" sz="44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8325"/>
            <a:ext cx="8362950" cy="621347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定点数运算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加减运算</a:t>
            </a:r>
            <a:endParaRPr lang="en-US" altLang="zh-CN" dirty="0"/>
          </a:p>
          <a:p>
            <a:pPr lvl="2">
              <a:spcBef>
                <a:spcPts val="100"/>
              </a:spcBef>
            </a:pPr>
            <a:r>
              <a:rPr lang="zh-CN" altLang="en-US" sz="2400" dirty="0"/>
              <a:t>用补码实现：符号位参与计算。</a:t>
            </a:r>
            <a:endParaRPr lang="en-US" altLang="zh-CN" sz="2400" dirty="0"/>
          </a:p>
          <a:p>
            <a:pPr lvl="2">
              <a:spcBef>
                <a:spcPts val="100"/>
              </a:spcBef>
            </a:pPr>
            <a:r>
              <a:rPr lang="zh-CN" altLang="en-US" sz="2400" dirty="0"/>
              <a:t>溢出的判断</a:t>
            </a:r>
            <a:endParaRPr lang="en-US" altLang="zh-CN" sz="2400" dirty="0"/>
          </a:p>
          <a:p>
            <a:pPr lvl="3">
              <a:spcBef>
                <a:spcPts val="100"/>
              </a:spcBef>
            </a:pPr>
            <a:r>
              <a:rPr lang="zh-CN" altLang="en-US" sz="2400" dirty="0">
                <a:solidFill>
                  <a:srgbClr val="CC0066"/>
                </a:solidFill>
              </a:rPr>
              <a:t>双符号位</a:t>
            </a:r>
            <a:r>
              <a:rPr lang="zh-CN" altLang="en-US" sz="2400" dirty="0"/>
              <a:t>判决法</a:t>
            </a:r>
            <a:endParaRPr lang="zh-CN" altLang="en-US" sz="2400" dirty="0"/>
          </a:p>
          <a:p>
            <a:pPr lvl="3">
              <a:spcBef>
                <a:spcPts val="100"/>
              </a:spcBef>
            </a:pPr>
            <a:r>
              <a:rPr lang="zh-CN" altLang="en-US" sz="2400" dirty="0">
                <a:solidFill>
                  <a:srgbClr val="CC0066"/>
                </a:solidFill>
              </a:rPr>
              <a:t>进位</a:t>
            </a:r>
            <a:r>
              <a:rPr lang="zh-CN" altLang="en-US" sz="2400"/>
              <a:t>判决法</a:t>
            </a:r>
            <a:endParaRPr lang="en-US" altLang="zh-CN" sz="2400"/>
          </a:p>
          <a:p>
            <a:pPr lvl="3">
              <a:spcBef>
                <a:spcPts val="100"/>
              </a:spcBef>
            </a:pPr>
            <a:r>
              <a:rPr lang="zh-CN" altLang="en-US" sz="2400"/>
              <a:t>根据</a:t>
            </a:r>
            <a:r>
              <a:rPr lang="zh-CN" altLang="en-US" sz="2400">
                <a:solidFill>
                  <a:srgbClr val="006600"/>
                </a:solidFill>
              </a:rPr>
              <a:t>运算前后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CC0066"/>
                </a:solidFill>
              </a:rPr>
              <a:t>符号位</a:t>
            </a:r>
            <a:r>
              <a:rPr lang="zh-CN" altLang="en-US" sz="2400"/>
              <a:t>进行判别：</a:t>
            </a:r>
            <a:endParaRPr lang="en-US" altLang="zh-CN" sz="2400"/>
          </a:p>
          <a:p>
            <a:pPr lvl="4">
              <a:spcBef>
                <a:spcPts val="100"/>
              </a:spcBef>
            </a:pPr>
            <a:r>
              <a:rPr lang="zh-CN" altLang="en-US" sz="2400"/>
              <a:t>异号数相加，必不溢出。</a:t>
            </a:r>
            <a:endParaRPr lang="en-US" altLang="zh-CN" sz="2400"/>
          </a:p>
          <a:p>
            <a:pPr lvl="4">
              <a:spcBef>
                <a:spcPts val="100"/>
              </a:spcBef>
            </a:pPr>
            <a:r>
              <a:rPr lang="zh-CN" altLang="en-US" sz="2400"/>
              <a:t>同号数相加，和的符号位改变则溢出。</a:t>
            </a:r>
            <a:endParaRPr lang="en-US" altLang="zh-CN" sz="2400" dirty="0"/>
          </a:p>
          <a:p>
            <a:pPr lvl="2">
              <a:spcBef>
                <a:spcPts val="100"/>
              </a:spcBef>
            </a:pPr>
            <a:r>
              <a:rPr lang="zh-CN" altLang="en-US" sz="2400" dirty="0"/>
              <a:t>实现：行波进位</a:t>
            </a:r>
            <a:r>
              <a:rPr lang="zh-CN" altLang="en-US" sz="2400"/>
              <a:t>、先行进位，各自特点。</a:t>
            </a:r>
            <a:endParaRPr lang="en-US" altLang="zh-CN" sz="2400" dirty="0"/>
          </a:p>
          <a:p>
            <a:pPr lvl="2">
              <a:spcBef>
                <a:spcPts val="100"/>
              </a:spcBef>
            </a:pPr>
            <a:r>
              <a:rPr lang="en-US" altLang="zh-CN" sz="2400" dirty="0"/>
              <a:t>BCD</a:t>
            </a:r>
            <a:r>
              <a:rPr lang="zh-CN" altLang="en-US" sz="2400"/>
              <a:t>数加法，何时需要加</a:t>
            </a:r>
            <a:r>
              <a:rPr lang="en-US" altLang="zh-CN" sz="2400"/>
              <a:t>6</a:t>
            </a:r>
            <a:r>
              <a:rPr lang="zh-CN" altLang="en-US" sz="2400"/>
              <a:t>修正。</a:t>
            </a:r>
            <a:endParaRPr lang="en-US" altLang="zh-CN" sz="2400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乘法</a:t>
            </a:r>
            <a:r>
              <a:rPr lang="zh-CN" altLang="en-US"/>
              <a:t>运算：</a:t>
            </a:r>
            <a:endParaRPr lang="en-US" altLang="zh-CN"/>
          </a:p>
          <a:p>
            <a:pPr lvl="2">
              <a:spcBef>
                <a:spcPts val="200"/>
              </a:spcBef>
            </a:pPr>
            <a:r>
              <a:rPr lang="zh-CN" altLang="en-US" sz="2400"/>
              <a:t>原码一位乘法：步骤数与什么有关？</a:t>
            </a:r>
            <a:endParaRPr lang="en-US" altLang="zh-CN" sz="2400"/>
          </a:p>
          <a:p>
            <a:pPr lvl="2">
              <a:spcBef>
                <a:spcPts val="200"/>
              </a:spcBef>
            </a:pPr>
            <a:r>
              <a:rPr lang="zh-CN" altLang="en-US" sz="2400"/>
              <a:t>补码</a:t>
            </a:r>
            <a:r>
              <a:rPr lang="zh-CN" altLang="en-US" sz="2400" dirty="0"/>
              <a:t>一位</a:t>
            </a:r>
            <a:r>
              <a:rPr lang="zh-CN" altLang="en-US" sz="2400"/>
              <a:t>乘法</a:t>
            </a:r>
            <a:r>
              <a:rPr lang="en-US" altLang="zh-CN" sz="2400">
                <a:latin typeface="+mn-ea"/>
              </a:rPr>
              <a:t>(</a:t>
            </a:r>
            <a:r>
              <a:rPr lang="zh-CN" altLang="en-US" sz="2400"/>
              <a:t>布斯法</a:t>
            </a:r>
            <a:r>
              <a:rPr lang="en-US" altLang="zh-CN" sz="240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ts val="200"/>
              </a:spcBef>
            </a:pPr>
            <a:r>
              <a:rPr lang="zh-CN" altLang="en-US" dirty="0"/>
              <a:t>除法运算：原码加减交替法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8" descr="C:\Users\车向泉\AppData\Local\Microsoft\Windows\Temporary Internet Files\Content.IE5\FE5TM330\MC900437469[1].wm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56225"/>
            <a:ext cx="17526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 bwMode="auto">
          <a:xfrm>
            <a:off x="4170820" y="620688"/>
            <a:ext cx="4515980" cy="830997"/>
          </a:xfrm>
          <a:prstGeom prst="rect">
            <a:avLst/>
          </a:prstGeom>
          <a:solidFill>
            <a:srgbClr val="FFFFD9"/>
          </a:solidFill>
          <a:ln w="28575" algn="ctr">
            <a:solidFill>
              <a:srgbClr val="FF66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/>
              <a:t>加、乘、除的各种实现方法中，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哪种更快？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运算方法与运算器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76056" y="45105"/>
            <a:ext cx="27093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行波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进位</a:t>
            </a:r>
            <a:r>
              <a:rPr lang="zh-CN" altLang="en-US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加法器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36068" y="5339991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  <a:ea typeface="宋体" panose="02010600030101010101" pitchFamily="2" charset="-122"/>
              </a:rPr>
              <a:t>行波进位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007D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位加法</a:t>
            </a:r>
            <a:r>
              <a:rPr lang="en-US" altLang="zh-CN" dirty="0">
                <a:solidFill>
                  <a:srgbClr val="00007D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减法器</a:t>
            </a:r>
            <a:endParaRPr lang="zh-CN" altLang="en-US" dirty="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512" y="1412776"/>
          <a:ext cx="8856984" cy="388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1" imgW="5251450" imgH="2305685" progId="Visio.Drawing.15">
                  <p:embed/>
                </p:oleObj>
              </mc:Choice>
              <mc:Fallback>
                <p:oleObj name="Visio" r:id="rId1" imgW="5251450" imgH="2305685" progId="Visio.Drawing.15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2" y="1412776"/>
                        <a:ext cx="8856984" cy="3882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14494" y="4557551"/>
            <a:ext cx="826115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M＝0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14494" y="4917591"/>
            <a:ext cx="1000842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做加法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40352" y="2862193"/>
            <a:ext cx="261857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2571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8392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45036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0147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6858" y="3415025"/>
            <a:ext cx="345214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aseline="-2500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27508" y="3415025"/>
            <a:ext cx="345214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-2500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6674" y="3415025"/>
            <a:ext cx="345214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-2500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04473" y="3415025"/>
            <a:ext cx="345214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-2500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运算方法与运算器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76056" y="45105"/>
            <a:ext cx="27093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行波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进位</a:t>
            </a:r>
            <a:r>
              <a:rPr lang="zh-CN" altLang="en-US" dirty="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加法器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36068" y="5339991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  <a:ea typeface="宋体" panose="02010600030101010101" pitchFamily="2" charset="-122"/>
              </a:rPr>
              <a:t>行波进位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00007D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位加法</a:t>
            </a:r>
            <a:r>
              <a:rPr lang="en-US" altLang="zh-CN" dirty="0">
                <a:solidFill>
                  <a:srgbClr val="00007D"/>
                </a:solidFill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0007D"/>
                </a:solidFill>
                <a:ea typeface="宋体" panose="02010600030101010101" pitchFamily="2" charset="-122"/>
              </a:rPr>
              <a:t>减法器</a:t>
            </a:r>
            <a:endParaRPr lang="zh-CN" altLang="en-US" dirty="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9512" y="1412776"/>
          <a:ext cx="8856984" cy="388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1" imgW="5251450" imgH="2305685" progId="Visio.Drawing.15">
                  <p:embed/>
                </p:oleObj>
              </mc:Choice>
              <mc:Fallback>
                <p:oleObj name="Visio" r:id="rId1" imgW="5251450" imgH="2305685" progId="Visio.Drawing.15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2" y="1412776"/>
                        <a:ext cx="8856984" cy="3882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914494" y="4557551"/>
            <a:ext cx="826115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M＝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4494" y="4917591"/>
            <a:ext cx="1000842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做减法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40352" y="2862193"/>
            <a:ext cx="261857" cy="369332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82571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98392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45036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30147" y="4079873"/>
            <a:ext cx="231401" cy="307777"/>
          </a:xfrm>
          <a:prstGeom prst="rect">
            <a:avLst/>
          </a:prstGeom>
          <a:noFill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004473" y="3415025"/>
            <a:ext cx="345214" cy="307777"/>
            <a:chOff x="7004473" y="4081266"/>
            <a:chExt cx="345214" cy="307777"/>
          </a:xfrm>
        </p:grpSpPr>
        <p:sp>
          <p:nvSpPr>
            <p:cNvPr id="20" name="文本框 19"/>
            <p:cNvSpPr txBox="1"/>
            <p:nvPr/>
          </p:nvSpPr>
          <p:spPr>
            <a:xfrm>
              <a:off x="7004473" y="4081266"/>
              <a:ext cx="345214" cy="307777"/>
            </a:xfrm>
            <a:prstGeom prst="rect">
              <a:avLst/>
            </a:prstGeom>
            <a:noFill/>
          </p:spPr>
          <p:txBody>
            <a:bodyPr wrap="none" lIns="36000" tIns="0" rIns="3600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7037738" y="4094034"/>
              <a:ext cx="258411" cy="0"/>
            </a:xfrm>
            <a:prstGeom prst="line">
              <a:avLst/>
            </a:pr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5326674" y="3415025"/>
            <a:ext cx="345214" cy="307777"/>
            <a:chOff x="5326674" y="4081266"/>
            <a:chExt cx="345214" cy="307777"/>
          </a:xfrm>
        </p:grpSpPr>
        <p:sp>
          <p:nvSpPr>
            <p:cNvPr id="23" name="文本框 22"/>
            <p:cNvSpPr txBox="1"/>
            <p:nvPr/>
          </p:nvSpPr>
          <p:spPr>
            <a:xfrm>
              <a:off x="5326674" y="4081266"/>
              <a:ext cx="345214" cy="307777"/>
            </a:xfrm>
            <a:prstGeom prst="rect">
              <a:avLst/>
            </a:prstGeom>
            <a:noFill/>
          </p:spPr>
          <p:txBody>
            <a:bodyPr wrap="none" lIns="36000" tIns="0" rIns="3600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5362500" y="4094034"/>
              <a:ext cx="233437" cy="0"/>
            </a:xfrm>
            <a:prstGeom prst="line">
              <a:avLst/>
            </a:pr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3627508" y="3415025"/>
            <a:ext cx="345214" cy="307777"/>
            <a:chOff x="3627508" y="4081266"/>
            <a:chExt cx="34521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3627508" y="4081266"/>
              <a:ext cx="345214" cy="307777"/>
            </a:xfrm>
            <a:prstGeom prst="rect">
              <a:avLst/>
            </a:prstGeom>
            <a:noFill/>
          </p:spPr>
          <p:txBody>
            <a:bodyPr wrap="none" lIns="36000" tIns="0" rIns="3600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3663733" y="4094034"/>
              <a:ext cx="258411" cy="0"/>
            </a:xfrm>
            <a:prstGeom prst="line">
              <a:avLst/>
            </a:pr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组合 27"/>
          <p:cNvGrpSpPr/>
          <p:nvPr/>
        </p:nvGrpSpPr>
        <p:grpSpPr>
          <a:xfrm>
            <a:off x="1786858" y="3415025"/>
            <a:ext cx="345214" cy="307777"/>
            <a:chOff x="1786858" y="4081266"/>
            <a:chExt cx="345214" cy="307777"/>
          </a:xfrm>
        </p:grpSpPr>
        <p:sp>
          <p:nvSpPr>
            <p:cNvPr id="29" name="文本框 28"/>
            <p:cNvSpPr txBox="1"/>
            <p:nvPr/>
          </p:nvSpPr>
          <p:spPr>
            <a:xfrm>
              <a:off x="1786858" y="4081266"/>
              <a:ext cx="345214" cy="307777"/>
            </a:xfrm>
            <a:prstGeom prst="rect">
              <a:avLst/>
            </a:prstGeom>
            <a:noFill/>
          </p:spPr>
          <p:txBody>
            <a:bodyPr wrap="none" lIns="36000" tIns="0" rIns="3600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000" baseline="-2500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aseline="-2500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823365" y="4094034"/>
              <a:ext cx="258411" cy="0"/>
            </a:xfrm>
            <a:prstGeom prst="line">
              <a:avLst/>
            </a:pr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 </a:t>
            </a:r>
            <a:r>
              <a:rPr lang="en-US" altLang="zh-CN" dirty="0"/>
              <a:t>P93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3.15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201630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若已知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[2X]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1.</a:t>
            </a:r>
            <a:r>
              <a:rPr lang="en-US" altLang="zh-CN" sz="2800" b="1" kern="0" dirty="0">
                <a:latin typeface="Times New Roman" panose="02020603050405020304"/>
                <a:ea typeface="宋体" panose="02010600030101010101" pitchFamily="2" charset="-122"/>
              </a:rPr>
              <a:t>100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1001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   [Y/2]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1.0101100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b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</a:b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试利用变形补码计算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[X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＋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Y]</a:t>
            </a:r>
            <a:r>
              <a:rPr lang="zh-CN" altLang="en-US" sz="2800" b="1" kern="0" baseline="-250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?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并判断结果有无</a:t>
            </a:r>
            <a:r>
              <a:rPr lang="zh-CN" altLang="en-US" sz="2800" b="1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溢出。（舍入采用</a:t>
            </a:r>
            <a:r>
              <a:rPr lang="zh-CN" altLang="en-US" sz="2800" b="1" kern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截尾法</a:t>
            </a:r>
            <a:r>
              <a:rPr lang="zh-CN" altLang="en-US" sz="2800" b="1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）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422244" y="2636913"/>
            <a:ext cx="335059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[2X]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   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100100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 bwMode="auto">
          <a:xfrm>
            <a:off x="598308" y="3193812"/>
            <a:ext cx="31710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   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1001001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2309761" y="3193098"/>
            <a:ext cx="14414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100100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2041493" y="3193812"/>
            <a:ext cx="36420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55815" y="3279621"/>
            <a:ext cx="293365" cy="39836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1859392" y="3195677"/>
            <a:ext cx="36420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59392" y="3279621"/>
            <a:ext cx="267582" cy="39836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4283968" y="2636913"/>
            <a:ext cx="309091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[Y/2]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101100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5926832" y="3185555"/>
            <a:ext cx="14414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101100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4562890" y="3193098"/>
            <a:ext cx="1462901" cy="52322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r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7324765" y="3234132"/>
            <a:ext cx="17953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07426" y="3237532"/>
            <a:ext cx="293365" cy="39836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4569589" y="3684232"/>
            <a:ext cx="1555234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 bwMode="auto">
          <a:xfrm>
            <a:off x="5920206" y="3683248"/>
            <a:ext cx="14414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010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100</a:t>
            </a:r>
            <a:r>
              <a:rPr lang="en-US" altLang="zh-CN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1411151" y="4981677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010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100</a:t>
            </a:r>
            <a:r>
              <a:rPr lang="en-US" altLang="zh-CN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1411151" y="4575972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100100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925597" y="4986478"/>
            <a:ext cx="54534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kern="0" dirty="0">
                <a:latin typeface="Times New Roman" panose="02020603050405020304"/>
                <a:ea typeface="宋体" panose="02010600030101010101" pitchFamily="2" charset="-122"/>
              </a:rPr>
              <a:t>＋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064477" y="5494215"/>
            <a:ext cx="21365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/>
          <p:cNvSpPr txBox="1"/>
          <p:nvPr/>
        </p:nvSpPr>
        <p:spPr bwMode="auto">
          <a:xfrm>
            <a:off x="1411151" y="5463085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000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110</a:t>
            </a:r>
            <a:r>
              <a:rPr lang="en-US" altLang="zh-CN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755576" y="5858108"/>
            <a:ext cx="12666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无溢出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 bwMode="auto">
          <a:xfrm>
            <a:off x="3248748" y="4547407"/>
            <a:ext cx="92525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 bwMode="auto">
          <a:xfrm>
            <a:off x="3256159" y="4947738"/>
            <a:ext cx="92525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 bwMode="auto">
          <a:xfrm>
            <a:off x="3256159" y="5406860"/>
            <a:ext cx="154561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＋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4059027" y="4224353"/>
            <a:ext cx="505298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如何判断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原码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左移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会不会溢出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5347206" y="277076"/>
            <a:ext cx="3500253" cy="830997"/>
          </a:xfrm>
          <a:prstGeom prst="rect">
            <a:avLst/>
          </a:prstGeom>
          <a:solidFill>
            <a:srgbClr val="FFFFD9"/>
          </a:solidFill>
          <a:ln w="28575" algn="ctr">
            <a:solidFill>
              <a:srgbClr val="00B0F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此页有动画，</a:t>
            </a:r>
            <a:br>
              <a:rPr lang="en-US" altLang="zh-CN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需在PowerPoint中播放</a:t>
            </a:r>
            <a:endParaRPr lang="zh-CN" altLang="en-US" sz="24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32667E-17 L 0.01909 -0.0004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03004 -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2014 -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02014 -2.22222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-0.02604 0.0009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7" grpId="1"/>
      <p:bldP spid="9" grpId="0"/>
      <p:bldP spid="9" grpId="1"/>
      <p:bldP spid="13" grpId="0"/>
      <p:bldP spid="16" grpId="0"/>
      <p:bldP spid="18" grpId="0"/>
      <p:bldP spid="18" grpId="1"/>
      <p:bldP spid="15" grpId="0" animBg="1"/>
      <p:bldP spid="19" grpId="0"/>
      <p:bldP spid="24" grpId="0"/>
      <p:bldP spid="25" grpId="0"/>
      <p:bldP spid="26" grpId="0"/>
      <p:bldP spid="27" grpId="0"/>
      <p:bldP spid="28" grpId="0"/>
      <p:bldP spid="32" grpId="0"/>
      <p:bldP spid="34" grpId="0"/>
      <p:bldP spid="36" grpId="0"/>
      <p:bldP spid="38" grpId="0"/>
      <p:bldP spid="39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 </a:t>
            </a:r>
            <a:r>
              <a:rPr lang="en-US" altLang="zh-CN" dirty="0"/>
              <a:t>P93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3.16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201630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若已知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[X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/2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1.</a:t>
            </a:r>
            <a:r>
              <a:rPr lang="en-US" altLang="zh-CN" sz="2800" b="1" kern="0" dirty="0">
                <a:latin typeface="Times New Roman" panose="02020603050405020304"/>
                <a:ea typeface="宋体" panose="02010600030101010101" pitchFamily="2" charset="-122"/>
              </a:rPr>
              <a:t>100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1001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            [2Y]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1.0101100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b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</a:b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试利用变形补码计算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[X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＋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Y]</a:t>
            </a:r>
            <a:r>
              <a:rPr lang="zh-CN" altLang="en-US" sz="2800" b="1" kern="0" baseline="-250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?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并判断结果有无溢出。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 bwMode="auto">
          <a:xfrm>
            <a:off x="539552" y="2669916"/>
            <a:ext cx="3180678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/2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1.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001001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5094333" y="2669916"/>
            <a:ext cx="30812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[2Y]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010110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2088208" y="3206350"/>
            <a:ext cx="17953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 bwMode="auto">
          <a:xfrm>
            <a:off x="2261609" y="3207030"/>
            <a:ext cx="89768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 bwMode="auto">
          <a:xfrm>
            <a:off x="2351377" y="3208956"/>
            <a:ext cx="17953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2530324" y="3209294"/>
            <a:ext cx="1077218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001001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3604851" y="3214604"/>
            <a:ext cx="17953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838352" y="3207064"/>
            <a:ext cx="1263735" cy="50359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lIns="72000" tIns="0" rIns="0" bIns="7200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＝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>
            <a:off x="3609961" y="3284984"/>
            <a:ext cx="163599" cy="2880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6718683" y="3163252"/>
            <a:ext cx="14414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010110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 bwMode="auto">
          <a:xfrm>
            <a:off x="6452424" y="3170112"/>
            <a:ext cx="36420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5355850" y="3206350"/>
            <a:ext cx="1460336" cy="477054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 bwMode="auto">
          <a:xfrm>
            <a:off x="8054888" y="3284984"/>
            <a:ext cx="214958" cy="2880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5355410" y="3638923"/>
            <a:ext cx="1555234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800" b="1" kern="0" dirty="0"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 bwMode="auto">
          <a:xfrm>
            <a:off x="6705431" y="3628917"/>
            <a:ext cx="14414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800" b="1" kern="0" dirty="0">
                <a:solidFill>
                  <a:srgbClr val="3366FF"/>
                </a:solidFill>
                <a:latin typeface="Times New Roman" panose="02020603050405020304"/>
                <a:ea typeface="宋体" panose="02010600030101010101" pitchFamily="2" charset="-122"/>
              </a:rPr>
              <a:t>11010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 bwMode="auto">
          <a:xfrm>
            <a:off x="1411151" y="4981677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kern="0" dirty="0">
                <a:solidFill>
                  <a:srgbClr val="3366FF"/>
                </a:solidFill>
                <a:latin typeface="Times New Roman" panose="02020603050405020304"/>
                <a:ea typeface="宋体" panose="02010600030101010101" pitchFamily="2" charset="-122"/>
              </a:rPr>
              <a:t>11010</a:t>
            </a:r>
            <a:r>
              <a:rPr lang="en-US" altLang="zh-CN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10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 bwMode="auto">
          <a:xfrm>
            <a:off x="1411151" y="4575972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001001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 bwMode="auto">
          <a:xfrm>
            <a:off x="925597" y="4986478"/>
            <a:ext cx="54534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kern="0" dirty="0">
                <a:latin typeface="Times New Roman" panose="02020603050405020304"/>
                <a:ea typeface="宋体" panose="02010600030101010101" pitchFamily="2" charset="-122"/>
              </a:rPr>
              <a:t>＋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1064477" y="5494215"/>
            <a:ext cx="21365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文本框 52"/>
          <p:cNvSpPr txBox="1"/>
          <p:nvPr/>
        </p:nvSpPr>
        <p:spPr bwMode="auto">
          <a:xfrm>
            <a:off x="1411151" y="5463085"/>
            <a:ext cx="189026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111110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1145703" y="5858108"/>
            <a:ext cx="90601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溢出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 bwMode="auto">
          <a:xfrm>
            <a:off x="3248748" y="4547407"/>
            <a:ext cx="92525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 bwMode="auto">
          <a:xfrm>
            <a:off x="3256159" y="4947738"/>
            <a:ext cx="92525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 bwMode="auto">
          <a:xfrm>
            <a:off x="3256159" y="5406860"/>
            <a:ext cx="154561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[X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＋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Y]</a:t>
            </a:r>
            <a:r>
              <a:rPr lang="zh-CN" altLang="en-US" sz="2800" b="1" kern="0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07504" y="3796168"/>
            <a:ext cx="505298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如何判断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补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码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</a:rPr>
              <a:t>左移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会不会溢出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5347206" y="277076"/>
            <a:ext cx="3500253" cy="830997"/>
          </a:xfrm>
          <a:prstGeom prst="rect">
            <a:avLst/>
          </a:prstGeom>
          <a:solidFill>
            <a:srgbClr val="FFFFD9"/>
          </a:solidFill>
          <a:ln w="28575" algn="ctr">
            <a:solidFill>
              <a:srgbClr val="00B0F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此页有动画，</a:t>
            </a:r>
            <a:br>
              <a:rPr lang="en-US" altLang="zh-CN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需在PowerPoint中播放</a:t>
            </a:r>
            <a:endParaRPr lang="zh-CN" altLang="en-US" sz="24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-0.03802 -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0.02899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1962 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46 L -0.01996 -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44444E-6 L 0.02031 4.44444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2899 -2.96296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  <p:bldP spid="30" grpId="1"/>
      <p:bldP spid="32" grpId="0"/>
      <p:bldP spid="33" grpId="0"/>
      <p:bldP spid="33" grpId="1"/>
      <p:bldP spid="34" grpId="0"/>
      <p:bldP spid="34" grpId="1"/>
      <p:bldP spid="36" grpId="0"/>
      <p:bldP spid="29" grpId="0" animBg="1"/>
      <p:bldP spid="40" grpId="0"/>
      <p:bldP spid="40" grpId="1"/>
      <p:bldP spid="41" grpId="0"/>
      <p:bldP spid="41" grpId="1"/>
      <p:bldP spid="39" grpId="0" animBg="1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285780" y="357166"/>
            <a:ext cx="3786187" cy="1357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/>
              <a:t>3.20 ①</a:t>
            </a:r>
            <a:br>
              <a:rPr lang="en-US" altLang="zh-CN" kern="0" dirty="0"/>
            </a:br>
            <a:r>
              <a:rPr lang="zh-CN" altLang="en-US" kern="0" dirty="0"/>
              <a:t>用</a:t>
            </a:r>
            <a:r>
              <a:rPr lang="en-US" altLang="zh-CN" kern="0" dirty="0"/>
              <a:t>Booth</a:t>
            </a:r>
            <a:r>
              <a:rPr lang="zh-CN" altLang="en-US" kern="0" dirty="0"/>
              <a:t>法求乘积。</a:t>
            </a:r>
            <a:endParaRPr lang="zh-CN" altLang="en-US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4355" y="1785916"/>
            <a:ext cx="2971800" cy="350045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X </a:t>
            </a:r>
            <a:r>
              <a:rPr lang="zh-CN" altLang="en-US"/>
              <a:t>＝  －</a:t>
            </a:r>
            <a:r>
              <a:rPr lang="en-US" altLang="zh-CN"/>
              <a:t>0.1101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[X]</a:t>
            </a:r>
            <a:r>
              <a:rPr lang="zh-CN" altLang="en-US" baseline="-25000">
                <a:solidFill>
                  <a:srgbClr val="0000FF"/>
                </a:solidFill>
              </a:rPr>
              <a:t>补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11.0011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[-X]</a:t>
            </a:r>
            <a:r>
              <a:rPr lang="zh-CN" altLang="en-US" baseline="-25000">
                <a:solidFill>
                  <a:srgbClr val="0000FF"/>
                </a:solidFill>
              </a:rPr>
              <a:t>补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00.1101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Y</a:t>
            </a:r>
            <a:r>
              <a:rPr lang="zh-CN" altLang="en-US"/>
              <a:t>＝ ＋</a:t>
            </a:r>
            <a:r>
              <a:rPr lang="en-US" altLang="zh-CN"/>
              <a:t>0.0110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[Y]</a:t>
            </a:r>
            <a:r>
              <a:rPr lang="zh-CN" altLang="en-US" baseline="-25000">
                <a:solidFill>
                  <a:srgbClr val="0000FF"/>
                </a:solidFill>
              </a:rPr>
              <a:t>补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0.0110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429030" y="785791"/>
            <a:ext cx="1000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00592" y="785791"/>
            <a:ext cx="785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solidFill>
                  <a:srgbClr val="008000"/>
                </a:solidFill>
              </a:rPr>
              <a:t>D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715030" y="785791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solidFill>
                  <a:srgbClr val="008000"/>
                </a:solidFill>
              </a:rPr>
              <a:t>A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500842" y="785791"/>
            <a:ext cx="8572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solidFill>
                  <a:srgbClr val="008000"/>
                </a:solidFill>
              </a:rPr>
              <a:t>A</a:t>
            </a:r>
            <a:r>
              <a:rPr lang="en-US" altLang="zh-CN" sz="2400" baseline="-25000">
                <a:solidFill>
                  <a:srgbClr val="008000"/>
                </a:solidFill>
              </a:rPr>
              <a:t>-1</a:t>
            </a:r>
            <a:endParaRPr lang="zh-CN" altLang="en-US" sz="2400" baseline="-250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7143780" y="785791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操作说明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12" name="直接连接符 12"/>
          <p:cNvCxnSpPr>
            <a:cxnSpLocks noChangeShapeType="1"/>
          </p:cNvCxnSpPr>
          <p:nvPr/>
        </p:nvCxnSpPr>
        <p:spPr bwMode="auto">
          <a:xfrm>
            <a:off x="3571905" y="1214416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3" name="直接连接符 15"/>
          <p:cNvCxnSpPr>
            <a:cxnSpLocks noChangeShapeType="1"/>
          </p:cNvCxnSpPr>
          <p:nvPr/>
        </p:nvCxnSpPr>
        <p:spPr bwMode="auto">
          <a:xfrm>
            <a:off x="4143406" y="857229"/>
            <a:ext cx="0" cy="51768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4" name="直接连接符 16"/>
          <p:cNvCxnSpPr>
            <a:cxnSpLocks noChangeShapeType="1"/>
          </p:cNvCxnSpPr>
          <p:nvPr/>
        </p:nvCxnSpPr>
        <p:spPr bwMode="auto">
          <a:xfrm>
            <a:off x="5286406" y="857229"/>
            <a:ext cx="0" cy="51768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5" name="直接连接符 17"/>
          <p:cNvCxnSpPr>
            <a:cxnSpLocks noChangeShapeType="1"/>
          </p:cNvCxnSpPr>
          <p:nvPr/>
        </p:nvCxnSpPr>
        <p:spPr bwMode="auto">
          <a:xfrm>
            <a:off x="6572281" y="857229"/>
            <a:ext cx="0" cy="517680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6" name="直接连接符 18"/>
          <p:cNvCxnSpPr>
            <a:cxnSpLocks noChangeShapeType="1"/>
          </p:cNvCxnSpPr>
          <p:nvPr/>
        </p:nvCxnSpPr>
        <p:spPr bwMode="auto">
          <a:xfrm>
            <a:off x="7000906" y="857229"/>
            <a:ext cx="0" cy="518486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3571905" y="11906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286405" y="11906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00110 0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4000530" y="500041"/>
            <a:ext cx="1857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FF6600"/>
                </a:solidFill>
              </a:rPr>
              <a:t>部分积</a:t>
            </a:r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357842" y="500041"/>
            <a:ext cx="1500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FF6600"/>
                </a:solidFill>
              </a:rPr>
              <a:t>乘数</a:t>
            </a:r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FF6600"/>
              </a:solidFill>
              <a:latin typeface="+mn-ea"/>
              <a:ea typeface="+mn-ea"/>
            </a:endParaRPr>
          </a:p>
        </p:txBody>
      </p:sp>
      <p:cxnSp>
        <p:nvCxnSpPr>
          <p:cNvPr id="21" name="直接连接符 25"/>
          <p:cNvCxnSpPr>
            <a:cxnSpLocks noChangeShapeType="1"/>
          </p:cNvCxnSpPr>
          <p:nvPr/>
        </p:nvCxnSpPr>
        <p:spPr bwMode="auto">
          <a:xfrm>
            <a:off x="6267346" y="1584393"/>
            <a:ext cx="6429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</p:spPr>
      </p:cxn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71905" y="1500166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7000905" y="1500166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+0</a:t>
            </a:r>
            <a:endParaRPr lang="zh-CN" altLang="en-US" sz="2400"/>
          </a:p>
        </p:txBody>
      </p:sp>
      <p:cxnSp>
        <p:nvCxnSpPr>
          <p:cNvPr id="24" name="直接连接符 28"/>
          <p:cNvCxnSpPr>
            <a:cxnSpLocks noChangeShapeType="1"/>
          </p:cNvCxnSpPr>
          <p:nvPr/>
        </p:nvCxnSpPr>
        <p:spPr bwMode="auto">
          <a:xfrm>
            <a:off x="3571905" y="1928791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3571905" y="185735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5286405" y="185735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00011 0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32"/>
          <p:cNvCxnSpPr>
            <a:cxnSpLocks noChangeShapeType="1"/>
          </p:cNvCxnSpPr>
          <p:nvPr/>
        </p:nvCxnSpPr>
        <p:spPr bwMode="auto">
          <a:xfrm>
            <a:off x="6267346" y="2259852"/>
            <a:ext cx="6429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</p:spPr>
      </p:cxn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7000905" y="1895454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右移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7000905" y="2181204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+[-X]</a:t>
            </a:r>
            <a:r>
              <a:rPr lang="zh-CN" altLang="en-US" sz="2400" baseline="-25000"/>
              <a:t>补</a:t>
            </a:r>
            <a:endParaRPr lang="zh-CN" altLang="en-US" sz="2400" baseline="-25000"/>
          </a:p>
        </p:txBody>
      </p:sp>
      <p:sp>
        <p:nvSpPr>
          <p:cNvPr id="30" name="TextBox 35"/>
          <p:cNvSpPr txBox="1">
            <a:spLocks noChangeArrowheads="1"/>
          </p:cNvSpPr>
          <p:nvPr/>
        </p:nvSpPr>
        <p:spPr bwMode="auto">
          <a:xfrm>
            <a:off x="3571905" y="219072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00 1101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连接符 36"/>
          <p:cNvCxnSpPr>
            <a:cxnSpLocks noChangeShapeType="1"/>
          </p:cNvCxnSpPr>
          <p:nvPr/>
        </p:nvCxnSpPr>
        <p:spPr bwMode="auto">
          <a:xfrm>
            <a:off x="3571905" y="2643166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3571905" y="257172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00 1101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3571905" y="29051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00 0110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9"/>
          <p:cNvSpPr txBox="1">
            <a:spLocks noChangeArrowheads="1"/>
          </p:cNvSpPr>
          <p:nvPr/>
        </p:nvSpPr>
        <p:spPr bwMode="auto">
          <a:xfrm>
            <a:off x="5286405" y="29051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10001 1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直接连接符 40"/>
          <p:cNvCxnSpPr>
            <a:cxnSpLocks noChangeShapeType="1"/>
          </p:cNvCxnSpPr>
          <p:nvPr/>
        </p:nvCxnSpPr>
        <p:spPr bwMode="auto">
          <a:xfrm>
            <a:off x="6267346" y="3305287"/>
            <a:ext cx="6429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</p:spPr>
      </p:cxnSp>
      <p:sp>
        <p:nvSpPr>
          <p:cNvPr id="36" name="TextBox 41"/>
          <p:cNvSpPr txBox="1">
            <a:spLocks noChangeArrowheads="1"/>
          </p:cNvSpPr>
          <p:nvPr/>
        </p:nvSpPr>
        <p:spPr bwMode="auto">
          <a:xfrm>
            <a:off x="7000905" y="2895579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右移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7000905" y="3214666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+0</a:t>
            </a:r>
            <a:endParaRPr lang="zh-CN" altLang="en-US" sz="2400"/>
          </a:p>
        </p:txBody>
      </p:sp>
      <p:sp>
        <p:nvSpPr>
          <p:cNvPr id="38" name="TextBox 43"/>
          <p:cNvSpPr txBox="1">
            <a:spLocks noChangeArrowheads="1"/>
          </p:cNvSpPr>
          <p:nvPr/>
        </p:nvSpPr>
        <p:spPr bwMode="auto">
          <a:xfrm>
            <a:off x="3571905" y="3214666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直接连接符 44"/>
          <p:cNvCxnSpPr>
            <a:cxnSpLocks noChangeShapeType="1"/>
          </p:cNvCxnSpPr>
          <p:nvPr/>
        </p:nvCxnSpPr>
        <p:spPr bwMode="auto">
          <a:xfrm>
            <a:off x="3571905" y="3643291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40" name="TextBox 45"/>
          <p:cNvSpPr txBox="1">
            <a:spLocks noChangeArrowheads="1"/>
          </p:cNvSpPr>
          <p:nvPr/>
        </p:nvSpPr>
        <p:spPr bwMode="auto">
          <a:xfrm>
            <a:off x="3571905" y="357185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00 0011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6"/>
          <p:cNvSpPr txBox="1">
            <a:spLocks noChangeArrowheads="1"/>
          </p:cNvSpPr>
          <p:nvPr/>
        </p:nvSpPr>
        <p:spPr bwMode="auto">
          <a:xfrm>
            <a:off x="5286405" y="357185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01000 1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7"/>
          <p:cNvSpPr txBox="1">
            <a:spLocks noChangeArrowheads="1"/>
          </p:cNvSpPr>
          <p:nvPr/>
        </p:nvSpPr>
        <p:spPr bwMode="auto">
          <a:xfrm>
            <a:off x="7000905" y="3576616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右移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43" name="TextBox 48"/>
          <p:cNvSpPr txBox="1">
            <a:spLocks noChangeArrowheads="1"/>
          </p:cNvSpPr>
          <p:nvPr/>
        </p:nvSpPr>
        <p:spPr bwMode="auto">
          <a:xfrm>
            <a:off x="7000905" y="3895704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+[X]</a:t>
            </a:r>
            <a:r>
              <a:rPr lang="zh-CN" altLang="en-US" sz="2400" baseline="-25000"/>
              <a:t>补</a:t>
            </a:r>
            <a:endParaRPr lang="zh-CN" altLang="en-US" sz="2400" baseline="-25000"/>
          </a:p>
        </p:txBody>
      </p:sp>
      <p:cxnSp>
        <p:nvCxnSpPr>
          <p:cNvPr id="44" name="直接连接符 49"/>
          <p:cNvCxnSpPr>
            <a:cxnSpLocks noChangeShapeType="1"/>
          </p:cNvCxnSpPr>
          <p:nvPr/>
        </p:nvCxnSpPr>
        <p:spPr bwMode="auto">
          <a:xfrm>
            <a:off x="6267346" y="3965643"/>
            <a:ext cx="6429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</p:spPr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3571905" y="390522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11 0011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直接连接符 52"/>
          <p:cNvCxnSpPr>
            <a:cxnSpLocks noChangeShapeType="1"/>
          </p:cNvCxnSpPr>
          <p:nvPr/>
        </p:nvCxnSpPr>
        <p:spPr bwMode="auto">
          <a:xfrm>
            <a:off x="3571905" y="4357666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3571905" y="428622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11 0110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54"/>
          <p:cNvSpPr txBox="1">
            <a:spLocks noChangeArrowheads="1"/>
          </p:cNvSpPr>
          <p:nvPr/>
        </p:nvSpPr>
        <p:spPr bwMode="auto">
          <a:xfrm>
            <a:off x="3571905" y="46196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11 1011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55"/>
          <p:cNvSpPr txBox="1">
            <a:spLocks noChangeArrowheads="1"/>
          </p:cNvSpPr>
          <p:nvPr/>
        </p:nvSpPr>
        <p:spPr bwMode="auto">
          <a:xfrm>
            <a:off x="5286405" y="4619604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00100 0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56"/>
          <p:cNvCxnSpPr>
            <a:cxnSpLocks noChangeShapeType="1"/>
          </p:cNvCxnSpPr>
          <p:nvPr/>
        </p:nvCxnSpPr>
        <p:spPr bwMode="auto">
          <a:xfrm>
            <a:off x="6267357" y="5019787"/>
            <a:ext cx="6429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</p:spPr>
      </p:cxnSp>
      <p:sp>
        <p:nvSpPr>
          <p:cNvPr id="51" name="TextBox 57"/>
          <p:cNvSpPr txBox="1">
            <a:spLocks noChangeArrowheads="1"/>
          </p:cNvSpPr>
          <p:nvPr/>
        </p:nvSpPr>
        <p:spPr bwMode="auto">
          <a:xfrm>
            <a:off x="7000905" y="4648214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右移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52" name="TextBox 58"/>
          <p:cNvSpPr txBox="1">
            <a:spLocks noChangeArrowheads="1"/>
          </p:cNvSpPr>
          <p:nvPr/>
        </p:nvSpPr>
        <p:spPr bwMode="auto">
          <a:xfrm>
            <a:off x="7000905" y="4967301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+0</a:t>
            </a:r>
            <a:endParaRPr lang="zh-CN" altLang="en-US" sz="2400"/>
          </a:p>
        </p:txBody>
      </p:sp>
      <p:sp>
        <p:nvSpPr>
          <p:cNvPr id="53" name="TextBox 59"/>
          <p:cNvSpPr txBox="1">
            <a:spLocks noChangeArrowheads="1"/>
          </p:cNvSpPr>
          <p:nvPr/>
        </p:nvSpPr>
        <p:spPr bwMode="auto">
          <a:xfrm>
            <a:off x="3571905" y="4929166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直接连接符 60"/>
          <p:cNvCxnSpPr>
            <a:cxnSpLocks noChangeShapeType="1"/>
          </p:cNvCxnSpPr>
          <p:nvPr/>
        </p:nvCxnSpPr>
        <p:spPr bwMode="auto">
          <a:xfrm>
            <a:off x="3571905" y="5357791"/>
            <a:ext cx="5000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55" name="TextBox 61"/>
          <p:cNvSpPr txBox="1">
            <a:spLocks noChangeArrowheads="1"/>
          </p:cNvSpPr>
          <p:nvPr/>
        </p:nvSpPr>
        <p:spPr bwMode="auto">
          <a:xfrm>
            <a:off x="3571905" y="533397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11 1011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62"/>
          <p:cNvSpPr txBox="1">
            <a:spLocks noChangeArrowheads="1"/>
          </p:cNvSpPr>
          <p:nvPr/>
        </p:nvSpPr>
        <p:spPr bwMode="auto">
          <a:xfrm>
            <a:off x="5286405" y="5333979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63"/>
          <p:cNvSpPr txBox="1">
            <a:spLocks noChangeArrowheads="1"/>
          </p:cNvSpPr>
          <p:nvPr/>
        </p:nvSpPr>
        <p:spPr bwMode="auto">
          <a:xfrm>
            <a:off x="7000905" y="5357791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/>
              <a:t>不移位</a:t>
            </a:r>
            <a:endParaRPr lang="zh-CN" altLang="en-US" sz="2400" dirty="0"/>
          </a:p>
        </p:txBody>
      </p:sp>
      <p:cxnSp>
        <p:nvCxnSpPr>
          <p:cNvPr id="58" name="直接连接符 65"/>
          <p:cNvCxnSpPr>
            <a:cxnSpLocks noChangeShapeType="1"/>
          </p:cNvCxnSpPr>
          <p:nvPr/>
        </p:nvCxnSpPr>
        <p:spPr bwMode="auto">
          <a:xfrm rot="5400000">
            <a:off x="5072092" y="1571604"/>
            <a:ext cx="571500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59" name="直接连接符 67"/>
          <p:cNvCxnSpPr>
            <a:cxnSpLocks noChangeShapeType="1"/>
          </p:cNvCxnSpPr>
          <p:nvPr/>
        </p:nvCxnSpPr>
        <p:spPr bwMode="auto">
          <a:xfrm>
            <a:off x="5357842" y="1857354"/>
            <a:ext cx="214313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0" name="直接连接符 69"/>
          <p:cNvCxnSpPr>
            <a:cxnSpLocks noChangeShapeType="1"/>
          </p:cNvCxnSpPr>
          <p:nvPr/>
        </p:nvCxnSpPr>
        <p:spPr bwMode="auto">
          <a:xfrm rot="5400000">
            <a:off x="5036374" y="2393135"/>
            <a:ext cx="1071562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1" name="直接连接符 71"/>
          <p:cNvCxnSpPr>
            <a:cxnSpLocks noChangeShapeType="1"/>
          </p:cNvCxnSpPr>
          <p:nvPr/>
        </p:nvCxnSpPr>
        <p:spPr bwMode="auto">
          <a:xfrm>
            <a:off x="5572155" y="2928916"/>
            <a:ext cx="214312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2" name="直接连接符 73"/>
          <p:cNvCxnSpPr>
            <a:cxnSpLocks noChangeShapeType="1"/>
          </p:cNvCxnSpPr>
          <p:nvPr/>
        </p:nvCxnSpPr>
        <p:spPr bwMode="auto">
          <a:xfrm rot="5400000">
            <a:off x="5464998" y="3250385"/>
            <a:ext cx="642938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3" name="直接连接符 75"/>
          <p:cNvCxnSpPr>
            <a:cxnSpLocks noChangeShapeType="1"/>
          </p:cNvCxnSpPr>
          <p:nvPr/>
        </p:nvCxnSpPr>
        <p:spPr bwMode="auto">
          <a:xfrm>
            <a:off x="5786467" y="3571854"/>
            <a:ext cx="214313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4" name="直接连接符 77"/>
          <p:cNvCxnSpPr>
            <a:cxnSpLocks noChangeShapeType="1"/>
          </p:cNvCxnSpPr>
          <p:nvPr/>
        </p:nvCxnSpPr>
        <p:spPr bwMode="auto">
          <a:xfrm rot="5400000">
            <a:off x="5464999" y="4107635"/>
            <a:ext cx="1071562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5" name="直接连接符 79"/>
          <p:cNvCxnSpPr>
            <a:cxnSpLocks noChangeShapeType="1"/>
          </p:cNvCxnSpPr>
          <p:nvPr/>
        </p:nvCxnSpPr>
        <p:spPr bwMode="auto">
          <a:xfrm>
            <a:off x="6000780" y="4643416"/>
            <a:ext cx="214312" cy="0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cxnSp>
        <p:nvCxnSpPr>
          <p:cNvPr id="66" name="直接连接符 85"/>
          <p:cNvCxnSpPr>
            <a:cxnSpLocks noChangeShapeType="1"/>
          </p:cNvCxnSpPr>
          <p:nvPr/>
        </p:nvCxnSpPr>
        <p:spPr bwMode="auto">
          <a:xfrm>
            <a:off x="6228184" y="4643416"/>
            <a:ext cx="0" cy="1095375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dash"/>
            <a:round/>
          </a:ln>
        </p:spPr>
      </p:cxnSp>
      <p:sp>
        <p:nvSpPr>
          <p:cNvPr id="67" name="内容占位符 2"/>
          <p:cNvSpPr txBox="1"/>
          <p:nvPr/>
        </p:nvSpPr>
        <p:spPr bwMode="auto">
          <a:xfrm>
            <a:off x="285780" y="6034032"/>
            <a:ext cx="4929222" cy="5714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 [X·Y]</a:t>
            </a:r>
            <a:r>
              <a:rPr kumimoji="0" lang="zh-CN" altLang="en-US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1.10110010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1"/>
          <p:cNvSpPr txBox="1">
            <a:spLocks noChangeArrowheads="1"/>
          </p:cNvSpPr>
          <p:nvPr/>
        </p:nvSpPr>
        <p:spPr bwMode="auto">
          <a:xfrm>
            <a:off x="3571905" y="5638758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11 1101</a:t>
            </a:r>
            <a:endParaRPr lang="zh-CN" altLang="en-US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2"/>
          <p:cNvSpPr txBox="1">
            <a:spLocks noChangeArrowheads="1"/>
          </p:cNvSpPr>
          <p:nvPr/>
        </p:nvSpPr>
        <p:spPr bwMode="auto">
          <a:xfrm>
            <a:off x="5286405" y="5637282"/>
            <a:ext cx="1928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</a:t>
            </a:r>
            <a:endParaRPr lang="zh-CN" altLang="en-US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7000905" y="5690408"/>
            <a:ext cx="164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8000"/>
                </a:solidFill>
              </a:rPr>
              <a:t>右移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zh-CN" altLang="en-US" sz="2400" dirty="0">
                <a:solidFill>
                  <a:srgbClr val="008000"/>
                </a:solidFill>
              </a:rPr>
              <a:t>位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71" name="直接连接符 79"/>
          <p:cNvCxnSpPr>
            <a:cxnSpLocks noChangeShapeType="1"/>
          </p:cNvCxnSpPr>
          <p:nvPr/>
        </p:nvCxnSpPr>
        <p:spPr bwMode="auto">
          <a:xfrm>
            <a:off x="6222236" y="5738033"/>
            <a:ext cx="278606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</a:ln>
        </p:spPr>
      </p:cxnSp>
      <p:cxnSp>
        <p:nvCxnSpPr>
          <p:cNvPr id="72" name="直接连接符 85"/>
          <p:cNvCxnSpPr>
            <a:cxnSpLocks noChangeShapeType="1"/>
          </p:cNvCxnSpPr>
          <p:nvPr/>
        </p:nvCxnSpPr>
        <p:spPr bwMode="auto">
          <a:xfrm>
            <a:off x="6509201" y="5738033"/>
            <a:ext cx="0" cy="295999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</a:ln>
        </p:spPr>
      </p:cxnSp>
      <p:sp>
        <p:nvSpPr>
          <p:cNvPr id="73" name="矩形 72"/>
          <p:cNvSpPr/>
          <p:nvPr/>
        </p:nvSpPr>
        <p:spPr>
          <a:xfrm>
            <a:off x="4371727" y="5638006"/>
            <a:ext cx="300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0" dirty="0">
                <a:solidFill>
                  <a:srgbClr val="FF0000"/>
                </a:solidFill>
              </a:rPr>
              <a:t>.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9"/>
                            </p:stCondLst>
                            <p:childTnLst>
                              <p:par>
                                <p:cTn id="1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19"/>
                            </p:stCondLst>
                            <p:childTnLst>
                              <p:par>
                                <p:cTn id="17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19"/>
                            </p:stCondLst>
                            <p:childTnLst>
                              <p:par>
                                <p:cTn id="18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1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2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9"/>
                            </p:stCondLst>
                            <p:childTnLst>
                              <p:par>
                                <p:cTn id="2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1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19"/>
                            </p:stCondLst>
                            <p:childTnLst>
                              <p:par>
                                <p:cTn id="30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5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6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8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9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19"/>
                            </p:stCondLst>
                            <p:childTnLst>
                              <p:par>
                                <p:cTn id="3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2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3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319"/>
                            </p:stCondLst>
                            <p:childTnLst>
                              <p:par>
                                <p:cTn id="38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8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9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19"/>
                            </p:stCondLst>
                            <p:childTnLst>
                              <p:par>
                                <p:cTn id="39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2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3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9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0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8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19"/>
                            </p:stCondLst>
                            <p:childTnLst>
                              <p:par>
                                <p:cTn id="4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5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6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60"/>
                            </p:stCondLst>
                            <p:childTnLst>
                              <p:par>
                                <p:cTn id="4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60"/>
                            </p:stCondLst>
                            <p:childTnLst>
                              <p:par>
                                <p:cTn id="4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560"/>
                            </p:stCondLst>
                            <p:childTnLst>
                              <p:par>
                                <p:cTn id="4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060"/>
                            </p:stCondLst>
                            <p:childTnLst>
                              <p:par>
                                <p:cTn id="4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1" grpId="0"/>
      <p:bldP spid="52" grpId="0"/>
      <p:bldP spid="53" grpId="0"/>
      <p:bldP spid="55" grpId="0"/>
      <p:bldP spid="56" grpId="0"/>
      <p:bldP spid="57" grpId="0"/>
      <p:bldP spid="67" grpId="0"/>
      <p:bldP spid="68" grpId="0"/>
      <p:bldP spid="69" grpId="0"/>
      <p:bldP spid="70" grpId="0"/>
      <p:bldP spid="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运算方法与运算器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28600" y="533400"/>
            <a:ext cx="8362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265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6205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原码除法：加减交替法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1000" y="3048000"/>
          <a:ext cx="800100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533400"/>
                <a:gridCol w="914400"/>
                <a:gridCol w="838200"/>
                <a:gridCol w="5715000"/>
              </a:tblGrid>
              <a:tr h="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被除数</a:t>
                      </a: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余数</a:t>
                      </a: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第一行为</a:t>
                      </a: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|X|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，数值位扩展到</a:t>
                      </a: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|Y| </a:t>
                      </a:r>
                      <a:r>
                        <a:rPr lang="zh-CN" alt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数值位的</a:t>
                      </a: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|Y|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余数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017587"/>
            <a:ext cx="88392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265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6205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加减交替法的运算法则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：（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|X|÷|Y|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若余数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余数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左移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一次，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减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加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[-|Y|]</a:t>
            </a:r>
            <a:r>
              <a:rPr kumimoji="0" lang="zh-CN" alt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若余数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余数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左移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一次，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加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加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65067" y="2441574"/>
            <a:ext cx="8362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2654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16205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先求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|X|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|Y|]</a:t>
            </a:r>
            <a:r>
              <a:rPr kumimoji="0" lang="zh-CN" alt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325" y="616159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商的</a:t>
            </a:r>
            <a:r>
              <a:rPr lang="zh-CN" altLang="zh-CN" sz="2400" dirty="0"/>
              <a:t>符号位单独处理</a:t>
            </a:r>
            <a:r>
              <a:rPr lang="zh-CN" altLang="en-US" sz="2400" dirty="0"/>
              <a:t>（异或）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142871" y="980728"/>
            <a:ext cx="3571873" cy="1177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/>
              <a:t>3.21 ② </a:t>
            </a:r>
            <a:r>
              <a:rPr lang="zh-CN" altLang="en-US" kern="0" dirty="0"/>
              <a:t>用</a:t>
            </a:r>
            <a:r>
              <a:rPr lang="zh-CN" altLang="en-US" kern="0" dirty="0">
                <a:solidFill>
                  <a:srgbClr val="C00000"/>
                </a:solidFill>
              </a:rPr>
              <a:t>原码</a:t>
            </a:r>
            <a:r>
              <a:rPr lang="zh-CN" altLang="en-US" kern="0" dirty="0"/>
              <a:t>加减交替法，求</a:t>
            </a:r>
            <a:r>
              <a:rPr lang="en-US" altLang="zh-CN" kern="0" dirty="0"/>
              <a:t>X÷Y</a:t>
            </a:r>
            <a:r>
              <a:rPr lang="zh-CN" altLang="en-US" kern="0" dirty="0"/>
              <a:t>。</a:t>
            </a:r>
            <a:endParaRPr lang="zh-CN" altLang="en-US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2123157"/>
            <a:ext cx="4000528" cy="3131302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X </a:t>
            </a:r>
            <a:r>
              <a:rPr lang="zh-CN" altLang="en-US"/>
              <a:t>＝ ＋</a:t>
            </a:r>
            <a:r>
              <a:rPr lang="en-US" altLang="zh-CN"/>
              <a:t>0.1001110001</a:t>
            </a:r>
            <a:endParaRPr lang="en-US" altLang="zh-CN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Y </a:t>
            </a:r>
            <a:r>
              <a:rPr lang="zh-CN" altLang="en-US"/>
              <a:t>＝ －</a:t>
            </a:r>
            <a:r>
              <a:rPr lang="en-US" altLang="zh-CN"/>
              <a:t>0.10101</a:t>
            </a:r>
            <a:endParaRPr lang="en-US" altLang="zh-CN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rgbClr val="0000FF"/>
                </a:solidFill>
              </a:rPr>
              <a:t>|X|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 baseline="-25000">
                <a:solidFill>
                  <a:schemeClr val="bg1"/>
                </a:solidFill>
              </a:rPr>
              <a:t>原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0.1001110001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rgbClr val="0000FF"/>
                </a:solidFill>
              </a:rPr>
              <a:t>|Y|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 baseline="-25000">
                <a:solidFill>
                  <a:schemeClr val="bg1"/>
                </a:solidFill>
              </a:rPr>
              <a:t>原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0.10101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FF"/>
                </a:solidFill>
              </a:rPr>
              <a:t>|Y|]</a:t>
            </a:r>
            <a:r>
              <a:rPr lang="zh-CN" altLang="en-US" baseline="-25000">
                <a:solidFill>
                  <a:srgbClr val="0000FF"/>
                </a:solidFill>
              </a:rPr>
              <a:t>补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zh-CN" altLang="en-US" baseline="-250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1.01011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>
                <a:solidFill>
                  <a:srgbClr val="0000FF"/>
                </a:solidFill>
              </a:rPr>
              <a:t>商符＝</a:t>
            </a:r>
            <a:r>
              <a:rPr lang="en-US" altLang="zh-CN">
                <a:solidFill>
                  <a:srgbClr val="0000FF"/>
                </a:solidFill>
              </a:rPr>
              <a:t>0⊕1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CC0066"/>
                </a:solidFill>
              </a:rPr>
              <a:t>1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857657" y="302741"/>
            <a:ext cx="1000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714904" y="87015"/>
            <a:ext cx="242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被除数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余数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64288" y="302741"/>
            <a:ext cx="1143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操作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10" name="直接连接符 12"/>
          <p:cNvCxnSpPr>
            <a:cxnSpLocks noChangeShapeType="1"/>
          </p:cNvCxnSpPr>
          <p:nvPr/>
        </p:nvCxnSpPr>
        <p:spPr bwMode="auto">
          <a:xfrm>
            <a:off x="4000532" y="852464"/>
            <a:ext cx="453190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1" name="直接连接符 15"/>
          <p:cNvCxnSpPr>
            <a:cxnSpLocks noChangeShapeType="1"/>
          </p:cNvCxnSpPr>
          <p:nvPr/>
        </p:nvCxnSpPr>
        <p:spPr bwMode="auto">
          <a:xfrm>
            <a:off x="4572001" y="188640"/>
            <a:ext cx="0" cy="602644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6858016" y="188640"/>
            <a:ext cx="0" cy="602644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929086" y="790552"/>
            <a:ext cx="307182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00 1001110001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直接连接符 28"/>
          <p:cNvCxnSpPr>
            <a:cxnSpLocks noChangeShapeType="1"/>
          </p:cNvCxnSpPr>
          <p:nvPr/>
        </p:nvCxnSpPr>
        <p:spPr bwMode="auto">
          <a:xfrm>
            <a:off x="4000532" y="1852596"/>
            <a:ext cx="453190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7020284" y="1104882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142844" y="5264149"/>
            <a:ext cx="3786214" cy="1214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 [X÷Y]</a:t>
            </a:r>
            <a:r>
              <a:rPr kumimoji="0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lang="en-US" altLang="zh-CN">
                <a:solidFill>
                  <a:srgbClr val="CC0066"/>
                </a:solidFill>
                <a:latin typeface="+mn-lt"/>
                <a:ea typeface="+mn-ea"/>
              </a:rPr>
              <a:t>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.11101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0000FF"/>
                </a:solidFill>
                <a:latin typeface="+mn-lt"/>
                <a:ea typeface="+mn-ea"/>
              </a:rPr>
              <a:t>    余数＝</a:t>
            </a:r>
            <a:r>
              <a:rPr lang="en-US" altLang="zh-CN" kern="0">
                <a:solidFill>
                  <a:srgbClr val="0000FF"/>
                </a:solidFill>
                <a:latin typeface="+mn-lt"/>
                <a:ea typeface="+mn-ea"/>
              </a:rPr>
              <a:t>0.10000×2</a:t>
            </a:r>
            <a:r>
              <a:rPr lang="en-US" altLang="zh-CN" kern="0" baseline="30000">
                <a:solidFill>
                  <a:srgbClr val="0000FF"/>
                </a:solidFill>
                <a:latin typeface="+mn-lt"/>
                <a:ea typeface="+mn-ea"/>
              </a:rPr>
              <a:t>-5</a:t>
            </a:r>
            <a:endParaRPr kumimoji="0" lang="zh-CN" altLang="en-US" sz="2800" b="1" i="0" u="none" strike="noStrike" kern="0" cap="none" spc="0" normalizeH="0" baseline="30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7020272" y="1819262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0, </a:t>
            </a:r>
            <a:r>
              <a:rPr lang="zh-CN" altLang="en-US" sz="2400"/>
              <a:t>商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29058" y="1114407"/>
            <a:ext cx="307182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01 0011100010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3929058" y="1423968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11 01011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7020272" y="1423968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929058" y="1781158"/>
            <a:ext cx="307182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00 100100001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7020272" y="2105014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3929058" y="2115194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01 00100001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929058" y="2424100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11 01011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7020272" y="2400291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cxnSp>
        <p:nvCxnSpPr>
          <p:cNvPr id="26" name="直接连接符 12"/>
          <p:cNvCxnSpPr>
            <a:cxnSpLocks noChangeShapeType="1"/>
          </p:cNvCxnSpPr>
          <p:nvPr/>
        </p:nvCxnSpPr>
        <p:spPr bwMode="auto">
          <a:xfrm>
            <a:off x="4000496" y="2852728"/>
            <a:ext cx="45319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3929058" y="2781290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00 01111001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7020272" y="2781290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0, </a:t>
            </a:r>
            <a:r>
              <a:rPr lang="zh-CN" altLang="en-US" sz="2400"/>
              <a:t>商</a:t>
            </a:r>
            <a:r>
              <a:rPr lang="en-US" altLang="zh-CN">
                <a:solidFill>
                  <a:srgbClr val="FF00FF"/>
                </a:solidFill>
                <a:latin typeface="+mn-lt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FF00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9" name="TextBox 33"/>
          <p:cNvSpPr txBox="1">
            <a:spLocks noChangeArrowheads="1"/>
          </p:cNvSpPr>
          <p:nvPr/>
        </p:nvSpPr>
        <p:spPr bwMode="auto">
          <a:xfrm>
            <a:off x="7020272" y="3105146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7020272" y="3390898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3929058" y="3115326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00 1111001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3929058" y="3424232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11 01011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接连接符 12"/>
          <p:cNvCxnSpPr>
            <a:cxnSpLocks noChangeShapeType="1"/>
          </p:cNvCxnSpPr>
          <p:nvPr/>
        </p:nvCxnSpPr>
        <p:spPr bwMode="auto">
          <a:xfrm>
            <a:off x="4000496" y="3852860"/>
            <a:ext cx="45319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3929058" y="3781422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00 0100101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7020272" y="3781422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0, </a:t>
            </a:r>
            <a:r>
              <a:rPr lang="zh-CN" altLang="en-US" sz="2400"/>
              <a:t>商</a:t>
            </a:r>
            <a:r>
              <a:rPr lang="en-US" altLang="zh-CN">
                <a:solidFill>
                  <a:srgbClr val="008000"/>
                </a:solidFill>
                <a:latin typeface="+mn-lt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008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7020272" y="4105278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37" name="TextBox 33"/>
          <p:cNvSpPr txBox="1">
            <a:spLocks noChangeArrowheads="1"/>
          </p:cNvSpPr>
          <p:nvPr/>
        </p:nvSpPr>
        <p:spPr bwMode="auto">
          <a:xfrm>
            <a:off x="7020272" y="4391030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38" name="TextBox 19"/>
          <p:cNvSpPr txBox="1">
            <a:spLocks noChangeArrowheads="1"/>
          </p:cNvSpPr>
          <p:nvPr/>
        </p:nvSpPr>
        <p:spPr bwMode="auto">
          <a:xfrm>
            <a:off x="3929058" y="4115458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00 100101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19"/>
          <p:cNvSpPr txBox="1">
            <a:spLocks noChangeArrowheads="1"/>
          </p:cNvSpPr>
          <p:nvPr/>
        </p:nvSpPr>
        <p:spPr bwMode="auto">
          <a:xfrm>
            <a:off x="3929058" y="4400555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11 01011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连接符 12"/>
          <p:cNvCxnSpPr>
            <a:cxnSpLocks noChangeShapeType="1"/>
          </p:cNvCxnSpPr>
          <p:nvPr/>
        </p:nvCxnSpPr>
        <p:spPr bwMode="auto">
          <a:xfrm>
            <a:off x="4000496" y="4852992"/>
            <a:ext cx="45319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929058" y="4781554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11 111011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7020272" y="4781554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R＜0, </a:t>
            </a:r>
            <a:r>
              <a:rPr lang="zh-CN" altLang="en-US" sz="2400"/>
              <a:t>商</a:t>
            </a:r>
            <a:r>
              <a:rPr lang="en-US" altLang="zh-CN">
                <a:solidFill>
                  <a:srgbClr val="0066FF"/>
                </a:solidFill>
                <a:latin typeface="+mn-lt"/>
                <a:cs typeface="Courier New" panose="02070309020205020404" pitchFamily="49" charset="0"/>
              </a:rPr>
              <a:t>0</a:t>
            </a:r>
            <a:endParaRPr lang="zh-CN" altLang="en-US">
              <a:solidFill>
                <a:srgbClr val="0066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7020272" y="5105410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  <a:endParaRPr lang="zh-CN" altLang="en-US" sz="2400"/>
          </a:p>
        </p:txBody>
      </p:sp>
      <p:sp>
        <p:nvSpPr>
          <p:cNvPr id="44" name="TextBox 33"/>
          <p:cNvSpPr txBox="1">
            <a:spLocks noChangeArrowheads="1"/>
          </p:cNvSpPr>
          <p:nvPr/>
        </p:nvSpPr>
        <p:spPr bwMode="auto">
          <a:xfrm>
            <a:off x="7020272" y="5391162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＋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3929058" y="5115590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11 11011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3929058" y="5400687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00 10101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直接连接符 12"/>
          <p:cNvCxnSpPr>
            <a:cxnSpLocks noChangeShapeType="1"/>
          </p:cNvCxnSpPr>
          <p:nvPr/>
        </p:nvCxnSpPr>
        <p:spPr bwMode="auto">
          <a:xfrm>
            <a:off x="4000496" y="5853124"/>
            <a:ext cx="45319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3929058" y="5781686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00 10000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>
                <a:solidFill>
                  <a:srgbClr val="99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99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20272" y="5781686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0, </a:t>
            </a:r>
            <a:r>
              <a:rPr lang="zh-CN" altLang="en-US" sz="2400"/>
              <a:t>商</a:t>
            </a:r>
            <a:r>
              <a:rPr lang="en-US" altLang="zh-CN">
                <a:solidFill>
                  <a:srgbClr val="9933FF"/>
                </a:solidFill>
                <a:latin typeface="+mn-lt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9933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0" name="左大括号 49"/>
          <p:cNvSpPr/>
          <p:nvPr/>
        </p:nvSpPr>
        <p:spPr bwMode="auto">
          <a:xfrm rot="16200000">
            <a:off x="5042158" y="5745496"/>
            <a:ext cx="237684" cy="1033980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 bwMode="auto">
          <a:xfrm rot="16200000">
            <a:off x="6161465" y="5738545"/>
            <a:ext cx="237683" cy="1047882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10"/>
          <p:cNvSpPr txBox="1"/>
          <p:nvPr/>
        </p:nvSpPr>
        <p:spPr>
          <a:xfrm>
            <a:off x="6228184" y="6181747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商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TextBox 111"/>
          <p:cNvSpPr txBox="1"/>
          <p:nvPr/>
        </p:nvSpPr>
        <p:spPr>
          <a:xfrm>
            <a:off x="4427984" y="6182045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 rot="10800000">
            <a:off x="6572264" y="1214422"/>
            <a:ext cx="357190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rot="5400000">
            <a:off x="6072198" y="1714488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6357950" y="2214554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 rot="5400000">
            <a:off x="5857884" y="2714620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rot="10800000">
            <a:off x="6143636" y="3214686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rot="5400000">
            <a:off x="5643570" y="3714752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rot="10800000">
            <a:off x="5929322" y="4214818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rot="5400000">
            <a:off x="5429256" y="4714884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 rot="10800000">
            <a:off x="5715008" y="5214950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rot="5400000">
            <a:off x="5214942" y="5715016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96"/>
          <p:cNvSpPr txBox="1"/>
          <p:nvPr/>
        </p:nvSpPr>
        <p:spPr>
          <a:xfrm>
            <a:off x="4716016" y="447055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D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A</a:t>
            </a:r>
            <a:endParaRPr lang="zh-CN" altLang="en-US" sz="2400">
              <a:solidFill>
                <a:srgbClr val="008000"/>
              </a:solidFill>
              <a:latin typeface="+mn-lt"/>
              <a:ea typeface="+mn-ea"/>
            </a:endParaRPr>
          </a:p>
        </p:txBody>
      </p:sp>
      <p:cxnSp>
        <p:nvCxnSpPr>
          <p:cNvPr id="65" name="直接连接符 18"/>
          <p:cNvCxnSpPr>
            <a:cxnSpLocks noChangeShapeType="1"/>
          </p:cNvCxnSpPr>
          <p:nvPr/>
        </p:nvCxnSpPr>
        <p:spPr bwMode="auto">
          <a:xfrm>
            <a:off x="5724128" y="519063"/>
            <a:ext cx="0" cy="31764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cxnSp>
        <p:nvCxnSpPr>
          <p:cNvPr id="66" name="直接连接符 12"/>
          <p:cNvCxnSpPr>
            <a:cxnSpLocks noChangeShapeType="1"/>
          </p:cNvCxnSpPr>
          <p:nvPr/>
        </p:nvCxnSpPr>
        <p:spPr bwMode="auto">
          <a:xfrm>
            <a:off x="4572000" y="519063"/>
            <a:ext cx="230425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9"/>
                            </p:stCondLst>
                            <p:childTnLst>
                              <p:par>
                                <p:cTn id="1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60"/>
                            </p:stCondLst>
                            <p:childTnLst>
                              <p:par>
                                <p:cTn id="1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9"/>
                            </p:stCondLst>
                            <p:childTnLst>
                              <p:par>
                                <p:cTn id="18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60"/>
                            </p:stCondLst>
                            <p:childTnLst>
                              <p:par>
                                <p:cTn id="20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9"/>
                            </p:stCondLst>
                            <p:childTnLst>
                              <p:par>
                                <p:cTn id="2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3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60"/>
                            </p:stCondLst>
                            <p:childTnLst>
                              <p:par>
                                <p:cTn id="26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9"/>
                            </p:stCondLst>
                            <p:childTnLst>
                              <p:par>
                                <p:cTn id="3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60"/>
                            </p:stCondLst>
                            <p:childTnLst>
                              <p:par>
                                <p:cTn id="32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4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5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59"/>
                            </p:stCondLst>
                            <p:childTnLst>
                              <p:par>
                                <p:cTn id="3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9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60"/>
                            </p:stCondLst>
                            <p:childTnLst>
                              <p:par>
                                <p:cTn id="39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5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2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 animBg="1"/>
      <p:bldP spid="51" grpId="0" animBg="1"/>
      <p:bldP spid="52" grpId="0"/>
      <p:bldP spid="53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 bwMode="auto">
          <a:xfrm>
            <a:off x="142871" y="980728"/>
            <a:ext cx="3571873" cy="1177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3.21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①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用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原码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加减交替法，求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X÷Y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7D"/>
              </a:solidFill>
              <a:effectLst/>
              <a:uLnTx/>
              <a:uFillTx/>
              <a:latin typeface="Arial" panose="020B0604020202020204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42844" y="2123157"/>
            <a:ext cx="4000528" cy="31313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200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X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－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0.10101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00000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Y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0.11011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|X|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原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0.1010100000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原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0.11011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|Y|]</a:t>
            </a:r>
            <a:r>
              <a:rPr kumimoji="0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1.00101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商符＝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1⊕0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857657" y="158624"/>
            <a:ext cx="1000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8000"/>
                </a:solidFill>
                <a:ea typeface="宋体" panose="02010600030101010101" pitchFamily="2" charset="-122"/>
              </a:rPr>
              <a:t>符号</a:t>
            </a:r>
            <a:endParaRPr lang="zh-CN" altLang="en-US" sz="24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19372" y="16866"/>
            <a:ext cx="242889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被除数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余数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64288" y="158624"/>
            <a:ext cx="1143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8000"/>
                </a:solidFill>
                <a:ea typeface="宋体" panose="02010600030101010101" pitchFamily="2" charset="-122"/>
              </a:rPr>
              <a:t>操作</a:t>
            </a:r>
            <a:endParaRPr lang="zh-CN" altLang="en-US" sz="24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直接连接符 12"/>
          <p:cNvCxnSpPr>
            <a:cxnSpLocks noChangeShapeType="1"/>
          </p:cNvCxnSpPr>
          <p:nvPr/>
        </p:nvCxnSpPr>
        <p:spPr bwMode="auto">
          <a:xfrm>
            <a:off x="4000532" y="594049"/>
            <a:ext cx="4531908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cxnSp>
        <p:nvCxnSpPr>
          <p:cNvPr id="11" name="直接连接符 15"/>
          <p:cNvCxnSpPr>
            <a:cxnSpLocks noChangeShapeType="1"/>
          </p:cNvCxnSpPr>
          <p:nvPr/>
        </p:nvCxnSpPr>
        <p:spPr bwMode="auto">
          <a:xfrm>
            <a:off x="4572001" y="62668"/>
            <a:ext cx="1" cy="6462676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6858398" y="62668"/>
            <a:ext cx="17799" cy="6174644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929086" y="532137"/>
            <a:ext cx="307182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00 1010100000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14" name="直接连接符 28"/>
          <p:cNvCxnSpPr>
            <a:cxnSpLocks noChangeShapeType="1"/>
          </p:cNvCxnSpPr>
          <p:nvPr/>
        </p:nvCxnSpPr>
        <p:spPr bwMode="auto">
          <a:xfrm>
            <a:off x="4000532" y="1594181"/>
            <a:ext cx="4531908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7020284" y="846467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左移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142844" y="5264149"/>
            <a:ext cx="3786214" cy="1214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∴ [X÷Y]</a:t>
            </a:r>
            <a:r>
              <a:rPr lang="zh-CN" altLang="en-US" kern="0" baseline="-250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原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.11000</a:t>
            </a:r>
            <a:endParaRPr lang="en-US" altLang="zh-CN" kern="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    余数＝</a:t>
            </a:r>
            <a:r>
              <a:rPr lang="en-US" altLang="zh-CN" kern="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.11000×2</a:t>
            </a:r>
            <a:r>
              <a:rPr lang="en-US" altLang="zh-CN" kern="0" baseline="300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-5</a:t>
            </a:r>
            <a:endParaRPr lang="zh-CN" altLang="en-US" kern="0" baseline="300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7020272" y="1560847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0, 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商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29058" y="855992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01 0101000000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3929058" y="1165553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11 00101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7020272" y="1165553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|Y|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929058" y="1522743"/>
            <a:ext cx="307182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00 011110000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7020272" y="1846599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左移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3929058" y="1856779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00 11110000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929058" y="2165685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11 00101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7020272" y="2141876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|Y|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26" name="直接连接符 12"/>
          <p:cNvCxnSpPr>
            <a:cxnSpLocks noChangeShapeType="1"/>
          </p:cNvCxnSpPr>
          <p:nvPr/>
        </p:nvCxnSpPr>
        <p:spPr bwMode="auto">
          <a:xfrm>
            <a:off x="4000496" y="2594313"/>
            <a:ext cx="4531944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3929058" y="2522875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00 00011000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8" name="TextBox 33"/>
          <p:cNvSpPr txBox="1">
            <a:spLocks noChangeArrowheads="1"/>
          </p:cNvSpPr>
          <p:nvPr/>
        </p:nvSpPr>
        <p:spPr bwMode="auto">
          <a:xfrm>
            <a:off x="7020272" y="2522875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0, 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商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en-US">
              <a:solidFill>
                <a:srgbClr val="FF00FF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" name="TextBox 33"/>
          <p:cNvSpPr txBox="1">
            <a:spLocks noChangeArrowheads="1"/>
          </p:cNvSpPr>
          <p:nvPr/>
        </p:nvSpPr>
        <p:spPr bwMode="auto">
          <a:xfrm>
            <a:off x="7020272" y="2846731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左移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7020272" y="3132483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|Y|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3929058" y="2856911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00 0011000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3929058" y="3165817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11 00101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33" name="直接连接符 12"/>
          <p:cNvCxnSpPr>
            <a:cxnSpLocks noChangeShapeType="1"/>
          </p:cNvCxnSpPr>
          <p:nvPr/>
        </p:nvCxnSpPr>
        <p:spPr bwMode="auto">
          <a:xfrm>
            <a:off x="4000496" y="3594445"/>
            <a:ext cx="4531944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3929058" y="3523007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11 0101100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7020272" y="3523007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R＜0,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商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8000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7020272" y="3846863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左移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TextBox 33"/>
          <p:cNvSpPr txBox="1">
            <a:spLocks noChangeArrowheads="1"/>
          </p:cNvSpPr>
          <p:nvPr/>
        </p:nvSpPr>
        <p:spPr bwMode="auto">
          <a:xfrm>
            <a:off x="7020272" y="4132615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|Y|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TextBox 19"/>
          <p:cNvSpPr txBox="1">
            <a:spLocks noChangeArrowheads="1"/>
          </p:cNvSpPr>
          <p:nvPr/>
        </p:nvSpPr>
        <p:spPr bwMode="auto">
          <a:xfrm>
            <a:off x="3929058" y="3857043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10 101100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" name="TextBox 19"/>
          <p:cNvSpPr txBox="1">
            <a:spLocks noChangeArrowheads="1"/>
          </p:cNvSpPr>
          <p:nvPr/>
        </p:nvSpPr>
        <p:spPr bwMode="auto">
          <a:xfrm>
            <a:off x="3929058" y="4142140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00 11011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40" name="直接连接符 12"/>
          <p:cNvCxnSpPr>
            <a:cxnSpLocks noChangeShapeType="1"/>
          </p:cNvCxnSpPr>
          <p:nvPr/>
        </p:nvCxnSpPr>
        <p:spPr bwMode="auto">
          <a:xfrm>
            <a:off x="4000496" y="4594577"/>
            <a:ext cx="4531944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929058" y="4523139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11 100010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66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66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7020272" y="4523139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R＜0,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商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66FF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7020272" y="4846995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左移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TextBox 33"/>
          <p:cNvSpPr txBox="1">
            <a:spLocks noChangeArrowheads="1"/>
          </p:cNvSpPr>
          <p:nvPr/>
        </p:nvSpPr>
        <p:spPr bwMode="auto">
          <a:xfrm>
            <a:off x="7020272" y="5132747"/>
            <a:ext cx="16430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|Y|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3929058" y="4857175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11 00010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66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3929058" y="5142272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00 11011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47" name="直接连接符 12"/>
          <p:cNvCxnSpPr>
            <a:cxnSpLocks noChangeShapeType="1"/>
          </p:cNvCxnSpPr>
          <p:nvPr/>
        </p:nvCxnSpPr>
        <p:spPr bwMode="auto">
          <a:xfrm>
            <a:off x="4000496" y="5594709"/>
            <a:ext cx="4531944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3929058" y="5523271"/>
            <a:ext cx="30718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11 11101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66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9933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9933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20272" y="5488103"/>
            <a:ext cx="16430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R＜0,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商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9933FF"/>
              </a:solidFill>
              <a:latin typeface="Times New Roman" panose="02020603050405020304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左大括号 49"/>
          <p:cNvSpPr/>
          <p:nvPr/>
        </p:nvSpPr>
        <p:spPr bwMode="auto">
          <a:xfrm rot="16200000">
            <a:off x="5065226" y="6032119"/>
            <a:ext cx="237684" cy="1080120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左大括号 50"/>
          <p:cNvSpPr/>
          <p:nvPr/>
        </p:nvSpPr>
        <p:spPr bwMode="auto">
          <a:xfrm rot="16200000">
            <a:off x="6161465" y="5544181"/>
            <a:ext cx="237683" cy="1047882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2" name="TextBox 110"/>
          <p:cNvSpPr txBox="1"/>
          <p:nvPr/>
        </p:nvSpPr>
        <p:spPr>
          <a:xfrm>
            <a:off x="6228184" y="5987383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TextBox 111"/>
          <p:cNvSpPr txBox="1"/>
          <p:nvPr/>
        </p:nvSpPr>
        <p:spPr>
          <a:xfrm>
            <a:off x="5578687" y="6351711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余数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 rot="10800000">
            <a:off x="6572264" y="956007"/>
            <a:ext cx="357190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rot="5400000">
            <a:off x="6072198" y="1456073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6357950" y="1956139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 rot="5400000">
            <a:off x="5857884" y="2456205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rot="10800000">
            <a:off x="6143636" y="2956271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rot="5400000">
            <a:off x="5643570" y="3456337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rot="10800000">
            <a:off x="5929322" y="3956403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rot="5400000">
            <a:off x="5429256" y="4456469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 rot="10800000">
            <a:off x="5715008" y="4956535"/>
            <a:ext cx="214314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rot="5400000">
            <a:off x="5214942" y="5456601"/>
            <a:ext cx="1000132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96"/>
          <p:cNvSpPr txBox="1"/>
          <p:nvPr/>
        </p:nvSpPr>
        <p:spPr>
          <a:xfrm>
            <a:off x="4716016" y="232600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endParaRPr lang="zh-CN" altLang="en-US" sz="2400" dirty="0">
              <a:solidFill>
                <a:srgbClr val="008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65" name="直接连接符 18"/>
          <p:cNvCxnSpPr>
            <a:cxnSpLocks noChangeShapeType="1"/>
          </p:cNvCxnSpPr>
          <p:nvPr/>
        </p:nvCxnSpPr>
        <p:spPr bwMode="auto">
          <a:xfrm>
            <a:off x="5724128" y="339776"/>
            <a:ext cx="0" cy="238521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cxnSp>
        <p:nvCxnSpPr>
          <p:cNvPr id="66" name="直接连接符 12"/>
          <p:cNvCxnSpPr>
            <a:cxnSpLocks noChangeShapeType="1"/>
          </p:cNvCxnSpPr>
          <p:nvPr/>
        </p:nvCxnSpPr>
        <p:spPr bwMode="auto">
          <a:xfrm>
            <a:off x="4572000" y="339776"/>
            <a:ext cx="2304256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67" name="TextBox 19"/>
          <p:cNvSpPr txBox="1">
            <a:spLocks noChangeArrowheads="1"/>
          </p:cNvSpPr>
          <p:nvPr/>
        </p:nvSpPr>
        <p:spPr bwMode="auto">
          <a:xfrm>
            <a:off x="3929058" y="5811821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00 11011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8" name="TextBox 33"/>
          <p:cNvSpPr txBox="1">
            <a:spLocks noChangeArrowheads="1"/>
          </p:cNvSpPr>
          <p:nvPr/>
        </p:nvSpPr>
        <p:spPr bwMode="auto">
          <a:xfrm>
            <a:off x="6642648" y="5840432"/>
            <a:ext cx="238737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rgbClr val="FF660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400" dirty="0">
                <a:solidFill>
                  <a:srgbClr val="FF6600"/>
                </a:solidFill>
                <a:ea typeface="宋体" panose="02010600030101010101" pitchFamily="2" charset="-122"/>
              </a:rPr>
              <a:t>|Y|, </a:t>
            </a:r>
            <a:r>
              <a:rPr lang="zh-CN" altLang="en-US" sz="2400" dirty="0">
                <a:solidFill>
                  <a:srgbClr val="FF6600"/>
                </a:solidFill>
                <a:ea typeface="宋体" panose="02010600030101010101" pitchFamily="2" charset="-122"/>
              </a:rPr>
              <a:t>恢复余数</a:t>
            </a:r>
            <a:endParaRPr lang="zh-CN" altLang="en-US" sz="2400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cxnSp>
        <p:nvCxnSpPr>
          <p:cNvPr id="69" name="直接连接符 12"/>
          <p:cNvCxnSpPr>
            <a:cxnSpLocks noChangeShapeType="1"/>
          </p:cNvCxnSpPr>
          <p:nvPr/>
        </p:nvCxnSpPr>
        <p:spPr bwMode="auto">
          <a:xfrm>
            <a:off x="4000496" y="6237312"/>
            <a:ext cx="4531944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</p:spPr>
      </p:cxn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29058" y="6165304"/>
            <a:ext cx="207170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00 11000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9"/>
                            </p:stCondLst>
                            <p:childTnLst>
                              <p:par>
                                <p:cTn id="1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60"/>
                            </p:stCondLst>
                            <p:childTnLst>
                              <p:par>
                                <p:cTn id="1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9"/>
                            </p:stCondLst>
                            <p:childTnLst>
                              <p:par>
                                <p:cTn id="18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60"/>
                            </p:stCondLst>
                            <p:childTnLst>
                              <p:par>
                                <p:cTn id="20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9"/>
                            </p:stCondLst>
                            <p:childTnLst>
                              <p:par>
                                <p:cTn id="2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3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60"/>
                            </p:stCondLst>
                            <p:childTnLst>
                              <p:par>
                                <p:cTn id="26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9"/>
                            </p:stCondLst>
                            <p:childTnLst>
                              <p:par>
                                <p:cTn id="3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60"/>
                            </p:stCondLst>
                            <p:childTnLst>
                              <p:par>
                                <p:cTn id="32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4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5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59"/>
                            </p:stCondLst>
                            <p:childTnLst>
                              <p:par>
                                <p:cTn id="3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8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9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60"/>
                            </p:stCondLst>
                            <p:childTnLst>
                              <p:par>
                                <p:cTn id="39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0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1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2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359"/>
                            </p:stCondLst>
                            <p:childTnLst>
                              <p:par>
                                <p:cTn id="4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4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5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 animBg="1"/>
      <p:bldP spid="51" grpId="0" animBg="1"/>
      <p:bldP spid="52" grpId="0"/>
      <p:bldP spid="53" grpId="0"/>
      <p:bldP spid="64" grpId="0"/>
      <p:bldP spid="67" grpId="0"/>
      <p:bldP spid="68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764704"/>
            <a:ext cx="8526743" cy="5904656"/>
          </a:xfrm>
        </p:spPr>
        <p:txBody>
          <a:bodyPr/>
          <a:lstStyle/>
          <a:p>
            <a:r>
              <a:rPr lang="zh-CN" altLang="en-US" dirty="0"/>
              <a:t>浮点数的</a:t>
            </a:r>
            <a:r>
              <a:rPr lang="zh-CN" altLang="en-US" dirty="0">
                <a:solidFill>
                  <a:srgbClr val="D60093"/>
                </a:solidFill>
              </a:rPr>
              <a:t>加</a:t>
            </a:r>
            <a:r>
              <a:rPr lang="zh-CN" altLang="en-US" dirty="0">
                <a:solidFill>
                  <a:srgbClr val="008000"/>
                </a:solidFill>
              </a:rPr>
              <a:t>减</a:t>
            </a:r>
            <a:r>
              <a:rPr lang="zh-CN" altLang="en-US" dirty="0"/>
              <a:t>法运算</a:t>
            </a:r>
            <a:endParaRPr lang="en-US" altLang="zh-CN" dirty="0"/>
          </a:p>
          <a:p>
            <a:pPr lvl="1"/>
            <a:r>
              <a:rPr lang="zh-CN" altLang="en-US" dirty="0"/>
              <a:t>对阶</a:t>
            </a:r>
            <a:endParaRPr lang="en-US" altLang="zh-CN" dirty="0"/>
          </a:p>
          <a:p>
            <a:pPr lvl="1"/>
            <a:r>
              <a:rPr lang="zh-CN" altLang="en-US" dirty="0"/>
              <a:t>尾数求</a:t>
            </a:r>
            <a:r>
              <a:rPr lang="zh-CN" altLang="en-US" dirty="0">
                <a:solidFill>
                  <a:srgbClr val="D60093"/>
                </a:solidFill>
              </a:rPr>
              <a:t>和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8000"/>
                </a:solidFill>
              </a:rPr>
              <a:t>差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运算结果规格化、舍入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浮点数的</a:t>
            </a:r>
            <a:r>
              <a:rPr lang="zh-CN" altLang="en-US" dirty="0">
                <a:solidFill>
                  <a:srgbClr val="FF0000"/>
                </a:solidFill>
              </a:rPr>
              <a:t>乘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00FF"/>
                </a:solidFill>
              </a:rPr>
              <a:t>除</a:t>
            </a:r>
            <a:r>
              <a:rPr lang="zh-CN" altLang="en-US" dirty="0"/>
              <a:t>法运算</a:t>
            </a:r>
            <a:endParaRPr lang="en-US" altLang="zh-CN" dirty="0"/>
          </a:p>
          <a:p>
            <a:pPr lvl="1"/>
            <a:r>
              <a:rPr lang="zh-CN" altLang="en-US" dirty="0"/>
              <a:t>阶码</a:t>
            </a:r>
            <a:r>
              <a:rPr lang="zh-CN" altLang="en-US" dirty="0">
                <a:solidFill>
                  <a:srgbClr val="FF0000"/>
                </a:solidFill>
                <a:cs typeface="+mn-cs"/>
              </a:rPr>
              <a:t>加</a:t>
            </a:r>
            <a:r>
              <a:rPr lang="en-US" altLang="zh-CN"/>
              <a:t>/</a:t>
            </a:r>
            <a:r>
              <a:rPr lang="zh-CN" altLang="en-US">
                <a:solidFill>
                  <a:srgbClr val="0000FF"/>
                </a:solidFill>
                <a:cs typeface="+mn-cs"/>
              </a:rPr>
              <a:t>减</a:t>
            </a:r>
            <a:r>
              <a:rPr lang="zh-CN" altLang="en-US">
                <a:cs typeface="+mn-cs"/>
              </a:rPr>
              <a:t>（</a:t>
            </a:r>
            <a:r>
              <a:rPr lang="zh-CN" altLang="en-US">
                <a:solidFill>
                  <a:srgbClr val="FF00FF"/>
                </a:solidFill>
                <a:cs typeface="+mn-cs"/>
              </a:rPr>
              <a:t>补码加法</a:t>
            </a:r>
            <a:r>
              <a:rPr lang="zh-CN" altLang="en-US">
                <a:cs typeface="+mn-cs"/>
              </a:rPr>
              <a:t> 或 </a:t>
            </a:r>
            <a:r>
              <a:rPr lang="zh-CN" altLang="en-US">
                <a:solidFill>
                  <a:srgbClr val="FF00FF"/>
                </a:solidFill>
                <a:cs typeface="+mn-cs"/>
              </a:rPr>
              <a:t>移码加法</a:t>
            </a:r>
            <a:r>
              <a:rPr lang="zh-CN" altLang="en-US">
                <a:cs typeface="+mn-cs"/>
              </a:rPr>
              <a:t>）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en-US" dirty="0"/>
              <a:t>尾数</a:t>
            </a:r>
            <a:r>
              <a:rPr lang="zh-CN" altLang="en-US" dirty="0">
                <a:solidFill>
                  <a:srgbClr val="FF0000"/>
                </a:solidFill>
                <a:cs typeface="+mn-cs"/>
              </a:rPr>
              <a:t>乘</a:t>
            </a:r>
            <a:r>
              <a:rPr lang="en-US" altLang="zh-CN"/>
              <a:t>/</a:t>
            </a:r>
            <a:r>
              <a:rPr lang="zh-CN" altLang="en-US">
                <a:solidFill>
                  <a:srgbClr val="0000FF"/>
                </a:solidFill>
                <a:cs typeface="+mn-cs"/>
              </a:rPr>
              <a:t>除</a:t>
            </a:r>
            <a:r>
              <a:rPr lang="zh-CN" altLang="en-US">
                <a:cs typeface="+mn-cs"/>
              </a:rPr>
              <a:t>（</a:t>
            </a:r>
            <a:r>
              <a:rPr lang="zh-CN" altLang="en-US">
                <a:solidFill>
                  <a:srgbClr val="009900"/>
                </a:solidFill>
                <a:cs typeface="+mn-cs"/>
              </a:rPr>
              <a:t>布斯法</a:t>
            </a:r>
            <a:r>
              <a:rPr lang="zh-CN" altLang="en-US">
                <a:cs typeface="+mn-cs"/>
              </a:rPr>
              <a:t>、</a:t>
            </a:r>
            <a:r>
              <a:rPr lang="zh-CN" altLang="en-US">
                <a:solidFill>
                  <a:srgbClr val="009900"/>
                </a:solidFill>
                <a:cs typeface="+mn-cs"/>
              </a:rPr>
              <a:t>原码加减交替法</a:t>
            </a:r>
            <a:r>
              <a:rPr lang="zh-CN" altLang="en-US">
                <a:cs typeface="+mn-cs"/>
              </a:rPr>
              <a:t>）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en-US" dirty="0"/>
              <a:t>运算</a:t>
            </a:r>
            <a:r>
              <a:rPr lang="zh-CN" altLang="en-US"/>
              <a:t>结果规格化：左归、右归，最多只需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lvl="1"/>
            <a:r>
              <a:rPr lang="zh-CN" altLang="en-US"/>
              <a:t>舍入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运算器的结构：单总线、双总线、</a:t>
            </a:r>
            <a:r>
              <a:rPr lang="zh-CN" altLang="en-US"/>
              <a:t>三总线</a:t>
            </a:r>
            <a:endParaRPr lang="en-US" altLang="zh-CN"/>
          </a:p>
          <a:p>
            <a:pPr lvl="1"/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暂存器的个数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97066" y="2165780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i="1" dirty="0">
                <a:solidFill>
                  <a:srgbClr val="C00000"/>
                </a:solidFill>
              </a:rPr>
              <a:t>右归阶码加；左归阶码减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7066" y="1704114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i="1" dirty="0">
                <a:solidFill>
                  <a:srgbClr val="C00000"/>
                </a:solidFill>
              </a:rPr>
              <a:t>尾数溢出不代表浮点数溢出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7066" y="124244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i="1" dirty="0">
                <a:solidFill>
                  <a:srgbClr val="C00000"/>
                </a:solidFill>
              </a:rPr>
              <a:t>尾数右移阶码加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7864" y="4239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计算机的发展历史</a:t>
            </a:r>
            <a:endParaRPr lang="zh-CN" altLang="en-US" dirty="0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3652" y="620688"/>
          <a:ext cx="8856984" cy="591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304256"/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硬件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编程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操作系统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代表机型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第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1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1946~1957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电子管、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电磁继电器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机器语言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ABC: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专用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ENIAC: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通用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UNIVAC I: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商用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第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2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1958~1964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+mn-lt"/>
                          <a:ea typeface="+mn-ea"/>
                        </a:rPr>
                        <a:t>晶体管</a:t>
                      </a:r>
                      <a:endParaRPr lang="en-US" altLang="zh-CN" sz="2000" b="1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zh-CN" altLang="en-US" sz="2000" b="1">
                          <a:latin typeface="+mn-lt"/>
                          <a:ea typeface="+mn-ea"/>
                        </a:rPr>
                        <a:t>磁芯存储器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监控程序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高级语言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PDP-1: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小型机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IBM 7090: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大型机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CDC 6600: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超级计算机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第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3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1965~1971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中小规模集成电路、</a:t>
                      </a:r>
                      <a:br>
                        <a:rPr lang="en-US" altLang="zh-CN" sz="2000" b="1" dirty="0">
                          <a:latin typeface="+mn-lt"/>
                          <a:ea typeface="+mn-ea"/>
                        </a:rPr>
                      </a:b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磁芯存储器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高级语言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分时操作系统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PDP-8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PDP-11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IBM 360: 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系列机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第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4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1972~2010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大规模和超大规模集成电路、半导体存储器、微处理器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DOS/Windows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Unix/Linux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Mac OS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latin typeface="+mn-lt"/>
                          <a:ea typeface="+mn-ea"/>
                        </a:rPr>
                        <a:t>广泛使用微处理器。</a:t>
                      </a:r>
                      <a:endParaRPr lang="en-US" altLang="zh-CN" sz="2000" b="1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>
                          <a:latin typeface="+mn-lt"/>
                          <a:ea typeface="+mn-ea"/>
                        </a:rPr>
                        <a:t>IBM</a:t>
                      </a:r>
                      <a:r>
                        <a:rPr lang="zh-CN" altLang="en-US" sz="2000" b="1">
                          <a:latin typeface="+mn-lt"/>
                          <a:ea typeface="+mn-ea"/>
                        </a:rPr>
                        <a:t>及其兼容</a:t>
                      </a:r>
                      <a:r>
                        <a:rPr lang="en-US" altLang="zh-CN" sz="2000" b="1">
                          <a:latin typeface="+mn-lt"/>
                          <a:ea typeface="+mn-ea"/>
                        </a:rPr>
                        <a:t>PC</a:t>
                      </a:r>
                      <a:r>
                        <a:rPr lang="zh-CN" altLang="en-US" sz="2000" b="1">
                          <a:latin typeface="+mn-lt"/>
                          <a:ea typeface="+mn-ea"/>
                        </a:rPr>
                        <a:t>，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en-US" altLang="zh-CN" sz="2000" b="1">
                          <a:latin typeface="+mn-lt"/>
                          <a:ea typeface="+mn-ea"/>
                        </a:rPr>
                        <a:t>Apple Lisa</a:t>
                      </a:r>
                      <a:r>
                        <a:rPr lang="zh-CN" altLang="en-US" sz="2000" b="1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2000" b="1">
                          <a:latin typeface="+mn-lt"/>
                          <a:ea typeface="+mn-ea"/>
                        </a:rPr>
                        <a:t>Cray-1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第</a:t>
                      </a: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代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2010~</a:t>
                      </a:r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今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巨大规模集成电路。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超大规模、超高速集成电路；多处理器、多核处理器。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性能持续提升，软件和通信变得与硬件同等重要。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  <a:p>
                      <a:pPr algn="l"/>
                      <a:r>
                        <a:rPr lang="zh-CN" altLang="en-US" sz="2000" b="1" dirty="0">
                          <a:latin typeface="+mn-lt"/>
                          <a:ea typeface="+mn-ea"/>
                        </a:rPr>
                        <a:t>无处不在；并行处理；更强调软件和算法；虚拟化技术。</a:t>
                      </a: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https://gimg2.baidu.com/image_search/src=http%3A%2F%2Fpic.soutu123.cn%2Felement_origin_min_pic%2F16%2F11%2F01%2F6f75966a49cf3f42d0f5fcdc9929bdd4.jpg%21%2Ffw%2F700%2Fquality%2F90%2Funsharp%2Ftrue%2Fcompress%2Ftrue&amp;refer=http%3A%2F%2Fpic.soutu123.cn&amp;app=2002&amp;size=f9999,10000&amp;q=a80&amp;n=0&amp;g=0n&amp;fmt=jpeg?sec=1620530297&amp;t=86e4d1b7743164fc0fcec85a9328ced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05" y="4707214"/>
            <a:ext cx="246884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3.27 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568952" cy="23042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设浮点数字长为</a:t>
            </a:r>
            <a:r>
              <a:rPr lang="en-US" altLang="zh-CN" sz="2800" dirty="0"/>
              <a:t>12</a:t>
            </a:r>
            <a:r>
              <a:rPr lang="zh-CN" altLang="en-US" sz="2800" dirty="0"/>
              <a:t>位，</a:t>
            </a:r>
            <a:r>
              <a:rPr lang="zh-CN" altLang="en-US" sz="2800" dirty="0">
                <a:solidFill>
                  <a:srgbClr val="0000FF"/>
                </a:solidFill>
              </a:rPr>
              <a:t>阶码</a:t>
            </a:r>
            <a:r>
              <a:rPr lang="zh-CN" altLang="en-US" sz="2800" dirty="0"/>
              <a:t>为</a:t>
            </a:r>
            <a:r>
              <a:rPr lang="en-US" altLang="zh-CN" sz="2800" dirty="0"/>
              <a:t>5</a:t>
            </a:r>
            <a:r>
              <a:rPr lang="zh-CN" altLang="en-US" sz="2800" dirty="0"/>
              <a:t>位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1</a:t>
            </a:r>
            <a:r>
              <a:rPr lang="zh-CN" altLang="en-US" sz="2800" dirty="0"/>
              <a:t>位符号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00FF"/>
                </a:solidFill>
              </a:rPr>
              <a:t>尾数</a:t>
            </a:r>
            <a:r>
              <a:rPr lang="zh-CN" altLang="en-US" sz="2800" dirty="0"/>
              <a:t>为</a:t>
            </a:r>
            <a:r>
              <a:rPr lang="en-US" altLang="zh-CN" sz="2800" dirty="0"/>
              <a:t>7</a:t>
            </a:r>
            <a:r>
              <a:rPr lang="zh-CN" altLang="en-US" sz="2800" dirty="0"/>
              <a:t>位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1</a:t>
            </a:r>
            <a:r>
              <a:rPr lang="zh-CN" altLang="en-US" sz="2800" dirty="0"/>
              <a:t>位符号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。阶码用</a:t>
            </a:r>
            <a:r>
              <a:rPr lang="zh-CN" altLang="en-US" sz="2800" dirty="0">
                <a:solidFill>
                  <a:srgbClr val="FF0000"/>
                </a:solidFill>
              </a:rPr>
              <a:t>移码</a:t>
            </a:r>
            <a:r>
              <a:rPr lang="zh-CN" altLang="en-US" sz="2800" dirty="0"/>
              <a:t>、尾数用</a:t>
            </a:r>
            <a:r>
              <a:rPr lang="zh-CN" altLang="en-US" sz="2800" dirty="0">
                <a:solidFill>
                  <a:srgbClr val="FF0000"/>
                </a:solidFill>
              </a:rPr>
              <a:t>补码</a:t>
            </a:r>
            <a:r>
              <a:rPr lang="zh-CN" altLang="en-US" sz="2800" dirty="0"/>
              <a:t>表示。将下列各数按浮点数相加减的步骤计算 </a:t>
            </a:r>
            <a:r>
              <a:rPr lang="en-US" altLang="zh-CN" sz="2800" dirty="0"/>
              <a:t>X±Y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/>
              <a:t>1</a:t>
            </a:r>
            <a:r>
              <a:rPr lang="en-US" altLang="zh-CN" sz="2800" dirty="0">
                <a:latin typeface="+mn-ea"/>
              </a:rPr>
              <a:t>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7A55E4-D73D-482F-8EFE-D86384BD19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03350" y="1844824"/>
          <a:ext cx="20161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公式" r:id="rId1" imgW="812165" imgH="406400" progId="Equation.3">
                  <p:embed/>
                </p:oleObj>
              </mc:Choice>
              <mc:Fallback>
                <p:oleObj name="公式" r:id="rId1" imgW="8121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4824"/>
                        <a:ext cx="20161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425950" y="1844824"/>
          <a:ext cx="20177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公式" r:id="rId3" imgW="824865" imgH="406400" progId="Equation.3">
                  <p:embed/>
                </p:oleObj>
              </mc:Choice>
              <mc:Fallback>
                <p:oleObj name="公式" r:id="rId3" imgW="8248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844824"/>
                        <a:ext cx="2017713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522" y="2924944"/>
            <a:ext cx="6562750" cy="35283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】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(1011)</a:t>
            </a:r>
            <a:r>
              <a:rPr kumimoji="0" lang="nl-NL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nl-NL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-8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(0.1011)</a:t>
            </a:r>
            <a:r>
              <a:rPr kumimoji="0" lang="nl-NL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nl-NL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-4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0" lang="nl-NL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01100; 0.101100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(100011)</a:t>
            </a:r>
            <a:r>
              <a:rPr kumimoji="0" lang="nl-NL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nl-NL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-9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(0.100011)</a:t>
            </a:r>
            <a:r>
              <a:rPr kumimoji="0" lang="nl-NL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nl-NL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0" lang="nl-NL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[Y]</a:t>
            </a:r>
            <a:r>
              <a:rPr kumimoji="0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01101; 0.100011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72200" y="4145115"/>
            <a:ext cx="2707741" cy="2308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①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对阶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②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尾数求和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差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③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规格化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④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舍入处理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3.27 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10445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① 对阶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求阶差：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Δ</a:t>
            </a:r>
            <a:r>
              <a:rPr lang="en-US" altLang="zh-CN" sz="2800" dirty="0"/>
              <a:t>E]</a:t>
            </a:r>
            <a:r>
              <a:rPr lang="zh-CN" altLang="zh-CN" sz="2800" baseline="-25000" dirty="0"/>
              <a:t>补</a:t>
            </a:r>
            <a:r>
              <a:rPr lang="zh-CN" altLang="zh-CN" sz="2800" dirty="0"/>
              <a:t>＝</a:t>
            </a:r>
            <a:r>
              <a:rPr lang="en-US" altLang="zh-CN" sz="2800" dirty="0"/>
              <a:t>[E</a:t>
            </a:r>
            <a:r>
              <a:rPr lang="en-US" altLang="zh-CN" sz="2800" baseline="-25000" dirty="0"/>
              <a:t>X</a:t>
            </a:r>
            <a:r>
              <a:rPr lang="en-US" altLang="zh-CN" sz="2800" dirty="0"/>
              <a:t>]</a:t>
            </a:r>
            <a:r>
              <a:rPr lang="zh-CN" altLang="zh-CN" sz="2800" baseline="-25000" dirty="0"/>
              <a:t>移</a:t>
            </a:r>
            <a:r>
              <a:rPr lang="zh-CN" altLang="zh-CN" sz="2800" dirty="0"/>
              <a:t>＋</a:t>
            </a:r>
            <a:r>
              <a:rPr lang="en-US" altLang="zh-CN" sz="2800" dirty="0"/>
              <a:t>[[E</a:t>
            </a:r>
            <a:r>
              <a:rPr lang="en-US" altLang="zh-CN" sz="2800" baseline="-25000" dirty="0"/>
              <a:t>Y</a:t>
            </a:r>
            <a:r>
              <a:rPr lang="en-US" altLang="zh-CN" sz="2800" dirty="0"/>
              <a:t>]</a:t>
            </a:r>
            <a:r>
              <a:rPr lang="zh-CN" altLang="zh-CN" sz="2800" baseline="-25000" dirty="0"/>
              <a:t>移</a:t>
            </a:r>
            <a:r>
              <a:rPr lang="en-US" altLang="zh-CN" sz="2800" dirty="0"/>
              <a:t>]</a:t>
            </a:r>
            <a:r>
              <a:rPr lang="zh-CN" altLang="zh-CN" sz="2800" baseline="-25000" dirty="0"/>
              <a:t>求补</a:t>
            </a:r>
            <a:r>
              <a:rPr lang="zh-CN" altLang="zh-CN" sz="2800" dirty="0"/>
              <a:t>＝</a:t>
            </a:r>
            <a:r>
              <a:rPr lang="en-US" altLang="zh-CN" sz="2800" dirty="0"/>
              <a:t>01100</a:t>
            </a:r>
            <a:r>
              <a:rPr lang="zh-CN" altLang="zh-CN" sz="2800" dirty="0"/>
              <a:t>＋</a:t>
            </a:r>
            <a:r>
              <a:rPr lang="en-US" altLang="zh-CN" sz="2800" dirty="0"/>
              <a:t>10011</a:t>
            </a:r>
            <a:r>
              <a:rPr lang="zh-CN" altLang="zh-CN" sz="2800" dirty="0"/>
              <a:t>＝</a:t>
            </a:r>
            <a:r>
              <a:rPr lang="en-US" altLang="zh-CN" sz="2800" dirty="0"/>
              <a:t>11111</a:t>
            </a:r>
            <a:r>
              <a:rPr lang="zh-CN" altLang="zh-CN" sz="2800" dirty="0"/>
              <a:t>，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E</a:t>
            </a:r>
            <a:r>
              <a:rPr lang="en-US" altLang="zh-CN" sz="2800" baseline="-25000" dirty="0"/>
              <a:t>X</a:t>
            </a:r>
            <a:r>
              <a:rPr lang="zh-CN" altLang="zh-CN" sz="2800" dirty="0"/>
              <a:t>＜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Y</a:t>
            </a:r>
            <a:r>
              <a:rPr lang="zh-CN" altLang="zh-CN" sz="2800" dirty="0"/>
              <a:t>，</a:t>
            </a:r>
            <a:r>
              <a:rPr lang="en-US" altLang="zh-CN" sz="2800" dirty="0"/>
              <a:t>X</a:t>
            </a:r>
            <a:r>
              <a:rPr lang="zh-CN" altLang="zh-CN" sz="2800" dirty="0"/>
              <a:t>的尾数右移</a:t>
            </a:r>
            <a:r>
              <a:rPr lang="en-US" altLang="zh-CN" sz="2800" dirty="0"/>
              <a:t>1</a:t>
            </a:r>
            <a:r>
              <a:rPr lang="zh-CN" altLang="zh-CN" sz="2800" dirty="0"/>
              <a:t>位，阶码加</a:t>
            </a:r>
            <a:r>
              <a:rPr lang="en-US" altLang="zh-CN" sz="2800" dirty="0"/>
              <a:t>1</a:t>
            </a:r>
            <a:r>
              <a:rPr lang="zh-CN" altLang="zh-CN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[X]’</a:t>
            </a:r>
            <a:r>
              <a:rPr lang="zh-CN" altLang="zh-CN" sz="2800" baseline="-25000" dirty="0"/>
              <a:t>浮</a:t>
            </a:r>
            <a:r>
              <a:rPr lang="zh-CN" altLang="zh-CN" sz="2800" dirty="0"/>
              <a:t>＝</a:t>
            </a:r>
            <a:r>
              <a:rPr lang="en-US" altLang="zh-CN" sz="2800" dirty="0"/>
              <a:t>01101; 00.010110</a:t>
            </a:r>
            <a:endParaRPr lang="en-US" altLang="zh-CN" sz="2800" dirty="0"/>
          </a:p>
          <a:p>
            <a:pPr>
              <a:spcBef>
                <a:spcPts val="2400"/>
              </a:spcBef>
              <a:buNone/>
            </a:pPr>
            <a:r>
              <a:rPr lang="en-US" altLang="zh-CN" sz="2800" dirty="0"/>
              <a:t>  </a:t>
            </a:r>
            <a:r>
              <a:rPr lang="zh-CN" altLang="zh-CN" sz="2800" dirty="0"/>
              <a:t>∴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C00000"/>
                </a:solidFill>
              </a:rPr>
              <a:t>[X]’</a:t>
            </a:r>
            <a:r>
              <a:rPr lang="zh-CN" altLang="zh-CN" sz="2800" baseline="-25000" dirty="0">
                <a:solidFill>
                  <a:srgbClr val="C00000"/>
                </a:solidFill>
              </a:rPr>
              <a:t>浮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zh-CN" altLang="zh-CN" sz="2800" dirty="0">
                <a:solidFill>
                  <a:srgbClr val="C00000"/>
                </a:solidFill>
              </a:rPr>
              <a:t>＝ </a:t>
            </a:r>
            <a:r>
              <a:rPr lang="en-US" altLang="zh-CN" sz="2800" dirty="0">
                <a:solidFill>
                  <a:srgbClr val="C00000"/>
                </a:solidFill>
              </a:rPr>
              <a:t>01101; 00.010110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nl-NL" altLang="zh-CN" sz="2800" dirty="0"/>
              <a:t>		</a:t>
            </a:r>
            <a:r>
              <a:rPr lang="nl-NL" altLang="zh-CN" sz="2800" dirty="0">
                <a:solidFill>
                  <a:srgbClr val="C00000"/>
                </a:solidFill>
              </a:rPr>
              <a:t>[Y]</a:t>
            </a:r>
            <a:r>
              <a:rPr lang="zh-CN" altLang="zh-CN" sz="2800" baseline="-25000" dirty="0">
                <a:solidFill>
                  <a:srgbClr val="C00000"/>
                </a:solidFill>
              </a:rPr>
              <a:t>浮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zh-CN" altLang="zh-CN" sz="2800" dirty="0">
                <a:solidFill>
                  <a:srgbClr val="C00000"/>
                </a:solidFill>
              </a:rPr>
              <a:t>＝ </a:t>
            </a:r>
            <a:r>
              <a:rPr lang="nl-NL" altLang="zh-CN" sz="2800" dirty="0">
                <a:solidFill>
                  <a:srgbClr val="C00000"/>
                </a:solidFill>
              </a:rPr>
              <a:t>01101; 00.100011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7A55E4-D73D-482F-8EFE-D86384BD19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1538" y="548680"/>
            <a:ext cx="6562750" cy="108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01100; 0.101100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[Y]</a:t>
            </a:r>
            <a:r>
              <a:rPr kumimoji="0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nl-N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01101; 0.100011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3.27 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4891"/>
            <a:ext cx="8507288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6600"/>
                </a:solidFill>
              </a:rPr>
              <a:t>②</a:t>
            </a:r>
            <a:r>
              <a:rPr lang="en-US" altLang="zh-CN" sz="2800" dirty="0"/>
              <a:t> </a:t>
            </a:r>
            <a:r>
              <a:rPr lang="zh-CN" altLang="en-US" sz="2800" dirty="0"/>
              <a:t>尾数求和</a:t>
            </a:r>
            <a:r>
              <a:rPr lang="en-US" altLang="zh-CN" sz="2800" dirty="0"/>
              <a:t>/</a:t>
            </a:r>
            <a:r>
              <a:rPr lang="zh-CN" altLang="en-US" sz="2800" dirty="0"/>
              <a:t>差：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7A55E4-D73D-482F-8EFE-D86384BD19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1538" y="476672"/>
            <a:ext cx="4906566" cy="108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[X]’</a:t>
            </a:r>
            <a:r>
              <a:rPr kumimoji="0" lang="zh-CN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浮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01101; 00.010110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nl-NL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[Y]</a:t>
            </a:r>
            <a:r>
              <a:rPr kumimoji="0" lang="zh-CN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浮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 </a:t>
            </a:r>
            <a:r>
              <a:rPr kumimoji="0" lang="nl-NL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01101; 00.100011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1640" y="1827981"/>
            <a:ext cx="2232025" cy="138499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010110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100011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111001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75967" y="2764606"/>
            <a:ext cx="19432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059832" y="3139925"/>
            <a:ext cx="0" cy="505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357950" y="3139926"/>
            <a:ext cx="0" cy="5050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44231" y="1827981"/>
            <a:ext cx="2232025" cy="138499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010110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011101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110011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888558" y="2764606"/>
            <a:ext cx="194329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57200" y="3068960"/>
            <a:ext cx="2458616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规格化：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8596" y="3643983"/>
            <a:ext cx="4214842" cy="1441202"/>
          </a:xfrm>
          <a:prstGeom prst="rect">
            <a:avLst/>
          </a:prstGeom>
          <a:solidFill>
            <a:srgbClr val="FFEFFF"/>
          </a:solidFill>
          <a:ln w="28575" algn="ctr">
            <a:solidFill>
              <a:srgbClr val="FF66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已经是规格化尾数，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Y]</a:t>
            </a: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01101; 0.111001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857752" y="3643982"/>
            <a:ext cx="3960813" cy="1873250"/>
          </a:xfrm>
          <a:prstGeom prst="rect">
            <a:avLst/>
          </a:prstGeom>
          <a:solidFill>
            <a:srgbClr val="FFFFD9"/>
          </a:solidFill>
          <a:ln w="28575" algn="ctr">
            <a:solidFill>
              <a:srgbClr val="FF66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左规：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尾数左移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位，阶码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Y]</a:t>
            </a:r>
            <a:r>
              <a:rPr kumimoji="0" lang="zh-CN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</a:t>
            </a:r>
            <a:endParaRPr kumimoji="0" lang="zh-CN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01011; 1.001100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092280" y="1827981"/>
            <a:ext cx="1655961" cy="138499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11101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11110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11011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7452319" y="2764606"/>
            <a:ext cx="12515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4655" y="5229200"/>
            <a:ext cx="3161241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舍入处理：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2699792" y="5229200"/>
            <a:ext cx="2880320" cy="5191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无需舍入。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P94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dirty="0"/>
              <a:t>习题 </a:t>
            </a:r>
            <a:r>
              <a:rPr lang="en-US" altLang="zh-CN" dirty="0"/>
              <a:t>3.27 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568952" cy="23042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设浮点数字长为</a:t>
            </a:r>
            <a:r>
              <a:rPr lang="en-US" altLang="zh-CN" sz="2800" dirty="0"/>
              <a:t>12</a:t>
            </a:r>
            <a:r>
              <a:rPr lang="zh-CN" altLang="en-US" sz="2800" dirty="0"/>
              <a:t>位，</a:t>
            </a:r>
            <a:r>
              <a:rPr lang="zh-CN" altLang="en-US" sz="2800" dirty="0">
                <a:solidFill>
                  <a:srgbClr val="0000FF"/>
                </a:solidFill>
              </a:rPr>
              <a:t>阶码</a:t>
            </a:r>
            <a:r>
              <a:rPr lang="zh-CN" altLang="en-US" sz="2800" dirty="0"/>
              <a:t>为</a:t>
            </a:r>
            <a:r>
              <a:rPr lang="en-US" altLang="zh-CN" sz="2800" dirty="0"/>
              <a:t>5</a:t>
            </a:r>
            <a:r>
              <a:rPr lang="zh-CN" altLang="en-US" sz="2800" dirty="0"/>
              <a:t>位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1</a:t>
            </a:r>
            <a:r>
              <a:rPr lang="zh-CN" altLang="en-US" sz="2800" dirty="0"/>
              <a:t>位符号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00FF"/>
                </a:solidFill>
              </a:rPr>
              <a:t>尾数</a:t>
            </a:r>
            <a:r>
              <a:rPr lang="zh-CN" altLang="en-US" sz="2800" dirty="0"/>
              <a:t>为</a:t>
            </a:r>
            <a:r>
              <a:rPr lang="en-US" altLang="zh-CN" sz="2800" dirty="0"/>
              <a:t>7</a:t>
            </a:r>
            <a:r>
              <a:rPr lang="zh-CN" altLang="en-US" sz="2800" dirty="0"/>
              <a:t>位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1</a:t>
            </a:r>
            <a:r>
              <a:rPr lang="zh-CN" altLang="en-US" sz="2800" dirty="0"/>
              <a:t>位符号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。阶码用</a:t>
            </a:r>
            <a:r>
              <a:rPr lang="zh-CN" altLang="en-US" sz="2800" dirty="0">
                <a:solidFill>
                  <a:srgbClr val="FF0000"/>
                </a:solidFill>
              </a:rPr>
              <a:t>移码</a:t>
            </a:r>
            <a:r>
              <a:rPr lang="zh-CN" altLang="en-US" sz="2800" dirty="0"/>
              <a:t>、尾数用</a:t>
            </a:r>
            <a:r>
              <a:rPr lang="zh-CN" altLang="en-US" sz="2800" dirty="0">
                <a:solidFill>
                  <a:srgbClr val="FF0000"/>
                </a:solidFill>
              </a:rPr>
              <a:t>补码</a:t>
            </a:r>
            <a:r>
              <a:rPr lang="zh-CN" altLang="en-US" sz="2800" dirty="0"/>
              <a:t>表示。将下列各数按浮点数相加减的步骤计算 </a:t>
            </a:r>
            <a:r>
              <a:rPr lang="en-US" altLang="zh-CN" sz="2800" dirty="0"/>
              <a:t>X±Y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/>
              <a:t>1</a:t>
            </a:r>
            <a:r>
              <a:rPr lang="en-US" altLang="zh-CN" sz="2800" dirty="0">
                <a:latin typeface="+mn-ea"/>
              </a:rPr>
              <a:t>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7A55E4-D73D-482F-8EFE-D86384BD19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03350" y="1844824"/>
          <a:ext cx="20161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公式" r:id="rId1" imgW="812165" imgH="406400" progId="Equation.3">
                  <p:embed/>
                </p:oleObj>
              </mc:Choice>
              <mc:Fallback>
                <p:oleObj name="公式" r:id="rId1" imgW="812165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4824"/>
                        <a:ext cx="20161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425950" y="1844824"/>
          <a:ext cx="20177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公式" r:id="rId3" imgW="824865" imgH="406400" progId="Equation.3">
                  <p:embed/>
                </p:oleObj>
              </mc:Choice>
              <mc:Fallback>
                <p:oleObj name="公式" r:id="rId3" imgW="8248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844824"/>
                        <a:ext cx="2017713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/>
          <p:nvPr/>
        </p:nvSpPr>
        <p:spPr bwMode="auto">
          <a:xfrm>
            <a:off x="251520" y="2492896"/>
            <a:ext cx="8712968" cy="23042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验证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>
              <a:spcBef>
                <a:spcPct val="0"/>
              </a:spcBef>
            </a:pPr>
            <a:r>
              <a:rPr lang="en-US" altLang="zh-CN" dirty="0"/>
              <a:t>    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浮</a:t>
            </a: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01101; 0.111001</a:t>
            </a:r>
            <a:endParaRPr lang="en-US" altLang="zh-CN" dirty="0"/>
          </a:p>
          <a:p>
            <a:pPr algn="l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>
                <a:solidFill>
                  <a:srgbClr val="0000FF"/>
                </a:solidFill>
              </a:rPr>
              <a:t> ＝</a:t>
            </a:r>
            <a:r>
              <a:rPr lang="en-US" altLang="zh-CN" dirty="0"/>
              <a:t>0.111001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-3</a:t>
            </a:r>
            <a:r>
              <a:rPr lang="zh-CN" altLang="en-US" dirty="0"/>
              <a:t>＝</a:t>
            </a:r>
            <a:r>
              <a:rPr lang="en-US" altLang="zh-CN" dirty="0"/>
              <a:t>111001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-9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57/512</a:t>
            </a:r>
            <a:endParaRPr lang="en-US" altLang="zh-CN" dirty="0">
              <a:solidFill>
                <a:srgbClr val="0000FF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dirty="0"/>
              <a:t>    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浮</a:t>
            </a:r>
            <a:r>
              <a:rPr lang="en-US" altLang="zh-CN" dirty="0"/>
              <a:t>	</a:t>
            </a:r>
            <a:r>
              <a:rPr lang="zh-CN" altLang="en-US" dirty="0"/>
              <a:t>＝</a:t>
            </a:r>
            <a:r>
              <a:rPr lang="en-US" altLang="zh-CN" dirty="0"/>
              <a:t>01011; 1.001100</a:t>
            </a:r>
            <a:endParaRPr lang="en-US" altLang="zh-CN" dirty="0"/>
          </a:p>
          <a:p>
            <a:pPr algn="l">
              <a:spcBef>
                <a:spcPct val="0"/>
              </a:spcBef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>
                <a:solidFill>
                  <a:srgbClr val="0000FF"/>
                </a:solidFill>
              </a:rPr>
              <a:t> ＝</a:t>
            </a:r>
            <a:r>
              <a:rPr lang="en-US" altLang="zh-CN" dirty="0"/>
              <a:t>-0.1101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-5</a:t>
            </a:r>
            <a:r>
              <a:rPr lang="zh-CN" altLang="en-US" dirty="0"/>
              <a:t>＝</a:t>
            </a:r>
            <a:r>
              <a:rPr lang="en-US" altLang="zh-CN" dirty="0"/>
              <a:t>-1101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-9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-13/512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3568" y="4635446"/>
            <a:ext cx="3960440" cy="953794"/>
            <a:chOff x="683568" y="4563438"/>
            <a:chExt cx="3960440" cy="953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683568" y="4647304"/>
              <a:ext cx="3960440" cy="839096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683568" y="4563438"/>
            <a:ext cx="3744416" cy="953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name="公式" r:id="rId5" imgW="1624965" imgH="406400" progId="Equation.3">
                    <p:embed/>
                  </p:oleObj>
                </mc:Choice>
                <mc:Fallback>
                  <p:oleObj name="公式" r:id="rId5" imgW="1624965" imgH="406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4563438"/>
                          <a:ext cx="3744416" cy="9537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83568" y="5570240"/>
            <a:ext cx="3960440" cy="953434"/>
            <a:chOff x="683568" y="5498232"/>
            <a:chExt cx="3960440" cy="9534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683568" y="5560263"/>
              <a:ext cx="3960440" cy="872809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696416" y="5498232"/>
            <a:ext cx="2795464" cy="953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" name="公式" r:id="rId7" imgW="1231265" imgH="406400" progId="Equation.3">
                    <p:embed/>
                  </p:oleObj>
                </mc:Choice>
                <mc:Fallback>
                  <p:oleObj name="公式" r:id="rId7" imgW="1231265" imgH="40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16" y="5498232"/>
                          <a:ext cx="2795464" cy="953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68326"/>
            <a:ext cx="8568630" cy="6101034"/>
          </a:xfrm>
        </p:spPr>
        <p:txBody>
          <a:bodyPr/>
          <a:lstStyle/>
          <a:p>
            <a:r>
              <a:rPr lang="zh-CN" altLang="en-US"/>
              <a:t>摩尔定律：芯片的集成度呈指数级增涨。</a:t>
            </a:r>
            <a:endParaRPr lang="en-US" altLang="zh-CN" dirty="0"/>
          </a:p>
          <a:p>
            <a:pPr lvl="1"/>
            <a:r>
              <a:rPr lang="zh-CN" altLang="en-US" sz="2400" dirty="0"/>
              <a:t>集成电路芯片的集成度每</a:t>
            </a:r>
            <a:r>
              <a:rPr lang="en-US" altLang="zh-CN" sz="2400" dirty="0"/>
              <a:t>18</a:t>
            </a:r>
            <a:r>
              <a:rPr lang="zh-CN" altLang="en-US" sz="2400" dirty="0"/>
              <a:t>个月翻一番。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直至今日，半导体工业还是按照</a:t>
            </a:r>
            <a:r>
              <a:rPr lang="en-US" altLang="zh-CN" sz="2400" dirty="0"/>
              <a:t>DRAM</a:t>
            </a:r>
            <a:r>
              <a:rPr lang="zh-CN" altLang="en-US" sz="2400" dirty="0"/>
              <a:t>每</a:t>
            </a:r>
            <a:r>
              <a:rPr lang="en-US" altLang="zh-CN" sz="2400" dirty="0"/>
              <a:t>18</a:t>
            </a:r>
            <a:r>
              <a:rPr lang="zh-CN" altLang="en-US" sz="2400" dirty="0"/>
              <a:t>个月、微处理器每</a:t>
            </a:r>
            <a:r>
              <a:rPr lang="en-US" altLang="zh-CN" sz="2400" dirty="0"/>
              <a:t>24</a:t>
            </a:r>
            <a:r>
              <a:rPr lang="zh-CN" altLang="en-US" sz="2400" dirty="0"/>
              <a:t>个月集成度翻倍的规律发展着。</a:t>
            </a:r>
            <a:endParaRPr lang="en-US" altLang="zh-CN" sz="2400" dirty="0"/>
          </a:p>
          <a:p>
            <a:r>
              <a:rPr lang="zh-CN" altLang="en-US" dirty="0"/>
              <a:t>计算机的基本组成</a:t>
            </a:r>
            <a:endParaRPr lang="en-US" altLang="zh-CN" dirty="0"/>
          </a:p>
          <a:p>
            <a:pPr lvl="1"/>
            <a:r>
              <a:rPr lang="zh-CN" altLang="en-US" sz="2400" dirty="0"/>
              <a:t>硬件系统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软件系统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指令集体系结构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ISA</a:t>
            </a:r>
            <a:r>
              <a:rPr lang="en-US" altLang="zh-CN" sz="2400" dirty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 marL="986155" lvl="2" indent="-266700"/>
            <a:r>
              <a:rPr lang="zh-CN" altLang="en-US" sz="2400" dirty="0">
                <a:latin typeface="+mn-ea"/>
              </a:rPr>
              <a:t>处理器支持的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指令</a:t>
            </a:r>
            <a:r>
              <a:rPr lang="zh-CN" altLang="en-US" sz="2400" dirty="0">
                <a:latin typeface="+mn-ea"/>
              </a:rPr>
              <a:t>和指令的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字节级编码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986155" lvl="2" indent="-266700"/>
            <a:r>
              <a:rPr lang="en-US" altLang="zh-CN" sz="2400" dirty="0"/>
              <a:t>ISA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FF"/>
                </a:solidFill>
              </a:rPr>
              <a:t>软件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硬件</a:t>
            </a:r>
            <a:r>
              <a:rPr lang="zh-CN" altLang="en-US" sz="2400" dirty="0"/>
              <a:t>的分界面，</a:t>
            </a:r>
            <a:br>
              <a:rPr lang="en-US" altLang="zh-CN" sz="2400" dirty="0"/>
            </a:br>
            <a:r>
              <a:rPr lang="zh-CN" altLang="en-US" sz="2400" dirty="0"/>
              <a:t>软件（程序）由 </a:t>
            </a:r>
            <a:r>
              <a:rPr lang="en-US" altLang="zh-CN" sz="2400" dirty="0"/>
              <a:t>ISA </a:t>
            </a:r>
            <a:r>
              <a:rPr lang="zh-CN" altLang="en-US" sz="2400" dirty="0"/>
              <a:t>规定的“指令”组成。</a:t>
            </a:r>
            <a:endParaRPr lang="en-US" altLang="zh-CN" sz="2400" dirty="0"/>
          </a:p>
          <a:p>
            <a:pPr marL="986155" lvl="2" indent="-266700"/>
            <a:r>
              <a:rPr lang="zh-CN" altLang="en-US" sz="2400" dirty="0"/>
              <a:t>指令集体系结构（</a:t>
            </a:r>
            <a:r>
              <a:rPr lang="en-US" altLang="zh-CN" sz="2400" dirty="0"/>
              <a:t>ISA</a:t>
            </a:r>
            <a:r>
              <a:rPr lang="zh-CN" altLang="en-US" sz="2400" dirty="0"/>
              <a:t>）是区分不同处理器（</a:t>
            </a:r>
            <a:r>
              <a:rPr lang="en-US" altLang="zh-CN" sz="2400" dirty="0"/>
              <a:t>CPU</a:t>
            </a:r>
            <a:r>
              <a:rPr lang="zh-CN" altLang="en-US" sz="2400" dirty="0"/>
              <a:t>）的主要</a:t>
            </a:r>
            <a:r>
              <a:rPr lang="zh-CN" altLang="en-US" sz="2400"/>
              <a:t>标准。</a:t>
            </a:r>
            <a:endParaRPr lang="en-US" altLang="zh-CN" sz="2400"/>
          </a:p>
          <a:p>
            <a:pPr marL="986155" lvl="2" indent="-266700"/>
            <a:r>
              <a:rPr lang="en-US" altLang="zh-CN" sz="2400"/>
              <a:t>ISA</a:t>
            </a:r>
            <a:r>
              <a:rPr lang="zh-CN" altLang="en-US" sz="2400"/>
              <a:t>需要规定计算机中</a:t>
            </a:r>
            <a:r>
              <a:rPr lang="zh-CN" altLang="en-US" sz="2400">
                <a:solidFill>
                  <a:srgbClr val="D60093"/>
                </a:solidFill>
              </a:rPr>
              <a:t>程序员可见的</a:t>
            </a:r>
            <a:r>
              <a:rPr lang="zh-CN" altLang="en-US" sz="2400"/>
              <a:t>所有</a:t>
            </a:r>
            <a:r>
              <a:rPr lang="zh-CN" altLang="en-US" sz="2400">
                <a:solidFill>
                  <a:srgbClr val="FF3300"/>
                </a:solidFill>
              </a:rPr>
              <a:t>组件</a:t>
            </a:r>
            <a:r>
              <a:rPr lang="zh-CN" altLang="en-US" sz="2400"/>
              <a:t>及</a:t>
            </a:r>
            <a:r>
              <a:rPr lang="zh-CN" altLang="en-US" sz="2400">
                <a:solidFill>
                  <a:srgbClr val="FF3300"/>
                </a:solidFill>
              </a:rPr>
              <a:t>操作</a:t>
            </a:r>
            <a:r>
              <a:rPr lang="zh-CN" altLang="en-US" sz="2400"/>
              <a:t>，包括：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6632"/>
            <a:ext cx="8712968" cy="6660976"/>
          </a:xfrm>
        </p:spPr>
        <p:txBody>
          <a:bodyPr/>
          <a:lstStyle/>
          <a:p>
            <a:pPr marL="263525" lvl="0" indent="-263525">
              <a:spcBef>
                <a:spcPts val="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指令集</a:t>
            </a:r>
            <a:r>
              <a:rPr lang="zh-CN" altLang="zh-CN" sz="2400" dirty="0"/>
              <a:t>：处理器可执行的指令的集合。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指令格式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00FF"/>
                </a:solidFill>
              </a:rPr>
              <a:t>操作种类</a:t>
            </a:r>
            <a:r>
              <a:rPr lang="zh-CN" altLang="en-US" sz="2400" dirty="0"/>
              <a:t>、</a:t>
            </a:r>
            <a:r>
              <a:rPr lang="zh-CN" altLang="zh-CN" sz="2400" dirty="0"/>
              <a:t>每种操作对应的</a:t>
            </a:r>
            <a:r>
              <a:rPr lang="zh-CN" altLang="zh-CN" sz="2400" dirty="0">
                <a:solidFill>
                  <a:srgbClr val="0000FF"/>
                </a:solidFill>
              </a:rPr>
              <a:t>操作数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数据类型</a:t>
            </a:r>
            <a:r>
              <a:rPr lang="zh-CN" altLang="zh-CN" sz="2400" dirty="0"/>
              <a:t>：指令可以接受的操作数的类型。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寻址方式</a:t>
            </a:r>
            <a:r>
              <a:rPr lang="zh-CN" altLang="zh-CN" sz="2400" dirty="0"/>
              <a:t>：指令获取操作数的方式。</a:t>
            </a:r>
            <a:endParaRPr lang="zh-CN" altLang="zh-CN" sz="2400" dirty="0"/>
          </a:p>
          <a:p>
            <a:pPr marL="263525" indent="-263525">
              <a:spcBef>
                <a:spcPts val="0"/>
              </a:spcBef>
            </a:pPr>
            <a:r>
              <a:rPr lang="zh-CN" altLang="zh-CN" sz="2400" dirty="0"/>
              <a:t>软件可见的</a:t>
            </a:r>
            <a:r>
              <a:rPr lang="zh-CN" altLang="zh-CN" sz="2400" dirty="0">
                <a:solidFill>
                  <a:srgbClr val="FF0000"/>
                </a:solidFill>
              </a:rPr>
              <a:t>处理器状态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寄存器组</a:t>
            </a:r>
            <a:r>
              <a:rPr lang="zh-CN" altLang="zh-CN" sz="2400" dirty="0"/>
              <a:t>：寄存器的个数、名称（编号）、长度和用途。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/>
              <a:t>指令执行过程的</a:t>
            </a:r>
            <a:r>
              <a:rPr lang="zh-CN" altLang="zh-CN" sz="2400" dirty="0">
                <a:solidFill>
                  <a:srgbClr val="0000FF"/>
                </a:solidFill>
              </a:rPr>
              <a:t>控制方式</a:t>
            </a:r>
            <a:r>
              <a:rPr lang="zh-CN" altLang="zh-CN" sz="2400" dirty="0"/>
              <a:t>，包括</a:t>
            </a:r>
            <a:r>
              <a:rPr lang="zh-CN" altLang="zh-CN" sz="2400" dirty="0">
                <a:solidFill>
                  <a:srgbClr val="008000"/>
                </a:solidFill>
              </a:rPr>
              <a:t>程序计数器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8000"/>
                </a:solidFill>
              </a:rPr>
              <a:t>条件码</a:t>
            </a:r>
            <a:r>
              <a:rPr lang="zh-CN" altLang="zh-CN" sz="2400" dirty="0"/>
              <a:t>定义</a:t>
            </a:r>
            <a:br>
              <a:rPr lang="en-US" altLang="zh-CN" sz="2400" dirty="0"/>
            </a:br>
            <a:r>
              <a:rPr lang="zh-CN" altLang="zh-CN" sz="2400" dirty="0"/>
              <a:t>以及每条</a:t>
            </a:r>
            <a:r>
              <a:rPr lang="zh-CN" altLang="zh-CN" sz="2400" dirty="0">
                <a:solidFill>
                  <a:srgbClr val="008000"/>
                </a:solidFill>
              </a:rPr>
              <a:t>指令</a:t>
            </a:r>
            <a:r>
              <a:rPr lang="zh-CN" altLang="zh-CN" sz="2400" dirty="0"/>
              <a:t>对</a:t>
            </a:r>
            <a:r>
              <a:rPr lang="zh-CN" altLang="zh-CN" sz="2400" dirty="0">
                <a:solidFill>
                  <a:srgbClr val="008000"/>
                </a:solidFill>
              </a:rPr>
              <a:t>状态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008000"/>
                </a:solidFill>
              </a:rPr>
              <a:t>影响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263525" indent="-263525">
              <a:spcBef>
                <a:spcPts val="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存储模型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内存组织</a:t>
            </a:r>
            <a:r>
              <a:rPr lang="zh-CN" altLang="zh-CN" sz="2400" dirty="0"/>
              <a:t>：内存最大寻址空间和编址方式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字节次序</a:t>
            </a:r>
            <a:r>
              <a:rPr lang="zh-CN" altLang="zh-CN" sz="2400" dirty="0"/>
              <a:t>：操作数存放时按照大端还是小端方式存放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存储保护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虚拟存储器</a:t>
            </a:r>
            <a:r>
              <a:rPr lang="zh-CN" altLang="zh-CN" sz="2400" dirty="0"/>
              <a:t>的管理方式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输入输出接口</a:t>
            </a:r>
            <a:r>
              <a:rPr lang="zh-CN" altLang="zh-CN" sz="2400" dirty="0"/>
              <a:t>的访问与管理方式</a:t>
            </a:r>
            <a:endParaRPr lang="zh-CN" altLang="zh-CN" sz="2400" dirty="0"/>
          </a:p>
          <a:p>
            <a:pPr marL="263525" indent="-263525">
              <a:spcBef>
                <a:spcPts val="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系统模型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处理器状态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特权级别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536575" lvl="1" indent="-273050">
              <a:spcBef>
                <a:spcPts val="0"/>
              </a:spcBef>
            </a:pPr>
            <a:r>
              <a:rPr lang="zh-CN" altLang="zh-CN" sz="2400" dirty="0">
                <a:solidFill>
                  <a:srgbClr val="0000FF"/>
                </a:solidFill>
              </a:rPr>
              <a:t>中断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0000FF"/>
                </a:solidFill>
              </a:rPr>
              <a:t>异常</a:t>
            </a:r>
            <a:r>
              <a:rPr lang="zh-CN" altLang="zh-CN" sz="2400" dirty="0"/>
              <a:t>的处理方式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8C700AD2-48D6-4694-9AFC-F2D1E50529D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+mn-ea"/>
              </a:rPr>
              <a:t>冯</a:t>
            </a:r>
            <a:r>
              <a:rPr lang="zh-CN" altLang="en-US">
                <a:latin typeface="+mn-ea"/>
              </a:rPr>
              <a:t>诺依曼计算机：</a:t>
            </a:r>
            <a:r>
              <a:rPr lang="zh-CN" altLang="en-US">
                <a:solidFill>
                  <a:srgbClr val="FF0000"/>
                </a:solidFill>
              </a:rPr>
              <a:t>存储程序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程序控制</a:t>
            </a:r>
            <a:endParaRPr lang="en-US" altLang="zh-CN">
              <a:latin typeface="+mn-ea"/>
            </a:endParaRPr>
          </a:p>
          <a:p>
            <a:pPr marL="627380" lvl="1" indent="-271780">
              <a:spcBef>
                <a:spcPts val="600"/>
              </a:spcBef>
            </a:pPr>
            <a:r>
              <a:rPr lang="zh-CN" altLang="en-US" sz="2400">
                <a:latin typeface="+mn-ea"/>
              </a:rPr>
              <a:t>运算器、存储器、控制器、输入</a:t>
            </a:r>
            <a:r>
              <a:rPr lang="en-US" altLang="zh-CN" sz="2400">
                <a:latin typeface="+mn-ea"/>
              </a:rPr>
              <a:t>/</a:t>
            </a:r>
            <a:r>
              <a:rPr lang="zh-CN" altLang="en-US" sz="2400">
                <a:latin typeface="+mn-ea"/>
              </a:rPr>
              <a:t>输出设备。</a:t>
            </a:r>
            <a:endParaRPr lang="en-US" altLang="zh-CN" sz="2400">
              <a:latin typeface="+mn-ea"/>
            </a:endParaRPr>
          </a:p>
          <a:p>
            <a:pPr marL="627380" lvl="1" indent="-271780">
              <a:spcBef>
                <a:spcPts val="600"/>
              </a:spcBef>
            </a:pPr>
            <a:r>
              <a:rPr lang="zh-CN" altLang="en-US" sz="2400">
                <a:solidFill>
                  <a:srgbClr val="0000FF"/>
                </a:solidFill>
              </a:rPr>
              <a:t>指令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0000FF"/>
                </a:solidFill>
              </a:rPr>
              <a:t>数据</a:t>
            </a:r>
            <a:r>
              <a:rPr lang="zh-CN" altLang="en-US" sz="2400"/>
              <a:t>以</a:t>
            </a:r>
            <a:r>
              <a:rPr lang="zh-CN" altLang="en-US" sz="2400">
                <a:solidFill>
                  <a:srgbClr val="CC0066"/>
                </a:solidFill>
              </a:rPr>
              <a:t>二进制</a:t>
            </a:r>
            <a:r>
              <a:rPr lang="zh-CN" altLang="en-US" sz="2400"/>
              <a:t>形式表示，</a:t>
            </a:r>
            <a:br>
              <a:rPr lang="en-US" altLang="zh-CN" sz="2400"/>
            </a:br>
            <a:r>
              <a:rPr lang="zh-CN" altLang="en-US" sz="2400">
                <a:solidFill>
                  <a:srgbClr val="C00000"/>
                </a:solidFill>
              </a:rPr>
              <a:t>以同等地位</a:t>
            </a:r>
            <a:r>
              <a:rPr lang="zh-CN" altLang="en-US" sz="2400"/>
              <a:t>存放在</a:t>
            </a:r>
            <a:r>
              <a:rPr lang="zh-CN" altLang="en-US" sz="2400">
                <a:solidFill>
                  <a:srgbClr val="009900"/>
                </a:solidFill>
              </a:rPr>
              <a:t>存储器</a:t>
            </a:r>
            <a:r>
              <a:rPr lang="zh-CN" altLang="en-US" sz="2400"/>
              <a:t>中，并可按</a:t>
            </a:r>
            <a:r>
              <a:rPr lang="zh-CN" altLang="en-US" sz="2400">
                <a:solidFill>
                  <a:srgbClr val="CC0066"/>
                </a:solidFill>
              </a:rPr>
              <a:t>地址</a:t>
            </a:r>
            <a:r>
              <a:rPr lang="zh-CN" altLang="en-US" sz="2400"/>
              <a:t>访问</a:t>
            </a:r>
            <a:r>
              <a:rPr lang="zh-CN" altLang="en-US" sz="2400">
                <a:latin typeface="+mn-ea"/>
              </a:rPr>
              <a:t>。</a:t>
            </a:r>
            <a:endParaRPr lang="en-US" altLang="zh-CN" sz="2400">
              <a:latin typeface="+mn-ea"/>
            </a:endParaRPr>
          </a:p>
          <a:p>
            <a:pPr marL="627380" lvl="1" indent="-269875">
              <a:spcBef>
                <a:spcPts val="600"/>
              </a:spcBef>
            </a:pPr>
            <a:r>
              <a:rPr lang="zh-CN" altLang="en-US" sz="2400"/>
              <a:t>将计算机要</a:t>
            </a:r>
            <a:r>
              <a:rPr lang="zh-CN" altLang="en-US" sz="2400">
                <a:latin typeface="+mn-ea"/>
              </a:rPr>
              <a:t>处理</a:t>
            </a:r>
            <a:r>
              <a:rPr lang="zh-CN" altLang="en-US" sz="2400"/>
              <a:t>的问题用</a:t>
            </a:r>
            <a:r>
              <a:rPr lang="zh-CN" altLang="en-US" sz="2400">
                <a:solidFill>
                  <a:srgbClr val="CC0066"/>
                </a:solidFill>
              </a:rPr>
              <a:t>指令</a:t>
            </a:r>
            <a:r>
              <a:rPr lang="zh-CN" altLang="en-US" sz="2400"/>
              <a:t>编成</a:t>
            </a:r>
            <a:r>
              <a:rPr lang="zh-CN" altLang="en-US" sz="2400">
                <a:solidFill>
                  <a:srgbClr val="0000FF"/>
                </a:solidFill>
              </a:rPr>
              <a:t>程序</a:t>
            </a:r>
            <a:r>
              <a:rPr lang="zh-CN" altLang="en-US" sz="2400"/>
              <a:t>。</a:t>
            </a:r>
            <a:endParaRPr lang="zh-CN" altLang="en-US" sz="2400"/>
          </a:p>
          <a:p>
            <a:pPr marL="627380" lvl="1" indent="-269875" eaLnBrk="1" hangingPunct="1">
              <a:spcBef>
                <a:spcPts val="600"/>
              </a:spcBef>
            </a:pPr>
            <a:r>
              <a:rPr lang="zh-CN" altLang="en-US" sz="2400"/>
              <a:t>在</a:t>
            </a:r>
            <a:r>
              <a:rPr lang="zh-CN" altLang="en-US" sz="2400">
                <a:solidFill>
                  <a:srgbClr val="CC0066"/>
                </a:solidFill>
              </a:rPr>
              <a:t>控制器</a:t>
            </a:r>
            <a:r>
              <a:rPr lang="zh-CN" altLang="en-US" sz="2400"/>
              <a:t>的控制下，</a:t>
            </a:r>
            <a:r>
              <a:rPr lang="zh-CN" altLang="en-US" sz="2400">
                <a:solidFill>
                  <a:srgbClr val="CC0066"/>
                </a:solidFill>
              </a:rPr>
              <a:t>指令</a:t>
            </a:r>
            <a:r>
              <a:rPr lang="zh-CN" altLang="en-US" sz="2400"/>
              <a:t>被逐条从</a:t>
            </a:r>
            <a:r>
              <a:rPr lang="zh-CN" altLang="en-US" sz="2400">
                <a:solidFill>
                  <a:srgbClr val="009900"/>
                </a:solidFill>
              </a:rPr>
              <a:t>存储器</a:t>
            </a:r>
            <a:r>
              <a:rPr lang="zh-CN" altLang="en-US" sz="2400"/>
              <a:t>中取出来执行，</a:t>
            </a:r>
            <a:br>
              <a:rPr lang="en-US" altLang="zh-CN" sz="2400"/>
            </a:br>
            <a:r>
              <a:rPr lang="zh-CN" altLang="en-US" sz="2400"/>
              <a:t>产生</a:t>
            </a:r>
            <a:r>
              <a:rPr lang="zh-CN" altLang="en-US" sz="2400">
                <a:solidFill>
                  <a:srgbClr val="0000FF"/>
                </a:solidFill>
              </a:rPr>
              <a:t>控制流</a:t>
            </a:r>
            <a:r>
              <a:rPr lang="zh-CN" altLang="en-US" sz="2400"/>
              <a:t>，在控制流的驱动下完成指令的功能。</a:t>
            </a:r>
            <a:endParaRPr lang="en-US" altLang="zh-CN" sz="2400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zh-CN" altLang="en-US" dirty="0"/>
              <a:t>计算机的分类：</a:t>
            </a:r>
            <a:r>
              <a:rPr lang="en-US" altLang="zh-CN" dirty="0"/>
              <a:t>Flynn</a:t>
            </a:r>
            <a:r>
              <a:rPr lang="zh-CN" altLang="en-US" dirty="0"/>
              <a:t>分类法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SISD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</a:rPr>
              <a:t>单</a:t>
            </a:r>
            <a:r>
              <a:rPr lang="zh-CN" altLang="en-US" sz="2400" dirty="0">
                <a:solidFill>
                  <a:srgbClr val="0000FF"/>
                </a:solidFill>
              </a:rPr>
              <a:t>指令流</a:t>
            </a: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</a:rPr>
              <a:t>单</a:t>
            </a:r>
            <a:r>
              <a:rPr lang="zh-CN" altLang="en-US" sz="2400" dirty="0">
                <a:solidFill>
                  <a:srgbClr val="0000FF"/>
                </a:solidFill>
              </a:rPr>
              <a:t>数据流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SIMD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</a:rPr>
              <a:t>单</a:t>
            </a:r>
            <a:r>
              <a:rPr lang="zh-CN" altLang="en-US" sz="2400" dirty="0">
                <a:solidFill>
                  <a:srgbClr val="0000FF"/>
                </a:solidFill>
              </a:rPr>
              <a:t>指令流</a:t>
            </a:r>
            <a:r>
              <a:rPr lang="zh-CN" altLang="en-US" sz="2400" dirty="0">
                <a:solidFill>
                  <a:srgbClr val="FF6600"/>
                </a:solidFill>
                <a:latin typeface="+mj-ea"/>
                <a:ea typeface="+mj-ea"/>
              </a:rPr>
              <a:t>多</a:t>
            </a:r>
            <a:r>
              <a:rPr lang="zh-CN" altLang="en-US" sz="2400" dirty="0">
                <a:solidFill>
                  <a:srgbClr val="0000FF"/>
                </a:solidFill>
              </a:rPr>
              <a:t>数据流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MISD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6600"/>
                </a:solidFill>
                <a:latin typeface="+mj-ea"/>
                <a:ea typeface="+mj-ea"/>
              </a:rPr>
              <a:t>多</a:t>
            </a:r>
            <a:r>
              <a:rPr lang="zh-CN" altLang="en-US" sz="2400" dirty="0">
                <a:solidFill>
                  <a:srgbClr val="0000FF"/>
                </a:solidFill>
              </a:rPr>
              <a:t>指令流</a:t>
            </a: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</a:rPr>
              <a:t>单</a:t>
            </a:r>
            <a:r>
              <a:rPr lang="zh-CN" altLang="en-US" sz="2400" dirty="0">
                <a:solidFill>
                  <a:srgbClr val="0000FF"/>
                </a:solidFill>
              </a:rPr>
              <a:t>数据流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MIMD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6600"/>
                </a:solidFill>
                <a:latin typeface="+mj-ea"/>
                <a:ea typeface="+mj-ea"/>
              </a:rPr>
              <a:t>多</a:t>
            </a:r>
            <a:r>
              <a:rPr lang="zh-CN" altLang="en-US" sz="2400" dirty="0">
                <a:solidFill>
                  <a:srgbClr val="0000FF"/>
                </a:solidFill>
              </a:rPr>
              <a:t>指令流</a:t>
            </a:r>
            <a:r>
              <a:rPr lang="zh-CN" altLang="en-US" sz="2400" dirty="0">
                <a:solidFill>
                  <a:srgbClr val="FF6600"/>
                </a:solidFill>
                <a:latin typeface="+mj-ea"/>
                <a:ea typeface="+mj-ea"/>
              </a:rPr>
              <a:t>多</a:t>
            </a:r>
            <a:r>
              <a:rPr lang="zh-CN" altLang="en-US" sz="2400" dirty="0">
                <a:solidFill>
                  <a:srgbClr val="0000FF"/>
                </a:solidFill>
              </a:rPr>
              <a:t>数据流</a:t>
            </a:r>
            <a:r>
              <a:rPr lang="zh-CN" altLang="en-US" sz="2400" dirty="0"/>
              <a:t> </a:t>
            </a:r>
            <a:r>
              <a:rPr lang="en-US" altLang="zh-CN" sz="2400" dirty="0"/>
              <a:t>MIMD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36295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阿姆达尔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Amdahl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定律的有关计算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272160" y="1454826"/>
          <a:ext cx="3229315" cy="175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公式" r:id="rId1" imgW="1167765" imgH="635000" progId="Equation.3">
                  <p:embed/>
                </p:oleObj>
              </mc:Choice>
              <mc:Fallback>
                <p:oleObj name="公式" r:id="rId1" imgW="1167765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60" y="1454826"/>
                        <a:ext cx="3229315" cy="175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272160" y="3288704"/>
          <a:ext cx="433228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公式" r:id="rId3" imgW="1562100" imgH="673100" progId="Equation.3">
                  <p:embed/>
                </p:oleObj>
              </mc:Choice>
              <mc:Fallback>
                <p:oleObj name="公式" r:id="rId3" imgW="15621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60" y="3288704"/>
                        <a:ext cx="4332288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332912" y="177225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单个部件可改进：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560" y="360294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多个部件可同时改进：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229200"/>
            <a:ext cx="8145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计算机系统中某一部件由于采用某种更快的执行方式后，</a:t>
            </a:r>
            <a:br>
              <a:rPr lang="en-US" altLang="zh-CN" sz="24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整个系统性能的提高与这种执行方式的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使用频率</a:t>
            </a:r>
            <a:r>
              <a:rPr lang="zh-CN" altLang="en-US" sz="24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占总执行时间的比例</a:t>
            </a:r>
            <a:r>
              <a:rPr lang="zh-CN" altLang="en-US" sz="24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有关。</a:t>
            </a:r>
            <a:endParaRPr lang="zh-CN" altLang="en-US" sz="2400" b="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</p:spPr>
        <p:txBody>
          <a:bodyPr anchor="ctr"/>
          <a:lstStyle/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zh-CN" altLang="en-US" sz="4000" b="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数据表示</a:t>
            </a:r>
            <a:endParaRPr lang="zh-CN" altLang="en-US" sz="4000" b="0" dirty="0">
              <a:solidFill>
                <a:srgbClr val="FFFF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3" name="图片 2">
            <a:hlinkClick r:id="" action="ppaction://noaction"/>
          </p:cNvPr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5229200"/>
            <a:ext cx="6223527" cy="1296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2.0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tailEnd type="none" w="med" len="lg"/>
        </a:ln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9069</Words>
  <Application>WPS 演示</Application>
  <PresentationFormat>全屏显示(4:3)</PresentationFormat>
  <Paragraphs>1608</Paragraphs>
  <Slides>43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43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Arial Black</vt:lpstr>
      <vt:lpstr>黑体</vt:lpstr>
      <vt:lpstr>楷体</vt:lpstr>
      <vt:lpstr>楷体_GB2312</vt:lpstr>
      <vt:lpstr>新宋体</vt:lpstr>
      <vt:lpstr>Times New Roman</vt:lpstr>
      <vt:lpstr>微软雅黑</vt:lpstr>
      <vt:lpstr>Arial Unicode MS</vt:lpstr>
      <vt:lpstr>等线</vt:lpstr>
      <vt:lpstr>Consolas</vt:lpstr>
      <vt:lpstr>Courier New</vt:lpstr>
      <vt:lpstr>Segoe UI Symbol</vt:lpstr>
      <vt:lpstr>Arial</vt:lpstr>
      <vt:lpstr>CheXQ_class_4比3_组成</vt:lpstr>
      <vt:lpstr>Equation.3</vt:lpstr>
      <vt:lpstr>Equation.3</vt:lpstr>
      <vt:lpstr>Equation.3</vt:lpstr>
      <vt:lpstr>Visio.Drawing.15</vt:lpstr>
      <vt:lpstr>Visio.Drawing.15</vt:lpstr>
      <vt:lpstr>Equation.3</vt:lpstr>
      <vt:lpstr>Equation.3</vt:lpstr>
      <vt:lpstr>Equation.3</vt:lpstr>
      <vt:lpstr>Equation.3</vt:lpstr>
      <vt:lpstr>Equation.3</vt:lpstr>
      <vt:lpstr>计算机组织与体系结构 期中复习</vt:lpstr>
      <vt:lpstr>题型</vt:lpstr>
      <vt:lpstr>PowerPoint 演示文稿</vt:lpstr>
      <vt:lpstr>第1章  绪论</vt:lpstr>
      <vt:lpstr>第1章  绪论</vt:lpstr>
      <vt:lpstr>PowerPoint 演示文稿</vt:lpstr>
      <vt:lpstr>第1章  绪论</vt:lpstr>
      <vt:lpstr>第1章  绪论</vt:lpstr>
      <vt:lpstr>PowerPoint 演示文稿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P55，习题 2.9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PowerPoint 演示文稿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第2章  计算机系统中的数据表示</vt:lpstr>
      <vt:lpstr>PowerPoint 演示文稿</vt:lpstr>
      <vt:lpstr>第3章  运算方法与运算器</vt:lpstr>
      <vt:lpstr>第3章  运算方法与运算器</vt:lpstr>
      <vt:lpstr>第3章  运算方法与运算器</vt:lpstr>
      <vt:lpstr>教材 P93，习题 3.15 </vt:lpstr>
      <vt:lpstr>教材 P93，习题 3.16 </vt:lpstr>
      <vt:lpstr>P94，习题 3.20</vt:lpstr>
      <vt:lpstr>第3章  运算方法与运算器</vt:lpstr>
      <vt:lpstr>P94，习题 3.21</vt:lpstr>
      <vt:lpstr>P94，习题 3.21</vt:lpstr>
      <vt:lpstr>第3章  运算方法与运算器</vt:lpstr>
      <vt:lpstr>P94，习题 3.27 ①</vt:lpstr>
      <vt:lpstr>P94，习题 3.27 ①</vt:lpstr>
      <vt:lpstr>P94，习题 3.27 ①</vt:lpstr>
      <vt:lpstr>P94，习题 3.27 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计算机组织与体系结构</dc:title>
  <dc:creator>车向泉</dc:creator>
  <cp:lastModifiedBy>lenovo</cp:lastModifiedBy>
  <cp:revision>189</cp:revision>
  <dcterms:created xsi:type="dcterms:W3CDTF">2018-12-26T10:43:00Z</dcterms:created>
  <dcterms:modified xsi:type="dcterms:W3CDTF">2025-06-19T12:49:21Z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EF9B3142AA7C49489E3ECDBDDB3DAB4E_12</vt:lpwstr>
  </property>
  <property fmtid="{D5CDD505-2E9C-101B-9397-08002B2CF9AE}" pid="3" name="KSOProductBuildVer">
    <vt:lpwstr>2052-12.1.0.21541</vt:lpwstr>
  </property>
</Properties>
</file>