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7"/>
  </p:notesMasterIdLst>
  <p:handoutMasterIdLst>
    <p:handoutMasterId r:id="rId18"/>
  </p:handoutMasterIdLst>
  <p:sldIdLst>
    <p:sldId id="256" r:id="rId5"/>
    <p:sldId id="257" r:id="rId6"/>
    <p:sldId id="259" r:id="rId7"/>
    <p:sldId id="263" r:id="rId8"/>
    <p:sldId id="261" r:id="rId9"/>
    <p:sldId id="264" r:id="rId10"/>
    <p:sldId id="270" r:id="rId11"/>
    <p:sldId id="271" r:id="rId12"/>
    <p:sldId id="267" r:id="rId13"/>
    <p:sldId id="268" r:id="rId14"/>
    <p:sldId id="269"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0000"/>
    <a:srgbClr val="3E3E3E"/>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4328" autoAdjust="0"/>
  </p:normalViewPr>
  <p:slideViewPr>
    <p:cSldViewPr snapToGrid="0">
      <p:cViewPr>
        <p:scale>
          <a:sx n="100" d="100"/>
          <a:sy n="100" d="100"/>
        </p:scale>
        <p:origin x="216" y="396"/>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5/16/2021</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5/16/2021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action step is what the audience is supposed to do or think about the topic.  It should be one sentence that is written clearly and with much thought. It may also be the thesis statement restated as an action.  The goal of this slide is to leave the audience with a clear message as to what they are to do or think at the end of the speech.  It may be a good idea to end with a powerful quote or image.  </a:t>
            </a:r>
          </a:p>
        </p:txBody>
      </p:sp>
      <p:sp>
        <p:nvSpPr>
          <p:cNvPr id="4" name="Slide Number Placeholder 3"/>
          <p:cNvSpPr>
            <a:spLocks noGrp="1"/>
          </p:cNvSpPr>
          <p:nvPr>
            <p:ph type="sldNum" sz="quarter" idx="10"/>
          </p:nvPr>
        </p:nvSpPr>
        <p:spPr/>
        <p:txBody>
          <a:bodyPr/>
          <a:lstStyle/>
          <a:p>
            <a:fld id="{E6AEB063-7F11-4E3B-BA52-07405B1C2D95}" type="slidenum">
              <a:rPr lang="en-US" smtClean="0"/>
              <a:t>10</a:t>
            </a:fld>
            <a:endParaRPr lang="en-US" dirty="0"/>
          </a:p>
        </p:txBody>
      </p:sp>
    </p:spTree>
    <p:extLst>
      <p:ext uri="{BB962C8B-B14F-4D97-AF65-F5344CB8AC3E}">
        <p14:creationId xmlns:p14="http://schemas.microsoft.com/office/powerpoint/2010/main" val="2906257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12</a:t>
            </a:fld>
            <a:endParaRPr lang="en-US" dirty="0"/>
          </a:p>
        </p:txBody>
      </p:sp>
    </p:spTree>
    <p:extLst>
      <p:ext uri="{BB962C8B-B14F-4D97-AF65-F5344CB8AC3E}">
        <p14:creationId xmlns:p14="http://schemas.microsoft.com/office/powerpoint/2010/main" val="2015259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750561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2639452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#3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the counterargument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418214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#3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the counterargument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293814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#3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the counterargument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2674168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9</a:t>
            </a:fld>
            <a:endParaRPr lang="en-US" dirty="0"/>
          </a:p>
        </p:txBody>
      </p:sp>
    </p:spTree>
    <p:extLst>
      <p:ext uri="{BB962C8B-B14F-4D97-AF65-F5344CB8AC3E}">
        <p14:creationId xmlns:p14="http://schemas.microsoft.com/office/powerpoint/2010/main" val="37305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noProof="0"/>
              <a:t>Click to edit Master title style</a:t>
            </a:r>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p:txBody>
          <a:bodyPr/>
          <a:lstStyle/>
          <a:p>
            <a:fld id="{FB7F6C47-B260-4BB6-8230-7D14D5CDE026}" type="datetimeFigureOut">
              <a:rPr lang="en-US" noProof="0" smtClean="0"/>
              <a:t>5/16/2021</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D4F5D18E-4241-429D-BEDB-6A7415C52F3D}"/>
              </a:ext>
            </a:extLst>
          </p:cNvPr>
          <p:cNvSpPr>
            <a:spLocks noGrp="1"/>
          </p:cNvSpPr>
          <p:nvPr>
            <p:ph type="dt" sz="half" idx="10"/>
          </p:nvPr>
        </p:nvSpPr>
        <p:spPr/>
        <p:txBody>
          <a:bodyPr/>
          <a:lstStyle/>
          <a:p>
            <a:fld id="{FB7F6C47-B260-4BB6-8230-7D14D5CDE026}" type="datetimeFigureOut">
              <a:rPr lang="en-US" noProof="0" smtClean="0"/>
              <a:t>5/16/2021</a:t>
            </a:fld>
            <a:endParaRPr lang="en-US" noProof="0" dirty="0"/>
          </a:p>
        </p:txBody>
      </p:sp>
      <p:sp>
        <p:nvSpPr>
          <p:cNvPr id="8" name="Footer Placeholder 7">
            <a:extLst>
              <a:ext uri="{FF2B5EF4-FFF2-40B4-BE49-F238E27FC236}">
                <a16:creationId xmlns:a16="http://schemas.microsoft.com/office/drawing/2014/main" id="{7F5CFD55-6AD5-4B7E-AC33-483174EF1EBD}"/>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B3473E37-6504-470F-92FA-792C3ACA4FEC}"/>
              </a:ext>
            </a:extLst>
          </p:cNvPr>
          <p:cNvSpPr>
            <a:spLocks noGrp="1"/>
          </p:cNvSpPr>
          <p:nvPr>
            <p:ph type="dt" sz="half" idx="10"/>
          </p:nvPr>
        </p:nvSpPr>
        <p:spPr/>
        <p:txBody>
          <a:bodyPr/>
          <a:lstStyle/>
          <a:p>
            <a:fld id="{FB7F6C47-B260-4BB6-8230-7D14D5CDE026}" type="datetimeFigureOut">
              <a:rPr lang="en-US" noProof="0" smtClean="0"/>
              <a:t>5/16/2021</a:t>
            </a:fld>
            <a:endParaRPr lang="en-US" noProof="0" dirty="0"/>
          </a:p>
        </p:txBody>
      </p:sp>
      <p:sp>
        <p:nvSpPr>
          <p:cNvPr id="12" name="Footer Placeholder 11">
            <a:extLst>
              <a:ext uri="{FF2B5EF4-FFF2-40B4-BE49-F238E27FC236}">
                <a16:creationId xmlns:a16="http://schemas.microsoft.com/office/drawing/2014/main" id="{7523DE74-18E2-4EF3-A1FC-8A32CCFE2666}"/>
              </a:ext>
            </a:extLst>
          </p:cNvPr>
          <p:cNvSpPr>
            <a:spLocks noGrp="1"/>
          </p:cNvSpPr>
          <p:nvPr>
            <p:ph type="ftr" sz="quarter" idx="11"/>
          </p:nvPr>
        </p:nvSpPr>
        <p:spPr/>
        <p:txBody>
          <a:bodyPr/>
          <a:lstStyle/>
          <a:p>
            <a:r>
              <a:rPr lang="en-US" noProof="0" dirty="0"/>
              <a:t>Add a footer</a:t>
            </a:r>
          </a:p>
        </p:txBody>
      </p:sp>
      <p:sp>
        <p:nvSpPr>
          <p:cNvPr id="13" name="Slide Number Placeholder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noProof="0"/>
              <a:t>Click to edit Master title style</a:t>
            </a:r>
          </a:p>
        </p:txBody>
      </p:sp>
      <p:sp>
        <p:nvSpPr>
          <p:cNvPr id="7" name="Date Placeholder 6">
            <a:extLst>
              <a:ext uri="{FF2B5EF4-FFF2-40B4-BE49-F238E27FC236}">
                <a16:creationId xmlns:a16="http://schemas.microsoft.com/office/drawing/2014/main" id="{93AF03C3-E3F3-4845-8D9E-9BD2A676707E}"/>
              </a:ext>
            </a:extLst>
          </p:cNvPr>
          <p:cNvSpPr>
            <a:spLocks noGrp="1"/>
          </p:cNvSpPr>
          <p:nvPr>
            <p:ph type="dt" sz="half" idx="10"/>
          </p:nvPr>
        </p:nvSpPr>
        <p:spPr/>
        <p:txBody>
          <a:bodyPr/>
          <a:lstStyle/>
          <a:p>
            <a:fld id="{FB7F6C47-B260-4BB6-8230-7D14D5CDE026}" type="datetimeFigureOut">
              <a:rPr lang="en-US" noProof="0" smtClean="0"/>
              <a:t>5/16/2021</a:t>
            </a:fld>
            <a:endParaRPr lang="en-US" noProof="0" dirty="0"/>
          </a:p>
        </p:txBody>
      </p:sp>
      <p:sp>
        <p:nvSpPr>
          <p:cNvPr id="8" name="Footer Placeholder 7">
            <a:extLst>
              <a:ext uri="{FF2B5EF4-FFF2-40B4-BE49-F238E27FC236}">
                <a16:creationId xmlns:a16="http://schemas.microsoft.com/office/drawing/2014/main" id="{DB9C7230-29FF-42F2-A662-1BC1D19C5003}"/>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6D14D8-4D13-4DFE-938B-B710F891BBA2}"/>
              </a:ext>
            </a:extLst>
          </p:cNvPr>
          <p:cNvSpPr>
            <a:spLocks noGrp="1"/>
          </p:cNvSpPr>
          <p:nvPr>
            <p:ph type="dt" sz="half" idx="10"/>
          </p:nvPr>
        </p:nvSpPr>
        <p:spPr/>
        <p:txBody>
          <a:bodyPr/>
          <a:lstStyle/>
          <a:p>
            <a:fld id="{FB7F6C47-B260-4BB6-8230-7D14D5CDE026}" type="datetimeFigureOut">
              <a:rPr lang="en-US" noProof="0" smtClean="0"/>
              <a:t>5/16/2021</a:t>
            </a:fld>
            <a:endParaRPr lang="en-US" noProof="0" dirty="0"/>
          </a:p>
        </p:txBody>
      </p:sp>
      <p:sp>
        <p:nvSpPr>
          <p:cNvPr id="6" name="Footer Placeholder 5">
            <a:extLst>
              <a:ext uri="{FF2B5EF4-FFF2-40B4-BE49-F238E27FC236}">
                <a16:creationId xmlns:a16="http://schemas.microsoft.com/office/drawing/2014/main" id="{6864B8A5-6021-4208-A587-B45576E66D48}"/>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noProof="0"/>
              <a:t>Click to edit Master title style</a:t>
            </a:r>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8" name="Date Placeholder 7">
            <a:extLst>
              <a:ext uri="{FF2B5EF4-FFF2-40B4-BE49-F238E27FC236}">
                <a16:creationId xmlns:a16="http://schemas.microsoft.com/office/drawing/2014/main" id="{CBF97433-9C09-4B71-A1E0-24F75011D99C}"/>
              </a:ext>
            </a:extLst>
          </p:cNvPr>
          <p:cNvSpPr>
            <a:spLocks noGrp="1"/>
          </p:cNvSpPr>
          <p:nvPr>
            <p:ph type="dt" sz="half" idx="10"/>
          </p:nvPr>
        </p:nvSpPr>
        <p:spPr/>
        <p:txBody>
          <a:bodyPr/>
          <a:lstStyle/>
          <a:p>
            <a:fld id="{FB7F6C47-B260-4BB6-8230-7D14D5CDE026}" type="datetimeFigureOut">
              <a:rPr lang="en-US" noProof="0" smtClean="0"/>
              <a:t>5/16/2021</a:t>
            </a:fld>
            <a:endParaRPr lang="en-US" noProof="0" dirty="0"/>
          </a:p>
        </p:txBody>
      </p:sp>
      <p:sp>
        <p:nvSpPr>
          <p:cNvPr id="9" name="Footer Placeholder 8">
            <a:extLst>
              <a:ext uri="{FF2B5EF4-FFF2-40B4-BE49-F238E27FC236}">
                <a16:creationId xmlns:a16="http://schemas.microsoft.com/office/drawing/2014/main" id="{46EDA271-FE91-46E6-ABB5-0A3AD2448B21}"/>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noProof="0"/>
              <a:t>Click to edit Master title style</a:t>
            </a:r>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9" name="Text Placeholder 5"/>
          <p:cNvSpPr>
            <a:spLocks noGrp="1"/>
          </p:cNvSpPr>
          <p:nvPr>
            <p:ph type="body" sz="quarter" idx="16" hasCustomPrompt="1"/>
          </p:nvPr>
        </p:nvSpPr>
        <p:spPr>
          <a:xfrm>
            <a:off x="7574642" y="1081456"/>
            <a:ext cx="3810001" cy="4075465"/>
          </a:xfrm>
        </p:spPr>
        <p:txBody>
          <a:bodyPr anchor="t" anchorCtr="0">
            <a:normAutofit/>
          </a:bodyPr>
          <a:lstStyle>
            <a:lvl1pPr marL="0" indent="0" algn="l">
              <a:buFontTx/>
              <a:buNone/>
              <a:defRPr sz="2800"/>
            </a:lvl1pPr>
          </a:lstStyle>
          <a:p>
            <a:pPr lvl="0"/>
            <a:r>
              <a:rPr lang="en-US" noProof="0"/>
              <a:t>Edit Master text styles</a:t>
            </a:r>
          </a:p>
        </p:txBody>
      </p:sp>
      <p:sp>
        <p:nvSpPr>
          <p:cNvPr id="7" name="Date Placeholder 6">
            <a:extLst>
              <a:ext uri="{FF2B5EF4-FFF2-40B4-BE49-F238E27FC236}">
                <a16:creationId xmlns:a16="http://schemas.microsoft.com/office/drawing/2014/main" id="{7964F81E-11BA-4BB3-AC2C-0A729DC676E6}"/>
              </a:ext>
            </a:extLst>
          </p:cNvPr>
          <p:cNvSpPr>
            <a:spLocks noGrp="1"/>
          </p:cNvSpPr>
          <p:nvPr>
            <p:ph type="dt" sz="half" idx="17"/>
          </p:nvPr>
        </p:nvSpPr>
        <p:spPr/>
        <p:txBody>
          <a:bodyPr/>
          <a:lstStyle/>
          <a:p>
            <a:fld id="{FB7F6C47-B260-4BB6-8230-7D14D5CDE026}" type="datetimeFigureOut">
              <a:rPr lang="en-US" noProof="0" smtClean="0"/>
              <a:t>5/16/2021</a:t>
            </a:fld>
            <a:endParaRPr lang="en-US" noProof="0" dirty="0"/>
          </a:p>
        </p:txBody>
      </p:sp>
      <p:sp>
        <p:nvSpPr>
          <p:cNvPr id="10" name="Footer Placeholder 9">
            <a:extLst>
              <a:ext uri="{FF2B5EF4-FFF2-40B4-BE49-F238E27FC236}">
                <a16:creationId xmlns:a16="http://schemas.microsoft.com/office/drawing/2014/main" id="{F93A4488-E8DE-4FEB-88F9-B37F95CC838A}"/>
              </a:ext>
            </a:extLst>
          </p:cNvPr>
          <p:cNvSpPr>
            <a:spLocks noGrp="1"/>
          </p:cNvSpPr>
          <p:nvPr>
            <p:ph type="ftr" sz="quarter" idx="18"/>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noProof="0"/>
              <a:t>Click to edit Master title style</a:t>
            </a:r>
          </a:p>
        </p:txBody>
      </p:sp>
      <p:sp>
        <p:nvSpPr>
          <p:cNvPr id="6" name="Text Placeholder 5"/>
          <p:cNvSpPr>
            <a:spLocks noGrp="1"/>
          </p:cNvSpPr>
          <p:nvPr>
            <p:ph type="body" sz="quarter" idx="16" hasCustomPrompt="1"/>
          </p:nvPr>
        </p:nvSpPr>
        <p:spPr>
          <a:xfrm>
            <a:off x="6156000" y="2286000"/>
            <a:ext cx="4880300" cy="2295525"/>
          </a:xfrm>
        </p:spPr>
        <p:txBody>
          <a:bodyPr anchor="ctr" anchorCtr="0">
            <a:normAutofit/>
          </a:bodyPr>
          <a:lstStyle>
            <a:lvl1pPr marL="0" indent="0" algn="ctr">
              <a:buFontTx/>
              <a:buNone/>
              <a:defRPr sz="2800"/>
            </a:lvl1pPr>
          </a:lstStyle>
          <a:p>
            <a:pPr lvl="0"/>
            <a:r>
              <a:rPr lang="en-US" noProof="0"/>
              <a:t>Edit Master text styles</a:t>
            </a:r>
          </a:p>
        </p:txBody>
      </p:sp>
      <p:sp>
        <p:nvSpPr>
          <p:cNvPr id="5" name="Date Placeholder 4">
            <a:extLst>
              <a:ext uri="{FF2B5EF4-FFF2-40B4-BE49-F238E27FC236}">
                <a16:creationId xmlns:a16="http://schemas.microsoft.com/office/drawing/2014/main" id="{52142ECB-4FB1-4B01-80F3-04208C781B16}"/>
              </a:ext>
            </a:extLst>
          </p:cNvPr>
          <p:cNvSpPr>
            <a:spLocks noGrp="1"/>
          </p:cNvSpPr>
          <p:nvPr>
            <p:ph type="dt" sz="half" idx="17"/>
          </p:nvPr>
        </p:nvSpPr>
        <p:spPr/>
        <p:txBody>
          <a:bodyPr/>
          <a:lstStyle/>
          <a:p>
            <a:fld id="{FB7F6C47-B260-4BB6-8230-7D14D5CDE026}" type="datetimeFigureOut">
              <a:rPr lang="en-US" noProof="0" smtClean="0"/>
              <a:t>5/16/2021</a:t>
            </a:fld>
            <a:endParaRPr lang="en-US" noProof="0" dirty="0"/>
          </a:p>
        </p:txBody>
      </p:sp>
      <p:sp>
        <p:nvSpPr>
          <p:cNvPr id="7" name="Footer Placeholder 6">
            <a:extLst>
              <a:ext uri="{FF2B5EF4-FFF2-40B4-BE49-F238E27FC236}">
                <a16:creationId xmlns:a16="http://schemas.microsoft.com/office/drawing/2014/main" id="{776F215A-F354-440E-A263-A920F5950831}"/>
              </a:ext>
            </a:extLst>
          </p:cNvPr>
          <p:cNvSpPr>
            <a:spLocks noGrp="1"/>
          </p:cNvSpPr>
          <p:nvPr>
            <p:ph type="ftr" sz="quarter" idx="18"/>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noProof="0"/>
              <a:t>Click to edit Master title style</a:t>
            </a:r>
          </a:p>
        </p:txBody>
      </p:sp>
      <p:sp>
        <p:nvSpPr>
          <p:cNvPr id="3" name="Vertical Text Placeholder 2"/>
          <p:cNvSpPr>
            <a:spLocks noGrp="1"/>
          </p:cNvSpPr>
          <p:nvPr>
            <p:ph type="body" orient="vert" idx="1" hasCustomPrompt="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9D7128B4-F868-4384-A8AA-473DA3516902}"/>
              </a:ext>
            </a:extLst>
          </p:cNvPr>
          <p:cNvSpPr>
            <a:spLocks noGrp="1"/>
          </p:cNvSpPr>
          <p:nvPr>
            <p:ph type="dt" sz="half" idx="10"/>
          </p:nvPr>
        </p:nvSpPr>
        <p:spPr/>
        <p:txBody>
          <a:bodyPr/>
          <a:lstStyle/>
          <a:p>
            <a:fld id="{FB7F6C47-B260-4BB6-8230-7D14D5CDE026}" type="datetimeFigureOut">
              <a:rPr lang="en-US" noProof="0" smtClean="0"/>
              <a:t>5/16/2021</a:t>
            </a:fld>
            <a:endParaRPr lang="en-US" noProof="0" dirty="0"/>
          </a:p>
        </p:txBody>
      </p:sp>
      <p:sp>
        <p:nvSpPr>
          <p:cNvPr id="8" name="Footer Placeholder 7">
            <a:extLst>
              <a:ext uri="{FF2B5EF4-FFF2-40B4-BE49-F238E27FC236}">
                <a16:creationId xmlns:a16="http://schemas.microsoft.com/office/drawing/2014/main" id="{84FF940D-9281-4C2A-BA62-E5854A11F99B}"/>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5/16/2021</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t>5/16/2021</a:t>
            </a:fld>
            <a:endParaRPr lang="en-US"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a:lstStyle/>
          <a:p>
            <a:fld id="{FB7F6C47-B260-4BB6-8230-7D14D5CDE026}" type="datetimeFigureOut">
              <a:rPr lang="en-US" noProof="0" smtClean="0"/>
              <a:t>5/16/2021</a:t>
            </a:fld>
            <a:endParaRPr lang="en-US" noProof="0" dirty="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82940641-87D1-48C5-879E-8A5FBA537AFD}"/>
              </a:ext>
            </a:extLst>
          </p:cNvPr>
          <p:cNvSpPr>
            <a:spLocks noGrp="1"/>
          </p:cNvSpPr>
          <p:nvPr>
            <p:ph type="dt" sz="half" idx="10"/>
          </p:nvPr>
        </p:nvSpPr>
        <p:spPr/>
        <p:txBody>
          <a:bodyPr/>
          <a:lstStyle/>
          <a:p>
            <a:fld id="{FB7F6C47-B260-4BB6-8230-7D14D5CDE026}" type="datetimeFigureOut">
              <a:rPr lang="en-US" noProof="0" smtClean="0"/>
              <a:t>5/16/2021</a:t>
            </a:fld>
            <a:endParaRPr lang="en-US" noProof="0" dirty="0"/>
          </a:p>
        </p:txBody>
      </p:sp>
      <p:sp>
        <p:nvSpPr>
          <p:cNvPr id="10" name="Footer Placeholder 9">
            <a:extLst>
              <a:ext uri="{FF2B5EF4-FFF2-40B4-BE49-F238E27FC236}">
                <a16:creationId xmlns:a16="http://schemas.microsoft.com/office/drawing/2014/main" id="{DBFA68A8-3A7A-430B-9A66-482C28DC5A76}"/>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5/16/2021</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FB7F6C47-B260-4BB6-8230-7D14D5CDE026}" type="datetimeFigureOut">
              <a:rPr lang="en-US" noProof="0" smtClean="0"/>
              <a:t>5/16/2021</a:t>
            </a:fld>
            <a:endParaRPr lang="en-US"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a:lstStyle/>
          <a:p>
            <a:fld id="{FB7F6C47-B260-4BB6-8230-7D14D5CDE026}" type="datetimeFigureOut">
              <a:rPr lang="en-US" noProof="0" smtClean="0"/>
              <a:t>5/16/2021</a:t>
            </a:fld>
            <a:endParaRPr lang="en-US" noProof="0" dirty="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913A633-0BBE-491F-94FD-A319FC7D2B1A}"/>
              </a:ext>
            </a:extLst>
          </p:cNvPr>
          <p:cNvSpPr>
            <a:spLocks noGrp="1"/>
          </p:cNvSpPr>
          <p:nvPr>
            <p:ph type="dt" sz="half" idx="10"/>
          </p:nvPr>
        </p:nvSpPr>
        <p:spPr/>
        <p:txBody>
          <a:bodyPr/>
          <a:lstStyle/>
          <a:p>
            <a:fld id="{FB7F6C47-B260-4BB6-8230-7D14D5CDE026}" type="datetimeFigureOut">
              <a:rPr lang="en-US" noProof="0" smtClean="0"/>
              <a:t>5/16/2021</a:t>
            </a:fld>
            <a:endParaRPr lang="en-US" noProof="0" dirty="0"/>
          </a:p>
        </p:txBody>
      </p:sp>
      <p:sp>
        <p:nvSpPr>
          <p:cNvPr id="8" name="Footer Placeholder 7">
            <a:extLst>
              <a:ext uri="{FF2B5EF4-FFF2-40B4-BE49-F238E27FC236}">
                <a16:creationId xmlns:a16="http://schemas.microsoft.com/office/drawing/2014/main" id="{9916FEDE-3F7F-4F2C-A341-BDA56AA7C2AC}"/>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noProof="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noProof="0" dirty="0"/>
              <a:t>Add a footer</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noProof="0" smtClean="0"/>
              <a:t>5/16/2021</a:t>
            </a:fld>
            <a:endParaRPr lang="en-US" noProof="0"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accounts.google.com/signin/v2/identifier?passive=true&amp;continue=https%3A%2F%2Fcolab.research.google.com%2F&amp;ec=GAZAqQM&amp;flowName=GlifWebSignIn&amp;flowEntry=ServiceLogin"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GB" b="0" dirty="0"/>
              <a:t>Breast Cancer Classification with Capsule Networks</a:t>
            </a:r>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p:txBody>
          <a:bodyPr>
            <a:normAutofit lnSpcReduction="10000"/>
          </a:bodyPr>
          <a:lstStyle/>
          <a:p>
            <a:r>
              <a:rPr lang="en-US" sz="2400" dirty="0"/>
              <a:t>Author: Marcell Veiner</a:t>
            </a:r>
          </a:p>
        </p:txBody>
      </p:sp>
      <p:sp>
        <p:nvSpPr>
          <p:cNvPr id="5" name="Subtitle 2">
            <a:extLst>
              <a:ext uri="{FF2B5EF4-FFF2-40B4-BE49-F238E27FC236}">
                <a16:creationId xmlns:a16="http://schemas.microsoft.com/office/drawing/2014/main" id="{9B0F6EA2-4899-4EF2-9931-0A5F34831134}"/>
              </a:ext>
            </a:extLst>
          </p:cNvPr>
          <p:cNvSpPr txBox="1">
            <a:spLocks/>
          </p:cNvSpPr>
          <p:nvPr/>
        </p:nvSpPr>
        <p:spPr>
          <a:xfrm>
            <a:off x="809999" y="5663441"/>
            <a:ext cx="10572000" cy="434974"/>
          </a:xfrm>
          <a:prstGeom prst="rect">
            <a:avLst/>
          </a:prstGeom>
          <a:effectLst/>
        </p:spPr>
        <p:txBody>
          <a:bodyPr vert="horz" lIns="91440" tIns="45720" rIns="91440" bIns="45720" rtlCol="0" anchor="t">
            <a:normAutofit lnSpcReduction="10000"/>
          </a:bodyPr>
          <a:lstStyle>
            <a:lvl1pPr marL="0" indent="0" algn="ctr" defTabSz="457200" rtl="0" eaLnBrk="1" latinLnBrk="0" hangingPunct="1">
              <a:spcBef>
                <a:spcPct val="20000"/>
              </a:spcBef>
              <a:spcAft>
                <a:spcPts val="600"/>
              </a:spcAft>
              <a:buClr>
                <a:schemeClr val="accent1"/>
              </a:buClr>
              <a:buSzPct val="80000"/>
              <a:buFont typeface="Wingdings 2" charset="2"/>
              <a:buNone/>
              <a:defRPr sz="24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80000"/>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80000"/>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80000"/>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80000"/>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dirty="0"/>
              <a:t>Supervisor: Dr Georgios </a:t>
            </a:r>
            <a:r>
              <a:rPr lang="en-US" dirty="0" err="1"/>
              <a:t>Leontidis</a:t>
            </a:r>
            <a:endParaRPr lang="en-US" dirty="0"/>
          </a:p>
        </p:txBody>
      </p:sp>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D7442235-8F25-4E4C-8750-8CC8C44313AD}"/>
              </a:ext>
            </a:extLst>
          </p:cNvPr>
          <p:cNvSpPr>
            <a:spLocks noGrp="1"/>
          </p:cNvSpPr>
          <p:nvPr>
            <p:ph sz="quarter" idx="14"/>
          </p:nvPr>
        </p:nvSpPr>
        <p:spPr/>
        <p:txBody>
          <a:bodyPr>
            <a:normAutofit/>
          </a:bodyPr>
          <a:lstStyle/>
          <a:p>
            <a:pPr marL="0" indent="0" algn="ctr">
              <a:buFont typeface="Arial" panose="020B0604020202020204" pitchFamily="34" charset="0"/>
              <a:buNone/>
            </a:pPr>
            <a:r>
              <a:rPr lang="en-GB" sz="4000" dirty="0">
                <a:ea typeface="Tahoma" panose="020B0604030504040204" pitchFamily="34" charset="0"/>
                <a:cs typeface="Tahoma" panose="020B0604030504040204" pitchFamily="34" charset="0"/>
              </a:rPr>
              <a:t>Can Capsule Networks outperform CNNs in medical imaging?</a:t>
            </a:r>
            <a:endParaRPr lang="en-US" sz="4000" dirty="0">
              <a:ea typeface="Tahoma" panose="020B0604030504040204" pitchFamily="34" charset="0"/>
              <a:cs typeface="Tahoma" panose="020B0604030504040204" pitchFamily="34" charset="0"/>
            </a:endParaRPr>
          </a:p>
        </p:txBody>
      </p:sp>
      <p:sp>
        <p:nvSpPr>
          <p:cNvPr id="5" name="Title 4">
            <a:extLst>
              <a:ext uri="{FF2B5EF4-FFF2-40B4-BE49-F238E27FC236}">
                <a16:creationId xmlns:a16="http://schemas.microsoft.com/office/drawing/2014/main" id="{FDA7EC95-D971-4A86-9927-619CED5AB4B2}"/>
              </a:ext>
            </a:extLst>
          </p:cNvPr>
          <p:cNvSpPr>
            <a:spLocks noGrp="1"/>
          </p:cNvSpPr>
          <p:nvPr>
            <p:ph type="title"/>
          </p:nvPr>
        </p:nvSpPr>
        <p:spPr>
          <a:xfrm>
            <a:off x="810000" y="4489884"/>
            <a:ext cx="10561418" cy="1426004"/>
          </a:xfrm>
        </p:spPr>
        <p:txBody>
          <a:bodyPr/>
          <a:lstStyle/>
          <a:p>
            <a:r>
              <a:rPr lang="en-US" dirty="0"/>
              <a:t>Yes and No. Competing Results.</a:t>
            </a:r>
          </a:p>
        </p:txBody>
      </p:sp>
    </p:spTree>
    <p:extLst>
      <p:ext uri="{BB962C8B-B14F-4D97-AF65-F5344CB8AC3E}">
        <p14:creationId xmlns:p14="http://schemas.microsoft.com/office/powerpoint/2010/main" val="198029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References</a:t>
            </a:r>
          </a:p>
        </p:txBody>
      </p:sp>
      <p:sp>
        <p:nvSpPr>
          <p:cNvPr id="6" name="Content Placeholder 2">
            <a:extLst>
              <a:ext uri="{FF2B5EF4-FFF2-40B4-BE49-F238E27FC236}">
                <a16:creationId xmlns:a16="http://schemas.microsoft.com/office/drawing/2014/main" id="{2CDD6D8F-82E7-4F74-A0AA-2D4787CE594A}"/>
              </a:ext>
            </a:extLst>
          </p:cNvPr>
          <p:cNvSpPr txBox="1">
            <a:spLocks/>
          </p:cNvSpPr>
          <p:nvPr/>
        </p:nvSpPr>
        <p:spPr>
          <a:xfrm>
            <a:off x="810001" y="2222287"/>
            <a:ext cx="10571998" cy="3638764"/>
          </a:xfrm>
          <a:prstGeom prst="rect">
            <a:avLst/>
          </a:prstGeom>
        </p:spPr>
        <p:txBody>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ea typeface="Tahoma" panose="020B0604030504040204" pitchFamily="34" charset="0"/>
                <a:cs typeface="Tahoma" panose="020B0604030504040204" pitchFamily="34" charset="0"/>
              </a:rPr>
              <a:t>[Type evidence against the topic here]</a:t>
            </a:r>
          </a:p>
          <a:p>
            <a:r>
              <a:rPr lang="en-US">
                <a:ea typeface="Tahoma" panose="020B0604030504040204" pitchFamily="34" charset="0"/>
                <a:cs typeface="Tahoma" panose="020B0604030504040204" pitchFamily="34" charset="0"/>
              </a:rPr>
              <a:t>[Type evidence against the topic here]</a:t>
            </a:r>
          </a:p>
          <a:p>
            <a:r>
              <a:rPr lang="en-US">
                <a:ea typeface="Tahoma" panose="020B0604030504040204" pitchFamily="34" charset="0"/>
                <a:cs typeface="Tahoma" panose="020B0604030504040204" pitchFamily="34" charset="0"/>
              </a:rPr>
              <a:t>[Type evidence against the topic here]</a:t>
            </a:r>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9459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4000" dirty="0"/>
              <a:t>Thank you!</a:t>
            </a:r>
          </a:p>
        </p:txBody>
      </p:sp>
    </p:spTree>
    <p:extLst>
      <p:ext uri="{BB962C8B-B14F-4D97-AF65-F5344CB8AC3E}">
        <p14:creationId xmlns:p14="http://schemas.microsoft.com/office/powerpoint/2010/main" val="333006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2453643"/>
          </a:xfrm>
        </p:spPr>
        <p:txBody>
          <a:bodyPr/>
          <a:lstStyle/>
          <a:p>
            <a:pPr marL="0" indent="0">
              <a:buNone/>
            </a:pPr>
            <a:r>
              <a:rPr lang="en-US" dirty="0"/>
              <a:t>Breast Cancer Statistics</a:t>
            </a:r>
          </a:p>
          <a:p>
            <a:r>
              <a:rPr lang="en-GB" dirty="0"/>
              <a:t>Breast cancer is one of the most common type of cancer in the UK.</a:t>
            </a:r>
          </a:p>
          <a:p>
            <a:r>
              <a:rPr lang="en-GB" dirty="0">
                <a:solidFill>
                  <a:srgbClr val="6D0000"/>
                </a:solidFill>
              </a:rPr>
              <a:t>1 out of every 8 females </a:t>
            </a:r>
            <a:r>
              <a:rPr lang="en-GB" dirty="0"/>
              <a:t>are diagnosed with it at some point [].</a:t>
            </a:r>
          </a:p>
          <a:p>
            <a:r>
              <a:rPr lang="en-GB" dirty="0"/>
              <a:t>4th most common cause of cancer death in the UK.</a:t>
            </a:r>
          </a:p>
        </p:txBody>
      </p:sp>
      <p:sp>
        <p:nvSpPr>
          <p:cNvPr id="7" name="TextBox 6">
            <a:extLst>
              <a:ext uri="{FF2B5EF4-FFF2-40B4-BE49-F238E27FC236}">
                <a16:creationId xmlns:a16="http://schemas.microsoft.com/office/drawing/2014/main" id="{F45415F2-12A9-46B4-A10B-A2FD9E60405B}"/>
              </a:ext>
            </a:extLst>
          </p:cNvPr>
          <p:cNvSpPr txBox="1"/>
          <p:nvPr/>
        </p:nvSpPr>
        <p:spPr>
          <a:xfrm>
            <a:off x="3781101" y="5963704"/>
            <a:ext cx="4629797" cy="338554"/>
          </a:xfrm>
          <a:prstGeom prst="rect">
            <a:avLst/>
          </a:prstGeom>
          <a:noFill/>
        </p:spPr>
        <p:txBody>
          <a:bodyPr wrap="square" rtlCol="0">
            <a:spAutoFit/>
          </a:bodyPr>
          <a:lstStyle/>
          <a:p>
            <a:pPr algn="ctr"/>
            <a:r>
              <a:rPr lang="en-GB" sz="1600" b="0" i="0" dirty="0">
                <a:solidFill>
                  <a:srgbClr val="666666"/>
                </a:solidFill>
                <a:effectLst/>
              </a:rPr>
              <a:t>Figure 1</a:t>
            </a:r>
            <a:r>
              <a:rPr lang="en-GB" sz="1600" b="0" i="0" dirty="0">
                <a:effectLst/>
              </a:rPr>
              <a:t>: Breast Cancer Statistics in the UK.</a:t>
            </a:r>
            <a:endParaRPr lang="en-GB" sz="1600" dirty="0"/>
          </a:p>
        </p:txBody>
      </p:sp>
      <p:sp>
        <p:nvSpPr>
          <p:cNvPr id="8" name="Content Placeholder 2">
            <a:extLst>
              <a:ext uri="{FF2B5EF4-FFF2-40B4-BE49-F238E27FC236}">
                <a16:creationId xmlns:a16="http://schemas.microsoft.com/office/drawing/2014/main" id="{8CE627E5-6BD6-451E-A1D7-53DD91AD7C2E}"/>
              </a:ext>
            </a:extLst>
          </p:cNvPr>
          <p:cNvSpPr txBox="1">
            <a:spLocks/>
          </p:cNvSpPr>
          <p:nvPr/>
        </p:nvSpPr>
        <p:spPr>
          <a:xfrm>
            <a:off x="6368726" y="2348573"/>
            <a:ext cx="5186363" cy="2160854"/>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Diagnosis</a:t>
            </a:r>
          </a:p>
          <a:p>
            <a:pPr marL="285750" indent="-285750">
              <a:buClr>
                <a:srgbClr val="86153B"/>
              </a:buClr>
              <a:buFont typeface="Arial" panose="020B0604020202020204" pitchFamily="34" charset="0"/>
              <a:buChar char="•"/>
            </a:pPr>
            <a:r>
              <a:rPr lang="en-GB" sz="1800" b="0" i="0" dirty="0">
                <a:effectLst/>
              </a:rPr>
              <a:t>Diagnosis often set up with the help of computer aided techniques.</a:t>
            </a:r>
          </a:p>
          <a:p>
            <a:pPr marL="285750" indent="-285750">
              <a:buClr>
                <a:srgbClr val="86153B"/>
              </a:buClr>
              <a:buFont typeface="Arial" panose="020B0604020202020204" pitchFamily="34" charset="0"/>
              <a:buChar char="•"/>
            </a:pPr>
            <a:r>
              <a:rPr lang="en-GB" sz="1800" b="0" i="0" dirty="0">
                <a:effectLst/>
              </a:rPr>
              <a:t>Current approaches (CNNs), discard valuable low-level in-formation. </a:t>
            </a:r>
          </a:p>
          <a:p>
            <a:pPr marL="285750" indent="-285750">
              <a:buClr>
                <a:srgbClr val="86153B"/>
              </a:buClr>
              <a:buFont typeface="Arial" panose="020B0604020202020204" pitchFamily="34" charset="0"/>
              <a:buChar char="•"/>
            </a:pPr>
            <a:r>
              <a:rPr lang="en-GB" sz="1800" b="0" i="0" dirty="0">
                <a:effectLst/>
              </a:rPr>
              <a:t>New approach: </a:t>
            </a:r>
            <a:r>
              <a:rPr lang="en-GB" sz="1800" i="0" dirty="0">
                <a:solidFill>
                  <a:srgbClr val="6D0000"/>
                </a:solidFill>
                <a:effectLst/>
              </a:rPr>
              <a:t>Capsule Networks</a:t>
            </a:r>
            <a:r>
              <a:rPr lang="en-GB" sz="1800" b="0" i="0" dirty="0">
                <a:solidFill>
                  <a:srgbClr val="6D0000"/>
                </a:solidFill>
                <a:effectLst/>
              </a:rPr>
              <a:t>.</a:t>
            </a:r>
            <a:endParaRPr lang="en-GB" sz="1800" dirty="0">
              <a:solidFill>
                <a:srgbClr val="6D0000"/>
              </a:solidFill>
            </a:endParaRPr>
          </a:p>
        </p:txBody>
      </p:sp>
      <p:pic>
        <p:nvPicPr>
          <p:cNvPr id="14" name="Picture 13" descr="Icon&#10;&#10;Description automatically generated">
            <a:extLst>
              <a:ext uri="{FF2B5EF4-FFF2-40B4-BE49-F238E27FC236}">
                <a16:creationId xmlns:a16="http://schemas.microsoft.com/office/drawing/2014/main" id="{5339B8F7-7602-42A0-8D45-56A455253C83}"/>
              </a:ext>
            </a:extLst>
          </p:cNvPr>
          <p:cNvPicPr>
            <a:picLocks noChangeAspect="1"/>
          </p:cNvPicPr>
          <p:nvPr/>
        </p:nvPicPr>
        <p:blipFill>
          <a:blip r:embed="rId3"/>
          <a:stretch>
            <a:fillRect/>
          </a:stretch>
        </p:blipFill>
        <p:spPr>
          <a:xfrm>
            <a:off x="3781101" y="5373072"/>
            <a:ext cx="4629796" cy="590632"/>
          </a:xfrm>
          <a:prstGeom prst="rect">
            <a:avLst/>
          </a:prstGeom>
        </p:spPr>
      </p:pic>
    </p:spTree>
    <p:extLst>
      <p:ext uri="{BB962C8B-B14F-4D97-AF65-F5344CB8AC3E}">
        <p14:creationId xmlns:p14="http://schemas.microsoft.com/office/powerpoint/2010/main" val="213104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4000" dirty="0"/>
              <a:t>Can Capsule Networks outperform CNNs in medical imaging?</a:t>
            </a:r>
          </a:p>
        </p:txBody>
      </p:sp>
    </p:spTree>
    <p:extLst>
      <p:ext uri="{BB962C8B-B14F-4D97-AF65-F5344CB8AC3E}">
        <p14:creationId xmlns:p14="http://schemas.microsoft.com/office/powerpoint/2010/main" val="386909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20854-4AFC-4B68-944A-8A368C9A8619}"/>
              </a:ext>
            </a:extLst>
          </p:cNvPr>
          <p:cNvSpPr>
            <a:spLocks noGrp="1"/>
          </p:cNvSpPr>
          <p:nvPr>
            <p:ph sz="half" idx="1"/>
          </p:nvPr>
        </p:nvSpPr>
        <p:spPr/>
        <p:txBody>
          <a:bodyPr>
            <a:normAutofit lnSpcReduction="10000"/>
          </a:bodyPr>
          <a:lstStyle/>
          <a:p>
            <a:r>
              <a:rPr lang="en-US" dirty="0"/>
              <a:t>Good if large amounts of data is available.</a:t>
            </a:r>
          </a:p>
          <a:p>
            <a:r>
              <a:rPr lang="en-US" dirty="0"/>
              <a:t>Vulnerability to adversarial attacks.</a:t>
            </a:r>
          </a:p>
          <a:p>
            <a:r>
              <a:rPr lang="en-GB" dirty="0"/>
              <a:t>Inability to handle the nonlinearity of viewpoint changes without data engineering.</a:t>
            </a:r>
          </a:p>
          <a:p>
            <a:r>
              <a:rPr lang="en-US" dirty="0"/>
              <a:t>Transformation invariance.</a:t>
            </a:r>
          </a:p>
          <a:p>
            <a:r>
              <a:rPr lang="en-US" dirty="0"/>
              <a:t>Max pooling looses local information.</a:t>
            </a:r>
          </a:p>
        </p:txBody>
      </p:sp>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p:txBody>
          <a:bodyPr/>
          <a:lstStyle/>
          <a:p>
            <a:r>
              <a:rPr lang="en-US" dirty="0"/>
              <a:t>Convolutional Neural Networks</a:t>
            </a:r>
          </a:p>
        </p:txBody>
      </p:sp>
      <p:pic>
        <p:nvPicPr>
          <p:cNvPr id="11" name="Content Placeholder 10" descr="A picture containing linedrawing&#10;&#10;Description automatically generated">
            <a:extLst>
              <a:ext uri="{FF2B5EF4-FFF2-40B4-BE49-F238E27FC236}">
                <a16:creationId xmlns:a16="http://schemas.microsoft.com/office/drawing/2014/main" id="{ED7237A6-778B-4065-87D5-50FBA1DC3178}"/>
              </a:ext>
            </a:extLst>
          </p:cNvPr>
          <p:cNvPicPr>
            <a:picLocks noGrp="1" noChangeAspect="1"/>
          </p:cNvPicPr>
          <p:nvPr>
            <p:ph sz="half" idx="2"/>
          </p:nvPr>
        </p:nvPicPr>
        <p:blipFill>
          <a:blip r:embed="rId3"/>
          <a:stretch>
            <a:fillRect/>
          </a:stretch>
        </p:blipFill>
        <p:spPr>
          <a:xfrm>
            <a:off x="6354763" y="2534512"/>
            <a:ext cx="5553075" cy="3014526"/>
          </a:xfrm>
        </p:spPr>
      </p:pic>
      <p:sp>
        <p:nvSpPr>
          <p:cNvPr id="12" name="TextBox 11">
            <a:extLst>
              <a:ext uri="{FF2B5EF4-FFF2-40B4-BE49-F238E27FC236}">
                <a16:creationId xmlns:a16="http://schemas.microsoft.com/office/drawing/2014/main" id="{EA51621A-5499-44E9-90B2-F62A09246D15}"/>
              </a:ext>
            </a:extLst>
          </p:cNvPr>
          <p:cNvSpPr txBox="1"/>
          <p:nvPr/>
        </p:nvSpPr>
        <p:spPr>
          <a:xfrm>
            <a:off x="6812403" y="5638450"/>
            <a:ext cx="4754602" cy="338554"/>
          </a:xfrm>
          <a:prstGeom prst="rect">
            <a:avLst/>
          </a:prstGeom>
          <a:noFill/>
        </p:spPr>
        <p:txBody>
          <a:bodyPr wrap="square" rtlCol="0">
            <a:spAutoFit/>
          </a:bodyPr>
          <a:lstStyle/>
          <a:p>
            <a:pPr algn="ctr"/>
            <a:r>
              <a:rPr lang="en-GB" sz="1600" b="0" i="0" dirty="0">
                <a:solidFill>
                  <a:srgbClr val="666666"/>
                </a:solidFill>
                <a:effectLst/>
              </a:rPr>
              <a:t>Figure 2</a:t>
            </a:r>
            <a:r>
              <a:rPr lang="en-GB" sz="1600" b="0" i="0" dirty="0">
                <a:effectLst/>
              </a:rPr>
              <a:t>: CNNs Recognising a Face [].</a:t>
            </a:r>
            <a:endParaRPr lang="en-GB" sz="1600" dirty="0"/>
          </a:p>
        </p:txBody>
      </p:sp>
      <p:sp>
        <p:nvSpPr>
          <p:cNvPr id="13" name="TextBox 12">
            <a:extLst>
              <a:ext uri="{FF2B5EF4-FFF2-40B4-BE49-F238E27FC236}">
                <a16:creationId xmlns:a16="http://schemas.microsoft.com/office/drawing/2014/main" id="{B0FFCE7A-363A-4D11-BA4C-353085E408EA}"/>
              </a:ext>
            </a:extLst>
          </p:cNvPr>
          <p:cNvSpPr txBox="1"/>
          <p:nvPr/>
        </p:nvSpPr>
        <p:spPr>
          <a:xfrm>
            <a:off x="624995" y="5684616"/>
            <a:ext cx="5379590" cy="830997"/>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GB" sz="1600" dirty="0">
                <a:ea typeface="Tahoma" panose="020B0604030504040204" pitchFamily="34" charset="0"/>
                <a:cs typeface="Tahoma" panose="020B0604030504040204" pitchFamily="34" charset="0"/>
              </a:rPr>
              <a:t>G. Hinton: “The pooling operation used in convolutional neural networks is a big mistake and the fact that it works so well is a disaster.”</a:t>
            </a:r>
            <a:endParaRPr lang="en-US" sz="16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7891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p:txBody>
          <a:bodyPr/>
          <a:lstStyle/>
          <a:p>
            <a:r>
              <a:rPr lang="en-US" dirty="0"/>
              <a:t>Capsule Networks</a:t>
            </a:r>
          </a:p>
        </p:txBody>
      </p:sp>
      <p:pic>
        <p:nvPicPr>
          <p:cNvPr id="11" name="Content Placeholder 10" descr="A picture containing scatter chart&#10;&#10;Description automatically generated">
            <a:extLst>
              <a:ext uri="{FF2B5EF4-FFF2-40B4-BE49-F238E27FC236}">
                <a16:creationId xmlns:a16="http://schemas.microsoft.com/office/drawing/2014/main" id="{FCA6308C-2F42-4CFB-B4A4-BB3C31DEBD61}"/>
              </a:ext>
            </a:extLst>
          </p:cNvPr>
          <p:cNvPicPr>
            <a:picLocks noGrp="1" noChangeAspect="1"/>
          </p:cNvPicPr>
          <p:nvPr>
            <p:ph sz="half" idx="1"/>
          </p:nvPr>
        </p:nvPicPr>
        <p:blipFill>
          <a:blip r:embed="rId3"/>
          <a:stretch>
            <a:fillRect/>
          </a:stretch>
        </p:blipFill>
        <p:spPr>
          <a:xfrm>
            <a:off x="1044490" y="2421615"/>
            <a:ext cx="4418182" cy="3513369"/>
          </a:xfrm>
        </p:spPr>
      </p:pic>
      <p:sp>
        <p:nvSpPr>
          <p:cNvPr id="4" name="Content Placeholder 3">
            <a:extLst>
              <a:ext uri="{FF2B5EF4-FFF2-40B4-BE49-F238E27FC236}">
                <a16:creationId xmlns:a16="http://schemas.microsoft.com/office/drawing/2014/main" id="{9353A980-ADD3-49DF-ACFE-8E50E3F2ABCF}"/>
              </a:ext>
            </a:extLst>
          </p:cNvPr>
          <p:cNvSpPr>
            <a:spLocks noGrp="1"/>
          </p:cNvSpPr>
          <p:nvPr>
            <p:ph sz="half" idx="13"/>
          </p:nvPr>
        </p:nvSpPr>
        <p:spPr>
          <a:xfrm>
            <a:off x="6456099" y="0"/>
            <a:ext cx="5186363" cy="6858000"/>
          </a:xfrm>
        </p:spPr>
        <p:txBody>
          <a:bodyPr/>
          <a:lstStyle/>
          <a:p>
            <a:r>
              <a:rPr lang="en-GB" dirty="0"/>
              <a:t>Novel deep learning approach proposed to address the flaws of CNNs.</a:t>
            </a:r>
          </a:p>
          <a:p>
            <a:r>
              <a:rPr lang="en-GB" dirty="0"/>
              <a:t>Recognise not only objects but their </a:t>
            </a:r>
            <a:r>
              <a:rPr lang="en-GB" dirty="0">
                <a:solidFill>
                  <a:srgbClr val="6D0000"/>
                </a:solidFill>
              </a:rPr>
              <a:t>attributes</a:t>
            </a:r>
            <a:r>
              <a:rPr lang="en-GB" dirty="0"/>
              <a:t>  (orientation, size, skew…).</a:t>
            </a:r>
          </a:p>
          <a:p>
            <a:r>
              <a:rPr lang="en-GB" dirty="0"/>
              <a:t>Learning process similar to </a:t>
            </a:r>
            <a:r>
              <a:rPr lang="en-GB" dirty="0">
                <a:solidFill>
                  <a:srgbClr val="6D0000"/>
                </a:solidFill>
              </a:rPr>
              <a:t>inverse graphics</a:t>
            </a:r>
            <a:r>
              <a:rPr lang="en-GB" dirty="0"/>
              <a:t>.</a:t>
            </a:r>
          </a:p>
          <a:p>
            <a:r>
              <a:rPr lang="en-GB" dirty="0"/>
              <a:t>Viewpoint changes have linear effects on part-whole relationships [].</a:t>
            </a:r>
          </a:p>
          <a:p>
            <a:r>
              <a:rPr lang="en-GB" sz="2800" i="0" dirty="0">
                <a:effectLst/>
              </a:rPr>
              <a:t>Capsules </a:t>
            </a:r>
            <a:r>
              <a:rPr lang="en-GB" sz="2800" i="0" dirty="0">
                <a:solidFill>
                  <a:srgbClr val="6D0000"/>
                </a:solidFill>
                <a:effectLst/>
              </a:rPr>
              <a:t>do not discard information </a:t>
            </a:r>
            <a:r>
              <a:rPr lang="en-GB" sz="2800" i="0" dirty="0">
                <a:effectLst/>
              </a:rPr>
              <a:t>about the position of an entity [].</a:t>
            </a:r>
            <a:endParaRPr lang="en-GB" sz="2800" dirty="0">
              <a:solidFill>
                <a:srgbClr val="86153B"/>
              </a:solidFill>
            </a:endParaRPr>
          </a:p>
          <a:p>
            <a:endParaRPr lang="en-GB" dirty="0"/>
          </a:p>
          <a:p>
            <a:endParaRPr lang="en-GB" dirty="0"/>
          </a:p>
        </p:txBody>
      </p:sp>
      <p:sp>
        <p:nvSpPr>
          <p:cNvPr id="9" name="TextBox 8">
            <a:extLst>
              <a:ext uri="{FF2B5EF4-FFF2-40B4-BE49-F238E27FC236}">
                <a16:creationId xmlns:a16="http://schemas.microsoft.com/office/drawing/2014/main" id="{11737E90-B049-4B9D-B0B2-AD8634374487}"/>
              </a:ext>
            </a:extLst>
          </p:cNvPr>
          <p:cNvSpPr txBox="1"/>
          <p:nvPr/>
        </p:nvSpPr>
        <p:spPr>
          <a:xfrm>
            <a:off x="761999" y="6046710"/>
            <a:ext cx="4803531" cy="338554"/>
          </a:xfrm>
          <a:prstGeom prst="rect">
            <a:avLst/>
          </a:prstGeom>
          <a:noFill/>
        </p:spPr>
        <p:txBody>
          <a:bodyPr wrap="square" rtlCol="0">
            <a:spAutoFit/>
          </a:bodyPr>
          <a:lstStyle/>
          <a:p>
            <a:pPr algn="ctr"/>
            <a:r>
              <a:rPr lang="en-GB" sz="1600" b="0" i="0" dirty="0">
                <a:solidFill>
                  <a:srgbClr val="666666"/>
                </a:solidFill>
                <a:effectLst/>
              </a:rPr>
              <a:t>Figure 3</a:t>
            </a:r>
            <a:r>
              <a:rPr lang="en-GB" sz="1600" b="0" i="0" dirty="0">
                <a:effectLst/>
              </a:rPr>
              <a:t>: Capsules Finding Parts of Objects [].</a:t>
            </a:r>
            <a:endParaRPr lang="en-GB" sz="1600" dirty="0"/>
          </a:p>
        </p:txBody>
      </p:sp>
    </p:spTree>
    <p:extLst>
      <p:ext uri="{BB962C8B-B14F-4D97-AF65-F5344CB8AC3E}">
        <p14:creationId xmlns:p14="http://schemas.microsoft.com/office/powerpoint/2010/main" val="389558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EB31-E42B-4D0C-AFEC-3EBBBBE96FC6}"/>
              </a:ext>
            </a:extLst>
          </p:cNvPr>
          <p:cNvSpPr>
            <a:spLocks noGrp="1"/>
          </p:cNvSpPr>
          <p:nvPr>
            <p:ph type="title"/>
          </p:nvPr>
        </p:nvSpPr>
        <p:spPr>
          <a:xfrm>
            <a:off x="590396" y="311813"/>
            <a:ext cx="5334448" cy="1021677"/>
          </a:xfrm>
        </p:spPr>
        <p:txBody>
          <a:bodyPr/>
          <a:lstStyle/>
          <a:p>
            <a:r>
              <a:rPr lang="en-US" dirty="0"/>
              <a:t>Datasets</a:t>
            </a:r>
          </a:p>
        </p:txBody>
      </p:sp>
      <p:sp>
        <p:nvSpPr>
          <p:cNvPr id="7" name="Text Placeholder 6">
            <a:extLst>
              <a:ext uri="{FF2B5EF4-FFF2-40B4-BE49-F238E27FC236}">
                <a16:creationId xmlns:a16="http://schemas.microsoft.com/office/drawing/2014/main" id="{7AEDA915-86E4-4D85-B4D0-551FDABC6F00}"/>
              </a:ext>
            </a:extLst>
          </p:cNvPr>
          <p:cNvSpPr>
            <a:spLocks noGrp="1"/>
          </p:cNvSpPr>
          <p:nvPr>
            <p:ph type="body" sz="half" idx="4294967295"/>
          </p:nvPr>
        </p:nvSpPr>
        <p:spPr>
          <a:xfrm>
            <a:off x="590395" y="1905001"/>
            <a:ext cx="3346605" cy="419099"/>
          </a:xfrm>
        </p:spPr>
        <p:txBody>
          <a:bodyPr>
            <a:normAutofit/>
          </a:bodyPr>
          <a:lstStyle/>
          <a:p>
            <a:pPr lvl="0"/>
            <a:r>
              <a:rPr lang="en-US" dirty="0"/>
              <a:t>Large Resolution Images.</a:t>
            </a:r>
          </a:p>
        </p:txBody>
      </p:sp>
      <p:sp>
        <p:nvSpPr>
          <p:cNvPr id="6" name="Text Placeholder 6">
            <a:extLst>
              <a:ext uri="{FF2B5EF4-FFF2-40B4-BE49-F238E27FC236}">
                <a16:creationId xmlns:a16="http://schemas.microsoft.com/office/drawing/2014/main" id="{4DA2F498-2ACE-456B-BD56-FDF0B06ED5E7}"/>
              </a:ext>
            </a:extLst>
          </p:cNvPr>
          <p:cNvSpPr txBox="1">
            <a:spLocks/>
          </p:cNvSpPr>
          <p:nvPr/>
        </p:nvSpPr>
        <p:spPr>
          <a:xfrm>
            <a:off x="4276648" y="1892296"/>
            <a:ext cx="3524405" cy="419099"/>
          </a:xfrm>
          <a:prstGeom prst="rect">
            <a:avLst/>
          </a:prstGeom>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Create Patches of 512x512.</a:t>
            </a:r>
          </a:p>
        </p:txBody>
      </p:sp>
      <p:sp>
        <p:nvSpPr>
          <p:cNvPr id="10" name="Text Placeholder 6">
            <a:extLst>
              <a:ext uri="{FF2B5EF4-FFF2-40B4-BE49-F238E27FC236}">
                <a16:creationId xmlns:a16="http://schemas.microsoft.com/office/drawing/2014/main" id="{47F0AA30-5534-452B-955E-F951D5FE3FC5}"/>
              </a:ext>
            </a:extLst>
          </p:cNvPr>
          <p:cNvSpPr txBox="1">
            <a:spLocks/>
          </p:cNvSpPr>
          <p:nvPr/>
        </p:nvSpPr>
        <p:spPr>
          <a:xfrm>
            <a:off x="8140701" y="1892296"/>
            <a:ext cx="4051299" cy="419099"/>
          </a:xfrm>
          <a:prstGeom prst="rect">
            <a:avLst/>
          </a:prstGeom>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Downscale with CNNs </a:t>
            </a:r>
            <a:r>
              <a:rPr lang="en-US"/>
              <a:t>to 64x64.</a:t>
            </a:r>
            <a:endParaRPr lang="en-US" dirty="0"/>
          </a:p>
        </p:txBody>
      </p:sp>
      <p:cxnSp>
        <p:nvCxnSpPr>
          <p:cNvPr id="11" name="Connector: Elbow 10">
            <a:extLst>
              <a:ext uri="{FF2B5EF4-FFF2-40B4-BE49-F238E27FC236}">
                <a16:creationId xmlns:a16="http://schemas.microsoft.com/office/drawing/2014/main" id="{88CAD9BC-F3A1-4DCF-9A81-0B31D66E72B9}"/>
              </a:ext>
            </a:extLst>
          </p:cNvPr>
          <p:cNvCxnSpPr>
            <a:stCxn id="7" idx="0"/>
            <a:endCxn id="6" idx="0"/>
          </p:cNvCxnSpPr>
          <p:nvPr/>
        </p:nvCxnSpPr>
        <p:spPr>
          <a:xfrm rot="5400000" flipH="1" flipV="1">
            <a:off x="4144922" y="11073"/>
            <a:ext cx="12705" cy="3775153"/>
          </a:xfrm>
          <a:prstGeom prst="bentConnector3">
            <a:avLst>
              <a:gd name="adj1" fmla="val 189929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6C0944E-53F3-45D0-96DE-DED3AFF23FE7}"/>
              </a:ext>
            </a:extLst>
          </p:cNvPr>
          <p:cNvCxnSpPr>
            <a:cxnSpLocks/>
            <a:stCxn id="6" idx="2"/>
            <a:endCxn id="10" idx="2"/>
          </p:cNvCxnSpPr>
          <p:nvPr/>
        </p:nvCxnSpPr>
        <p:spPr>
          <a:xfrm rot="16200000" flipH="1">
            <a:off x="8102601" y="247645"/>
            <a:ext cx="12700" cy="412750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74272285-DF17-45A7-9324-5F0BCE2F4C76}"/>
              </a:ext>
            </a:extLst>
          </p:cNvPr>
          <p:cNvSpPr txBox="1">
            <a:spLocks/>
          </p:cNvSpPr>
          <p:nvPr/>
        </p:nvSpPr>
        <p:spPr>
          <a:xfrm>
            <a:off x="590396" y="2750213"/>
            <a:ext cx="3686252" cy="1021677"/>
          </a:xfrm>
          <a:prstGeom prst="rect">
            <a:avLst/>
          </a:prstGeom>
          <a:effectLst/>
        </p:spPr>
        <p:txBody>
          <a:bodyPr vert="horz" lIns="91440" tIns="45720" rIns="91440" bIns="45720" rtlCol="0" anchor="b" anchorCtr="0">
            <a:normAutofit/>
          </a:bodyPr>
          <a:lstStyle>
            <a:lvl1pPr algn="l" defTabSz="457200" rtl="0" eaLnBrk="1" latinLnBrk="0" hangingPunct="1">
              <a:spcBef>
                <a:spcPct val="0"/>
              </a:spcBef>
              <a:buNone/>
              <a:defRPr sz="4000" b="0" kern="1200">
                <a:ln>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err="1"/>
              <a:t>BreakHis</a:t>
            </a:r>
            <a:endParaRPr lang="en-US" sz="2800" dirty="0"/>
          </a:p>
        </p:txBody>
      </p:sp>
      <p:sp>
        <p:nvSpPr>
          <p:cNvPr id="17" name="Title 1">
            <a:extLst>
              <a:ext uri="{FF2B5EF4-FFF2-40B4-BE49-F238E27FC236}">
                <a16:creationId xmlns:a16="http://schemas.microsoft.com/office/drawing/2014/main" id="{D9E4769F-AFC7-4D2C-9827-063E52EDC416}"/>
              </a:ext>
            </a:extLst>
          </p:cNvPr>
          <p:cNvSpPr txBox="1">
            <a:spLocks/>
          </p:cNvSpPr>
          <p:nvPr/>
        </p:nvSpPr>
        <p:spPr>
          <a:xfrm>
            <a:off x="3936999" y="2711438"/>
            <a:ext cx="4203701" cy="1021677"/>
          </a:xfrm>
          <a:prstGeom prst="rect">
            <a:avLst/>
          </a:prstGeom>
          <a:effectLst/>
        </p:spPr>
        <p:txBody>
          <a:bodyPr vert="horz" lIns="91440" tIns="45720" rIns="91440" bIns="45720" rtlCol="0" anchor="b" anchorCtr="0">
            <a:normAutofit/>
          </a:bodyPr>
          <a:lstStyle>
            <a:lvl1pPr algn="l" defTabSz="457200" rtl="0" eaLnBrk="1" latinLnBrk="0" hangingPunct="1">
              <a:spcBef>
                <a:spcPct val="0"/>
              </a:spcBef>
              <a:buNone/>
              <a:defRPr sz="4000" b="0" kern="1200">
                <a:ln>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err="1"/>
              <a:t>Databiox</a:t>
            </a:r>
            <a:endParaRPr lang="en-US" sz="2800" dirty="0"/>
          </a:p>
        </p:txBody>
      </p:sp>
      <p:sp>
        <p:nvSpPr>
          <p:cNvPr id="18" name="Title 1">
            <a:extLst>
              <a:ext uri="{FF2B5EF4-FFF2-40B4-BE49-F238E27FC236}">
                <a16:creationId xmlns:a16="http://schemas.microsoft.com/office/drawing/2014/main" id="{6132D44D-3C64-4DF9-999E-DD922B337D84}"/>
              </a:ext>
            </a:extLst>
          </p:cNvPr>
          <p:cNvSpPr txBox="1">
            <a:spLocks/>
          </p:cNvSpPr>
          <p:nvPr/>
        </p:nvSpPr>
        <p:spPr>
          <a:xfrm>
            <a:off x="8140700" y="2750213"/>
            <a:ext cx="3686252" cy="1021677"/>
          </a:xfrm>
          <a:prstGeom prst="rect">
            <a:avLst/>
          </a:prstGeom>
          <a:effectLst/>
        </p:spPr>
        <p:txBody>
          <a:bodyPr vert="horz" lIns="91440" tIns="45720" rIns="91440" bIns="45720" rtlCol="0" anchor="b" anchorCtr="0">
            <a:normAutofit/>
          </a:bodyPr>
          <a:lstStyle>
            <a:lvl1pPr algn="l" defTabSz="457200" rtl="0" eaLnBrk="1" latinLnBrk="0" hangingPunct="1">
              <a:spcBef>
                <a:spcPct val="0"/>
              </a:spcBef>
              <a:buNone/>
              <a:defRPr sz="4000" b="0" kern="1200">
                <a:ln>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t>BACH</a:t>
            </a:r>
          </a:p>
        </p:txBody>
      </p:sp>
      <p:sp>
        <p:nvSpPr>
          <p:cNvPr id="20" name="TextBox 19">
            <a:extLst>
              <a:ext uri="{FF2B5EF4-FFF2-40B4-BE49-F238E27FC236}">
                <a16:creationId xmlns:a16="http://schemas.microsoft.com/office/drawing/2014/main" id="{872BCF90-AB91-42EE-997D-AFFC23F293EE}"/>
              </a:ext>
            </a:extLst>
          </p:cNvPr>
          <p:cNvSpPr txBox="1"/>
          <p:nvPr/>
        </p:nvSpPr>
        <p:spPr>
          <a:xfrm>
            <a:off x="-138069" y="5252330"/>
            <a:ext cx="4803531" cy="338554"/>
          </a:xfrm>
          <a:prstGeom prst="rect">
            <a:avLst/>
          </a:prstGeom>
          <a:noFill/>
        </p:spPr>
        <p:txBody>
          <a:bodyPr wrap="square" rtlCol="0">
            <a:spAutoFit/>
          </a:bodyPr>
          <a:lstStyle/>
          <a:p>
            <a:pPr algn="ctr"/>
            <a:r>
              <a:rPr lang="en-GB" sz="1600" b="0" i="0" dirty="0">
                <a:solidFill>
                  <a:srgbClr val="666666"/>
                </a:solidFill>
                <a:effectLst/>
              </a:rPr>
              <a:t>Figure 4</a:t>
            </a:r>
            <a:r>
              <a:rPr lang="en-GB" sz="1600" b="0" i="0" dirty="0">
                <a:effectLst/>
              </a:rPr>
              <a:t>: Examples of </a:t>
            </a:r>
            <a:r>
              <a:rPr lang="en-GB" sz="1600" b="0" i="0" dirty="0" err="1">
                <a:effectLst/>
              </a:rPr>
              <a:t>BreakHis</a:t>
            </a:r>
            <a:r>
              <a:rPr lang="en-GB" sz="1600" b="0" i="0" dirty="0">
                <a:effectLst/>
              </a:rPr>
              <a:t> [].</a:t>
            </a:r>
            <a:endParaRPr lang="en-GB" sz="1600" dirty="0"/>
          </a:p>
        </p:txBody>
      </p:sp>
      <p:pic>
        <p:nvPicPr>
          <p:cNvPr id="29" name="Picture 28" descr="A picture containing text, fabric&#10;&#10;Description automatically generated">
            <a:extLst>
              <a:ext uri="{FF2B5EF4-FFF2-40B4-BE49-F238E27FC236}">
                <a16:creationId xmlns:a16="http://schemas.microsoft.com/office/drawing/2014/main" id="{B6257E3A-18A6-4EFE-A7BD-1AE4EA4D79CA}"/>
              </a:ext>
            </a:extLst>
          </p:cNvPr>
          <p:cNvPicPr>
            <a:picLocks noChangeAspect="1"/>
          </p:cNvPicPr>
          <p:nvPr/>
        </p:nvPicPr>
        <p:blipFill>
          <a:blip r:embed="rId3"/>
          <a:stretch>
            <a:fillRect/>
          </a:stretch>
        </p:blipFill>
        <p:spPr>
          <a:xfrm>
            <a:off x="868020" y="3810665"/>
            <a:ext cx="2791355" cy="1402890"/>
          </a:xfrm>
          <a:prstGeom prst="rect">
            <a:avLst/>
          </a:prstGeom>
          <a:ln>
            <a:solidFill>
              <a:srgbClr val="6D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32" name="Picture 31" descr="A picture containing pink&#10;&#10;Description automatically generated">
            <a:extLst>
              <a:ext uri="{FF2B5EF4-FFF2-40B4-BE49-F238E27FC236}">
                <a16:creationId xmlns:a16="http://schemas.microsoft.com/office/drawing/2014/main" id="{CAAAD865-8349-42FC-9B2E-9EC5ECCE05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8526" y="3820691"/>
            <a:ext cx="1705926" cy="1283786"/>
          </a:xfrm>
          <a:prstGeom prst="rect">
            <a:avLst/>
          </a:prstGeom>
        </p:spPr>
      </p:pic>
      <p:pic>
        <p:nvPicPr>
          <p:cNvPr id="33" name="Picture 32">
            <a:extLst>
              <a:ext uri="{FF2B5EF4-FFF2-40B4-BE49-F238E27FC236}">
                <a16:creationId xmlns:a16="http://schemas.microsoft.com/office/drawing/2014/main" id="{4CB4C27B-074E-4703-BAF2-CD2156E44A7E}"/>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4388187" y="5105188"/>
            <a:ext cx="1706604" cy="1284444"/>
          </a:xfrm>
          <a:prstGeom prst="rect">
            <a:avLst/>
          </a:prstGeom>
        </p:spPr>
      </p:pic>
      <p:pic>
        <p:nvPicPr>
          <p:cNvPr id="34" name="Picture 33">
            <a:extLst>
              <a:ext uri="{FF2B5EF4-FFF2-40B4-BE49-F238E27FC236}">
                <a16:creationId xmlns:a16="http://schemas.microsoft.com/office/drawing/2014/main" id="{B0695269-FFAD-4107-8DC0-577D61D5E762}"/>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094450" y="3820691"/>
            <a:ext cx="1706603" cy="1284497"/>
          </a:xfrm>
          <a:prstGeom prst="rect">
            <a:avLst/>
          </a:prstGeom>
        </p:spPr>
      </p:pic>
      <p:sp>
        <p:nvSpPr>
          <p:cNvPr id="35" name="TextBox 34">
            <a:extLst>
              <a:ext uri="{FF2B5EF4-FFF2-40B4-BE49-F238E27FC236}">
                <a16:creationId xmlns:a16="http://schemas.microsoft.com/office/drawing/2014/main" id="{B81A88BC-E910-43F3-BB0A-D4AF19B092DF}"/>
              </a:ext>
            </a:extLst>
          </p:cNvPr>
          <p:cNvSpPr txBox="1"/>
          <p:nvPr/>
        </p:nvSpPr>
        <p:spPr>
          <a:xfrm>
            <a:off x="6094450" y="5098534"/>
            <a:ext cx="1706605" cy="830997"/>
          </a:xfrm>
          <a:prstGeom prst="rect">
            <a:avLst/>
          </a:prstGeom>
          <a:noFill/>
        </p:spPr>
        <p:txBody>
          <a:bodyPr wrap="square" rtlCol="0">
            <a:spAutoFit/>
          </a:bodyPr>
          <a:lstStyle/>
          <a:p>
            <a:pPr algn="ctr"/>
            <a:r>
              <a:rPr lang="en-GB" sz="1600" b="0" i="0" dirty="0">
                <a:solidFill>
                  <a:srgbClr val="666666"/>
                </a:solidFill>
                <a:effectLst/>
              </a:rPr>
              <a:t>Figure 5</a:t>
            </a:r>
            <a:r>
              <a:rPr lang="en-GB" sz="1600" b="0" i="0" dirty="0">
                <a:effectLst/>
              </a:rPr>
              <a:t>: Examples of  </a:t>
            </a:r>
            <a:r>
              <a:rPr lang="en-GB" sz="1600" b="0" i="0" dirty="0" err="1">
                <a:effectLst/>
              </a:rPr>
              <a:t>Databiox</a:t>
            </a:r>
            <a:r>
              <a:rPr lang="en-GB" sz="1600" b="0" i="0" dirty="0">
                <a:effectLst/>
              </a:rPr>
              <a:t> [].</a:t>
            </a:r>
            <a:endParaRPr lang="en-GB" sz="1600" dirty="0"/>
          </a:p>
        </p:txBody>
      </p:sp>
      <p:pic>
        <p:nvPicPr>
          <p:cNvPr id="36" name="Picture 35">
            <a:extLst>
              <a:ext uri="{FF2B5EF4-FFF2-40B4-BE49-F238E27FC236}">
                <a16:creationId xmlns:a16="http://schemas.microsoft.com/office/drawing/2014/main" id="{A1DB50FF-1F17-4530-8D5A-35539F53EF9D}"/>
              </a:ext>
            </a:extLst>
          </p:cNvPr>
          <p:cNvPicPr>
            <a:picLocks noChangeAspect="1"/>
          </p:cNvPicPr>
          <p:nvPr/>
        </p:nvPicPr>
        <p:blipFill>
          <a:blip r:embed="rId7"/>
          <a:stretch>
            <a:fillRect/>
          </a:stretch>
        </p:blipFill>
        <p:spPr>
          <a:xfrm>
            <a:off x="7988354" y="3820691"/>
            <a:ext cx="3990944" cy="910874"/>
          </a:xfrm>
          <a:prstGeom prst="rect">
            <a:avLst/>
          </a:prstGeom>
        </p:spPr>
      </p:pic>
      <p:sp>
        <p:nvSpPr>
          <p:cNvPr id="37" name="TextBox 36">
            <a:extLst>
              <a:ext uri="{FF2B5EF4-FFF2-40B4-BE49-F238E27FC236}">
                <a16:creationId xmlns:a16="http://schemas.microsoft.com/office/drawing/2014/main" id="{C146A4FA-F103-4873-A9CC-D1C4592B7433}"/>
              </a:ext>
            </a:extLst>
          </p:cNvPr>
          <p:cNvSpPr txBox="1"/>
          <p:nvPr/>
        </p:nvSpPr>
        <p:spPr>
          <a:xfrm>
            <a:off x="7920848" y="4754749"/>
            <a:ext cx="4058450" cy="338554"/>
          </a:xfrm>
          <a:prstGeom prst="rect">
            <a:avLst/>
          </a:prstGeom>
          <a:noFill/>
        </p:spPr>
        <p:txBody>
          <a:bodyPr wrap="square" rtlCol="0">
            <a:spAutoFit/>
          </a:bodyPr>
          <a:lstStyle/>
          <a:p>
            <a:pPr algn="ctr"/>
            <a:r>
              <a:rPr lang="en-GB" sz="1600" b="0" i="0" dirty="0">
                <a:solidFill>
                  <a:srgbClr val="666666"/>
                </a:solidFill>
                <a:effectLst/>
              </a:rPr>
              <a:t>Figure 6</a:t>
            </a:r>
            <a:r>
              <a:rPr lang="en-GB" sz="1600" b="0" i="0" dirty="0">
                <a:effectLst/>
              </a:rPr>
              <a:t>: Examples of  BACH [].</a:t>
            </a:r>
            <a:endParaRPr lang="en-GB" sz="1600" dirty="0"/>
          </a:p>
        </p:txBody>
      </p:sp>
    </p:spTree>
    <p:extLst>
      <p:ext uri="{BB962C8B-B14F-4D97-AF65-F5344CB8AC3E}">
        <p14:creationId xmlns:p14="http://schemas.microsoft.com/office/powerpoint/2010/main" val="154154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EB31-E42B-4D0C-AFEC-3EBBBBE96FC6}"/>
              </a:ext>
            </a:extLst>
          </p:cNvPr>
          <p:cNvSpPr>
            <a:spLocks noGrp="1"/>
          </p:cNvSpPr>
          <p:nvPr>
            <p:ph type="title"/>
          </p:nvPr>
        </p:nvSpPr>
        <p:spPr>
          <a:xfrm>
            <a:off x="590396" y="311813"/>
            <a:ext cx="5334448" cy="1021677"/>
          </a:xfrm>
        </p:spPr>
        <p:txBody>
          <a:bodyPr/>
          <a:lstStyle/>
          <a:p>
            <a:r>
              <a:rPr lang="en-US" dirty="0"/>
              <a:t>Architecture</a:t>
            </a:r>
          </a:p>
        </p:txBody>
      </p:sp>
      <p:sp>
        <p:nvSpPr>
          <p:cNvPr id="19" name="Content Placeholder 3">
            <a:extLst>
              <a:ext uri="{FF2B5EF4-FFF2-40B4-BE49-F238E27FC236}">
                <a16:creationId xmlns:a16="http://schemas.microsoft.com/office/drawing/2014/main" id="{A112195C-8B5C-4DD7-BC5E-6B4888030345}"/>
              </a:ext>
            </a:extLst>
          </p:cNvPr>
          <p:cNvSpPr txBox="1">
            <a:spLocks/>
          </p:cNvSpPr>
          <p:nvPr/>
        </p:nvSpPr>
        <p:spPr>
          <a:xfrm>
            <a:off x="590396" y="1543050"/>
            <a:ext cx="4638829" cy="5314950"/>
          </a:xfrm>
          <a:prstGeom prst="rect">
            <a:avLst/>
          </a:prstGeom>
        </p:spPr>
        <p:txBody>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dirty="0"/>
              <a:t>Two stage architecture as in [].</a:t>
            </a:r>
          </a:p>
          <a:p>
            <a:r>
              <a:rPr lang="en-GB" dirty="0"/>
              <a:t>First model (Patch-wise network) downscales patches.</a:t>
            </a:r>
          </a:p>
          <a:p>
            <a:r>
              <a:rPr lang="en-GB" dirty="0"/>
              <a:t>Second model (Image-wise network) uses patch-voting to establish label.</a:t>
            </a:r>
          </a:p>
          <a:p>
            <a:r>
              <a:rPr lang="en-GB" dirty="0"/>
              <a:t>Patch-wise network fixed. </a:t>
            </a:r>
          </a:p>
          <a:p>
            <a:r>
              <a:rPr lang="en-GB" dirty="0"/>
              <a:t>Image-wise network: </a:t>
            </a:r>
          </a:p>
          <a:p>
            <a:pPr lvl="1"/>
            <a:r>
              <a:rPr lang="en-GB" dirty="0" err="1"/>
              <a:t>BaseCNN</a:t>
            </a:r>
            <a:r>
              <a:rPr lang="en-GB" dirty="0"/>
              <a:t>, </a:t>
            </a:r>
          </a:p>
          <a:p>
            <a:pPr lvl="1"/>
            <a:r>
              <a:rPr lang="en-GB" dirty="0" err="1"/>
              <a:t>NazeriCNN</a:t>
            </a:r>
            <a:r>
              <a:rPr lang="en-GB" dirty="0"/>
              <a:t>, </a:t>
            </a:r>
          </a:p>
          <a:p>
            <a:pPr lvl="1"/>
            <a:r>
              <a:rPr lang="en-GB" dirty="0" err="1"/>
              <a:t>DynamicCapsules</a:t>
            </a:r>
            <a:r>
              <a:rPr lang="en-GB" dirty="0"/>
              <a:t>, </a:t>
            </a:r>
          </a:p>
          <a:p>
            <a:pPr lvl="1"/>
            <a:r>
              <a:rPr lang="en-GB" dirty="0" err="1"/>
              <a:t>SRCapsules</a:t>
            </a:r>
            <a:r>
              <a:rPr lang="en-GB" dirty="0"/>
              <a:t>, </a:t>
            </a:r>
          </a:p>
          <a:p>
            <a:pPr lvl="1"/>
            <a:r>
              <a:rPr lang="en-GB" dirty="0" err="1"/>
              <a:t>VariationalCapsules</a:t>
            </a:r>
            <a:r>
              <a:rPr lang="en-GB" dirty="0"/>
              <a:t>. </a:t>
            </a:r>
          </a:p>
          <a:p>
            <a:r>
              <a:rPr lang="en-GB" dirty="0"/>
              <a:t>Mixed Networks: </a:t>
            </a:r>
            <a:r>
              <a:rPr lang="en-GB" dirty="0" err="1"/>
              <a:t>EfficientNet</a:t>
            </a:r>
            <a:r>
              <a:rPr lang="en-GB" dirty="0"/>
              <a:t>, </a:t>
            </a:r>
            <a:r>
              <a:rPr lang="en-GB" dirty="0" err="1"/>
              <a:t>VariationalMixedCapsules</a:t>
            </a:r>
            <a:r>
              <a:rPr lang="en-GB" dirty="0"/>
              <a:t>.</a:t>
            </a:r>
          </a:p>
          <a:p>
            <a:endParaRPr lang="en-GB" dirty="0"/>
          </a:p>
          <a:p>
            <a:pPr marL="0" indent="0">
              <a:buNone/>
            </a:pPr>
            <a:endParaRPr lang="en-GB" dirty="0"/>
          </a:p>
          <a:p>
            <a:endParaRPr lang="en-GB" dirty="0"/>
          </a:p>
        </p:txBody>
      </p:sp>
      <p:pic>
        <p:nvPicPr>
          <p:cNvPr id="22" name="Picture 21" descr="Diagram&#10;&#10;Description automatically generated">
            <a:extLst>
              <a:ext uri="{FF2B5EF4-FFF2-40B4-BE49-F238E27FC236}">
                <a16:creationId xmlns:a16="http://schemas.microsoft.com/office/drawing/2014/main" id="{13B80FB6-4D31-4380-870B-A1E78C4A5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3847" y="4074803"/>
            <a:ext cx="6577757" cy="2238384"/>
          </a:xfrm>
          <a:prstGeom prst="rect">
            <a:avLst/>
          </a:prstGeom>
        </p:spPr>
      </p:pic>
      <p:pic>
        <p:nvPicPr>
          <p:cNvPr id="8" name="Picture 7" descr="Diagram&#10;&#10;Description automatically generated">
            <a:extLst>
              <a:ext uri="{FF2B5EF4-FFF2-40B4-BE49-F238E27FC236}">
                <a16:creationId xmlns:a16="http://schemas.microsoft.com/office/drawing/2014/main" id="{E5DBCA84-F79B-499E-809F-03563D6C0A28}"/>
              </a:ext>
            </a:extLst>
          </p:cNvPr>
          <p:cNvPicPr>
            <a:picLocks noChangeAspect="1"/>
          </p:cNvPicPr>
          <p:nvPr/>
        </p:nvPicPr>
        <p:blipFill>
          <a:blip r:embed="rId4"/>
          <a:stretch>
            <a:fillRect/>
          </a:stretch>
        </p:blipFill>
        <p:spPr>
          <a:xfrm>
            <a:off x="6267158" y="544813"/>
            <a:ext cx="4700296" cy="3217553"/>
          </a:xfrm>
          <a:prstGeom prst="rect">
            <a:avLst/>
          </a:prstGeom>
        </p:spPr>
      </p:pic>
      <p:sp>
        <p:nvSpPr>
          <p:cNvPr id="25" name="TextBox 24">
            <a:extLst>
              <a:ext uri="{FF2B5EF4-FFF2-40B4-BE49-F238E27FC236}">
                <a16:creationId xmlns:a16="http://schemas.microsoft.com/office/drawing/2014/main" id="{7A2323D6-3EA2-4952-8B94-9AA85B942E02}"/>
              </a:ext>
            </a:extLst>
          </p:cNvPr>
          <p:cNvSpPr txBox="1"/>
          <p:nvPr/>
        </p:nvSpPr>
        <p:spPr>
          <a:xfrm>
            <a:off x="6588081" y="6165125"/>
            <a:ext cx="4058450" cy="338554"/>
          </a:xfrm>
          <a:prstGeom prst="rect">
            <a:avLst/>
          </a:prstGeom>
          <a:noFill/>
        </p:spPr>
        <p:txBody>
          <a:bodyPr wrap="square" rtlCol="0">
            <a:spAutoFit/>
          </a:bodyPr>
          <a:lstStyle/>
          <a:p>
            <a:pPr algn="ctr"/>
            <a:r>
              <a:rPr lang="en-GB" sz="1600" b="0" i="0" dirty="0">
                <a:solidFill>
                  <a:srgbClr val="666666"/>
                </a:solidFill>
                <a:effectLst/>
              </a:rPr>
              <a:t>Figure 7</a:t>
            </a:r>
            <a:r>
              <a:rPr lang="en-GB" sz="1600" b="0" i="0" dirty="0">
                <a:effectLst/>
              </a:rPr>
              <a:t>: Image-wise Phase of Training</a:t>
            </a:r>
            <a:endParaRPr lang="en-GB" sz="1600" dirty="0"/>
          </a:p>
        </p:txBody>
      </p:sp>
      <p:sp>
        <p:nvSpPr>
          <p:cNvPr id="26" name="TextBox 25">
            <a:extLst>
              <a:ext uri="{FF2B5EF4-FFF2-40B4-BE49-F238E27FC236}">
                <a16:creationId xmlns:a16="http://schemas.microsoft.com/office/drawing/2014/main" id="{9633EC68-89F2-4687-900E-1FD7F83D0B40}"/>
              </a:ext>
            </a:extLst>
          </p:cNvPr>
          <p:cNvSpPr txBox="1"/>
          <p:nvPr/>
        </p:nvSpPr>
        <p:spPr>
          <a:xfrm>
            <a:off x="6191250" y="3749308"/>
            <a:ext cx="5273051" cy="338554"/>
          </a:xfrm>
          <a:prstGeom prst="rect">
            <a:avLst/>
          </a:prstGeom>
          <a:noFill/>
        </p:spPr>
        <p:txBody>
          <a:bodyPr wrap="square" rtlCol="0">
            <a:spAutoFit/>
          </a:bodyPr>
          <a:lstStyle/>
          <a:p>
            <a:pPr algn="ctr"/>
            <a:r>
              <a:rPr lang="en-GB" sz="1600" b="0" i="0" dirty="0">
                <a:solidFill>
                  <a:srgbClr val="666666"/>
                </a:solidFill>
                <a:effectLst/>
              </a:rPr>
              <a:t>Figure 6</a:t>
            </a:r>
            <a:r>
              <a:rPr lang="en-GB" sz="1600" b="0" i="0" dirty="0">
                <a:effectLst/>
              </a:rPr>
              <a:t>: Overall Architecture</a:t>
            </a:r>
            <a:endParaRPr lang="en-GB" sz="1600" dirty="0"/>
          </a:p>
        </p:txBody>
      </p:sp>
    </p:spTree>
    <p:extLst>
      <p:ext uri="{BB962C8B-B14F-4D97-AF65-F5344CB8AC3E}">
        <p14:creationId xmlns:p14="http://schemas.microsoft.com/office/powerpoint/2010/main" val="137011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E5DBCA84-F79B-499E-809F-03563D6C0A28}"/>
              </a:ext>
            </a:extLst>
          </p:cNvPr>
          <p:cNvPicPr>
            <a:picLocks noChangeAspect="1"/>
          </p:cNvPicPr>
          <p:nvPr/>
        </p:nvPicPr>
        <p:blipFill>
          <a:blip r:embed="rId3"/>
          <a:stretch>
            <a:fillRect/>
          </a:stretch>
        </p:blipFill>
        <p:spPr>
          <a:xfrm>
            <a:off x="1295694" y="208486"/>
            <a:ext cx="9258299" cy="6337701"/>
          </a:xfrm>
          <a:prstGeom prst="rect">
            <a:avLst/>
          </a:prstGeom>
        </p:spPr>
      </p:pic>
      <p:sp>
        <p:nvSpPr>
          <p:cNvPr id="26" name="TextBox 25">
            <a:extLst>
              <a:ext uri="{FF2B5EF4-FFF2-40B4-BE49-F238E27FC236}">
                <a16:creationId xmlns:a16="http://schemas.microsoft.com/office/drawing/2014/main" id="{9633EC68-89F2-4687-900E-1FD7F83D0B40}"/>
              </a:ext>
            </a:extLst>
          </p:cNvPr>
          <p:cNvSpPr txBox="1"/>
          <p:nvPr/>
        </p:nvSpPr>
        <p:spPr>
          <a:xfrm>
            <a:off x="3459474" y="6376910"/>
            <a:ext cx="5273051" cy="338554"/>
          </a:xfrm>
          <a:prstGeom prst="rect">
            <a:avLst/>
          </a:prstGeom>
          <a:noFill/>
        </p:spPr>
        <p:txBody>
          <a:bodyPr wrap="square" rtlCol="0">
            <a:spAutoFit/>
          </a:bodyPr>
          <a:lstStyle/>
          <a:p>
            <a:pPr algn="ctr"/>
            <a:r>
              <a:rPr lang="en-GB" sz="1600" b="0" i="0" dirty="0">
                <a:solidFill>
                  <a:srgbClr val="666666"/>
                </a:solidFill>
                <a:effectLst/>
              </a:rPr>
              <a:t>Figure 8</a:t>
            </a:r>
            <a:r>
              <a:rPr lang="en-GB" sz="1600" b="0" i="0" dirty="0">
                <a:effectLst/>
              </a:rPr>
              <a:t>: Overall Architecture</a:t>
            </a:r>
            <a:endParaRPr lang="en-GB" sz="1600" dirty="0"/>
          </a:p>
        </p:txBody>
      </p:sp>
      <p:sp>
        <p:nvSpPr>
          <p:cNvPr id="2" name="Title 1">
            <a:extLst>
              <a:ext uri="{FF2B5EF4-FFF2-40B4-BE49-F238E27FC236}">
                <a16:creationId xmlns:a16="http://schemas.microsoft.com/office/drawing/2014/main" id="{DC72EB31-E42B-4D0C-AFEC-3EBBBBE96FC6}"/>
              </a:ext>
            </a:extLst>
          </p:cNvPr>
          <p:cNvSpPr>
            <a:spLocks noGrp="1"/>
          </p:cNvSpPr>
          <p:nvPr>
            <p:ph type="title"/>
          </p:nvPr>
        </p:nvSpPr>
        <p:spPr>
          <a:xfrm>
            <a:off x="590396" y="311813"/>
            <a:ext cx="5334448" cy="1021677"/>
          </a:xfrm>
        </p:spPr>
        <p:txBody>
          <a:bodyPr/>
          <a:lstStyle/>
          <a:p>
            <a:r>
              <a:rPr lang="en-US" dirty="0"/>
              <a:t>Architecture</a:t>
            </a:r>
          </a:p>
        </p:txBody>
      </p:sp>
    </p:spTree>
    <p:extLst>
      <p:ext uri="{BB962C8B-B14F-4D97-AF65-F5344CB8AC3E}">
        <p14:creationId xmlns:p14="http://schemas.microsoft.com/office/powerpoint/2010/main" val="300611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dirty="0"/>
              <a:t>Results</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p:txBody>
          <a:bodyPr/>
          <a:lstStyle/>
          <a:p>
            <a:r>
              <a:rPr lang="en-US" dirty="0">
                <a:ea typeface="Tahoma" panose="020B0604030504040204" pitchFamily="34" charset="0"/>
                <a:cs typeface="Tahoma" panose="020B0604030504040204" pitchFamily="34" charset="0"/>
              </a:rPr>
              <a:t>[Type evidence against the topic here]</a:t>
            </a:r>
          </a:p>
          <a:p>
            <a:r>
              <a:rPr lang="en-US" dirty="0">
                <a:ea typeface="Tahoma" panose="020B0604030504040204" pitchFamily="34" charset="0"/>
                <a:cs typeface="Tahoma" panose="020B0604030504040204" pitchFamily="34" charset="0"/>
              </a:rPr>
              <a:t>[Type evidence against the topic here]</a:t>
            </a:r>
          </a:p>
          <a:p>
            <a:r>
              <a:rPr lang="en-US" dirty="0">
                <a:ea typeface="Tahoma" panose="020B0604030504040204" pitchFamily="34" charset="0"/>
                <a:cs typeface="Tahoma" panose="020B0604030504040204" pitchFamily="34" charset="0"/>
              </a:rPr>
              <a:t>[Type evidence against the topic here]</a:t>
            </a:r>
          </a:p>
        </p:txBody>
      </p:sp>
      <p:sp>
        <p:nvSpPr>
          <p:cNvPr id="4" name="TextBox 3">
            <a:extLst>
              <a:ext uri="{FF2B5EF4-FFF2-40B4-BE49-F238E27FC236}">
                <a16:creationId xmlns:a16="http://schemas.microsoft.com/office/drawing/2014/main" id="{2C0DCB07-8B6A-4230-8C1F-5AD1EE67446C}"/>
              </a:ext>
            </a:extLst>
          </p:cNvPr>
          <p:cNvSpPr txBox="1"/>
          <p:nvPr/>
        </p:nvSpPr>
        <p:spPr>
          <a:xfrm>
            <a:off x="8601074" y="6072258"/>
            <a:ext cx="3184525" cy="338554"/>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Go to </a:t>
            </a:r>
            <a:r>
              <a:rPr lang="en-US" sz="1600" dirty="0" err="1">
                <a:ea typeface="Tahoma" panose="020B0604030504040204" pitchFamily="34" charset="0"/>
                <a:cs typeface="Tahoma" panose="020B0604030504040204" pitchFamily="34" charset="0"/>
                <a:hlinkClick r:id="rId3"/>
              </a:rPr>
              <a:t>Colab</a:t>
            </a:r>
            <a:endParaRPr lang="en-US" sz="16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29462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F45182065_Persuasive speech outline_RVA_v3" id="{9991F312-7BAB-436D-8583-A5078171179B}" vid="{06C31F6F-9DBF-4ED0-83AC-3AFD01C902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D07FD5-8A16-4741-957C-8B91E43CA4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E580CA-3EBF-40A1-848D-12B3B18BB82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9A0FB75-2DC0-41F8-9602-F83475C3A4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TotalTime>
  <Words>1172</Words>
  <Application>Microsoft Office PowerPoint</Application>
  <PresentationFormat>Widescreen</PresentationFormat>
  <Paragraphs>110</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Tahoma</vt:lpstr>
      <vt:lpstr>Wingdings 2</vt:lpstr>
      <vt:lpstr>Quotable</vt:lpstr>
      <vt:lpstr>Breast Cancer Classification with Capsule Networks</vt:lpstr>
      <vt:lpstr>Introduction</vt:lpstr>
      <vt:lpstr>Can Capsule Networks outperform CNNs in medical imaging?</vt:lpstr>
      <vt:lpstr>Convolutional Neural Networks</vt:lpstr>
      <vt:lpstr>Capsule Networks</vt:lpstr>
      <vt:lpstr>Datasets</vt:lpstr>
      <vt:lpstr>Architecture</vt:lpstr>
      <vt:lpstr>Architecture</vt:lpstr>
      <vt:lpstr>Results</vt:lpstr>
      <vt:lpstr>Yes and No. Competing Results.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Classification with Capsule Networks</dc:title>
  <dc:creator>Marci</dc:creator>
  <cp:lastModifiedBy> </cp:lastModifiedBy>
  <cp:revision>18</cp:revision>
  <dcterms:created xsi:type="dcterms:W3CDTF">2021-05-16T14:10:33Z</dcterms:created>
  <dcterms:modified xsi:type="dcterms:W3CDTF">2021-05-16T14:57:32Z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