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153B"/>
    <a:srgbClr val="666666"/>
    <a:srgbClr val="CCCCC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86" y="-9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4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6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0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0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2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6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5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4183-1009-4D9A-ADFD-AF16738E0E54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17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4183-1009-4D9A-ADFD-AF16738E0E54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A4EE-1CFE-4B18-99D0-9FEF6F1E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hyperlink" Target="mailto:m.veiner.17@adbn.ac.u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64004A-F2E6-4F29-86BD-29A2535BFAD1}"/>
              </a:ext>
            </a:extLst>
          </p:cNvPr>
          <p:cNvSpPr/>
          <p:nvPr/>
        </p:nvSpPr>
        <p:spPr>
          <a:xfrm>
            <a:off x="0" y="0"/>
            <a:ext cx="42803763" cy="7468123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413AF-C084-401E-82A5-EE11014A28AC}"/>
              </a:ext>
            </a:extLst>
          </p:cNvPr>
          <p:cNvSpPr txBox="1"/>
          <p:nvPr/>
        </p:nvSpPr>
        <p:spPr>
          <a:xfrm>
            <a:off x="675481" y="0"/>
            <a:ext cx="4145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0" b="1" i="0" dirty="0">
                <a:solidFill>
                  <a:srgbClr val="86153B"/>
                </a:solidFill>
                <a:effectLst/>
                <a:latin typeface="Arial" panose="020B0604020202020204" pitchFamily="34" charset="0"/>
              </a:rPr>
              <a:t>Breast Cancer Classification with Capsule Networks</a:t>
            </a:r>
            <a:endParaRPr lang="en-GB" sz="14400" b="1" dirty="0">
              <a:solidFill>
                <a:srgbClr val="86153B"/>
              </a:solidFill>
            </a:endParaRPr>
          </a:p>
        </p:txBody>
      </p:sp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F2843F7B-2B99-42C4-9628-276C57513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700" y="3449463"/>
            <a:ext cx="10619581" cy="39855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1E7274-3368-444D-867C-71DFAC5EEBB8}"/>
              </a:ext>
            </a:extLst>
          </p:cNvPr>
          <p:cNvSpPr txBox="1"/>
          <p:nvPr/>
        </p:nvSpPr>
        <p:spPr>
          <a:xfrm>
            <a:off x="675480" y="5442221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chemeClr val="bg1"/>
                </a:solidFill>
              </a:rPr>
              <a:t>Marcell Veiner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6FF87-2996-4C86-B68F-5A7F4AB9DF07}"/>
              </a:ext>
            </a:extLst>
          </p:cNvPr>
          <p:cNvSpPr txBox="1"/>
          <p:nvPr/>
        </p:nvSpPr>
        <p:spPr>
          <a:xfrm>
            <a:off x="675480" y="6360127"/>
            <a:ext cx="207264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bg1"/>
                </a:solidFill>
              </a:rPr>
              <a:t>University of Aberdeen: Department of Computing Science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5EB331-4519-41D5-970D-90958980A763}"/>
              </a:ext>
            </a:extLst>
          </p:cNvPr>
          <p:cNvSpPr/>
          <p:nvPr/>
        </p:nvSpPr>
        <p:spPr>
          <a:xfrm>
            <a:off x="675479" y="8163224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5400" b="1" dirty="0"/>
              <a:t>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381CAE-10EC-4FEA-AD78-0277B538B5C7}"/>
              </a:ext>
            </a:extLst>
          </p:cNvPr>
          <p:cNvSpPr/>
          <p:nvPr/>
        </p:nvSpPr>
        <p:spPr>
          <a:xfrm>
            <a:off x="675479" y="9117518"/>
            <a:ext cx="13320000" cy="5890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196D0AC-176B-4DE5-A9DC-1568779D9EE1}"/>
              </a:ext>
            </a:extLst>
          </p:cNvPr>
          <p:cNvSpPr/>
          <p:nvPr/>
        </p:nvSpPr>
        <p:spPr>
          <a:xfrm>
            <a:off x="14809965" y="8163224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944044-FB85-4206-9C50-C7A2BA6D677A}"/>
              </a:ext>
            </a:extLst>
          </p:cNvPr>
          <p:cNvSpPr/>
          <p:nvPr/>
        </p:nvSpPr>
        <p:spPr>
          <a:xfrm>
            <a:off x="14809965" y="9071352"/>
            <a:ext cx="13320000" cy="10000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7BD5254-EB4F-4726-AB56-44F759C834D0}"/>
              </a:ext>
            </a:extLst>
          </p:cNvPr>
          <p:cNvSpPr/>
          <p:nvPr/>
        </p:nvSpPr>
        <p:spPr>
          <a:xfrm>
            <a:off x="28808281" y="8163224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48A54A-516A-44C6-8EB0-D3451C274297}"/>
              </a:ext>
            </a:extLst>
          </p:cNvPr>
          <p:cNvSpPr/>
          <p:nvPr/>
        </p:nvSpPr>
        <p:spPr>
          <a:xfrm>
            <a:off x="28808281" y="9117518"/>
            <a:ext cx="13320000" cy="4280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0C7F3-B84A-4DBB-91C3-5975DFFC6870}"/>
              </a:ext>
            </a:extLst>
          </p:cNvPr>
          <p:cNvSpPr txBox="1"/>
          <p:nvPr/>
        </p:nvSpPr>
        <p:spPr>
          <a:xfrm>
            <a:off x="1016000" y="8163224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DD61BC-1E16-433E-8392-D93C7259C87B}"/>
              </a:ext>
            </a:extLst>
          </p:cNvPr>
          <p:cNvSpPr txBox="1"/>
          <p:nvPr/>
        </p:nvSpPr>
        <p:spPr>
          <a:xfrm>
            <a:off x="1016000" y="9385300"/>
            <a:ext cx="12839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effectLst/>
              </a:rPr>
              <a:t>Breast cancer is one of the most common type of cancer in the UK.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86153B"/>
                </a:solidFill>
                <a:effectLst/>
              </a:rPr>
              <a:t>1 out of every 8</a:t>
            </a:r>
            <a:r>
              <a:rPr lang="en-GB" sz="3200" b="0" i="0" dirty="0">
                <a:effectLst/>
              </a:rPr>
              <a:t> females are diagnosed with it at some point [].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effectLst/>
              </a:rPr>
              <a:t>4th most common cause of cancer death in the UK</a:t>
            </a:r>
            <a:r>
              <a:rPr lang="en-GB" sz="3200" dirty="0"/>
              <a:t>.</a:t>
            </a:r>
          </a:p>
        </p:txBody>
      </p:sp>
      <p:pic>
        <p:nvPicPr>
          <p:cNvPr id="11" name="Picture 10" descr="A picture containing wheel, gear&#10;&#10;Description automatically generated">
            <a:extLst>
              <a:ext uri="{FF2B5EF4-FFF2-40B4-BE49-F238E27FC236}">
                <a16:creationId xmlns:a16="http://schemas.microsoft.com/office/drawing/2014/main" id="{A647B516-596F-4ED3-B5B3-F919C7DEE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741" y="11411039"/>
            <a:ext cx="8668447" cy="110799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2FCC5F-3F03-4EFD-8A55-D02F782B1D63}"/>
              </a:ext>
            </a:extLst>
          </p:cNvPr>
          <p:cNvSpPr txBox="1"/>
          <p:nvPr/>
        </p:nvSpPr>
        <p:spPr>
          <a:xfrm>
            <a:off x="2801257" y="12638728"/>
            <a:ext cx="8897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666666"/>
                </a:solidFill>
                <a:effectLst/>
              </a:rPr>
              <a:t>Figure 1</a:t>
            </a:r>
            <a:r>
              <a:rPr lang="en-GB" sz="2800" b="0" i="0" dirty="0">
                <a:effectLst/>
              </a:rPr>
              <a:t>: Breast Cancer Statistics in the UK.</a:t>
            </a:r>
            <a:endParaRPr lang="en-GB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8B9F6E-D323-4AEA-AF66-7368DDF4A996}"/>
              </a:ext>
            </a:extLst>
          </p:cNvPr>
          <p:cNvSpPr txBox="1"/>
          <p:nvPr/>
        </p:nvSpPr>
        <p:spPr>
          <a:xfrm>
            <a:off x="1016000" y="13270593"/>
            <a:ext cx="12839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effectLst/>
              </a:rPr>
              <a:t>Diagnosis often set up with the help of computer aided techniques.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effectLst/>
              </a:rPr>
              <a:t>Current approaches (CNNs), discard valuable low-level in-formation. 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effectLst/>
              </a:rPr>
              <a:t>New approach: </a:t>
            </a:r>
            <a:r>
              <a:rPr lang="en-GB" sz="3200" i="0" dirty="0">
                <a:solidFill>
                  <a:srgbClr val="86153B"/>
                </a:solidFill>
                <a:effectLst/>
              </a:rPr>
              <a:t>Capsule Networks</a:t>
            </a:r>
            <a:r>
              <a:rPr lang="en-GB" sz="3200" b="0" i="0" dirty="0">
                <a:effectLst/>
              </a:rPr>
              <a:t>.</a:t>
            </a:r>
            <a:endParaRPr lang="en-GB" sz="32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46939D7-B624-45E3-AC0F-0A82B801E208}"/>
              </a:ext>
            </a:extLst>
          </p:cNvPr>
          <p:cNvSpPr/>
          <p:nvPr/>
        </p:nvSpPr>
        <p:spPr>
          <a:xfrm>
            <a:off x="675479" y="15477581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5400" b="1" dirty="0"/>
              <a:t>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BF45B3-14AF-46BD-8754-D137281E238C}"/>
              </a:ext>
            </a:extLst>
          </p:cNvPr>
          <p:cNvSpPr/>
          <p:nvPr/>
        </p:nvSpPr>
        <p:spPr>
          <a:xfrm>
            <a:off x="675479" y="16431875"/>
            <a:ext cx="13320000" cy="13267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833B84-2265-4B50-B09B-4B98E7A91604}"/>
              </a:ext>
            </a:extLst>
          </p:cNvPr>
          <p:cNvSpPr txBox="1"/>
          <p:nvPr/>
        </p:nvSpPr>
        <p:spPr>
          <a:xfrm>
            <a:off x="1016000" y="15477581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Capsule Networks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F980CC-EC81-4C7F-8464-9F37FB368F1D}"/>
              </a:ext>
            </a:extLst>
          </p:cNvPr>
          <p:cNvSpPr txBox="1"/>
          <p:nvPr/>
        </p:nvSpPr>
        <p:spPr>
          <a:xfrm>
            <a:off x="1016000" y="16699657"/>
            <a:ext cx="12839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Novel deep learning approach proposed to address the flaws of CNNs.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Its first version appeared in [], which has been refined several times since.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dirty="0"/>
              <a:t>Learning process similar to </a:t>
            </a:r>
            <a:r>
              <a:rPr lang="en-GB" sz="3200" i="0" dirty="0">
                <a:solidFill>
                  <a:srgbClr val="86153B"/>
                </a:solidFill>
                <a:effectLst/>
              </a:rPr>
              <a:t>inverse graphics.</a:t>
            </a:r>
            <a:endParaRPr lang="en-GB" sz="3200" dirty="0">
              <a:solidFill>
                <a:srgbClr val="86153B"/>
              </a:solidFill>
            </a:endParaRP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effectLst/>
              </a:rPr>
              <a:t>Recognise not only objects but their attributes  (orientation, size, skew…) </a:t>
            </a:r>
            <a:endParaRPr lang="en-GB" sz="3200" i="0" dirty="0">
              <a:solidFill>
                <a:srgbClr val="86153B"/>
              </a:solidFill>
              <a:effectLst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ABBC4B-AF61-433B-BB93-97EDC20C9A01}"/>
              </a:ext>
            </a:extLst>
          </p:cNvPr>
          <p:cNvSpPr txBox="1"/>
          <p:nvPr/>
        </p:nvSpPr>
        <p:spPr>
          <a:xfrm>
            <a:off x="2628240" y="26969013"/>
            <a:ext cx="92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666666"/>
                </a:solidFill>
                <a:effectLst/>
              </a:rPr>
              <a:t>Figure 2</a:t>
            </a:r>
            <a:r>
              <a:rPr lang="en-GB" sz="2800" b="0" i="0" dirty="0">
                <a:effectLst/>
              </a:rPr>
              <a:t>: Capsules Finding Parts of Objects [].</a:t>
            </a:r>
            <a:endParaRPr lang="en-GB" sz="2800" dirty="0"/>
          </a:p>
        </p:txBody>
      </p:sp>
      <p:pic>
        <p:nvPicPr>
          <p:cNvPr id="46" name="Picture 45" descr="A picture containing chart&#10;&#10;Description automatically generated">
            <a:extLst>
              <a:ext uri="{FF2B5EF4-FFF2-40B4-BE49-F238E27FC236}">
                <a16:creationId xmlns:a16="http://schemas.microsoft.com/office/drawing/2014/main" id="{8BA6FC5C-AFEF-4292-BE02-775357CD6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54" y="18838679"/>
            <a:ext cx="10160655" cy="805341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4B59CB-D3FF-41E6-9D20-5F5BC36C5587}"/>
              </a:ext>
            </a:extLst>
          </p:cNvPr>
          <p:cNvSpPr txBox="1"/>
          <p:nvPr/>
        </p:nvSpPr>
        <p:spPr>
          <a:xfrm>
            <a:off x="1016000" y="27503497"/>
            <a:ext cx="12839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Capsules are </a:t>
            </a:r>
            <a:r>
              <a:rPr lang="en-GB" sz="3200" i="0" dirty="0">
                <a:solidFill>
                  <a:srgbClr val="86153B"/>
                </a:solidFill>
                <a:effectLst/>
              </a:rPr>
              <a:t>more robust to adversarial attacks </a:t>
            </a:r>
            <a:r>
              <a:rPr lang="en-GB" sz="3200" i="0" dirty="0">
                <a:effectLst/>
              </a:rPr>
              <a:t>[].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solidFill>
                  <a:srgbClr val="86153B"/>
                </a:solidFill>
                <a:effectLst/>
              </a:rPr>
              <a:t>Viewpoint changes have linear effect</a:t>
            </a:r>
            <a:r>
              <a:rPr lang="en-GB" sz="3200" i="0" dirty="0">
                <a:effectLst/>
              </a:rPr>
              <a:t>s on part-whole </a:t>
            </a:r>
            <a:r>
              <a:rPr lang="en-GB" sz="3200" i="0">
                <a:effectLst/>
              </a:rPr>
              <a:t>relationships [].</a:t>
            </a:r>
            <a:endParaRPr lang="en-GB" sz="3200" i="0" dirty="0">
              <a:effectLst/>
            </a:endParaRP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Capsules are </a:t>
            </a:r>
            <a:r>
              <a:rPr lang="en-GB" sz="3200" i="0" dirty="0">
                <a:solidFill>
                  <a:srgbClr val="86153B"/>
                </a:solidFill>
                <a:effectLst/>
              </a:rPr>
              <a:t>equivariant to translation </a:t>
            </a:r>
            <a:r>
              <a:rPr lang="en-GB" sz="3200" i="0" dirty="0">
                <a:effectLst/>
              </a:rPr>
              <a:t>and affine transformations [].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Capsules </a:t>
            </a:r>
            <a:r>
              <a:rPr lang="en-GB" sz="3200" i="0" dirty="0">
                <a:solidFill>
                  <a:srgbClr val="86153B"/>
                </a:solidFill>
                <a:effectLst/>
              </a:rPr>
              <a:t>do not discard information </a:t>
            </a:r>
            <a:r>
              <a:rPr lang="en-GB" sz="3200" i="0" dirty="0">
                <a:effectLst/>
              </a:rPr>
              <a:t>about the position of an entity [].</a:t>
            </a:r>
            <a:endParaRPr lang="en-GB" sz="3200" dirty="0">
              <a:solidFill>
                <a:srgbClr val="86153B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52A889-CACE-4450-AB17-CF8F884CA8FA}"/>
              </a:ext>
            </a:extLst>
          </p:cNvPr>
          <p:cNvSpPr txBox="1"/>
          <p:nvPr/>
        </p:nvSpPr>
        <p:spPr>
          <a:xfrm>
            <a:off x="15222181" y="8132540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Datasets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DEECCB-331E-4E66-9B09-BF508EA1822A}"/>
              </a:ext>
            </a:extLst>
          </p:cNvPr>
          <p:cNvSpPr txBox="1"/>
          <p:nvPr/>
        </p:nvSpPr>
        <p:spPr>
          <a:xfrm>
            <a:off x="15129434" y="15383611"/>
            <a:ext cx="1263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666666"/>
                </a:solidFill>
                <a:effectLst/>
              </a:rPr>
              <a:t>Figure 4</a:t>
            </a:r>
            <a:r>
              <a:rPr lang="en-GB" sz="2800" b="0" i="0" dirty="0">
                <a:effectLst/>
              </a:rPr>
              <a:t>: Examples of the </a:t>
            </a:r>
            <a:r>
              <a:rPr lang="en-GB" sz="2800" b="0" i="0" dirty="0" err="1">
                <a:effectLst/>
              </a:rPr>
              <a:t>Databiox</a:t>
            </a:r>
            <a:r>
              <a:rPr lang="en-GB" sz="2800" b="0" i="0" dirty="0">
                <a:effectLst/>
              </a:rPr>
              <a:t> dataset (Grade I – III) [].</a:t>
            </a:r>
            <a:endParaRPr lang="en-GB" sz="2800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57A2C1F-073A-42D6-ADC4-4FA5A474F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5865" y="15829408"/>
            <a:ext cx="12634115" cy="288355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262D541-EC4E-4917-AFAD-7277A8C4B4C4}"/>
              </a:ext>
            </a:extLst>
          </p:cNvPr>
          <p:cNvSpPr txBox="1"/>
          <p:nvPr/>
        </p:nvSpPr>
        <p:spPr>
          <a:xfrm>
            <a:off x="16696724" y="18528232"/>
            <a:ext cx="954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666666"/>
                </a:solidFill>
                <a:effectLst/>
              </a:rPr>
              <a:t>Figure 5</a:t>
            </a:r>
            <a:r>
              <a:rPr lang="en-GB" sz="2800" b="0" i="0" dirty="0">
                <a:effectLst/>
              </a:rPr>
              <a:t>: Examples of the BACH dataset [].</a:t>
            </a:r>
            <a:endParaRPr lang="en-GB" sz="2800" dirty="0"/>
          </a:p>
        </p:txBody>
      </p:sp>
      <p:pic>
        <p:nvPicPr>
          <p:cNvPr id="61" name="Picture 60" descr="A picture containing pink&#10;&#10;Description automatically generated">
            <a:extLst>
              <a:ext uri="{FF2B5EF4-FFF2-40B4-BE49-F238E27FC236}">
                <a16:creationId xmlns:a16="http://schemas.microsoft.com/office/drawing/2014/main" id="{F16C45F2-E81D-4F82-A9BE-7AF9742B1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409" y="12808220"/>
            <a:ext cx="3418642" cy="257268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6631164-6F8C-4CA9-B777-B860937C52B4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051" y="12809356"/>
            <a:ext cx="3420000" cy="2574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9FFAE43-2C48-49A3-8814-ACB2DC341A42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123" y="12811859"/>
            <a:ext cx="3420000" cy="2574107"/>
          </a:xfrm>
          <a:prstGeom prst="rect">
            <a:avLst/>
          </a:prstGeom>
        </p:spPr>
      </p:pic>
      <p:pic>
        <p:nvPicPr>
          <p:cNvPr id="67" name="Picture 66" descr="A picture containing fabric&#10;&#10;Description automatically generated">
            <a:extLst>
              <a:ext uri="{FF2B5EF4-FFF2-40B4-BE49-F238E27FC236}">
                <a16:creationId xmlns:a16="http://schemas.microsoft.com/office/drawing/2014/main" id="{A5DF1CAD-3F48-4342-A206-F8AB78FCDE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737" y="9906916"/>
            <a:ext cx="2361375" cy="2361375"/>
          </a:xfrm>
          <a:prstGeom prst="rect">
            <a:avLst/>
          </a:prstGeom>
        </p:spPr>
      </p:pic>
      <p:pic>
        <p:nvPicPr>
          <p:cNvPr id="69" name="Picture 68" descr="A picture containing purple, scarf, fabric&#10;&#10;Description automatically generated">
            <a:extLst>
              <a:ext uri="{FF2B5EF4-FFF2-40B4-BE49-F238E27FC236}">
                <a16:creationId xmlns:a16="http://schemas.microsoft.com/office/drawing/2014/main" id="{7B4A8F91-B404-4B90-BE47-92D0360B8C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112" y="9902624"/>
            <a:ext cx="2361375" cy="236137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4288C6A-F0A6-4C6C-ADF4-D527949EDD91}"/>
              </a:ext>
            </a:extLst>
          </p:cNvPr>
          <p:cNvSpPr txBox="1"/>
          <p:nvPr/>
        </p:nvSpPr>
        <p:spPr>
          <a:xfrm>
            <a:off x="15250412" y="12285463"/>
            <a:ext cx="1249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666666"/>
                </a:solidFill>
                <a:effectLst/>
              </a:rPr>
              <a:t>Figure 3</a:t>
            </a:r>
            <a:r>
              <a:rPr lang="en-GB" sz="2800" b="0" i="0" dirty="0">
                <a:effectLst/>
              </a:rPr>
              <a:t>: Examples of the </a:t>
            </a:r>
            <a:r>
              <a:rPr lang="en-GB" sz="2800" b="0" i="0" dirty="0" err="1">
                <a:effectLst/>
              </a:rPr>
              <a:t>BreakHis</a:t>
            </a:r>
            <a:r>
              <a:rPr lang="en-GB" sz="2800" b="0" i="0" dirty="0">
                <a:effectLst/>
              </a:rPr>
              <a:t> dataset (Benign &amp; Malignant) [].</a:t>
            </a:r>
            <a:endParaRPr lang="en-GB" sz="280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ADBA820-A638-444E-B4F5-978A042A412D}"/>
              </a:ext>
            </a:extLst>
          </p:cNvPr>
          <p:cNvSpPr/>
          <p:nvPr/>
        </p:nvSpPr>
        <p:spPr>
          <a:xfrm>
            <a:off x="14809965" y="19740060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9C5F8B-767B-48E7-B0B7-173A1C1776BD}"/>
              </a:ext>
            </a:extLst>
          </p:cNvPr>
          <p:cNvSpPr/>
          <p:nvPr/>
        </p:nvSpPr>
        <p:spPr>
          <a:xfrm>
            <a:off x="14741881" y="20655845"/>
            <a:ext cx="13388084" cy="9004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C30A4A-71DD-4613-A175-DEEE315B40F8}"/>
              </a:ext>
            </a:extLst>
          </p:cNvPr>
          <p:cNvSpPr txBox="1"/>
          <p:nvPr/>
        </p:nvSpPr>
        <p:spPr>
          <a:xfrm>
            <a:off x="15290265" y="19740474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72" name="Picture 71" descr="Diagram&#10;&#10;Description automatically generated">
            <a:extLst>
              <a:ext uri="{FF2B5EF4-FFF2-40B4-BE49-F238E27FC236}">
                <a16:creationId xmlns:a16="http://schemas.microsoft.com/office/drawing/2014/main" id="{CB99FB83-3ACA-4467-A6B8-C9DE1DFBF9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265" y="22191348"/>
            <a:ext cx="11841809" cy="402971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62469731-5E4E-4259-BB54-ABCB15E2AB2B}"/>
              </a:ext>
            </a:extLst>
          </p:cNvPr>
          <p:cNvSpPr txBox="1"/>
          <p:nvPr/>
        </p:nvSpPr>
        <p:spPr>
          <a:xfrm>
            <a:off x="15129434" y="20766265"/>
            <a:ext cx="12839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Two stage architecture as in [].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First model (Patch-wise network) downscales </a:t>
            </a:r>
            <a:r>
              <a:rPr lang="en-GB" sz="3200" dirty="0"/>
              <a:t>patches.</a:t>
            </a:r>
            <a:endParaRPr lang="en-GB" sz="3200" i="0" dirty="0">
              <a:effectLst/>
            </a:endParaRP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Second model (Image-wise network) uses patch-voting to establish label.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4FF7EF-6E0B-4BF5-BC95-FFE38913060D}"/>
              </a:ext>
            </a:extLst>
          </p:cNvPr>
          <p:cNvSpPr txBox="1"/>
          <p:nvPr/>
        </p:nvSpPr>
        <p:spPr>
          <a:xfrm>
            <a:off x="16276256" y="26359343"/>
            <a:ext cx="954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666666"/>
                </a:solidFill>
                <a:effectLst/>
              </a:rPr>
              <a:t>Figure 6</a:t>
            </a:r>
            <a:r>
              <a:rPr lang="en-GB" sz="2800" b="0" i="0" dirty="0">
                <a:effectLst/>
              </a:rPr>
              <a:t>: Image-wise Phase of Training.</a:t>
            </a:r>
            <a:endParaRPr lang="en-GB" sz="28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1FC272-97AC-40AD-88FD-D8E9F8B1CC1C}"/>
              </a:ext>
            </a:extLst>
          </p:cNvPr>
          <p:cNvSpPr txBox="1"/>
          <p:nvPr/>
        </p:nvSpPr>
        <p:spPr>
          <a:xfrm>
            <a:off x="15050115" y="27217579"/>
            <a:ext cx="12839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Patch-wise network fixed. 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dirty="0"/>
              <a:t>Image-wise network: </a:t>
            </a:r>
            <a:r>
              <a:rPr lang="en-GB" sz="3200" dirty="0" err="1"/>
              <a:t>BaseCNN</a:t>
            </a:r>
            <a:r>
              <a:rPr lang="en-GB" sz="3200" dirty="0"/>
              <a:t>, </a:t>
            </a:r>
            <a:r>
              <a:rPr lang="en-GB" sz="3200" dirty="0" err="1"/>
              <a:t>NazeriCNN</a:t>
            </a:r>
            <a:r>
              <a:rPr lang="en-GB" sz="3200" dirty="0"/>
              <a:t>, </a:t>
            </a:r>
            <a:r>
              <a:rPr lang="en-GB" sz="3200" dirty="0" err="1"/>
              <a:t>DynamicCapsules</a:t>
            </a:r>
            <a:r>
              <a:rPr lang="en-GB" sz="3200" dirty="0"/>
              <a:t>, </a:t>
            </a:r>
            <a:r>
              <a:rPr lang="en-GB" sz="3200" dirty="0" err="1"/>
              <a:t>SRCapsules</a:t>
            </a:r>
            <a:r>
              <a:rPr lang="en-GB" sz="3200" dirty="0"/>
              <a:t>, </a:t>
            </a:r>
            <a:r>
              <a:rPr lang="en-GB" sz="3200" dirty="0" err="1"/>
              <a:t>VariationalCapsules</a:t>
            </a:r>
            <a:r>
              <a:rPr lang="en-GB" sz="3200" dirty="0"/>
              <a:t>. 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Mixed Networks: </a:t>
            </a:r>
            <a:r>
              <a:rPr lang="en-GB" sz="3200" i="0" dirty="0" err="1">
                <a:effectLst/>
              </a:rPr>
              <a:t>EfficientNet</a:t>
            </a:r>
            <a:r>
              <a:rPr lang="en-GB" sz="3200" i="0" dirty="0">
                <a:effectLst/>
              </a:rPr>
              <a:t>, </a:t>
            </a:r>
            <a:r>
              <a:rPr lang="en-GB" sz="3200" i="0" dirty="0" err="1">
                <a:effectLst/>
              </a:rPr>
              <a:t>VariationalMixedCapsules</a:t>
            </a:r>
            <a:r>
              <a:rPr lang="en-GB" sz="3200" i="0" dirty="0">
                <a:effectLst/>
              </a:rPr>
              <a:t>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C1CBED-28E9-4286-9F28-5F03D86673E2}"/>
              </a:ext>
            </a:extLst>
          </p:cNvPr>
          <p:cNvSpPr txBox="1"/>
          <p:nvPr/>
        </p:nvSpPr>
        <p:spPr>
          <a:xfrm>
            <a:off x="15290265" y="9255715"/>
            <a:ext cx="1283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3 datasets, patched to 512 x 512 using 2 different strides.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75E312-473E-4EF6-99F3-D7E3F405B79F}"/>
              </a:ext>
            </a:extLst>
          </p:cNvPr>
          <p:cNvSpPr txBox="1"/>
          <p:nvPr/>
        </p:nvSpPr>
        <p:spPr>
          <a:xfrm>
            <a:off x="29230699" y="8132540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8A4333B-14F4-493C-8126-BE5ACCEE0F4F}"/>
              </a:ext>
            </a:extLst>
          </p:cNvPr>
          <p:cNvSpPr/>
          <p:nvPr/>
        </p:nvSpPr>
        <p:spPr>
          <a:xfrm>
            <a:off x="28866163" y="14022792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CF24EAB-A88A-45FE-968A-4BB1BB216DFA}"/>
              </a:ext>
            </a:extLst>
          </p:cNvPr>
          <p:cNvSpPr/>
          <p:nvPr/>
        </p:nvSpPr>
        <p:spPr>
          <a:xfrm>
            <a:off x="28866163" y="14977086"/>
            <a:ext cx="13320000" cy="4280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38F6E7-4DDB-4002-8F98-C4857C0F7B86}"/>
              </a:ext>
            </a:extLst>
          </p:cNvPr>
          <p:cNvSpPr txBox="1"/>
          <p:nvPr/>
        </p:nvSpPr>
        <p:spPr>
          <a:xfrm>
            <a:off x="29288581" y="13992108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392B945-4303-4E72-A16F-72DA648A57A6}"/>
              </a:ext>
            </a:extLst>
          </p:cNvPr>
          <p:cNvSpPr/>
          <p:nvPr/>
        </p:nvSpPr>
        <p:spPr>
          <a:xfrm>
            <a:off x="28808281" y="19913044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2CDDA17-C26F-4328-BBF7-410BF06F8CB9}"/>
              </a:ext>
            </a:extLst>
          </p:cNvPr>
          <p:cNvSpPr/>
          <p:nvPr/>
        </p:nvSpPr>
        <p:spPr>
          <a:xfrm>
            <a:off x="28808281" y="20867338"/>
            <a:ext cx="13320000" cy="5014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712288-9097-4299-A1BE-CB4788A99D62}"/>
              </a:ext>
            </a:extLst>
          </p:cNvPr>
          <p:cNvSpPr txBox="1"/>
          <p:nvPr/>
        </p:nvSpPr>
        <p:spPr>
          <a:xfrm>
            <a:off x="29230699" y="19882360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8515F27-FFB3-4ADB-BC4B-5CC4732888BF}"/>
              </a:ext>
            </a:extLst>
          </p:cNvPr>
          <p:cNvSpPr/>
          <p:nvPr/>
        </p:nvSpPr>
        <p:spPr>
          <a:xfrm>
            <a:off x="28750399" y="26264733"/>
            <a:ext cx="13320000" cy="1107997"/>
          </a:xfrm>
          <a:prstGeom prst="round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6F10A7E-0843-4297-8092-66779E064D78}"/>
              </a:ext>
            </a:extLst>
          </p:cNvPr>
          <p:cNvSpPr/>
          <p:nvPr/>
        </p:nvSpPr>
        <p:spPr>
          <a:xfrm>
            <a:off x="28750399" y="27219028"/>
            <a:ext cx="13320000" cy="2406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CCA638-4582-45B9-BFC9-55B8413D689B}"/>
              </a:ext>
            </a:extLst>
          </p:cNvPr>
          <p:cNvSpPr txBox="1"/>
          <p:nvPr/>
        </p:nvSpPr>
        <p:spPr>
          <a:xfrm>
            <a:off x="29172817" y="26234049"/>
            <a:ext cx="1283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8E160F-FD1D-4535-A329-6345174B939B}"/>
              </a:ext>
            </a:extLst>
          </p:cNvPr>
          <p:cNvSpPr txBox="1"/>
          <p:nvPr/>
        </p:nvSpPr>
        <p:spPr>
          <a:xfrm>
            <a:off x="29057956" y="27725361"/>
            <a:ext cx="8175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</a:rPr>
              <a:t>Marcell Veiner</a:t>
            </a:r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i="0" dirty="0">
                <a:effectLst/>
                <a:hlinkClick r:id="rId12"/>
              </a:rPr>
              <a:t>m.</a:t>
            </a:r>
            <a:r>
              <a:rPr lang="en-GB" sz="3200" dirty="0">
                <a:hlinkClick r:id="rId12"/>
              </a:rPr>
              <a:t>veiner.17@adbn.ac.uk</a:t>
            </a:r>
            <a:endParaRPr lang="en-GB" sz="3200" dirty="0"/>
          </a:p>
          <a:p>
            <a:pPr marL="285750" indent="-285750">
              <a:buClr>
                <a:srgbClr val="86153B"/>
              </a:buClr>
              <a:buFont typeface="Arial" panose="020B0604020202020204" pitchFamily="34" charset="0"/>
              <a:buChar char="•"/>
            </a:pPr>
            <a:r>
              <a:rPr lang="en-GB" sz="3200" b="0" i="0" dirty="0">
                <a:effectLst/>
              </a:rPr>
              <a:t>BSc. Computing Science &amp; Mathematics</a:t>
            </a:r>
            <a:endParaRPr lang="en-GB" sz="3200" i="0" dirty="0">
              <a:effectLst/>
            </a:endParaRPr>
          </a:p>
        </p:txBody>
      </p:sp>
      <p:pic>
        <p:nvPicPr>
          <p:cNvPr id="107" name="Picture 106" descr="A person in a suit smiling&#10;&#10;Description automatically generated with low confidence">
            <a:extLst>
              <a:ext uri="{FF2B5EF4-FFF2-40B4-BE49-F238E27FC236}">
                <a16:creationId xmlns:a16="http://schemas.microsoft.com/office/drawing/2014/main" id="{64AFDA80-BB52-48AE-97CE-3057E710F3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305" y="27372730"/>
            <a:ext cx="2093458" cy="20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8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329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</dc:creator>
  <cp:lastModifiedBy> </cp:lastModifiedBy>
  <cp:revision>20</cp:revision>
  <dcterms:created xsi:type="dcterms:W3CDTF">2021-05-15T13:19:00Z</dcterms:created>
  <dcterms:modified xsi:type="dcterms:W3CDTF">2021-05-16T14:21:05Z</dcterms:modified>
</cp:coreProperties>
</file>