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2F6B-25A3-0330-500D-A77026CD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n-IN" sz="5400" b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SHOP SALES </a:t>
            </a:r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b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DACC4-B1B3-0048-53E0-16FE4DF18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</p:spPr>
        <p:txBody>
          <a:bodyPr>
            <a:normAutofit/>
          </a:bodyPr>
          <a:lstStyle/>
          <a:p>
            <a:r>
              <a:rPr lang="en-IN" sz="3200" dirty="0"/>
              <a:t> </a:t>
            </a:r>
          </a:p>
          <a:p>
            <a:r>
              <a:rPr lang="en-IN" sz="5400" dirty="0"/>
              <a:t>- </a:t>
            </a:r>
            <a:r>
              <a:rPr lang="en-IN" sz="5400" dirty="0">
                <a:solidFill>
                  <a:schemeClr val="accent3"/>
                </a:solidFill>
              </a:rPr>
              <a:t>SQL</a:t>
            </a:r>
            <a:r>
              <a:rPr lang="en-IN" sz="3200" dirty="0"/>
              <a:t> PROJECT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7E6A3E-3FEA-99EB-1AA9-1538426C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7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2A698-1975-9D7A-9CA6-E111D46A0176}"/>
              </a:ext>
            </a:extLst>
          </p:cNvPr>
          <p:cNvSpPr/>
          <p:nvPr/>
        </p:nvSpPr>
        <p:spPr>
          <a:xfrm>
            <a:off x="167147" y="1297857"/>
            <a:ext cx="11956027" cy="54667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/>
          </a:p>
          <a:p>
            <a:endParaRPr lang="en-IN" b="1" u="sng" dirty="0"/>
          </a:p>
          <a:p>
            <a:endParaRPr lang="en-IN" sz="3200" b="1" u="sng" dirty="0"/>
          </a:p>
          <a:p>
            <a:r>
              <a:rPr lang="en-IN" sz="3200" b="1" u="sng" dirty="0"/>
              <a:t>SYNTAX</a:t>
            </a:r>
          </a:p>
          <a:p>
            <a:endParaRPr lang="en-US" sz="1600" dirty="0"/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dayname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hour(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transaction_time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ROUND(SUM(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transaction_qty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unit_price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2) AS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file`where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5group by 1,2order by revenue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desclimit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10;</a:t>
            </a:r>
          </a:p>
          <a:p>
            <a:endParaRPr lang="en-US" sz="16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3200" b="1" u="sng" dirty="0"/>
              <a:t>ANSWER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339D6-4F04-D538-C306-26087C138956}"/>
              </a:ext>
            </a:extLst>
          </p:cNvPr>
          <p:cNvSpPr/>
          <p:nvPr/>
        </p:nvSpPr>
        <p:spPr>
          <a:xfrm>
            <a:off x="167147" y="176982"/>
            <a:ext cx="11956027" cy="953729"/>
          </a:xfrm>
          <a:prstGeom prst="round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Q-8&gt; Sales Analysis by Days and Hours </a:t>
            </a:r>
            <a:endParaRPr lang="en-IN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A80760-228D-4DBB-FB6F-AFED2F37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11" y="193187"/>
            <a:ext cx="1120877" cy="9397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89F10-15D0-D345-EFF4-958A90340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51" y="4293641"/>
            <a:ext cx="3196817" cy="21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A53B-5B2E-B410-7851-4551F33E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776746"/>
          </a:xfrm>
        </p:spPr>
        <p:txBody>
          <a:bodyPr/>
          <a:lstStyle/>
          <a:p>
            <a:pPr algn="ctr"/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1CDA9-194D-7661-BBB1-6E7D1965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471" y="1474839"/>
            <a:ext cx="11759381" cy="5289755"/>
          </a:xfrm>
        </p:spPr>
        <p:txBody>
          <a:bodyPr>
            <a:normAutofit fontScale="77500" lnSpcReduction="20000"/>
          </a:bodyPr>
          <a:lstStyle/>
          <a:p>
            <a:r>
              <a:rPr lang="en-IN" sz="2400" b="1" u="sng" dirty="0">
                <a:solidFill>
                  <a:schemeClr val="bg1"/>
                </a:solidFill>
                <a:highlight>
                  <a:srgbClr val="80808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</a:t>
            </a:r>
            <a:r>
              <a:rPr lang="en-IN" sz="2400" b="1" u="sng" dirty="0">
                <a:solidFill>
                  <a:schemeClr val="bg1"/>
                </a:solidFill>
                <a:highlight>
                  <a:srgbClr val="808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* FROM </a:t>
            </a:r>
            <a:r>
              <a:rPr lang="en-US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file`;</a:t>
            </a:r>
          </a:p>
          <a:p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 `coffee shop csv file`;</a:t>
            </a:r>
          </a:p>
          <a:p>
            <a:endPara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IN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transaction date FROM TEXT TO DATE DATA-TYPE </a:t>
            </a:r>
          </a:p>
          <a:p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Alter table </a:t>
            </a:r>
            <a:r>
              <a:rPr lang="en-IN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</a:t>
            </a:r>
            <a:r>
              <a:rPr lang="en-IN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file`modify</a:t>
            </a:r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 </a:t>
            </a:r>
            <a:r>
              <a:rPr lang="en-IN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DATE;  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IN" sz="1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format date -&gt; Y/M/D</a:t>
            </a:r>
          </a:p>
          <a:p>
            <a:pPr lvl="1"/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en-IN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</a:t>
            </a:r>
            <a:r>
              <a:rPr lang="en-IN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file`set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IN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date_format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'%Y-%m-%d’);</a:t>
            </a:r>
          </a:p>
          <a:p>
            <a:pPr lvl="1"/>
            <a:endParaRPr lang="en-IN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IN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-CHANGE </a:t>
            </a:r>
            <a:r>
              <a:rPr lang="en-IN" sz="16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IN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TEXT TO TIME DATA-TYPE </a:t>
            </a:r>
          </a:p>
          <a:p>
            <a:pPr lvl="1"/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table </a:t>
            </a:r>
            <a:r>
              <a:rPr lang="en-IN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file`</a:t>
            </a:r>
          </a:p>
          <a:p>
            <a:pPr lvl="1"/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modify column </a:t>
            </a:r>
            <a:r>
              <a:rPr lang="en-IN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transaction_time</a:t>
            </a:r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TIME;</a:t>
            </a:r>
          </a:p>
          <a:p>
            <a:pPr lvl="1"/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`coffee shop csv file`</a:t>
            </a:r>
          </a:p>
          <a:p>
            <a:pPr lvl="1"/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en-IN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transaction_time</a:t>
            </a:r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IN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str_to_date</a:t>
            </a:r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transaction_time</a:t>
            </a:r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'%H-%</a:t>
            </a:r>
            <a:r>
              <a:rPr lang="en-IN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I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-%s’); </a:t>
            </a:r>
          </a:p>
          <a:p>
            <a:pPr lvl="1"/>
            <a:endParaRPr lang="en-IN" sz="17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IN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Rename column name 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table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file`rename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 ï»¿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transaction_id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transaction_id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IN" sz="2100" b="1" dirty="0">
              <a:solidFill>
                <a:schemeClr val="bg1"/>
              </a:solidFill>
              <a:highlight>
                <a:srgbClr val="808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b="1" dirty="0">
              <a:solidFill>
                <a:schemeClr val="bg1"/>
              </a:solidFill>
              <a:highlight>
                <a:srgbClr val="808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F766598-FD94-13CC-6D01-02C3836E4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62" y="58182"/>
            <a:ext cx="1120877" cy="9397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2A698-1975-9D7A-9CA6-E111D46A0176}"/>
              </a:ext>
            </a:extLst>
          </p:cNvPr>
          <p:cNvSpPr/>
          <p:nvPr/>
        </p:nvSpPr>
        <p:spPr>
          <a:xfrm>
            <a:off x="167147" y="1297857"/>
            <a:ext cx="11956027" cy="54667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b="1" u="sng" dirty="0"/>
              <a:t> </a:t>
            </a:r>
            <a:r>
              <a:rPr lang="en-IN" sz="3200" b="1" u="sng" dirty="0"/>
              <a:t>SYNTAX</a:t>
            </a:r>
          </a:p>
          <a:p>
            <a:endParaRPr lang="en-US" dirty="0"/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month(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date_format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'%M') 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round(sum(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transaction_qty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unit_price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),2) as revenue from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file`group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1,2;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IN" sz="3200" b="1" u="sng" dirty="0"/>
              <a:t>ANSWER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339D6-4F04-D538-C306-26087C138956}"/>
              </a:ext>
            </a:extLst>
          </p:cNvPr>
          <p:cNvSpPr/>
          <p:nvPr/>
        </p:nvSpPr>
        <p:spPr>
          <a:xfrm>
            <a:off x="167147" y="176982"/>
            <a:ext cx="11956027" cy="953729"/>
          </a:xfrm>
          <a:prstGeom prst="round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Q-1&gt; calculate tot sales for each month</a:t>
            </a:r>
            <a:endParaRPr lang="en-IN" sz="3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A80760-228D-4DBB-FB6F-AFED2F37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11" y="193187"/>
            <a:ext cx="1120877" cy="9397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597EF9-2791-B583-88F8-7300AF90D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77" y="4612952"/>
            <a:ext cx="3007765" cy="18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2A698-1975-9D7A-9CA6-E111D46A0176}"/>
              </a:ext>
            </a:extLst>
          </p:cNvPr>
          <p:cNvSpPr/>
          <p:nvPr/>
        </p:nvSpPr>
        <p:spPr>
          <a:xfrm>
            <a:off x="167147" y="1297857"/>
            <a:ext cx="11956027" cy="54667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b="1" u="sng" dirty="0"/>
              <a:t> </a:t>
            </a:r>
            <a:r>
              <a:rPr lang="en-IN" sz="3200" b="1" u="sng" dirty="0"/>
              <a:t>SYNTAX</a:t>
            </a:r>
          </a:p>
          <a:p>
            <a:endParaRPr lang="en-US" dirty="0"/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 as (select month(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date_format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'%M') 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round(sum(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transaction_qty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unit_price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),2) as revenue from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file`group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1,2)select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revenue, lag(revenue)over (order by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PreSales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round((revenue - lag(revenue)over (order by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)),0) as Growth from A ;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IN" sz="3200" b="1" u="sng" dirty="0"/>
              <a:t>ANSWER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339D6-4F04-D538-C306-26087C138956}"/>
              </a:ext>
            </a:extLst>
          </p:cNvPr>
          <p:cNvSpPr/>
          <p:nvPr/>
        </p:nvSpPr>
        <p:spPr>
          <a:xfrm>
            <a:off x="167147" y="176982"/>
            <a:ext cx="11956027" cy="953729"/>
          </a:xfrm>
          <a:prstGeom prst="round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Q-2&gt; Calculate sales difference between current &amp; </a:t>
            </a:r>
          </a:p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Month (MoM Growth)</a:t>
            </a:r>
            <a:endParaRPr lang="en-IN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A80760-228D-4DBB-FB6F-AFED2F37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11" y="193187"/>
            <a:ext cx="1120877" cy="9397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D19C1-B8FE-2230-C954-AFF26A556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47" y="4493342"/>
            <a:ext cx="4625344" cy="20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1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2A698-1975-9D7A-9CA6-E111D46A0176}"/>
              </a:ext>
            </a:extLst>
          </p:cNvPr>
          <p:cNvSpPr/>
          <p:nvPr/>
        </p:nvSpPr>
        <p:spPr>
          <a:xfrm>
            <a:off x="167147" y="1297857"/>
            <a:ext cx="11956027" cy="54667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/>
          </a:p>
          <a:p>
            <a:endParaRPr lang="en-IN" b="1" u="sng" dirty="0"/>
          </a:p>
          <a:p>
            <a:r>
              <a:rPr lang="en-IN" sz="3200" b="1" u="sng" dirty="0"/>
              <a:t>SYNTAX</a:t>
            </a:r>
          </a:p>
          <a:p>
            <a:endParaRPr lang="en-US" dirty="0"/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 as ( select month(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date_format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'%M') 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count(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transaction_id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orders from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file` group by 1,2 ) select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orders, lag(orders) over (order by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preorders,  (orders-lag(orders) over (order by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 as Difference from a ;</a:t>
            </a:r>
          </a:p>
          <a:p>
            <a:endParaRPr lang="en-IN" dirty="0"/>
          </a:p>
          <a:p>
            <a:r>
              <a:rPr lang="en-IN" sz="3200" b="1" u="sng" dirty="0"/>
              <a:t>ANSWER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339D6-4F04-D538-C306-26087C138956}"/>
              </a:ext>
            </a:extLst>
          </p:cNvPr>
          <p:cNvSpPr/>
          <p:nvPr/>
        </p:nvSpPr>
        <p:spPr>
          <a:xfrm>
            <a:off x="167147" y="176982"/>
            <a:ext cx="11956027" cy="953729"/>
          </a:xfrm>
          <a:prstGeom prst="round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Q-3&gt; Calculate total orders for each month , </a:t>
            </a:r>
          </a:p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 order growth </a:t>
            </a:r>
            <a:endParaRPr lang="en-IN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A80760-228D-4DBB-FB6F-AFED2F37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11" y="193187"/>
            <a:ext cx="1120877" cy="9397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44901-43A4-315E-D277-DADA3225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6" y="4252346"/>
            <a:ext cx="5012392" cy="21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7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2A698-1975-9D7A-9CA6-E111D46A0176}"/>
              </a:ext>
            </a:extLst>
          </p:cNvPr>
          <p:cNvSpPr/>
          <p:nvPr/>
        </p:nvSpPr>
        <p:spPr>
          <a:xfrm>
            <a:off x="167147" y="1297857"/>
            <a:ext cx="11956027" cy="54667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/>
          </a:p>
          <a:p>
            <a:endParaRPr lang="en-IN" b="1" u="sng" dirty="0"/>
          </a:p>
          <a:p>
            <a:endParaRPr lang="en-IN" sz="3200" b="1" u="sng" dirty="0"/>
          </a:p>
          <a:p>
            <a:endParaRPr lang="en-IN" sz="3200" b="1" u="sng" dirty="0"/>
          </a:p>
          <a:p>
            <a:r>
              <a:rPr lang="en-IN" sz="3200" b="1" u="sng" dirty="0"/>
              <a:t>SYNTAX</a:t>
            </a:r>
          </a:p>
          <a:p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 as  ( SELECT     DAYOFWEEK(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  month(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  case when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in ('Sunday', 'Saturday') then 'weekend' else 'weekday' end as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daytype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  ROUND(SUM(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transaction_qty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unit_price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2) AS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total_amount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   COUNT(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transaction_id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Total_orders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sum(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transaction_qty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Total_Qty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FROM   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file`GROUP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    1,2, 3, 4)select round(sum(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total_amount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),2), sum(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Total_orders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sum(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Total_Qty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daytype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from A where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6 group by 4;</a:t>
            </a:r>
            <a:endParaRPr lang="en-IN" sz="1600" dirty="0"/>
          </a:p>
          <a:p>
            <a:endParaRPr lang="en-IN" sz="3200" b="1" u="sng" dirty="0"/>
          </a:p>
          <a:p>
            <a:r>
              <a:rPr lang="en-IN" sz="3200" b="1" u="sng" dirty="0"/>
              <a:t>ANSWER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339D6-4F04-D538-C306-26087C138956}"/>
              </a:ext>
            </a:extLst>
          </p:cNvPr>
          <p:cNvSpPr/>
          <p:nvPr/>
        </p:nvSpPr>
        <p:spPr>
          <a:xfrm>
            <a:off x="167147" y="176982"/>
            <a:ext cx="11956027" cy="953729"/>
          </a:xfrm>
          <a:prstGeom prst="round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Q-4&gt; Sales </a:t>
            </a:r>
            <a:r>
              <a:rPr lang="en-US" sz="24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Anaysis</a:t>
            </a:r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weekend and weekdays </a:t>
            </a:r>
            <a:endParaRPr lang="en-IN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A80760-228D-4DBB-FB6F-AFED2F37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11" y="193187"/>
            <a:ext cx="1120877" cy="9397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92EF98-D716-7941-3C65-44E640700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74" y="5140500"/>
            <a:ext cx="4528541" cy="11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1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2A698-1975-9D7A-9CA6-E111D46A0176}"/>
              </a:ext>
            </a:extLst>
          </p:cNvPr>
          <p:cNvSpPr/>
          <p:nvPr/>
        </p:nvSpPr>
        <p:spPr>
          <a:xfrm>
            <a:off x="167147" y="1297857"/>
            <a:ext cx="11956027" cy="54667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/>
          </a:p>
          <a:p>
            <a:endParaRPr lang="en-IN" b="1" u="sng" dirty="0"/>
          </a:p>
          <a:p>
            <a:endParaRPr lang="en-IN" sz="3200" b="1" u="sng" dirty="0"/>
          </a:p>
          <a:p>
            <a:endParaRPr lang="en-IN" sz="3200" b="1" u="sng" dirty="0"/>
          </a:p>
          <a:p>
            <a:r>
              <a:rPr lang="en-IN" sz="3200" b="1" u="sng" dirty="0"/>
              <a:t>SYNTAX</a:t>
            </a:r>
          </a:p>
          <a:p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store_location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ROUND(SUM(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transaction_qty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unit_price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2)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total_amount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count(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transaction_id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ordered from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file`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1,2;</a:t>
            </a:r>
          </a:p>
          <a:p>
            <a:endParaRPr lang="en-IN" sz="3200" b="1" u="sng" dirty="0"/>
          </a:p>
          <a:p>
            <a:r>
              <a:rPr lang="en-IN" sz="3200" b="1" u="sng" dirty="0"/>
              <a:t>ANSWER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339D6-4F04-D538-C306-26087C138956}"/>
              </a:ext>
            </a:extLst>
          </p:cNvPr>
          <p:cNvSpPr/>
          <p:nvPr/>
        </p:nvSpPr>
        <p:spPr>
          <a:xfrm>
            <a:off x="167147" y="176982"/>
            <a:ext cx="11956027" cy="953729"/>
          </a:xfrm>
          <a:prstGeom prst="round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Q-5&gt; Sales Analysis by store location</a:t>
            </a:r>
            <a:endParaRPr lang="en-IN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A80760-228D-4DBB-FB6F-AFED2F37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11" y="193187"/>
            <a:ext cx="1120877" cy="9397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868DC6-1065-95F4-9579-ED93C9D0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4" y="4792806"/>
            <a:ext cx="3293805" cy="15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2A698-1975-9D7A-9CA6-E111D46A0176}"/>
              </a:ext>
            </a:extLst>
          </p:cNvPr>
          <p:cNvSpPr/>
          <p:nvPr/>
        </p:nvSpPr>
        <p:spPr>
          <a:xfrm>
            <a:off x="167147" y="1297857"/>
            <a:ext cx="11956027" cy="54667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/>
          </a:p>
          <a:p>
            <a:endParaRPr lang="en-IN" b="1" u="sng" dirty="0"/>
          </a:p>
          <a:p>
            <a:endParaRPr lang="en-IN" sz="3200" b="1" u="sng" dirty="0"/>
          </a:p>
          <a:p>
            <a:endParaRPr lang="en-IN" sz="3200" b="1" u="sng" dirty="0"/>
          </a:p>
          <a:p>
            <a:endParaRPr lang="en-IN" sz="3200" b="1" u="sng" dirty="0"/>
          </a:p>
          <a:p>
            <a:r>
              <a:rPr lang="en-IN" sz="3200" b="1" u="sng" dirty="0"/>
              <a:t>SYNTAX</a:t>
            </a:r>
          </a:p>
          <a:p>
            <a:endParaRPr lang="en-US" sz="1600" dirty="0"/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B as (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 as (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day(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month(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ROUND(SUM(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transaction_qty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unit_price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2) AS revenue from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file`where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transaction_date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5group by 1,2)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revenue, round(avg(revenue) over (partition by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),2) as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A)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*,case when revenue &gt;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then 'Above Average' else 'Below Average' end as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revStatus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B;</a:t>
            </a:r>
            <a:endParaRPr lang="en-IN" sz="3200" b="1" u="sng" dirty="0"/>
          </a:p>
          <a:p>
            <a:r>
              <a:rPr lang="en-IN" sz="3200" b="1" u="sng" dirty="0"/>
              <a:t>ANSWER</a:t>
            </a:r>
          </a:p>
          <a:p>
            <a:endParaRPr lang="en-IN" sz="3200" b="1" u="sng" dirty="0"/>
          </a:p>
          <a:p>
            <a:endParaRPr lang="en-IN" sz="3200" b="1" u="sng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339D6-4F04-D538-C306-26087C138956}"/>
              </a:ext>
            </a:extLst>
          </p:cNvPr>
          <p:cNvSpPr/>
          <p:nvPr/>
        </p:nvSpPr>
        <p:spPr>
          <a:xfrm>
            <a:off x="167147" y="176982"/>
            <a:ext cx="11956027" cy="953729"/>
          </a:xfrm>
          <a:prstGeom prst="round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Q-6&gt; Daily sales Analysis with Average line</a:t>
            </a:r>
            <a:endParaRPr lang="en-IN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A80760-228D-4DBB-FB6F-AFED2F37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11" y="193187"/>
            <a:ext cx="1120877" cy="9397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EA4508-CC1A-5084-A268-7A4B7C660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5" y="4656283"/>
            <a:ext cx="3765755" cy="18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7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2A698-1975-9D7A-9CA6-E111D46A0176}"/>
              </a:ext>
            </a:extLst>
          </p:cNvPr>
          <p:cNvSpPr/>
          <p:nvPr/>
        </p:nvSpPr>
        <p:spPr>
          <a:xfrm>
            <a:off x="167147" y="1297857"/>
            <a:ext cx="11956027" cy="54667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/>
          </a:p>
          <a:p>
            <a:endParaRPr lang="en-IN" b="1" u="sng" dirty="0"/>
          </a:p>
          <a:p>
            <a:endParaRPr lang="en-IN" sz="3200" b="1" u="sng" dirty="0"/>
          </a:p>
          <a:p>
            <a:endParaRPr lang="en-IN" sz="3200" b="1" u="sng" dirty="0"/>
          </a:p>
          <a:p>
            <a:endParaRPr lang="en-IN" sz="3200" b="1" u="sng" dirty="0"/>
          </a:p>
          <a:p>
            <a:r>
              <a:rPr lang="en-IN" sz="3200" b="1" u="sng" dirty="0"/>
              <a:t>SYNTAX</a:t>
            </a:r>
          </a:p>
          <a:p>
            <a:endParaRPr lang="en-US" sz="1600" dirty="0"/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ROUND(SUM(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transaction_qty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unit_price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2) AS revenue, </a:t>
            </a:r>
          </a:p>
          <a:p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product_category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coffee_schema.`coffee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shop csv file`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2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1 desc;</a:t>
            </a:r>
          </a:p>
          <a:p>
            <a:endParaRPr lang="en-US" sz="16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3200" b="1" u="sng" dirty="0"/>
              <a:t>ANSWER</a:t>
            </a:r>
          </a:p>
          <a:p>
            <a:endParaRPr lang="en-IN" sz="3200" b="1" u="sng" dirty="0"/>
          </a:p>
          <a:p>
            <a:endParaRPr lang="en-IN" sz="3200" b="1" u="sng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339D6-4F04-D538-C306-26087C138956}"/>
              </a:ext>
            </a:extLst>
          </p:cNvPr>
          <p:cNvSpPr/>
          <p:nvPr/>
        </p:nvSpPr>
        <p:spPr>
          <a:xfrm>
            <a:off x="167147" y="176982"/>
            <a:ext cx="11956027" cy="953729"/>
          </a:xfrm>
          <a:prstGeom prst="round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Q-7&gt; Find sales by category</a:t>
            </a:r>
            <a:endParaRPr lang="en-IN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A80760-228D-4DBB-FB6F-AFED2F37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11" y="193187"/>
            <a:ext cx="1120877" cy="9397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F47BB-C127-E246-1E4C-F76961B8A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4" y="4371320"/>
            <a:ext cx="2910667" cy="20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36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</TotalTime>
  <Words>918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Wingdings</vt:lpstr>
      <vt:lpstr>Celestial</vt:lpstr>
      <vt:lpstr>COFFEE SHOP SALES ANALYSIS </vt:lpstr>
      <vt:lpstr>DATA PREPROCESSING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 ANALYSIS </dc:title>
  <dc:creator>vkskumar390@gmail.com</dc:creator>
  <cp:lastModifiedBy>vkskumar390@gmail.com</cp:lastModifiedBy>
  <cp:revision>11</cp:revision>
  <dcterms:created xsi:type="dcterms:W3CDTF">2024-06-02T18:26:46Z</dcterms:created>
  <dcterms:modified xsi:type="dcterms:W3CDTF">2024-06-02T19:26:21Z</dcterms:modified>
</cp:coreProperties>
</file>