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Bell M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BellMT-bold.fntdata"/><Relationship Id="rId16" Type="http://schemas.openxmlformats.org/officeDocument/2006/relationships/font" Target="fonts/BellMT-regular.fntdata"/><Relationship Id="rId5" Type="http://schemas.openxmlformats.org/officeDocument/2006/relationships/slide" Target="slides/slide1.xml"/><Relationship Id="rId19" Type="http://schemas.openxmlformats.org/officeDocument/2006/relationships/font" Target="fonts/BellMT-boldItalic.fntdata"/><Relationship Id="rId6" Type="http://schemas.openxmlformats.org/officeDocument/2006/relationships/slide" Target="slides/slide2.xml"/><Relationship Id="rId18" Type="http://schemas.openxmlformats.org/officeDocument/2006/relationships/font" Target="fonts/BellM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c99f7296a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c99f7296a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4c99f7296a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c99f7296a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c99f7296a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4c99f7296a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c99f7296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c99f7296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4c99f7296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c99f7296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c99f7296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4c99f7296a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c99f7296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c99f7296a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4c99f7296a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c99f7296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c99f7296a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4c99f7296a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c99f7296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c99f7296a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4c99f7296a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c99f7296a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c99f7296a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4c99f7296a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c99f7296a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c99f7296a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4c99f7296a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c99f7296a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c99f7296a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4c99f7296a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Velammal Institute of Technology" id="88" name="Google Shape;88;p13"/>
          <p:cNvPicPr preferRelativeResize="0"/>
          <p:nvPr/>
        </p:nvPicPr>
        <p:blipFill rotWithShape="1">
          <a:blip r:embed="rId3">
            <a:alphaModFix/>
          </a:blip>
          <a:srcRect b="0" l="0" r="0" t="0"/>
          <a:stretch/>
        </p:blipFill>
        <p:spPr>
          <a:xfrm>
            <a:off x="2083253" y="540886"/>
            <a:ext cx="7615917" cy="1116822"/>
          </a:xfrm>
          <a:prstGeom prst="rect">
            <a:avLst/>
          </a:prstGeom>
          <a:noFill/>
          <a:ln>
            <a:noFill/>
          </a:ln>
        </p:spPr>
      </p:pic>
      <p:sp>
        <p:nvSpPr>
          <p:cNvPr id="89" name="Google Shape;89;p13"/>
          <p:cNvSpPr txBox="1"/>
          <p:nvPr/>
        </p:nvSpPr>
        <p:spPr>
          <a:xfrm>
            <a:off x="859971" y="2357147"/>
            <a:ext cx="108040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	</a:t>
            </a:r>
            <a:r>
              <a:rPr b="1" i="0" lang="en-IN" sz="2000" u="none" cap="none" strike="noStrike">
                <a:solidFill>
                  <a:schemeClr val="dk1"/>
                </a:solidFill>
                <a:latin typeface="Bell MT"/>
                <a:ea typeface="Bell MT"/>
                <a:cs typeface="Bell MT"/>
                <a:sym typeface="Bell MT"/>
              </a:rPr>
              <a:t>DEPARTMENT OF </a:t>
            </a:r>
            <a:r>
              <a:rPr b="1" lang="en-IN" sz="2000">
                <a:solidFill>
                  <a:schemeClr val="dk1"/>
                </a:solidFill>
                <a:latin typeface="Bell MT"/>
                <a:ea typeface="Bell MT"/>
                <a:cs typeface="Bell MT"/>
                <a:sym typeface="Bell MT"/>
              </a:rPr>
              <a:t>COMPUTER SCIENCE AND ENGINEERING</a:t>
            </a:r>
            <a:endParaRPr/>
          </a:p>
        </p:txBody>
      </p:sp>
      <p:sp>
        <p:nvSpPr>
          <p:cNvPr id="90" name="Google Shape;90;p13"/>
          <p:cNvSpPr txBox="1"/>
          <p:nvPr/>
        </p:nvSpPr>
        <p:spPr>
          <a:xfrm>
            <a:off x="1828798" y="3296132"/>
            <a:ext cx="102978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Bell MT"/>
                <a:ea typeface="Bell MT"/>
                <a:cs typeface="Bell MT"/>
                <a:sym typeface="Bell MT"/>
              </a:rPr>
              <a:t>Project name :</a:t>
            </a:r>
            <a:r>
              <a:rPr lang="en-IN" sz="2000">
                <a:solidFill>
                  <a:schemeClr val="dk1"/>
                </a:solidFill>
                <a:latin typeface="Bell MT"/>
                <a:ea typeface="Bell MT"/>
                <a:cs typeface="Bell MT"/>
                <a:sym typeface="Bell MT"/>
              </a:rPr>
              <a:t>  Traffic Management</a:t>
            </a:r>
            <a:endParaRPr/>
          </a:p>
          <a:p>
            <a:pPr indent="0" lvl="0" marL="0" marR="0" rtl="0" algn="l">
              <a:spcBef>
                <a:spcPts val="0"/>
              </a:spcBef>
              <a:spcAft>
                <a:spcPts val="0"/>
              </a:spcAft>
              <a:buNone/>
            </a:pPr>
            <a:r>
              <a:rPr b="1" lang="en-IN" sz="2000">
                <a:solidFill>
                  <a:schemeClr val="dk1"/>
                </a:solidFill>
                <a:latin typeface="Bell MT"/>
                <a:ea typeface="Bell MT"/>
                <a:cs typeface="Bell MT"/>
                <a:sym typeface="Bell MT"/>
              </a:rPr>
              <a:t>Team name : </a:t>
            </a:r>
            <a:r>
              <a:rPr lang="en-IN" sz="2000">
                <a:solidFill>
                  <a:schemeClr val="dk1"/>
                </a:solidFill>
                <a:latin typeface="Bell MT"/>
                <a:ea typeface="Bell MT"/>
                <a:cs typeface="Bell MT"/>
                <a:sym typeface="Bell MT"/>
              </a:rPr>
              <a:t>Proj_224783_Team_3</a:t>
            </a:r>
            <a:endParaRPr/>
          </a:p>
          <a:p>
            <a:pPr indent="0" lvl="0" marL="0" marR="0" rtl="0" algn="l">
              <a:spcBef>
                <a:spcPts val="0"/>
              </a:spcBef>
              <a:spcAft>
                <a:spcPts val="0"/>
              </a:spcAft>
              <a:buNone/>
            </a:pPr>
            <a:r>
              <a:rPr b="1" lang="en-IN" sz="2000">
                <a:solidFill>
                  <a:schemeClr val="dk1"/>
                </a:solidFill>
                <a:latin typeface="Bell MT"/>
                <a:ea typeface="Bell MT"/>
                <a:cs typeface="Bell MT"/>
                <a:sym typeface="Bell MT"/>
              </a:rPr>
              <a:t>Team members :</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VIGNESH B(113321104114)</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VIKRAM RAJ V P(113321104115)</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VISHVAKUMAR L(113321104116)</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YANDODU VIVEK REDDY(113321104118)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100">
                <a:highlight>
                  <a:schemeClr val="lt1"/>
                </a:highlight>
                <a:latin typeface="Times New Roman"/>
                <a:ea typeface="Times New Roman"/>
                <a:cs typeface="Times New Roman"/>
                <a:sym typeface="Times New Roman"/>
              </a:rPr>
              <a:t>In this example, the Raspberry Pi waits for a signal from the inductive loop sensor connected to GPIO pin 17. When a vehicle is detected, it prints a message. You can replace the print statement with code to log or process the data as required.</a:t>
            </a:r>
            <a:endParaRPr sz="3700">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627150" y="1710877"/>
            <a:ext cx="10515600" cy="1696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IN"/>
              <a:t>THANK YOU</a:t>
            </a:r>
            <a:endParaRPr/>
          </a:p>
        </p:txBody>
      </p:sp>
      <p:sp>
        <p:nvSpPr>
          <p:cNvPr id="161" name="Google Shape;161;p23"/>
          <p:cNvSpPr txBox="1"/>
          <p:nvPr>
            <p:ph idx="1" type="body"/>
          </p:nvPr>
        </p:nvSpPr>
        <p:spPr>
          <a:xfrm>
            <a:off x="831850" y="4881938"/>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365125"/>
            <a:ext cx="60198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3500">
                <a:latin typeface="Times New Roman"/>
                <a:ea typeface="Times New Roman"/>
                <a:cs typeface="Times New Roman"/>
                <a:sym typeface="Times New Roman"/>
              </a:rPr>
              <a:t>OBJECTIVE:</a:t>
            </a:r>
            <a:endParaRPr b="1" sz="3500">
              <a:latin typeface="Times New Roman"/>
              <a:ea typeface="Times New Roman"/>
              <a:cs typeface="Times New Roman"/>
              <a:sym typeface="Times New Roman"/>
            </a:endParaRPr>
          </a:p>
        </p:txBody>
      </p:sp>
      <p:sp>
        <p:nvSpPr>
          <p:cNvPr id="97" name="Google Shape;97;p14"/>
          <p:cNvSpPr txBox="1"/>
          <p:nvPr>
            <p:ph idx="1" type="body"/>
          </p:nvPr>
        </p:nvSpPr>
        <p:spPr>
          <a:xfrm>
            <a:off x="838200" y="1447650"/>
            <a:ext cx="10515600" cy="47292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688"/>
              <a:buFont typeface="Arial"/>
              <a:buNone/>
            </a:pPr>
            <a:r>
              <a:t/>
            </a:r>
            <a:endParaRPr sz="225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688"/>
              <a:buFont typeface="Arial"/>
              <a:buNone/>
            </a:pPr>
            <a:r>
              <a:rPr lang="en-IN" sz="2250">
                <a:latin typeface="Times New Roman"/>
                <a:ea typeface="Times New Roman"/>
                <a:cs typeface="Times New Roman"/>
                <a:sym typeface="Times New Roman"/>
              </a:rPr>
              <a:t>1. Alleviating Congestion: One of the foremost goals is to alleviate traffic congestion within urban areas. This may entail the implementation of strategies like intelligent traffic signal control, effective lane management, and the introduction of congestion pricing.</a:t>
            </a:r>
            <a:endParaRPr sz="225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688"/>
              <a:buFont typeface="Arial"/>
              <a:buNone/>
            </a:pPr>
            <a:r>
              <a:rPr lang="en-IN" sz="2250">
                <a:latin typeface="Times New Roman"/>
                <a:ea typeface="Times New Roman"/>
                <a:cs typeface="Times New Roman"/>
                <a:sym typeface="Times New Roman"/>
              </a:rPr>
              <a:t>2. Improving Safety: Prioritizing road safety is of paramount importance. Projects strive to reduce accidents and fatalities through initiatives like enhanced road design, improved signage, and the deployment of traffic-calming measures.</a:t>
            </a:r>
            <a:endParaRPr sz="225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688"/>
              <a:buFont typeface="Arial"/>
              <a:buNone/>
            </a:pPr>
            <a:r>
              <a:rPr lang="en-IN" sz="2250">
                <a:latin typeface="Times New Roman"/>
                <a:ea typeface="Times New Roman"/>
                <a:cs typeface="Times New Roman"/>
                <a:sym typeface="Times New Roman"/>
              </a:rPr>
              <a:t>3. Enhancing Traffic Efficiency: The project may also focus on optimizing traffic flow by utilizing real-time data and adaptive traffic signal systems. This optimization can lead to reduced travel times and decreased fuel consumption.</a:t>
            </a:r>
            <a:endParaRPr sz="225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688"/>
              <a:buFont typeface="Arial"/>
              <a:buNone/>
            </a:pPr>
            <a:r>
              <a:rPr lang="en-IN" sz="2250">
                <a:latin typeface="Times New Roman"/>
                <a:ea typeface="Times New Roman"/>
                <a:cs typeface="Times New Roman"/>
                <a:sym typeface="Times New Roman"/>
              </a:rPr>
              <a:t>4. Promoting Sustainable Transportation: Encouraging the utilization of sustainable modes of transportation such as public transit, cycling, and walking is essential. This not only reduces the number of vehicles on the road but also minimizes the environmental impact.</a:t>
            </a:r>
            <a:endParaRPr sz="225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688"/>
              <a:buFont typeface="Arial"/>
              <a:buNone/>
            </a:pPr>
            <a:r>
              <a:rPr lang="en-IN" sz="2250">
                <a:latin typeface="Times New Roman"/>
                <a:ea typeface="Times New Roman"/>
                <a:cs typeface="Times New Roman"/>
                <a:sym typeface="Times New Roman"/>
              </a:rPr>
              <a:t>5. Mitigating Emissions: Implementing measures to curtail vehicle emissions is a significant aspect of the project. This can involve the promotion of electric vehicles, fostering carpooling, and optimizing traffic management to diminish idle times.</a:t>
            </a:r>
            <a:endParaRPr sz="2250">
              <a:latin typeface="Times New Roman"/>
              <a:ea typeface="Times New Roman"/>
              <a:cs typeface="Times New Roman"/>
              <a:sym typeface="Times New Roman"/>
            </a:endParaRPr>
          </a:p>
          <a:p>
            <a:pPr indent="0" lvl="0" marL="0" rtl="0" algn="l">
              <a:lnSpc>
                <a:spcPct val="70000"/>
              </a:lnSpc>
              <a:spcBef>
                <a:spcPts val="1000"/>
              </a:spcBef>
              <a:spcAft>
                <a:spcPts val="0"/>
              </a:spcAft>
              <a:buSzPts val="688"/>
              <a:buNone/>
            </a:pPr>
            <a:r>
              <a:t/>
            </a:r>
            <a:endParaRPr sz="225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5"/>
          <p:cNvPicPr preferRelativeResize="0"/>
          <p:nvPr/>
        </p:nvPicPr>
        <p:blipFill>
          <a:blip r:embed="rId3">
            <a:alphaModFix/>
          </a:blip>
          <a:stretch>
            <a:fillRect/>
          </a:stretch>
        </p:blipFill>
        <p:spPr>
          <a:xfrm>
            <a:off x="2140588" y="1520725"/>
            <a:ext cx="7910825" cy="4372175"/>
          </a:xfrm>
          <a:prstGeom prst="rect">
            <a:avLst/>
          </a:prstGeom>
          <a:noFill/>
          <a:ln>
            <a:noFill/>
          </a:ln>
        </p:spPr>
      </p:pic>
      <p:sp>
        <p:nvSpPr>
          <p:cNvPr id="104" name="Google Shape;104;p15"/>
          <p:cNvSpPr txBox="1"/>
          <p:nvPr/>
        </p:nvSpPr>
        <p:spPr>
          <a:xfrm>
            <a:off x="2222625" y="277825"/>
            <a:ext cx="76329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900">
                <a:latin typeface="Times New Roman"/>
                <a:ea typeface="Times New Roman"/>
                <a:cs typeface="Times New Roman"/>
                <a:sym typeface="Times New Roman"/>
              </a:rPr>
              <a:t>IOT SETUP:</a:t>
            </a:r>
            <a:endParaRPr b="1" sz="2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latin typeface="Times New Roman"/>
                <a:ea typeface="Times New Roman"/>
                <a:cs typeface="Times New Roman"/>
                <a:sym typeface="Times New Roman"/>
              </a:rPr>
              <a:t>Step 1: Sensor Selection</a:t>
            </a:r>
            <a:endParaRPr/>
          </a:p>
        </p:txBody>
      </p:sp>
      <p:sp>
        <p:nvSpPr>
          <p:cNvPr id="111" name="Google Shape;111;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0000" lnSpcReduction="10000"/>
          </a:bodyPr>
          <a:lstStyle/>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1. Traffic Cameras: Traffic cameras capture real-time images or video footage of road conditions, offering insights into aspects such as traffic flow, congestion, and accident occurrences. They are instrumental in providing visual monitoring of the road network.</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2. Inductive Loop Sensors: Embedded within the road surface, inductive loop sensors detect the presence of vehicles by measuring changes in inductance. Typically deployed at intersections, these sensors help monitor traffic volume and facilitate the efficient control of traffic signals.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3. Acoustic Sensors: Acoustic sensors utilize sound waves to detect vehicle movement and congestion. They can be strategically positioned on lampposts or bridges, allowing for non-contact monitoring of traffic conditions.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4. Radar Sensors: Radar sensors operate by emitting radio waves to ascertain the speed and distance of vehicles. They prove invaluable in monitoring traffic speed and identifying congestion hotspots.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5. GPS and Mobile Apps: Many vehicles are equipped with GPS devices or rely on mobile apps equipped with location services. The data collected from these sources offers valuable insights into traffic patterns and vehicle speeds, aiding in traffic management and navigation.</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latin typeface="Times New Roman"/>
                <a:ea typeface="Times New Roman"/>
                <a:cs typeface="Times New Roman"/>
                <a:sym typeface="Times New Roman"/>
              </a:rPr>
              <a:t>Step 2: Data Collection</a:t>
            </a:r>
            <a:endParaRPr/>
          </a:p>
        </p:txBody>
      </p:sp>
      <p:sp>
        <p:nvSpPr>
          <p:cNvPr id="118" name="Google Shape;118;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Once the sensor selection is complete, the next step is to establish a method for data collection. This generally entails the deployment of an Internet of Things (IoT) device network for transmitting data to a central data hub. Here's how data is typically collected from various sensors: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1. </a:t>
            </a:r>
            <a:r>
              <a:rPr lang="en-IN">
                <a:latin typeface="Times New Roman"/>
                <a:ea typeface="Times New Roman"/>
                <a:cs typeface="Times New Roman"/>
                <a:sym typeface="Times New Roman"/>
              </a:rPr>
              <a:t>T</a:t>
            </a:r>
            <a:r>
              <a:rPr lang="en-IN">
                <a:latin typeface="Times New Roman"/>
                <a:ea typeface="Times New Roman"/>
                <a:cs typeface="Times New Roman"/>
                <a:sym typeface="Times New Roman"/>
              </a:rPr>
              <a:t>raffic Cameras: Traffic cameras send real-time images or video feeds to a central server for storage and analysis.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2. Inductive Loop Sensors and Acoustic Sensors: These sensors transmit data wirelessly to a central receiver, where the information is collected and processed.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3. Radar Sensors and GPS Devices: Radar sensors and GPS devices come equipped with their own data transmission capabilities, ensuring that their data is directly accessible for analysis and integration into the traffic management system.</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4000">
                <a:latin typeface="Times New Roman"/>
                <a:ea typeface="Times New Roman"/>
                <a:cs typeface="Times New Roman"/>
                <a:sym typeface="Times New Roman"/>
              </a:rPr>
              <a:t>Step 3: Data Processing</a:t>
            </a:r>
            <a:endParaRPr/>
          </a:p>
        </p:txBody>
      </p:sp>
      <p:sp>
        <p:nvSpPr>
          <p:cNvPr id="125" name="Google Shape;125;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605"/>
              <a:buFont typeface="Arial"/>
              <a:buNone/>
            </a:pPr>
            <a:r>
              <a:rPr lang="en-IN" sz="1640">
                <a:latin typeface="Times New Roman"/>
                <a:ea typeface="Times New Roman"/>
                <a:cs typeface="Times New Roman"/>
                <a:sym typeface="Times New Roman"/>
              </a:rPr>
              <a:t>With the data collection phase in place, we turn this raw data into valuable insights through the power of machine learning algorithms and data analytics. Here's how we process and extract meaningful information from the collected data:</a:t>
            </a:r>
            <a:endParaRPr sz="164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605"/>
              <a:buFont typeface="Arial"/>
              <a:buNone/>
            </a:pPr>
            <a:r>
              <a:rPr lang="en-IN" sz="1640">
                <a:latin typeface="Times New Roman"/>
                <a:ea typeface="Times New Roman"/>
                <a:cs typeface="Times New Roman"/>
                <a:sym typeface="Times New Roman"/>
              </a:rPr>
              <a:t>1. Traffic Camera Images: By leveraging machine learning algorithms and data analytics, we can analyze traffic camera images to identify congestion, accidents, and traffic patterns, enabling us to take proactive measures in managing traffic flow and safety.</a:t>
            </a:r>
            <a:endParaRPr sz="164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605"/>
              <a:buFont typeface="Arial"/>
              <a:buNone/>
            </a:pPr>
            <a:r>
              <a:rPr lang="en-IN" sz="1640">
                <a:latin typeface="Times New Roman"/>
                <a:ea typeface="Times New Roman"/>
                <a:cs typeface="Times New Roman"/>
                <a:sym typeface="Times New Roman"/>
              </a:rPr>
              <a:t>2. Inductive Loop Sensor Data: The data from inductive loop sensors is processed to monitor traffic volume and fine-tune traffic signal timings. Machine learning and data analytics assist in optimizing traffic flow at intersections based on real-time traffic conditions.</a:t>
            </a:r>
            <a:endParaRPr sz="164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605"/>
              <a:buFont typeface="Arial"/>
              <a:buNone/>
            </a:pPr>
            <a:r>
              <a:rPr lang="en-IN" sz="1640">
                <a:latin typeface="Times New Roman"/>
                <a:ea typeface="Times New Roman"/>
                <a:cs typeface="Times New Roman"/>
                <a:sym typeface="Times New Roman"/>
              </a:rPr>
              <a:t>3. Acoustic Sensor Data: Acoustic sensor data is analyzed to detect honking and unusual sounds associated with accidents, offering valuable insights for quick response and accident management.</a:t>
            </a:r>
            <a:endParaRPr sz="164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605"/>
              <a:buFont typeface="Arial"/>
              <a:buNone/>
            </a:pPr>
            <a:r>
              <a:rPr lang="en-IN" sz="1640">
                <a:latin typeface="Times New Roman"/>
                <a:ea typeface="Times New Roman"/>
                <a:cs typeface="Times New Roman"/>
                <a:sym typeface="Times New Roman"/>
              </a:rPr>
              <a:t>4. Radar Data: Radar data is processed to calculate vehicle speed and density, aiding in the identification of traffic speed violations and congestion hotspots.</a:t>
            </a:r>
            <a:endParaRPr sz="164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605"/>
              <a:buFont typeface="Arial"/>
              <a:buNone/>
            </a:pPr>
            <a:r>
              <a:rPr lang="en-IN" sz="1640">
                <a:latin typeface="Times New Roman"/>
                <a:ea typeface="Times New Roman"/>
                <a:cs typeface="Times New Roman"/>
                <a:sym typeface="Times New Roman"/>
              </a:rPr>
              <a:t>5. GPS and Mobile App Data: Data from GPS devices and mobile apps are harnessed to provide real-time information on vehicle locations and speeds, allowing for dynamic traffic monitoring and navigation assistance. Machine learning algorithms can also be used to predict traffic patterns based on historical data.</a:t>
            </a:r>
            <a:endParaRPr sz="164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605"/>
              <a:buFont typeface="Arial"/>
              <a:buNone/>
            </a:pPr>
            <a:r>
              <a:rPr lang="en-IN" sz="1640">
                <a:latin typeface="Times New Roman"/>
                <a:ea typeface="Times New Roman"/>
                <a:cs typeface="Times New Roman"/>
                <a:sym typeface="Times New Roman"/>
              </a:rPr>
              <a:t>In this way, through the application of advanced technology and analytics, we transform raw data into actionable insights for more efficient traffic management and safer road conditions.</a:t>
            </a:r>
            <a:endParaRPr sz="1640">
              <a:latin typeface="Times New Roman"/>
              <a:ea typeface="Times New Roman"/>
              <a:cs typeface="Times New Roman"/>
              <a:sym typeface="Times New Roman"/>
            </a:endParaRPr>
          </a:p>
          <a:p>
            <a:pPr indent="0" lvl="0" marL="0" rtl="0" algn="l">
              <a:lnSpc>
                <a:spcPct val="80000"/>
              </a:lnSpc>
              <a:spcBef>
                <a:spcPts val="1000"/>
              </a:spcBef>
              <a:spcAft>
                <a:spcPts val="0"/>
              </a:spcAft>
              <a:buSzPts val="605"/>
              <a:buNone/>
            </a:pPr>
            <a:r>
              <a:t/>
            </a:r>
            <a:endParaRPr sz="164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4000">
                <a:latin typeface="Times New Roman"/>
                <a:ea typeface="Times New Roman"/>
                <a:cs typeface="Times New Roman"/>
                <a:sym typeface="Times New Roman"/>
              </a:rPr>
              <a:t>Step 4: Visualization and Control</a:t>
            </a:r>
            <a:endParaRPr/>
          </a:p>
        </p:txBody>
      </p:sp>
      <p:sp>
        <p:nvSpPr>
          <p:cNvPr id="132" name="Google Shape;132;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latin typeface="Times New Roman"/>
                <a:ea typeface="Times New Roman"/>
                <a:cs typeface="Times New Roman"/>
                <a:sym typeface="Times New Roman"/>
              </a:rPr>
              <a:t>In order to make the collected data understandable and actionable, the use of user-friendly interfaces is essential. These interfaces can take the form of traffic management dashboards, mobile applications, and even electronic road signs. These tools play a crucial role in facilitating communication and decision-making for traffic managers as well as providing real-time information to drivers.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4000">
                <a:solidFill>
                  <a:srgbClr val="303030"/>
                </a:solidFill>
                <a:latin typeface="Times New Roman"/>
                <a:ea typeface="Times New Roman"/>
                <a:cs typeface="Times New Roman"/>
                <a:sym typeface="Times New Roman"/>
              </a:rPr>
              <a:t>Raspberry Pi integration:</a:t>
            </a:r>
            <a:endParaRPr/>
          </a:p>
        </p:txBody>
      </p:sp>
      <p:sp>
        <p:nvSpPr>
          <p:cNvPr id="139" name="Google Shape;139;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Step 1: Understand Raspberry Pi's role in traffic management.</a:t>
            </a:r>
            <a:endParaRPr/>
          </a:p>
          <a:p>
            <a:pPr indent="0" lvl="0" marL="0" rtl="0" algn="l">
              <a:spcBef>
                <a:spcPts val="1000"/>
              </a:spcBef>
              <a:spcAft>
                <a:spcPts val="0"/>
              </a:spcAft>
              <a:buClr>
                <a:schemeClr val="dk1"/>
              </a:buClr>
              <a:buSzPts val="1100"/>
              <a:buFont typeface="Arial"/>
              <a:buNone/>
            </a:pPr>
            <a:r>
              <a:rPr lang="en-IN"/>
              <a:t>Step 2: Integrate sensors (like cameras or inductive loop sensors) with Raspberry Pi.</a:t>
            </a:r>
            <a:endParaRPr/>
          </a:p>
          <a:p>
            <a:pPr indent="0" lvl="0" marL="0" rtl="0" algn="l">
              <a:spcBef>
                <a:spcPts val="1000"/>
              </a:spcBef>
              <a:spcAft>
                <a:spcPts val="0"/>
              </a:spcAft>
              <a:buClr>
                <a:schemeClr val="dk1"/>
              </a:buClr>
              <a:buSzPts val="1100"/>
              <a:buFont typeface="Arial"/>
              <a:buNone/>
            </a:pPr>
            <a:r>
              <a:rPr lang="en-IN"/>
              <a:t>Step 3: Raspberry Pi collects and stores data from the connected sensors.</a:t>
            </a:r>
            <a:endParaRPr/>
          </a:p>
          <a:p>
            <a:pPr indent="0" lvl="0" marL="0" rtl="0" algn="l">
              <a:spcBef>
                <a:spcPts val="1000"/>
              </a:spcBef>
              <a:spcAft>
                <a:spcPts val="0"/>
              </a:spcAft>
              <a:buClr>
                <a:schemeClr val="dk1"/>
              </a:buClr>
              <a:buSzPts val="1100"/>
              <a:buFont typeface="Arial"/>
              <a:buNone/>
            </a:pPr>
            <a:r>
              <a:rPr lang="en-IN"/>
              <a:t>Step 4: Process data using programming (e.g., Python) to gain insights.</a:t>
            </a:r>
            <a:endParaRPr/>
          </a:p>
          <a:p>
            <a:pPr indent="0" lvl="0" marL="0" rtl="0" algn="l">
              <a:spcBef>
                <a:spcPts val="1000"/>
              </a:spcBef>
              <a:spcAft>
                <a:spcPts val="0"/>
              </a:spcAft>
              <a:buClr>
                <a:schemeClr val="dk1"/>
              </a:buClr>
              <a:buSzPts val="1100"/>
              <a:buFont typeface="Arial"/>
              <a:buNone/>
            </a:pPr>
            <a:r>
              <a:rPr lang="en-IN"/>
              <a:t>Step 5: Ensure data safety by connecting Raspberry Pi to external storage solutions (e.g., hard drives or cloud storage).</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838200" y="131600"/>
            <a:ext cx="10515600" cy="804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EXAMPLE CODE IMPLEMENTATION:</a:t>
            </a:r>
            <a:endParaRPr/>
          </a:p>
        </p:txBody>
      </p:sp>
      <p:sp>
        <p:nvSpPr>
          <p:cNvPr id="146" name="Google Shape;146;p21"/>
          <p:cNvSpPr txBox="1"/>
          <p:nvPr>
            <p:ph idx="1" type="body"/>
          </p:nvPr>
        </p:nvSpPr>
        <p:spPr>
          <a:xfrm>
            <a:off x="838200" y="1008950"/>
            <a:ext cx="10515600" cy="144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000">
                <a:highlight>
                  <a:schemeClr val="lt1"/>
                </a:highlight>
                <a:latin typeface="Times New Roman"/>
                <a:ea typeface="Times New Roman"/>
                <a:cs typeface="Times New Roman"/>
                <a:sym typeface="Times New Roman"/>
              </a:rPr>
              <a:t>Let's assume you have an inductive loop sensor that provides a signal when a vehicle passes over it. You can connect the sensor to a GPIO pin on the Raspberry Pi and use Python to capture the data.</a:t>
            </a:r>
            <a:endParaRPr sz="2000">
              <a:highlight>
                <a:schemeClr val="lt1"/>
              </a:highlight>
              <a:latin typeface="Times New Roman"/>
              <a:ea typeface="Times New Roman"/>
              <a:cs typeface="Times New Roman"/>
              <a:sym typeface="Times New Roman"/>
            </a:endParaRPr>
          </a:p>
          <a:p>
            <a:pPr indent="0" lvl="0" marL="0" rtl="0" algn="l">
              <a:spcBef>
                <a:spcPts val="1000"/>
              </a:spcBef>
              <a:spcAft>
                <a:spcPts val="0"/>
              </a:spcAft>
              <a:buNone/>
            </a:pPr>
            <a:r>
              <a:t/>
            </a:r>
            <a:endParaRPr sz="2000">
              <a:highlight>
                <a:schemeClr val="lt1"/>
              </a:highlight>
              <a:latin typeface="Times New Roman"/>
              <a:ea typeface="Times New Roman"/>
              <a:cs typeface="Times New Roman"/>
              <a:sym typeface="Times New Roman"/>
            </a:endParaRPr>
          </a:p>
        </p:txBody>
      </p:sp>
      <p:pic>
        <p:nvPicPr>
          <p:cNvPr id="147" name="Google Shape;147;p21"/>
          <p:cNvPicPr preferRelativeResize="0"/>
          <p:nvPr/>
        </p:nvPicPr>
        <p:blipFill>
          <a:blip r:embed="rId3">
            <a:alphaModFix/>
          </a:blip>
          <a:stretch>
            <a:fillRect/>
          </a:stretch>
        </p:blipFill>
        <p:spPr>
          <a:xfrm>
            <a:off x="2005350" y="2105650"/>
            <a:ext cx="8327550" cy="4518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