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3" r:id="rId17"/>
    <p:sldId id="265" r:id="rId18"/>
    <p:sldId id="266" r:id="rId19"/>
    <p:sldId id="267" r:id="rId20"/>
    <p:sldId id="268" r:id="rId21"/>
    <p:sldId id="285" r:id="rId22"/>
    <p:sldId id="286" r:id="rId23"/>
    <p:sldId id="269" r:id="rId24"/>
    <p:sldId id="270" r:id="rId25"/>
    <p:sldId id="271" r:id="rId26"/>
    <p:sldId id="272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FF99"/>
    <a:srgbClr val="00CC99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1036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6"/>
            <a:ext cx="12192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5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1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75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6"/>
            <a:ext cx="12192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70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0839"/>
            <a:ext cx="10363200" cy="114300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“Applications for Procedural Patient Data Generation in Pathology Informatics”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latin typeface="Candara" panose="020E0502030303020204" pitchFamily="34" charset="0"/>
              </a:rPr>
              <a:t>Vektra Casler MD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8/20/2021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5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(2/7)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Providers are chosen from the pool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Providers are assigned a specialty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Providers are given a degree (RN, PA-C, MD/DO)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Provider numbers are generated (according to CMS structuring)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Primary care office addresses and phones are assigned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31152" y="4324864"/>
            <a:ext cx="1281689" cy="1318641"/>
            <a:chOff x="2230007" y="4291913"/>
            <a:chExt cx="1281689" cy="13186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198" y="4291913"/>
              <a:ext cx="381695" cy="699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598" y="4444313"/>
              <a:ext cx="381695" cy="6997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350" y="4483442"/>
              <a:ext cx="381695" cy="69977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9" y="4596713"/>
              <a:ext cx="381695" cy="69977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641" y="4520513"/>
              <a:ext cx="381695" cy="6997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007" y="4682180"/>
              <a:ext cx="381695" cy="699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410" y="4778167"/>
              <a:ext cx="381695" cy="6997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001" y="4682180"/>
              <a:ext cx="381695" cy="6997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581" y="4910780"/>
              <a:ext cx="381695" cy="69977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189" y="4868230"/>
              <a:ext cx="381695" cy="699774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27" y="4593844"/>
            <a:ext cx="381695" cy="6997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51" y="4717722"/>
            <a:ext cx="381695" cy="6997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43" y="4822444"/>
            <a:ext cx="381695" cy="6997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965957" y="4864919"/>
            <a:ext cx="604969" cy="385707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46" y="4205360"/>
            <a:ext cx="1567928" cy="137224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 bwMode="auto">
          <a:xfrm>
            <a:off x="7030193" y="4876281"/>
            <a:ext cx="604969" cy="385707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0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(3/7)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Hospital Systems are modeled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Generated buildings include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Hospitals (with beds that are contributed to the pool)</a:t>
            </a:r>
          </a:p>
          <a:p>
            <a:pPr lvl="3"/>
            <a:r>
              <a:rPr lang="en-US" sz="1200" dirty="0" smtClean="0">
                <a:latin typeface="Candara" panose="020E0502030303020204" pitchFamily="34" charset="0"/>
              </a:rPr>
              <a:t>Floors/wards are separate within the hospital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Laboratories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Outpatient Clinics (with draw stations)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00291" y="4283745"/>
            <a:ext cx="10191418" cy="1433900"/>
            <a:chOff x="1358509" y="4250794"/>
            <a:chExt cx="10191418" cy="1433900"/>
          </a:xfrm>
        </p:grpSpPr>
        <p:grpSp>
          <p:nvGrpSpPr>
            <p:cNvPr id="5" name="Group 4"/>
            <p:cNvGrpSpPr/>
            <p:nvPr/>
          </p:nvGrpSpPr>
          <p:grpSpPr>
            <a:xfrm>
              <a:off x="1358509" y="4312450"/>
              <a:ext cx="4703784" cy="1372244"/>
              <a:chOff x="1358509" y="4312450"/>
              <a:chExt cx="4703784" cy="137224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4365" y="4312451"/>
                <a:ext cx="1567928" cy="1372243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437" y="4312450"/>
                <a:ext cx="1567928" cy="13722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509" y="4312450"/>
                <a:ext cx="1567928" cy="1372243"/>
              </a:xfrm>
              <a:prstGeom prst="rect">
                <a:avLst/>
              </a:prstGeom>
            </p:spPr>
          </p:pic>
        </p:grpSp>
        <p:sp>
          <p:nvSpPr>
            <p:cNvPr id="23" name="Right Arrow 22"/>
            <p:cNvSpPr/>
            <p:nvPr/>
          </p:nvSpPr>
          <p:spPr bwMode="auto">
            <a:xfrm>
              <a:off x="6571202" y="4886838"/>
              <a:ext cx="604969" cy="385707"/>
            </a:xfrm>
            <a:prstGeom prst="rightArrow">
              <a:avLst/>
            </a:prstGeom>
            <a:solidFill>
              <a:srgbClr val="00CC99"/>
            </a:solidFill>
            <a:ln w="9525" cap="flat" cmpd="sng" algn="ctr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594965" y="4250794"/>
              <a:ext cx="3954962" cy="1419457"/>
              <a:chOff x="7594965" y="4250794"/>
              <a:chExt cx="3954962" cy="1419457"/>
            </a:xfrm>
          </p:grpSpPr>
          <p:pic>
            <p:nvPicPr>
              <p:cNvPr id="5122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4965" y="42507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6333" y="42507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7701" y="42507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9069" y="42507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21" y="44793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0289" y="44793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1657" y="44793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3025" y="4479394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2877" y="4715197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4245" y="4715197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45613" y="4715197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6981" y="4715197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6833" y="4941261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201" y="4941261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9569" y="4941261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ree Icon | Hospital b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20937" y="4941261"/>
                <a:ext cx="728990" cy="72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815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(4/7)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All patients are assigned primary care physicians from the provider list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Beds are filled with patients up to portion of capacity (variable)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Patients are given a diagnosis (ICD-10) and admission timestamp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A portion of remaining patients are chosen for outpatient draws that day (variable ratio)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&lt;Simulation begins&gt;</a:t>
            </a:r>
            <a:endParaRPr lang="en-US" sz="1600" dirty="0" smtClean="0"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4257" y="4357892"/>
            <a:ext cx="6933301" cy="1432791"/>
            <a:chOff x="3183242" y="4020135"/>
            <a:chExt cx="6933301" cy="1432791"/>
          </a:xfrm>
        </p:grpSpPr>
        <p:sp>
          <p:nvSpPr>
            <p:cNvPr id="23" name="Right Arrow 22"/>
            <p:cNvSpPr/>
            <p:nvPr/>
          </p:nvSpPr>
          <p:spPr bwMode="auto">
            <a:xfrm>
              <a:off x="5144361" y="4676952"/>
              <a:ext cx="604969" cy="385707"/>
            </a:xfrm>
            <a:prstGeom prst="rightArrow">
              <a:avLst/>
            </a:prstGeom>
            <a:solidFill>
              <a:srgbClr val="00CC99"/>
            </a:solidFill>
            <a:ln w="9525" cap="flat" cmpd="sng" algn="ctr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  <p:pic>
          <p:nvPicPr>
            <p:cNvPr id="5122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581" y="40201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2949" y="40201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317" y="40201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685" y="40201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537" y="42487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905" y="42487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273" y="42487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641" y="4248735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493" y="4484538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61" y="4484538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229" y="4484538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597" y="4484538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3449" y="4710602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817" y="4710602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185" y="4710602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Free Icon | Hospital b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553" y="4710602"/>
              <a:ext cx="728990" cy="728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433" y="4134285"/>
              <a:ext cx="381695" cy="69977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833" y="4286685"/>
              <a:ext cx="381695" cy="69977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585" y="4325814"/>
              <a:ext cx="381695" cy="69977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104" y="4439085"/>
              <a:ext cx="381695" cy="69977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76" y="4362885"/>
              <a:ext cx="381695" cy="69977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242" y="4524552"/>
              <a:ext cx="381695" cy="69977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645" y="4620539"/>
              <a:ext cx="381695" cy="69977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236" y="4524552"/>
              <a:ext cx="381695" cy="69977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816" y="4753152"/>
              <a:ext cx="381695" cy="6997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424" y="4710602"/>
              <a:ext cx="381695" cy="699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36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(5/7)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Orders are generated with order numbers, locations, and timestamps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Inpatients receive a number of draws per day (variable, 1-4)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Chosen outpatients are likewise drawn (once)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Samples are given specimen numbers and timestamps for draws</a:t>
            </a:r>
            <a:endParaRPr lang="en-US" sz="1600" dirty="0" smtClean="0">
              <a:latin typeface="Candara" panose="020E0502030303020204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5696695" y="4734616"/>
            <a:ext cx="604969" cy="385707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97980">
            <a:off x="3536349" y="3899416"/>
            <a:ext cx="549333" cy="1007110"/>
          </a:xfrm>
          <a:prstGeom prst="rect">
            <a:avLst/>
          </a:prstGeom>
        </p:spPr>
      </p:pic>
      <p:pic>
        <p:nvPicPr>
          <p:cNvPr id="5122" name="Picture 2" descr="Free Icon | Hospital b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45" y="4114840"/>
            <a:ext cx="1604344" cy="16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213566" y="4331590"/>
            <a:ext cx="1560838" cy="1170843"/>
            <a:chOff x="6447448" y="4356719"/>
            <a:chExt cx="1560838" cy="11708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48" y="4356719"/>
              <a:ext cx="1026172" cy="102617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446" y="4443217"/>
              <a:ext cx="1026172" cy="102617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114" y="4501390"/>
              <a:ext cx="1026172" cy="1026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6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(6/7)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Timestamps are generated for arrival, processed, and resulted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Tests are chosen by probability weights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Results are generated (normal curve distribution)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Testing record is appended to the flat database file (CSV)</a:t>
            </a:r>
            <a:endParaRPr lang="en-US" sz="1600" dirty="0" smtClean="0">
              <a:latin typeface="Candara" panose="020E0502030303020204" pitchFamily="34" charset="0"/>
            </a:endParaRPr>
          </a:p>
        </p:txBody>
      </p:sp>
      <p:pic>
        <p:nvPicPr>
          <p:cNvPr id="9218" name="Picture 2" descr="Save Icon, Transparent Save.PNG Images &amp;amp; Vector - FreeIcons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046" y="3961456"/>
            <a:ext cx="2134543" cy="21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5276566" y="4689417"/>
            <a:ext cx="1066569" cy="678622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7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(7/7)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The date advances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A portion of patients are discharged, vacating beds which are added back to the pool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A portion of patients are transferred to different floors/wards 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Beds are filled back up to a portion of capacity (fluctuates)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New outpatients are chosen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The cycle repeats until the specified number of records is reached</a:t>
            </a:r>
            <a:endParaRPr lang="en-US" sz="1600" dirty="0" smtClean="0">
              <a:latin typeface="Candara" panose="020E0502030303020204" pitchFamily="34" charset="0"/>
            </a:endParaRPr>
          </a:p>
        </p:txBody>
      </p:sp>
      <p:pic>
        <p:nvPicPr>
          <p:cNvPr id="8194" name="Picture 2" descr="Yellow,Clip art,Graphics,Cloud,Circle,Illustration,Logo #211894 - Free Icon 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45" y="4409774"/>
            <a:ext cx="1840685" cy="184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Which data sources did you use?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65" y="1614616"/>
            <a:ext cx="11458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DEMOGRAPHIC DATA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</a:t>
            </a:r>
            <a:r>
              <a:rPr lang="en-US" sz="1000" u="sng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www.census.gov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/prod/cen2010/briefs/c2010br-03.pdf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https://www.census.gov/quickfacts/fact/table/US/PST045219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https://www.census.gov/quickfacts/fact/note/US/RHI625219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</a:t>
            </a:r>
            <a:r>
              <a:rPr lang="en-US" sz="1000" u="sng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geographic.org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/streetview/usa/index.html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https://www.healthit.gov/isa/uscdi-data-class/patient-demographics#uscdi-v1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https://blog.splitwise.com/2013/09/18/the-2010-us-census-population-by-zip-code-totally-free/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</a:t>
            </a:r>
            <a:r>
              <a:rPr lang="en-US" sz="1000" u="sng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www.ssa.gov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/oact/babynames/names.zip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https://namecensus.com/most_common_surnames.htm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TEST ORDERING DATA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</a:t>
            </a:r>
            <a:r>
              <a:rPr lang="en-US" sz="1000" u="sng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www.cms.gov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/Medicare/Coding/ICD10/2020-ICD-10-CM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https://www.aamc.org/data-reports/workforce/interactive-data/number-people-active-physician-specialty-2017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https://www.ahrq.gov/research/findings/factsheets/primary/pcwork3/index.html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</a:t>
            </a:r>
            <a:r>
              <a:rPr lang="en-US" sz="1000" u="sng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loinc.org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/downloads/loinc-table/</a:t>
            </a:r>
          </a:p>
          <a:p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LAB VALUE DATA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URMC internal documents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</a:t>
            </a:r>
            <a:r>
              <a:rPr lang="en-US" sz="1000" u="sng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Tietz</a:t>
            </a:r>
            <a:r>
              <a:rPr lang="en-US" sz="1000" u="sng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Manual of Chemistry</a:t>
            </a:r>
          </a:p>
          <a:p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MISCELLANEOUS DATA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https://email-verify.my-addr.com/list-of-most-popular-email-domains.php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https://www.pewresearch.org/internet/fact-sheet/mobile/#:~:text=Mobile%20phone%20ownership%20over%20time,a%20cellphone%20of%20some%20kind.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https://www.statista.com/chart/2072/landline-phones-in-the-united-states/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https://en.wikipedia.org/wiki/List_of_North_American_Numbering_Plan_area_codes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https://en.wikipedia.org/wiki/Telephone_prefix#United_States_prefixes</a:t>
            </a:r>
            <a:endParaRPr lang="en-US" sz="10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3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Example Data Sources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18660"/>
            <a:ext cx="5039428" cy="3286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07" y="1964568"/>
            <a:ext cx="3622293" cy="310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655" y="1909119"/>
            <a:ext cx="1745304" cy="563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4746" y="5313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4831" y="5221072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Internal URMC documents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1275" y="5221071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www.ssa.gov/OACT/babynames/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data does this project generate?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901" y="1645508"/>
            <a:ext cx="3328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PATIENT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-------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name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surname 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middle_name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name_suffix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age 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race 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ethnicity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social_security_number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date_of_birth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medical_record_number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street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city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county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state 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zip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cell_phone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home_phone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work_phone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email</a:t>
            </a:r>
          </a:p>
          <a:p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ENCOUNTER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---------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patient_type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[inpatient, outpatient]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icd_10_code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encounter_timestamp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5606" y="1645508"/>
            <a:ext cx="3328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SPECIMENS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---------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specimen_type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[</a:t>
            </a:r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whole_blood,serum,plasma,urine,CSF,etc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]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specimen_id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drawn_timestamp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received_timestamp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processed_timestamp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resulted_timestamp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ORDERS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------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test_name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test_LOINC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ordered_timestamp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patient_location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order_id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PROVIDERS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---------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ordering_provider_name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ordering_provider_id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ordering_provider_type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ordering_provider_specialty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ordering_provider_location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311" y="1635211"/>
            <a:ext cx="3328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LAB DATA</a:t>
            </a: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--------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lab_name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lab_site_id</a:t>
            </a:r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lab_address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test_result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threshold_low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threshold_high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critical_flag</a:t>
            </a:r>
            <a:endParaRPr lang="en-US" sz="1000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sz="10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69316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are some features of this data?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Real-world </a:t>
            </a:r>
            <a:r>
              <a:rPr lang="en-US" sz="2400" u="sng" dirty="0" smtClean="0">
                <a:latin typeface="Candara" panose="020E0502030303020204" pitchFamily="34" charset="0"/>
              </a:rPr>
              <a:t>found data</a:t>
            </a:r>
            <a:r>
              <a:rPr lang="en-US" sz="2400" dirty="0" smtClean="0">
                <a:latin typeface="Candara" panose="020E0502030303020204" pitchFamily="34" charset="0"/>
              </a:rPr>
              <a:t> used (as frequently as is possible)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Weighted</a:t>
            </a:r>
            <a:r>
              <a:rPr lang="en-US" sz="2400" dirty="0" smtClean="0">
                <a:latin typeface="Candara" panose="020E0502030303020204" pitchFamily="34" charset="0"/>
              </a:rPr>
              <a:t> choices help produce more ‘realistic’ data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Healthy patients</a:t>
            </a:r>
            <a:r>
              <a:rPr lang="en-US" sz="2400" dirty="0" smtClean="0">
                <a:latin typeface="Candara" panose="020E0502030303020204" pitchFamily="34" charset="0"/>
              </a:rPr>
              <a:t> are modelled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Generated lab value will follow </a:t>
            </a:r>
            <a:r>
              <a:rPr lang="en-US" sz="2400" u="sng" dirty="0" smtClean="0">
                <a:latin typeface="Candara" panose="020E0502030303020204" pitchFamily="34" charset="0"/>
              </a:rPr>
              <a:t>normal curve </a:t>
            </a:r>
            <a:r>
              <a:rPr lang="en-US" sz="2400" dirty="0" smtClean="0">
                <a:latin typeface="Candara" panose="020E0502030303020204" pitchFamily="34" charset="0"/>
              </a:rPr>
              <a:t>distribution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Alternate probability distribution curves exist for some labs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Inverse relationship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Surge function mapping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Normal curves with massive </a:t>
            </a:r>
            <a:r>
              <a:rPr lang="en-US" sz="1600" u="sng" dirty="0" smtClean="0">
                <a:latin typeface="Candara" panose="020E0502030303020204" pitchFamily="34" charset="0"/>
              </a:rPr>
              <a:t>skew </a:t>
            </a:r>
            <a:r>
              <a:rPr lang="en-US" sz="1600" dirty="0" smtClean="0">
                <a:latin typeface="Candara" panose="020E0502030303020204" pitchFamily="34" charset="0"/>
              </a:rPr>
              <a:t>or kurtosis variability</a:t>
            </a:r>
          </a:p>
        </p:txBody>
      </p:sp>
    </p:spTree>
    <p:extLst>
      <p:ext uri="{BB962C8B-B14F-4D97-AF65-F5344CB8AC3E}">
        <p14:creationId xmlns:p14="http://schemas.microsoft.com/office/powerpoint/2010/main" val="364003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is this project?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Candara" panose="020E0502030303020204" pitchFamily="34" charset="0"/>
              </a:rPr>
              <a:t>Procedural</a:t>
            </a:r>
            <a:r>
              <a:rPr lang="en-US" sz="2400" dirty="0" smtClean="0">
                <a:latin typeface="Candara" panose="020E0502030303020204" pitchFamily="34" charset="0"/>
              </a:rPr>
              <a:t> patient clinical testing </a:t>
            </a:r>
            <a:r>
              <a:rPr lang="en-US" sz="2400" u="sng" dirty="0" smtClean="0">
                <a:latin typeface="Candara" panose="020E0502030303020204" pitchFamily="34" charset="0"/>
              </a:rPr>
              <a:t>data generator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Pseudo-random number</a:t>
            </a:r>
            <a:r>
              <a:rPr lang="en-US" sz="2400" dirty="0" smtClean="0">
                <a:latin typeface="Candara" panose="020E0502030303020204" pitchFamily="34" charset="0"/>
              </a:rPr>
              <a:t> generation to generate patient data fields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Choices are </a:t>
            </a:r>
            <a:r>
              <a:rPr lang="en-US" sz="2000" u="sng" dirty="0" smtClean="0">
                <a:latin typeface="Candara" panose="020E0502030303020204" pitchFamily="34" charset="0"/>
              </a:rPr>
              <a:t>weighted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Weights are drawn from </a:t>
            </a:r>
            <a:r>
              <a:rPr lang="en-US" sz="2000" u="sng" dirty="0" smtClean="0">
                <a:latin typeface="Candara" panose="020E0502030303020204" pitchFamily="34" charset="0"/>
              </a:rPr>
              <a:t>found data sources </a:t>
            </a:r>
            <a:r>
              <a:rPr lang="en-US" sz="2000" dirty="0" smtClean="0">
                <a:latin typeface="Candara" panose="020E0502030303020204" pitchFamily="34" charset="0"/>
              </a:rPr>
              <a:t>(where possible)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Mathematical formulae for </a:t>
            </a:r>
            <a:r>
              <a:rPr lang="en-US" sz="2000" u="sng" dirty="0" smtClean="0">
                <a:latin typeface="Candara" panose="020E0502030303020204" pitchFamily="34" charset="0"/>
              </a:rPr>
              <a:t>probability distributions </a:t>
            </a:r>
            <a:r>
              <a:rPr lang="en-US" sz="2000" dirty="0" smtClean="0">
                <a:latin typeface="Candara" panose="020E0502030303020204" pitchFamily="34" charset="0"/>
              </a:rPr>
              <a:t>where weights are unavailable (normal curve distribution)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Simulates</a:t>
            </a:r>
            <a:r>
              <a:rPr lang="en-US" sz="2400" dirty="0" smtClean="0">
                <a:latin typeface="Candara" panose="020E0502030303020204" pitchFamily="34" charset="0"/>
              </a:rPr>
              <a:t> a patient population which undergo </a:t>
            </a:r>
            <a:r>
              <a:rPr lang="en-US" sz="2400" u="sng" dirty="0" smtClean="0">
                <a:latin typeface="Candara" panose="020E0502030303020204" pitchFamily="34" charset="0"/>
              </a:rPr>
              <a:t>clinical testing </a:t>
            </a:r>
            <a:r>
              <a:rPr lang="en-US" sz="2400" dirty="0" smtClean="0">
                <a:latin typeface="Candara" panose="020E0502030303020204" pitchFamily="34" charset="0"/>
              </a:rPr>
              <a:t>over various </a:t>
            </a:r>
            <a:r>
              <a:rPr lang="en-US" sz="2400" dirty="0" err="1" smtClean="0">
                <a:latin typeface="Candara" panose="020E0502030303020204" pitchFamily="34" charset="0"/>
              </a:rPr>
              <a:t>analytes</a:t>
            </a:r>
            <a:r>
              <a:rPr lang="en-US" sz="2400" dirty="0" smtClean="0">
                <a:latin typeface="Candara" panose="020E0502030303020204" pitchFamily="34" charset="0"/>
              </a:rPr>
              <a:t> and </a:t>
            </a:r>
            <a:r>
              <a:rPr lang="en-US" sz="2400" u="sng" dirty="0" smtClean="0">
                <a:latin typeface="Candara" panose="020E0502030303020204" pitchFamily="34" charset="0"/>
              </a:rPr>
              <a:t>aggregates that data</a:t>
            </a:r>
            <a:r>
              <a:rPr lang="en-US" sz="2400" dirty="0" smtClean="0">
                <a:latin typeface="Candara" panose="020E0502030303020204" pitchFamily="34" charset="0"/>
              </a:rPr>
              <a:t> into a large flat-database structure </a:t>
            </a:r>
          </a:p>
        </p:txBody>
      </p:sp>
    </p:spTree>
    <p:extLst>
      <p:ext uri="{BB962C8B-B14F-4D97-AF65-F5344CB8AC3E}">
        <p14:creationId xmlns:p14="http://schemas.microsoft.com/office/powerpoint/2010/main" val="113421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does this synthetic data compare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 to real data?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So far, pretty well, allowing for statistical variation.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Eventually, AI analysis between this synthetic data and real data should be performed.</a:t>
            </a:r>
            <a:endParaRPr lang="en-US" sz="1600" dirty="0" smtClean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420"/>
          <a:stretch/>
        </p:blipFill>
        <p:spPr>
          <a:xfrm>
            <a:off x="584887" y="3428455"/>
            <a:ext cx="10775001" cy="24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does this synthetic data compare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 to real data?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5485714" cy="36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86" y="1754659"/>
            <a:ext cx="5485714" cy="36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2926" y="5271242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Patient Ages - Procedural Generated Data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824" y="527124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Patient Ages – 2010 Census Data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3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does this synthetic data compare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 to real data?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016" y="5271242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Chloropleth</a:t>
            </a:r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- Procedural Generated Data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0310" y="5271242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Chloropleth</a:t>
            </a:r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– 2010 Census Data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62" y="1976718"/>
            <a:ext cx="4399388" cy="30704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516130" y="1976718"/>
            <a:ext cx="4448432" cy="308955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823" y="2859774"/>
            <a:ext cx="2735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Placeholder </a:t>
            </a:r>
          </a:p>
          <a:p>
            <a:pPr algn="ctr"/>
            <a:r>
              <a:rPr lang="en-US" sz="4000" dirty="0" smtClean="0"/>
              <a:t>Graphic</a:t>
            </a:r>
            <a:endParaRPr lang="en-US" sz="4000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5826250" y="3237469"/>
            <a:ext cx="720580" cy="548904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83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are some limitations of 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this synthetic data?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Only </a:t>
            </a:r>
            <a:r>
              <a:rPr lang="en-US" sz="2400" u="sng" dirty="0" smtClean="0">
                <a:latin typeface="Candara" panose="020E0502030303020204" pitchFamily="34" charset="0"/>
              </a:rPr>
              <a:t>healthy population </a:t>
            </a:r>
            <a:r>
              <a:rPr lang="en-US" sz="2400" dirty="0" smtClean="0">
                <a:latin typeface="Candara" panose="020E0502030303020204" pitchFamily="34" charset="0"/>
              </a:rPr>
              <a:t>data is generated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By </a:t>
            </a:r>
            <a:r>
              <a:rPr lang="en-US" sz="2000" u="sng" dirty="0" smtClean="0">
                <a:latin typeface="Candara" panose="020E0502030303020204" pitchFamily="34" charset="0"/>
              </a:rPr>
              <a:t>design</a:t>
            </a:r>
            <a:r>
              <a:rPr lang="en-US" sz="2000" dirty="0" smtClean="0">
                <a:latin typeface="Candara" panose="020E0502030303020204" pitchFamily="34" charset="0"/>
              </a:rPr>
              <a:t>: results are specifically within the normal range (with 5% deviation) to provide “</a:t>
            </a:r>
            <a:r>
              <a:rPr lang="en-US" sz="2000" u="sng" dirty="0" smtClean="0">
                <a:latin typeface="Candara" panose="020E0502030303020204" pitchFamily="34" charset="0"/>
              </a:rPr>
              <a:t>true negative</a:t>
            </a:r>
            <a:r>
              <a:rPr lang="en-US" sz="2000" dirty="0" smtClean="0">
                <a:latin typeface="Candara" panose="020E0502030303020204" pitchFamily="34" charset="0"/>
              </a:rPr>
              <a:t>” data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No disease process bias </a:t>
            </a:r>
            <a:r>
              <a:rPr lang="en-US" sz="2400" dirty="0" smtClean="0">
                <a:latin typeface="Candara" panose="020E0502030303020204" pitchFamily="34" charset="0"/>
              </a:rPr>
              <a:t>is present in this procedural generation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By design and </a:t>
            </a:r>
            <a:r>
              <a:rPr lang="en-US" sz="2000" u="sng" dirty="0" smtClean="0">
                <a:latin typeface="Candara" panose="020E0502030303020204" pitchFamily="34" charset="0"/>
              </a:rPr>
              <a:t>necessity</a:t>
            </a:r>
            <a:r>
              <a:rPr lang="en-US" sz="2000" dirty="0" smtClean="0">
                <a:latin typeface="Candara" panose="020E0502030303020204" pitchFamily="34" charset="0"/>
              </a:rPr>
              <a:t>: Instituting and maintaining </a:t>
            </a:r>
            <a:r>
              <a:rPr lang="en-US" sz="2000" u="sng" dirty="0" smtClean="0">
                <a:latin typeface="Candara" panose="020E0502030303020204" pitchFamily="34" charset="0"/>
              </a:rPr>
              <a:t>factual biases </a:t>
            </a:r>
            <a:r>
              <a:rPr lang="en-US" sz="2000" dirty="0" smtClean="0">
                <a:latin typeface="Candara" panose="020E0502030303020204" pitchFamily="34" charset="0"/>
              </a:rPr>
              <a:t>in this procedural data generation would require </a:t>
            </a:r>
            <a:r>
              <a:rPr lang="en-US" sz="2000" u="sng" dirty="0" smtClean="0">
                <a:latin typeface="Candara" panose="020E0502030303020204" pitchFamily="34" charset="0"/>
              </a:rPr>
              <a:t>monumental effort </a:t>
            </a:r>
            <a:r>
              <a:rPr lang="en-US" sz="2000" dirty="0" smtClean="0">
                <a:latin typeface="Candara" panose="020E0502030303020204" pitchFamily="34" charset="0"/>
              </a:rPr>
              <a:t>equal to medicine itself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Reliant on </a:t>
            </a:r>
            <a:r>
              <a:rPr lang="en-US" sz="2400" u="sng" dirty="0" smtClean="0">
                <a:latin typeface="Candara" panose="020E0502030303020204" pitchFamily="34" charset="0"/>
              </a:rPr>
              <a:t>found internet sources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Reputability is variable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Other specific project </a:t>
            </a:r>
            <a:r>
              <a:rPr lang="en-US" sz="2400" u="sng" dirty="0" smtClean="0">
                <a:latin typeface="Candara" panose="020E0502030303020204" pitchFamily="34" charset="0"/>
              </a:rPr>
              <a:t>scope limitations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USA addresses only, imperial units, diminishing returns on some demographics</a:t>
            </a:r>
          </a:p>
        </p:txBody>
      </p:sp>
    </p:spTree>
    <p:extLst>
      <p:ext uri="{BB962C8B-B14F-4D97-AF65-F5344CB8AC3E}">
        <p14:creationId xmlns:p14="http://schemas.microsoft.com/office/powerpoint/2010/main" val="359766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will you distribute this data generation tool to other users?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Currently, </a:t>
            </a:r>
            <a:r>
              <a:rPr lang="en-US" sz="2400" dirty="0" err="1" smtClean="0">
                <a:latin typeface="Candara" panose="020E0502030303020204" pitchFamily="34" charset="0"/>
              </a:rPr>
              <a:t>Github</a:t>
            </a:r>
            <a:r>
              <a:rPr lang="en-US" sz="2400" dirty="0" smtClean="0">
                <a:latin typeface="Candara" panose="020E0502030303020204" pitchFamily="34" charset="0"/>
              </a:rPr>
              <a:t> (</a:t>
            </a:r>
            <a:r>
              <a:rPr lang="en-US" sz="2400" dirty="0" smtClean="0">
                <a:latin typeface="Candara" panose="020E0502030303020204" pitchFamily="34" charset="0"/>
                <a:hlinkClick r:id="rId2"/>
              </a:rPr>
              <a:t>www.github.com</a:t>
            </a:r>
            <a:r>
              <a:rPr lang="en-US" sz="24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Project </a:t>
            </a:r>
            <a:r>
              <a:rPr lang="en-US" sz="2000" u="sng" dirty="0" smtClean="0">
                <a:latin typeface="Candara" panose="020E0502030303020204" pitchFamily="34" charset="0"/>
              </a:rPr>
              <a:t>version tracking </a:t>
            </a:r>
            <a:r>
              <a:rPr lang="en-US" sz="2000" dirty="0" smtClean="0">
                <a:latin typeface="Candara" panose="020E0502030303020204" pitchFamily="34" charset="0"/>
              </a:rPr>
              <a:t>website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Files can be </a:t>
            </a:r>
            <a:r>
              <a:rPr lang="en-US" sz="2000" u="sng" dirty="0" smtClean="0">
                <a:latin typeface="Candara" panose="020E0502030303020204" pitchFamily="34" charset="0"/>
              </a:rPr>
              <a:t>made public</a:t>
            </a:r>
            <a:r>
              <a:rPr lang="en-US" sz="2000" dirty="0" smtClean="0">
                <a:latin typeface="Candara" panose="020E0502030303020204" pitchFamily="34" charset="0"/>
              </a:rPr>
              <a:t>, allowing anyone to </a:t>
            </a:r>
            <a:r>
              <a:rPr lang="en-US" sz="2000" u="sng" dirty="0" smtClean="0">
                <a:latin typeface="Candara" panose="020E0502030303020204" pitchFamily="34" charset="0"/>
              </a:rPr>
              <a:t>download and use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Public use </a:t>
            </a:r>
            <a:r>
              <a:rPr lang="en-US" sz="2000" u="sng" dirty="0" smtClean="0">
                <a:latin typeface="Candara" panose="020E0502030303020204" pitchFamily="34" charset="0"/>
              </a:rPr>
              <a:t>tracking tools</a:t>
            </a:r>
            <a:r>
              <a:rPr lang="en-US" sz="2000" dirty="0" smtClean="0">
                <a:latin typeface="Candara" panose="020E0502030303020204" pitchFamily="34" charset="0"/>
              </a:rPr>
              <a:t> here are </a:t>
            </a:r>
            <a:r>
              <a:rPr lang="en-US" sz="2000" u="sng" dirty="0" smtClean="0">
                <a:latin typeface="Candara" panose="020E0502030303020204" pitchFamily="34" charset="0"/>
              </a:rPr>
              <a:t>limited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Eventually, some sort of website which can </a:t>
            </a:r>
            <a:r>
              <a:rPr lang="en-US" sz="2400" u="sng" dirty="0" smtClean="0">
                <a:latin typeface="Candara" panose="020E0502030303020204" pitchFamily="34" charset="0"/>
              </a:rPr>
              <a:t>track user interaction</a:t>
            </a:r>
            <a:r>
              <a:rPr lang="en-US" sz="2400" dirty="0" smtClean="0">
                <a:latin typeface="Candara" panose="020E0502030303020204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Hosted on UR site? (like </a:t>
            </a:r>
            <a:r>
              <a:rPr lang="en-US" sz="2000" dirty="0" err="1" smtClean="0">
                <a:latin typeface="Candara" panose="020E0502030303020204" pitchFamily="34" charset="0"/>
              </a:rPr>
              <a:t>MDClone</a:t>
            </a:r>
            <a:r>
              <a:rPr lang="en-US" sz="2000" dirty="0" smtClean="0">
                <a:latin typeface="Candara" panose="020E0502030303020204" pitchFamily="34" charset="0"/>
              </a:rPr>
              <a:t> at Washington University)</a:t>
            </a:r>
          </a:p>
        </p:txBody>
      </p:sp>
    </p:spTree>
    <p:extLst>
      <p:ext uri="{BB962C8B-B14F-4D97-AF65-F5344CB8AC3E}">
        <p14:creationId xmlns:p14="http://schemas.microsoft.com/office/powerpoint/2010/main" val="236190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will you support this project 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long term?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Unsure.  I am open to suggestions.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If this project is supported by a </a:t>
            </a:r>
            <a:r>
              <a:rPr lang="en-US" sz="2400" u="sng" dirty="0" smtClean="0">
                <a:latin typeface="Candara" panose="020E0502030303020204" pitchFamily="34" charset="0"/>
              </a:rPr>
              <a:t>collaboration</a:t>
            </a:r>
            <a:r>
              <a:rPr lang="en-US" sz="2400" dirty="0" smtClean="0">
                <a:latin typeface="Candara" panose="020E0502030303020204" pitchFamily="34" charset="0"/>
              </a:rPr>
              <a:t> with UR or RIT, perhaps data science </a:t>
            </a:r>
            <a:r>
              <a:rPr lang="en-US" sz="2400" u="sng" dirty="0" smtClean="0">
                <a:latin typeface="Candara" panose="020E0502030303020204" pitchFamily="34" charset="0"/>
              </a:rPr>
              <a:t>students</a:t>
            </a:r>
            <a:r>
              <a:rPr lang="en-US" sz="2400" dirty="0" smtClean="0">
                <a:latin typeface="Candara" panose="020E0502030303020204" pitchFamily="34" charset="0"/>
              </a:rPr>
              <a:t> could maintain it as part of their education?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Refactoring to </a:t>
            </a:r>
            <a:r>
              <a:rPr lang="en-US" sz="2400" u="sng" dirty="0" smtClean="0">
                <a:latin typeface="Candara" panose="020E0502030303020204" pitchFamily="34" charset="0"/>
              </a:rPr>
              <a:t>different programming languages </a:t>
            </a:r>
            <a:r>
              <a:rPr lang="en-US" sz="2400" dirty="0" smtClean="0">
                <a:latin typeface="Candara" panose="020E0502030303020204" pitchFamily="34" charset="0"/>
              </a:rPr>
              <a:t>may be necessary.</a:t>
            </a:r>
          </a:p>
          <a:p>
            <a:pPr lvl="1"/>
            <a:r>
              <a:rPr lang="en-US" sz="2000" u="sng" dirty="0" smtClean="0">
                <a:latin typeface="Candara" panose="020E0502030303020204" pitchFamily="34" charset="0"/>
              </a:rPr>
              <a:t>Relational database</a:t>
            </a:r>
            <a:r>
              <a:rPr lang="en-US" sz="2000" dirty="0" smtClean="0">
                <a:latin typeface="Candara" panose="020E0502030303020204" pitchFamily="34" charset="0"/>
              </a:rPr>
              <a:t> structures, such as SQL, may benefit the project</a:t>
            </a:r>
          </a:p>
          <a:p>
            <a:pPr lvl="1"/>
            <a:r>
              <a:rPr lang="en-US" sz="2000" dirty="0" err="1" smtClean="0">
                <a:latin typeface="Candara" panose="020E0502030303020204" pitchFamily="34" charset="0"/>
              </a:rPr>
              <a:t>Javascript</a:t>
            </a:r>
            <a:r>
              <a:rPr lang="en-US" sz="2000" dirty="0" smtClean="0">
                <a:latin typeface="Candara" panose="020E0502030303020204" pitchFamily="34" charset="0"/>
              </a:rPr>
              <a:t> is helpful in </a:t>
            </a:r>
            <a:r>
              <a:rPr lang="en-US" sz="2000" u="sng" dirty="0" smtClean="0">
                <a:latin typeface="Candara" panose="020E0502030303020204" pitchFamily="34" charset="0"/>
              </a:rPr>
              <a:t>web portal </a:t>
            </a:r>
            <a:r>
              <a:rPr lang="en-US" sz="2000" dirty="0" smtClean="0">
                <a:latin typeface="Candara" panose="020E0502030303020204" pitchFamily="34" charset="0"/>
              </a:rPr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376422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features do you wish to add 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to this project?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More data fields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90K procedure codes exist (LOINC) – What other healthcare testing could be generated?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Heart rhythm tracings?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NGS pipeline data?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Graphical data (radiological imaging)?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Optional data flags – Generate different types of data for software/script error testing.  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Missing/Null values (such as for cancelled or open/</a:t>
            </a:r>
            <a:r>
              <a:rPr lang="en-US" sz="2000" dirty="0" err="1" smtClean="0">
                <a:latin typeface="Candara" panose="020E0502030303020204" pitchFamily="34" charset="0"/>
              </a:rPr>
              <a:t>unresulted</a:t>
            </a:r>
            <a:r>
              <a:rPr lang="en-US" sz="2000" dirty="0" smtClean="0">
                <a:latin typeface="Candara" panose="020E0502030303020204" pitchFamily="34" charset="0"/>
              </a:rPr>
              <a:t> orders)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Non-standard characters in fields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‘Data dirtying’ routines to test data munging/wrangling scripts</a:t>
            </a:r>
          </a:p>
          <a:p>
            <a:endParaRPr lang="en-US" sz="240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56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features do you wish to add 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to this project?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Data field toggles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Deactivate unnecessary data fields to economize file size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HL7 message streaming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Translate generated data into HL7 messages to test internet traffic capturing</a:t>
            </a:r>
          </a:p>
        </p:txBody>
      </p:sp>
    </p:spTree>
    <p:extLst>
      <p:ext uri="{BB962C8B-B14F-4D97-AF65-F5344CB8AC3E}">
        <p14:creationId xmlns:p14="http://schemas.microsoft.com/office/powerpoint/2010/main" val="306206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Further Questions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How does this project promote the scientific community?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Provides a tool for investigating data correlation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Is this actually research?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I’m not really sure yet.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How can this be made into research?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Tracking usage – Survey users of this data tool to see how they intend to use it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????</a:t>
            </a:r>
          </a:p>
          <a:p>
            <a:pPr marL="457200" lvl="1" indent="0">
              <a:buNone/>
            </a:pPr>
            <a:endParaRPr lang="en-US" sz="2000" dirty="0" smtClean="0">
              <a:latin typeface="Candara" panose="020E0502030303020204" pitchFamily="34" charset="0"/>
            </a:endParaRPr>
          </a:p>
          <a:p>
            <a:endParaRPr lang="en-US" sz="200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1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Where might you publish this?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Journals which focus on quality improvement: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Archives of Pathology and Lab Medicine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Journal of Clinical Pathology</a:t>
            </a:r>
            <a:endParaRPr lang="en-US" sz="2000" dirty="0">
              <a:latin typeface="Candara" panose="020E0502030303020204" pitchFamily="34" charset="0"/>
            </a:endParaRPr>
          </a:p>
          <a:p>
            <a:r>
              <a:rPr lang="en-US" sz="2400" dirty="0" smtClean="0">
                <a:latin typeface="Candara" panose="020E0502030303020204" pitchFamily="34" charset="0"/>
              </a:rPr>
              <a:t>Journals which focus on AI tools: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Journal of Machine Learning Research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Journal of Artificial Intelligence Research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IEEE Transactions on Neural Networks and Learning Systems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 smtClean="0">
                <a:latin typeface="Candara" panose="020E0502030303020204" pitchFamily="34" charset="0"/>
              </a:rPr>
              <a:t>Journals which focus on informatics: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Journal of Pathology Informatics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Journal of the American Informatics Association</a:t>
            </a:r>
          </a:p>
        </p:txBody>
      </p:sp>
    </p:spTree>
    <p:extLst>
      <p:ext uri="{BB962C8B-B14F-4D97-AF65-F5344CB8AC3E}">
        <p14:creationId xmlns:p14="http://schemas.microsoft.com/office/powerpoint/2010/main" val="34268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Why did I create this project?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Health </a:t>
            </a:r>
            <a:r>
              <a:rPr lang="en-US" sz="2400" u="sng" dirty="0" smtClean="0">
                <a:latin typeface="Candara" panose="020E0502030303020204" pitchFamily="34" charset="0"/>
              </a:rPr>
              <a:t>data is protected </a:t>
            </a:r>
            <a:r>
              <a:rPr lang="en-US" sz="2400" dirty="0" smtClean="0">
                <a:latin typeface="Candara" panose="020E0502030303020204" pitchFamily="34" charset="0"/>
              </a:rPr>
              <a:t>to minimize patient risk.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Laws prevent unethical use </a:t>
            </a:r>
            <a:r>
              <a:rPr lang="en-US" sz="2400" dirty="0" smtClean="0">
                <a:latin typeface="Candara" panose="020E0502030303020204" pitchFamily="34" charset="0"/>
              </a:rPr>
              <a:t>or exposure of patient data, such as Health Insurance Portability and Accountability Act (</a:t>
            </a:r>
            <a:r>
              <a:rPr lang="en-US" sz="2400" u="sng" dirty="0" smtClean="0">
                <a:latin typeface="Candara" panose="020E0502030303020204" pitchFamily="34" charset="0"/>
              </a:rPr>
              <a:t>HIPAA</a:t>
            </a:r>
            <a:r>
              <a:rPr lang="en-US" sz="2400" dirty="0" smtClean="0">
                <a:latin typeface="Candara" panose="020E0502030303020204" pitchFamily="34" charset="0"/>
              </a:rPr>
              <a:t>).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Health care investigators have </a:t>
            </a:r>
            <a:r>
              <a:rPr lang="en-US" sz="2400" u="sng" dirty="0" smtClean="0">
                <a:latin typeface="Candara" panose="020E0502030303020204" pitchFamily="34" charset="0"/>
              </a:rPr>
              <a:t>restricted access </a:t>
            </a:r>
            <a:r>
              <a:rPr lang="en-US" sz="2400" dirty="0" smtClean="0">
                <a:latin typeface="Candara" panose="020E0502030303020204" pitchFamily="34" charset="0"/>
              </a:rPr>
              <a:t>to patient data for testing or research purposes.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Paradox Results: </a:t>
            </a:r>
            <a:r>
              <a:rPr lang="en-US" sz="2400" u="sng" dirty="0" smtClean="0">
                <a:latin typeface="Candara" panose="020E0502030303020204" pitchFamily="34" charset="0"/>
              </a:rPr>
              <a:t>Difficult to prepare for the data </a:t>
            </a:r>
            <a:r>
              <a:rPr lang="en-US" sz="2400" dirty="0" smtClean="0">
                <a:latin typeface="Candara" panose="020E0502030303020204" pitchFamily="34" charset="0"/>
              </a:rPr>
              <a:t>they’re attempting to investigate, without having previously encountered the data.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This project </a:t>
            </a:r>
            <a:r>
              <a:rPr lang="en-US" sz="2400" u="sng" dirty="0" smtClean="0">
                <a:latin typeface="Candara" panose="020E0502030303020204" pitchFamily="34" charset="0"/>
              </a:rPr>
              <a:t>removes this risk </a:t>
            </a:r>
            <a:r>
              <a:rPr lang="en-US" sz="2400" dirty="0" smtClean="0">
                <a:latin typeface="Candara" panose="020E0502030303020204" pitchFamily="34" charset="0"/>
              </a:rPr>
              <a:t>because all patient data is </a:t>
            </a:r>
            <a:r>
              <a:rPr lang="en-US" sz="2400" u="sng" dirty="0" smtClean="0">
                <a:latin typeface="Candara" panose="020E0502030303020204" pitchFamily="34" charset="0"/>
              </a:rPr>
              <a:t>synthetic</a:t>
            </a:r>
          </a:p>
        </p:txBody>
      </p:sp>
    </p:spTree>
    <p:extLst>
      <p:ext uri="{BB962C8B-B14F-4D97-AF65-F5344CB8AC3E}">
        <p14:creationId xmlns:p14="http://schemas.microsoft.com/office/powerpoint/2010/main" val="61030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Who is this project for?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Candara" panose="020E0502030303020204" pitchFamily="34" charset="0"/>
              </a:rPr>
              <a:t>Anyone interested</a:t>
            </a:r>
            <a:r>
              <a:rPr lang="en-US" sz="2400" dirty="0" smtClean="0">
                <a:latin typeface="Candara" panose="020E0502030303020204" pitchFamily="34" charset="0"/>
              </a:rPr>
              <a:t> in data science investigations in healthcare</a:t>
            </a:r>
          </a:p>
          <a:p>
            <a:pPr lvl="1"/>
            <a:r>
              <a:rPr lang="en-US" sz="2000" u="sng" dirty="0" smtClean="0">
                <a:latin typeface="Candara" panose="020E0502030303020204" pitchFamily="34" charset="0"/>
              </a:rPr>
              <a:t>Investigators</a:t>
            </a:r>
            <a:r>
              <a:rPr lang="en-US" sz="2000" dirty="0" smtClean="0">
                <a:latin typeface="Candara" panose="020E0502030303020204" pitchFamily="34" charset="0"/>
              </a:rPr>
              <a:t> needing unprotected data to design data-processing scripts and pipelines</a:t>
            </a:r>
          </a:p>
          <a:p>
            <a:pPr lvl="1"/>
            <a:r>
              <a:rPr lang="en-US" sz="2000" u="sng" dirty="0" smtClean="0">
                <a:latin typeface="Candara" panose="020E0502030303020204" pitchFamily="34" charset="0"/>
              </a:rPr>
              <a:t>Students</a:t>
            </a:r>
            <a:r>
              <a:rPr lang="en-US" sz="2000" dirty="0" smtClean="0">
                <a:latin typeface="Candara" panose="020E0502030303020204" pitchFamily="34" charset="0"/>
              </a:rPr>
              <a:t> wishing to learn more about data science investigation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Data science </a:t>
            </a:r>
            <a:r>
              <a:rPr lang="en-US" sz="2000" u="sng" dirty="0" smtClean="0">
                <a:latin typeface="Candara" panose="020E0502030303020204" pitchFamily="34" charset="0"/>
              </a:rPr>
              <a:t>instructors</a:t>
            </a:r>
            <a:r>
              <a:rPr lang="en-US" sz="2000" dirty="0" smtClean="0">
                <a:latin typeface="Candara" panose="020E0502030303020204" pitchFamily="34" charset="0"/>
              </a:rPr>
              <a:t> needing synthetic data files for designing lesson plans</a:t>
            </a:r>
          </a:p>
        </p:txBody>
      </p:sp>
    </p:spTree>
    <p:extLst>
      <p:ext uri="{BB962C8B-B14F-4D97-AF65-F5344CB8AC3E}">
        <p14:creationId xmlns:p14="http://schemas.microsoft.com/office/powerpoint/2010/main" val="19938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will this project help?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Candara" panose="020E0502030303020204" pitchFamily="34" charset="0"/>
              </a:rPr>
              <a:t>Synthetic data</a:t>
            </a:r>
            <a:r>
              <a:rPr lang="en-US" sz="2400" dirty="0" smtClean="0">
                <a:latin typeface="Candara" panose="020E0502030303020204" pitchFamily="34" charset="0"/>
              </a:rPr>
              <a:t> absolutely </a:t>
            </a:r>
            <a:r>
              <a:rPr lang="en-US" sz="2400" u="sng" dirty="0" smtClean="0">
                <a:latin typeface="Candara" panose="020E0502030303020204" pitchFamily="34" charset="0"/>
              </a:rPr>
              <a:t>removes any risk </a:t>
            </a:r>
            <a:r>
              <a:rPr lang="en-US" sz="2400" dirty="0" smtClean="0">
                <a:latin typeface="Candara" panose="020E0502030303020204" pitchFamily="34" charset="0"/>
              </a:rPr>
              <a:t>of patient identification.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“De-identified” data </a:t>
            </a:r>
            <a:r>
              <a:rPr lang="en-US" sz="2400" dirty="0" smtClean="0">
                <a:latin typeface="Candara" panose="020E0502030303020204" pitchFamily="34" charset="0"/>
              </a:rPr>
              <a:t>can sometimes </a:t>
            </a:r>
            <a:r>
              <a:rPr lang="en-US" sz="2400" u="sng" dirty="0" smtClean="0">
                <a:latin typeface="Candara" panose="020E0502030303020204" pitchFamily="34" charset="0"/>
              </a:rPr>
              <a:t>still be traced </a:t>
            </a:r>
            <a:r>
              <a:rPr lang="en-US" sz="2400" dirty="0" smtClean="0">
                <a:latin typeface="Candara" panose="020E0502030303020204" pitchFamily="34" charset="0"/>
              </a:rPr>
              <a:t>back to patients.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Specimen photos are a big risk</a:t>
            </a:r>
          </a:p>
          <a:p>
            <a:r>
              <a:rPr lang="en-US" sz="2400" u="sng" dirty="0" smtClean="0">
                <a:latin typeface="Candara" panose="020E0502030303020204" pitchFamily="34" charset="0"/>
              </a:rPr>
              <a:t>Procedural data </a:t>
            </a:r>
            <a:r>
              <a:rPr lang="en-US" sz="2400" dirty="0" smtClean="0">
                <a:latin typeface="Candara" panose="020E0502030303020204" pitchFamily="34" charset="0"/>
              </a:rPr>
              <a:t>generation has </a:t>
            </a:r>
            <a:r>
              <a:rPr lang="en-US" sz="2400" u="sng" dirty="0" smtClean="0">
                <a:latin typeface="Candara" panose="020E0502030303020204" pitchFamily="34" charset="0"/>
              </a:rPr>
              <a:t>no associated patient</a:t>
            </a:r>
            <a:r>
              <a:rPr lang="en-US" sz="2400" dirty="0" smtClean="0">
                <a:latin typeface="Candara" panose="020E0502030303020204" pitchFamily="34" charset="0"/>
              </a:rPr>
              <a:t>.</a:t>
            </a: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What can people do with this 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synthetic data?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Candara" panose="020E0502030303020204" pitchFamily="34" charset="0"/>
              </a:rPr>
              <a:t>Example</a:t>
            </a:r>
            <a:r>
              <a:rPr lang="en-US" sz="2400" dirty="0" smtClean="0">
                <a:latin typeface="Candara" panose="020E0502030303020204" pitchFamily="34" charset="0"/>
              </a:rPr>
              <a:t> projects include:</a:t>
            </a:r>
          </a:p>
          <a:p>
            <a:pPr lvl="1"/>
            <a:r>
              <a:rPr lang="en-US" sz="1600" dirty="0" smtClean="0">
                <a:latin typeface="Candara" panose="020E0502030303020204" pitchFamily="34" charset="0"/>
              </a:rPr>
              <a:t>Testing </a:t>
            </a:r>
            <a:r>
              <a:rPr lang="en-US" sz="1600" u="sng" dirty="0" smtClean="0">
                <a:latin typeface="Candara" panose="020E0502030303020204" pitchFamily="34" charset="0"/>
              </a:rPr>
              <a:t>usage studies</a:t>
            </a:r>
            <a:r>
              <a:rPr lang="en-US" sz="1600" dirty="0" smtClean="0">
                <a:latin typeface="Candara" panose="020E0502030303020204" pitchFamily="34" charset="0"/>
              </a:rPr>
              <a:t> for assessing 'break-even' points in cost analysis.</a:t>
            </a:r>
          </a:p>
          <a:p>
            <a:pPr lvl="1"/>
            <a:r>
              <a:rPr lang="en-US" sz="1600" dirty="0" smtClean="0">
                <a:latin typeface="Candara" panose="020E0502030303020204" pitchFamily="34" charset="0"/>
              </a:rPr>
              <a:t>Investigate timestamps to </a:t>
            </a:r>
            <a:r>
              <a:rPr lang="en-US" sz="1600" u="sng" dirty="0" smtClean="0">
                <a:latin typeface="Candara" panose="020E0502030303020204" pitchFamily="34" charset="0"/>
              </a:rPr>
              <a:t>assess bottlenecks </a:t>
            </a:r>
            <a:r>
              <a:rPr lang="en-US" sz="1600" dirty="0" smtClean="0">
                <a:latin typeface="Candara" panose="020E0502030303020204" pitchFamily="34" charset="0"/>
              </a:rPr>
              <a:t>or behaviors.</a:t>
            </a:r>
          </a:p>
          <a:p>
            <a:pPr lvl="1"/>
            <a:r>
              <a:rPr lang="en-US" sz="1600" dirty="0" smtClean="0">
                <a:latin typeface="Candara" panose="020E0502030303020204" pitchFamily="34" charset="0"/>
              </a:rPr>
              <a:t>Ordering </a:t>
            </a:r>
            <a:r>
              <a:rPr lang="en-US" sz="1600" u="sng" dirty="0" smtClean="0">
                <a:latin typeface="Candara" panose="020E0502030303020204" pitchFamily="34" charset="0"/>
              </a:rPr>
              <a:t>quality studies </a:t>
            </a:r>
            <a:r>
              <a:rPr lang="en-US" sz="1600" dirty="0" smtClean="0">
                <a:latin typeface="Candara" panose="020E0502030303020204" pitchFamily="34" charset="0"/>
              </a:rPr>
              <a:t>for assessing </a:t>
            </a:r>
            <a:r>
              <a:rPr lang="en-US" sz="1600" u="sng" dirty="0" smtClean="0">
                <a:latin typeface="Candara" panose="020E0502030303020204" pitchFamily="34" charset="0"/>
              </a:rPr>
              <a:t>clinician performance</a:t>
            </a:r>
            <a:r>
              <a:rPr lang="en-US" sz="1600" dirty="0" smtClean="0">
                <a:latin typeface="Candara" panose="020E0502030303020204" pitchFamily="34" charset="0"/>
              </a:rPr>
              <a:t> and ordering habits. </a:t>
            </a:r>
          </a:p>
          <a:p>
            <a:pPr lvl="1"/>
            <a:r>
              <a:rPr lang="en-US" sz="1600" u="sng" dirty="0" smtClean="0">
                <a:latin typeface="Candara" panose="020E0502030303020204" pitchFamily="34" charset="0"/>
              </a:rPr>
              <a:t>Investigate correlations </a:t>
            </a:r>
            <a:r>
              <a:rPr lang="en-US" sz="1600" dirty="0" smtClean="0">
                <a:latin typeface="Candara" panose="020E0502030303020204" pitchFamily="34" charset="0"/>
              </a:rPr>
              <a:t>between patient diagnoses and clinical values.</a:t>
            </a:r>
          </a:p>
          <a:p>
            <a:pPr lvl="1"/>
            <a:r>
              <a:rPr lang="en-US" sz="1600" u="sng" dirty="0" smtClean="0">
                <a:latin typeface="Candara" panose="020E0502030303020204" pitchFamily="34" charset="0"/>
              </a:rPr>
              <a:t>Construct</a:t>
            </a:r>
            <a:r>
              <a:rPr lang="en-US" sz="1600" dirty="0" smtClean="0">
                <a:latin typeface="Candara" panose="020E0502030303020204" pitchFamily="34" charset="0"/>
              </a:rPr>
              <a:t> clinical investigatory </a:t>
            </a:r>
            <a:r>
              <a:rPr lang="en-US" sz="1600" u="sng" dirty="0" smtClean="0">
                <a:latin typeface="Candara" panose="020E0502030303020204" pitchFamily="34" charset="0"/>
              </a:rPr>
              <a:t>pipelines</a:t>
            </a:r>
            <a:r>
              <a:rPr lang="en-US" sz="1600" dirty="0" smtClean="0">
                <a:latin typeface="Candara" panose="020E0502030303020204" pitchFamily="34" charset="0"/>
              </a:rPr>
              <a:t> in preparation for actual data.</a:t>
            </a:r>
          </a:p>
          <a:p>
            <a:pPr lvl="1"/>
            <a:r>
              <a:rPr lang="en-US" sz="1600" u="sng" dirty="0" smtClean="0">
                <a:latin typeface="Candara" panose="020E0502030303020204" pitchFamily="34" charset="0"/>
              </a:rPr>
              <a:t>Bolster AI training </a:t>
            </a:r>
            <a:r>
              <a:rPr lang="en-US" sz="1600" dirty="0" smtClean="0">
                <a:latin typeface="Candara" panose="020E0502030303020204" pitchFamily="34" charset="0"/>
              </a:rPr>
              <a:t>pools with "true negative" data, minimizing the need for pulling real patient data.</a:t>
            </a:r>
          </a:p>
          <a:p>
            <a:pPr lvl="1"/>
            <a:r>
              <a:rPr lang="en-US" sz="1600" dirty="0" smtClean="0">
                <a:latin typeface="Candara" panose="020E0502030303020204" pitchFamily="34" charset="0"/>
              </a:rPr>
              <a:t>Facilitate </a:t>
            </a:r>
            <a:r>
              <a:rPr lang="en-US" sz="1600" u="sng" dirty="0" smtClean="0">
                <a:latin typeface="Candara" panose="020E0502030303020204" pitchFamily="34" charset="0"/>
              </a:rPr>
              <a:t>AI quality control or validation </a:t>
            </a:r>
            <a:r>
              <a:rPr lang="en-US" sz="1600" dirty="0" smtClean="0">
                <a:latin typeface="Candara" panose="020E0502030303020204" pitchFamily="34" charset="0"/>
              </a:rPr>
              <a:t>studies.</a:t>
            </a:r>
          </a:p>
          <a:p>
            <a:pPr lvl="1"/>
            <a:r>
              <a:rPr lang="en-US" sz="1600" u="sng" dirty="0" smtClean="0">
                <a:latin typeface="Candara" panose="020E0502030303020204" pitchFamily="34" charset="0"/>
              </a:rPr>
              <a:t>Build dashboards </a:t>
            </a:r>
            <a:r>
              <a:rPr lang="en-US" sz="1600" dirty="0" smtClean="0">
                <a:latin typeface="Candara" panose="020E0502030303020204" pitchFamily="34" charset="0"/>
              </a:rPr>
              <a:t>for any of these investigations.</a:t>
            </a:r>
          </a:p>
          <a:p>
            <a:pPr lvl="1"/>
            <a:r>
              <a:rPr lang="en-US" sz="1600" dirty="0" smtClean="0">
                <a:latin typeface="Candara" panose="020E0502030303020204" pitchFamily="34" charset="0"/>
              </a:rPr>
              <a:t>Organize </a:t>
            </a:r>
            <a:r>
              <a:rPr lang="en-US" sz="1600" u="sng" dirty="0" smtClean="0">
                <a:latin typeface="Candara" panose="020E0502030303020204" pitchFamily="34" charset="0"/>
              </a:rPr>
              <a:t>learning modules </a:t>
            </a:r>
            <a:r>
              <a:rPr lang="en-US" sz="1600" dirty="0" smtClean="0">
                <a:latin typeface="Candara" panose="020E0502030303020204" pitchFamily="34" charset="0"/>
              </a:rPr>
              <a:t>for trainees around assessing data and various </a:t>
            </a:r>
            <a:r>
              <a:rPr lang="en-US" sz="1600" u="sng" dirty="0" smtClean="0">
                <a:latin typeface="Candara" panose="020E0502030303020204" pitchFamily="34" charset="0"/>
              </a:rPr>
              <a:t>quality metrics </a:t>
            </a:r>
            <a:r>
              <a:rPr lang="en-US" sz="1600" dirty="0" smtClean="0">
                <a:latin typeface="Candara" panose="020E0502030303020204" pitchFamily="34" charset="0"/>
              </a:rPr>
              <a:t>(L-J plots, </a:t>
            </a:r>
            <a:r>
              <a:rPr lang="en-US" sz="1600" dirty="0" err="1" smtClean="0">
                <a:latin typeface="Candara" panose="020E0502030303020204" pitchFamily="34" charset="0"/>
              </a:rPr>
              <a:t>Youden</a:t>
            </a:r>
            <a:r>
              <a:rPr lang="en-US" sz="1600" dirty="0" smtClean="0">
                <a:latin typeface="Candara" panose="020E0502030303020204" pitchFamily="34" charset="0"/>
              </a:rPr>
              <a:t> charts, etc.)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Who else is currently doing this?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Surprisingly few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Washington University School of Medicine in St. Louis (</a:t>
            </a:r>
            <a:r>
              <a:rPr lang="en-US" sz="2000" dirty="0" err="1" smtClean="0">
                <a:latin typeface="Candara" panose="020E0502030303020204" pitchFamily="34" charset="0"/>
              </a:rPr>
              <a:t>MDClone</a:t>
            </a:r>
            <a:r>
              <a:rPr lang="en-US" sz="2000" dirty="0" smtClean="0">
                <a:latin typeface="Candara" panose="020E0502030303020204" pitchFamily="34" charset="0"/>
              </a:rPr>
              <a:t>)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Focuses on clinical encounter data (EMR level?)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Have published a few papers on their validation methods and AI tool creation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Hand-crafted synthetic data pools exist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Some de-identified patient data can also be found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5458" y="5717060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https://informatics.wustl.edu/mdclone/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4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create this project?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Project is written in </a:t>
            </a:r>
            <a:r>
              <a:rPr lang="en-US" sz="2400" u="sng" dirty="0" smtClean="0">
                <a:latin typeface="Candara" panose="020E0502030303020204" pitchFamily="34" charset="0"/>
              </a:rPr>
              <a:t>Python </a:t>
            </a:r>
            <a:r>
              <a:rPr lang="en-US" sz="2400" dirty="0" smtClean="0">
                <a:latin typeface="Candara" panose="020E0502030303020204" pitchFamily="34" charset="0"/>
              </a:rPr>
              <a:t>Programming Language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Pandas module : flat data structure manipulation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‘random’ module : generates random numbers using computer clock</a:t>
            </a:r>
          </a:p>
          <a:p>
            <a:pPr lvl="1"/>
            <a:r>
              <a:rPr lang="en-US" sz="2000" dirty="0" smtClean="0">
                <a:latin typeface="Candara" panose="020E0502030303020204" pitchFamily="34" charset="0"/>
              </a:rPr>
              <a:t>‘math’ module : for designing mathematical probability distribution functions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Knowledge of </a:t>
            </a:r>
            <a:r>
              <a:rPr lang="en-US" sz="2400" u="sng" dirty="0" smtClean="0">
                <a:latin typeface="Candara" panose="020E0502030303020204" pitchFamily="34" charset="0"/>
              </a:rPr>
              <a:t>previous informatics projects </a:t>
            </a:r>
            <a:r>
              <a:rPr lang="en-US" sz="2400" dirty="0" smtClean="0">
                <a:latin typeface="Candara" panose="020E0502030303020204" pitchFamily="34" charset="0"/>
              </a:rPr>
              <a:t>to recall which data fields to generate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“Found” data sources from across the internet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US" sz="2400" dirty="0" smtClean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1350" y="566763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www.python.org/</a:t>
            </a:r>
            <a:endParaRPr lang="en-US" sz="1200" dirty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did you model the data generation? (1/7)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ndara" panose="020E0502030303020204" pitchFamily="34" charset="0"/>
              </a:rPr>
              <a:t>A list of ‘people’ is generated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Demographics are chosen according to population distributions (age, race, sex)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Names are generated using found data (lists of names by year, last names by prevalence)</a:t>
            </a:r>
          </a:p>
          <a:p>
            <a:pPr lvl="1" indent="-342900"/>
            <a:r>
              <a:rPr lang="en-US" sz="2000" dirty="0" smtClean="0">
                <a:latin typeface="Candara" panose="020E0502030303020204" pitchFamily="34" charset="0"/>
              </a:rPr>
              <a:t>Unique SSN and MRN numbers are generated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19756" y="3766751"/>
            <a:ext cx="3769572" cy="2035702"/>
            <a:chOff x="5819756" y="3766751"/>
            <a:chExt cx="3769572" cy="2035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531" y="3766751"/>
              <a:ext cx="628831" cy="11528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461" y="3995351"/>
              <a:ext cx="628831" cy="115285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6433" y="4104722"/>
              <a:ext cx="628831" cy="1152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6213" y="3995350"/>
              <a:ext cx="628831" cy="11528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017" y="4318244"/>
              <a:ext cx="628831" cy="11528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074" y="4397865"/>
              <a:ext cx="628831" cy="115285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235" y="4256313"/>
              <a:ext cx="628831" cy="11528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756" y="4242927"/>
              <a:ext cx="628831" cy="11528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497" y="4098543"/>
              <a:ext cx="628831" cy="11528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045" y="4649596"/>
              <a:ext cx="628831" cy="11528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905" y="4626465"/>
              <a:ext cx="628831" cy="115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328827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374</TotalTime>
  <Words>1651</Words>
  <Application>Microsoft Office PowerPoint</Application>
  <PresentationFormat>Widescreen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Pゴシック</vt:lpstr>
      <vt:lpstr>Arial</vt:lpstr>
      <vt:lpstr>Candara</vt:lpstr>
      <vt:lpstr>Source Code Pro Light</vt:lpstr>
      <vt:lpstr>Times New Roman</vt:lpstr>
      <vt:lpstr>Wingdings</vt:lpstr>
      <vt:lpstr>UR.lightbackgrnd</vt:lpstr>
      <vt:lpstr>“Applications for Procedural Patient Data Generation in Pathology Informatics”</vt:lpstr>
      <vt:lpstr>What is this project?</vt:lpstr>
      <vt:lpstr>Why did I create this project?</vt:lpstr>
      <vt:lpstr>Who is this project for? </vt:lpstr>
      <vt:lpstr>How will this project help? </vt:lpstr>
      <vt:lpstr>What can people do with this  synthetic data?</vt:lpstr>
      <vt:lpstr>Who else is currently doing this?</vt:lpstr>
      <vt:lpstr>How did you create this project?</vt:lpstr>
      <vt:lpstr>How did you model the data generation? (1/7)</vt:lpstr>
      <vt:lpstr>How did you model the data generation? (2/7)</vt:lpstr>
      <vt:lpstr>How did you model the data generation? (3/7)</vt:lpstr>
      <vt:lpstr>How did you model the data generation? (4/7)</vt:lpstr>
      <vt:lpstr>How did you model the data generation? (5/7)</vt:lpstr>
      <vt:lpstr>How did you model the data generation? (6/7)</vt:lpstr>
      <vt:lpstr>How did you model the data generation? (7/7)</vt:lpstr>
      <vt:lpstr>Which data sources did you use?</vt:lpstr>
      <vt:lpstr>Example Data Sources</vt:lpstr>
      <vt:lpstr>What data does this project generate?</vt:lpstr>
      <vt:lpstr>What are some features of this data?</vt:lpstr>
      <vt:lpstr>How does this synthetic data compare  to real data?</vt:lpstr>
      <vt:lpstr>How does this synthetic data compare  to real data?</vt:lpstr>
      <vt:lpstr>How does this synthetic data compare  to real data?</vt:lpstr>
      <vt:lpstr>What are some limitations of  this synthetic data?</vt:lpstr>
      <vt:lpstr>How will you distribute this data generation tool to other users?</vt:lpstr>
      <vt:lpstr>How will you support this project  long term?</vt:lpstr>
      <vt:lpstr>What features do you wish to add  to this project?</vt:lpstr>
      <vt:lpstr>What features do you wish to add  to this project?</vt:lpstr>
      <vt:lpstr>Further Questions</vt:lpstr>
      <vt:lpstr>Where might you publish this?</vt:lpstr>
    </vt:vector>
  </TitlesOfParts>
  <Company>URMC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“Applications for Procedural Patient Data Generation in Pathology Informatics”</dc:title>
  <dc:creator>Casler, Vektra L</dc:creator>
  <cp:lastModifiedBy>Casler, Vektra L</cp:lastModifiedBy>
  <cp:revision>33</cp:revision>
  <dcterms:created xsi:type="dcterms:W3CDTF">2021-08-20T09:06:20Z</dcterms:created>
  <dcterms:modified xsi:type="dcterms:W3CDTF">2021-08-20T15:21:09Z</dcterms:modified>
</cp:coreProperties>
</file>