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cida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  <a:defRPr b="0" i="0" sz="4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31640" y="2169493"/>
            <a:ext cx="7812360" cy="1763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669C"/>
              </a:buClr>
              <a:buSzPts val="3959"/>
              <a:buFont typeface="Lucida Sans"/>
              <a:buNone/>
            </a:pPr>
            <a:r>
              <a:rPr lang="ru-RU" sz="3959">
                <a:solidFill>
                  <a:srgbClr val="3A669C"/>
                </a:solidFill>
              </a:rPr>
              <a:t>Введение в алгоритмы и структуры данных на Java.Ч1</a:t>
            </a:r>
            <a:endParaRPr/>
          </a:p>
        </p:txBody>
      </p:sp>
      <p:pic>
        <p:nvPicPr>
          <p:cNvPr descr="C:\Users\saman\Desktop\Снимок.JP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2855"/>
            <a:ext cx="1547305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Алгоритмы и структуры данных в Java;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Принципы хранения данных в Java;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saman\Desktop\Снимок.JP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876" y="6010275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Алгоритмы и структуры данных в Java</a:t>
            </a:r>
            <a:endParaRPr sz="3959"/>
          </a:p>
        </p:txBody>
      </p:sp>
      <p:pic>
        <p:nvPicPr>
          <p:cNvPr descr="C:\Users\saman\Desktop\Снимок.JP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структура данных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95" y="1484784"/>
            <a:ext cx="7334250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алгоритм"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2745" y="4404632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84621" y="188640"/>
            <a:ext cx="83736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Применение и пример алгоритмов в Java</a:t>
            </a:r>
            <a:endParaRPr sz="3959"/>
          </a:p>
        </p:txBody>
      </p:sp>
      <p:pic>
        <p:nvPicPr>
          <p:cNvPr descr="C:\Users\saman\Desktop\Снимок.JP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Download\Untitled Diagram.png"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872" y="1263995"/>
            <a:ext cx="3253544" cy="518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Lucida Sans"/>
              <a:buNone/>
            </a:pPr>
            <a:r>
              <a:rPr lang="ru-RU" sz="3959"/>
              <a:t>Алгоритмы и структуры данных изучаемые в курсе</a:t>
            </a:r>
            <a:endParaRPr sz="3959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Массивы и сортировка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Стеки и очереди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Списки и итераторы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Рекурсия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Деревья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Графы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Хеш-таблицы</a:t>
            </a:r>
            <a:endParaRPr/>
          </a:p>
        </p:txBody>
      </p:sp>
      <p:pic>
        <p:nvPicPr>
          <p:cNvPr descr="C:\Users\saman\Desktop\Снимок.JPG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aman\Desktop\Снимок.JPG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Хранение данных</a:t>
            </a:r>
            <a:endParaRPr/>
          </a:p>
        </p:txBody>
      </p:sp>
      <p:pic>
        <p:nvPicPr>
          <p:cNvPr descr="https://lh3.googleusercontent.com/m2HMgmcia4hldgdPyc1YykmDqhvYi5DTPba-lPF_NMXZd7AhRV2HYc5BuDsa_yr8KewBxZg9ohUfACzX0ro4_badr2xU7HrSB3zlFxFvXNjLoW9FwmlROtY7SAiFEz1ETYST"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573" y="2014180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251" y="1887002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840" y="1887003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9256" y="3038118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92" y="3071812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7319" y="2915867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0776" y="3071812"/>
            <a:ext cx="20478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2HMgmcia4hldgdPyc1YykmDqhvYi5DTPba-lPF_NMXZd7AhRV2HYc5BuDsa_yr8KewBxZg9ohUfACzX0ro4_badr2xU7HrSB3zlFxFvXNjLoW9FwmlROtY7SAiFEz1ETYST"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91" y="2047874"/>
            <a:ext cx="2047875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Пример хранения данных </a:t>
            </a:r>
            <a:endParaRPr/>
          </a:p>
        </p:txBody>
      </p:sp>
      <p:pic>
        <p:nvPicPr>
          <p:cNvPr descr="C:\Users\saman\AppData\Roaming\Microsoft\Windows\Network Shortcuts\photo_2019-08-05_17-19-49.jpg"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168400"/>
            <a:ext cx="71247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Пример графов</a:t>
            </a:r>
            <a:endParaRPr/>
          </a:p>
        </p:txBody>
      </p:sp>
      <p:pic>
        <p:nvPicPr>
          <p:cNvPr descr="C:\Users\saman\Desktop\Снимок.JPG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2456035" y="2608217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392139" y="3544321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536155" y="1600105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818733" y="2585439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408363" y="1888137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549019" y="3540371"/>
            <a:ext cx="288032" cy="28803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/>
          </a:p>
        </p:txBody>
      </p:sp>
      <p:cxnSp>
        <p:nvCxnSpPr>
          <p:cNvPr id="147" name="Google Shape;147;p20"/>
          <p:cNvCxnSpPr>
            <a:stCxn id="141" idx="7"/>
            <a:endCxn id="143" idx="3"/>
          </p:cNvCxnSpPr>
          <p:nvPr/>
        </p:nvCxnSpPr>
        <p:spPr>
          <a:xfrm flipH="1" rot="10800000">
            <a:off x="2701886" y="1846098"/>
            <a:ext cx="876600" cy="80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20"/>
          <p:cNvCxnSpPr>
            <a:stCxn id="141" idx="6"/>
            <a:endCxn id="144" idx="2"/>
          </p:cNvCxnSpPr>
          <p:nvPr/>
        </p:nvCxnSpPr>
        <p:spPr>
          <a:xfrm flipH="1" rot="10800000">
            <a:off x="2744067" y="2729433"/>
            <a:ext cx="1074600" cy="2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20"/>
          <p:cNvCxnSpPr>
            <a:stCxn id="141" idx="5"/>
            <a:endCxn id="142" idx="1"/>
          </p:cNvCxnSpPr>
          <p:nvPr/>
        </p:nvCxnSpPr>
        <p:spPr>
          <a:xfrm>
            <a:off x="2701886" y="2854068"/>
            <a:ext cx="732300" cy="73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20"/>
          <p:cNvCxnSpPr>
            <a:stCxn id="143" idx="6"/>
            <a:endCxn id="145" idx="2"/>
          </p:cNvCxnSpPr>
          <p:nvPr/>
        </p:nvCxnSpPr>
        <p:spPr>
          <a:xfrm>
            <a:off x="3824187" y="1744121"/>
            <a:ext cx="1584300" cy="28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20"/>
          <p:cNvCxnSpPr>
            <a:stCxn id="143" idx="4"/>
            <a:endCxn id="144" idx="0"/>
          </p:cNvCxnSpPr>
          <p:nvPr/>
        </p:nvCxnSpPr>
        <p:spPr>
          <a:xfrm>
            <a:off x="3680171" y="1888137"/>
            <a:ext cx="282600" cy="69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20"/>
          <p:cNvCxnSpPr>
            <a:stCxn id="144" idx="4"/>
            <a:endCxn id="142" idx="7"/>
          </p:cNvCxnSpPr>
          <p:nvPr/>
        </p:nvCxnSpPr>
        <p:spPr>
          <a:xfrm flipH="1">
            <a:off x="3637849" y="2873471"/>
            <a:ext cx="324900" cy="7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20"/>
          <p:cNvCxnSpPr>
            <a:stCxn id="144" idx="5"/>
            <a:endCxn id="146" idx="1"/>
          </p:cNvCxnSpPr>
          <p:nvPr/>
        </p:nvCxnSpPr>
        <p:spPr>
          <a:xfrm>
            <a:off x="4064584" y="2831290"/>
            <a:ext cx="15267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20"/>
          <p:cNvCxnSpPr>
            <a:stCxn id="146" idx="0"/>
            <a:endCxn id="145" idx="4"/>
          </p:cNvCxnSpPr>
          <p:nvPr/>
        </p:nvCxnSpPr>
        <p:spPr>
          <a:xfrm rot="10800000">
            <a:off x="5552335" y="2176271"/>
            <a:ext cx="140700" cy="136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5" name="Google Shape;155;p20"/>
          <p:cNvSpPr txBox="1"/>
          <p:nvPr/>
        </p:nvSpPr>
        <p:spPr>
          <a:xfrm>
            <a:off x="2744067" y="2176169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120764" y="248473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32099" y="3045320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536155" y="3022255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472259" y="1648953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776552" y="2063511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683876" y="2896249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552379" y="2465732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</p:txBody>
      </p:sp>
      <p:cxnSp>
        <p:nvCxnSpPr>
          <p:cNvPr id="163" name="Google Shape;163;p20"/>
          <p:cNvCxnSpPr>
            <a:stCxn id="146" idx="0"/>
            <a:endCxn id="145" idx="4"/>
          </p:cNvCxnSpPr>
          <p:nvPr/>
        </p:nvCxnSpPr>
        <p:spPr>
          <a:xfrm rot="10800000">
            <a:off x="5552335" y="2176271"/>
            <a:ext cx="140700" cy="136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4" name="Google Shape;164;p20"/>
          <p:cNvCxnSpPr>
            <a:stCxn id="144" idx="5"/>
            <a:endCxn id="146" idx="1"/>
          </p:cNvCxnSpPr>
          <p:nvPr/>
        </p:nvCxnSpPr>
        <p:spPr>
          <a:xfrm>
            <a:off x="4064584" y="2831290"/>
            <a:ext cx="15267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Задачи алгоритмов и структур данных в Java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Изучаемые алгоритмы и структуры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Хранение данных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Пример алгоритмов и структур данных</a:t>
            </a:r>
            <a:endParaRPr/>
          </a:p>
        </p:txBody>
      </p:sp>
      <p:pic>
        <p:nvPicPr>
          <p:cNvPr descr="C:\Users\saman\Desktop\Снимок.JPG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475" y="6022676"/>
            <a:ext cx="77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