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29636A-8984-4207-BD0F-53EE6F777A98}">
  <a:tblStyle styleId="{7229636A-8984-4207-BD0F-53EE6F777A98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cida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  <a:defRPr b="0" i="0" sz="4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331640" y="2169493"/>
            <a:ext cx="7812360" cy="176356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A669C"/>
              </a:buClr>
              <a:buSzPts val="3959"/>
              <a:buFont typeface="Lucida Sans"/>
              <a:buNone/>
            </a:pPr>
            <a:r>
              <a:rPr lang="ru-RU" sz="3959">
                <a:solidFill>
                  <a:srgbClr val="3A669C"/>
                </a:solidFill>
              </a:rPr>
              <a:t>Введение в алгоритмы и структуры данных на Java.Ч2</a:t>
            </a:r>
            <a:endParaRPr sz="3959">
              <a:solidFill>
                <a:srgbClr val="3A669C"/>
              </a:solidFill>
            </a:endParaRPr>
          </a:p>
        </p:txBody>
      </p:sp>
      <p:pic>
        <p:nvPicPr>
          <p:cNvPr descr="C:\Users\saman\Desktop\Снимок.JPG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2855"/>
            <a:ext cx="1547305" cy="17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Ссылочные типы данных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Примитивные типы данных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Абстрактные типы данных</a:t>
            </a:r>
            <a:endParaRPr/>
          </a:p>
        </p:txBody>
      </p:sp>
      <p:pic>
        <p:nvPicPr>
          <p:cNvPr descr="C:\Users\saman\Desktop\Снимок.JPG"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Ссылочные типы данных;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Примитивные типы данных;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Абстрактные типы данных;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saman\Desktop\Снимок.JP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876" y="6010275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81173" y="188640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Ссылочные типы данных</a:t>
            </a:r>
            <a:endParaRPr/>
          </a:p>
        </p:txBody>
      </p:sp>
      <p:pic>
        <p:nvPicPr>
          <p:cNvPr descr="C:\Users\saman\Desktop\Снимок.JPG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1259632" y="2066879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Person p</a:t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854917" y="2207396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854917" y="2714379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https://lh3.googleusercontent.com/m2HMgmcia4hldgdPyc1YykmDqhvYi5DTPba-lPF_NMXZd7AhRV2HYc5BuDsa_yr8KewBxZg9ohUfACzX0ro4_badr2xU7HrSB3zlFxFvXNjLoW9FwmlROtY7SAiFEz1ETYST"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136" y="1324458"/>
            <a:ext cx="2047875" cy="204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996273" y="2489397"/>
            <a:ext cx="8799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Ссылка на адрес:ee4543aa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81173" y="188640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Ссылочные типы данных</a:t>
            </a:r>
            <a:endParaRPr/>
          </a:p>
        </p:txBody>
      </p:sp>
      <p:pic>
        <p:nvPicPr>
          <p:cNvPr descr="C:\Users\saman\Desktop\Снимок.JPG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1331640" y="2066879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Person p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854917" y="2207396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854917" y="2714379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508104" y="2071731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new Person ();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81173" y="188640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Примитивные типы данных</a:t>
            </a:r>
            <a:endParaRPr/>
          </a:p>
        </p:txBody>
      </p:sp>
      <p:pic>
        <p:nvPicPr>
          <p:cNvPr descr="C:\Users\saman\Desktop\Снимок.JPG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1259632" y="2066879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Int p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854917" y="2207396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854917" y="2714379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https://lh3.googleusercontent.com/m2HMgmcia4hldgdPyc1YykmDqhvYi5DTPba-lPF_NMXZd7AhRV2HYc5BuDsa_yr8KewBxZg9ohUfACzX0ro4_badr2xU7HrSB3zlFxFvXNjLoW9FwmlROtY7SAiFEz1ETYST"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0112" y="1016247"/>
            <a:ext cx="2664296" cy="26642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5821896" y="2667279"/>
            <a:ext cx="14560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Значение в области памяти переменной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81173" y="188640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Примитивные типы данных</a:t>
            </a:r>
            <a:endParaRPr/>
          </a:p>
        </p:txBody>
      </p:sp>
      <p:pic>
        <p:nvPicPr>
          <p:cNvPr descr="C:\Users\saman\Desktop\Снимок.JPG"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1259632" y="2066879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P1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854917" y="2207396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854917" y="2714379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621614" y="2066878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P2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81173" y="188640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Сравнение данных</a:t>
            </a:r>
            <a:endParaRPr/>
          </a:p>
        </p:txBody>
      </p:sp>
      <p:pic>
        <p:nvPicPr>
          <p:cNvPr descr="C:\Users\saman\Desktop\Снимок.JPG"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1043608" y="2060848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Int P1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237351" y="2227662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3237351" y="2734645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012160" y="2087145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Int P2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115616" y="3565548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Person P1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198085" y="3694837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198085" y="4201820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012160" y="3572151"/>
            <a:ext cx="2016224" cy="10089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Person P2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9" name="Google Shape;149;p19"/>
          <p:cNvSpPr/>
          <p:nvPr/>
        </p:nvSpPr>
        <p:spPr>
          <a:xfrm rot="5400000">
            <a:off x="3619820" y="4049592"/>
            <a:ext cx="586457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772047" y="3531660"/>
            <a:ext cx="281517" cy="281517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613887" y="2200918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613887" y="2734644"/>
            <a:ext cx="1224136" cy="282001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528637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Виды примитивных типов данных</a:t>
            </a:r>
            <a:endParaRPr sz="3959"/>
          </a:p>
        </p:txBody>
      </p:sp>
      <p:pic>
        <p:nvPicPr>
          <p:cNvPr descr="C:\Users\saman\Desktop\Снимок.JPG"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0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{7229636A-8984-4207-BD0F-53EE6F777A98}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Наименование</a:t>
                      </a:r>
                      <a:endParaRPr sz="1800" u="none" cap="none" strike="noStrike"/>
                    </a:p>
                  </a:txBody>
                  <a:tcPr marT="45725" marB="4572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Размер в битах</a:t>
                      </a:r>
                      <a:endParaRPr sz="1800" u="none" cap="none" strike="noStrike"/>
                    </a:p>
                  </a:txBody>
                  <a:tcPr marT="45725" marB="4572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Диапазон значений</a:t>
                      </a:r>
                      <a:endParaRPr sz="1800" u="none" cap="none" strike="noStrike"/>
                    </a:p>
                  </a:txBody>
                  <a:tcPr marT="45725" marB="45725" marR="66675" marL="666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бит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-128 до 127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 бит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-32768 до 32767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 бит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`u0000` до `uFFFF`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 бит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-2 147 483 648 до 2 147 483 647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 бит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-9 223 372 036 854 775 808 до +9 223 372 036 854 775 807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 бит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10</a:t>
                      </a:r>
                      <a:r>
                        <a:rPr b="0" baseline="3000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-38 </a:t>
                      </a:r>
                      <a:r>
                        <a:rPr b="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 10</a:t>
                      </a:r>
                      <a:r>
                        <a:rPr b="0" baseline="3000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r>
                        <a:rPr b="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 7 значащими цифрами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6675" marL="666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 бит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 10</a:t>
                      </a:r>
                      <a:r>
                        <a:rPr b="0" baseline="3000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-308 </a:t>
                      </a:r>
                      <a:r>
                        <a:rPr b="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 10</a:t>
                      </a:r>
                      <a:r>
                        <a:rPr b="0" baseline="3000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308</a:t>
                      </a:r>
                      <a:r>
                        <a:rPr b="0" i="0" lang="ru-RU" sz="1400" u="none" strike="noStrike">
                          <a:solidFill>
                            <a:srgbClr val="23232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 15 значащими цифрами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6675" marL="666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boolean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бит,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но с оговоркой в документации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 (истина) или false (ложь)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81173" y="188640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Абстрактные типы данных (АТД)</a:t>
            </a:r>
            <a:endParaRPr sz="3959"/>
          </a:p>
        </p:txBody>
      </p:sp>
      <p:pic>
        <p:nvPicPr>
          <p:cNvPr descr="C:\Users\saman\Desktop\Снимок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1442538" y="1556792"/>
            <a:ext cx="2376264" cy="1008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Характеристики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5292080" y="1556792"/>
            <a:ext cx="2376264" cy="1008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Операции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442538" y="3284984"/>
            <a:ext cx="2376264" cy="100811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thickThin" w="550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Поля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292080" y="3284984"/>
            <a:ext cx="2376264" cy="100811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thickThin" w="550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Методы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4211960" y="1772816"/>
            <a:ext cx="648072" cy="576064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2441495" y="2564904"/>
            <a:ext cx="360040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300192" y="2564904"/>
            <a:ext cx="360040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