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BD0423-63D4-4209-BB5D-9F49D8B6B868}">
  <a:tblStyle styleId="{24BD0423-63D4-4209-BB5D-9F49D8B6B868}" styleName="Table_0">
    <a:wholeTbl>
      <a:tcTxStyle b="off" i="off">
        <a:font>
          <a:latin typeface="Lucida Sans Unicode"/>
          <a:ea typeface="Lucida Sans Unicode"/>
          <a:cs typeface="Lucida Sans Unicode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ucida San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ucida Sans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ucida Sans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cida Sans"/>
              <a:buNone/>
              <a:defRPr b="0" i="0" sz="4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331640" y="2169493"/>
            <a:ext cx="7812360" cy="1763563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A669C"/>
              </a:buClr>
              <a:buSzPts val="4400"/>
              <a:buFont typeface="Lucida Sans"/>
              <a:buNone/>
            </a:pPr>
            <a:r>
              <a:rPr lang="ru-RU">
                <a:solidFill>
                  <a:srgbClr val="3A669C"/>
                </a:solidFill>
              </a:rPr>
              <a:t>Сложность алгоритмов и О-большое</a:t>
            </a:r>
            <a:endParaRPr/>
          </a:p>
        </p:txBody>
      </p:sp>
      <p:pic>
        <p:nvPicPr>
          <p:cNvPr descr="C:\Users\saman\Desktop\Снимок.JPG"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32855"/>
            <a:ext cx="1547305" cy="17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cida Sans"/>
              <a:buNone/>
            </a:pPr>
            <a:r>
              <a:rPr lang="ru-RU"/>
              <a:t>Подведение итогов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Классифицирование структур данных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Сложность алгоритма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О-большое</a:t>
            </a:r>
            <a:endParaRPr/>
          </a:p>
        </p:txBody>
      </p:sp>
      <p:pic>
        <p:nvPicPr>
          <p:cNvPr descr="C:\Users\saman\Desktop\Снимок.JPG" id="146" name="Google Shape;14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2475" y="6022676"/>
            <a:ext cx="77152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cida Sans"/>
              <a:buNone/>
            </a:pPr>
            <a:r>
              <a:rPr lang="ru-RU"/>
              <a:t>План урока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Что такое сложность алгоритма?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В чем выражается сложность алгоритма?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О-большое;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Принципы определения эффективности структуры данных;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C:\Users\saman\Desktop\Снимок.JPG"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1876" y="6010275"/>
            <a:ext cx="77152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Lucida Sans"/>
              <a:buNone/>
            </a:pPr>
            <a:r>
              <a:rPr lang="ru-RU" sz="3959"/>
              <a:t>Классификация структур данных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Линейные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Иерархические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Сетевые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Табличные</a:t>
            </a:r>
            <a:endParaRPr/>
          </a:p>
        </p:txBody>
      </p:sp>
      <p:pic>
        <p:nvPicPr>
          <p:cNvPr descr="C:\Users\saman\Desktop\Снимок.JPG"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2475" y="6022676"/>
            <a:ext cx="77152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95536" y="2636912"/>
            <a:ext cx="837361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Lucida Sans"/>
              <a:buNone/>
            </a:pPr>
            <a:r>
              <a:rPr lang="ru-RU" sz="3959"/>
              <a:t>Что такое сложность алгоритма?</a:t>
            </a:r>
            <a:endParaRPr sz="3959"/>
          </a:p>
        </p:txBody>
      </p:sp>
      <p:pic>
        <p:nvPicPr>
          <p:cNvPr descr="C:\Users\saman\Desktop\Снимок.JPG"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2475" y="6022676"/>
            <a:ext cx="77152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cida Sans"/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F:\Download\qg2UKF68YiotbA7ptu1y02Xnc13eLZXqJV1CFI1x.jpeg"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618" y="-1"/>
            <a:ext cx="9161617" cy="6870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95536" y="2636912"/>
            <a:ext cx="837361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Lucida Sans"/>
              <a:buNone/>
            </a:pPr>
            <a:r>
              <a:rPr lang="ru-RU" sz="3959"/>
              <a:t>В чем выражается сложность алгоритма?</a:t>
            </a:r>
            <a:endParaRPr sz="3959"/>
          </a:p>
        </p:txBody>
      </p:sp>
      <p:pic>
        <p:nvPicPr>
          <p:cNvPr descr="C:\Users\saman\Desktop\Снимок.JPG"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2475" y="6022676"/>
            <a:ext cx="77152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cida Sans"/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F:\Download\hourglass-620397_1280.jpg"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172" y="-1"/>
            <a:ext cx="9155172" cy="6902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cida Sans"/>
              <a:buNone/>
            </a:pPr>
            <a:r>
              <a:rPr lang="ru-RU"/>
              <a:t>О-большое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O(n) — линейная сложность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O(log n) — логарифмическая сложность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O(n</a:t>
            </a:r>
            <a:r>
              <a:rPr baseline="30000" lang="ru-RU"/>
              <a:t>2</a:t>
            </a:r>
            <a:r>
              <a:rPr lang="ru-RU"/>
              <a:t>) — квадратичная сложность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И тд.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C:\Users\saman\Desktop\Снимок.JPG" id="132" name="Google Shape;1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2475" y="6022676"/>
            <a:ext cx="77152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Lucida Sans"/>
              <a:buNone/>
            </a:pPr>
            <a:r>
              <a:rPr lang="ru-RU" sz="3959"/>
              <a:t>Пример сложности (эффективности) алгоритма</a:t>
            </a:r>
            <a:endParaRPr sz="3959"/>
          </a:p>
        </p:txBody>
      </p:sp>
      <p:pic>
        <p:nvPicPr>
          <p:cNvPr descr="C:\Users\saman\Desktop\Снимок.JPG" id="138" name="Google Shape;1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2475" y="6022676"/>
            <a:ext cx="771525" cy="847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9" name="Google Shape;139;p21"/>
          <p:cNvGraphicFramePr/>
          <p:nvPr/>
        </p:nvGraphicFramePr>
        <p:xfrm>
          <a:off x="1524000" y="1669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{24BD0423-63D4-4209-BB5D-9F49D8B6B868}</a:tableStyleId>
              </a:tblPr>
              <a:tblGrid>
                <a:gridCol w="3048000"/>
                <a:gridCol w="304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u="none" cap="none" strike="noStrike">
                          <a:solidFill>
                            <a:schemeClr val="lt1"/>
                          </a:solidFill>
                        </a:rPr>
                        <a:t>Простой поиск</a:t>
                      </a:r>
                      <a:endParaRPr b="1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u="none" cap="none" strike="noStrike">
                          <a:solidFill>
                            <a:schemeClr val="lt1"/>
                          </a:solidFill>
                        </a:rPr>
                        <a:t>Бинарный поиск</a:t>
                      </a:r>
                      <a:endParaRPr b="1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ru-RU" sz="1800" u="none" cap="none" strike="noStrike">
                          <a:solidFill>
                            <a:schemeClr val="lt1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100 элементов</a:t>
                      </a:r>
                      <a:endParaRPr b="1" sz="18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ru-RU" sz="1800" u="none" cap="none" strike="noStrike">
                          <a:solidFill>
                            <a:schemeClr val="accent2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100 повторений поиска</a:t>
                      </a:r>
                      <a:endParaRPr b="1" sz="18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ru-RU" sz="1800" u="none" cap="none" strike="noStrike">
                          <a:solidFill>
                            <a:schemeClr val="lt1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100 элементов</a:t>
                      </a:r>
                      <a:endParaRPr b="1" sz="18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ru-RU" sz="1800" u="none" cap="none" strike="noStrike">
                          <a:solidFill>
                            <a:schemeClr val="accent2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7 повторений поиска</a:t>
                      </a:r>
                      <a:endParaRPr b="1" sz="18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u="none" cap="none" strike="noStrike">
                          <a:solidFill>
                            <a:schemeClr val="lt1"/>
                          </a:solidFill>
                        </a:rPr>
                        <a:t>4 000 000 000 элементов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u="none" cap="none" strike="noStrike">
                          <a:solidFill>
                            <a:schemeClr val="accent2"/>
                          </a:solidFill>
                        </a:rPr>
                        <a:t>4 000 000 000 повторений поиска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ru-RU" sz="1800" u="none" cap="none" strike="noStrike">
                          <a:solidFill>
                            <a:schemeClr val="lt1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4 000 000 000 элементов</a:t>
                      </a:r>
                      <a:endParaRPr b="1" sz="18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ru-RU" sz="1800" u="none" cap="none" strike="noStrike">
                          <a:solidFill>
                            <a:schemeClr val="accent2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32  повторений поиска</a:t>
                      </a:r>
                      <a:endParaRPr b="1" sz="18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u="none" cap="none" strike="noStrike">
                          <a:solidFill>
                            <a:schemeClr val="lt1"/>
                          </a:solidFill>
                        </a:rPr>
                        <a:t>Линейное время O(n)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u="none" cap="none" strike="noStrike">
                          <a:solidFill>
                            <a:schemeClr val="lt1"/>
                          </a:solidFill>
                        </a:rPr>
                        <a:t>Логарифмическое время O(Log n)</a:t>
                      </a:r>
                      <a:endParaRPr b="1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1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