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emf"/><Relationship Id="rId7" Type="http://schemas.openxmlformats.org/officeDocument/2006/relationships/image" Target="../media/image49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emf"/><Relationship Id="rId10" Type="http://schemas.openxmlformats.org/officeDocument/2006/relationships/image" Target="../media/image52.wmf"/><Relationship Id="rId4" Type="http://schemas.openxmlformats.org/officeDocument/2006/relationships/image" Target="../media/image46.emf"/><Relationship Id="rId9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4.png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A7CA-AA10-45B6-8FB3-94D1EA53EC6C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D965-1810-4667-BD9A-85A525693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512" y="301625"/>
            <a:ext cx="554461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如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图所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示，一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均匀细棒，长为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，质量为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，可绕过棒端且垂直于棒的光滑水平固定轴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在竖直平面内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转动。棒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被拉到水平位置从静止开始下落，当它转到竖直位置时，与放在地面上一静止的质量亦为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的小滑块碰撞，碰撞时间极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短。小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滑块与地面间的摩擦系数为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μ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，碰撞后滑块移动距离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后停止，而棒继续沿原转动方向转动，直到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达到最大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摆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角。</a:t>
            </a:r>
            <a:endParaRPr lang="zh-CN" altLang="en-US" sz="2000" b="1" dirty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求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(1) 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碰撞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后棒的中点</a:t>
            </a:r>
            <a:r>
              <a:rPr lang="en-US" altLang="zh-CN" sz="2000" b="1" i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 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离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地面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的最大高度</a:t>
            </a:r>
            <a:r>
              <a:rPr lang="en-US" altLang="zh-CN" sz="2000" b="1" i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FF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(2) 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若碰撞为完全弹性碰撞，</a:t>
            </a:r>
            <a:r>
              <a:rPr lang="en-US" altLang="zh-CN" sz="20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?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若碰撞为完全非弹性碰撞，</a:t>
            </a:r>
            <a:r>
              <a:rPr lang="en-US" altLang="zh-CN" sz="20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? </a:t>
            </a:r>
            <a:endParaRPr lang="zh-CN" altLang="en-US" sz="20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7550" y="404664"/>
            <a:ext cx="3238946" cy="264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9512" y="4839543"/>
            <a:ext cx="3744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碰撞前杆的转速：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633416" y="4637088"/>
          <a:ext cx="3683000" cy="812800"/>
        </p:xfrm>
        <a:graphic>
          <a:graphicData uri="http://schemas.openxmlformats.org/presentationml/2006/ole">
            <p:oleObj spid="_x0000_s15364" name="公式" r:id="rId4" imgW="1841400" imgH="406080" progId="Equation.3">
              <p:embed/>
            </p:oleObj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98775" y="5517232"/>
            <a:ext cx="3278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碰撞过程角动量守恒：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605453" y="5575300"/>
          <a:ext cx="3733800" cy="457200"/>
        </p:xfrm>
        <a:graphic>
          <a:graphicData uri="http://schemas.openxmlformats.org/presentationml/2006/ole">
            <p:oleObj spid="_x0000_s15365" name="公式" r:id="rId5" imgW="1866600" imgH="228600" progId="Equation.3">
              <p:embed/>
            </p:oleObj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187624" y="6196544"/>
            <a:ext cx="36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针对小滑块用动能定理：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29224" y="6221413"/>
          <a:ext cx="3759200" cy="482600"/>
        </p:xfrm>
        <a:graphic>
          <a:graphicData uri="http://schemas.openxmlformats.org/presentationml/2006/ole">
            <p:oleObj spid="_x0000_s15367" name="公式" r:id="rId6" imgW="1879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395536" y="233353"/>
            <a:ext cx="4896544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  <a:defRPr/>
            </a:pPr>
            <a:r>
              <a:rPr kumimoji="0"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装沙车以速率</a:t>
            </a:r>
            <a:r>
              <a:rPr kumimoji="0" lang="en-US" altLang="zh-CN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3m/s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从沙斗下通过，每秒钟落入车厢的沙为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kumimoji="0" lang="en-US" altLang="zh-CN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= 500kg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如果使车厢的速率保持不变，应用多大的牵引力？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设车与轨道的摩擦不计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406450" y="1652607"/>
            <a:ext cx="481362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buClrTx/>
              <a:buFontTx/>
              <a:buNone/>
              <a:defRPr/>
            </a:pPr>
            <a:r>
              <a:rPr kumimoji="0" lang="zh-CN" altLang="en-US" sz="2400" b="1" dirty="0" smtClean="0">
                <a:latin typeface="Times New Roman" pitchFamily="18" charset="0"/>
                <a:cs typeface="Times New Roman" pitchFamily="18" charset="0"/>
              </a:rPr>
              <a:t>解：设</a:t>
            </a: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时刻已落入车厢沙子的质量与沙车的质量之和为</a:t>
            </a: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en-US" altLang="zh-CN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2400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时间内即将落入的沙子质量为</a:t>
            </a:r>
            <a:r>
              <a:rPr kumimoji="0" lang="en-US" altLang="zh-C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406687" y="2888750"/>
            <a:ext cx="3193107" cy="4792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buClr>
                <a:schemeClr val="bg1"/>
              </a:buClr>
              <a:defRPr/>
            </a:pP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0" lang="en-US" altLang="zh-C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为研究系统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67544" y="3993913"/>
            <a:ext cx="274042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Font typeface="Wingdings" pitchFamily="2" charset="2"/>
              <a:buNone/>
              <a:defRPr/>
            </a:pP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t + </a:t>
            </a:r>
            <a:r>
              <a:rPr kumimoji="0" lang="en-US" altLang="zh-CN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2400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时刻的动量为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78695" y="3442403"/>
            <a:ext cx="296120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Font typeface="Wingdings" pitchFamily="2" charset="2"/>
              <a:buNone/>
              <a:defRPr/>
            </a:pPr>
            <a:r>
              <a:rPr kumimoji="0" lang="en-US" altLang="zh-CN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zh-CN" altLang="en-US" sz="2400" b="1" dirty="0">
                <a:latin typeface="Times New Roman" pitchFamily="18" charset="0"/>
                <a:cs typeface="Times New Roman" pitchFamily="18" charset="0"/>
              </a:rPr>
              <a:t>时刻水平总动量为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56393" y="4509120"/>
            <a:ext cx="2081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kumimoji="0" lang="zh-CN" altLang="en-US" sz="2400" b="1" dirty="0">
                <a:latin typeface="+mn-ea"/>
              </a:rPr>
              <a:t>动量的增量为</a:t>
            </a:r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441086" y="5035478"/>
            <a:ext cx="2081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  <a:buClr>
                <a:schemeClr val="bg1"/>
              </a:buClr>
              <a:buFont typeface="Wingdings" pitchFamily="2" charset="2"/>
              <a:buNone/>
              <a:defRPr/>
            </a:pPr>
            <a:r>
              <a:rPr kumimoji="0" lang="zh-CN" altLang="en-US" sz="2400" b="1" dirty="0">
                <a:latin typeface="+mn-ea"/>
              </a:rPr>
              <a:t>根据动量定理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436096" y="260648"/>
            <a:ext cx="3408362" cy="2082800"/>
            <a:chOff x="5316538" y="1418208"/>
            <a:chExt cx="3408362" cy="2082800"/>
          </a:xfrm>
        </p:grpSpPr>
        <p:sp>
          <p:nvSpPr>
            <p:cNvPr id="288855" name="Rectangle 87"/>
            <p:cNvSpPr>
              <a:spLocks noChangeAspect="1" noChangeArrowheads="1"/>
            </p:cNvSpPr>
            <p:nvPr/>
          </p:nvSpPr>
          <p:spPr bwMode="auto">
            <a:xfrm>
              <a:off x="5316538" y="1418208"/>
              <a:ext cx="3408362" cy="2082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solidFill>
                <a:srgbClr val="00CCFF">
                  <a:alpha val="80000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99CC">
                  <a:alpha val="20000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kumimoji="0" lang="zh-CN" altLang="en-GB" sz="4000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endParaRPr>
            </a:p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kumimoji="0" lang="zh-CN" altLang="en-GB" sz="4000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endParaRPr>
            </a:p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kumimoji="0" lang="zh-CN" altLang="en-GB" sz="4000" b="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ea typeface="楷体_GB2312" pitchFamily="49" charset="-122"/>
              </a:endParaRPr>
            </a:p>
            <a:p>
              <a:pPr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kumimoji="0" lang="en-US" altLang="zh-CN" sz="4000" b="0">
                  <a:solidFill>
                    <a:srgbClr val="0000C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5555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000079"/>
                      </a:outerShdw>
                    </a:cont>
                    <a:effect ref="fillLine"/>
                  </a:effectDag>
                  <a:ea typeface="楷体_GB2312" pitchFamily="49" charset="-122"/>
                </a:rPr>
                <a:t> </a:t>
              </a:r>
            </a:p>
          </p:txBody>
        </p:sp>
        <p:grpSp>
          <p:nvGrpSpPr>
            <p:cNvPr id="2" name="Group 119"/>
            <p:cNvGrpSpPr>
              <a:grpSpLocks/>
            </p:cNvGrpSpPr>
            <p:nvPr/>
          </p:nvGrpSpPr>
          <p:grpSpPr bwMode="auto">
            <a:xfrm>
              <a:off x="5413375" y="1581150"/>
              <a:ext cx="3189288" cy="1747838"/>
              <a:chOff x="1402" y="1124"/>
              <a:chExt cx="2009" cy="1101"/>
            </a:xfrm>
          </p:grpSpPr>
          <p:sp>
            <p:nvSpPr>
              <p:cNvPr id="288888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1402" y="2179"/>
                <a:ext cx="1784" cy="46"/>
              </a:xfrm>
              <a:prstGeom prst="rect">
                <a:avLst/>
              </a:prstGeom>
              <a:solidFill>
                <a:srgbClr val="CCFFCC"/>
              </a:solidFill>
              <a:ln w="381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89" name="Line 121"/>
              <p:cNvSpPr>
                <a:spLocks noChangeAspect="1" noChangeShapeType="1"/>
              </p:cNvSpPr>
              <p:nvPr/>
            </p:nvSpPr>
            <p:spPr bwMode="auto">
              <a:xfrm>
                <a:off x="1935" y="2202"/>
                <a:ext cx="147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70682" name="Object 122"/>
              <p:cNvGraphicFramePr>
                <a:graphicFrameLocks noChangeAspect="1"/>
              </p:cNvGraphicFramePr>
              <p:nvPr/>
            </p:nvGraphicFramePr>
            <p:xfrm>
              <a:off x="3248" y="2005"/>
              <a:ext cx="117" cy="124"/>
            </p:xfrm>
            <a:graphic>
              <a:graphicData uri="http://schemas.openxmlformats.org/presentationml/2006/ole">
                <p:oleObj spid="_x0000_s35853" name="公式" r:id="rId3" imgW="291960" imgH="305280" progId="Equation.3">
                  <p:embed/>
                </p:oleObj>
              </a:graphicData>
            </a:graphic>
          </p:graphicFrame>
          <p:sp>
            <p:nvSpPr>
              <p:cNvPr id="288891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1601" y="1601"/>
                <a:ext cx="1167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92" name="Oval 124"/>
              <p:cNvSpPr>
                <a:spLocks noChangeArrowheads="1"/>
              </p:cNvSpPr>
              <p:nvPr/>
            </p:nvSpPr>
            <p:spPr bwMode="auto">
              <a:xfrm>
                <a:off x="1780" y="1965"/>
                <a:ext cx="204" cy="20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93" name="Line 125"/>
              <p:cNvSpPr>
                <a:spLocks noChangeAspect="1" noChangeShapeType="1"/>
              </p:cNvSpPr>
              <p:nvPr/>
            </p:nvSpPr>
            <p:spPr bwMode="auto">
              <a:xfrm>
                <a:off x="2531" y="1544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94" name="Freeform 126" descr="20%"/>
              <p:cNvSpPr>
                <a:spLocks noChangeAspect="1"/>
              </p:cNvSpPr>
              <p:nvPr/>
            </p:nvSpPr>
            <p:spPr bwMode="auto">
              <a:xfrm>
                <a:off x="2059" y="1739"/>
                <a:ext cx="701" cy="314"/>
              </a:xfrm>
              <a:custGeom>
                <a:avLst/>
                <a:gdLst/>
                <a:ahLst/>
                <a:cxnLst>
                  <a:cxn ang="0">
                    <a:pos x="1176" y="216"/>
                  </a:cxn>
                  <a:cxn ang="0">
                    <a:pos x="648" y="0"/>
                  </a:cxn>
                  <a:cxn ang="0">
                    <a:pos x="432" y="0"/>
                  </a:cxn>
                  <a:cxn ang="0">
                    <a:pos x="120" y="288"/>
                  </a:cxn>
                  <a:cxn ang="0">
                    <a:pos x="84" y="372"/>
                  </a:cxn>
                  <a:cxn ang="0">
                    <a:pos x="0" y="468"/>
                  </a:cxn>
                  <a:cxn ang="0">
                    <a:pos x="1164" y="468"/>
                  </a:cxn>
                  <a:cxn ang="0">
                    <a:pos x="1176" y="216"/>
                  </a:cxn>
                </a:cxnLst>
                <a:rect l="0" t="0" r="r" b="b"/>
                <a:pathLst>
                  <a:path w="1176" h="468">
                    <a:moveTo>
                      <a:pt x="1176" y="216"/>
                    </a:moveTo>
                    <a:lnTo>
                      <a:pt x="648" y="0"/>
                    </a:lnTo>
                    <a:lnTo>
                      <a:pt x="432" y="0"/>
                    </a:lnTo>
                    <a:lnTo>
                      <a:pt x="120" y="288"/>
                    </a:lnTo>
                    <a:lnTo>
                      <a:pt x="84" y="372"/>
                    </a:lnTo>
                    <a:lnTo>
                      <a:pt x="0" y="468"/>
                    </a:lnTo>
                    <a:lnTo>
                      <a:pt x="1164" y="468"/>
                    </a:lnTo>
                    <a:lnTo>
                      <a:pt x="1176" y="216"/>
                    </a:lnTo>
                    <a:close/>
                  </a:path>
                </a:pathLst>
              </a:custGeom>
              <a:pattFill prst="pct20">
                <a:fgClr>
                  <a:schemeClr val="folHlink"/>
                </a:fgClr>
                <a:bgClr>
                  <a:srgbClr val="FFFF99"/>
                </a:bgClr>
              </a:patt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95" name="Freeform 127"/>
              <p:cNvSpPr>
                <a:spLocks noChangeAspect="1"/>
              </p:cNvSpPr>
              <p:nvPr/>
            </p:nvSpPr>
            <p:spPr bwMode="auto">
              <a:xfrm>
                <a:off x="2217" y="1124"/>
                <a:ext cx="86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2"/>
                  </a:cxn>
                  <a:cxn ang="0">
                    <a:pos x="144" y="360"/>
                  </a:cxn>
                  <a:cxn ang="0">
                    <a:pos x="144" y="468"/>
                  </a:cxn>
                </a:cxnLst>
                <a:rect l="0" t="0" r="r" b="b"/>
                <a:pathLst>
                  <a:path w="144" h="468">
                    <a:moveTo>
                      <a:pt x="0" y="0"/>
                    </a:moveTo>
                    <a:lnTo>
                      <a:pt x="0" y="312"/>
                    </a:lnTo>
                    <a:lnTo>
                      <a:pt x="144" y="360"/>
                    </a:lnTo>
                    <a:lnTo>
                      <a:pt x="144" y="468"/>
                    </a:lnTo>
                  </a:path>
                </a:pathLst>
              </a:custGeom>
              <a:noFill/>
              <a:ln w="28575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896" name="Freeform 128"/>
              <p:cNvSpPr>
                <a:spLocks noChangeAspect="1"/>
              </p:cNvSpPr>
              <p:nvPr/>
            </p:nvSpPr>
            <p:spPr bwMode="auto">
              <a:xfrm flipH="1">
                <a:off x="2410" y="1124"/>
                <a:ext cx="86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2"/>
                  </a:cxn>
                  <a:cxn ang="0">
                    <a:pos x="144" y="360"/>
                  </a:cxn>
                  <a:cxn ang="0">
                    <a:pos x="144" y="468"/>
                  </a:cxn>
                </a:cxnLst>
                <a:rect l="0" t="0" r="r" b="b"/>
                <a:pathLst>
                  <a:path w="144" h="468">
                    <a:moveTo>
                      <a:pt x="0" y="0"/>
                    </a:moveTo>
                    <a:lnTo>
                      <a:pt x="0" y="312"/>
                    </a:lnTo>
                    <a:lnTo>
                      <a:pt x="144" y="360"/>
                    </a:lnTo>
                    <a:lnTo>
                      <a:pt x="144" y="468"/>
                    </a:lnTo>
                  </a:path>
                </a:pathLst>
              </a:custGeom>
              <a:noFill/>
              <a:ln w="28575" cap="flat" cmpd="sng">
                <a:solidFill>
                  <a:srgbClr val="00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" name="Group 129"/>
              <p:cNvGrpSpPr>
                <a:grpSpLocks noChangeAspect="1"/>
              </p:cNvGrpSpPr>
              <p:nvPr/>
            </p:nvGrpSpPr>
            <p:grpSpPr bwMode="auto">
              <a:xfrm>
                <a:off x="2217" y="1189"/>
                <a:ext cx="271" cy="388"/>
                <a:chOff x="3372" y="2484"/>
                <a:chExt cx="456" cy="576"/>
              </a:xfrm>
            </p:grpSpPr>
            <p:sp>
              <p:nvSpPr>
                <p:cNvPr id="288898" name="Freeform 130" descr="20%"/>
                <p:cNvSpPr>
                  <a:spLocks noChangeAspect="1"/>
                </p:cNvSpPr>
                <p:nvPr/>
              </p:nvSpPr>
              <p:spPr bwMode="auto">
                <a:xfrm>
                  <a:off x="3372" y="2484"/>
                  <a:ext cx="456" cy="34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56" y="0"/>
                    </a:cxn>
                    <a:cxn ang="0">
                      <a:pos x="456" y="204"/>
                    </a:cxn>
                    <a:cxn ang="0">
                      <a:pos x="312" y="264"/>
                    </a:cxn>
                    <a:cxn ang="0">
                      <a:pos x="312" y="348"/>
                    </a:cxn>
                    <a:cxn ang="0">
                      <a:pos x="144" y="348"/>
                    </a:cxn>
                    <a:cxn ang="0">
                      <a:pos x="144" y="264"/>
                    </a:cxn>
                    <a:cxn ang="0">
                      <a:pos x="0" y="20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6" h="348">
                      <a:moveTo>
                        <a:pt x="0" y="0"/>
                      </a:moveTo>
                      <a:lnTo>
                        <a:pt x="456" y="0"/>
                      </a:lnTo>
                      <a:lnTo>
                        <a:pt x="456" y="204"/>
                      </a:lnTo>
                      <a:lnTo>
                        <a:pt x="312" y="264"/>
                      </a:lnTo>
                      <a:lnTo>
                        <a:pt x="312" y="348"/>
                      </a:lnTo>
                      <a:lnTo>
                        <a:pt x="144" y="348"/>
                      </a:lnTo>
                      <a:lnTo>
                        <a:pt x="144" y="264"/>
                      </a:lnTo>
                      <a:lnTo>
                        <a:pt x="0" y="2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pct20">
                  <a:fgClr>
                    <a:schemeClr val="folHlink"/>
                  </a:fgClr>
                  <a:bgClr>
                    <a:srgbClr val="FFFF99"/>
                  </a:bgClr>
                </a:patt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4" name="Group 131"/>
                <p:cNvGrpSpPr>
                  <a:grpSpLocks noChangeAspect="1"/>
                </p:cNvGrpSpPr>
                <p:nvPr/>
              </p:nvGrpSpPr>
              <p:grpSpPr bwMode="auto">
                <a:xfrm>
                  <a:off x="3528" y="2856"/>
                  <a:ext cx="144" cy="204"/>
                  <a:chOff x="3528" y="2856"/>
                  <a:chExt cx="144" cy="204"/>
                </a:xfrm>
              </p:grpSpPr>
              <p:sp>
                <p:nvSpPr>
                  <p:cNvPr id="288900" name="Line 13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528" y="2880"/>
                    <a:ext cx="0" cy="1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8901" name="Line 13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564" y="2858"/>
                    <a:ext cx="0" cy="1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8902" name="Line 13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601" y="2858"/>
                    <a:ext cx="0" cy="1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8903" name="Line 1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636" y="2868"/>
                    <a:ext cx="0" cy="1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8904" name="Line 13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672" y="2880"/>
                    <a:ext cx="0" cy="1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5" name="Group 137"/>
              <p:cNvGrpSpPr>
                <a:grpSpLocks noChangeAspect="1"/>
              </p:cNvGrpSpPr>
              <p:nvPr/>
            </p:nvGrpSpPr>
            <p:grpSpPr bwMode="auto">
              <a:xfrm>
                <a:off x="2317" y="1585"/>
                <a:ext cx="86" cy="137"/>
                <a:chOff x="3528" y="2856"/>
                <a:chExt cx="144" cy="204"/>
              </a:xfrm>
            </p:grpSpPr>
            <p:sp>
              <p:nvSpPr>
                <p:cNvPr id="288906" name="Line 13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28" y="2880"/>
                  <a:ext cx="0" cy="18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8907" name="Line 13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65" y="2856"/>
                  <a:ext cx="0" cy="18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8908" name="Line 14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00" y="2856"/>
                  <a:ext cx="0" cy="18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8909" name="Line 14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37" y="2868"/>
                  <a:ext cx="0" cy="18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8910" name="Line 14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72" y="2880"/>
                  <a:ext cx="0" cy="18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88911" name="Oval 143"/>
              <p:cNvSpPr>
                <a:spLocks noChangeArrowheads="1"/>
              </p:cNvSpPr>
              <p:nvPr/>
            </p:nvSpPr>
            <p:spPr bwMode="auto">
              <a:xfrm>
                <a:off x="2438" y="1965"/>
                <a:ext cx="204" cy="20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8912" name="AutoShape 144"/>
              <p:cNvSpPr>
                <a:spLocks noChangeAspect="1" noChangeArrowheads="1"/>
              </p:cNvSpPr>
              <p:nvPr/>
            </p:nvSpPr>
            <p:spPr bwMode="auto">
              <a:xfrm>
                <a:off x="2854" y="1768"/>
                <a:ext cx="337" cy="123"/>
              </a:xfrm>
              <a:prstGeom prst="rightArrow">
                <a:avLst>
                  <a:gd name="adj1" fmla="val 50000"/>
                  <a:gd name="adj2" fmla="val 68496"/>
                </a:avLst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70693" name="Object 145"/>
              <p:cNvGraphicFramePr>
                <a:graphicFrameLocks noChangeAspect="1"/>
              </p:cNvGraphicFramePr>
              <p:nvPr/>
            </p:nvGraphicFramePr>
            <p:xfrm>
              <a:off x="1968" y="1417"/>
              <a:ext cx="254" cy="175"/>
            </p:xfrm>
            <a:graphic>
              <a:graphicData uri="http://schemas.openxmlformats.org/presentationml/2006/ole">
                <p:oleObj spid="_x0000_s35854" name="公式" r:id="rId4" imgW="647640" imgH="445320" progId="Equation.3">
                  <p:embed/>
                </p:oleObj>
              </a:graphicData>
            </a:graphic>
          </p:graphicFrame>
          <p:graphicFrame>
            <p:nvGraphicFramePr>
              <p:cNvPr id="70694" name="Object 146"/>
              <p:cNvGraphicFramePr>
                <a:graphicFrameLocks noChangeAspect="1"/>
              </p:cNvGraphicFramePr>
              <p:nvPr/>
            </p:nvGraphicFramePr>
            <p:xfrm>
              <a:off x="2580" y="1355"/>
              <a:ext cx="123" cy="156"/>
            </p:xfrm>
            <a:graphic>
              <a:graphicData uri="http://schemas.openxmlformats.org/presentationml/2006/ole">
                <p:oleObj spid="_x0000_s35855" name="公式" r:id="rId5" imgW="304920" imgH="394200" progId="Equation.3">
                  <p:embed/>
                </p:oleObj>
              </a:graphicData>
            </a:graphic>
          </p:graphicFrame>
          <p:graphicFrame>
            <p:nvGraphicFramePr>
              <p:cNvPr id="70695" name="Object 147"/>
              <p:cNvGraphicFramePr>
                <a:graphicFrameLocks noChangeAspect="1"/>
              </p:cNvGraphicFramePr>
              <p:nvPr/>
            </p:nvGraphicFramePr>
            <p:xfrm>
              <a:off x="2938" y="1570"/>
              <a:ext cx="162" cy="182"/>
            </p:xfrm>
            <a:graphic>
              <a:graphicData uri="http://schemas.openxmlformats.org/presentationml/2006/ole">
                <p:oleObj spid="_x0000_s35856" name="公式" r:id="rId6" imgW="406440" imgH="457920" progId="Equation.3">
                  <p:embed/>
                </p:oleObj>
              </a:graphicData>
            </a:graphic>
          </p:graphicFrame>
          <p:graphicFrame>
            <p:nvGraphicFramePr>
              <p:cNvPr id="70696" name="Object 148"/>
              <p:cNvGraphicFramePr>
                <a:graphicFrameLocks noChangeAspect="1"/>
              </p:cNvGraphicFramePr>
              <p:nvPr/>
            </p:nvGraphicFramePr>
            <p:xfrm>
              <a:off x="2272" y="1789"/>
              <a:ext cx="228" cy="195"/>
            </p:xfrm>
            <a:graphic>
              <a:graphicData uri="http://schemas.openxmlformats.org/presentationml/2006/ole">
                <p:oleObj spid="_x0000_s35857" name="Equation" r:id="rId7" imgW="203040" imgH="178200" progId="Equation.3">
                  <p:embed/>
                </p:oleObj>
              </a:graphicData>
            </a:graphic>
          </p:graphicFrame>
        </p:grpSp>
      </p:grp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3541586" y="3489573"/>
          <a:ext cx="2768600" cy="371475"/>
        </p:xfrm>
        <a:graphic>
          <a:graphicData uri="http://schemas.openxmlformats.org/presentationml/2006/ole">
            <p:oleObj spid="_x0000_s35858" name="公式" r:id="rId8" imgW="1091880" imgH="177480" progId="Equation.3">
              <p:embed/>
            </p:oleObj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3524845" y="4022813"/>
          <a:ext cx="3927475" cy="425450"/>
        </p:xfrm>
        <a:graphic>
          <a:graphicData uri="http://schemas.openxmlformats.org/presentationml/2006/ole">
            <p:oleObj spid="_x0000_s35859" name="公式" r:id="rId9" imgW="1549080" imgH="203040" progId="Equation.3">
              <p:embed/>
            </p:oleObj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3521519" y="4538020"/>
          <a:ext cx="4700587" cy="425450"/>
        </p:xfrm>
        <a:graphic>
          <a:graphicData uri="http://schemas.openxmlformats.org/presentationml/2006/ole">
            <p:oleObj spid="_x0000_s35860" name="公式" r:id="rId10" imgW="1854000" imgH="203040" progId="Equation.3">
              <p:embed/>
            </p:oleObj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3491880" y="5114084"/>
          <a:ext cx="2800350" cy="425450"/>
        </p:xfrm>
        <a:graphic>
          <a:graphicData uri="http://schemas.openxmlformats.org/presentationml/2006/ole">
            <p:oleObj spid="_x0000_s35861" name="公式" r:id="rId11" imgW="1104840" imgH="203040" progId="Equation.3">
              <p:embed/>
            </p:oleObj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3494856" y="5674444"/>
          <a:ext cx="5181600" cy="850900"/>
        </p:xfrm>
        <a:graphic>
          <a:graphicData uri="http://schemas.openxmlformats.org/presentationml/2006/ole">
            <p:oleObj spid="_x0000_s35862" name="公式" r:id="rId12" imgW="204444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  <p:bldP spid="288773" grpId="0"/>
      <p:bldP spid="288774" grpId="0"/>
      <p:bldP spid="288775" grpId="0"/>
      <p:bldP spid="288776" grpId="0"/>
      <p:bldP spid="288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1112" y="188640"/>
            <a:ext cx="4722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CC"/>
                </a:solidFill>
                <a:latin typeface="+mn-ea"/>
              </a:rPr>
              <a:t>7. 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图，斜面固定在地面上，不计所有摩擦，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求斜面与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间，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间的作用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0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440620" y="244872"/>
            <a:ext cx="3451860" cy="2032000"/>
            <a:chOff x="2857" y="396"/>
            <a:chExt cx="2718" cy="1600"/>
          </a:xfrm>
        </p:grpSpPr>
        <p:sp>
          <p:nvSpPr>
            <p:cNvPr id="26629" name="AutoShape 5" descr="大网格"/>
            <p:cNvSpPr>
              <a:spLocks noChangeArrowheads="1"/>
            </p:cNvSpPr>
            <p:nvPr/>
          </p:nvSpPr>
          <p:spPr bwMode="auto">
            <a:xfrm>
              <a:off x="3240" y="636"/>
              <a:ext cx="2160" cy="1056"/>
            </a:xfrm>
            <a:prstGeom prst="rtTriangle">
              <a:avLst/>
            </a:prstGeom>
            <a:pattFill prst="lgGrid">
              <a:fgClr>
                <a:srgbClr val="33CCFF"/>
              </a:fgClr>
              <a:bgClr>
                <a:srgbClr val="FFFF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-10793095">
              <a:off x="3640" y="832"/>
              <a:ext cx="830" cy="404"/>
            </a:xfrm>
            <a:prstGeom prst="rtTriangle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CC3300">
                    <a:gamma/>
                    <a:tint val="55686"/>
                    <a:invGamma/>
                  </a:srgbClr>
                </a:gs>
                <a:gs pos="100000">
                  <a:srgbClr val="CC3300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Rectangle 7" descr="宽下对角线"/>
            <p:cNvSpPr>
              <a:spLocks noChangeArrowheads="1"/>
            </p:cNvSpPr>
            <p:nvPr/>
          </p:nvSpPr>
          <p:spPr bwMode="auto">
            <a:xfrm>
              <a:off x="3985" y="458"/>
              <a:ext cx="365" cy="369"/>
            </a:xfrm>
            <a:prstGeom prst="rect">
              <a:avLst/>
            </a:prstGeom>
            <a:pattFill prst="wdDnDiag">
              <a:fgClr>
                <a:srgbClr val="FF3300"/>
              </a:fgClr>
              <a:bgClr>
                <a:srgbClr val="FFFF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Rectangle 8" descr="横向砖形"/>
            <p:cNvSpPr>
              <a:spLocks noChangeArrowheads="1"/>
            </p:cNvSpPr>
            <p:nvPr/>
          </p:nvSpPr>
          <p:spPr bwMode="auto">
            <a:xfrm>
              <a:off x="2857" y="1691"/>
              <a:ext cx="2718" cy="305"/>
            </a:xfrm>
            <a:prstGeom prst="rect">
              <a:avLst/>
            </a:prstGeom>
            <a:pattFill prst="horzBrick">
              <a:fgClr>
                <a:schemeClr val="bg1"/>
              </a:fgClr>
              <a:bgClr>
                <a:srgbClr val="CC33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4976" y="1533"/>
              <a:ext cx="82" cy="16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7" y="63"/>
                </a:cxn>
                <a:cxn ang="0">
                  <a:pos x="37" y="162"/>
                </a:cxn>
              </a:cxnLst>
              <a:rect l="0" t="0" r="r" b="b"/>
              <a:pathLst>
                <a:path w="82" h="162">
                  <a:moveTo>
                    <a:pt x="82" y="0"/>
                  </a:moveTo>
                  <a:cubicBezTo>
                    <a:pt x="69" y="11"/>
                    <a:pt x="14" y="36"/>
                    <a:pt x="7" y="63"/>
                  </a:cubicBezTo>
                  <a:cubicBezTo>
                    <a:pt x="0" y="90"/>
                    <a:pt x="31" y="142"/>
                    <a:pt x="37" y="1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4680" y="1452"/>
            <a:ext cx="236" cy="236"/>
          </p:xfrm>
          <a:graphic>
            <a:graphicData uri="http://schemas.openxmlformats.org/presentationml/2006/ole">
              <p:oleObj spid="_x0000_s4111" name="公式" r:id="rId3" imgW="139680" imgH="139680" progId="Equation.3">
                <p:embed/>
              </p:oleObj>
            </a:graphicData>
          </a:graphic>
        </p:graphicFrame>
        <p:graphicFrame>
          <p:nvGraphicFramePr>
            <p:cNvPr id="26635" name="Object 11"/>
            <p:cNvGraphicFramePr>
              <a:graphicFrameLocks noChangeAspect="1"/>
            </p:cNvGraphicFramePr>
            <p:nvPr/>
          </p:nvGraphicFramePr>
          <p:xfrm>
            <a:off x="4167" y="837"/>
            <a:ext cx="269" cy="292"/>
          </p:xfrm>
          <a:graphic>
            <a:graphicData uri="http://schemas.openxmlformats.org/presentationml/2006/ole">
              <p:oleObj spid="_x0000_s4112" name="公式" r:id="rId4" imgW="152280" imgH="164880" progId="Equation.3">
                <p:embed/>
              </p:oleObj>
            </a:graphicData>
          </a:graphic>
        </p:graphicFrame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4035" y="477"/>
            <a:ext cx="269" cy="292"/>
          </p:xfrm>
          <a:graphic>
            <a:graphicData uri="http://schemas.openxmlformats.org/presentationml/2006/ole">
              <p:oleObj spid="_x0000_s4113" name="公式" r:id="rId5" imgW="152280" imgH="164880" progId="Equation.3">
                <p:embed/>
              </p:oleObj>
            </a:graphicData>
          </a:graphic>
        </p:graphicFrame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4488" y="876"/>
            <a:ext cx="304" cy="320"/>
          </p:xfrm>
          <a:graphic>
            <a:graphicData uri="http://schemas.openxmlformats.org/presentationml/2006/ole">
              <p:oleObj spid="_x0000_s4114" name="公式" r:id="rId6" imgW="241200" imgH="253800" progId="Equation.3">
                <p:embed/>
              </p:oleObj>
            </a:graphicData>
          </a:graphic>
        </p:graphicFrame>
        <p:graphicFrame>
          <p:nvGraphicFramePr>
            <p:cNvPr id="26638" name="Object 14"/>
            <p:cNvGraphicFramePr>
              <a:graphicFrameLocks noChangeAspect="1"/>
            </p:cNvGraphicFramePr>
            <p:nvPr/>
          </p:nvGraphicFramePr>
          <p:xfrm>
            <a:off x="4432" y="396"/>
            <a:ext cx="320" cy="320"/>
          </p:xfrm>
          <a:graphic>
            <a:graphicData uri="http://schemas.openxmlformats.org/presentationml/2006/ole">
              <p:oleObj spid="_x0000_s4115" name="公式" r:id="rId7" imgW="253800" imgH="253800" progId="Equation.3">
                <p:embed/>
              </p:oleObj>
            </a:graphicData>
          </a:graphic>
        </p:graphicFrame>
      </p:grp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262671" y="2352480"/>
            <a:ext cx="453650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</a:rPr>
              <a:t>木块：牛二律</a:t>
            </a:r>
            <a:r>
              <a:rPr kumimoji="1" lang="zh-CN" altLang="en-US" sz="2400" b="1" dirty="0">
                <a:latin typeface="Times New Roman" pitchFamily="18" charset="0"/>
              </a:rPr>
              <a:t>的矢量式的形式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216673" y="4119463"/>
            <a:ext cx="2339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</a:rPr>
              <a:t>投影式</a:t>
            </a:r>
            <a:r>
              <a:rPr kumimoji="1" lang="en-US" altLang="zh-CN" sz="2400" b="1" dirty="0">
                <a:latin typeface="+mn-ea"/>
              </a:rPr>
              <a:t>(</a:t>
            </a:r>
            <a:r>
              <a:rPr kumimoji="1" lang="zh-CN" altLang="en-US" sz="2400" b="1" dirty="0">
                <a:latin typeface="+mn-ea"/>
              </a:rPr>
              <a:t>代数式</a:t>
            </a:r>
            <a:r>
              <a:rPr kumimoji="1" lang="en-US" altLang="zh-CN" sz="2400" b="1" dirty="0">
                <a:latin typeface="+mn-ea"/>
              </a:rPr>
              <a:t>)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251520" y="1230585"/>
            <a:ext cx="4324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解</a:t>
            </a:r>
            <a:r>
              <a:rPr kumimoji="1" lang="zh-CN" altLang="en-US" sz="2400" b="1" dirty="0">
                <a:latin typeface="Times New Roman" pitchFamily="18" charset="0"/>
              </a:rPr>
              <a:t>：以地面为参照系（惯性系）的受力图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796136" y="2438256"/>
            <a:ext cx="3017664" cy="2214880"/>
            <a:chOff x="5796136" y="2438256"/>
            <a:chExt cx="3017664" cy="2214880"/>
          </a:xfrm>
        </p:grpSpPr>
        <p:sp>
          <p:nvSpPr>
            <p:cNvPr id="26644" name="AutoShape 20"/>
            <p:cNvSpPr>
              <a:spLocks noChangeArrowheads="1"/>
            </p:cNvSpPr>
            <p:nvPr/>
          </p:nvSpPr>
          <p:spPr bwMode="auto">
            <a:xfrm rot="10806905">
              <a:off x="6795120" y="3515216"/>
              <a:ext cx="1054100" cy="513080"/>
            </a:xfrm>
            <a:prstGeom prst="rtTriangle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CC3300">
                    <a:gamma/>
                    <a:tint val="55686"/>
                    <a:invGamma/>
                  </a:srgbClr>
                </a:gs>
                <a:gs pos="100000">
                  <a:srgbClr val="CC3300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7480920" y="2981816"/>
              <a:ext cx="0" cy="548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7037388" y="2882900"/>
            <a:ext cx="441325" cy="404813"/>
          </p:xfrm>
          <a:graphic>
            <a:graphicData uri="http://schemas.openxmlformats.org/presentationml/2006/ole">
              <p:oleObj spid="_x0000_s4103" name="公式" r:id="rId8" imgW="304560" imgH="279360" progId="Equation.3">
                <p:embed/>
              </p:oleObj>
            </a:graphicData>
          </a:graphic>
        </p:graphicFrame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7522830" y="3728576"/>
              <a:ext cx="0" cy="670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8" name="Object 24"/>
            <p:cNvGraphicFramePr>
              <a:graphicFrameLocks noChangeAspect="1"/>
            </p:cNvGraphicFramePr>
            <p:nvPr/>
          </p:nvGraphicFramePr>
          <p:xfrm>
            <a:off x="6834188" y="4151313"/>
            <a:ext cx="684212" cy="490537"/>
          </p:xfrm>
          <a:graphic>
            <a:graphicData uri="http://schemas.openxmlformats.org/presentationml/2006/ole">
              <p:oleObj spid="_x0000_s4104" name="公式" r:id="rId9" imgW="469800" imgH="317160" progId="Equation.3">
                <p:embed/>
              </p:oleObj>
            </a:graphicData>
          </a:graphic>
        </p:graphicFrame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V="1">
              <a:off x="7526640" y="3103736"/>
              <a:ext cx="304800" cy="594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0" name="Object 26"/>
            <p:cNvGraphicFramePr>
              <a:graphicFrameLocks noChangeAspect="1"/>
            </p:cNvGraphicFramePr>
            <p:nvPr/>
          </p:nvGraphicFramePr>
          <p:xfrm>
            <a:off x="7875588" y="2806700"/>
            <a:ext cx="420687" cy="404813"/>
          </p:xfrm>
          <a:graphic>
            <a:graphicData uri="http://schemas.openxmlformats.org/presentationml/2006/ole">
              <p:oleObj spid="_x0000_s4105" name="公式" r:id="rId10" imgW="291960" imgH="279360" progId="Equation.3">
                <p:embed/>
              </p:oleObj>
            </a:graphicData>
          </a:graphic>
        </p:graphicFrame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7419960" y="2684636"/>
              <a:ext cx="502920" cy="10287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7450440" y="3743816"/>
              <a:ext cx="1219200" cy="594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7557120" y="3728576"/>
              <a:ext cx="609600" cy="0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4" name="Object 30"/>
            <p:cNvGraphicFramePr>
              <a:graphicFrameLocks noChangeAspect="1"/>
            </p:cNvGraphicFramePr>
            <p:nvPr/>
          </p:nvGraphicFramePr>
          <p:xfrm>
            <a:off x="7826375" y="3721100"/>
            <a:ext cx="395288" cy="254000"/>
          </p:xfrm>
          <a:graphic>
            <a:graphicData uri="http://schemas.openxmlformats.org/presentationml/2006/ole">
              <p:oleObj spid="_x0000_s4106" name="公式" r:id="rId11" imgW="152280" imgH="139680" progId="Equation.3">
                <p:embed/>
              </p:oleObj>
            </a:graphicData>
          </a:graphic>
        </p:graphicFrame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7800960" y="3728576"/>
              <a:ext cx="39370" cy="171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0" y="72"/>
                </a:cxn>
                <a:cxn ang="0">
                  <a:pos x="0" y="135"/>
                </a:cxn>
              </a:cxnLst>
              <a:rect l="0" t="0" r="r" b="b"/>
              <a:pathLst>
                <a:path w="31" h="135">
                  <a:moveTo>
                    <a:pt x="9" y="0"/>
                  </a:moveTo>
                  <a:cubicBezTo>
                    <a:pt x="12" y="12"/>
                    <a:pt x="31" y="50"/>
                    <a:pt x="30" y="72"/>
                  </a:cubicBezTo>
                  <a:cubicBezTo>
                    <a:pt x="29" y="94"/>
                    <a:pt x="6" y="122"/>
                    <a:pt x="0" y="13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6" name="Object 32"/>
            <p:cNvGraphicFramePr>
              <a:graphicFrameLocks noChangeAspect="1"/>
            </p:cNvGraphicFramePr>
            <p:nvPr/>
          </p:nvGraphicFramePr>
          <p:xfrm>
            <a:off x="8520113" y="4352925"/>
            <a:ext cx="293687" cy="300038"/>
          </p:xfrm>
          <a:graphic>
            <a:graphicData uri="http://schemas.openxmlformats.org/presentationml/2006/ole">
              <p:oleObj spid="_x0000_s4107" name="公式" r:id="rId12" imgW="139680" imgH="139680" progId="Equation.3">
                <p:embed/>
              </p:oleObj>
            </a:graphicData>
          </a:graphic>
        </p:graphicFrame>
        <p:graphicFrame>
          <p:nvGraphicFramePr>
            <p:cNvPr id="26657" name="Object 33"/>
            <p:cNvGraphicFramePr>
              <a:graphicFrameLocks noChangeAspect="1"/>
            </p:cNvGraphicFramePr>
            <p:nvPr/>
          </p:nvGraphicFramePr>
          <p:xfrm>
            <a:off x="7648560" y="2438256"/>
            <a:ext cx="300990" cy="350520"/>
          </p:xfrm>
          <a:graphic>
            <a:graphicData uri="http://schemas.openxmlformats.org/presentationml/2006/ole">
              <p:oleObj spid="_x0000_s4108" name="公式" r:id="rId13" imgW="139680" imgH="164880" progId="Equation.3">
                <p:embed/>
              </p:oleObj>
            </a:graphicData>
          </a:graphic>
        </p:graphicFrame>
        <p:graphicFrame>
          <p:nvGraphicFramePr>
            <p:cNvPr id="26658" name="Object 34"/>
            <p:cNvGraphicFramePr>
              <a:graphicFrameLocks noChangeAspect="1"/>
            </p:cNvGraphicFramePr>
            <p:nvPr/>
          </p:nvGraphicFramePr>
          <p:xfrm>
            <a:off x="7145640" y="3606656"/>
            <a:ext cx="269240" cy="299720"/>
          </p:xfrm>
          <a:graphic>
            <a:graphicData uri="http://schemas.openxmlformats.org/presentationml/2006/ole">
              <p:oleObj spid="_x0000_s4109" name="公式" r:id="rId14" imgW="126720" imgH="139680" progId="Equation.3">
                <p:embed/>
              </p:oleObj>
            </a:graphicData>
          </a:graphic>
        </p:graphicFrame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7877160" y="4109576"/>
              <a:ext cx="426720" cy="1828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5796136" y="2708786"/>
              <a:ext cx="1158240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kumimoji="1" lang="zh-CN" altLang="zh-CN" sz="2400" b="1" dirty="0">
                  <a:latin typeface="黑体" pitchFamily="49" charset="-122"/>
                  <a:ea typeface="黑体" pitchFamily="49" charset="-122"/>
                </a:rPr>
                <a:t>木块：</a:t>
              </a:r>
              <a:endParaRPr kumimoji="1" lang="zh-CN" altLang="en-US" sz="2400" b="1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116" name="Object 20"/>
            <p:cNvGraphicFramePr>
              <a:graphicFrameLocks noChangeAspect="1"/>
            </p:cNvGraphicFramePr>
            <p:nvPr/>
          </p:nvGraphicFramePr>
          <p:xfrm>
            <a:off x="7863408" y="4168949"/>
            <a:ext cx="381000" cy="484187"/>
          </p:xfrm>
          <a:graphic>
            <a:graphicData uri="http://schemas.openxmlformats.org/presentationml/2006/ole">
              <p:oleObj spid="_x0000_s4116" name="公式" r:id="rId15" imgW="203040" imgH="253800" progId="Equation.3">
                <p:embed/>
              </p:oleObj>
            </a:graphicData>
          </a:graphic>
        </p:graphicFrame>
      </p:grp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627063" y="3138612"/>
          <a:ext cx="4056062" cy="506412"/>
        </p:xfrm>
        <a:graphic>
          <a:graphicData uri="http://schemas.openxmlformats.org/presentationml/2006/ole">
            <p:oleObj spid="_x0000_s4117" name="公式" r:id="rId16" imgW="1600200" imgH="241200" progId="Equation.3">
              <p:embed/>
            </p:oleObj>
          </a:graphicData>
        </a:graphic>
      </p:graphicFrame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623333" y="4919663"/>
          <a:ext cx="6502400" cy="454025"/>
        </p:xfrm>
        <a:graphic>
          <a:graphicData uri="http://schemas.openxmlformats.org/presentationml/2006/ole">
            <p:oleObj spid="_x0000_s4118" name="公式" r:id="rId17" imgW="2565360" imgH="215640" progId="Equation.3">
              <p:embed/>
            </p:oleObj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609793" y="5711825"/>
          <a:ext cx="6564312" cy="454025"/>
        </p:xfrm>
        <a:graphic>
          <a:graphicData uri="http://schemas.openxmlformats.org/presentationml/2006/ole">
            <p:oleObj spid="_x0000_s4119" name="公式" r:id="rId18" imgW="259056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26668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70334" y="2107704"/>
            <a:ext cx="53698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</a:rPr>
              <a:t>取向下为正方向，投影式</a:t>
            </a:r>
            <a:r>
              <a:rPr kumimoji="1" lang="en-US" altLang="zh-CN" sz="2400" b="1" dirty="0">
                <a:latin typeface="+mn-ea"/>
              </a:rPr>
              <a:t>(</a:t>
            </a:r>
            <a:r>
              <a:rPr kumimoji="1" lang="zh-CN" altLang="en-US" sz="2400" b="1" dirty="0">
                <a:latin typeface="+mn-ea"/>
              </a:rPr>
              <a:t>代数式）为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0409" y="3547864"/>
            <a:ext cx="18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运动学规律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11560" y="4988024"/>
            <a:ext cx="38458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联立求解，运算及结果略。</a:t>
            </a: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7020272" y="476672"/>
            <a:ext cx="1392793" cy="1715770"/>
            <a:chOff x="6980238" y="220663"/>
            <a:chExt cx="1740991" cy="2144712"/>
          </a:xfrm>
        </p:grpSpPr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8021638" y="220663"/>
            <a:ext cx="552450" cy="504825"/>
          </p:xfrm>
          <a:graphic>
            <a:graphicData uri="http://schemas.openxmlformats.org/presentationml/2006/ole">
              <p:oleObj spid="_x0000_s5125" name="公式" r:id="rId3" imgW="304560" imgH="279360" progId="Equation.3">
                <p:embed/>
              </p:oleObj>
            </a:graphicData>
          </a:graphic>
        </p:graphicFrame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7318375" y="1790700"/>
            <a:ext cx="804863" cy="574675"/>
          </p:xfrm>
          <a:graphic>
            <a:graphicData uri="http://schemas.openxmlformats.org/presentationml/2006/ole">
              <p:oleObj spid="_x0000_s5126" name="公式" r:id="rId4" imgW="482400" imgH="317160" progId="Equation.3">
                <p:embed/>
              </p:oleObj>
            </a:graphicData>
          </a:graphic>
        </p:graphicFrame>
        <p:sp>
          <p:nvSpPr>
            <p:cNvPr id="27659" name="Rectangle 11" descr="宽下对角线"/>
            <p:cNvSpPr>
              <a:spLocks noChangeArrowheads="1"/>
            </p:cNvSpPr>
            <p:nvPr/>
          </p:nvSpPr>
          <p:spPr bwMode="auto">
            <a:xfrm>
              <a:off x="7662614" y="876300"/>
              <a:ext cx="579438" cy="585788"/>
            </a:xfrm>
            <a:prstGeom prst="rect">
              <a:avLst/>
            </a:prstGeom>
            <a:pattFill prst="wdDnDiag">
              <a:fgClr>
                <a:srgbClr val="FF3300"/>
              </a:fgClr>
              <a:bgClr>
                <a:srgbClr val="FFFF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7929314" y="36195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7910264" y="12763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7376864" y="552450"/>
              <a:ext cx="0" cy="1009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6980238" y="1085850"/>
            <a:ext cx="369887" cy="374650"/>
          </p:xfrm>
          <a:graphic>
            <a:graphicData uri="http://schemas.openxmlformats.org/presentationml/2006/ole">
              <p:oleObj spid="_x0000_s5127" name="公式" r:id="rId5" imgW="139680" imgH="139680" progId="Equation.3">
                <p:embed/>
              </p:oleObj>
            </a:graphicData>
          </a:graphic>
        </p:graphicFrame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8405564" y="895350"/>
              <a:ext cx="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20"/>
            <p:cNvGraphicFramePr>
              <a:graphicFrameLocks noChangeAspect="1"/>
            </p:cNvGraphicFramePr>
            <p:nvPr/>
          </p:nvGraphicFramePr>
          <p:xfrm>
            <a:off x="8316416" y="1340768"/>
            <a:ext cx="404813" cy="484188"/>
          </p:xfrm>
          <a:graphic>
            <a:graphicData uri="http://schemas.openxmlformats.org/presentationml/2006/ole">
              <p:oleObj spid="_x0000_s5129" name="公式" r:id="rId6" imgW="215640" imgH="253800" progId="Equation.3">
                <p:embed/>
              </p:oleObj>
            </a:graphicData>
          </a:graphic>
        </p:graphicFrame>
      </p:grp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611560" y="624288"/>
            <a:ext cx="453650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B</a:t>
            </a:r>
            <a:r>
              <a:rPr kumimoji="1" lang="zh-CN" altLang="en-US" sz="2400" b="1" dirty="0" smtClean="0">
                <a:latin typeface="Times New Roman" pitchFamily="18" charset="0"/>
              </a:rPr>
              <a:t>木块：牛二律</a:t>
            </a:r>
            <a:r>
              <a:rPr kumimoji="1" lang="zh-CN" altLang="en-US" sz="2400" b="1" dirty="0">
                <a:latin typeface="Times New Roman" pitchFamily="18" charset="0"/>
              </a:rPr>
              <a:t>的矢量式的形式</a:t>
            </a:r>
          </a:p>
        </p:txBody>
      </p:sp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1019820" y="1293391"/>
          <a:ext cx="2832100" cy="479425"/>
        </p:xfrm>
        <a:graphic>
          <a:graphicData uri="http://schemas.openxmlformats.org/presentationml/2006/ole">
            <p:oleObj spid="_x0000_s5130" name="公式" r:id="rId7" imgW="1117440" imgH="228600" progId="Equation.3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947093" y="2817813"/>
          <a:ext cx="4344987" cy="452437"/>
        </p:xfrm>
        <a:graphic>
          <a:graphicData uri="http://schemas.openxmlformats.org/presentationml/2006/ole">
            <p:oleObj spid="_x0000_s5131" name="公式" r:id="rId8" imgW="1714320" imgH="21564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980430" y="4221163"/>
          <a:ext cx="4311650" cy="452437"/>
        </p:xfrm>
        <a:graphic>
          <a:graphicData uri="http://schemas.openxmlformats.org/presentationml/2006/ole">
            <p:oleObj spid="_x0000_s5132" name="公式" r:id="rId9" imgW="170172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  <p:bldP spid="2766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1520" y="188640"/>
            <a:ext cx="8640960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因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木块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相对地面加速运动，故为非惯性系，取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木块为参照系，本题也可在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非惯性系内</a:t>
            </a:r>
            <a:r>
              <a:rPr kumimoji="1" lang="zh-CN" alt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求解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1520" y="1556792"/>
            <a:ext cx="396044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在非惯性系内的牛二律形式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51520" y="3068960"/>
            <a:ext cx="258549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木块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的受力图为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51520" y="3501008"/>
            <a:ext cx="386258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在非惯性系内的牛二律形式</a:t>
            </a:r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5508104" y="980728"/>
            <a:ext cx="3235325" cy="1570037"/>
            <a:chOff x="4782741" y="1425973"/>
            <a:chExt cx="4044156" cy="1962546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 rot="10800000">
              <a:off x="5753100" y="2114550"/>
              <a:ext cx="1371600" cy="838200"/>
            </a:xfrm>
            <a:prstGeom prst="rtTriangle">
              <a:avLst/>
            </a:prstGeom>
            <a:gradFill rotWithShape="0">
              <a:gsLst>
                <a:gs pos="0">
                  <a:schemeClr val="tx2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V="1">
              <a:off x="6677722" y="1680117"/>
              <a:ext cx="5334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7197183" y="2739484"/>
              <a:ext cx="6858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 flipV="1">
              <a:off x="5426987" y="1681987"/>
              <a:ext cx="6096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6477000" y="1674837"/>
              <a:ext cx="0" cy="45720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5953522" y="1425973"/>
            <a:ext cx="551656" cy="506015"/>
          </p:xfrm>
          <a:graphic>
            <a:graphicData uri="http://schemas.openxmlformats.org/presentationml/2006/ole">
              <p:oleObj spid="_x0000_s6146" name="公式" r:id="rId3" imgW="304560" imgH="279360" progId="Equation.3">
                <p:embed/>
              </p:oleObj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7229475" y="1535112"/>
            <a:ext cx="527844" cy="504031"/>
          </p:xfrm>
          <a:graphic>
            <a:graphicData uri="http://schemas.openxmlformats.org/presentationml/2006/ole">
              <p:oleObj spid="_x0000_s6147" name="公式" r:id="rId4" imgW="291960" imgH="279360" progId="Equation.3">
                <p:embed/>
              </p:oleObj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5693568" y="2819003"/>
            <a:ext cx="805656" cy="543719"/>
          </p:xfrm>
          <a:graphic>
            <a:graphicData uri="http://schemas.openxmlformats.org/presentationml/2006/ole">
              <p:oleObj spid="_x0000_s6148" name="公式" r:id="rId5" imgW="469800" imgH="317160" progId="Equation.3">
                <p:embed/>
              </p:oleObj>
            </a:graphicData>
          </a:graphic>
        </p:graphicFrame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6666657" y="2400300"/>
              <a:ext cx="0" cy="83820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7989491" y="2856706"/>
            <a:ext cx="837406" cy="531813"/>
          </p:xfrm>
          <a:graphic>
            <a:graphicData uri="http://schemas.openxmlformats.org/presentationml/2006/ole">
              <p:oleObj spid="_x0000_s6149" name="公式" r:id="rId6" imgW="419040" imgH="266400" progId="Equation.3">
                <p:embed/>
              </p:oleObj>
            </a:graphicData>
          </a:graphic>
        </p:graphicFrame>
        <p:graphicFrame>
          <p:nvGraphicFramePr>
            <p:cNvPr id="28687" name="Object 15"/>
            <p:cNvGraphicFramePr>
              <a:graphicFrameLocks noChangeAspect="1"/>
            </p:cNvGraphicFramePr>
            <p:nvPr/>
          </p:nvGraphicFramePr>
          <p:xfrm>
            <a:off x="4782741" y="1638300"/>
            <a:ext cx="603250" cy="627063"/>
          </p:xfrm>
          <a:graphic>
            <a:graphicData uri="http://schemas.openxmlformats.org/presentationml/2006/ole">
              <p:oleObj spid="_x0000_s6150" name="公式" r:id="rId7" imgW="393480" imgH="291960" progId="Equation.3">
                <p:embed/>
              </p:oleObj>
            </a:graphicData>
          </a:graphic>
        </p:graphicFrame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554286" y="2996952"/>
            <a:ext cx="2122170" cy="1800860"/>
            <a:chOff x="4939532" y="3429422"/>
            <a:chExt cx="2652712" cy="2251075"/>
          </a:xfrm>
        </p:grpSpPr>
        <p:graphicFrame>
          <p:nvGraphicFramePr>
            <p:cNvPr id="28693" name="Object 21"/>
            <p:cNvGraphicFramePr>
              <a:graphicFrameLocks noChangeAspect="1"/>
            </p:cNvGraphicFramePr>
            <p:nvPr/>
          </p:nvGraphicFramePr>
          <p:xfrm>
            <a:off x="5996807" y="3516735"/>
            <a:ext cx="552450" cy="503237"/>
          </p:xfrm>
          <a:graphic>
            <a:graphicData uri="http://schemas.openxmlformats.org/presentationml/2006/ole">
              <p:oleObj spid="_x0000_s6153" name="公式" r:id="rId8" imgW="304560" imgH="279360" progId="Equation.3">
                <p:embed/>
              </p:oleObj>
            </a:graphicData>
          </a:graphic>
        </p:graphicFrame>
        <p:graphicFrame>
          <p:nvGraphicFramePr>
            <p:cNvPr id="28694" name="Object 22"/>
            <p:cNvGraphicFramePr>
              <a:graphicFrameLocks noChangeAspect="1"/>
            </p:cNvGraphicFramePr>
            <p:nvPr/>
          </p:nvGraphicFramePr>
          <p:xfrm>
            <a:off x="5922194" y="5105822"/>
            <a:ext cx="803275" cy="574675"/>
          </p:xfrm>
          <a:graphic>
            <a:graphicData uri="http://schemas.openxmlformats.org/presentationml/2006/ole">
              <p:oleObj spid="_x0000_s6154" name="公式" r:id="rId9" imgW="482400" imgH="317160" progId="Equation.3">
                <p:embed/>
              </p:oleObj>
            </a:graphicData>
          </a:graphic>
        </p:graphicFrame>
        <p:sp>
          <p:nvSpPr>
            <p:cNvPr id="28695" name="Rectangle 23" descr="宽下对角线"/>
            <p:cNvSpPr>
              <a:spLocks noChangeArrowheads="1"/>
            </p:cNvSpPr>
            <p:nvPr/>
          </p:nvSpPr>
          <p:spPr bwMode="auto">
            <a:xfrm>
              <a:off x="6267450" y="4191000"/>
              <a:ext cx="579438" cy="585788"/>
            </a:xfrm>
            <a:prstGeom prst="rect">
              <a:avLst/>
            </a:prstGeom>
            <a:pattFill prst="wdDnDiag">
              <a:fgClr>
                <a:srgbClr val="FF3300"/>
              </a:fgClr>
              <a:bgClr>
                <a:srgbClr val="FFFF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V="1">
              <a:off x="6534150" y="367665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6515100" y="45910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8" name="Object 26"/>
            <p:cNvGraphicFramePr>
              <a:graphicFrameLocks noChangeAspect="1"/>
            </p:cNvGraphicFramePr>
            <p:nvPr/>
          </p:nvGraphicFramePr>
          <p:xfrm>
            <a:off x="7220769" y="4648622"/>
            <a:ext cx="371475" cy="374650"/>
          </p:xfrm>
          <a:graphic>
            <a:graphicData uri="http://schemas.openxmlformats.org/presentationml/2006/ole">
              <p:oleObj spid="_x0000_s6155" name="公式" r:id="rId10" imgW="139680" imgH="139680" progId="Equation.3">
                <p:embed/>
              </p:oleObj>
            </a:graphicData>
          </a:graphic>
        </p:graphicFrame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 flipV="1">
              <a:off x="5715000" y="3886200"/>
              <a:ext cx="685800" cy="533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1" name="Object 29"/>
            <p:cNvGraphicFramePr>
              <a:graphicFrameLocks noChangeAspect="1"/>
            </p:cNvGraphicFramePr>
            <p:nvPr/>
          </p:nvGraphicFramePr>
          <p:xfrm>
            <a:off x="4939532" y="3429422"/>
            <a:ext cx="717550" cy="546100"/>
          </p:xfrm>
          <a:graphic>
            <a:graphicData uri="http://schemas.openxmlformats.org/presentationml/2006/ole">
              <p:oleObj spid="_x0000_s6157" name="公式" r:id="rId11" imgW="380880" imgH="291960" progId="Equation.3">
                <p:embed/>
              </p:oleObj>
            </a:graphicData>
          </a:graphic>
        </p:graphicFrame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H="1">
              <a:off x="7086600" y="4114800"/>
              <a:ext cx="0" cy="1009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251520" y="1196752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此时，木块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的受力图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684213" y="2060848"/>
          <a:ext cx="4087812" cy="1065213"/>
        </p:xfrm>
        <a:graphic>
          <a:graphicData uri="http://schemas.openxmlformats.org/presentationml/2006/ole">
            <p:oleObj spid="_x0000_s6160" name="公式" r:id="rId12" imgW="1612800" imgH="507960" progId="Equation.3">
              <p:embed/>
            </p:oleObj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721668" y="3949551"/>
          <a:ext cx="4570412" cy="1063625"/>
        </p:xfrm>
        <a:graphic>
          <a:graphicData uri="http://schemas.openxmlformats.org/presentationml/2006/ole">
            <p:oleObj spid="_x0000_s6162" name="公式" r:id="rId13" imgW="1803240" imgH="507960" progId="Equation.3">
              <p:embed/>
            </p:oleObj>
          </a:graphicData>
        </a:graphic>
      </p:graphicFrame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82302" y="5013176"/>
            <a:ext cx="53698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</a:rPr>
              <a:t>取向下为正方向，投影式</a:t>
            </a:r>
            <a:r>
              <a:rPr kumimoji="1" lang="en-US" altLang="zh-CN" sz="2400" b="1" dirty="0">
                <a:latin typeface="+mn-ea"/>
              </a:rPr>
              <a:t>(</a:t>
            </a:r>
            <a:r>
              <a:rPr kumimoji="1" lang="zh-CN" altLang="en-US" sz="2400" b="1" dirty="0">
                <a:latin typeface="+mn-ea"/>
              </a:rPr>
              <a:t>代数式）为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827584" y="5517232"/>
          <a:ext cx="4184650" cy="452437"/>
        </p:xfrm>
        <a:graphic>
          <a:graphicData uri="http://schemas.openxmlformats.org/presentationml/2006/ole">
            <p:oleObj spid="_x0000_s6163" name="公式" r:id="rId14" imgW="1650960" imgH="215640" progId="Equation.3">
              <p:embed/>
            </p:oleObj>
          </a:graphicData>
        </a:graphic>
      </p:graphicFrame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251520" y="6093296"/>
            <a:ext cx="5334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在竖直方向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相对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无运动。计算略。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8" grpId="0"/>
      <p:bldP spid="28691" grpId="0"/>
      <p:bldP spid="28692" grpId="0"/>
      <p:bldP spid="38" grpId="0"/>
      <p:bldP spid="4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526" y="260648"/>
            <a:ext cx="3382962" cy="264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536" y="447055"/>
            <a:ext cx="4536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碰撞后杆上摆过程机械能守恒：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99592" y="1103313"/>
          <a:ext cx="4419600" cy="812800"/>
        </p:xfrm>
        <a:graphic>
          <a:graphicData uri="http://schemas.openxmlformats.org/presentationml/2006/ole">
            <p:oleObj spid="_x0000_s27650" name="公式" r:id="rId4" imgW="2209680" imgH="406080" progId="Equation.3">
              <p:embed/>
            </p:oleObj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06687" y="2292482"/>
            <a:ext cx="3384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碰撞过程动能守恒：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19088" y="2832100"/>
          <a:ext cx="4445000" cy="812800"/>
        </p:xfrm>
        <a:graphic>
          <a:graphicData uri="http://schemas.openxmlformats.org/presentationml/2006/ole">
            <p:oleObj spid="_x0000_s27651" name="公式" r:id="rId5" imgW="2222280" imgH="406080" progId="Equation.3">
              <p:embed/>
            </p:oleObj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34091" y="4038163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碰撞过程角动量守恒，滑块与杆粘连：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91096" y="4678784"/>
          <a:ext cx="4445000" cy="406400"/>
        </p:xfrm>
        <a:graphic>
          <a:graphicData uri="http://schemas.openxmlformats.org/presentationml/2006/ole">
            <p:oleObj spid="_x0000_s27653" name="公式" r:id="rId6" imgW="222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28600" y="422662"/>
            <a:ext cx="441540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 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如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图所示，用一穿过光滑桌面上小孔的软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绳。将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放在桌面上的质点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与悬挂着的质点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连接起来，在桌面上作匀速率圆周运动。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问：</a:t>
            </a:r>
            <a:r>
              <a:rPr kumimoji="1"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1"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1)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若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绳的质量可以忽略不计，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桌面上作圆周运动的速率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和圆周半径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满足什么关系时才能使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静止不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动？</a:t>
            </a:r>
            <a:r>
              <a:rPr kumimoji="1"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(2)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若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绳的质量为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1" lang="en-US" altLang="zh-CN" sz="2000" b="1" baseline="-25000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，长度为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，则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与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应满足怎样的关系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？</a:t>
            </a:r>
            <a:endParaRPr kumimoji="1" lang="zh-CN" altLang="en-US" sz="2000" b="1" dirty="0">
              <a:solidFill>
                <a:srgbClr val="FF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02088" y="188640"/>
            <a:ext cx="3962400" cy="2971800"/>
            <a:chOff x="3264" y="1536"/>
            <a:chExt cx="2496" cy="1872"/>
          </a:xfrm>
        </p:grpSpPr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3360" y="2160"/>
              <a:ext cx="2208" cy="192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AutoShape 8" descr="深色木质"/>
            <p:cNvSpPr>
              <a:spLocks noChangeArrowheads="1"/>
            </p:cNvSpPr>
            <p:nvPr/>
          </p:nvSpPr>
          <p:spPr bwMode="auto">
            <a:xfrm>
              <a:off x="3264" y="2352"/>
              <a:ext cx="432" cy="1056"/>
            </a:xfrm>
            <a:prstGeom prst="parallelogram">
              <a:avLst>
                <a:gd name="adj" fmla="val 6484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AutoShape 9" descr="深色木质"/>
            <p:cNvSpPr>
              <a:spLocks noChangeArrowheads="1"/>
            </p:cNvSpPr>
            <p:nvPr/>
          </p:nvSpPr>
          <p:spPr bwMode="auto">
            <a:xfrm flipH="1">
              <a:off x="5232" y="2352"/>
              <a:ext cx="432" cy="1056"/>
            </a:xfrm>
            <a:prstGeom prst="parallelogram">
              <a:avLst>
                <a:gd name="adj" fmla="val 6484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224" y="2016"/>
              <a:ext cx="1056" cy="960"/>
              <a:chOff x="2112" y="2352"/>
              <a:chExt cx="1056" cy="960"/>
            </a:xfrm>
          </p:grpSpPr>
          <p:sp>
            <p:nvSpPr>
              <p:cNvPr id="96267" name="Rectangle 1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96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68" name="Line 12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0" cy="624"/>
              </a:xfrm>
              <a:prstGeom prst="line">
                <a:avLst/>
              </a:prstGeom>
              <a:noFill/>
              <a:ln w="76200">
                <a:pattFill prst="dkDnDiag">
                  <a:fgClr>
                    <a:srgbClr val="996633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624" cy="0"/>
              </a:xfrm>
              <a:prstGeom prst="line">
                <a:avLst/>
              </a:prstGeom>
              <a:noFill/>
              <a:ln w="76200">
                <a:pattFill prst="dkDnDiag">
                  <a:fgClr>
                    <a:srgbClr val="996633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70" name="Rectangle 14" descr="沙滩"/>
              <p:cNvSpPr>
                <a:spLocks noChangeArrowheads="1"/>
              </p:cNvSpPr>
              <p:nvPr/>
            </p:nvSpPr>
            <p:spPr bwMode="auto">
              <a:xfrm>
                <a:off x="2976" y="2352"/>
                <a:ext cx="192" cy="144"/>
              </a:xfrm>
              <a:prstGeom prst="rect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1" name="Rectangle 15" descr="花岗岩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480" cy="288"/>
              </a:xfrm>
              <a:prstGeom prst="rect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840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4608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5232" y="18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4464" y="1536"/>
              <a:ext cx="0" cy="187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5184" y="211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464" y="2832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5184" y="1728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4800" y="230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mg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464" y="2304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560" y="24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T’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Mg</a:t>
              </a:r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 rot="16200000">
              <a:off x="4944" y="1872"/>
              <a:ext cx="0" cy="4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4656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251520" y="3327375"/>
            <a:ext cx="4858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的受力分析如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1278486" y="3979912"/>
            <a:ext cx="9395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对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1262462" y="4623519"/>
            <a:ext cx="297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当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静止</a:t>
            </a:r>
            <a:r>
              <a:rPr kumimoji="1" lang="zh-CN" altLang="en-US" sz="2400" b="1" dirty="0" smtClean="0">
                <a:latin typeface="Times New Roman" pitchFamily="18" charset="0"/>
              </a:rPr>
              <a:t>时。对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 smtClean="0">
                <a:latin typeface="Times New Roman" pitchFamily="18" charset="0"/>
              </a:rPr>
              <a:t>有：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1275719" y="5930177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解</a:t>
            </a:r>
            <a:r>
              <a:rPr kumimoji="1" lang="zh-CN" altLang="en-US" sz="2400" b="1" dirty="0" smtClean="0">
                <a:latin typeface="Times New Roman" pitchFamily="18" charset="0"/>
              </a:rPr>
              <a:t>得：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695552" y="3798683"/>
          <a:ext cx="1244600" cy="838200"/>
        </p:xfrm>
        <a:graphic>
          <a:graphicData uri="http://schemas.openxmlformats.org/presentationml/2006/ole">
            <p:oleObj spid="_x0000_s1032" name="公式" r:id="rId6" imgW="622080" imgH="4190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703936" y="4689935"/>
          <a:ext cx="1092200" cy="406400"/>
        </p:xfrm>
        <a:graphic>
          <a:graphicData uri="http://schemas.openxmlformats.org/presentationml/2006/ole">
            <p:oleObj spid="_x0000_s1033" name="公式" r:id="rId7" imgW="545760" imgH="203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702263" y="5342199"/>
          <a:ext cx="889000" cy="330200"/>
        </p:xfrm>
        <a:graphic>
          <a:graphicData uri="http://schemas.openxmlformats.org/presentationml/2006/ole">
            <p:oleObj spid="_x0000_s1034" name="公式" r:id="rId8" imgW="444240" imgH="16488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576513" y="5736850"/>
          <a:ext cx="1346200" cy="838200"/>
        </p:xfrm>
        <a:graphic>
          <a:graphicData uri="http://schemas.openxmlformats.org/presentationml/2006/ole">
            <p:oleObj spid="_x0000_s1035" name="公式" r:id="rId9" imgW="672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7" grpId="0" autoUpdateAnimBg="0"/>
      <p:bldP spid="96288" grpId="0" autoUpdateAnimBg="0"/>
      <p:bldP spid="96290" grpId="0" autoUpdateAnimBg="0"/>
      <p:bldP spid="962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23528" y="284455"/>
            <a:ext cx="40511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绳的质量不为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，则作圆周运动的绳也需要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向心力，设绳的线密度为 </a:t>
            </a:r>
            <a:r>
              <a:rPr kumimoji="1" lang="el-GR" altLang="zh-CN" sz="24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kumimoji="1"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/L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372616" y="1484784"/>
            <a:ext cx="472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距离圆心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处的长度为</a:t>
            </a:r>
            <a:r>
              <a:rPr kumimoji="1" lang="en-US" altLang="zh-CN" sz="2400" b="1" i="1" dirty="0" err="1">
                <a:latin typeface="Times New Roman" pitchFamily="18" charset="0"/>
                <a:cs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的一段绳质量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dm =</a:t>
            </a:r>
            <a:r>
              <a:rPr kumimoji="1" lang="el-GR" altLang="zh-CN" sz="2400" b="1" i="1" dirty="0" smtClean="0">
                <a:latin typeface="Times New Roman" pitchFamily="18" charset="0"/>
                <a:cs typeface="Times New Roman" pitchFamily="18" charset="0"/>
              </a:rPr>
              <a:t> λ</a:t>
            </a:r>
            <a:r>
              <a:rPr kumimoji="1"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endParaRPr kumimoji="1"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372616" y="2348880"/>
            <a:ext cx="26152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在水平方向上</a:t>
            </a:r>
            <a:r>
              <a:rPr kumimoji="1" lang="zh-CN" altLang="en-US" sz="2400" b="1" dirty="0" smtClean="0">
                <a:latin typeface="Times New Roman" pitchFamily="18" charset="0"/>
              </a:rPr>
              <a:t>有：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383766" y="3284984"/>
            <a:ext cx="1523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积分</a:t>
            </a:r>
            <a:r>
              <a:rPr kumimoji="1" lang="zh-CN" altLang="en-US" sz="2400" b="1" dirty="0" smtClean="0">
                <a:latin typeface="Times New Roman" pitchFamily="18" charset="0"/>
              </a:rPr>
              <a:t>得：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372616" y="4542573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竖直绳的力平衡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372616" y="5101437"/>
            <a:ext cx="34072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再代入</a:t>
            </a:r>
            <a:r>
              <a:rPr kumimoji="1" lang="en-US" altLang="zh-CN" sz="2400" b="1" i="1" dirty="0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i="1" dirty="0">
                <a:latin typeface="Times New Roman" pitchFamily="18" charset="0"/>
              </a:rPr>
              <a:t>T’</a:t>
            </a:r>
            <a:r>
              <a:rPr kumimoji="1" lang="zh-CN" altLang="en-US" sz="2400" b="1" i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</a:rPr>
              <a:t>整理</a:t>
            </a:r>
            <a:r>
              <a:rPr kumimoji="1" lang="zh-CN" altLang="en-US" sz="2400" b="1" dirty="0" smtClean="0">
                <a:latin typeface="Times New Roman" pitchFamily="18" charset="0"/>
              </a:rPr>
              <a:t>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16016" y="369168"/>
            <a:ext cx="4267200" cy="4572000"/>
            <a:chOff x="4716016" y="369168"/>
            <a:chExt cx="4267200" cy="4572000"/>
          </a:xfrm>
        </p:grpSpPr>
        <p:grpSp>
          <p:nvGrpSpPr>
            <p:cNvPr id="47" name="组合 46"/>
            <p:cNvGrpSpPr/>
            <p:nvPr/>
          </p:nvGrpSpPr>
          <p:grpSpPr>
            <a:xfrm>
              <a:off x="4716016" y="369168"/>
              <a:ext cx="4267200" cy="4572000"/>
              <a:chOff x="4953000" y="1066800"/>
              <a:chExt cx="4267200" cy="4572000"/>
            </a:xfrm>
          </p:grpSpPr>
          <p:grpSp>
            <p:nvGrpSpPr>
              <p:cNvPr id="2" name="Group 47"/>
              <p:cNvGrpSpPr>
                <a:grpSpLocks/>
              </p:cNvGrpSpPr>
              <p:nvPr/>
            </p:nvGrpSpPr>
            <p:grpSpPr bwMode="auto">
              <a:xfrm>
                <a:off x="4953000" y="1112838"/>
                <a:ext cx="4267200" cy="4525962"/>
                <a:chOff x="3216" y="701"/>
                <a:chExt cx="2688" cy="2851"/>
              </a:xfrm>
            </p:grpSpPr>
            <p:sp>
              <p:nvSpPr>
                <p:cNvPr id="97286" name="Line 6"/>
                <p:cNvSpPr>
                  <a:spLocks noChangeShapeType="1"/>
                </p:cNvSpPr>
                <p:nvPr/>
              </p:nvSpPr>
              <p:spPr bwMode="auto">
                <a:xfrm>
                  <a:off x="4368" y="11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87" name="Line 7"/>
                <p:cNvSpPr>
                  <a:spLocks noChangeShapeType="1"/>
                </p:cNvSpPr>
                <p:nvPr/>
              </p:nvSpPr>
              <p:spPr bwMode="auto">
                <a:xfrm>
                  <a:off x="4464" y="11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88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144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28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60" y="1152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dm</a:t>
                  </a:r>
                </a:p>
              </p:txBody>
            </p:sp>
            <p:sp>
              <p:nvSpPr>
                <p:cNvPr id="9729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16" y="148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032" y="1488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400" b="1" baseline="-250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97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84" y="1440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400" b="1">
                      <a:latin typeface="Times New Roman" pitchFamily="18" charset="0"/>
                      <a:ea typeface="隶书" pitchFamily="49" charset="-122"/>
                    </a:rPr>
                    <a:t>’</a:t>
                  </a:r>
                  <a:r>
                    <a:rPr kumimoji="1" lang="en-US" altLang="zh-CN" sz="2400" b="1" baseline="-25000">
                      <a:latin typeface="Times New Roman" pitchFamily="18" charset="0"/>
                    </a:rPr>
                    <a:t>x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97294" name="Line 14"/>
                <p:cNvSpPr>
                  <a:spLocks noChangeShapeType="1"/>
                </p:cNvSpPr>
                <p:nvPr/>
              </p:nvSpPr>
              <p:spPr bwMode="auto">
                <a:xfrm>
                  <a:off x="4416" y="148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5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70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97307" name="Rectangle 27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792" y="1037"/>
                  <a:ext cx="1248" cy="96"/>
                </a:xfrm>
                <a:prstGeom prst="rect">
                  <a:avLst/>
                </a:prstGeom>
                <a:pattFill prst="ltUpDiag">
                  <a:fgClr>
                    <a:srgbClr val="FF99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308" name="Rectangle 28" descr="沙滩"/>
                <p:cNvSpPr>
                  <a:spLocks noChangeArrowheads="1"/>
                </p:cNvSpPr>
                <p:nvPr/>
              </p:nvSpPr>
              <p:spPr bwMode="auto">
                <a:xfrm>
                  <a:off x="5040" y="941"/>
                  <a:ext cx="288" cy="288"/>
                </a:xfrm>
                <a:prstGeom prst="rect">
                  <a:avLst/>
                </a:pr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3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080" y="74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97310" name="Line 30"/>
                <p:cNvSpPr>
                  <a:spLocks noChangeShapeType="1"/>
                </p:cNvSpPr>
                <p:nvPr/>
              </p:nvSpPr>
              <p:spPr bwMode="auto">
                <a:xfrm>
                  <a:off x="5040" y="1085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1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504" y="797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64" y="701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T’’</a:t>
                  </a:r>
                </a:p>
              </p:txBody>
            </p:sp>
            <p:sp>
              <p:nvSpPr>
                <p:cNvPr id="97314" name="Rectangle 34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4992" y="2016"/>
                  <a:ext cx="96" cy="768"/>
                </a:xfrm>
                <a:prstGeom prst="rect">
                  <a:avLst/>
                </a:prstGeom>
                <a:pattFill prst="ltUpDiag">
                  <a:fgClr>
                    <a:srgbClr val="FF99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315" name="Rectangle 35" descr="花岗岩"/>
                <p:cNvSpPr>
                  <a:spLocks noChangeArrowheads="1"/>
                </p:cNvSpPr>
                <p:nvPr/>
              </p:nvSpPr>
              <p:spPr bwMode="auto">
                <a:xfrm>
                  <a:off x="4800" y="2784"/>
                  <a:ext cx="432" cy="336"/>
                </a:xfrm>
                <a:prstGeom prst="rect">
                  <a:avLst/>
                </a:prstGeom>
                <a:blipFill dpi="0" rotWithShape="0">
                  <a:blip r:embed="rId4" cstate="print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31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5040" y="1440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136" y="1872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T’’</a:t>
                  </a:r>
                </a:p>
              </p:txBody>
            </p:sp>
            <p:sp>
              <p:nvSpPr>
                <p:cNvPr id="97318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136" y="3264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Mg</a:t>
                  </a:r>
                </a:p>
              </p:txBody>
            </p:sp>
            <p:sp>
              <p:nvSpPr>
                <p:cNvPr id="97320" name="Line 40"/>
                <p:cNvSpPr>
                  <a:spLocks noChangeShapeType="1"/>
                </p:cNvSpPr>
                <p:nvPr/>
              </p:nvSpPr>
              <p:spPr bwMode="auto">
                <a:xfrm>
                  <a:off x="5040" y="240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2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136" y="2112"/>
                  <a:ext cx="76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  <a:sym typeface="Symbol" pitchFamily="18" charset="2"/>
                    </a:rPr>
                    <a:t>(L-r)g</a:t>
                  </a:r>
                  <a:endParaRPr kumimoji="1" lang="en-US" altLang="zh-CN" sz="2400" b="1" i="1">
                    <a:latin typeface="Times New Roman" pitchFamily="18" charset="0"/>
                  </a:endParaRPr>
                </a:p>
              </p:txBody>
            </p:sp>
            <p:sp>
              <p:nvSpPr>
                <p:cNvPr id="9732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232" y="2544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itchFamily="18" charset="0"/>
                    </a:rPr>
                    <a:t>T’</a:t>
                  </a:r>
                </a:p>
              </p:txBody>
            </p:sp>
          </p:grpSp>
          <p:sp>
            <p:nvSpPr>
              <p:cNvPr id="97328" name="Line 48"/>
              <p:cNvSpPr>
                <a:spLocks noChangeShapeType="1"/>
              </p:cNvSpPr>
              <p:nvPr/>
            </p:nvSpPr>
            <p:spPr bwMode="auto">
              <a:xfrm>
                <a:off x="5943600" y="1066800"/>
                <a:ext cx="198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8077200" y="914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5791200" y="990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</p:grp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66727" y="2601951"/>
          <a:ext cx="5130801" cy="838200"/>
        </p:xfrm>
        <a:graphic>
          <a:graphicData uri="http://schemas.openxmlformats.org/presentationml/2006/ole">
            <p:oleObj spid="_x0000_s2058" name="公式" r:id="rId5" imgW="2565360" imgH="41904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755576" y="3637467"/>
          <a:ext cx="4546600" cy="838200"/>
        </p:xfrm>
        <a:graphic>
          <a:graphicData uri="http://schemas.openxmlformats.org/presentationml/2006/ole">
            <p:oleObj spid="_x0000_s2059" name="公式" r:id="rId6" imgW="2273040" imgH="419040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810933" y="4603430"/>
          <a:ext cx="2514600" cy="406400"/>
        </p:xfrm>
        <a:graphic>
          <a:graphicData uri="http://schemas.openxmlformats.org/presentationml/2006/ole">
            <p:oleObj spid="_x0000_s2060" name="公式" r:id="rId7" imgW="1257120" imgH="203040" progId="Equation.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755576" y="5445224"/>
          <a:ext cx="1244600" cy="1295400"/>
        </p:xfrm>
        <a:graphic>
          <a:graphicData uri="http://schemas.openxmlformats.org/presentationml/2006/ole">
            <p:oleObj spid="_x0000_s2061" name="公式" r:id="rId8" imgW="622080" imgH="64764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230960" y="5681663"/>
          <a:ext cx="3581400" cy="965200"/>
        </p:xfrm>
        <a:graphic>
          <a:graphicData uri="http://schemas.openxmlformats.org/presentationml/2006/ole">
            <p:oleObj spid="_x0000_s2062" name="公式" r:id="rId9" imgW="1790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98" grpId="0" autoUpdateAnimBg="0"/>
      <p:bldP spid="97300" grpId="0" autoUpdateAnimBg="0"/>
      <p:bldP spid="97302" grpId="0" autoUpdateAnimBg="0"/>
      <p:bldP spid="97323" grpId="0" autoUpdateAnimBg="0"/>
      <p:bldP spid="973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81000" y="260648"/>
            <a:ext cx="44070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图：空心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环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r>
              <a:rPr kumimoji="1" lang="en-US" altLang="zh-CN" sz="20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，初始角速度</a:t>
            </a:r>
            <a:r>
              <a:rPr kumimoji="1" lang="el-GR" altLang="zh-CN" sz="20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20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，对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轴转动惯量为</a:t>
            </a:r>
            <a:r>
              <a:rPr kumimoji="1" lang="en-US" altLang="zh-CN" sz="20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，可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绕转轴自由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旋转。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求：小球</a:t>
            </a:r>
            <a:r>
              <a:rPr kumimoji="1" lang="en-US" altLang="zh-CN" sz="2000" b="1" dirty="0" smtClean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无摩擦滑到</a:t>
            </a:r>
            <a:r>
              <a:rPr kumimoji="1" lang="el-GR" altLang="zh-CN" sz="2000" b="1" i="1" dirty="0" smtClean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θ</a:t>
            </a:r>
            <a:r>
              <a:rPr kumimoji="1" lang="zh-CN" altLang="en-US" sz="2000" b="1" dirty="0" smtClean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角时，环的角速度和球相对于环的速度各为多少？</a:t>
            </a:r>
            <a:endParaRPr kumimoji="1" lang="zh-CN" altLang="en-US" sz="20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5243264" y="332656"/>
            <a:ext cx="3505200" cy="4619625"/>
            <a:chOff x="1066800" y="1981200"/>
            <a:chExt cx="3505200" cy="4619625"/>
          </a:xfrm>
        </p:grpSpPr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1066800" y="1981200"/>
              <a:ext cx="3505200" cy="4619625"/>
              <a:chOff x="672" y="1296"/>
              <a:chExt cx="2208" cy="291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672" y="1296"/>
                <a:ext cx="2208" cy="2910"/>
                <a:chOff x="1104" y="537"/>
                <a:chExt cx="2208" cy="2910"/>
              </a:xfrm>
            </p:grpSpPr>
            <p:sp>
              <p:nvSpPr>
                <p:cNvPr id="135176" name="Oval 8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1584" cy="1585"/>
                </a:xfrm>
                <a:prstGeom prst="ellips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00" y="720"/>
                  <a:ext cx="384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Symbol" pitchFamily="18" charset="2"/>
                    </a:rPr>
                    <a:t>w</a:t>
                  </a:r>
                  <a:r>
                    <a:rPr kumimoji="1" lang="en-US" altLang="zh-CN" sz="2800" b="1" baseline="-25000">
                      <a:latin typeface="Symbol" pitchFamily="18" charset="2"/>
                    </a:rPr>
                    <a:t>0</a:t>
                  </a:r>
                  <a:endParaRPr kumimoji="1" lang="en-US" altLang="zh-CN" sz="2800" i="1">
                    <a:latin typeface="Times New Roman" pitchFamily="18" charset="0"/>
                  </a:endParaRPr>
                </a:p>
              </p:txBody>
            </p:sp>
            <p:sp>
              <p:nvSpPr>
                <p:cNvPr id="1351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84" y="1824"/>
                  <a:ext cx="22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</a:rPr>
                    <a:t>b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351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48" y="3120"/>
                  <a:ext cx="34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</a:rPr>
                    <a:t>O'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35180" name="Rectangle 12"/>
                <p:cNvSpPr>
                  <a:spLocks noChangeArrowheads="1"/>
                </p:cNvSpPr>
                <p:nvPr/>
              </p:nvSpPr>
              <p:spPr bwMode="auto">
                <a:xfrm rot="-5400000">
                  <a:off x="1920" y="864"/>
                  <a:ext cx="624" cy="48"/>
                </a:xfrm>
                <a:prstGeom prst="rect">
                  <a:avLst/>
                </a:prstGeom>
                <a:gradFill rotWithShape="0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20392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1" name="AutoShape 13"/>
                <p:cNvSpPr>
                  <a:spLocks/>
                </p:cNvSpPr>
                <p:nvPr/>
              </p:nvSpPr>
              <p:spPr bwMode="auto">
                <a:xfrm>
                  <a:off x="2304" y="624"/>
                  <a:ext cx="96" cy="192"/>
                </a:xfrm>
                <a:prstGeom prst="leftBracket">
                  <a:avLst>
                    <a:gd name="adj" fmla="val 16667"/>
                  </a:avLst>
                </a:prstGeom>
                <a:noFill/>
                <a:ln w="38100">
                  <a:solidFill>
                    <a:srgbClr val="800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2" name="AutoShape 14"/>
                <p:cNvSpPr>
                  <a:spLocks/>
                </p:cNvSpPr>
                <p:nvPr/>
              </p:nvSpPr>
              <p:spPr bwMode="auto">
                <a:xfrm flipH="1">
                  <a:off x="2064" y="636"/>
                  <a:ext cx="96" cy="192"/>
                </a:xfrm>
                <a:prstGeom prst="leftBracket">
                  <a:avLst>
                    <a:gd name="adj" fmla="val 16667"/>
                  </a:avLst>
                </a:prstGeom>
                <a:noFill/>
                <a:ln w="38100">
                  <a:solidFill>
                    <a:srgbClr val="800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20" y="1731"/>
                  <a:ext cx="672" cy="2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>
                    <a:rot lat="0" lon="0" rev="600000"/>
                  </a:camera>
                  <a:lightRig rig="threePt" dir="t"/>
                </a:scene3d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50" y="1938"/>
                  <a:ext cx="26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 dirty="0">
                      <a:latin typeface="Times New Roman" pitchFamily="18" charset="0"/>
                    </a:rPr>
                    <a:t>R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51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04" y="1824"/>
                  <a:ext cx="26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1351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24" y="969"/>
                  <a:ext cx="26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 dirty="0"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1351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304" y="537"/>
                  <a:ext cx="27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</a:rPr>
                    <a:t>O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35188" name="Rectangle 20"/>
                <p:cNvSpPr>
                  <a:spLocks noChangeArrowheads="1"/>
                </p:cNvSpPr>
                <p:nvPr/>
              </p:nvSpPr>
              <p:spPr bwMode="auto">
                <a:xfrm rot="-5400000">
                  <a:off x="1920" y="3072"/>
                  <a:ext cx="624" cy="48"/>
                </a:xfrm>
                <a:prstGeom prst="rect">
                  <a:avLst/>
                </a:prstGeom>
                <a:gradFill rotWithShape="0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20392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9" name="AutoShape 21"/>
                <p:cNvSpPr>
                  <a:spLocks/>
                </p:cNvSpPr>
                <p:nvPr/>
              </p:nvSpPr>
              <p:spPr bwMode="auto">
                <a:xfrm>
                  <a:off x="2304" y="3156"/>
                  <a:ext cx="96" cy="192"/>
                </a:xfrm>
                <a:prstGeom prst="leftBracket">
                  <a:avLst>
                    <a:gd name="adj" fmla="val 16667"/>
                  </a:avLst>
                </a:prstGeom>
                <a:noFill/>
                <a:ln w="38100">
                  <a:solidFill>
                    <a:srgbClr val="800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0" name="AutoShape 22"/>
                <p:cNvSpPr>
                  <a:spLocks/>
                </p:cNvSpPr>
                <p:nvPr/>
              </p:nvSpPr>
              <p:spPr bwMode="auto">
                <a:xfrm flipH="1">
                  <a:off x="2064" y="3168"/>
                  <a:ext cx="96" cy="192"/>
                </a:xfrm>
                <a:prstGeom prst="leftBracket">
                  <a:avLst>
                    <a:gd name="adj" fmla="val 16667"/>
                  </a:avLst>
                </a:prstGeom>
                <a:noFill/>
                <a:ln w="38100">
                  <a:solidFill>
                    <a:srgbClr val="800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12" y="1200"/>
                  <a:ext cx="22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35192" name="Oval 24"/>
                <p:cNvSpPr>
                  <a:spLocks noChangeArrowheads="1"/>
                </p:cNvSpPr>
                <p:nvPr/>
              </p:nvSpPr>
              <p:spPr bwMode="auto">
                <a:xfrm>
                  <a:off x="1522" y="1282"/>
                  <a:ext cx="1406" cy="1406"/>
                </a:xfrm>
                <a:prstGeom prst="ellips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3" name="Oval 25"/>
                <p:cNvSpPr>
                  <a:spLocks noChangeArrowheads="1"/>
                </p:cNvSpPr>
                <p:nvPr/>
              </p:nvSpPr>
              <p:spPr bwMode="auto">
                <a:xfrm>
                  <a:off x="2208" y="1200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0"/>
                        <a:invGamma/>
                      </a:schemeClr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4" name="Freeform 26"/>
                <p:cNvSpPr>
                  <a:spLocks/>
                </p:cNvSpPr>
                <p:nvPr/>
              </p:nvSpPr>
              <p:spPr bwMode="auto">
                <a:xfrm>
                  <a:off x="2016" y="912"/>
                  <a:ext cx="448" cy="152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8" y="48"/>
                    </a:cxn>
                    <a:cxn ang="0">
                      <a:pos x="152" y="192"/>
                    </a:cxn>
                    <a:cxn ang="0">
                      <a:pos x="344" y="240"/>
                    </a:cxn>
                    <a:cxn ang="0">
                      <a:pos x="584" y="144"/>
                    </a:cxn>
                    <a:cxn ang="0">
                      <a:pos x="440" y="0"/>
                    </a:cxn>
                  </a:cxnLst>
                  <a:rect l="0" t="0" r="r" b="b"/>
                  <a:pathLst>
                    <a:path w="600" h="248">
                      <a:moveTo>
                        <a:pt x="104" y="0"/>
                      </a:moveTo>
                      <a:cubicBezTo>
                        <a:pt x="52" y="8"/>
                        <a:pt x="0" y="16"/>
                        <a:pt x="8" y="48"/>
                      </a:cubicBezTo>
                      <a:cubicBezTo>
                        <a:pt x="16" y="80"/>
                        <a:pt x="96" y="160"/>
                        <a:pt x="152" y="192"/>
                      </a:cubicBezTo>
                      <a:cubicBezTo>
                        <a:pt x="208" y="224"/>
                        <a:pt x="272" y="248"/>
                        <a:pt x="344" y="240"/>
                      </a:cubicBezTo>
                      <a:cubicBezTo>
                        <a:pt x="416" y="232"/>
                        <a:pt x="568" y="184"/>
                        <a:pt x="584" y="144"/>
                      </a:cubicBezTo>
                      <a:cubicBezTo>
                        <a:pt x="600" y="104"/>
                        <a:pt x="520" y="52"/>
                        <a:pt x="440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56" y="2688"/>
                  <a:ext cx="21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>
                      <a:latin typeface="Times New Roman" pitchFamily="18" charset="0"/>
                    </a:rPr>
                    <a:t>c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35196" name="Oval 28"/>
                <p:cNvSpPr>
                  <a:spLocks noChangeArrowheads="1"/>
                </p:cNvSpPr>
                <p:nvPr/>
              </p:nvSpPr>
              <p:spPr bwMode="auto">
                <a:xfrm>
                  <a:off x="2184" y="2688"/>
                  <a:ext cx="96" cy="96"/>
                </a:xfrm>
                <a:prstGeom prst="ellipse">
                  <a:avLst/>
                </a:prstGeom>
                <a:solidFill>
                  <a:srgbClr val="CCFFFF"/>
                </a:solidFill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21" name="Oval 53"/>
              <p:cNvSpPr>
                <a:spLocks noChangeAspect="1" noChangeArrowheads="1"/>
              </p:cNvSpPr>
              <p:nvPr/>
            </p:nvSpPr>
            <p:spPr bwMode="auto">
              <a:xfrm>
                <a:off x="1195" y="2306"/>
                <a:ext cx="1219" cy="191"/>
              </a:xfrm>
              <a:prstGeom prst="ellipse">
                <a:avLst/>
              </a:prstGeom>
              <a:noFill/>
              <a:ln w="38100" cap="rnd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 flipH="1" flipV="1">
              <a:off x="2864020" y="3197248"/>
              <a:ext cx="2090" cy="10572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876314" y="37778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b="1" dirty="0" smtClean="0"/>
                <a:t>θ</a:t>
              </a:r>
              <a:endParaRPr lang="zh-CN" altLang="en-US" b="1" dirty="0"/>
            </a:p>
          </p:txBody>
        </p:sp>
        <p:sp>
          <p:nvSpPr>
            <p:cNvPr id="63" name="弧形 62"/>
            <p:cNvSpPr/>
            <p:nvPr/>
          </p:nvSpPr>
          <p:spPr>
            <a:xfrm>
              <a:off x="2776902" y="4121676"/>
              <a:ext cx="216024" cy="1440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3827283" y="3670093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3946214" y="3777873"/>
              <a:ext cx="182587" cy="34890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3414754" y="3291017"/>
              <a:ext cx="182587" cy="34890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scene3d>
              <a:camera prst="orthographicFront">
                <a:rot lat="0" lon="0" rev="125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88491" y="2132856"/>
            <a:ext cx="45435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解：小球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下落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过程，球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与环组成的系统对轴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OO’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角动量守恒：</a:t>
            </a:r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67544" y="3140968"/>
            <a:ext cx="1284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400" b="1" i="1" dirty="0">
                <a:latin typeface="Times New Roman" pitchFamily="18" charset="0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θ</a:t>
            </a:r>
            <a:r>
              <a:rPr kumimoji="1" lang="el-GR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:</a:t>
            </a:r>
            <a:endParaRPr kumimoji="1" lang="en-US" altLang="zh-CN" sz="2400" b="1" i="1" dirty="0">
              <a:latin typeface="Times New Roman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763688" y="3140968"/>
          <a:ext cx="3376613" cy="482600"/>
        </p:xfrm>
        <a:graphic>
          <a:graphicData uri="http://schemas.openxmlformats.org/presentationml/2006/ole">
            <p:oleObj spid="_x0000_s16385" name="公式" r:id="rId3" imgW="1688760" imgH="241200" progId="Equation.3">
              <p:embed/>
            </p:oleObj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95536" y="3789040"/>
            <a:ext cx="5256584" cy="1200329"/>
            <a:chOff x="395536" y="3789040"/>
            <a:chExt cx="5256584" cy="1200329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348657" y="3815258"/>
            <a:ext cx="2303463" cy="477838"/>
          </p:xfrm>
          <a:graphic>
            <a:graphicData uri="http://schemas.openxmlformats.org/presentationml/2006/ole">
              <p:oleObj spid="_x0000_s16386" name="公式" r:id="rId4" imgW="1206360" imgH="266400" progId="Equation.3">
                <p:embed/>
              </p:oleObj>
            </a:graphicData>
          </a:graphic>
        </p:graphicFrame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395536" y="3789040"/>
              <a:ext cx="52565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小球</a:t>
              </a:r>
              <a:r>
                <a:rPr kumimoji="1"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在</a:t>
              </a:r>
              <a:r>
                <a:rPr kumimoji="1" lang="el-GR" altLang="zh-CN" sz="2400" b="1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kumimoji="1"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点的速率为</a:t>
              </a:r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                              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下滑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过程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中，小球、环、地球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系统机械能守恒：</a:t>
              </a:r>
              <a:endParaRPr kumimoji="1" lang="zh-CN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467544" y="5085184"/>
            <a:ext cx="1236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 i="1" dirty="0">
                <a:latin typeface="Times New Roman" pitchFamily="18" charset="0"/>
              </a:rPr>
              <a:t>a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 θ </a:t>
            </a:r>
            <a:r>
              <a:rPr kumimoji="1" lang="en-US" altLang="zh-CN" sz="2400" b="1" dirty="0" smtClean="0">
                <a:latin typeface="Times New Roman" pitchFamily="18" charset="0"/>
                <a:sym typeface="Symbol" pitchFamily="18" charset="2"/>
              </a:rPr>
              <a:t>:</a:t>
            </a:r>
            <a:endParaRPr kumimoji="1" lang="en-US" altLang="zh-CN" sz="2400" b="1" i="1" dirty="0">
              <a:latin typeface="Times New Roman" pitchFamily="18" charset="0"/>
            </a:endParaRPr>
          </a:p>
        </p:txBody>
      </p:sp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508967" y="5640536"/>
          <a:ext cx="7591425" cy="812800"/>
        </p:xfrm>
        <a:graphic>
          <a:graphicData uri="http://schemas.openxmlformats.org/presentationml/2006/ole">
            <p:oleObj spid="_x0000_s16387" name="公式" r:id="rId5" imgW="379728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习题4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03448"/>
            <a:ext cx="4030662" cy="3657600"/>
          </a:xfrm>
          <a:prstGeom prst="rect">
            <a:avLst/>
          </a:prstGeom>
          <a:noFill/>
        </p:spPr>
      </p:pic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648"/>
            <a:ext cx="5029200" cy="1223665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长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，质量为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的均匀杆，在光滑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桌面上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由竖直位置自然倒下，当夹角为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时（见图），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求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 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质心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速度；</a:t>
            </a:r>
            <a:r>
              <a:rPr lang="en-US" altLang="zh-CN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 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杆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0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角速度。</a:t>
            </a:r>
            <a:endParaRPr lang="zh-CN" altLang="en-US" sz="20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23528" y="1772816"/>
            <a:ext cx="46812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23888" indent="-623888" algn="just"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</a:rPr>
              <a:t>解：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smtClean="0">
                <a:latin typeface="+mn-ea"/>
                <a:sym typeface="Wingdings" pitchFamily="2" charset="2"/>
              </a:rPr>
              <a:t>1)</a:t>
            </a:r>
            <a:r>
              <a:rPr lang="zh-CN" altLang="en-US" sz="2400" b="1" dirty="0" smtClean="0">
                <a:latin typeface="+mn-ea"/>
                <a:sym typeface="Wingdings" pitchFamily="2" charset="2"/>
              </a:rPr>
              <a:t>水平方向</a:t>
            </a:r>
            <a:r>
              <a:rPr lang="zh-CN" altLang="en-US" sz="2400" b="1" dirty="0">
                <a:latin typeface="+mn-ea"/>
                <a:sym typeface="Wingdings" pitchFamily="2" charset="2"/>
              </a:rPr>
              <a:t>不受力，故质心在水平方向不产生加速度，质心原来静止，故质心水平方向的速度为零。只有竖直方向的速度。设任一时刻，质心的位置为：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955304" y="4108301"/>
          <a:ext cx="1752600" cy="904875"/>
        </p:xfrm>
        <a:graphic>
          <a:graphicData uri="http://schemas.openxmlformats.org/presentationml/2006/ole">
            <p:oleObj spid="_x0000_s31746" name="公式" r:id="rId4" imgW="787320" imgH="406080" progId="Equation.3">
              <p:embed/>
            </p:oleObj>
          </a:graphicData>
        </a:graphic>
      </p:graphicFrame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971600" y="5487615"/>
            <a:ext cx="734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则：</a:t>
            </a:r>
          </a:p>
        </p:txBody>
      </p:sp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1928267" y="5192166"/>
          <a:ext cx="5380037" cy="973138"/>
        </p:xfrm>
        <a:graphic>
          <a:graphicData uri="http://schemas.openxmlformats.org/presentationml/2006/ole">
            <p:oleObj spid="_x0000_s31747" name="公式" r:id="rId5" imgW="2247840" imgH="406080" progId="Equation.3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  <p:bldP spid="218117" grpId="0" autoUpdateAnimBg="0"/>
      <p:bldP spid="2181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228600"/>
            <a:ext cx="8382000" cy="752128"/>
          </a:xfrm>
        </p:spPr>
        <p:txBody>
          <a:bodyPr>
            <a:normAutofit/>
          </a:bodyPr>
          <a:lstStyle/>
          <a:p>
            <a:pPr marL="534988" indent="-534988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smtClean="0">
                <a:latin typeface="+mn-ea"/>
              </a:rPr>
              <a:t>2)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杆下滑过程中，只有重力作功，故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机械能守恒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，对任一夹角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，有：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5048250" y="2769294"/>
          <a:ext cx="1295400" cy="947738"/>
        </p:xfrm>
        <a:graphic>
          <a:graphicData uri="http://schemas.openxmlformats.org/presentationml/2006/ole">
            <p:oleObj spid="_x0000_s32770" name="公式" r:id="rId3" imgW="571320" imgH="419040" progId="Equation.3">
              <p:embed/>
            </p:oleObj>
          </a:graphicData>
        </a:graphic>
      </p:graphicFrame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684213" y="2996952"/>
            <a:ext cx="1007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由于：</a:t>
            </a: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792288" y="2767013"/>
          <a:ext cx="2247900" cy="944562"/>
        </p:xfrm>
        <a:graphic>
          <a:graphicData uri="http://schemas.openxmlformats.org/presentationml/2006/ole">
            <p:oleObj spid="_x0000_s32771" name="公式" r:id="rId4" imgW="965160" imgH="406080" progId="Equation.3">
              <p:embed/>
            </p:oleObj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1477963" y="1813570"/>
          <a:ext cx="4532312" cy="895350"/>
        </p:xfrm>
        <a:graphic>
          <a:graphicData uri="http://schemas.openxmlformats.org/presentationml/2006/ole">
            <p:oleObj spid="_x0000_s32772" name="公式" r:id="rId5" imgW="2057400" imgH="406080" progId="Equation.3">
              <p:embed/>
            </p:oleObj>
          </a:graphicData>
        </a:graphic>
      </p:graphicFrame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684213" y="3860800"/>
            <a:ext cx="1670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ea"/>
              </a:rPr>
              <a:t>代入后</a:t>
            </a:r>
            <a:r>
              <a:rPr lang="en-US" altLang="zh-CN" sz="2400" b="1" dirty="0">
                <a:latin typeface="+mn-ea"/>
              </a:rPr>
              <a:t>:</a:t>
            </a:r>
          </a:p>
        </p:txBody>
      </p:sp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033588" y="3573463"/>
          <a:ext cx="5292725" cy="992187"/>
        </p:xfrm>
        <a:graphic>
          <a:graphicData uri="http://schemas.openxmlformats.org/presentationml/2006/ole">
            <p:oleObj spid="_x0000_s32773" name="公式" r:id="rId6" imgW="2234880" imgH="419040" progId="Equation.3">
              <p:embed/>
            </p:oleObj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806649" y="5379169"/>
          <a:ext cx="3189287" cy="1146175"/>
        </p:xfrm>
        <a:graphic>
          <a:graphicData uri="http://schemas.openxmlformats.org/presentationml/2006/ole">
            <p:oleObj spid="_x0000_s32774" name="公式" r:id="rId7" imgW="1307880" imgH="469800" progId="Equation.3">
              <p:embed/>
            </p:oleObj>
          </a:graphicData>
        </a:graphic>
      </p:graphicFrame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684213" y="4695527"/>
            <a:ext cx="18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经整理，得：</a:t>
            </a: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4278313" y="5377581"/>
          <a:ext cx="4529137" cy="1147763"/>
        </p:xfrm>
        <a:graphic>
          <a:graphicData uri="http://schemas.openxmlformats.org/presentationml/2006/ole">
            <p:oleObj spid="_x0000_s32775" name="公式" r:id="rId8" imgW="1854000" imgH="469800" progId="Equation.3">
              <p:embed/>
            </p:oleObj>
          </a:graphicData>
        </a:graphic>
      </p:graphicFrame>
      <p:graphicFrame>
        <p:nvGraphicFramePr>
          <p:cNvPr id="219151" name="Object 15"/>
          <p:cNvGraphicFramePr>
            <a:graphicFrameLocks noChangeAspect="1"/>
          </p:cNvGraphicFramePr>
          <p:nvPr/>
        </p:nvGraphicFramePr>
        <p:xfrm>
          <a:off x="1468438" y="980728"/>
          <a:ext cx="5634037" cy="849312"/>
        </p:xfrm>
        <a:graphic>
          <a:graphicData uri="http://schemas.openxmlformats.org/presentationml/2006/ole">
            <p:oleObj spid="_x0000_s32776" name="公式" r:id="rId9" imgW="2222280" imgH="406080" progId="Equation.3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  <p:bldP spid="219140" grpId="0" autoUpdateAnimBg="0"/>
      <p:bldP spid="219143" grpId="0" autoUpdateAnimBg="0"/>
      <p:bldP spid="2191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390525" y="355600"/>
            <a:ext cx="562163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质量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很小长度为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的均匀细杆，可绕过其中心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并与纸面垂直的轴在竖直平面内转动。当细杆静止于水平位置时，有一只小虫以速率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垂直落在距点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/4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处，并背离点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向细杆的端点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爬行。设小虫与细杆的质量均为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问：欲使细杆以恒定的角速度转动，小虫应以多大速率向细杆端点爬行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0040" y="3645024"/>
            <a:ext cx="5682977" cy="1055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解：小虫与细杆的碰撞视为完全非弹性碰撞，碰撞前后系统角动量守恒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397248" y="4724400"/>
          <a:ext cx="3606800" cy="889000"/>
        </p:xfrm>
        <a:graphic>
          <a:graphicData uri="http://schemas.openxmlformats.org/presentationml/2006/ole">
            <p:oleObj spid="_x0000_s33796" name="公式" r:id="rId3" imgW="1803240" imgH="44424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796136" y="4725144"/>
          <a:ext cx="1320800" cy="812800"/>
        </p:xfrm>
        <a:graphic>
          <a:graphicData uri="http://schemas.openxmlformats.org/presentationml/2006/ole">
            <p:oleObj spid="_x0000_s33797" name="公式" r:id="rId4" imgW="660240" imgH="406080" progId="Equation.3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8134" y="5877272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n-ea"/>
              </a:rPr>
              <a:t>由角动量定理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778125" y="5711825"/>
          <a:ext cx="4749800" cy="812800"/>
        </p:xfrm>
        <a:graphic>
          <a:graphicData uri="http://schemas.openxmlformats.org/presentationml/2006/ole">
            <p:oleObj spid="_x0000_s33798" name="公式" r:id="rId5" imgW="237456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017736" y="2107952"/>
          <a:ext cx="6578600" cy="889000"/>
        </p:xfrm>
        <a:graphic>
          <a:graphicData uri="http://schemas.openxmlformats.org/presentationml/2006/ole">
            <p:oleObj spid="_x0000_s34819" name="公式" r:id="rId3" imgW="3288960" imgH="444240" progId="Equation.3">
              <p:embed/>
            </p:oleObj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78134" y="1340768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即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043608" y="323850"/>
          <a:ext cx="2260600" cy="812800"/>
        </p:xfrm>
        <a:graphic>
          <a:graphicData uri="http://schemas.openxmlformats.org/presentationml/2006/ole">
            <p:oleObj spid="_x0000_s34820" name="公式" r:id="rId4" imgW="1130040" imgH="406080" progId="Equation.3">
              <p:embed/>
            </p:oleObj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976784" y="3225800"/>
          <a:ext cx="1651000" cy="812800"/>
        </p:xfrm>
        <a:graphic>
          <a:graphicData uri="http://schemas.openxmlformats.org/presentationml/2006/ole">
            <p:oleObj spid="_x0000_s34821" name="公式" r:id="rId5" imgW="825480" imgH="406080" progId="Equation.3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72093" y="4335487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latin typeface="+mn-ea"/>
              </a:rPr>
              <a:t>考虑到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691680" y="4419250"/>
          <a:ext cx="889000" cy="355600"/>
        </p:xfrm>
        <a:graphic>
          <a:graphicData uri="http://schemas.openxmlformats.org/presentationml/2006/ole">
            <p:oleObj spid="_x0000_s34822" name="公式" r:id="rId6" imgW="444240" imgH="177480" progId="Equation.3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680344" y="5191125"/>
          <a:ext cx="2387600" cy="889000"/>
        </p:xfrm>
        <a:graphic>
          <a:graphicData uri="http://schemas.openxmlformats.org/presentationml/2006/ole">
            <p:oleObj spid="_x0000_s34823" name="公式" r:id="rId7" imgW="119376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1077</Words>
  <Application>Microsoft Office PowerPoint</Application>
  <PresentationFormat>全屏显示(4:3)</PresentationFormat>
  <Paragraphs>96</Paragraphs>
  <Slides>13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</vt:lpstr>
      <vt:lpstr>公式</vt:lpstr>
      <vt:lpstr>Microsoft 公式 3.0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39</cp:revision>
  <dcterms:created xsi:type="dcterms:W3CDTF">2013-04-14T04:01:05Z</dcterms:created>
  <dcterms:modified xsi:type="dcterms:W3CDTF">2013-04-19T16:24:36Z</dcterms:modified>
</cp:coreProperties>
</file>