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8" r:id="rId8"/>
    <p:sldId id="269" r:id="rId9"/>
    <p:sldId id="270" r:id="rId10"/>
    <p:sldId id="279" r:id="rId11"/>
    <p:sldId id="280" r:id="rId12"/>
    <p:sldId id="281" r:id="rId13"/>
    <p:sldId id="259" r:id="rId14"/>
    <p:sldId id="260" r:id="rId15"/>
    <p:sldId id="271" r:id="rId16"/>
    <p:sldId id="282" r:id="rId17"/>
    <p:sldId id="261" r:id="rId18"/>
    <p:sldId id="265" r:id="rId19"/>
    <p:sldId id="266" r:id="rId20"/>
    <p:sldId id="267" r:id="rId21"/>
    <p:sldId id="272" r:id="rId22"/>
    <p:sldId id="273" r:id="rId23"/>
    <p:sldId id="274" r:id="rId24"/>
    <p:sldId id="275" r:id="rId25"/>
    <p:sldId id="276" r:id="rId26"/>
    <p:sldId id="283" r:id="rId27"/>
    <p:sldId id="28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image" Target="../media/image310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0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53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4.wmf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11" Type="http://schemas.openxmlformats.org/officeDocument/2006/relationships/image" Target="../media/image59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33.bin"/><Relationship Id="rId3" Type="http://schemas.openxmlformats.org/officeDocument/2006/relationships/image" Target="../media/image70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7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395536" y="476672"/>
                <a:ext cx="835292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一物体做斜抛运动，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b="1" i="1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kumimoji="0" 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与水平方向夹角为</a:t>
                </a:r>
                <a:r>
                  <a:rPr kumimoji="0" lang="el-GR" altLang="zh-CN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kumimoji="0" lang="en-US" altLang="zh-CN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。物体运动轨道最高点处的曲率半径 </a:t>
                </a:r>
                <a:r>
                  <a:rPr kumimoji="0" lang="el-GR" altLang="zh-CN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ρ</a:t>
                </a:r>
                <a:r>
                  <a:rPr kumimoji="0" lang="en-US" altLang="zh-CN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为</a:t>
                </a:r>
                <a:r>
                  <a:rPr kumimoji="0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____________________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76672"/>
                <a:ext cx="8352928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68" t="-7299" r="-2190" b="-167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5445" y="870768"/>
                <a:ext cx="1692899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zh-CN" altLang="en-US" sz="2400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zh-CN" sz="2400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/g</a:t>
                </a:r>
                <a:endParaRPr lang="zh-CN" altLang="en-US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45" y="870768"/>
                <a:ext cx="1692899" cy="470000"/>
              </a:xfrm>
              <a:prstGeom prst="rect">
                <a:avLst/>
              </a:prstGeom>
              <a:blipFill rotWithShape="1">
                <a:blip r:embed="rId3"/>
                <a:stretch>
                  <a:fillRect t="-7792" r="-431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395536" y="3290208"/>
            <a:ext cx="82809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一位同学双手紧握两个哑铃，坐在转椅上演示刚体定轴转动实验。他伸开或收紧双臂，其身体转动的快慢会发生明显改变。如果开始平均每分钟转动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30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圈，后来平均每分钟转动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60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圈，那么他的身体和转椅相对于转轴的转动惯量变为原来的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________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倍。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94301" y="476172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34408" y="1556792"/>
            <a:ext cx="3810000" cy="1093275"/>
            <a:chOff x="4434408" y="1556792"/>
            <a:chExt cx="3810000" cy="1093275"/>
          </a:xfrm>
        </p:grpSpPr>
        <p:sp>
          <p:nvSpPr>
            <p:cNvPr id="5" name="任意多边形 4"/>
            <p:cNvSpPr/>
            <p:nvPr/>
          </p:nvSpPr>
          <p:spPr>
            <a:xfrm>
              <a:off x="4434408" y="1794298"/>
              <a:ext cx="3810000" cy="855769"/>
            </a:xfrm>
            <a:custGeom>
              <a:avLst/>
              <a:gdLst>
                <a:gd name="connsiteX0" fmla="*/ 0 w 3810000"/>
                <a:gd name="connsiteY0" fmla="*/ 745702 h 855769"/>
                <a:gd name="connsiteX1" fmla="*/ 1921934 w 3810000"/>
                <a:gd name="connsiteY1" fmla="*/ 635 h 855769"/>
                <a:gd name="connsiteX2" fmla="*/ 3810000 w 3810000"/>
                <a:gd name="connsiteY2" fmla="*/ 855769 h 8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855769">
                  <a:moveTo>
                    <a:pt x="0" y="745702"/>
                  </a:moveTo>
                  <a:cubicBezTo>
                    <a:pt x="643467" y="363996"/>
                    <a:pt x="1286934" y="-17710"/>
                    <a:pt x="1921934" y="635"/>
                  </a:cubicBezTo>
                  <a:cubicBezTo>
                    <a:pt x="2556934" y="18979"/>
                    <a:pt x="3183467" y="437374"/>
                    <a:pt x="3810000" y="855769"/>
                  </a:cubicBezTo>
                </a:path>
              </a:pathLst>
            </a:cu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6356342" y="1772816"/>
              <a:ext cx="879954" cy="6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236296" y="1556792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箭头连接符 14"/>
            <p:cNvCxnSpPr>
              <a:stCxn id="5" idx="1"/>
            </p:cNvCxnSpPr>
            <p:nvPr/>
          </p:nvCxnSpPr>
          <p:spPr>
            <a:xfrm>
              <a:off x="6356342" y="1794933"/>
              <a:ext cx="0" cy="625955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12160" y="19075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4301" y="1794933"/>
                <a:ext cx="1855060" cy="72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𝒈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zh-CN" altLang="en-US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𝝆</m:t>
                        </m:r>
                      </m:den>
                    </m:f>
                  </m:oMath>
                </a14:m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01" y="1794933"/>
                <a:ext cx="1855060" cy="7265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15816" y="5430415"/>
                <a:ext cx="4032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角动量守恒：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2400" b="1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altLang="zh-CN" sz="2400" b="1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2400" b="1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𝝎</m:t>
                    </m:r>
                  </m:oMath>
                </a14:m>
                <a:r>
                  <a:rPr lang="en-US" altLang="zh-CN" sz="2400" b="1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430415"/>
                <a:ext cx="403244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26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8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1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5640"/>
            <a:ext cx="8640000" cy="173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8640000" cy="208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960" y="1131934"/>
                <a:ext cx="543226" cy="621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131934"/>
                <a:ext cx="543226" cy="6218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3808" y="1481204"/>
                <a:ext cx="995337" cy="793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481204"/>
                <a:ext cx="995337" cy="7937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560" y="2276872"/>
                <a:ext cx="8064896" cy="68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总加速度为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在切向的投影。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𝑹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𝒈</m:t>
                    </m:r>
                  </m:oMath>
                </a14:m>
                <a:endParaRPr lang="zh-CN" alt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8064896" cy="684675"/>
              </a:xfrm>
              <a:prstGeom prst="rect">
                <a:avLst/>
              </a:prstGeom>
              <a:blipFill rotWithShape="1">
                <a:blip r:embed="rId6"/>
                <a:stretch>
                  <a:fillRect l="-1134" b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42918" y="5445224"/>
            <a:ext cx="698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冲量（曲线下的面积）之比即为速度之比。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时刻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~ 1,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~ 1;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时刻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~ 3,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~ 9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再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用动能定理。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5591" y="400506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1:3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48691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1:8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000" cy="199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8" y="3429000"/>
            <a:ext cx="8640000" cy="208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188721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(1/3)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，方向同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145516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连线，距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(2/3)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处</a:t>
            </a:r>
            <a:endParaRPr lang="zh-CN" alt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7744" y="2564904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*0 +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*0 +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7585" y="5661248"/>
                <a:ext cx="6144695" cy="698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角动量守恒：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𝒎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𝒃</m:t>
                    </m:r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/>
                      </a:rPr>
                      <m:t>𝐬𝐢𝐧</m:t>
                    </m:r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𝒎𝒗𝑳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𝑻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𝒎</m:t>
                    </m:r>
                    <m:f>
                      <m:f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𝑳</m:t>
                        </m:r>
                      </m:den>
                    </m:f>
                  </m:oMath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85" y="5661248"/>
                <a:ext cx="6144695" cy="698396"/>
              </a:xfrm>
              <a:prstGeom prst="rect">
                <a:avLst/>
              </a:prstGeom>
              <a:blipFill rotWithShape="1">
                <a:blip r:embed="rId4"/>
                <a:stretch>
                  <a:fillRect l="-1488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7864" y="4941168"/>
                <a:ext cx="1617109" cy="67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𝒃</m:t>
                            </m:r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𝐬𝐢𝐧</m:t>
                            </m:r>
                            <m: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𝜽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941168"/>
                <a:ext cx="1617109" cy="6792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000" cy="244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8109" y="2959000"/>
                <a:ext cx="4534703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𝟐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𝒎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𝒎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90 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kg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宋体"/>
                    <a:cs typeface="Times New Roman" pitchFamily="18" charset="0"/>
                  </a:rPr>
                  <a:t>•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400" b="1" baseline="30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400" b="1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09" y="2959000"/>
                <a:ext cx="4534703" cy="509178"/>
              </a:xfrm>
              <a:prstGeom prst="rect">
                <a:avLst/>
              </a:prstGeom>
              <a:blipFill rotWithShape="1">
                <a:blip r:embed="rId3"/>
                <a:stretch>
                  <a:fillRect t="-9524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04048" y="1002394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90 kg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•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3607072"/>
                <a:ext cx="4525085" cy="165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𝟐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𝒎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𝒎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58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Cambria Math"/>
                  </a:rPr>
                  <a:t> 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kg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宋体"/>
                    <a:cs typeface="Times New Roman" pitchFamily="18" charset="0"/>
                  </a:rPr>
                  <a:t>•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400" b="1" baseline="30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2400" b="1" baseline="30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800" b="1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zh-CN" altLang="en-US" sz="24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l-GR" altLang="zh-CN" sz="24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𝝂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zh-CN" altLang="en-US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l-GR" altLang="zh-CN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𝝂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endParaRPr lang="en-US" altLang="zh-CN" sz="800" b="1" i="1" dirty="0">
                  <a:solidFill>
                    <a:srgbClr val="0000FF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𝑾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en-US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𝝅</m:t>
                            </m:r>
                            <m:r>
                              <a:rPr lang="el-GR" altLang="zh-CN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zh-CN" altLang="en-US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en-US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zh-CN" altLang="en-US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𝝅</m:t>
                            </m:r>
                            <m:r>
                              <a:rPr lang="el-GR" altLang="zh-CN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𝝂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07072"/>
                <a:ext cx="4525085" cy="1656479"/>
              </a:xfrm>
              <a:prstGeom prst="rect">
                <a:avLst/>
              </a:prstGeom>
              <a:blipFill rotWithShape="1">
                <a:blip r:embed="rId4"/>
                <a:stretch>
                  <a:fillRect l="-943" t="-2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34743" y="184482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3.1 Hz</a:t>
            </a:r>
            <a:endParaRPr lang="zh-CN" altLang="en-US" sz="2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228457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3908 J</a:t>
            </a:r>
            <a:endParaRPr lang="zh-CN" altLang="en-US" sz="2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19998"/>
            <a:ext cx="81369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14.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两个质点质量均为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 kg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，距离为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 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。若每个质点只受到对方的万有引力作用，无其它力的作用，那么让两者同时由静止释放，它们将互相靠近，最后碰撞。两质点释放后，大约经过多长时间才能相互碰撞？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(A) 2.7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分钟                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(B) 27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分钟      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      (C) 2.7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小时                  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(D) 27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小时 </a:t>
            </a: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4181856" y="2102752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2780928"/>
                <a:ext cx="3547574" cy="842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𝑮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sz="2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𝑮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80928"/>
                <a:ext cx="3547574" cy="842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04034" y="2833446"/>
                <a:ext cx="2164310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𝑮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34" y="2833446"/>
                <a:ext cx="2164310" cy="7861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9552" y="3789040"/>
            <a:ext cx="8065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考虑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=0.25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时的情况，此时，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8.167×10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-6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m/s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。运动到此时的时间一定大于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0.25/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8.5h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。所以只能选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82623" y="5275807"/>
            <a:ext cx="3805801" cy="847106"/>
            <a:chOff x="4427984" y="5275807"/>
            <a:chExt cx="3805801" cy="847106"/>
          </a:xfrm>
        </p:grpSpPr>
        <p:grpSp>
          <p:nvGrpSpPr>
            <p:cNvPr id="19" name="组合 18"/>
            <p:cNvGrpSpPr/>
            <p:nvPr/>
          </p:nvGrpSpPr>
          <p:grpSpPr>
            <a:xfrm>
              <a:off x="4427984" y="5275807"/>
              <a:ext cx="3805801" cy="601465"/>
              <a:chOff x="4572000" y="5491831"/>
              <a:chExt cx="3805801" cy="60146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572000" y="5491831"/>
                <a:ext cx="3805801" cy="601465"/>
                <a:chOff x="4572000" y="5491831"/>
                <a:chExt cx="3805801" cy="601465"/>
              </a:xfrm>
            </p:grpSpPr>
            <p:sp>
              <p:nvSpPr>
                <p:cNvPr id="2" name="椭圆 1"/>
                <p:cNvSpPr>
                  <a:spLocks noChangeAspect="1"/>
                </p:cNvSpPr>
                <p:nvPr/>
              </p:nvSpPr>
              <p:spPr>
                <a:xfrm>
                  <a:off x="4572000" y="5491831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>
                  <a:spLocks noChangeAspect="1"/>
                </p:cNvSpPr>
                <p:nvPr/>
              </p:nvSpPr>
              <p:spPr>
                <a:xfrm>
                  <a:off x="8197801" y="5491831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" name="直接连接符 9"/>
                <p:cNvCxnSpPr/>
                <p:nvPr/>
              </p:nvCxnSpPr>
              <p:spPr>
                <a:xfrm>
                  <a:off x="4698004" y="5589240"/>
                  <a:ext cx="18000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507949" y="5589240"/>
                  <a:ext cx="18000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组合 15"/>
                <p:cNvGrpSpPr/>
                <p:nvPr/>
              </p:nvGrpSpPr>
              <p:grpSpPr>
                <a:xfrm>
                  <a:off x="5480587" y="5913296"/>
                  <a:ext cx="2005601" cy="180000"/>
                  <a:chOff x="4572000" y="5913296"/>
                  <a:chExt cx="2005601" cy="180000"/>
                </a:xfrm>
              </p:grpSpPr>
              <p:sp>
                <p:nvSpPr>
                  <p:cNvPr id="12" name="椭圆 11"/>
                  <p:cNvSpPr>
                    <a:spLocks noChangeAspect="1"/>
                  </p:cNvSpPr>
                  <p:nvPr/>
                </p:nvSpPr>
                <p:spPr>
                  <a:xfrm>
                    <a:off x="4572000" y="5913296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/>
                  <p:cNvSpPr>
                    <a:spLocks noChangeAspect="1"/>
                  </p:cNvSpPr>
                  <p:nvPr/>
                </p:nvSpPr>
                <p:spPr>
                  <a:xfrm>
                    <a:off x="6397601" y="5913296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698004" y="6010705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/>
                  <p:cNvCxnSpPr/>
                  <p:nvPr/>
                </p:nvCxnSpPr>
                <p:spPr>
                  <a:xfrm>
                    <a:off x="5599282" y="6010705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" name="TextBox 17"/>
              <p:cNvSpPr txBox="1"/>
              <p:nvPr/>
            </p:nvSpPr>
            <p:spPr>
              <a:xfrm>
                <a:off x="6292241" y="5573338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604260" y="566124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1560" y="4797152"/>
                <a:ext cx="3240360" cy="168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𝑮</m:t>
                        </m:r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ra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altLang="zh-CN" sz="2400" b="1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𝐝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⇒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𝐝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𝒕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400" b="1" i="0" dirty="0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𝐝</m:t>
                        </m:r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𝑮</m:t>
                            </m:r>
                            <m:f>
                              <m:fPr>
                                <m:ctrlP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97152"/>
                <a:ext cx="3240360" cy="16842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4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548680"/>
            <a:ext cx="8136904" cy="3785652"/>
            <a:chOff x="683568" y="908720"/>
            <a:chExt cx="8136904" cy="3785652"/>
          </a:xfrm>
        </p:grpSpPr>
        <p:sp>
          <p:nvSpPr>
            <p:cNvPr id="13" name="矩形 12"/>
            <p:cNvSpPr/>
            <p:nvPr/>
          </p:nvSpPr>
          <p:spPr>
            <a:xfrm>
              <a:off x="683568" y="908720"/>
              <a:ext cx="8136904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15. 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质点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做半径为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的变速圆周运动，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为任意时刻质点的速率。下列说法错误的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是</a:t>
              </a:r>
              <a:endPara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(A) 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质点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的切向加速度大小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为</a:t>
              </a:r>
              <a:endPara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(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B)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质点所受合力的大小为</a:t>
              </a:r>
            </a:p>
            <a:p>
              <a:endPara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(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C)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质点所受力矩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对圆心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的大小为</a:t>
              </a:r>
            </a:p>
            <a:p>
              <a:endPara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(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D)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质点对圆心的角动量大小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为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277277"/>
                </p:ext>
              </p:extLst>
            </p:nvPr>
          </p:nvGraphicFramePr>
          <p:xfrm>
            <a:off x="5214352" y="1915176"/>
            <a:ext cx="365760" cy="649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6" name="公式" r:id="rId3" imgW="228600" imgH="406080" progId="Equation.3">
                    <p:embed/>
                  </p:oleObj>
                </mc:Choice>
                <mc:Fallback>
                  <p:oleObj name="公式" r:id="rId3" imgW="228600" imgH="406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352" y="1915176"/>
                          <a:ext cx="365760" cy="6497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526486"/>
                </p:ext>
              </p:extLst>
            </p:nvPr>
          </p:nvGraphicFramePr>
          <p:xfrm>
            <a:off x="4833752" y="2492896"/>
            <a:ext cx="1970496" cy="89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7" name="公式" r:id="rId5" imgW="1231560" imgH="558720" progId="Equation.3">
                    <p:embed/>
                  </p:oleObj>
                </mc:Choice>
                <mc:Fallback>
                  <p:oleObj name="公式" r:id="rId5" imgW="1231560" imgH="5587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752" y="2492896"/>
                          <a:ext cx="1970496" cy="893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052522"/>
                </p:ext>
              </p:extLst>
            </p:nvPr>
          </p:nvGraphicFramePr>
          <p:xfrm>
            <a:off x="5946728" y="3255128"/>
            <a:ext cx="2153664" cy="89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name="公式" r:id="rId7" imgW="1346040" imgH="558720" progId="Equation.3">
                    <p:embed/>
                  </p:oleObj>
                </mc:Choice>
                <mc:Fallback>
                  <p:oleObj name="公式" r:id="rId7" imgW="1346040" imgH="5587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6728" y="3255128"/>
                          <a:ext cx="2153664" cy="893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046541"/>
                </p:ext>
              </p:extLst>
            </p:nvPr>
          </p:nvGraphicFramePr>
          <p:xfrm>
            <a:off x="5515843" y="4293096"/>
            <a:ext cx="568325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9" name="公式" r:id="rId9" imgW="355320" imgH="177480" progId="Equation.3">
                    <p:embed/>
                  </p:oleObj>
                </mc:Choice>
                <mc:Fallback>
                  <p:oleObj name="公式" r:id="rId9" imgW="355320" imgH="17748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5843" y="4293096"/>
                          <a:ext cx="568325" cy="284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AutoShape 7"/>
          <p:cNvSpPr>
            <a:spLocks noChangeAspect="1" noChangeArrowheads="1"/>
          </p:cNvSpPr>
          <p:nvPr/>
        </p:nvSpPr>
        <p:spPr bwMode="auto">
          <a:xfrm>
            <a:off x="509448" y="3140968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54529" y="4725144"/>
                <a:ext cx="3129639" cy="905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num>
                        <m:den>
                          <m:r>
                            <a:rPr lang="en-US" altLang="zh-CN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        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𝝆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29" y="4725144"/>
                <a:ext cx="3129639" cy="90524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9552" y="439504"/>
                <a:ext cx="8064896" cy="1974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16. </a:t>
                </a:r>
                <a:r>
                  <a:rPr lang="zh-CN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质量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为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20 g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的子弹以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200 m/s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的速率射入固定墙壁内，设子弹所受阻力与其进入墙壁的深度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的关系如图所示，则该子弹能进入墙壁的深度为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BR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(</a:t>
                </a:r>
                <a:r>
                  <a:rPr lang="pt-BR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A) 3 cm             </a:t>
                </a:r>
                <a:r>
                  <a:rPr lang="pt-BR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pt-BR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(B) 2 cm     </a:t>
                </a:r>
                <a:endPara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BR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(</a:t>
                </a:r>
                <a:r>
                  <a:rPr lang="pt-BR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C)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pt-BR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cm               </a:t>
                </a:r>
                <a:r>
                  <a:rPr lang="pt-BR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(D) 12.5 cm 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9504"/>
                <a:ext cx="8064896" cy="1974964"/>
              </a:xfrm>
              <a:prstGeom prst="rect">
                <a:avLst/>
              </a:prstGeom>
              <a:blipFill rotWithShape="1">
                <a:blip r:embed="rId2"/>
                <a:stretch>
                  <a:fillRect l="-1210" t="-3395" r="-605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108835" cy="15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7"/>
          <p:cNvSpPr>
            <a:spLocks noChangeAspect="1" noChangeArrowheads="1"/>
          </p:cNvSpPr>
          <p:nvPr/>
        </p:nvSpPr>
        <p:spPr bwMode="auto">
          <a:xfrm>
            <a:off x="755576" y="1556792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535287"/>
            <a:ext cx="567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20000×0.02 / 2 + 20000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(1/2)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mv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2716" y="296733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0.01 m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550364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17.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在太阳参考系（看作惯性系）中，只考虑太阳、地球、月球三个星球，而忽略其他星体的作用，那么以下说法哪个是正确的？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地球围绕太阳做椭圆运动</a:t>
            </a:r>
          </a:p>
          <a:p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地球与月球的质心绕太阳做椭圆运动</a:t>
            </a:r>
          </a:p>
          <a:p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地球与月球系统的机械能守恒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地球的机械能守恒</a:t>
            </a:r>
          </a:p>
          <a:p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地球对太阳中心的角动量守恒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spect="1" noChangeArrowheads="1"/>
          </p:cNvSpPr>
          <p:nvPr/>
        </p:nvSpPr>
        <p:spPr bwMode="auto">
          <a:xfrm>
            <a:off x="683568" y="5013176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0" y="188640"/>
            <a:ext cx="8640000" cy="264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0" y="3429000"/>
            <a:ext cx="8640000" cy="20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7"/>
          <p:cNvSpPr>
            <a:spLocks noChangeAspect="1" noChangeArrowheads="1"/>
          </p:cNvSpPr>
          <p:nvPr/>
        </p:nvSpPr>
        <p:spPr bwMode="auto">
          <a:xfrm>
            <a:off x="6732240" y="2394545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2994131" y="5097440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5661248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两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个过程中，物体对车和车对物体的摩擦力这一对力做的功不变，都是摩擦力乘以车长。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404664"/>
            <a:ext cx="82089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Times New Roman" pitchFamily="18" charset="0"/>
              </a:rPr>
              <a:t>18.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一长度为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 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的匀质棒，放在水平桌面上，可绕通过其一端的竖直固定轴转动，棒与桌面的滑动摩擦系数为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0.33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。开始时棒的角速度为</a:t>
            </a:r>
            <a:r>
              <a:rPr kumimoji="0" lang="zh-CN" altLang="en-US" sz="24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10 rad 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，随后由于摩擦转动逐渐减慢。问棒转动的角加速度的大小是多少？多长时间后棒停止转动？停止转动时一共转动了多少弧度？（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取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10 m/s</a:t>
            </a:r>
            <a:r>
              <a:rPr kumimoji="0" lang="en-US" altLang="zh-CN" sz="2400" b="1" i="0" u="none" strike="noStrike" cap="none" normalizeH="0" baseline="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2472824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itchFamily="18" charset="0"/>
              </a:rPr>
              <a:t>解：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棒受到摩擦力矩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00892"/>
              </p:ext>
            </p:extLst>
          </p:nvPr>
        </p:nvGraphicFramePr>
        <p:xfrm>
          <a:off x="3425405" y="2328808"/>
          <a:ext cx="345384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" name="公式" r:id="rId3" imgW="1726920" imgH="406080" progId="Equation.3">
                  <p:embed/>
                </p:oleObj>
              </mc:Choice>
              <mc:Fallback>
                <p:oleObj name="公式" r:id="rId3" imgW="17269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405" y="2328808"/>
                        <a:ext cx="345384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0515" y="3192651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棒的转动惯量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72604"/>
              </p:ext>
            </p:extLst>
          </p:nvPr>
        </p:nvGraphicFramePr>
        <p:xfrm>
          <a:off x="3467544" y="3026625"/>
          <a:ext cx="132048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" name="公式" r:id="rId5" imgW="660240" imgH="406080" progId="Equation.3">
                  <p:embed/>
                </p:oleObj>
              </mc:Choice>
              <mc:Fallback>
                <p:oleObj name="公式" r:id="rId5" imgW="6602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544" y="3026625"/>
                        <a:ext cx="132048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115616" y="404745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角加速度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94504"/>
              </p:ext>
            </p:extLst>
          </p:nvPr>
        </p:nvGraphicFramePr>
        <p:xfrm>
          <a:off x="2627784" y="3841750"/>
          <a:ext cx="3987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" name="公式" r:id="rId7" imgW="1993680" imgH="406080" progId="Equation.3">
                  <p:embed/>
                </p:oleObj>
              </mc:Choice>
              <mc:Fallback>
                <p:oleObj name="公式" r:id="rId7" imgW="19936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841750"/>
                        <a:ext cx="39878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30268"/>
              </p:ext>
            </p:extLst>
          </p:nvPr>
        </p:nvGraphicFramePr>
        <p:xfrm>
          <a:off x="6732240" y="4031032"/>
          <a:ext cx="101592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" name="公式" r:id="rId9" imgW="507960" imgH="203040" progId="Equation.3">
                  <p:embed/>
                </p:oleObj>
              </mc:Choice>
              <mc:Fallback>
                <p:oleObj name="公式" r:id="rId9" imgW="507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2240" y="4031032"/>
                        <a:ext cx="1015920" cy="40608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242617"/>
              </p:ext>
            </p:extLst>
          </p:nvPr>
        </p:nvGraphicFramePr>
        <p:xfrm>
          <a:off x="1187624" y="4797152"/>
          <a:ext cx="1701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" name="公式" r:id="rId11" imgW="850680" imgH="228600" progId="Equation.3">
                  <p:embed/>
                </p:oleObj>
              </mc:Choice>
              <mc:Fallback>
                <p:oleObj name="公式" r:id="rId11" imgW="85068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97152"/>
                        <a:ext cx="17013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41896"/>
              </p:ext>
            </p:extLst>
          </p:nvPr>
        </p:nvGraphicFramePr>
        <p:xfrm>
          <a:off x="3247256" y="4598062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" name="公式" r:id="rId13" imgW="914400" imgH="431640" progId="Equation.3">
                  <p:embed/>
                </p:oleObj>
              </mc:Choice>
              <mc:Fallback>
                <p:oleObj name="公式" r:id="rId13" imgW="9144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56" y="4598062"/>
                        <a:ext cx="1828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831871"/>
              </p:ext>
            </p:extLst>
          </p:nvPr>
        </p:nvGraphicFramePr>
        <p:xfrm>
          <a:off x="5088795" y="4840372"/>
          <a:ext cx="380880" cy="35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" name="公式" r:id="rId15" imgW="190440" imgH="177480" progId="Equation.3">
                  <p:embed/>
                </p:oleObj>
              </mc:Choice>
              <mc:Fallback>
                <p:oleObj name="公式" r:id="rId15" imgW="1904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8795" y="4840372"/>
                        <a:ext cx="380880" cy="35496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33989"/>
              </p:ext>
            </p:extLst>
          </p:nvPr>
        </p:nvGraphicFramePr>
        <p:xfrm>
          <a:off x="1115616" y="5583237"/>
          <a:ext cx="477504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公式" r:id="rId17" imgW="2387520" imgH="406080" progId="Equation.3">
                  <p:embed/>
                </p:oleObj>
              </mc:Choice>
              <mc:Fallback>
                <p:oleObj name="公式" r:id="rId17" imgW="238752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83237"/>
                        <a:ext cx="477504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23481"/>
              </p:ext>
            </p:extLst>
          </p:nvPr>
        </p:nvGraphicFramePr>
        <p:xfrm>
          <a:off x="5885078" y="5813731"/>
          <a:ext cx="863280" cy="35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" name="公式" r:id="rId19" imgW="431640" imgH="177480" progId="Equation.3">
                  <p:embed/>
                </p:oleObj>
              </mc:Choice>
              <mc:Fallback>
                <p:oleObj name="公式" r:id="rId19" imgW="4316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85078" y="5813731"/>
                        <a:ext cx="863280" cy="35496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9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54020"/>
            <a:ext cx="669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19.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图所示，质量为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，半径为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的滑轮（视为均匀圆盘）可绕固定光滑水平轴旋转。一条柔软细绳环绕在滑轮边缘，下端悬挂着一个质量为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的圆柱形物体，一个质量为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的水平圆环在物体正上方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高度处。开始时滑轮、物体、圆环三者均保持静止，且细绳刚好伸直。现让三者一起开始自由运动，圆环将套在物体上，求圆环套在物体上开始一起运动的速度大小。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14" y="476672"/>
            <a:ext cx="14668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9552" y="3573016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根据牛顿第二定律和刚体定轴转动定律，有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1720" y="4039120"/>
                <a:ext cx="1916871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𝑻𝑹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039120"/>
                <a:ext cx="1916871" cy="470000"/>
              </a:xfrm>
              <a:prstGeom prst="rect">
                <a:avLst/>
              </a:prstGeom>
              <a:blipFill rotWithShape="1">
                <a:blip r:embed="rId3"/>
                <a:stretch>
                  <a:fillRect r="-637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37774" y="4047455"/>
                <a:ext cx="24224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𝒎𝒈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𝒎𝑹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774" y="4047455"/>
                <a:ext cx="24224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00133" y="4509120"/>
                <a:ext cx="211993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𝑹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133" y="4509120"/>
                <a:ext cx="2119939" cy="7838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115616" y="5301208"/>
            <a:ext cx="5650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设物体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下降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高度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后，圆环与其相碰，有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42769" y="5805264"/>
                <a:ext cx="2113207" cy="93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𝒍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𝒍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𝒈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𝒂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69" y="5805264"/>
                <a:ext cx="2113207" cy="93519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14607" y="6063679"/>
                <a:ext cx="969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𝒍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𝒉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07" y="6063679"/>
                <a:ext cx="96956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6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9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14" y="476672"/>
            <a:ext cx="14668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5955" y="476672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所以碰撞前物体的速度大小为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75656" y="980728"/>
                <a:ext cx="2715679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𝒂𝒍</m:t>
                          </m:r>
                        </m:e>
                      </m:ra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𝒈𝒉</m:t>
                          </m:r>
                        </m:e>
                      </m:rad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980728"/>
                <a:ext cx="2715679" cy="539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17010" y="15567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圆环的速度大小为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5656" y="2097341"/>
                <a:ext cx="4676921" cy="54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𝒈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𝒍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rad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𝒈𝒉</m:t>
                          </m:r>
                        </m:e>
                      </m:ra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097341"/>
                <a:ext cx="4676921" cy="5415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929784" y="278092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碰撞前后角动量守恒，有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5656" y="3789040"/>
                <a:ext cx="6236836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𝒎𝒗𝑹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89040"/>
                <a:ext cx="6236836" cy="7277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3648" y="3255367"/>
                <a:ext cx="5340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𝑱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𝒎𝒗𝑹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𝑱</m:t>
                      </m:r>
                      <m:r>
                        <a:rPr lang="zh-CN" altLang="en-US" sz="2400" b="1" i="1" dirty="0">
                          <a:solidFill>
                            <a:srgbClr val="0000FF"/>
                          </a:solidFill>
                          <a:latin typeface="Cambria Math"/>
                        </a:rPr>
                        <m:t>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55367"/>
                <a:ext cx="5340821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99592" y="465313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得圆环和物体一起运动的速度大小为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5193685"/>
                <a:ext cx="2680286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𝒈𝒉</m:t>
                          </m:r>
                        </m:e>
                      </m:rad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93685"/>
                <a:ext cx="2680286" cy="7848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426852" y="404664"/>
            <a:ext cx="63773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如图，半径为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，质量为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的定滑轮可视为均匀圆盘，可绕光滑水平固定轴自由旋转。滑轮边缘环绕的细绳不可伸长，下端悬挂质量为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的物体，绳与滑轮间不打滑。开始时用手托住物体，使绳刚好绷紧。松手后，物体下落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高度时，滑轮的角速度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7966"/>
            <a:ext cx="1720215" cy="248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5616" y="2938872"/>
                <a:ext cx="6615465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𝒎𝒈𝒉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938872"/>
                <a:ext cx="6615465" cy="922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0483" y="4005064"/>
                <a:ext cx="1539589" cy="88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𝝎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𝒈𝒉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83" y="4005064"/>
                <a:ext cx="1539589" cy="882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09686" y="2168069"/>
                <a:ext cx="710386" cy="684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𝒈𝒉</m:t>
                              </m:r>
                            </m:e>
                          </m:rad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86" y="2168069"/>
                <a:ext cx="710386" cy="6848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3" y="472604"/>
            <a:ext cx="6903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质量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，长度为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的均质细棒，一端固定有一个质量也是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的小球，可绕通过其另一端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的水平轴在竖直平面内无摩擦自由转动，组成一个球摆。现有一质量为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的子弹，以水平速率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射向小球，穿过小球后的速率为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。要使球摆在竖直平面内转过完整的一圈，子弹入射的速率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至少应多大？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49" y="404664"/>
            <a:ext cx="1377315" cy="238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2852936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球摆对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点的转动惯量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76881"/>
              </p:ext>
            </p:extLst>
          </p:nvPr>
        </p:nvGraphicFramePr>
        <p:xfrm>
          <a:off x="2460392" y="3284984"/>
          <a:ext cx="34797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公式" r:id="rId4" imgW="1739880" imgH="406080" progId="Equation.3">
                  <p:embed/>
                </p:oleObj>
              </mc:Choice>
              <mc:Fallback>
                <p:oleObj name="公式" r:id="rId4" imgW="17398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392" y="3284984"/>
                        <a:ext cx="347976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86574" y="438742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子弹射入小球过程，角动量守恒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44339"/>
              </p:ext>
            </p:extLst>
          </p:nvPr>
        </p:nvGraphicFramePr>
        <p:xfrm>
          <a:off x="5632960" y="4201016"/>
          <a:ext cx="253944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公式" r:id="rId6" imgW="1269720" imgH="406080" progId="Equation.3">
                  <p:embed/>
                </p:oleObj>
              </mc:Choice>
              <mc:Fallback>
                <p:oleObj name="公式" r:id="rId6" imgW="12697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960" y="4201016"/>
                        <a:ext cx="253944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15616" y="539122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解得球摆刚开始摆动的角速度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6065"/>
              </p:ext>
            </p:extLst>
          </p:nvPr>
        </p:nvGraphicFramePr>
        <p:xfrm>
          <a:off x="5331128" y="5204816"/>
          <a:ext cx="147312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公式" r:id="rId8" imgW="736560" imgH="444240" progId="Equation.3">
                  <p:embed/>
                </p:oleObj>
              </mc:Choice>
              <mc:Fallback>
                <p:oleObj name="公式" r:id="rId8" imgW="7365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128" y="5204816"/>
                        <a:ext cx="147312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4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581779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在摆动过程中，球摆和地球系统的机械能守恒，对刚开始摆动和最高点，有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80726"/>
              </p:ext>
            </p:extLst>
          </p:nvPr>
        </p:nvGraphicFramePr>
        <p:xfrm>
          <a:off x="2575664" y="1412776"/>
          <a:ext cx="40125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公式" r:id="rId3" imgW="2006280" imgH="406080" progId="Equation.3">
                  <p:embed/>
                </p:oleObj>
              </mc:Choice>
              <mc:Fallback>
                <p:oleObj name="公式" r:id="rId3" imgW="200628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664" y="1412776"/>
                        <a:ext cx="401256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99592" y="2463279"/>
            <a:ext cx="4950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要使球摆转过一周，必须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623154"/>
              </p:ext>
            </p:extLst>
          </p:nvPr>
        </p:nvGraphicFramePr>
        <p:xfrm>
          <a:off x="5903648" y="2276872"/>
          <a:ext cx="198072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公式" r:id="rId5" imgW="990360" imgH="406080" progId="Equation.3">
                  <p:embed/>
                </p:oleObj>
              </mc:Choice>
              <mc:Fallback>
                <p:oleObj name="公式" r:id="rId5" imgW="9903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648" y="2276872"/>
                        <a:ext cx="198072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912272"/>
              </p:ext>
            </p:extLst>
          </p:nvPr>
        </p:nvGraphicFramePr>
        <p:xfrm>
          <a:off x="3653904" y="3212976"/>
          <a:ext cx="185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公式" r:id="rId7" imgW="927000" imgH="444240" progId="Equation.3">
                  <p:embed/>
                </p:oleObj>
              </mc:Choice>
              <mc:Fallback>
                <p:oleObj name="公式" r:id="rId7" imgW="9270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904" y="3212976"/>
                        <a:ext cx="1854200" cy="8890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5" y="3854157"/>
            <a:ext cx="1377315" cy="238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30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72720"/>
            <a:ext cx="5706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飞船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绕行星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做半径为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的圆轨道飞行，飞行速率恒定为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点增大飞船的速率达到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，速度方向不变，使飞船轨道变为经过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点的椭圆形（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点到行星中心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的距离为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），那么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必须达到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的多少倍？</a:t>
            </a:r>
          </a:p>
          <a:p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点增大飞船的速率达到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，速度方向不变，使飞船轨道变为顶点为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点的抛物线形，那么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必须达到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的多少倍？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27" y="458346"/>
            <a:ext cx="2646045" cy="275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99466" y="393305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+mn-ea"/>
              </a:rPr>
              <a:t>解：</a:t>
            </a:r>
            <a:r>
              <a:rPr lang="pt-BR" altLang="zh-CN" sz="2400" b="1" dirty="0">
                <a:solidFill>
                  <a:srgbClr val="0000FF"/>
                </a:solidFill>
                <a:latin typeface="+mn-ea"/>
              </a:rPr>
              <a:t>(1) </a:t>
            </a:r>
            <a:r>
              <a:rPr lang="zh-CN" altLang="zh-CN" sz="2400" b="1" dirty="0">
                <a:solidFill>
                  <a:srgbClr val="0000FF"/>
                </a:solidFill>
                <a:latin typeface="+mn-ea"/>
              </a:rPr>
              <a:t>圆轨道时，牛顿第二定律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78957"/>
              </p:ext>
            </p:extLst>
          </p:nvPr>
        </p:nvGraphicFramePr>
        <p:xfrm>
          <a:off x="3124848" y="4463128"/>
          <a:ext cx="18792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公式" r:id="rId4" imgW="939600" imgH="419040" progId="Equation.3">
                  <p:embed/>
                </p:oleObj>
              </mc:Choice>
              <mc:Fallback>
                <p:oleObj name="公式" r:id="rId4" imgW="9396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848" y="4463128"/>
                        <a:ext cx="187920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62343"/>
              </p:ext>
            </p:extLst>
          </p:nvPr>
        </p:nvGraphicFramePr>
        <p:xfrm>
          <a:off x="2987824" y="5641176"/>
          <a:ext cx="426672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公式" r:id="rId6" imgW="2133360" imgH="406080" progId="Equation.3">
                  <p:embed/>
                </p:oleObj>
              </mc:Choice>
              <mc:Fallback>
                <p:oleObj name="公式" r:id="rId6" imgW="21333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641176"/>
                        <a:ext cx="426672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87624" y="580526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机械能守恒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0236" y="767321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角动量守恒</a:t>
            </a:r>
            <a:endParaRPr kumimoji="0" lang="zh-CN" altLang="pt-BR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404233"/>
              </p:ext>
            </p:extLst>
          </p:nvPr>
        </p:nvGraphicFramePr>
        <p:xfrm>
          <a:off x="2843808" y="767321"/>
          <a:ext cx="233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公式" r:id="rId3" imgW="1168200" imgH="228600" progId="Equation.3">
                  <p:embed/>
                </p:oleObj>
              </mc:Choice>
              <mc:Fallback>
                <p:oleObj name="公式" r:id="rId3" imgW="1168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767321"/>
                        <a:ext cx="233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4279" y="174581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所以</a:t>
            </a:r>
            <a:endParaRPr kumimoji="0" lang="zh-CN" altLang="pt-BR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30749"/>
              </p:ext>
            </p:extLst>
          </p:nvPr>
        </p:nvGraphicFramePr>
        <p:xfrm>
          <a:off x="2167088" y="1532408"/>
          <a:ext cx="139680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公式" r:id="rId5" imgW="698400" imgH="444240" progId="Equation.3">
                  <p:embed/>
                </p:oleObj>
              </mc:Choice>
              <mc:Fallback>
                <p:oleObj name="公式" r:id="rId5" imgW="698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088" y="1532408"/>
                        <a:ext cx="1396800" cy="88848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pt-BR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pt-BR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4279" y="2886035"/>
            <a:ext cx="4763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抛物线轨道时，无穷远处势能和动能均为零，所以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16724"/>
              </p:ext>
            </p:extLst>
          </p:nvPr>
        </p:nvGraphicFramePr>
        <p:xfrm>
          <a:off x="2339752" y="3840976"/>
          <a:ext cx="25653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公式" r:id="rId7" imgW="1282680" imgH="406080" progId="Equation.3">
                  <p:embed/>
                </p:oleObj>
              </mc:Choice>
              <mc:Fallback>
                <p:oleObj name="公式" r:id="rId7" imgW="128268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40976"/>
                        <a:ext cx="256536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278"/>
              </p:ext>
            </p:extLst>
          </p:nvPr>
        </p:nvGraphicFramePr>
        <p:xfrm>
          <a:off x="2363088" y="4916784"/>
          <a:ext cx="264096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公式" r:id="rId9" imgW="1320480" imgH="444240" progId="Equation.3">
                  <p:embed/>
                </p:oleObj>
              </mc:Choice>
              <mc:Fallback>
                <p:oleObj name="公式" r:id="rId9" imgW="13204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088" y="4916784"/>
                        <a:ext cx="2640960" cy="88848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74370"/>
            <a:ext cx="2646045" cy="275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8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95536" y="339621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牙买加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短跑运动员鲍威尔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2007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年创造了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秒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百米世界纪录，他以起跑后超常的加速能力而闻名。下图是鲍威尔起跑后某次脚着地时蹬地的力随时间的变化关系曲线，正力表示加速时的蹬力，负力表示短暂减速时的蹬力。作为比较，一个普通大学生选手（百米成绩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秒级别）的相应曲线也画在图中。同样是牙买加运动员，博尔特又在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年把百米纪录刷新为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秒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，他有两条又硬又长的跟腱（人体最长的腱，连接小腿肌肉与脚后跟骨），就像弹簧一样。试根据上述材料，用力学原理分析他们取得卓越短跑成绩的原因。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513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284" y="3933056"/>
            <a:ext cx="4047172" cy="232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3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76672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答：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跑步加速时人受到地面向前的推力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（答摩擦力也可认为正确），根据牛顿第三定律，人向后的蹬力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与这个推力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是作用力和反作用力，它们大小相等，方向相反，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–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分）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从图可以看出，鲍威尔加速时脚接触地面向后蹬地的时间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大大长于普通大学生选手，地面给他更大的向前冲量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。根据动量定理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，这个冲量使其动量迅速增大。较长的蹬地时间是他具有超常加速能力的原因。（答牵引力、心脏驱动能力强等类似表述不给分）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分）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跟腱类似于弹簧，博尔特的跟腱又硬又长，伸缩量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大、弹性系数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大，因此能够用很大的力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蹬地。较大的蹬地力是他获得很大冲量、能够超常加速的原因。（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分）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86" y="5085184"/>
            <a:ext cx="2312670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9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0524"/>
            <a:ext cx="8640000" cy="113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71553"/>
            <a:ext cx="1836000" cy="180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32129" y="2340495"/>
            <a:ext cx="464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）对释放瞬间用转动定理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75750"/>
              </p:ext>
            </p:extLst>
          </p:nvPr>
        </p:nvGraphicFramePr>
        <p:xfrm>
          <a:off x="5004048" y="2226095"/>
          <a:ext cx="158048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r:id="rId5" imgW="952087" imgH="393529" progId="Equation.DSMT4">
                  <p:embed/>
                </p:oleObj>
              </mc:Choice>
              <mc:Fallback>
                <p:oleObj r:id="rId5" imgW="952087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226095"/>
                        <a:ext cx="1580489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1560" y="298856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0000FF"/>
                </a:solidFill>
              </a:rPr>
              <a:t>可得释放瞬间的角加速度为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3708647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细杆质心的线加速度为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493" y="445834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由质心运动定理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423" y="5322440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可得转轴作用于细杆上的力为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335740"/>
              </p:ext>
            </p:extLst>
          </p:nvPr>
        </p:nvGraphicFramePr>
        <p:xfrm>
          <a:off x="4978896" y="2915690"/>
          <a:ext cx="758632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r:id="rId7" imgW="457002" imgH="393529" progId="Equation.DSMT4">
                  <p:embed/>
                </p:oleObj>
              </mc:Choice>
              <mc:Fallback>
                <p:oleObj r:id="rId7" imgW="457002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896" y="2915690"/>
                        <a:ext cx="758632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05946"/>
              </p:ext>
            </p:extLst>
          </p:nvPr>
        </p:nvGraphicFramePr>
        <p:xfrm>
          <a:off x="4546075" y="3635770"/>
          <a:ext cx="1596293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r:id="rId9" imgW="965200" imgH="393700" progId="Equation.DSMT4">
                  <p:embed/>
                </p:oleObj>
              </mc:Choice>
              <mc:Fallback>
                <p:oleObj r:id="rId9" imgW="9652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075" y="3635770"/>
                        <a:ext cx="1596293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85494"/>
              </p:ext>
            </p:extLst>
          </p:nvPr>
        </p:nvGraphicFramePr>
        <p:xfrm>
          <a:off x="4503751" y="4386408"/>
          <a:ext cx="222848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r:id="rId11" imgW="1345616" imgH="393529" progId="Equation.DSMT4">
                  <p:embed/>
                </p:oleObj>
              </mc:Choice>
              <mc:Fallback>
                <p:oleObj r:id="rId11" imgW="1345616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51" y="4386408"/>
                        <a:ext cx="2228489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48301"/>
              </p:ext>
            </p:extLst>
          </p:nvPr>
        </p:nvGraphicFramePr>
        <p:xfrm>
          <a:off x="4979697" y="5229272"/>
          <a:ext cx="88507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r:id="rId13" imgW="533169" imgH="393529" progId="Equation.DSMT4">
                  <p:embed/>
                </p:oleObj>
              </mc:Choice>
              <mc:Fallback>
                <p:oleObj r:id="rId13" imgW="533169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697" y="5229272"/>
                        <a:ext cx="885075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864772" y="532244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方向向上。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76672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）转到垂直位置过程中，由机械能守恒定律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8089"/>
              </p:ext>
            </p:extLst>
          </p:nvPr>
        </p:nvGraphicFramePr>
        <p:xfrm>
          <a:off x="2548905" y="1052736"/>
          <a:ext cx="275004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r:id="rId3" imgW="1651000" imgH="393700" progId="Equation.DSMT4">
                  <p:embed/>
                </p:oleObj>
              </mc:Choice>
              <mc:Fallback>
                <p:oleObj r:id="rId3" imgW="16510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905" y="1052736"/>
                        <a:ext cx="2750045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71600" y="198884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可得转到垂直位置时的角速度为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314096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由质心运动定理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4437112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解得转轴作用于细杆上的力为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296959"/>
              </p:ext>
            </p:extLst>
          </p:nvPr>
        </p:nvGraphicFramePr>
        <p:xfrm>
          <a:off x="6012160" y="1895672"/>
          <a:ext cx="86927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r:id="rId5" imgW="520474" imgH="393529" progId="Equation.DSMT4">
                  <p:embed/>
                </p:oleObj>
              </mc:Choice>
              <mc:Fallback>
                <p:oleObj r:id="rId5" imgW="520474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895672"/>
                        <a:ext cx="869271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64216"/>
              </p:ext>
            </p:extLst>
          </p:nvPr>
        </p:nvGraphicFramePr>
        <p:xfrm>
          <a:off x="3890832" y="3047800"/>
          <a:ext cx="248136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r:id="rId7" imgW="1497950" imgH="393529" progId="Equation.DSMT4">
                  <p:embed/>
                </p:oleObj>
              </mc:Choice>
              <mc:Fallback>
                <p:oleObj r:id="rId7" imgW="149795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832" y="3047800"/>
                        <a:ext cx="2481368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73400"/>
              </p:ext>
            </p:extLst>
          </p:nvPr>
        </p:nvGraphicFramePr>
        <p:xfrm>
          <a:off x="5364088" y="4343944"/>
          <a:ext cx="101151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r:id="rId9" imgW="609336" imgH="393529" progId="Equation.DSMT4">
                  <p:embed/>
                </p:oleObj>
              </mc:Choice>
              <mc:Fallback>
                <p:oleObj r:id="rId9" imgW="60933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343944"/>
                        <a:ext cx="1011511" cy="6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656860" y="443711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</a:rPr>
              <a:t>方向向上。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72604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一宇宙飞船，欲考察某一质量为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，半径为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的星球，当飞船距这一星球中心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处时与星球相对静止，如图。飞船发射出一质量为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）的仪器舱，其相对于星球的速度为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，要使这一仪器舱恰好掠过星球表面（与表面相切），发射倾角应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为了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确定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角，需设定仪器舱掠过星球表面时的速度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，并列出两个守恒方程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这两个方程是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____________________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______________________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36969"/>
            <a:ext cx="3527108" cy="146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54227"/>
              </p:ext>
            </p:extLst>
          </p:nvPr>
        </p:nvGraphicFramePr>
        <p:xfrm>
          <a:off x="964656" y="4509120"/>
          <a:ext cx="23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公式" r:id="rId4" imgW="1155600" imgH="228600" progId="Equation.3">
                  <p:embed/>
                </p:oleObj>
              </mc:Choice>
              <mc:Fallback>
                <p:oleObj name="公式" r:id="rId4" imgW="1155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656" y="4509120"/>
                        <a:ext cx="2311200" cy="4572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35517"/>
              </p:ext>
            </p:extLst>
          </p:nvPr>
        </p:nvGraphicFramePr>
        <p:xfrm>
          <a:off x="3275856" y="5445224"/>
          <a:ext cx="411480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公式" r:id="rId6" imgW="2057400" imgH="406080" progId="Equation.3">
                  <p:embed/>
                </p:oleObj>
              </mc:Choice>
              <mc:Fallback>
                <p:oleObj name="公式" r:id="rId6" imgW="20574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445224"/>
                        <a:ext cx="4114800" cy="81216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7584" y="390343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角动量守恒：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4873" y="555962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机械能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守恒：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467544" y="356463"/>
                <a:ext cx="828092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5. 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质量为</a:t>
                </a:r>
                <a:r>
                  <a:rPr kumimoji="0" lang="en-US" altLang="zh-CN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的质点在力作用下运动方程为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zh-CN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𝒓</m:t>
                        </m:r>
                      </m:e>
                    </m:acc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𝑨</m:t>
                    </m:r>
                    <m:func>
                      <m:funcPr>
                        <m:ctrlP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kumimoji="0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𝐬𝐢𝐧</m:t>
                        </m:r>
                      </m:fName>
                      <m:e>
                        <m:r>
                          <a:rPr kumimoji="0" lang="zh-CN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𝝎</m:t>
                        </m:r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</m:e>
                    </m:func>
                    <m:acc>
                      <m:accPr>
                        <m:chr m:val="̂"/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</m:acc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𝑩</m:t>
                    </m:r>
                    <m:func>
                      <m:funcPr>
                        <m:ctrlP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kumimoji="0" lang="en-US" altLang="zh-CN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𝐜𝐨𝐬</m:t>
                        </m:r>
                      </m:fName>
                      <m:e>
                        <m:r>
                          <a:rPr kumimoji="0" lang="zh-CN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𝝎</m:t>
                        </m:r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</m:e>
                    </m:func>
                    <m:acc>
                      <m:accPr>
                        <m:chr m:val="̂"/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式</a:t>
                </a:r>
                <a:r>
                  <a:rPr lang="zh-CN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中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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都是正常量</a:t>
                </a:r>
                <a:r>
                  <a:rPr lang="zh-CN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该力</a:t>
                </a:r>
                <a:r>
                  <a:rPr lang="zh-CN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2400" b="1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zh-CN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到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2400" b="1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l-GR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π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r>
                  <a:rPr lang="el-GR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这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段时间内所做的功为</a:t>
                </a:r>
                <a:r>
                  <a:rPr lang="en-US" altLang="zh-CN" sz="2400" b="1" u="sng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:r>
                  <a:rPr lang="en-US" altLang="zh-CN" sz="2400" b="1" u="sng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56463"/>
                <a:ext cx="828092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5076" b="-11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45278" y="1078193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(1/2)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l-GR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7664" y="1772816"/>
                <a:ext cx="4608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𝑨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𝝎</m:t>
                      </m:r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𝝎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𝑩</m:t>
                      </m:r>
                      <m:r>
                        <a:rPr lang="zh-CN" altLang="en-US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𝝎</m:t>
                      </m:r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𝝎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772816"/>
                <a:ext cx="460895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5263" r="-9127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2" y="2348880"/>
                <a:ext cx="565058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𝝎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𝝎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𝒕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2" y="2348880"/>
                <a:ext cx="5650586" cy="470000"/>
              </a:xfrm>
              <a:prstGeom prst="rect">
                <a:avLst/>
              </a:prstGeom>
              <a:blipFill rotWithShape="1">
                <a:blip r:embed="rId4"/>
                <a:stretch>
                  <a:fillRect t="-2597" r="-7443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36051" y="2895327"/>
            <a:ext cx="18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 = E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k2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E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k1</a:t>
            </a:r>
            <a:endParaRPr lang="zh-CN" altLang="en-US" sz="24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3524815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zh-CN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质量为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2kg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的小球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，以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10m/s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的速率在水平光滑的桌面上运动。在其运动的正前方有一个小球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正与其同向运动，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的质量为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5kg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，速率为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3m/s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。小球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小球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发生弹性碰撞后，二者质心的速率为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3928" y="462351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m/s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5445224"/>
            <a:ext cx="605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动量守恒：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5" y="476672"/>
            <a:ext cx="56166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我国第一颗人造卫星沿椭圆轨道运动，地球的中心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为该椭圆的一个焦点。已知地球半径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R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= 6378 km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，卫星与地面的最近距离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= 439 km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，与地面的最远距离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= 2384 km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。若卫星在近地点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的速率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= 8.1 km/s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，则卫星在远地点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的速率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____________________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96" y="591324"/>
            <a:ext cx="2499360" cy="197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835696" y="2679303"/>
            <a:ext cx="129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6.3 km/s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467545" y="3504684"/>
                <a:ext cx="8136903" cy="1364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8. 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刚体做定轴转动，其角加速度</a:t>
                </a:r>
                <a:r>
                  <a:rPr kumimoji="0" lang="zh-CN" altLang="en-US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r>
                  <a:rPr kumimoji="0" lang="zh-CN" altLang="en-US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随角位置</a:t>
                </a:r>
                <a:r>
                  <a:rPr kumimoji="0" lang="zh-CN" altLang="en-US" sz="2400" b="1" i="1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（取正值）的变化关系为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𝜷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den>
                    </m:f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𝟑</m:t>
                    </m:r>
                    <m:sSup>
                      <m:sSupPr>
                        <m:ctrlP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zh-CN" altLang="en-US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𝜽</m:t>
                        </m:r>
                      </m:e>
                      <m:sup>
                        <m:r>
                          <a:rPr kumimoji="0" lang="en-US" altLang="zh-CN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，若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在</a:t>
                </a:r>
                <a:r>
                  <a:rPr lang="zh-CN" altLang="en-US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zh-CN" altLang="en-US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0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处的角速度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</a:t>
                </a:r>
                <a:r>
                  <a:rPr lang="en-US" altLang="zh-CN" sz="2400" b="1" baseline="-30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5rad/s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，则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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 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3rad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处的角速度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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zh-CN" sz="2400" b="1" u="sng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</a:t>
                </a:r>
                <a:r>
                  <a:rPr lang="en-US" altLang="zh-CN" sz="2400" b="1" u="sng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            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。 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5" y="3504684"/>
                <a:ext cx="8136903" cy="1364476"/>
              </a:xfrm>
              <a:prstGeom prst="rect">
                <a:avLst/>
              </a:prstGeom>
              <a:blipFill rotWithShape="1">
                <a:blip r:embed="rId3"/>
                <a:stretch>
                  <a:fillRect l="-1199" t="-4464" r="-4948" b="-102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209732" y="4407495"/>
            <a:ext cx="108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rad/s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2363" y="5091095"/>
                <a:ext cx="3141565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𝑱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3" y="5091095"/>
                <a:ext cx="3141565" cy="786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94440" y="5030110"/>
                <a:ext cx="3633944" cy="933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𝜽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𝑴</m:t>
                          </m:r>
                          <m:r>
                            <a:rPr lang="en-US" altLang="zh-CN" sz="24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𝜽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𝑱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40" y="5030110"/>
                <a:ext cx="3633944" cy="9339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3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508273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如图所示，质量为</a:t>
            </a:r>
            <a:r>
              <a:rPr lang="pt-B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，半径为</a:t>
            </a:r>
            <a:r>
              <a:rPr lang="pt-B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的均匀细圆环可绕通过圆心的固定轴在竖直平面内自由旋转（忽略沿半径的细辐条的质量），在圆环外围沿径向固连一条质量为</a:t>
            </a:r>
            <a:r>
              <a:rPr lang="pt-B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，长度为</a:t>
            </a:r>
            <a:r>
              <a:rPr lang="pt-B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的均匀细杆。使细杆保持水平，然后松开，此时整个刚体的角加速度为</a:t>
            </a:r>
            <a:r>
              <a:rPr lang="pt-BR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。当刚体摆动到最低点时，其角速度为</a:t>
            </a:r>
            <a:r>
              <a:rPr lang="pt-BR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64904"/>
            <a:ext cx="2419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4317" y="3068960"/>
            <a:ext cx="55563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 = J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zh-CN" sz="24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(1.5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+(1/12)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(9/4)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zh-CN" sz="24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(10/3)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zh-CN" sz="24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(9/20)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g/R</a:t>
            </a:r>
            <a:endParaRPr lang="zh-CN" altLang="en-US" sz="24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1959223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(9/20)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g/R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486" y="4739660"/>
            <a:ext cx="6675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mg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(1.5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(1/2)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(1/2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)(10/3)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sz="24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[(9/10)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g/R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]^(1/2)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319263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[(9/10)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g/R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]^(1/2)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32656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质点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在水平面内从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做曲线运动，速率逐渐减小，请在右图中画出质点在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处的加速度矢量。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2656"/>
            <a:ext cx="1560195" cy="150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85" y="1196752"/>
            <a:ext cx="2017395" cy="151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552" y="306896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个垒球沿水平方向以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50 m/s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的速率投来，经棒打击后，沿仰角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的方向飞回，速率变为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80 m/s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。若棒与球的接触时间为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0.02 s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，则棒对垒球的平均冲力为垒球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重量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____________________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倍。（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9.8 m/s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419077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616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25506" y="4849746"/>
            <a:ext cx="2122958" cy="1243550"/>
            <a:chOff x="6625506" y="5075062"/>
            <a:chExt cx="2122958" cy="12435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625506" y="5075062"/>
              <a:ext cx="2122958" cy="1018234"/>
              <a:chOff x="6084168" y="4800558"/>
              <a:chExt cx="2122958" cy="1018234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 flipH="1">
                <a:off x="6084168" y="5813731"/>
                <a:ext cx="900000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rot="-2700000">
                <a:off x="6767126" y="5309675"/>
                <a:ext cx="1440000" cy="0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084168" y="4800558"/>
                <a:ext cx="1903608" cy="101823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7956376" y="544522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b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48264" y="594928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b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3992" y="529191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1600" y="4983559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l-G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98336" y="5013176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l-G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21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04664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质量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的小球在水中竖直沉降，水对小球的浮力为恒定值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，对小球的流体阻力为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kv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（其中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&gt;0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为常数），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时小球的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速率为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，则小球速率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随时间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的函数关系为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2132856"/>
                <a:ext cx="3157211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𝒎𝒈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𝒌𝒗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𝒎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num>
                        <m:den>
                          <m:r>
                            <a:rPr lang="en-US" altLang="zh-CN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3157211" cy="7938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3608" y="3140968"/>
                <a:ext cx="2766077" cy="85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𝐝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altLang="zh-CN" sz="2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𝒎𝒈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𝑭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𝒌𝒗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40968"/>
                <a:ext cx="2766077" cy="8585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4221088"/>
                <a:ext cx="3543149" cy="916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</m:sup>
                        <m:e>
                          <m:r>
                            <a:rPr lang="en-US" altLang="zh-CN" sz="24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altLang="zh-CN" sz="2400" b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𝐝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𝒎𝒈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𝑭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𝒌𝒗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221088"/>
                <a:ext cx="3543149" cy="9163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2644" y="5445224"/>
                <a:ext cx="4567468" cy="916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</m:sup>
                        <m:e>
                          <m:r>
                            <a:rPr lang="en-US" altLang="zh-CN" sz="24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𝐝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𝒗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𝐝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𝒎𝒈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44" y="5445224"/>
                <a:ext cx="4567468" cy="9163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46074"/>
              </p:ext>
            </p:extLst>
          </p:nvPr>
        </p:nvGraphicFramePr>
        <p:xfrm>
          <a:off x="6216928" y="4365104"/>
          <a:ext cx="2387520" cy="9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公式" r:id="rId7" imgW="1193760" imgH="495000" progId="Equation.3">
                  <p:embed/>
                </p:oleObj>
              </mc:Choice>
              <mc:Fallback>
                <p:oleObj name="公式" r:id="rId7" imgW="1193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928" y="4365104"/>
                        <a:ext cx="2387520" cy="9900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599482" y="1988840"/>
            <a:ext cx="860950" cy="1700592"/>
            <a:chOff x="7236296" y="4562078"/>
            <a:chExt cx="860950" cy="1700592"/>
          </a:xfrm>
        </p:grpSpPr>
        <p:grpSp>
          <p:nvGrpSpPr>
            <p:cNvPr id="13" name="组合 12"/>
            <p:cNvGrpSpPr/>
            <p:nvPr/>
          </p:nvGrpSpPr>
          <p:grpSpPr>
            <a:xfrm>
              <a:off x="7524328" y="4562078"/>
              <a:ext cx="144016" cy="1700592"/>
              <a:chOff x="7524328" y="4562078"/>
              <a:chExt cx="144016" cy="170059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7524328" y="508518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7604803" y="5182670"/>
                <a:ext cx="0" cy="108000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rot="10800000">
                <a:off x="7558197" y="4742078"/>
                <a:ext cx="0" cy="3600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rot="10800000">
                <a:off x="7643020" y="4562078"/>
                <a:ext cx="0" cy="54000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604803" y="553800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mg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8344" y="464384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kv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6296" y="479715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5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04664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13.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飞轮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当作均匀圆盘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的质量为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60 kg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，直径为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0.5 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，转速为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分。现要求在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 s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内使其停止转动，若闸瓦与飞轮之间的滑动摩擦系数为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0.4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，则加在闸棍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端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点的制动力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（如图所示）最小为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70" y="1976438"/>
            <a:ext cx="296037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3613" y="220486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765" y="220486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(20/3)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613" y="2751311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J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0091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(1/2)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/R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3613" y="393305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= 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125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3613" y="4581128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×0.5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×1.25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3613" y="5199583"/>
            <a:ext cx="126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939" y="148830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l-GR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3230</Words>
  <Application>Microsoft Office PowerPoint</Application>
  <PresentationFormat>全屏显示(4:3)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Office 主题</vt:lpstr>
      <vt:lpstr>公式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330</cp:revision>
  <dcterms:created xsi:type="dcterms:W3CDTF">2018-06-12T08:46:29Z</dcterms:created>
  <dcterms:modified xsi:type="dcterms:W3CDTF">2019-06-12T00:21:51Z</dcterms:modified>
</cp:coreProperties>
</file>