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6" r:id="rId4"/>
    <p:sldId id="267" r:id="rId5"/>
    <p:sldId id="281" r:id="rId6"/>
    <p:sldId id="287" r:id="rId7"/>
    <p:sldId id="288" r:id="rId8"/>
    <p:sldId id="279" r:id="rId9"/>
    <p:sldId id="280" r:id="rId10"/>
    <p:sldId id="259" r:id="rId11"/>
    <p:sldId id="289" r:id="rId12"/>
    <p:sldId id="282" r:id="rId13"/>
    <p:sldId id="283" r:id="rId14"/>
    <p:sldId id="284" r:id="rId15"/>
    <p:sldId id="285" r:id="rId16"/>
    <p:sldId id="286" r:id="rId17"/>
    <p:sldId id="290" r:id="rId18"/>
    <p:sldId id="291" r:id="rId19"/>
    <p:sldId id="292" r:id="rId2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-158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13" Type="http://schemas.openxmlformats.org/officeDocument/2006/relationships/image" Target="../media/image44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12" Type="http://schemas.openxmlformats.org/officeDocument/2006/relationships/image" Target="../media/image43.wmf"/><Relationship Id="rId17" Type="http://schemas.openxmlformats.org/officeDocument/2006/relationships/image" Target="../media/image64.wmf"/><Relationship Id="rId2" Type="http://schemas.openxmlformats.org/officeDocument/2006/relationships/image" Target="../media/image54.wmf"/><Relationship Id="rId16" Type="http://schemas.openxmlformats.org/officeDocument/2006/relationships/image" Target="../media/image47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11" Type="http://schemas.openxmlformats.org/officeDocument/2006/relationships/image" Target="../media/image63.wmf"/><Relationship Id="rId5" Type="http://schemas.openxmlformats.org/officeDocument/2006/relationships/image" Target="../media/image57.wmf"/><Relationship Id="rId15" Type="http://schemas.openxmlformats.org/officeDocument/2006/relationships/image" Target="../media/image46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Relationship Id="rId1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image" Target="../media/image54.wmf"/><Relationship Id="rId7" Type="http://schemas.openxmlformats.org/officeDocument/2006/relationships/image" Target="../media/image43.wmf"/><Relationship Id="rId12" Type="http://schemas.openxmlformats.org/officeDocument/2006/relationships/image" Target="../media/image64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63.wmf"/><Relationship Id="rId11" Type="http://schemas.openxmlformats.org/officeDocument/2006/relationships/image" Target="../media/image47.wmf"/><Relationship Id="rId5" Type="http://schemas.openxmlformats.org/officeDocument/2006/relationships/image" Target="../media/image62.wmf"/><Relationship Id="rId10" Type="http://schemas.openxmlformats.org/officeDocument/2006/relationships/image" Target="../media/image46.wmf"/><Relationship Id="rId4" Type="http://schemas.openxmlformats.org/officeDocument/2006/relationships/image" Target="../media/image67.wmf"/><Relationship Id="rId9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image" Target="../media/image23.wmf"/><Relationship Id="rId7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Relationship Id="rId6" Type="http://schemas.openxmlformats.org/officeDocument/2006/relationships/image" Target="../media/image26.emf"/><Relationship Id="rId5" Type="http://schemas.openxmlformats.org/officeDocument/2006/relationships/image" Target="../media/image25.wmf"/><Relationship Id="rId10" Type="http://schemas.openxmlformats.org/officeDocument/2006/relationships/image" Target="../media/image30.wmf"/><Relationship Id="rId4" Type="http://schemas.openxmlformats.org/officeDocument/2006/relationships/image" Target="../media/image24.wmf"/><Relationship Id="rId9" Type="http://schemas.openxmlformats.org/officeDocument/2006/relationships/image" Target="../media/image29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2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3" Type="http://schemas.openxmlformats.org/officeDocument/2006/relationships/image" Target="../media/image45.wmf"/><Relationship Id="rId7" Type="http://schemas.openxmlformats.org/officeDocument/2006/relationships/image" Target="../media/image4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6" Type="http://schemas.openxmlformats.org/officeDocument/2006/relationships/image" Target="../media/image48.wmf"/><Relationship Id="rId5" Type="http://schemas.openxmlformats.org/officeDocument/2006/relationships/image" Target="../media/image47.wmf"/><Relationship Id="rId10" Type="http://schemas.openxmlformats.org/officeDocument/2006/relationships/image" Target="../media/image52.wmf"/><Relationship Id="rId4" Type="http://schemas.openxmlformats.org/officeDocument/2006/relationships/image" Target="../media/image46.wmf"/><Relationship Id="rId9" Type="http://schemas.openxmlformats.org/officeDocument/2006/relationships/image" Target="../media/image5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6C7767-B1A2-4619-A980-4F73DB639FDF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1E767-316D-427B-95CF-7C4C3783A8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605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2019/6/12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7.wmf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17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15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7.png"/><Relationship Id="rId7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8.wmf"/><Relationship Id="rId4" Type="http://schemas.openxmlformats.org/officeDocument/2006/relationships/oleObject" Target="../embeddings/oleObject9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17.bin"/><Relationship Id="rId18" Type="http://schemas.openxmlformats.org/officeDocument/2006/relationships/image" Target="../media/image28.wmf"/><Relationship Id="rId3" Type="http://schemas.openxmlformats.org/officeDocument/2006/relationships/oleObject" Target="../embeddings/oleObject12.bin"/><Relationship Id="rId21" Type="http://schemas.openxmlformats.org/officeDocument/2006/relationships/oleObject" Target="../embeddings/oleObject21.bin"/><Relationship Id="rId7" Type="http://schemas.openxmlformats.org/officeDocument/2006/relationships/oleObject" Target="../embeddings/oleObject14.bin"/><Relationship Id="rId12" Type="http://schemas.openxmlformats.org/officeDocument/2006/relationships/image" Target="../media/image25.wmf"/><Relationship Id="rId17" Type="http://schemas.openxmlformats.org/officeDocument/2006/relationships/oleObject" Target="../embeddings/oleObject19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7.wmf"/><Relationship Id="rId20" Type="http://schemas.openxmlformats.org/officeDocument/2006/relationships/image" Target="../media/image29.w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16.bin"/><Relationship Id="rId5" Type="http://schemas.openxmlformats.org/officeDocument/2006/relationships/oleObject" Target="../embeddings/oleObject13.bin"/><Relationship Id="rId15" Type="http://schemas.openxmlformats.org/officeDocument/2006/relationships/oleObject" Target="../embeddings/oleObject18.bin"/><Relationship Id="rId10" Type="http://schemas.openxmlformats.org/officeDocument/2006/relationships/image" Target="../media/image24.wmf"/><Relationship Id="rId19" Type="http://schemas.openxmlformats.org/officeDocument/2006/relationships/oleObject" Target="../embeddings/oleObject20.bin"/><Relationship Id="rId4" Type="http://schemas.openxmlformats.org/officeDocument/2006/relationships/image" Target="../media/image21.wmf"/><Relationship Id="rId9" Type="http://schemas.openxmlformats.org/officeDocument/2006/relationships/oleObject" Target="../embeddings/oleObject15.bin"/><Relationship Id="rId14" Type="http://schemas.openxmlformats.org/officeDocument/2006/relationships/image" Target="../media/image26.emf"/><Relationship Id="rId22" Type="http://schemas.openxmlformats.org/officeDocument/2006/relationships/image" Target="../media/image30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35.png"/><Relationship Id="rId7" Type="http://schemas.openxmlformats.org/officeDocument/2006/relationships/image" Target="../media/image3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34.wmf"/><Relationship Id="rId5" Type="http://schemas.openxmlformats.org/officeDocument/2006/relationships/image" Target="../media/image31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33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40.wmf"/><Relationship Id="rId3" Type="http://schemas.openxmlformats.org/officeDocument/2006/relationships/oleObject" Target="../embeddings/oleObject26.bin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42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2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9.wmf"/><Relationship Id="rId5" Type="http://schemas.openxmlformats.org/officeDocument/2006/relationships/image" Target="../media/image35.png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29.bin"/><Relationship Id="rId4" Type="http://schemas.openxmlformats.org/officeDocument/2006/relationships/image" Target="../media/image36.wmf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1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13" Type="http://schemas.openxmlformats.org/officeDocument/2006/relationships/oleObject" Target="../embeddings/oleObject38.bin"/><Relationship Id="rId18" Type="http://schemas.openxmlformats.org/officeDocument/2006/relationships/image" Target="../media/image50.wmf"/><Relationship Id="rId3" Type="http://schemas.openxmlformats.org/officeDocument/2006/relationships/oleObject" Target="../embeddings/oleObject33.bin"/><Relationship Id="rId21" Type="http://schemas.openxmlformats.org/officeDocument/2006/relationships/oleObject" Target="../embeddings/oleObject42.bin"/><Relationship Id="rId7" Type="http://schemas.openxmlformats.org/officeDocument/2006/relationships/oleObject" Target="../embeddings/oleObject35.bin"/><Relationship Id="rId12" Type="http://schemas.openxmlformats.org/officeDocument/2006/relationships/image" Target="../media/image47.wmf"/><Relationship Id="rId17" Type="http://schemas.openxmlformats.org/officeDocument/2006/relationships/oleObject" Target="../embeddings/oleObject40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9.wmf"/><Relationship Id="rId20" Type="http://schemas.openxmlformats.org/officeDocument/2006/relationships/image" Target="../media/image51.wmf"/><Relationship Id="rId1" Type="http://schemas.openxmlformats.org/officeDocument/2006/relationships/vmlDrawing" Target="../drawings/vmlDrawing9.vml"/><Relationship Id="rId6" Type="http://schemas.openxmlformats.org/officeDocument/2006/relationships/image" Target="../media/image44.wmf"/><Relationship Id="rId11" Type="http://schemas.openxmlformats.org/officeDocument/2006/relationships/oleObject" Target="../embeddings/oleObject37.bin"/><Relationship Id="rId5" Type="http://schemas.openxmlformats.org/officeDocument/2006/relationships/oleObject" Target="../embeddings/oleObject34.bin"/><Relationship Id="rId15" Type="http://schemas.openxmlformats.org/officeDocument/2006/relationships/oleObject" Target="../embeddings/oleObject39.bin"/><Relationship Id="rId10" Type="http://schemas.openxmlformats.org/officeDocument/2006/relationships/image" Target="../media/image46.wmf"/><Relationship Id="rId19" Type="http://schemas.openxmlformats.org/officeDocument/2006/relationships/oleObject" Target="../embeddings/oleObject41.bin"/><Relationship Id="rId4" Type="http://schemas.openxmlformats.org/officeDocument/2006/relationships/image" Target="../media/image43.wmf"/><Relationship Id="rId9" Type="http://schemas.openxmlformats.org/officeDocument/2006/relationships/oleObject" Target="../embeddings/oleObject36.bin"/><Relationship Id="rId14" Type="http://schemas.openxmlformats.org/officeDocument/2006/relationships/image" Target="../media/image48.wmf"/><Relationship Id="rId22" Type="http://schemas.openxmlformats.org/officeDocument/2006/relationships/image" Target="../media/image52.wmf"/></Relationships>
</file>

<file path=ppt/slides/_rels/slide18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48.bin"/><Relationship Id="rId18" Type="http://schemas.openxmlformats.org/officeDocument/2006/relationships/image" Target="../media/image60.wmf"/><Relationship Id="rId26" Type="http://schemas.openxmlformats.org/officeDocument/2006/relationships/image" Target="../media/image43.wmf"/><Relationship Id="rId3" Type="http://schemas.openxmlformats.org/officeDocument/2006/relationships/oleObject" Target="../embeddings/oleObject43.bin"/><Relationship Id="rId21" Type="http://schemas.openxmlformats.org/officeDocument/2006/relationships/oleObject" Target="../embeddings/oleObject52.bin"/><Relationship Id="rId34" Type="http://schemas.openxmlformats.org/officeDocument/2006/relationships/image" Target="../media/image47.wmf"/><Relationship Id="rId7" Type="http://schemas.openxmlformats.org/officeDocument/2006/relationships/oleObject" Target="../embeddings/oleObject45.bin"/><Relationship Id="rId12" Type="http://schemas.openxmlformats.org/officeDocument/2006/relationships/image" Target="../media/image57.wmf"/><Relationship Id="rId17" Type="http://schemas.openxmlformats.org/officeDocument/2006/relationships/oleObject" Target="../embeddings/oleObject50.bin"/><Relationship Id="rId25" Type="http://schemas.openxmlformats.org/officeDocument/2006/relationships/oleObject" Target="../embeddings/oleObject54.bin"/><Relationship Id="rId33" Type="http://schemas.openxmlformats.org/officeDocument/2006/relationships/oleObject" Target="../embeddings/oleObject58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9.wmf"/><Relationship Id="rId20" Type="http://schemas.openxmlformats.org/officeDocument/2006/relationships/image" Target="../media/image61.wmf"/><Relationship Id="rId29" Type="http://schemas.openxmlformats.org/officeDocument/2006/relationships/oleObject" Target="../embeddings/oleObject56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4.wmf"/><Relationship Id="rId11" Type="http://schemas.openxmlformats.org/officeDocument/2006/relationships/oleObject" Target="../embeddings/oleObject47.bin"/><Relationship Id="rId24" Type="http://schemas.openxmlformats.org/officeDocument/2006/relationships/image" Target="../media/image63.wmf"/><Relationship Id="rId32" Type="http://schemas.openxmlformats.org/officeDocument/2006/relationships/image" Target="../media/image46.wmf"/><Relationship Id="rId5" Type="http://schemas.openxmlformats.org/officeDocument/2006/relationships/oleObject" Target="../embeddings/oleObject44.bin"/><Relationship Id="rId15" Type="http://schemas.openxmlformats.org/officeDocument/2006/relationships/oleObject" Target="../embeddings/oleObject49.bin"/><Relationship Id="rId23" Type="http://schemas.openxmlformats.org/officeDocument/2006/relationships/oleObject" Target="../embeddings/oleObject53.bin"/><Relationship Id="rId28" Type="http://schemas.openxmlformats.org/officeDocument/2006/relationships/image" Target="../media/image44.wmf"/><Relationship Id="rId36" Type="http://schemas.openxmlformats.org/officeDocument/2006/relationships/image" Target="../media/image64.wmf"/><Relationship Id="rId10" Type="http://schemas.openxmlformats.org/officeDocument/2006/relationships/image" Target="../media/image56.wmf"/><Relationship Id="rId19" Type="http://schemas.openxmlformats.org/officeDocument/2006/relationships/oleObject" Target="../embeddings/oleObject51.bin"/><Relationship Id="rId31" Type="http://schemas.openxmlformats.org/officeDocument/2006/relationships/oleObject" Target="../embeddings/oleObject57.bin"/><Relationship Id="rId4" Type="http://schemas.openxmlformats.org/officeDocument/2006/relationships/image" Target="../media/image53.wmf"/><Relationship Id="rId9" Type="http://schemas.openxmlformats.org/officeDocument/2006/relationships/oleObject" Target="../embeddings/oleObject46.bin"/><Relationship Id="rId14" Type="http://schemas.openxmlformats.org/officeDocument/2006/relationships/image" Target="../media/image58.wmf"/><Relationship Id="rId22" Type="http://schemas.openxmlformats.org/officeDocument/2006/relationships/image" Target="../media/image62.wmf"/><Relationship Id="rId27" Type="http://schemas.openxmlformats.org/officeDocument/2006/relationships/oleObject" Target="../embeddings/oleObject55.bin"/><Relationship Id="rId30" Type="http://schemas.openxmlformats.org/officeDocument/2006/relationships/image" Target="../media/image45.wmf"/><Relationship Id="rId35" Type="http://schemas.openxmlformats.org/officeDocument/2006/relationships/oleObject" Target="../embeddings/oleObject59.bin"/><Relationship Id="rId8" Type="http://schemas.openxmlformats.org/officeDocument/2006/relationships/image" Target="../media/image5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13" Type="http://schemas.openxmlformats.org/officeDocument/2006/relationships/oleObject" Target="../embeddings/oleObject65.bin"/><Relationship Id="rId18" Type="http://schemas.openxmlformats.org/officeDocument/2006/relationships/image" Target="../media/image44.wmf"/><Relationship Id="rId26" Type="http://schemas.openxmlformats.org/officeDocument/2006/relationships/image" Target="../media/image64.wmf"/><Relationship Id="rId3" Type="http://schemas.openxmlformats.org/officeDocument/2006/relationships/oleObject" Target="../embeddings/oleObject60.bin"/><Relationship Id="rId21" Type="http://schemas.openxmlformats.org/officeDocument/2006/relationships/oleObject" Target="../embeddings/oleObject69.bin"/><Relationship Id="rId7" Type="http://schemas.openxmlformats.org/officeDocument/2006/relationships/oleObject" Target="../embeddings/oleObject62.bin"/><Relationship Id="rId12" Type="http://schemas.openxmlformats.org/officeDocument/2006/relationships/image" Target="../media/image62.wmf"/><Relationship Id="rId17" Type="http://schemas.openxmlformats.org/officeDocument/2006/relationships/oleObject" Target="../embeddings/oleObject67.bin"/><Relationship Id="rId25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3.wmf"/><Relationship Id="rId20" Type="http://schemas.openxmlformats.org/officeDocument/2006/relationships/image" Target="../media/image45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64.bin"/><Relationship Id="rId24" Type="http://schemas.openxmlformats.org/officeDocument/2006/relationships/image" Target="../media/image47.wmf"/><Relationship Id="rId5" Type="http://schemas.openxmlformats.org/officeDocument/2006/relationships/oleObject" Target="../embeddings/oleObject61.bin"/><Relationship Id="rId15" Type="http://schemas.openxmlformats.org/officeDocument/2006/relationships/oleObject" Target="../embeddings/oleObject66.bin"/><Relationship Id="rId23" Type="http://schemas.openxmlformats.org/officeDocument/2006/relationships/oleObject" Target="../embeddings/oleObject70.bin"/><Relationship Id="rId10" Type="http://schemas.openxmlformats.org/officeDocument/2006/relationships/image" Target="../media/image67.wmf"/><Relationship Id="rId19" Type="http://schemas.openxmlformats.org/officeDocument/2006/relationships/oleObject" Target="../embeddings/oleObject68.bin"/><Relationship Id="rId4" Type="http://schemas.openxmlformats.org/officeDocument/2006/relationships/image" Target="../media/image65.wmf"/><Relationship Id="rId9" Type="http://schemas.openxmlformats.org/officeDocument/2006/relationships/oleObject" Target="../embeddings/oleObject63.bin"/><Relationship Id="rId14" Type="http://schemas.openxmlformats.org/officeDocument/2006/relationships/image" Target="../media/image63.wmf"/><Relationship Id="rId22" Type="http://schemas.openxmlformats.org/officeDocument/2006/relationships/image" Target="../media/image46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5536" y="517322"/>
            <a:ext cx="835292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kumimoji="0" lang="en-US" altLang="zh-CN" sz="2400" b="1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气缸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中有一定量的氦气（视为理想气体），经过绝热压缩，体积变为原来的一半。气体分子的平均速率变为原来的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______________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倍。</a:t>
            </a:r>
          </a:p>
        </p:txBody>
      </p:sp>
      <p:sp>
        <p:nvSpPr>
          <p:cNvPr id="5" name="矩形 4"/>
          <p:cNvSpPr/>
          <p:nvPr/>
        </p:nvSpPr>
        <p:spPr>
          <a:xfrm>
            <a:off x="1043608" y="1244984"/>
            <a:ext cx="111601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2^(1/3)</a:t>
            </a:r>
            <a:endParaRPr lang="zh-CN" altLang="zh-CN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3284" y="1844824"/>
            <a:ext cx="59250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TV</a:t>
            </a:r>
            <a:r>
              <a:rPr lang="el-GR" altLang="zh-CN" sz="24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altLang="zh-CN" sz="2400" b="1" i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常数，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TV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(2/3)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为常数，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(2/3)</a:t>
            </a:r>
            <a:endParaRPr lang="zh-CN" altLang="en-US" sz="2400" b="1" baseline="30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95536" y="3501008"/>
            <a:ext cx="83529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2.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个卡诺热机的高温热源和低温热源的温度分别为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127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27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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。如果它以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0.10 MW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的功率对外做功，那么它向环境放热的功率是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_________________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1" name="矩形 10"/>
          <p:cNvSpPr/>
          <p:nvPr/>
        </p:nvSpPr>
        <p:spPr>
          <a:xfrm>
            <a:off x="2699792" y="4263479"/>
            <a:ext cx="13211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0.30MW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2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986531"/>
              </p:ext>
            </p:extLst>
          </p:nvPr>
        </p:nvGraphicFramePr>
        <p:xfrm>
          <a:off x="2411760" y="2348880"/>
          <a:ext cx="416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11" name="公式" r:id="rId3" imgW="2082600" imgH="444240" progId="Equation.3">
                  <p:embed/>
                </p:oleObj>
              </mc:Choice>
              <mc:Fallback>
                <p:oleObj name="公式" r:id="rId3" imgW="20826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2348880"/>
                        <a:ext cx="416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82455" y="5013176"/>
            <a:ext cx="19816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Q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/Q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4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618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10" grpId="0"/>
      <p:bldP spid="11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67544" y="332656"/>
            <a:ext cx="8280920" cy="1938992"/>
            <a:chOff x="467544" y="332656"/>
            <a:chExt cx="8280920" cy="1938992"/>
          </a:xfrm>
        </p:grpSpPr>
        <p:sp>
          <p:nvSpPr>
            <p:cNvPr id="4" name="矩形 3"/>
            <p:cNvSpPr/>
            <p:nvPr/>
          </p:nvSpPr>
          <p:spPr>
            <a:xfrm>
              <a:off x="467544" y="332656"/>
              <a:ext cx="8280920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15. </a:t>
              </a:r>
              <a:r>
                <a:rPr lang="zh-CN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设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声波通过理想气体的速率正比于气体分子的热运动平均速率，则声波通过具有相同温度的氧气和氢气的速率之比为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endPara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pt-BR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   (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A) 1:1       </a:t>
              </a:r>
              <a:r>
                <a:rPr lang="pt-BR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  (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pt-BR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                       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(C</a:t>
              </a:r>
              <a:r>
                <a:rPr lang="pt-BR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)</a:t>
              </a:r>
            </a:p>
            <a:p>
              <a:r>
                <a:rPr lang="pt-BR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(D) 1:4    </a:t>
              </a:r>
              <a:r>
                <a:rPr lang="pt-BR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     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(E) </a:t>
              </a:r>
              <a:r>
                <a:rPr lang="pt-BR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4:1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</a:t>
              </a:r>
              <a:endPara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" name="对象 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61759046"/>
                </p:ext>
              </p:extLst>
            </p:nvPr>
          </p:nvGraphicFramePr>
          <p:xfrm>
            <a:off x="3568761" y="1430478"/>
            <a:ext cx="1041120" cy="43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4" name="公式" r:id="rId3" imgW="520560" imgH="215640" progId="Equation.3">
                    <p:embed/>
                  </p:oleObj>
                </mc:Choice>
                <mc:Fallback>
                  <p:oleObj name="公式" r:id="rId3" imgW="520560" imgH="215640" progId="Equation.3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68761" y="1430478"/>
                          <a:ext cx="1041120" cy="431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67889928"/>
                </p:ext>
              </p:extLst>
            </p:nvPr>
          </p:nvGraphicFramePr>
          <p:xfrm>
            <a:off x="5763128" y="1412776"/>
            <a:ext cx="1041120" cy="431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5795" name="公式" r:id="rId5" imgW="520560" imgH="215640" progId="Equation.3">
                    <p:embed/>
                  </p:oleObj>
                </mc:Choice>
                <mc:Fallback>
                  <p:oleObj name="公式" r:id="rId5" imgW="52056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3128" y="1412776"/>
                          <a:ext cx="1041120" cy="4312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653464" y="1814720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AutoShape 7"/>
          <p:cNvSpPr>
            <a:spLocks noChangeAspect="1" noChangeArrowheads="1"/>
          </p:cNvSpPr>
          <p:nvPr/>
        </p:nvSpPr>
        <p:spPr bwMode="auto">
          <a:xfrm>
            <a:off x="2771800" y="4695040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4986531"/>
              </p:ext>
            </p:extLst>
          </p:nvPr>
        </p:nvGraphicFramePr>
        <p:xfrm>
          <a:off x="2411413" y="2349500"/>
          <a:ext cx="416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96" name="公式" r:id="rId7" imgW="2082600" imgH="444240" progId="Equation.3">
                  <p:embed/>
                </p:oleObj>
              </mc:Choice>
              <mc:Fallback>
                <p:oleObj name="公式" r:id="rId7" imgW="2082600" imgH="4442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2349500"/>
                        <a:ext cx="416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" name="组合 15"/>
          <p:cNvGrpSpPr/>
          <p:nvPr/>
        </p:nvGrpSpPr>
        <p:grpSpPr>
          <a:xfrm>
            <a:off x="467543" y="3501008"/>
            <a:ext cx="8231620" cy="2213610"/>
            <a:chOff x="467543" y="3501008"/>
            <a:chExt cx="8231620" cy="2213610"/>
          </a:xfrm>
        </p:grpSpPr>
        <p:sp>
          <p:nvSpPr>
            <p:cNvPr id="6" name="矩形 5"/>
            <p:cNvSpPr/>
            <p:nvPr/>
          </p:nvSpPr>
          <p:spPr>
            <a:xfrm>
              <a:off x="467543" y="3573016"/>
              <a:ext cx="5593917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16. </a:t>
              </a:r>
              <a:r>
                <a:rPr lang="zh-CN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如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图所示，理想气体卡诺循环过程的两条绝热线下的面积大小分别为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和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（图中阴影部分），二者的大小关系是</a:t>
              </a:r>
            </a:p>
            <a:p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(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A)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＞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(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B)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=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</a:t>
              </a:r>
              <a:endPara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(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C) 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＜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；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     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(D) 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视具体情况而定</a:t>
              </a:r>
              <a:r>
                <a:rPr lang="zh-CN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</a:t>
              </a:r>
              <a:endParaRPr lang="zh-CN" altLang="en-US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25615" name="Picture 15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2160" y="3501008"/>
              <a:ext cx="2687003" cy="2213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8" name="TextBox 17"/>
          <p:cNvSpPr txBox="1"/>
          <p:nvPr/>
        </p:nvSpPr>
        <p:spPr>
          <a:xfrm>
            <a:off x="2053202" y="5694347"/>
            <a:ext cx="4607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Q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Q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Q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 Q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A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S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A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S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A,     S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– S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0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29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000" cy="2918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1877600" y="3140968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072672" y="4293096"/>
                <a:ext cx="51090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吸热和做功都是过程量，可正可负。</a:t>
                </a:r>
                <a:endPara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温度升高，</a:t>
                </a:r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∆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𝑬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&gt;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。</a:t>
                </a:r>
                <a:endPara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𝑸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𝑾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=∆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𝑬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&gt;</m:t>
                      </m:r>
                      <m:r>
                        <a:rPr lang="en-US" altLang="zh-CN" sz="24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𝟎</m:t>
                      </m:r>
                    </m:oMath>
                  </m:oMathPara>
                </a14:m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672" y="4293096"/>
                <a:ext cx="5109091" cy="1200329"/>
              </a:xfrm>
              <a:prstGeom prst="rect">
                <a:avLst/>
              </a:prstGeom>
              <a:blipFill rotWithShape="1">
                <a:blip r:embed="rId3"/>
                <a:stretch>
                  <a:fillRect l="-1790" t="-5584" r="-1790" b="-45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792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/>
          <p:cNvGrpSpPr/>
          <p:nvPr/>
        </p:nvGrpSpPr>
        <p:grpSpPr>
          <a:xfrm>
            <a:off x="467544" y="332656"/>
            <a:ext cx="8195235" cy="2257425"/>
            <a:chOff x="467544" y="476672"/>
            <a:chExt cx="8195235" cy="2257425"/>
          </a:xfrm>
        </p:grpSpPr>
        <p:sp>
          <p:nvSpPr>
            <p:cNvPr id="4" name="矩形 3"/>
            <p:cNvSpPr/>
            <p:nvPr/>
          </p:nvSpPr>
          <p:spPr>
            <a:xfrm>
              <a:off x="467544" y="481896"/>
              <a:ext cx="5256584" cy="193899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17.</a:t>
              </a:r>
              <a:r>
                <a:rPr lang="zh-CN" altLang="zh-CN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如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图，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0.1 </a:t>
              </a:r>
              <a:r>
                <a:rPr lang="en-US" altLang="zh-CN" sz="2400" b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mol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单原子分子理想气体在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图中经过准静态直线过程由状态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到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。求在此过程中，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(1)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气体温度最高时的体积；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(2)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气体净吸收的热量；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(3)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气体的熵变。</a:t>
              </a:r>
            </a:p>
          </p:txBody>
        </p:sp>
        <p:pic>
          <p:nvPicPr>
            <p:cNvPr id="27650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144" y="476672"/>
              <a:ext cx="2794635" cy="2257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6" name="组合 15"/>
          <p:cNvGrpSpPr/>
          <p:nvPr/>
        </p:nvGrpSpPr>
        <p:grpSpPr>
          <a:xfrm>
            <a:off x="467544" y="2132856"/>
            <a:ext cx="4251672" cy="812800"/>
            <a:chOff x="467544" y="2348880"/>
            <a:chExt cx="4251672" cy="812800"/>
          </a:xfrm>
        </p:grpSpPr>
        <p:graphicFrame>
          <p:nvGraphicFramePr>
            <p:cNvPr id="5" name="对象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6246335"/>
                </p:ext>
              </p:extLst>
            </p:nvPr>
          </p:nvGraphicFramePr>
          <p:xfrm>
            <a:off x="2915816" y="2348880"/>
            <a:ext cx="18034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1" name="公式" r:id="rId4" imgW="901440" imgH="406080" progId="Equation.3">
                    <p:embed/>
                  </p:oleObj>
                </mc:Choice>
                <mc:Fallback>
                  <p:oleObj name="公式" r:id="rId4" imgW="901440" imgH="40608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2348880"/>
                          <a:ext cx="18034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67544" y="2555612"/>
              <a:ext cx="2467342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sz="2400" b="1" i="0" u="none" strike="noStrike" cap="none" normalizeH="0" baseline="0" dirty="0" smtClean="0">
                  <a:ln>
                    <a:noFill/>
                  </a:ln>
                  <a:solidFill>
                    <a:srgbClr val="FF0000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解：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(1) 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直线方程</a:t>
              </a: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043608" y="2924944"/>
            <a:ext cx="7416824" cy="1796718"/>
            <a:chOff x="1115616" y="3318083"/>
            <a:chExt cx="7416824" cy="1796718"/>
          </a:xfrm>
        </p:grpSpPr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8228389"/>
                </p:ext>
              </p:extLst>
            </p:nvPr>
          </p:nvGraphicFramePr>
          <p:xfrm>
            <a:off x="3203848" y="3861048"/>
            <a:ext cx="2437920" cy="8121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2" name="公式" r:id="rId6" imgW="1218960" imgH="406080" progId="Equation.3">
                    <p:embed/>
                  </p:oleObj>
                </mc:Choice>
                <mc:Fallback>
                  <p:oleObj name="公式" r:id="rId6" imgW="1218960" imgH="40608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03848" y="3861048"/>
                          <a:ext cx="2437920" cy="8121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矩形 9"/>
            <p:cNvSpPr/>
            <p:nvPr/>
          </p:nvSpPr>
          <p:spPr>
            <a:xfrm>
              <a:off x="1115616" y="3318083"/>
              <a:ext cx="7416824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根据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理想气体状态方程 </a:t>
              </a:r>
              <a:r>
                <a:rPr lang="en-US" altLang="zh-CN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pV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= </a:t>
              </a:r>
              <a:r>
                <a:rPr lang="en-US" altLang="zh-CN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vRT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pV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越大，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越高，</a:t>
              </a:r>
            </a:p>
            <a:p>
              <a:r>
                <a: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函数</a:t>
              </a:r>
            </a:p>
          </p:txBody>
        </p:sp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1115616" y="4653136"/>
              <a:ext cx="7388561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极值在</a:t>
              </a:r>
              <a:r>
                <a:rPr kumimoji="0" lang="en-US" altLang="zh-CN" sz="2400" b="1" i="1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 = 3.5 L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处，所以温度最高时的体积为</a:t>
              </a:r>
              <a:r>
                <a:rPr kumimoji="0" lang="en-US" altLang="zh-CN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3.5 L</a:t>
              </a:r>
              <a:r>
                <a:rPr kumimoji="0" lang="zh-CN" altLang="en-US" sz="2400" b="1" i="0" u="none" strike="noStrike" cap="none" normalizeH="0" baseline="0" dirty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Times New Roman" pitchFamily="18" charset="0"/>
                  <a:cs typeface="Times New Roman" pitchFamily="18" charset="0"/>
                </a:rPr>
                <a:t>。 </a:t>
              </a:r>
            </a:p>
          </p:txBody>
        </p:sp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043608" y="4797152"/>
            <a:ext cx="6033000" cy="1625040"/>
            <a:chOff x="1043608" y="4797152"/>
            <a:chExt cx="6033000" cy="1625040"/>
          </a:xfrm>
        </p:grpSpPr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9536575"/>
                </p:ext>
              </p:extLst>
            </p:nvPr>
          </p:nvGraphicFramePr>
          <p:xfrm>
            <a:off x="2123728" y="4797152"/>
            <a:ext cx="4952880" cy="16250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723" name="公式" r:id="rId8" imgW="2476440" imgH="812520" progId="Equation.3">
                    <p:embed/>
                  </p:oleObj>
                </mc:Choice>
                <mc:Fallback>
                  <p:oleObj name="公式" r:id="rId8" imgW="2476440" imgH="812520" progId="Equation.3">
                    <p:embed/>
                    <p:pic>
                      <p:nvPicPr>
                        <p:cNvPr id="0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3728" y="4797152"/>
                          <a:ext cx="4952880" cy="16250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矩形 13"/>
            <p:cNvSpPr/>
            <p:nvPr/>
          </p:nvSpPr>
          <p:spPr>
            <a:xfrm>
              <a:off x="1043608" y="4941168"/>
              <a:ext cx="54373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(2)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31461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115616" y="807095"/>
            <a:ext cx="48245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梯形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面积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(1+3)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4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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10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/2 = 800 (J)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811535"/>
            <a:ext cx="2794635" cy="225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134073" y="1844824"/>
            <a:ext cx="35099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所以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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1100 J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75933" y="3327375"/>
            <a:ext cx="5437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endParaRPr lang="zh-CN" altLang="en-US" sz="2400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45212"/>
              </p:ext>
            </p:extLst>
          </p:nvPr>
        </p:nvGraphicFramePr>
        <p:xfrm>
          <a:off x="1691680" y="3140968"/>
          <a:ext cx="6070320" cy="838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3" name="公式" r:id="rId4" imgW="3035160" imgH="419040" progId="Equation.3">
                  <p:embed/>
                </p:oleObj>
              </mc:Choice>
              <mc:Fallback>
                <p:oleObj name="公式" r:id="rId4" imgW="3035160" imgH="41904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1680" y="3140968"/>
                        <a:ext cx="6070320" cy="838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753942"/>
              </p:ext>
            </p:extLst>
          </p:nvPr>
        </p:nvGraphicFramePr>
        <p:xfrm>
          <a:off x="1043608" y="4268192"/>
          <a:ext cx="7594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4" name="公式" r:id="rId6" imgW="3797280" imgH="444240" progId="Equation.3">
                  <p:embed/>
                </p:oleObj>
              </mc:Choice>
              <mc:Fallback>
                <p:oleObj name="公式" r:id="rId6" imgW="3797280" imgH="4442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268192"/>
                        <a:ext cx="75946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5896388"/>
              </p:ext>
            </p:extLst>
          </p:nvPr>
        </p:nvGraphicFramePr>
        <p:xfrm>
          <a:off x="765120" y="5315008"/>
          <a:ext cx="8127360" cy="1066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25" name="公式" r:id="rId8" imgW="4063680" imgH="533160" progId="Equation.3">
                  <p:embed/>
                </p:oleObj>
              </mc:Choice>
              <mc:Fallback>
                <p:oleObj name="公式" r:id="rId8" imgW="4063680" imgH="5331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20" y="5315008"/>
                        <a:ext cx="8127360" cy="10663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94099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ChangeArrowheads="1"/>
          </p:cNvSpPr>
          <p:nvPr/>
        </p:nvSpPr>
        <p:spPr bwMode="auto">
          <a:xfrm>
            <a:off x="1882775" y="2941638"/>
            <a:ext cx="963613" cy="64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0804" name="Text Box 4"/>
          <p:cNvSpPr txBox="1">
            <a:spLocks noChangeArrowheads="1"/>
          </p:cNvSpPr>
          <p:nvPr/>
        </p:nvSpPr>
        <p:spPr bwMode="auto">
          <a:xfrm>
            <a:off x="631824" y="557213"/>
            <a:ext cx="79025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18.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1mol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  <a:cs typeface="Times New Roman" pitchFamily="18" charset="0"/>
              </a:rPr>
              <a:t>单原子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理想气体作循环（如图），已知：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´</a:t>
            </a:r>
            <a:r>
              <a:rPr lang="en-US" altLang="zh-CN" sz="2400" b="1" baseline="30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，求：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1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）作正循环时， </a:t>
            </a:r>
            <a:r>
              <a:rPr lang="zh-CN" altLang="en-US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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？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631825" y="1695450"/>
            <a:ext cx="2895600" cy="2717800"/>
            <a:chOff x="3312" y="2448"/>
            <a:chExt cx="2208" cy="1632"/>
          </a:xfrm>
        </p:grpSpPr>
        <p:sp>
          <p:nvSpPr>
            <p:cNvPr id="46148" name="Line 6"/>
            <p:cNvSpPr>
              <a:spLocks noChangeShapeType="1"/>
            </p:cNvSpPr>
            <p:nvPr/>
          </p:nvSpPr>
          <p:spPr bwMode="auto">
            <a:xfrm>
              <a:off x="3600" y="3936"/>
              <a:ext cx="18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49" name="Line 7"/>
            <p:cNvSpPr>
              <a:spLocks noChangeShapeType="1"/>
            </p:cNvSpPr>
            <p:nvPr/>
          </p:nvSpPr>
          <p:spPr bwMode="auto">
            <a:xfrm flipV="1">
              <a:off x="3600" y="2688"/>
              <a:ext cx="0" cy="1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sm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150" name="Text Box 8"/>
            <p:cNvSpPr txBox="1">
              <a:spLocks noChangeArrowheads="1"/>
            </p:cNvSpPr>
            <p:nvPr/>
          </p:nvSpPr>
          <p:spPr bwMode="auto">
            <a:xfrm>
              <a:off x="3312" y="24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kumimoji="0" lang="en-US" altLang="zh-CN" sz="2400" b="1" i="1"/>
                <a:t>P</a:t>
              </a:r>
            </a:p>
          </p:txBody>
        </p:sp>
        <p:sp>
          <p:nvSpPr>
            <p:cNvPr id="46151" name="Text Box 9"/>
            <p:cNvSpPr txBox="1">
              <a:spLocks noChangeArrowheads="1"/>
            </p:cNvSpPr>
            <p:nvPr/>
          </p:nvSpPr>
          <p:spPr bwMode="auto">
            <a:xfrm>
              <a:off x="3408" y="3792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kumimoji="0" lang="en-US" altLang="zh-CN" sz="2400" b="1"/>
                <a:t>0</a:t>
              </a:r>
            </a:p>
          </p:txBody>
        </p:sp>
        <p:sp>
          <p:nvSpPr>
            <p:cNvPr id="46152" name="Text Box 10"/>
            <p:cNvSpPr txBox="1">
              <a:spLocks noChangeArrowheads="1"/>
            </p:cNvSpPr>
            <p:nvPr/>
          </p:nvSpPr>
          <p:spPr bwMode="auto">
            <a:xfrm>
              <a:off x="5232" y="3648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 type="none" w="sm" len="lg"/>
                </a14:hiddenLine>
              </a:ext>
            </a:extLst>
          </p:spPr>
          <p:txBody>
            <a:bodyPr/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kumimoji="0" lang="en-US" altLang="zh-CN" sz="2400" b="1" i="1"/>
                <a:t>V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27063" y="2798763"/>
            <a:ext cx="1209675" cy="854075"/>
            <a:chOff x="437" y="1773"/>
            <a:chExt cx="762" cy="538"/>
          </a:xfrm>
        </p:grpSpPr>
        <p:grpSp>
          <p:nvGrpSpPr>
            <p:cNvPr id="46144" name="Group 12"/>
            <p:cNvGrpSpPr>
              <a:grpSpLocks/>
            </p:cNvGrpSpPr>
            <p:nvPr/>
          </p:nvGrpSpPr>
          <p:grpSpPr bwMode="auto">
            <a:xfrm>
              <a:off x="638" y="1853"/>
              <a:ext cx="561" cy="400"/>
              <a:chOff x="638" y="1853"/>
              <a:chExt cx="561" cy="384"/>
            </a:xfrm>
          </p:grpSpPr>
          <p:sp>
            <p:nvSpPr>
              <p:cNvPr id="46146" name="Line 13"/>
              <p:cNvSpPr>
                <a:spLocks noChangeShapeType="1"/>
              </p:cNvSpPr>
              <p:nvPr/>
            </p:nvSpPr>
            <p:spPr bwMode="auto">
              <a:xfrm flipH="1">
                <a:off x="638" y="1853"/>
                <a:ext cx="561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7" name="Line 14"/>
              <p:cNvSpPr>
                <a:spLocks noChangeShapeType="1"/>
              </p:cNvSpPr>
              <p:nvPr/>
            </p:nvSpPr>
            <p:spPr bwMode="auto">
              <a:xfrm flipH="1">
                <a:off x="638" y="2237"/>
                <a:ext cx="561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45" name="Text Box 15"/>
            <p:cNvSpPr txBox="1">
              <a:spLocks noChangeArrowheads="1"/>
            </p:cNvSpPr>
            <p:nvPr/>
          </p:nvSpPr>
          <p:spPr bwMode="auto">
            <a:xfrm>
              <a:off x="437" y="1773"/>
              <a:ext cx="296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/>
                <a:t>P'   </a:t>
              </a:r>
            </a:p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/>
                <a:t>P</a:t>
              </a:r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1730375" y="3670300"/>
            <a:ext cx="1335088" cy="1217613"/>
            <a:chOff x="1090" y="2280"/>
            <a:chExt cx="841" cy="767"/>
          </a:xfrm>
        </p:grpSpPr>
        <p:grpSp>
          <p:nvGrpSpPr>
            <p:cNvPr id="46140" name="Group 17"/>
            <p:cNvGrpSpPr>
              <a:grpSpLocks/>
            </p:cNvGrpSpPr>
            <p:nvPr/>
          </p:nvGrpSpPr>
          <p:grpSpPr bwMode="auto">
            <a:xfrm rot="5400000">
              <a:off x="1324" y="2135"/>
              <a:ext cx="312" cy="601"/>
              <a:chOff x="638" y="1853"/>
              <a:chExt cx="561" cy="384"/>
            </a:xfrm>
          </p:grpSpPr>
          <p:sp>
            <p:nvSpPr>
              <p:cNvPr id="46142" name="Line 18"/>
              <p:cNvSpPr>
                <a:spLocks noChangeShapeType="1"/>
              </p:cNvSpPr>
              <p:nvPr/>
            </p:nvSpPr>
            <p:spPr bwMode="auto">
              <a:xfrm flipH="1">
                <a:off x="638" y="1853"/>
                <a:ext cx="561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43" name="Line 19"/>
              <p:cNvSpPr>
                <a:spLocks noChangeShapeType="1"/>
              </p:cNvSpPr>
              <p:nvPr/>
            </p:nvSpPr>
            <p:spPr bwMode="auto">
              <a:xfrm flipH="1">
                <a:off x="638" y="2237"/>
                <a:ext cx="561" cy="0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46141" name="Text Box 20"/>
            <p:cNvSpPr txBox="1">
              <a:spLocks noChangeArrowheads="1"/>
            </p:cNvSpPr>
            <p:nvPr/>
          </p:nvSpPr>
          <p:spPr bwMode="auto">
            <a:xfrm>
              <a:off x="1090" y="2615"/>
              <a:ext cx="841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000" b="1" i="1"/>
                <a:t>V          V'</a:t>
              </a:r>
              <a:r>
                <a:rPr lang="en-US" altLang="zh-CN" sz="2000" b="1"/>
                <a:t> </a:t>
              </a:r>
              <a:r>
                <a:rPr lang="en-US" altLang="zh-CN" b="1" baseline="30000"/>
                <a:t>´</a:t>
              </a:r>
            </a:p>
          </p:txBody>
        </p:sp>
      </p:grpSp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1671638" y="2536825"/>
            <a:ext cx="1390650" cy="1379538"/>
            <a:chOff x="-1185" y="2421"/>
            <a:chExt cx="876" cy="869"/>
          </a:xfrm>
        </p:grpSpPr>
        <p:grpSp>
          <p:nvGrpSpPr>
            <p:cNvPr id="46129" name="Group 22"/>
            <p:cNvGrpSpPr>
              <a:grpSpLocks/>
            </p:cNvGrpSpPr>
            <p:nvPr/>
          </p:nvGrpSpPr>
          <p:grpSpPr bwMode="auto">
            <a:xfrm>
              <a:off x="-1045" y="2776"/>
              <a:ext cx="607" cy="203"/>
              <a:chOff x="1188" y="1947"/>
              <a:chExt cx="608" cy="202"/>
            </a:xfrm>
          </p:grpSpPr>
          <p:sp>
            <p:nvSpPr>
              <p:cNvPr id="46138" name="Line 23"/>
              <p:cNvSpPr>
                <a:spLocks noChangeShapeType="1"/>
              </p:cNvSpPr>
              <p:nvPr/>
            </p:nvSpPr>
            <p:spPr bwMode="auto">
              <a:xfrm flipV="1">
                <a:off x="1188" y="1947"/>
                <a:ext cx="0" cy="2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9" name="Line 24"/>
              <p:cNvSpPr>
                <a:spLocks noChangeShapeType="1"/>
              </p:cNvSpPr>
              <p:nvPr/>
            </p:nvSpPr>
            <p:spPr bwMode="auto">
              <a:xfrm>
                <a:off x="1796" y="1947"/>
                <a:ext cx="0" cy="2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30" name="Group 25"/>
            <p:cNvGrpSpPr>
              <a:grpSpLocks/>
            </p:cNvGrpSpPr>
            <p:nvPr/>
          </p:nvGrpSpPr>
          <p:grpSpPr bwMode="auto">
            <a:xfrm>
              <a:off x="-876" y="2683"/>
              <a:ext cx="247" cy="401"/>
              <a:chOff x="1357" y="1854"/>
              <a:chExt cx="248" cy="400"/>
            </a:xfrm>
          </p:grpSpPr>
          <p:sp>
            <p:nvSpPr>
              <p:cNvPr id="46136" name="Line 26"/>
              <p:cNvSpPr>
                <a:spLocks noChangeShapeType="1"/>
              </p:cNvSpPr>
              <p:nvPr/>
            </p:nvSpPr>
            <p:spPr bwMode="auto">
              <a:xfrm>
                <a:off x="1357" y="1854"/>
                <a:ext cx="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6137" name="Line 27"/>
              <p:cNvSpPr>
                <a:spLocks noChangeShapeType="1"/>
              </p:cNvSpPr>
              <p:nvPr/>
            </p:nvSpPr>
            <p:spPr bwMode="auto">
              <a:xfrm flipH="1">
                <a:off x="1357" y="2254"/>
                <a:ext cx="2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46131" name="Group 28"/>
            <p:cNvGrpSpPr>
              <a:grpSpLocks/>
            </p:cNvGrpSpPr>
            <p:nvPr/>
          </p:nvGrpSpPr>
          <p:grpSpPr bwMode="auto">
            <a:xfrm>
              <a:off x="-1185" y="2421"/>
              <a:ext cx="876" cy="869"/>
              <a:chOff x="1048" y="1576"/>
              <a:chExt cx="876" cy="869"/>
            </a:xfrm>
          </p:grpSpPr>
          <p:sp>
            <p:nvSpPr>
              <p:cNvPr id="46132" name="Text Box 29"/>
              <p:cNvSpPr txBox="1">
                <a:spLocks noChangeArrowheads="1"/>
              </p:cNvSpPr>
              <p:nvPr/>
            </p:nvSpPr>
            <p:spPr bwMode="auto">
              <a:xfrm>
                <a:off x="1048" y="2195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kumimoji="0" lang="en-US" altLang="zh-CN" sz="2000" b="1">
                    <a:solidFill>
                      <a:srgbClr val="3333CC"/>
                    </a:solidFill>
                  </a:rPr>
                  <a:t>1</a:t>
                </a:r>
              </a:p>
            </p:txBody>
          </p:sp>
          <p:sp>
            <p:nvSpPr>
              <p:cNvPr id="46133" name="Text Box 30"/>
              <p:cNvSpPr txBox="1">
                <a:spLocks noChangeArrowheads="1"/>
              </p:cNvSpPr>
              <p:nvPr/>
            </p:nvSpPr>
            <p:spPr bwMode="auto">
              <a:xfrm>
                <a:off x="1049" y="157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kumimoji="0" lang="en-US" altLang="zh-CN" sz="2000" b="1">
                    <a:solidFill>
                      <a:srgbClr val="3333CC"/>
                    </a:solidFill>
                  </a:rPr>
                  <a:t>2</a:t>
                </a:r>
              </a:p>
            </p:txBody>
          </p:sp>
          <p:sp>
            <p:nvSpPr>
              <p:cNvPr id="46134" name="Text Box 31"/>
              <p:cNvSpPr txBox="1">
                <a:spLocks noChangeArrowheads="1"/>
              </p:cNvSpPr>
              <p:nvPr/>
            </p:nvSpPr>
            <p:spPr bwMode="auto">
              <a:xfrm>
                <a:off x="1755" y="1576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kumimoji="0" lang="en-US" altLang="zh-CN" sz="2000" b="1">
                    <a:solidFill>
                      <a:srgbClr val="3333CC"/>
                    </a:solidFill>
                  </a:rPr>
                  <a:t>3</a:t>
                </a:r>
              </a:p>
            </p:txBody>
          </p:sp>
          <p:sp>
            <p:nvSpPr>
              <p:cNvPr id="46135" name="Text Box 32"/>
              <p:cNvSpPr txBox="1">
                <a:spLocks noChangeArrowheads="1"/>
              </p:cNvSpPr>
              <p:nvPr/>
            </p:nvSpPr>
            <p:spPr bwMode="auto">
              <a:xfrm>
                <a:off x="1754" y="2195"/>
                <a:ext cx="169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kumimoji="0" lang="en-US" altLang="zh-CN" sz="2000" b="1">
                    <a:solidFill>
                      <a:srgbClr val="3333CC"/>
                    </a:solidFill>
                  </a:rPr>
                  <a:t>4</a:t>
                </a:r>
              </a:p>
            </p:txBody>
          </p:sp>
        </p:grpSp>
      </p:grpSp>
      <p:sp>
        <p:nvSpPr>
          <p:cNvPr id="460833" name="Text Box 33"/>
          <p:cNvSpPr txBox="1">
            <a:spLocks noChangeArrowheads="1"/>
          </p:cNvSpPr>
          <p:nvPr/>
        </p:nvSpPr>
        <p:spPr bwMode="auto">
          <a:xfrm>
            <a:off x="3138488" y="1901825"/>
            <a:ext cx="1355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2400" b="1"/>
              <a:t>解</a:t>
            </a:r>
            <a:r>
              <a:rPr lang="zh-CN" altLang="en-US" sz="2400" b="1">
                <a:sym typeface="Wingdings" pitchFamily="2" charset="2"/>
              </a:rPr>
              <a:t>（</a:t>
            </a:r>
            <a:r>
              <a:rPr lang="en-US" altLang="zh-CN" sz="2400" b="1">
                <a:sym typeface="Wingdings" pitchFamily="2" charset="2"/>
              </a:rPr>
              <a:t>1</a:t>
            </a:r>
            <a:r>
              <a:rPr lang="zh-CN" altLang="en-US" sz="2400" b="1">
                <a:sym typeface="Wingdings" pitchFamily="2" charset="2"/>
              </a:rPr>
              <a:t>）</a:t>
            </a:r>
            <a:endParaRPr lang="zh-CN" altLang="en-US" sz="2400" b="1"/>
          </a:p>
        </p:txBody>
      </p:sp>
      <p:grpSp>
        <p:nvGrpSpPr>
          <p:cNvPr id="11" name="Group 34"/>
          <p:cNvGrpSpPr>
            <a:grpSpLocks/>
          </p:cNvGrpSpPr>
          <p:nvPr/>
        </p:nvGrpSpPr>
        <p:grpSpPr bwMode="auto">
          <a:xfrm>
            <a:off x="1230313" y="2843213"/>
            <a:ext cx="765175" cy="569912"/>
            <a:chOff x="775" y="1855"/>
            <a:chExt cx="482" cy="359"/>
          </a:xfrm>
        </p:grpSpPr>
        <p:sp>
          <p:nvSpPr>
            <p:cNvPr id="46127" name="AutoShape 35"/>
            <p:cNvSpPr>
              <a:spLocks noChangeArrowheads="1"/>
            </p:cNvSpPr>
            <p:nvPr/>
          </p:nvSpPr>
          <p:spPr bwMode="auto">
            <a:xfrm>
              <a:off x="858" y="2106"/>
              <a:ext cx="358" cy="108"/>
            </a:xfrm>
            <a:prstGeom prst="rightArrow">
              <a:avLst>
                <a:gd name="adj1" fmla="val 50000"/>
                <a:gd name="adj2" fmla="val 82870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8" name="Text Box 36"/>
            <p:cNvSpPr txBox="1">
              <a:spLocks noChangeArrowheads="1"/>
            </p:cNvSpPr>
            <p:nvPr/>
          </p:nvSpPr>
          <p:spPr bwMode="auto">
            <a:xfrm>
              <a:off x="775" y="1855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 i="1"/>
                <a:t>Q</a:t>
              </a:r>
              <a:r>
                <a:rPr lang="en-US" altLang="zh-CN" sz="2400" b="1" baseline="-25000"/>
                <a:t>12</a:t>
              </a:r>
            </a:p>
          </p:txBody>
        </p:sp>
      </p:grpSp>
      <p:grpSp>
        <p:nvGrpSpPr>
          <p:cNvPr id="12" name="Group 37"/>
          <p:cNvGrpSpPr>
            <a:grpSpLocks/>
          </p:cNvGrpSpPr>
          <p:nvPr/>
        </p:nvGrpSpPr>
        <p:grpSpPr bwMode="auto">
          <a:xfrm>
            <a:off x="2147888" y="2430463"/>
            <a:ext cx="792162" cy="609600"/>
            <a:chOff x="1353" y="1531"/>
            <a:chExt cx="499" cy="384"/>
          </a:xfrm>
        </p:grpSpPr>
        <p:sp>
          <p:nvSpPr>
            <p:cNvPr id="46125" name="AutoShape 38"/>
            <p:cNvSpPr>
              <a:spLocks noChangeArrowheads="1"/>
            </p:cNvSpPr>
            <p:nvPr/>
          </p:nvSpPr>
          <p:spPr bwMode="auto">
            <a:xfrm>
              <a:off x="1353" y="1572"/>
              <a:ext cx="93" cy="343"/>
            </a:xfrm>
            <a:prstGeom prst="downArrow">
              <a:avLst>
                <a:gd name="adj1" fmla="val 50000"/>
                <a:gd name="adj2" fmla="val 92204"/>
              </a:avLst>
            </a:prstGeom>
            <a:gradFill rotWithShape="0">
              <a:gsLst>
                <a:gs pos="0">
                  <a:schemeClr val="bg1"/>
                </a:gs>
                <a:gs pos="100000">
                  <a:srgbClr val="FF3300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6" name="Text Box 39"/>
            <p:cNvSpPr txBox="1">
              <a:spLocks noChangeArrowheads="1"/>
            </p:cNvSpPr>
            <p:nvPr/>
          </p:nvSpPr>
          <p:spPr bwMode="auto">
            <a:xfrm>
              <a:off x="1370" y="1531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 i="1"/>
                <a:t>Q</a:t>
              </a:r>
              <a:r>
                <a:rPr lang="en-US" altLang="zh-CN" sz="2400" b="1" baseline="-25000"/>
                <a:t>23</a:t>
              </a:r>
            </a:p>
          </p:txBody>
        </p:sp>
      </p:grpSp>
      <p:grpSp>
        <p:nvGrpSpPr>
          <p:cNvPr id="13" name="Group 40"/>
          <p:cNvGrpSpPr>
            <a:grpSpLocks/>
          </p:cNvGrpSpPr>
          <p:nvPr/>
        </p:nvGrpSpPr>
        <p:grpSpPr bwMode="auto">
          <a:xfrm>
            <a:off x="2763838" y="2871788"/>
            <a:ext cx="765175" cy="595312"/>
            <a:chOff x="1741" y="1793"/>
            <a:chExt cx="482" cy="375"/>
          </a:xfrm>
        </p:grpSpPr>
        <p:sp>
          <p:nvSpPr>
            <p:cNvPr id="46123" name="AutoShape 41"/>
            <p:cNvSpPr>
              <a:spLocks noChangeArrowheads="1"/>
            </p:cNvSpPr>
            <p:nvPr/>
          </p:nvSpPr>
          <p:spPr bwMode="auto">
            <a:xfrm>
              <a:off x="1793" y="2060"/>
              <a:ext cx="358" cy="108"/>
            </a:xfrm>
            <a:prstGeom prst="rightArrow">
              <a:avLst>
                <a:gd name="adj1" fmla="val 50000"/>
                <a:gd name="adj2" fmla="val 82870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4" name="Text Box 42"/>
            <p:cNvSpPr txBox="1">
              <a:spLocks noChangeArrowheads="1"/>
            </p:cNvSpPr>
            <p:nvPr/>
          </p:nvSpPr>
          <p:spPr bwMode="auto">
            <a:xfrm>
              <a:off x="1741" y="1793"/>
              <a:ext cx="48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/>
              <a:r>
                <a:rPr kumimoji="0" lang="en-US" altLang="zh-CN" sz="2400" b="1" i="1"/>
                <a:t>Q</a:t>
              </a:r>
              <a:r>
                <a:rPr kumimoji="0" lang="en-US" altLang="zh-CN" sz="2400" b="1" baseline="-25000"/>
                <a:t>34</a:t>
              </a:r>
            </a:p>
          </p:txBody>
        </p:sp>
      </p:grpSp>
      <p:grpSp>
        <p:nvGrpSpPr>
          <p:cNvPr id="14" name="Group 43"/>
          <p:cNvGrpSpPr>
            <a:grpSpLocks/>
          </p:cNvGrpSpPr>
          <p:nvPr/>
        </p:nvGrpSpPr>
        <p:grpSpPr bwMode="auto">
          <a:xfrm>
            <a:off x="2155825" y="3576638"/>
            <a:ext cx="768350" cy="558800"/>
            <a:chOff x="3006" y="1986"/>
            <a:chExt cx="484" cy="352"/>
          </a:xfrm>
        </p:grpSpPr>
        <p:sp>
          <p:nvSpPr>
            <p:cNvPr id="46121" name="AutoShape 44"/>
            <p:cNvSpPr>
              <a:spLocks noChangeArrowheads="1"/>
            </p:cNvSpPr>
            <p:nvPr/>
          </p:nvSpPr>
          <p:spPr bwMode="auto">
            <a:xfrm>
              <a:off x="3006" y="1995"/>
              <a:ext cx="93" cy="343"/>
            </a:xfrm>
            <a:prstGeom prst="downArrow">
              <a:avLst>
                <a:gd name="adj1" fmla="val 50000"/>
                <a:gd name="adj2" fmla="val 92204"/>
              </a:avLst>
            </a:prstGeom>
            <a:gradFill rotWithShape="0">
              <a:gsLst>
                <a:gs pos="0">
                  <a:srgbClr val="FFFFFF"/>
                </a:gs>
                <a:gs pos="100000">
                  <a:schemeClr val="accent1"/>
                </a:gs>
              </a:gsLst>
              <a:lin ang="54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6122" name="Text Box 45"/>
            <p:cNvSpPr txBox="1">
              <a:spLocks noChangeArrowheads="1"/>
            </p:cNvSpPr>
            <p:nvPr/>
          </p:nvSpPr>
          <p:spPr bwMode="auto">
            <a:xfrm>
              <a:off x="3055" y="1986"/>
              <a:ext cx="43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en-US" altLang="zh-CN" sz="2400" b="1" i="1"/>
                <a:t>Q</a:t>
              </a:r>
              <a:r>
                <a:rPr lang="en-US" altLang="zh-CN" sz="2400" b="1" baseline="-25000"/>
                <a:t>41</a:t>
              </a:r>
            </a:p>
          </p:txBody>
        </p:sp>
      </p:grpSp>
      <p:sp>
        <p:nvSpPr>
          <p:cNvPr id="460846" name="Text Box 46"/>
          <p:cNvSpPr txBox="1">
            <a:spLocks noChangeArrowheads="1"/>
          </p:cNvSpPr>
          <p:nvPr/>
        </p:nvSpPr>
        <p:spPr bwMode="auto">
          <a:xfrm>
            <a:off x="6286500" y="1897063"/>
            <a:ext cx="2247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 i="1"/>
              <a:t>Q</a:t>
            </a:r>
            <a:r>
              <a:rPr lang="en-US" altLang="zh-CN" sz="2400" b="1"/>
              <a:t> </a:t>
            </a:r>
            <a:r>
              <a:rPr lang="en-US" altLang="zh-CN" sz="2400" b="1" baseline="-25000"/>
              <a:t>1</a:t>
            </a:r>
            <a:r>
              <a:rPr lang="en-US" altLang="zh-CN" sz="2400" b="1"/>
              <a:t>=</a:t>
            </a:r>
            <a:r>
              <a:rPr lang="en-US" altLang="zh-CN" sz="2400" b="1" i="1"/>
              <a:t>Q</a:t>
            </a:r>
            <a:r>
              <a:rPr lang="en-US" altLang="zh-CN" sz="2400" b="1" baseline="-25000"/>
              <a:t>12</a:t>
            </a:r>
            <a:r>
              <a:rPr lang="en-US" altLang="zh-CN" sz="2400" b="1"/>
              <a:t>+</a:t>
            </a:r>
            <a:r>
              <a:rPr lang="en-US" altLang="zh-CN" sz="2400" b="1" i="1"/>
              <a:t>Q</a:t>
            </a:r>
            <a:r>
              <a:rPr lang="en-US" altLang="zh-CN" sz="2400" b="1" baseline="-25000"/>
              <a:t>23</a:t>
            </a:r>
          </a:p>
        </p:txBody>
      </p:sp>
      <p:graphicFrame>
        <p:nvGraphicFramePr>
          <p:cNvPr id="460847" name="Object 47"/>
          <p:cNvGraphicFramePr>
            <a:graphicFrameLocks noChangeAspect="1"/>
          </p:cNvGraphicFramePr>
          <p:nvPr/>
        </p:nvGraphicFramePr>
        <p:xfrm>
          <a:off x="4448175" y="1708150"/>
          <a:ext cx="156368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8" name="公式" r:id="rId3" imgW="469800" imgH="431640" progId="Equation.3">
                  <p:embed/>
                </p:oleObj>
              </mc:Choice>
              <mc:Fallback>
                <p:oleObj name="公式" r:id="rId3" imgW="4698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8175" y="1708150"/>
                        <a:ext cx="1563688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8" name="Object 48"/>
          <p:cNvGraphicFramePr>
            <a:graphicFrameLocks noChangeAspect="1"/>
          </p:cNvGraphicFramePr>
          <p:nvPr/>
        </p:nvGraphicFramePr>
        <p:xfrm>
          <a:off x="4265613" y="2587625"/>
          <a:ext cx="1662112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39" name="公式" r:id="rId5" imgW="698400" imgH="215640" progId="Equation.3">
                  <p:embed/>
                </p:oleObj>
              </mc:Choice>
              <mc:Fallback>
                <p:oleObj name="公式" r:id="rId5" imgW="698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5613" y="2587625"/>
                        <a:ext cx="1662112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49" name="Object 49"/>
          <p:cNvGraphicFramePr>
            <a:graphicFrameLocks noChangeAspect="1"/>
          </p:cNvGraphicFramePr>
          <p:nvPr/>
        </p:nvGraphicFramePr>
        <p:xfrm>
          <a:off x="6215063" y="2603500"/>
          <a:ext cx="22939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0" name="Equation" r:id="rId7" imgW="838080" imgH="228600" progId="Equation.3">
                  <p:embed/>
                </p:oleObj>
              </mc:Choice>
              <mc:Fallback>
                <p:oleObj name="Equation" r:id="rId7" imgW="8380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2603500"/>
                        <a:ext cx="2293937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0" name="Object 50"/>
          <p:cNvGraphicFramePr>
            <a:graphicFrameLocks noChangeAspect="1"/>
          </p:cNvGraphicFramePr>
          <p:nvPr/>
        </p:nvGraphicFramePr>
        <p:xfrm>
          <a:off x="7194550" y="3155950"/>
          <a:ext cx="1273175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1" name="Equation" r:id="rId9" imgW="520560" imgH="393480" progId="Equation.3">
                  <p:embed/>
                </p:oleObj>
              </mc:Choice>
              <mc:Fallback>
                <p:oleObj name="Equation" r:id="rId9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4550" y="3155950"/>
                        <a:ext cx="1273175" cy="820738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00"/>
                          </a:gs>
                          <a:gs pos="50000">
                            <a:srgbClr val="FFFFFF"/>
                          </a:gs>
                          <a:gs pos="100000">
                            <a:srgbClr val="FFCC0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" name="Group 51"/>
          <p:cNvGrpSpPr>
            <a:grpSpLocks/>
          </p:cNvGrpSpPr>
          <p:nvPr/>
        </p:nvGrpSpPr>
        <p:grpSpPr bwMode="auto">
          <a:xfrm>
            <a:off x="3803650" y="3219450"/>
            <a:ext cx="3854450" cy="574675"/>
            <a:chOff x="2634" y="2480"/>
            <a:chExt cx="1962" cy="362"/>
          </a:xfrm>
        </p:grpSpPr>
        <p:sp>
          <p:nvSpPr>
            <p:cNvPr id="46117" name="Text Box 52"/>
            <p:cNvSpPr txBox="1">
              <a:spLocks noChangeArrowheads="1"/>
            </p:cNvSpPr>
            <p:nvPr/>
          </p:nvSpPr>
          <p:spPr bwMode="auto">
            <a:xfrm>
              <a:off x="2634" y="2554"/>
              <a:ext cx="19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CC"/>
                  </a:solidFill>
                </a:rPr>
                <a:t>由</a:t>
              </a:r>
              <a:r>
                <a:rPr lang="en-US" altLang="zh-CN" sz="2400" b="1" i="1">
                  <a:solidFill>
                    <a:srgbClr val="0000CC"/>
                  </a:solidFill>
                </a:rPr>
                <a:t>P </a:t>
              </a:r>
              <a:r>
                <a:rPr lang="en-US" altLang="zh-CN" sz="2000" b="1" i="1">
                  <a:solidFill>
                    <a:srgbClr val="0000CC"/>
                  </a:solidFill>
                </a:rPr>
                <a:t>´</a:t>
              </a:r>
              <a:r>
                <a:rPr lang="en-US" altLang="zh-CN" sz="2400" b="1" i="1">
                  <a:solidFill>
                    <a:srgbClr val="0000CC"/>
                  </a:solidFill>
                </a:rPr>
                <a:t> =2P          </a:t>
              </a:r>
              <a:r>
                <a:rPr lang="en-US" altLang="zh-CN" sz="2400" b="1" i="1">
                  <a:solidFill>
                    <a:srgbClr val="0000CC"/>
                  </a:solidFill>
                  <a:sym typeface="Wingdings 3" pitchFamily="18" charset="2"/>
                </a:rPr>
                <a:t>T</a:t>
              </a:r>
              <a:r>
                <a:rPr lang="en-US" altLang="zh-CN" sz="2400" b="1" baseline="-25000">
                  <a:solidFill>
                    <a:srgbClr val="0000CC"/>
                  </a:solidFill>
                  <a:sym typeface="Wingdings 3" pitchFamily="18" charset="2"/>
                </a:rPr>
                <a:t>2</a:t>
              </a:r>
              <a:r>
                <a:rPr lang="en-US" altLang="zh-CN" sz="2400" b="1">
                  <a:solidFill>
                    <a:srgbClr val="0000CC"/>
                  </a:solidFill>
                  <a:sym typeface="Wingdings 3" pitchFamily="18" charset="2"/>
                </a:rPr>
                <a:t>=2</a:t>
              </a:r>
              <a:r>
                <a:rPr lang="en-US" altLang="zh-CN" sz="2400" b="1" i="1">
                  <a:solidFill>
                    <a:srgbClr val="0000CC"/>
                  </a:solidFill>
                  <a:sym typeface="Wingdings 3" pitchFamily="18" charset="2"/>
                </a:rPr>
                <a:t>T</a:t>
              </a:r>
              <a:r>
                <a:rPr lang="en-US" altLang="zh-CN" sz="2400" b="1" baseline="-25000">
                  <a:solidFill>
                    <a:srgbClr val="0000CC"/>
                  </a:solidFill>
                  <a:sym typeface="Wingdings 3" pitchFamily="18" charset="2"/>
                </a:rPr>
                <a:t>1</a:t>
              </a:r>
            </a:p>
          </p:txBody>
        </p:sp>
        <p:grpSp>
          <p:nvGrpSpPr>
            <p:cNvPr id="46118" name="Group 53"/>
            <p:cNvGrpSpPr>
              <a:grpSpLocks/>
            </p:cNvGrpSpPr>
            <p:nvPr/>
          </p:nvGrpSpPr>
          <p:grpSpPr bwMode="auto">
            <a:xfrm>
              <a:off x="3361" y="2480"/>
              <a:ext cx="527" cy="252"/>
              <a:chOff x="2771" y="277"/>
              <a:chExt cx="574" cy="252"/>
            </a:xfrm>
          </p:grpSpPr>
          <p:sp>
            <p:nvSpPr>
              <p:cNvPr id="46119" name="Text Box 54"/>
              <p:cNvSpPr txBox="1">
                <a:spLocks noChangeArrowheads="1"/>
              </p:cNvSpPr>
              <p:nvPr/>
            </p:nvSpPr>
            <p:spPr bwMode="auto">
              <a:xfrm>
                <a:off x="2817" y="277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kumimoji="0" lang="en-US" altLang="zh-CN" sz="2000" b="1">
                    <a:solidFill>
                      <a:srgbClr val="0000CC"/>
                    </a:solidFill>
                  </a:rPr>
                  <a:t> [</a:t>
                </a:r>
                <a:r>
                  <a:rPr kumimoji="0" lang="en-US" altLang="zh-CN" sz="2000" b="1" i="1">
                    <a:solidFill>
                      <a:srgbClr val="0000CC"/>
                    </a:solidFill>
                  </a:rPr>
                  <a:t>V</a:t>
                </a:r>
                <a:r>
                  <a:rPr kumimoji="0" lang="en-US" altLang="zh-CN" sz="2000" b="1">
                    <a:solidFill>
                      <a:srgbClr val="0000CC"/>
                    </a:solidFill>
                  </a:rPr>
                  <a:t>]</a:t>
                </a:r>
              </a:p>
            </p:txBody>
          </p:sp>
          <p:sp>
            <p:nvSpPr>
              <p:cNvPr id="46120" name="Line 55"/>
              <p:cNvSpPr>
                <a:spLocks noChangeShapeType="1"/>
              </p:cNvSpPr>
              <p:nvPr/>
            </p:nvSpPr>
            <p:spPr bwMode="auto">
              <a:xfrm>
                <a:off x="2771" y="529"/>
                <a:ext cx="49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none" w="med" len="lg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460856" name="Line 56"/>
          <p:cNvSpPr>
            <a:spLocks noChangeShapeType="1"/>
          </p:cNvSpPr>
          <p:nvPr/>
        </p:nvSpPr>
        <p:spPr bwMode="auto">
          <a:xfrm flipV="1">
            <a:off x="6376988" y="2965450"/>
            <a:ext cx="889000" cy="493713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60857" name="Text Box 57"/>
          <p:cNvSpPr txBox="1">
            <a:spLocks noChangeArrowheads="1"/>
          </p:cNvSpPr>
          <p:nvPr/>
        </p:nvSpPr>
        <p:spPr bwMode="auto">
          <a:xfrm>
            <a:off x="719138" y="4573588"/>
            <a:ext cx="2967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 i="1"/>
              <a:t>W'</a:t>
            </a:r>
            <a:r>
              <a:rPr lang="en-US" altLang="zh-CN" sz="2400" b="1"/>
              <a:t>=</a:t>
            </a:r>
            <a:r>
              <a:rPr lang="zh-CN" altLang="en-US" sz="2400" b="1"/>
              <a:t>循环线所围面积</a:t>
            </a:r>
            <a:endParaRPr lang="zh-CN" altLang="en-US" sz="2400"/>
          </a:p>
        </p:txBody>
      </p:sp>
      <p:sp>
        <p:nvSpPr>
          <p:cNvPr id="460858" name="Text Box 58"/>
          <p:cNvSpPr txBox="1">
            <a:spLocks noChangeArrowheads="1"/>
          </p:cNvSpPr>
          <p:nvPr/>
        </p:nvSpPr>
        <p:spPr bwMode="auto">
          <a:xfrm>
            <a:off x="873125" y="5046663"/>
            <a:ext cx="304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/>
              <a:t>=</a:t>
            </a:r>
            <a:r>
              <a:rPr lang="zh-CN" altLang="en-US" sz="2400"/>
              <a:t>（</a:t>
            </a:r>
            <a:r>
              <a:rPr lang="en-US" altLang="zh-CN" sz="2400" b="1" i="1"/>
              <a:t>P</a:t>
            </a:r>
            <a:r>
              <a:rPr lang="en-US" altLang="zh-CN" b="1" i="1" baseline="30000"/>
              <a:t>´</a:t>
            </a:r>
            <a:r>
              <a:rPr lang="en-US" altLang="zh-CN" sz="2400" i="1"/>
              <a:t>-</a:t>
            </a:r>
            <a:r>
              <a:rPr lang="en-US" altLang="zh-CN" sz="2400" b="1" i="1"/>
              <a:t>P</a:t>
            </a:r>
            <a:r>
              <a:rPr lang="zh-CN" altLang="en-US" sz="2400"/>
              <a:t>）（</a:t>
            </a:r>
            <a:r>
              <a:rPr lang="en-US" altLang="zh-CN" sz="2400" b="1" i="1"/>
              <a:t>V </a:t>
            </a:r>
            <a:r>
              <a:rPr lang="en-US" altLang="zh-CN" b="1" i="1" baseline="30000"/>
              <a:t>´ </a:t>
            </a:r>
            <a:r>
              <a:rPr lang="en-US" altLang="zh-CN" sz="2400" i="1"/>
              <a:t>-</a:t>
            </a:r>
            <a:r>
              <a:rPr lang="en-US" altLang="zh-CN" sz="2400" b="1" i="1"/>
              <a:t>V</a:t>
            </a:r>
            <a:r>
              <a:rPr lang="zh-CN" altLang="en-US" sz="2400"/>
              <a:t>）</a:t>
            </a:r>
          </a:p>
        </p:txBody>
      </p:sp>
      <p:sp>
        <p:nvSpPr>
          <p:cNvPr id="460859" name="Text Box 59"/>
          <p:cNvSpPr txBox="1">
            <a:spLocks noChangeArrowheads="1"/>
          </p:cNvSpPr>
          <p:nvPr/>
        </p:nvSpPr>
        <p:spPr bwMode="auto">
          <a:xfrm>
            <a:off x="869950" y="5584825"/>
            <a:ext cx="1409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/>
              <a:t>=</a:t>
            </a:r>
            <a:r>
              <a:rPr lang="en-US" altLang="zh-CN" sz="2400" b="1" i="1"/>
              <a:t>P</a:t>
            </a:r>
            <a:r>
              <a:rPr lang="en-US" altLang="zh-CN" sz="2400" b="1" i="1" baseline="-25000"/>
              <a:t>1</a:t>
            </a:r>
            <a:r>
              <a:rPr lang="en-US" altLang="zh-CN" sz="2400" b="1" i="1"/>
              <a:t>V</a:t>
            </a:r>
            <a:r>
              <a:rPr lang="en-US" altLang="zh-CN" sz="2400" b="1" baseline="-25000"/>
              <a:t>1</a:t>
            </a:r>
            <a:endParaRPr lang="en-US" altLang="zh-CN" sz="2400" baseline="-25000"/>
          </a:p>
        </p:txBody>
      </p:sp>
      <p:sp>
        <p:nvSpPr>
          <p:cNvPr id="460860" name="Text Box 60"/>
          <p:cNvSpPr txBox="1">
            <a:spLocks noChangeArrowheads="1"/>
          </p:cNvSpPr>
          <p:nvPr/>
        </p:nvSpPr>
        <p:spPr bwMode="auto">
          <a:xfrm>
            <a:off x="1887538" y="5564188"/>
            <a:ext cx="1212850" cy="466725"/>
          </a:xfrm>
          <a:prstGeom prst="rect">
            <a:avLst/>
          </a:prstGeom>
          <a:gradFill rotWithShape="0">
            <a:gsLst>
              <a:gs pos="0">
                <a:srgbClr val="FFCC00"/>
              </a:gs>
              <a:gs pos="50000">
                <a:srgbClr val="FFFFFF"/>
              </a:gs>
              <a:gs pos="100000">
                <a:srgbClr val="FFCC00"/>
              </a:gs>
            </a:gsLst>
            <a:lin ang="5400000" scaled="1"/>
          </a:gradFill>
          <a:ln w="9525">
            <a:solidFill>
              <a:srgbClr val="FF99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2400" b="1"/>
              <a:t>=</a:t>
            </a:r>
            <a:r>
              <a:rPr lang="en-US" altLang="zh-CN" sz="2400" b="1" i="1"/>
              <a:t>RT</a:t>
            </a:r>
            <a:r>
              <a:rPr lang="en-US" altLang="zh-CN" sz="2400" b="1" baseline="-25000"/>
              <a:t>1</a:t>
            </a:r>
            <a:endParaRPr lang="en-US" altLang="zh-CN" sz="2400" baseline="-25000"/>
          </a:p>
        </p:txBody>
      </p:sp>
      <p:graphicFrame>
        <p:nvGraphicFramePr>
          <p:cNvPr id="460861" name="Object 61"/>
          <p:cNvGraphicFramePr>
            <a:graphicFrameLocks noChangeAspect="1"/>
          </p:cNvGraphicFramePr>
          <p:nvPr/>
        </p:nvGraphicFramePr>
        <p:xfrm>
          <a:off x="3271838" y="5521325"/>
          <a:ext cx="1582737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2" name="公式" r:id="rId11" imgW="850680" imgH="431640" progId="Equation.3">
                  <p:embed/>
                </p:oleObj>
              </mc:Choice>
              <mc:Fallback>
                <p:oleObj name="公式" r:id="rId11" imgW="85068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8" y="5521325"/>
                        <a:ext cx="1582737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2" name="Object 62"/>
          <p:cNvGraphicFramePr>
            <a:graphicFrameLocks noChangeAspect="1"/>
          </p:cNvGraphicFramePr>
          <p:nvPr/>
        </p:nvGraphicFramePr>
        <p:xfrm>
          <a:off x="7011988" y="5561013"/>
          <a:ext cx="2117725" cy="82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3" name="公式" r:id="rId13" imgW="850680" imgH="393480" progId="Equation.3">
                  <p:embed/>
                </p:oleObj>
              </mc:Choice>
              <mc:Fallback>
                <p:oleObj name="公式" r:id="rId13" imgW="8506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1988" y="5561013"/>
                        <a:ext cx="2117725" cy="82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3" name="Object 63"/>
          <p:cNvGraphicFramePr>
            <a:graphicFrameLocks noChangeAspect="1"/>
          </p:cNvGraphicFramePr>
          <p:nvPr/>
        </p:nvGraphicFramePr>
        <p:xfrm>
          <a:off x="4046538" y="3919538"/>
          <a:ext cx="2838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4" name="Equation" r:id="rId15" imgW="1091880" imgH="228600" progId="Equation.3">
                  <p:embed/>
                </p:oleObj>
              </mc:Choice>
              <mc:Fallback>
                <p:oleObj name="Equation" r:id="rId15" imgW="10918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6538" y="3919538"/>
                        <a:ext cx="2838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4" name="Object 64"/>
          <p:cNvGraphicFramePr>
            <a:graphicFrameLocks noChangeAspect="1"/>
          </p:cNvGraphicFramePr>
          <p:nvPr/>
        </p:nvGraphicFramePr>
        <p:xfrm>
          <a:off x="7040563" y="3884613"/>
          <a:ext cx="1352550" cy="72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5" name="Equation" r:id="rId17" imgW="520560" imgH="393480" progId="Equation.3">
                  <p:embed/>
                </p:oleObj>
              </mc:Choice>
              <mc:Fallback>
                <p:oleObj name="Equation" r:id="rId17" imgW="52056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0563" y="3884613"/>
                        <a:ext cx="1352550" cy="728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65"/>
          <p:cNvGrpSpPr>
            <a:grpSpLocks/>
          </p:cNvGrpSpPr>
          <p:nvPr/>
        </p:nvGrpSpPr>
        <p:grpSpPr bwMode="auto">
          <a:xfrm>
            <a:off x="3867150" y="4459288"/>
            <a:ext cx="3336925" cy="574675"/>
            <a:chOff x="2634" y="2480"/>
            <a:chExt cx="1962" cy="362"/>
          </a:xfrm>
        </p:grpSpPr>
        <p:sp>
          <p:nvSpPr>
            <p:cNvPr id="46113" name="Text Box 66"/>
            <p:cNvSpPr txBox="1">
              <a:spLocks noChangeArrowheads="1"/>
            </p:cNvSpPr>
            <p:nvPr/>
          </p:nvSpPr>
          <p:spPr bwMode="auto">
            <a:xfrm>
              <a:off x="2634" y="2554"/>
              <a:ext cx="19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2400" b="1">
                  <a:solidFill>
                    <a:srgbClr val="0000CC"/>
                  </a:solidFill>
                </a:rPr>
                <a:t>由</a:t>
              </a:r>
              <a:r>
                <a:rPr lang="en-US" altLang="zh-CN" sz="2400" b="1" i="1">
                  <a:solidFill>
                    <a:srgbClr val="0000CC"/>
                  </a:solidFill>
                </a:rPr>
                <a:t>V</a:t>
              </a:r>
              <a:r>
                <a:rPr lang="en-US" altLang="zh-CN" sz="2400" b="1" baseline="-25000">
                  <a:solidFill>
                    <a:srgbClr val="0000CC"/>
                  </a:solidFill>
                </a:rPr>
                <a:t>3</a:t>
              </a:r>
              <a:r>
                <a:rPr lang="en-US" altLang="zh-CN" sz="2400" b="1">
                  <a:solidFill>
                    <a:srgbClr val="0000CC"/>
                  </a:solidFill>
                </a:rPr>
                <a:t>=2</a:t>
              </a:r>
              <a:r>
                <a:rPr lang="en-US" altLang="zh-CN" sz="2400" b="1" i="1">
                  <a:solidFill>
                    <a:srgbClr val="0000CC"/>
                  </a:solidFill>
                </a:rPr>
                <a:t>V</a:t>
              </a:r>
              <a:r>
                <a:rPr lang="en-US" altLang="zh-CN" sz="2400" b="1" baseline="-25000">
                  <a:solidFill>
                    <a:srgbClr val="0000CC"/>
                  </a:solidFill>
                </a:rPr>
                <a:t>2</a:t>
              </a:r>
              <a:r>
                <a:rPr lang="en-US" altLang="zh-CN" sz="2400" b="1">
                  <a:solidFill>
                    <a:srgbClr val="0000CC"/>
                  </a:solidFill>
                </a:rPr>
                <a:t>          </a:t>
              </a:r>
              <a:r>
                <a:rPr lang="en-US" altLang="zh-CN" sz="2400" b="1" i="1">
                  <a:solidFill>
                    <a:srgbClr val="0000CC"/>
                  </a:solidFill>
                  <a:sym typeface="Wingdings 3" pitchFamily="18" charset="2"/>
                </a:rPr>
                <a:t>T</a:t>
              </a:r>
              <a:r>
                <a:rPr lang="en-US" altLang="zh-CN" sz="2400" b="1" baseline="-25000">
                  <a:solidFill>
                    <a:srgbClr val="0000CC"/>
                  </a:solidFill>
                  <a:sym typeface="Wingdings 3" pitchFamily="18" charset="2"/>
                </a:rPr>
                <a:t>3</a:t>
              </a:r>
              <a:r>
                <a:rPr lang="en-US" altLang="zh-CN" sz="2400" b="1">
                  <a:solidFill>
                    <a:srgbClr val="0000CC"/>
                  </a:solidFill>
                  <a:sym typeface="Wingdings 3" pitchFamily="18" charset="2"/>
                </a:rPr>
                <a:t>=2</a:t>
              </a:r>
              <a:r>
                <a:rPr lang="en-US" altLang="zh-CN" sz="2400" b="1" i="1">
                  <a:solidFill>
                    <a:srgbClr val="0000CC"/>
                  </a:solidFill>
                  <a:sym typeface="Wingdings 3" pitchFamily="18" charset="2"/>
                </a:rPr>
                <a:t>T</a:t>
              </a:r>
              <a:r>
                <a:rPr lang="en-US" altLang="zh-CN" sz="2400" b="1" baseline="-25000">
                  <a:solidFill>
                    <a:srgbClr val="0000CC"/>
                  </a:solidFill>
                  <a:sym typeface="Wingdings 3" pitchFamily="18" charset="2"/>
                </a:rPr>
                <a:t>2</a:t>
              </a:r>
            </a:p>
          </p:txBody>
        </p:sp>
        <p:grpSp>
          <p:nvGrpSpPr>
            <p:cNvPr id="46114" name="Group 67"/>
            <p:cNvGrpSpPr>
              <a:grpSpLocks/>
            </p:cNvGrpSpPr>
            <p:nvPr/>
          </p:nvGrpSpPr>
          <p:grpSpPr bwMode="auto">
            <a:xfrm>
              <a:off x="3361" y="2480"/>
              <a:ext cx="527" cy="252"/>
              <a:chOff x="2771" y="277"/>
              <a:chExt cx="574" cy="252"/>
            </a:xfrm>
          </p:grpSpPr>
          <p:sp>
            <p:nvSpPr>
              <p:cNvPr id="46115" name="Text Box 68"/>
              <p:cNvSpPr txBox="1">
                <a:spLocks noChangeArrowheads="1"/>
              </p:cNvSpPr>
              <p:nvPr/>
            </p:nvSpPr>
            <p:spPr bwMode="auto">
              <a:xfrm>
                <a:off x="2817" y="277"/>
                <a:ext cx="528" cy="2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1"/>
                    </a:solidFill>
                    <a:latin typeface="Times New Roman" pitchFamily="18" charset="0"/>
                    <a:ea typeface="宋体" pitchFamily="2" charset="-122"/>
                  </a:defRPr>
                </a:lvl9pPr>
              </a:lstStyle>
              <a:p>
                <a:pPr algn="l"/>
                <a:r>
                  <a:rPr kumimoji="0" lang="en-US" altLang="zh-CN" sz="2000" b="1">
                    <a:solidFill>
                      <a:srgbClr val="0000CC"/>
                    </a:solidFill>
                  </a:rPr>
                  <a:t>[</a:t>
                </a:r>
                <a:r>
                  <a:rPr kumimoji="0" lang="en-US" altLang="zh-CN" sz="2000" b="1" i="1">
                    <a:solidFill>
                      <a:srgbClr val="0000CC"/>
                    </a:solidFill>
                  </a:rPr>
                  <a:t>P</a:t>
                </a:r>
                <a:r>
                  <a:rPr kumimoji="0" lang="en-US" altLang="zh-CN" sz="2000" b="1">
                    <a:solidFill>
                      <a:srgbClr val="0000CC"/>
                    </a:solidFill>
                  </a:rPr>
                  <a:t>]</a:t>
                </a:r>
              </a:p>
            </p:txBody>
          </p:sp>
          <p:sp>
            <p:nvSpPr>
              <p:cNvPr id="46116" name="Line 69"/>
              <p:cNvSpPr>
                <a:spLocks noChangeShapeType="1"/>
              </p:cNvSpPr>
              <p:nvPr/>
            </p:nvSpPr>
            <p:spPr bwMode="auto">
              <a:xfrm>
                <a:off x="2771" y="529"/>
                <a:ext cx="498" cy="0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 type="none" w="med" len="lg"/>
                <a:tailEnd type="stealth" w="med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460870" name="Object 70"/>
          <p:cNvGraphicFramePr>
            <a:graphicFrameLocks noChangeAspect="1"/>
          </p:cNvGraphicFramePr>
          <p:nvPr/>
        </p:nvGraphicFramePr>
        <p:xfrm>
          <a:off x="7045325" y="4595813"/>
          <a:ext cx="1252538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6" name="Equation" r:id="rId19" imgW="482400" imgH="215640" progId="Equation.3">
                  <p:embed/>
                </p:oleObj>
              </mc:Choice>
              <mc:Fallback>
                <p:oleObj name="Equation" r:id="rId19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5325" y="4595813"/>
                        <a:ext cx="1252538" cy="498475"/>
                      </a:xfrm>
                      <a:prstGeom prst="rect">
                        <a:avLst/>
                      </a:prstGeom>
                      <a:gradFill rotWithShape="0">
                        <a:gsLst>
                          <a:gs pos="0">
                            <a:srgbClr val="FFCC00"/>
                          </a:gs>
                          <a:gs pos="50000">
                            <a:srgbClr val="FFFFFF"/>
                          </a:gs>
                          <a:gs pos="100000">
                            <a:srgbClr val="FFCC00"/>
                          </a:gs>
                        </a:gsLst>
                        <a:lin ang="5400000" scaled="1"/>
                      </a:gradFill>
                      <a:ln w="9525">
                        <a:solidFill>
                          <a:srgbClr val="FF990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871" name="Line 71"/>
          <p:cNvSpPr>
            <a:spLocks noChangeShapeType="1"/>
          </p:cNvSpPr>
          <p:nvPr/>
        </p:nvSpPr>
        <p:spPr bwMode="auto">
          <a:xfrm flipH="1" flipV="1">
            <a:off x="5857875" y="4373563"/>
            <a:ext cx="196850" cy="346075"/>
          </a:xfrm>
          <a:prstGeom prst="line">
            <a:avLst/>
          </a:prstGeom>
          <a:noFill/>
          <a:ln w="15875">
            <a:solidFill>
              <a:srgbClr val="FF3300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60872" name="Object 72"/>
          <p:cNvGraphicFramePr>
            <a:graphicFrameLocks noChangeAspect="1"/>
          </p:cNvGraphicFramePr>
          <p:nvPr/>
        </p:nvGraphicFramePr>
        <p:xfrm>
          <a:off x="4856163" y="5527675"/>
          <a:ext cx="2014537" cy="1330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847" name="公式" r:id="rId21" imgW="1002960" imgH="583920" progId="Equation.3">
                  <p:embed/>
                </p:oleObj>
              </mc:Choice>
              <mc:Fallback>
                <p:oleObj name="公式" r:id="rId21" imgW="1002960" imgH="5839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56163" y="5527675"/>
                        <a:ext cx="2014537" cy="1330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88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6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6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60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46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60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0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7" dur="500"/>
                                        <p:tgtEl>
                                          <p:spTgt spid="4608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460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60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4608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0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460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460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460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460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460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460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 nodeType="clickPar">
                      <p:stCondLst>
                        <p:cond delay="indefinite"/>
                      </p:stCondLst>
                      <p:childTnLst>
                        <p:par>
                          <p:cTn id="1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460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60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 nodeType="clickPar">
                      <p:stCondLst>
                        <p:cond delay="indefinite"/>
                      </p:stCondLst>
                      <p:childTnLst>
                        <p:par>
                          <p:cTn id="1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2" dur="500" fill="hold"/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4608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02" grpId="0" animBg="1"/>
      <p:bldP spid="460804" grpId="0" autoUpdateAnimBg="0"/>
      <p:bldP spid="460833" grpId="0" autoUpdateAnimBg="0"/>
      <p:bldP spid="460846" grpId="0" autoUpdateAnimBg="0"/>
      <p:bldP spid="460856" grpId="0" animBg="1"/>
      <p:bldP spid="460857" grpId="0" autoUpdateAnimBg="0"/>
      <p:bldP spid="460858" grpId="0" autoUpdateAnimBg="0"/>
      <p:bldP spid="460859" grpId="0" autoUpdateAnimBg="0"/>
      <p:bldP spid="460860" grpId="0" animBg="1" autoUpdateAnimBg="0"/>
      <p:bldP spid="4608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/>
          <p:cNvGrpSpPr/>
          <p:nvPr/>
        </p:nvGrpSpPr>
        <p:grpSpPr>
          <a:xfrm>
            <a:off x="395536" y="476672"/>
            <a:ext cx="8439651" cy="3046988"/>
            <a:chOff x="395536" y="476672"/>
            <a:chExt cx="8439651" cy="3046988"/>
          </a:xfrm>
        </p:grpSpPr>
        <p:sp>
          <p:nvSpPr>
            <p:cNvPr id="2" name="矩形 1"/>
            <p:cNvSpPr/>
            <p:nvPr/>
          </p:nvSpPr>
          <p:spPr>
            <a:xfrm>
              <a:off x="395536" y="476672"/>
              <a:ext cx="5184576" cy="30469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altLang="zh-CN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19.</a:t>
              </a:r>
              <a:r>
                <a:rPr lang="zh-CN" altLang="zh-CN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pt-BR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 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mol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氧气（视为理想气体）从状态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经等压过程到状态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，再经等体过程到状态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，又经绝热过程到状态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（其温度与状态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的温度</a:t>
              </a:r>
              <a:r>
                <a:rPr lang="pt-BR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BR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相同），最后经等温过程回到状态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。已知</a:t>
              </a:r>
              <a:r>
                <a:rPr lang="pt-BR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= 2</a:t>
              </a:r>
              <a:r>
                <a:rPr lang="pt-BR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pt-BR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pt-BR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pt-BR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= 2</a:t>
              </a:r>
              <a:r>
                <a:rPr lang="pt-BR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pt-BR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，求每个过程的热量（结果用</a:t>
              </a:r>
              <a:r>
                <a:rPr lang="pt-BR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pt-BR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和已知常量表示），以及循环效率。</a:t>
              </a:r>
            </a:p>
          </p:txBody>
        </p:sp>
        <p:pic>
          <p:nvPicPr>
            <p:cNvPr id="31746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08104" y="548645"/>
              <a:ext cx="3327083" cy="2520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7" name="组合 16"/>
          <p:cNvGrpSpPr/>
          <p:nvPr/>
        </p:nvGrpSpPr>
        <p:grpSpPr>
          <a:xfrm>
            <a:off x="408985" y="3356992"/>
            <a:ext cx="7475383" cy="888480"/>
            <a:chOff x="408985" y="3356992"/>
            <a:chExt cx="7475383" cy="888480"/>
          </a:xfrm>
        </p:grpSpPr>
        <p:sp>
          <p:nvSpPr>
            <p:cNvPr id="4" name="矩形 3"/>
            <p:cNvSpPr/>
            <p:nvPr/>
          </p:nvSpPr>
          <p:spPr>
            <a:xfrm>
              <a:off x="408985" y="3547459"/>
              <a:ext cx="265810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解</a:t>
              </a:r>
              <a:r>
                <a:rPr lang="zh-CN" altLang="zh-CN" sz="2400" b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：</a:t>
              </a:r>
              <a:r>
                <a:rPr lang="zh-CN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等压过程</a:t>
              </a:r>
              <a:r>
                <a:rPr lang="pt-BR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12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：</a:t>
              </a:r>
              <a:endPara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6" name="对象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82449322"/>
                </p:ext>
              </p:extLst>
            </p:nvPr>
          </p:nvGraphicFramePr>
          <p:xfrm>
            <a:off x="2915816" y="3356992"/>
            <a:ext cx="1091520" cy="888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6" name="公式" r:id="rId4" imgW="545760" imgH="444240" progId="Equation.3">
                    <p:embed/>
                  </p:oleObj>
                </mc:Choice>
                <mc:Fallback>
                  <p:oleObj name="公式" r:id="rId4" imgW="545760" imgH="44424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5816" y="3356992"/>
                          <a:ext cx="1091520" cy="888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矩形 6"/>
            <p:cNvSpPr/>
            <p:nvPr/>
          </p:nvSpPr>
          <p:spPr>
            <a:xfrm>
              <a:off x="3991956" y="3543399"/>
              <a:ext cx="389241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= 2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V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，所以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= 2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endPara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5300964"/>
              </p:ext>
            </p:extLst>
          </p:nvPr>
        </p:nvGraphicFramePr>
        <p:xfrm>
          <a:off x="1115616" y="4201016"/>
          <a:ext cx="358128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7" name="公式" r:id="rId6" imgW="1790640" imgH="406080" progId="Equation.3">
                  <p:embed/>
                </p:oleObj>
              </mc:Choice>
              <mc:Fallback>
                <p:oleObj name="公式" r:id="rId6" imgW="1790640" imgH="4060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201016"/>
                        <a:ext cx="3581280" cy="812160"/>
                      </a:xfrm>
                      <a:prstGeom prst="rect">
                        <a:avLst/>
                      </a:prstGeom>
                      <a:solidFill>
                        <a:srgbClr val="00B0F0">
                          <a:alpha val="4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1020491" y="4941168"/>
            <a:ext cx="7512264" cy="888480"/>
            <a:chOff x="1020491" y="4941168"/>
            <a:chExt cx="7512264" cy="888480"/>
          </a:xfrm>
        </p:grpSpPr>
        <p:sp>
          <p:nvSpPr>
            <p:cNvPr id="10" name="矩形 9"/>
            <p:cNvSpPr/>
            <p:nvPr/>
          </p:nvSpPr>
          <p:spPr>
            <a:xfrm>
              <a:off x="1020491" y="5127575"/>
              <a:ext cx="2039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等体过程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23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：</a:t>
              </a:r>
              <a:endPara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26564568"/>
                </p:ext>
              </p:extLst>
            </p:nvPr>
          </p:nvGraphicFramePr>
          <p:xfrm>
            <a:off x="2900104" y="4941168"/>
            <a:ext cx="1167840" cy="888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828" name="公式" r:id="rId8" imgW="583920" imgH="444240" progId="Equation.3">
                    <p:embed/>
                  </p:oleObj>
                </mc:Choice>
                <mc:Fallback>
                  <p:oleObj name="公式" r:id="rId8" imgW="583920" imgH="44424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0104" y="4941168"/>
                          <a:ext cx="1167840" cy="888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" name="矩形 12"/>
            <p:cNvSpPr/>
            <p:nvPr/>
          </p:nvSpPr>
          <p:spPr>
            <a:xfrm>
              <a:off x="3995936" y="5127575"/>
              <a:ext cx="45368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= 2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，所以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 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= 2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 = 4</a:t>
              </a:r>
              <a:r>
                <a:rPr lang="en-US" altLang="zh-CN" sz="24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，</a:t>
              </a:r>
              <a:endPara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804505"/>
              </p:ext>
            </p:extLst>
          </p:nvPr>
        </p:nvGraphicFramePr>
        <p:xfrm>
          <a:off x="1115616" y="5949279"/>
          <a:ext cx="3530160" cy="48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9" name="公式" r:id="rId10" imgW="1765080" imgH="241200" progId="Equation.3">
                  <p:embed/>
                </p:oleObj>
              </mc:Choice>
              <mc:Fallback>
                <p:oleObj name="公式" r:id="rId10" imgW="1765080" imgH="241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949279"/>
                        <a:ext cx="3530160" cy="482400"/>
                      </a:xfrm>
                      <a:prstGeom prst="rect">
                        <a:avLst/>
                      </a:prstGeom>
                      <a:solidFill>
                        <a:srgbClr val="00B0F0">
                          <a:alpha val="4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650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286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6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 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0" name="组合 19"/>
          <p:cNvGrpSpPr/>
          <p:nvPr/>
        </p:nvGrpSpPr>
        <p:grpSpPr>
          <a:xfrm>
            <a:off x="827584" y="1340768"/>
            <a:ext cx="3586238" cy="1392536"/>
            <a:chOff x="827584" y="1340768"/>
            <a:chExt cx="3586238" cy="1392536"/>
          </a:xfrm>
        </p:grpSpPr>
        <p:sp>
          <p:nvSpPr>
            <p:cNvPr id="6" name="矩形 5"/>
            <p:cNvSpPr/>
            <p:nvPr/>
          </p:nvSpPr>
          <p:spPr>
            <a:xfrm>
              <a:off x="827584" y="1340768"/>
              <a:ext cx="358623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等温过程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：放热过程，</a:t>
              </a:r>
              <a:endPara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41213527"/>
                </p:ext>
              </p:extLst>
            </p:nvPr>
          </p:nvGraphicFramePr>
          <p:xfrm>
            <a:off x="1604056" y="1844824"/>
            <a:ext cx="2031840" cy="888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1" name="公式" r:id="rId3" imgW="1015920" imgH="444240" progId="Equation.3">
                    <p:embed/>
                  </p:oleObj>
                </mc:Choice>
                <mc:Fallback>
                  <p:oleObj name="公式" r:id="rId3" imgW="1015920" imgH="4442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04056" y="1844824"/>
                          <a:ext cx="2031840" cy="88848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381" y="476672"/>
            <a:ext cx="3327083" cy="2520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827584" y="2708920"/>
            <a:ext cx="6264696" cy="1934776"/>
            <a:chOff x="827584" y="2708920"/>
            <a:chExt cx="6264696" cy="1934776"/>
          </a:xfrm>
        </p:grpSpPr>
        <p:sp>
          <p:nvSpPr>
            <p:cNvPr id="10" name="矩形 9"/>
            <p:cNvSpPr/>
            <p:nvPr/>
          </p:nvSpPr>
          <p:spPr>
            <a:xfrm>
              <a:off x="827584" y="2708920"/>
              <a:ext cx="418576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由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34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过程和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41</a:t>
              </a:r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过程的过程方程</a:t>
              </a:r>
              <a:endPara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7118511"/>
                </p:ext>
              </p:extLst>
            </p:nvPr>
          </p:nvGraphicFramePr>
          <p:xfrm>
            <a:off x="1504360" y="3356992"/>
            <a:ext cx="5587920" cy="482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2" name="公式" r:id="rId6" imgW="2793960" imgH="241200" progId="Equation.3">
                    <p:embed/>
                  </p:oleObj>
                </mc:Choice>
                <mc:Fallback>
                  <p:oleObj name="公式" r:id="rId6" imgW="2793960" imgH="241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360" y="3356992"/>
                          <a:ext cx="5587920" cy="482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" name="对象 1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57016178"/>
                </p:ext>
              </p:extLst>
            </p:nvPr>
          </p:nvGraphicFramePr>
          <p:xfrm>
            <a:off x="1529368" y="3933056"/>
            <a:ext cx="3834720" cy="710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3" name="公式" r:id="rId8" imgW="1917360" imgH="355320" progId="Equation.3">
                    <p:embed/>
                  </p:oleObj>
                </mc:Choice>
                <mc:Fallback>
                  <p:oleObj name="公式" r:id="rId8" imgW="1917360" imgH="35532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29368" y="3933056"/>
                          <a:ext cx="3834720" cy="7106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6" name="对象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890387"/>
              </p:ext>
            </p:extLst>
          </p:nvPr>
        </p:nvGraphicFramePr>
        <p:xfrm>
          <a:off x="1547664" y="4797152"/>
          <a:ext cx="2437920" cy="431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904" name="公式" r:id="rId10" imgW="1218960" imgH="215640" progId="Equation.3">
                  <p:embed/>
                </p:oleObj>
              </mc:Choice>
              <mc:Fallback>
                <p:oleObj name="公式" r:id="rId10" imgW="121896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4797152"/>
                        <a:ext cx="2437920" cy="431280"/>
                      </a:xfrm>
                      <a:prstGeom prst="rect">
                        <a:avLst/>
                      </a:prstGeom>
                      <a:solidFill>
                        <a:srgbClr val="00B0F0">
                          <a:alpha val="40000"/>
                        </a:srgbClr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组合 18"/>
          <p:cNvGrpSpPr/>
          <p:nvPr/>
        </p:nvGrpSpPr>
        <p:grpSpPr>
          <a:xfrm>
            <a:off x="827584" y="588020"/>
            <a:ext cx="2952328" cy="464716"/>
            <a:chOff x="827584" y="588020"/>
            <a:chExt cx="2952328" cy="464716"/>
          </a:xfrm>
        </p:grpSpPr>
        <p:sp>
          <p:nvSpPr>
            <p:cNvPr id="2" name="矩形 1"/>
            <p:cNvSpPr/>
            <p:nvPr/>
          </p:nvSpPr>
          <p:spPr>
            <a:xfrm>
              <a:off x="827584" y="588020"/>
              <a:ext cx="20393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绝热过程</a:t>
              </a:r>
              <a:r>
                <a:rPr lang="en-US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34</a:t>
              </a:r>
              <a:r>
                <a:rPr lang="zh-CN" altLang="zh-CN" sz="2400" b="1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：</a:t>
              </a:r>
              <a:endPara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6046620"/>
                </p:ext>
              </p:extLst>
            </p:nvPr>
          </p:nvGraphicFramePr>
          <p:xfrm>
            <a:off x="2789312" y="595536"/>
            <a:ext cx="990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5" name="公式" r:id="rId12" imgW="495000" imgH="228600" progId="Equation.3">
                    <p:embed/>
                  </p:oleObj>
                </mc:Choice>
                <mc:Fallback>
                  <p:oleObj name="公式" r:id="rId12" imgW="495000" imgH="228600" progId="Equation.3">
                    <p:embed/>
                    <p:pic>
                      <p:nvPicPr>
                        <p:cNvPr id="0" name="对象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312" y="595536"/>
                          <a:ext cx="990600" cy="457200"/>
                        </a:xfrm>
                        <a:prstGeom prst="rect">
                          <a:avLst/>
                        </a:prstGeom>
                        <a:solidFill>
                          <a:srgbClr val="00B0F0">
                            <a:alpha val="39999"/>
                          </a:srgbClr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3" name="Rectangle 4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26" name="组合 25"/>
          <p:cNvGrpSpPr/>
          <p:nvPr/>
        </p:nvGrpSpPr>
        <p:grpSpPr>
          <a:xfrm>
            <a:off x="899592" y="5489724"/>
            <a:ext cx="7369200" cy="963612"/>
            <a:chOff x="899592" y="5489724"/>
            <a:chExt cx="7369200" cy="963612"/>
          </a:xfrm>
        </p:grpSpPr>
        <p:sp>
          <p:nvSpPr>
            <p:cNvPr id="22" name="矩形 21"/>
            <p:cNvSpPr/>
            <p:nvPr/>
          </p:nvSpPr>
          <p:spPr>
            <a:xfrm>
              <a:off x="899592" y="5733851"/>
              <a:ext cx="233910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zh-CN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所以循环效率为</a:t>
              </a:r>
              <a:endPara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4" name="对象 2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22153242"/>
                </p:ext>
              </p:extLst>
            </p:nvPr>
          </p:nvGraphicFramePr>
          <p:xfrm>
            <a:off x="3275856" y="5489724"/>
            <a:ext cx="4064000" cy="9636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6" name="公式" r:id="rId14" imgW="2031840" imgH="482400" progId="Equation.3">
                    <p:embed/>
                  </p:oleObj>
                </mc:Choice>
                <mc:Fallback>
                  <p:oleObj name="公式" r:id="rId14" imgW="2031840" imgH="482400" progId="Equation.3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5856" y="5489724"/>
                          <a:ext cx="4064000" cy="96361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00">
                                  <a:alpha val="50000"/>
                                </a:srgbClr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1528801"/>
                </p:ext>
              </p:extLst>
            </p:nvPr>
          </p:nvGraphicFramePr>
          <p:xfrm>
            <a:off x="7380312" y="5767719"/>
            <a:ext cx="888480" cy="354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907" name="公式" r:id="rId16" imgW="444240" imgH="177480" progId="Equation.3">
                    <p:embed/>
                  </p:oleObj>
                </mc:Choice>
                <mc:Fallback>
                  <p:oleObj name="公式" r:id="rId16" imgW="444240" imgH="17748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7380312" y="5767719"/>
                          <a:ext cx="888480" cy="354960"/>
                        </a:xfrm>
                        <a:prstGeom prst="rect">
                          <a:avLst/>
                        </a:prstGeom>
                        <a:solidFill>
                          <a:srgbClr val="00B0F0">
                            <a:alpha val="40000"/>
                          </a:srgbClr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66568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12" name="Group 2"/>
          <p:cNvGrpSpPr>
            <a:grpSpLocks/>
          </p:cNvGrpSpPr>
          <p:nvPr/>
        </p:nvGrpSpPr>
        <p:grpSpPr bwMode="auto">
          <a:xfrm>
            <a:off x="219075" y="3048000"/>
            <a:ext cx="3689350" cy="3124200"/>
            <a:chOff x="138" y="1920"/>
            <a:chExt cx="2324" cy="1968"/>
          </a:xfrm>
        </p:grpSpPr>
        <p:sp>
          <p:nvSpPr>
            <p:cNvPr id="25615" name="Line 3"/>
            <p:cNvSpPr>
              <a:spLocks noChangeShapeType="1"/>
            </p:cNvSpPr>
            <p:nvPr/>
          </p:nvSpPr>
          <p:spPr bwMode="auto">
            <a:xfrm>
              <a:off x="476" y="3524"/>
              <a:ext cx="18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6" name="Line 4"/>
            <p:cNvSpPr>
              <a:spLocks noChangeShapeType="1"/>
            </p:cNvSpPr>
            <p:nvPr/>
          </p:nvSpPr>
          <p:spPr bwMode="auto">
            <a:xfrm flipV="1">
              <a:off x="476" y="2012"/>
              <a:ext cx="0" cy="15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17" name="Line 5"/>
            <p:cNvSpPr>
              <a:spLocks noChangeShapeType="1"/>
            </p:cNvSpPr>
            <p:nvPr/>
          </p:nvSpPr>
          <p:spPr bwMode="auto">
            <a:xfrm flipH="1">
              <a:off x="476" y="2413"/>
              <a:ext cx="767" cy="1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7" name="Object 6"/>
            <p:cNvGraphicFramePr>
              <a:graphicFrameLocks noChangeAspect="1"/>
            </p:cNvGraphicFramePr>
            <p:nvPr/>
          </p:nvGraphicFramePr>
          <p:xfrm>
            <a:off x="700" y="3504"/>
            <a:ext cx="21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6" name="Equation" r:id="rId3" imgW="152268" imgH="215713" progId="Equation.3">
                    <p:embed/>
                  </p:oleObj>
                </mc:Choice>
                <mc:Fallback>
                  <p:oleObj name="Equation" r:id="rId3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3504"/>
                          <a:ext cx="215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Text Box 7"/>
            <p:cNvSpPr txBox="1">
              <a:spLocks noChangeArrowheads="1"/>
            </p:cNvSpPr>
            <p:nvPr/>
          </p:nvSpPr>
          <p:spPr bwMode="auto">
            <a:xfrm>
              <a:off x="386" y="3568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5619" name="Line 8"/>
            <p:cNvSpPr>
              <a:spLocks noChangeShapeType="1"/>
            </p:cNvSpPr>
            <p:nvPr/>
          </p:nvSpPr>
          <p:spPr bwMode="auto">
            <a:xfrm flipH="1">
              <a:off x="837" y="2368"/>
              <a:ext cx="451" cy="62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0" name="Freeform 9"/>
            <p:cNvSpPr>
              <a:spLocks/>
            </p:cNvSpPr>
            <p:nvPr/>
          </p:nvSpPr>
          <p:spPr bwMode="auto">
            <a:xfrm>
              <a:off x="837" y="2991"/>
              <a:ext cx="1083" cy="311"/>
            </a:xfrm>
            <a:custGeom>
              <a:avLst/>
              <a:gdLst>
                <a:gd name="T0" fmla="*/ 0 w 1104"/>
                <a:gd name="T1" fmla="*/ 0 h 336"/>
                <a:gd name="T2" fmla="*/ 184 w 1104"/>
                <a:gd name="T3" fmla="*/ 123 h 336"/>
                <a:gd name="T4" fmla="*/ 646 w 1104"/>
                <a:gd name="T5" fmla="*/ 247 h 336"/>
                <a:gd name="T6" fmla="*/ 1062 w 1104"/>
                <a:gd name="T7" fmla="*/ 288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336"/>
                <a:gd name="T14" fmla="*/ 1104 w 110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336">
                  <a:moveTo>
                    <a:pt x="0" y="0"/>
                  </a:moveTo>
                  <a:cubicBezTo>
                    <a:pt x="40" y="48"/>
                    <a:pt x="80" y="96"/>
                    <a:pt x="192" y="144"/>
                  </a:cubicBezTo>
                  <a:cubicBezTo>
                    <a:pt x="304" y="192"/>
                    <a:pt x="520" y="256"/>
                    <a:pt x="672" y="288"/>
                  </a:cubicBezTo>
                  <a:cubicBezTo>
                    <a:pt x="824" y="320"/>
                    <a:pt x="1032" y="328"/>
                    <a:pt x="1104" y="33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1" name="Freeform 10"/>
            <p:cNvSpPr>
              <a:spLocks/>
            </p:cNvSpPr>
            <p:nvPr/>
          </p:nvSpPr>
          <p:spPr bwMode="auto">
            <a:xfrm>
              <a:off x="1288" y="2368"/>
              <a:ext cx="632" cy="934"/>
            </a:xfrm>
            <a:custGeom>
              <a:avLst/>
              <a:gdLst>
                <a:gd name="T0" fmla="*/ 0 w 672"/>
                <a:gd name="T1" fmla="*/ 0 h 1008"/>
                <a:gd name="T2" fmla="*/ 127 w 672"/>
                <a:gd name="T3" fmla="*/ 288 h 1008"/>
                <a:gd name="T4" fmla="*/ 340 w 672"/>
                <a:gd name="T5" fmla="*/ 618 h 1008"/>
                <a:gd name="T6" fmla="*/ 594 w 672"/>
                <a:gd name="T7" fmla="*/ 865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008">
                  <a:moveTo>
                    <a:pt x="0" y="0"/>
                  </a:moveTo>
                  <a:cubicBezTo>
                    <a:pt x="40" y="108"/>
                    <a:pt x="80" y="216"/>
                    <a:pt x="144" y="336"/>
                  </a:cubicBezTo>
                  <a:cubicBezTo>
                    <a:pt x="208" y="456"/>
                    <a:pt x="296" y="608"/>
                    <a:pt x="384" y="720"/>
                  </a:cubicBezTo>
                  <a:cubicBezTo>
                    <a:pt x="472" y="832"/>
                    <a:pt x="624" y="960"/>
                    <a:pt x="672" y="1008"/>
                  </a:cubicBezTo>
                </a:path>
              </a:pathLst>
            </a:custGeom>
            <a:noFill/>
            <a:ln w="38100">
              <a:solidFill>
                <a:srgbClr val="CC0066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2" name="Text Box 11"/>
            <p:cNvSpPr txBox="1">
              <a:spLocks noChangeArrowheads="1"/>
            </p:cNvSpPr>
            <p:nvPr/>
          </p:nvSpPr>
          <p:spPr bwMode="auto">
            <a:xfrm>
              <a:off x="192" y="1920"/>
              <a:ext cx="271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5623" name="Line 12"/>
            <p:cNvSpPr>
              <a:spLocks noChangeShapeType="1"/>
            </p:cNvSpPr>
            <p:nvPr/>
          </p:nvSpPr>
          <p:spPr bwMode="auto">
            <a:xfrm>
              <a:off x="837" y="2991"/>
              <a:ext cx="0" cy="5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4" name="Line 13"/>
            <p:cNvSpPr>
              <a:spLocks noChangeShapeType="1"/>
            </p:cNvSpPr>
            <p:nvPr/>
          </p:nvSpPr>
          <p:spPr bwMode="auto">
            <a:xfrm>
              <a:off x="1288" y="2368"/>
              <a:ext cx="0" cy="11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5" name="Line 14"/>
            <p:cNvSpPr>
              <a:spLocks noChangeShapeType="1"/>
            </p:cNvSpPr>
            <p:nvPr/>
          </p:nvSpPr>
          <p:spPr bwMode="auto">
            <a:xfrm>
              <a:off x="1920" y="3302"/>
              <a:ext cx="0" cy="26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6" name="Line 15"/>
            <p:cNvSpPr>
              <a:spLocks noChangeShapeType="1"/>
            </p:cNvSpPr>
            <p:nvPr/>
          </p:nvSpPr>
          <p:spPr bwMode="auto">
            <a:xfrm flipH="1">
              <a:off x="476" y="2991"/>
              <a:ext cx="36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27" name="Line 16"/>
            <p:cNvSpPr>
              <a:spLocks noChangeShapeType="1"/>
            </p:cNvSpPr>
            <p:nvPr/>
          </p:nvSpPr>
          <p:spPr bwMode="auto">
            <a:xfrm flipH="1">
              <a:off x="476" y="2368"/>
              <a:ext cx="8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5608" name="Object 17"/>
            <p:cNvGraphicFramePr>
              <a:graphicFrameLocks noChangeAspect="1"/>
            </p:cNvGraphicFramePr>
            <p:nvPr/>
          </p:nvGraphicFramePr>
          <p:xfrm>
            <a:off x="1157" y="3504"/>
            <a:ext cx="28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7" name="Equation" r:id="rId5" imgW="177569" imgH="215619" progId="Equation.3">
                    <p:embed/>
                  </p:oleObj>
                </mc:Choice>
                <mc:Fallback>
                  <p:oleObj name="Equation" r:id="rId5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3504"/>
                          <a:ext cx="28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09" name="Object 18"/>
            <p:cNvGraphicFramePr>
              <a:graphicFrameLocks noChangeAspect="1"/>
            </p:cNvGraphicFramePr>
            <p:nvPr/>
          </p:nvGraphicFramePr>
          <p:xfrm>
            <a:off x="1771" y="3506"/>
            <a:ext cx="29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8" name="Equation" r:id="rId7" imgW="165028" imgH="228501" progId="Equation.3">
                    <p:embed/>
                  </p:oleObj>
                </mc:Choice>
                <mc:Fallback>
                  <p:oleObj name="Equation" r:id="rId7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3506"/>
                          <a:ext cx="293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0" name="Object 19"/>
            <p:cNvGraphicFramePr>
              <a:graphicFrameLocks noChangeAspect="1"/>
            </p:cNvGraphicFramePr>
            <p:nvPr/>
          </p:nvGraphicFramePr>
          <p:xfrm>
            <a:off x="190" y="2784"/>
            <a:ext cx="29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29" name="Equation" r:id="rId9" imgW="177569" imgH="215619" progId="Equation.3">
                    <p:embed/>
                  </p:oleObj>
                </mc:Choice>
                <mc:Fallback>
                  <p:oleObj name="Equation" r:id="rId9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2784"/>
                          <a:ext cx="29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1" name="Object 20"/>
            <p:cNvGraphicFramePr>
              <a:graphicFrameLocks noChangeAspect="1"/>
            </p:cNvGraphicFramePr>
            <p:nvPr/>
          </p:nvGraphicFramePr>
          <p:xfrm>
            <a:off x="138" y="2160"/>
            <a:ext cx="32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930" name="Equation" r:id="rId11" imgW="203024" imgH="215713" progId="Equation.3">
                    <p:embed/>
                  </p:oleObj>
                </mc:Choice>
                <mc:Fallback>
                  <p:oleObj name="Equation" r:id="rId11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" y="2160"/>
                          <a:ext cx="324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28" name="Text Box 21"/>
            <p:cNvSpPr txBox="1">
              <a:spLocks noChangeArrowheads="1"/>
            </p:cNvSpPr>
            <p:nvPr/>
          </p:nvSpPr>
          <p:spPr bwMode="auto">
            <a:xfrm>
              <a:off x="657" y="2724"/>
              <a:ext cx="22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5629" name="Text Box 22"/>
            <p:cNvSpPr txBox="1">
              <a:spLocks noChangeArrowheads="1"/>
            </p:cNvSpPr>
            <p:nvPr/>
          </p:nvSpPr>
          <p:spPr bwMode="auto">
            <a:xfrm>
              <a:off x="1288" y="2190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5630" name="Text Box 23"/>
            <p:cNvSpPr txBox="1">
              <a:spLocks noChangeArrowheads="1"/>
            </p:cNvSpPr>
            <p:nvPr/>
          </p:nvSpPr>
          <p:spPr bwMode="auto">
            <a:xfrm>
              <a:off x="1920" y="3079"/>
              <a:ext cx="27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5631" name="Line 24"/>
            <p:cNvSpPr>
              <a:spLocks noChangeShapeType="1"/>
            </p:cNvSpPr>
            <p:nvPr/>
          </p:nvSpPr>
          <p:spPr bwMode="auto">
            <a:xfrm flipV="1">
              <a:off x="1063" y="2635"/>
              <a:ext cx="45" cy="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2" name="Line 25"/>
            <p:cNvSpPr>
              <a:spLocks noChangeShapeType="1"/>
            </p:cNvSpPr>
            <p:nvPr/>
          </p:nvSpPr>
          <p:spPr bwMode="auto">
            <a:xfrm>
              <a:off x="1469" y="2768"/>
              <a:ext cx="45" cy="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3" name="Line 26"/>
            <p:cNvSpPr>
              <a:spLocks noChangeShapeType="1"/>
            </p:cNvSpPr>
            <p:nvPr/>
          </p:nvSpPr>
          <p:spPr bwMode="auto">
            <a:xfrm flipH="1">
              <a:off x="1424" y="3257"/>
              <a:ext cx="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634" name="Text Box 27"/>
            <p:cNvSpPr txBox="1">
              <a:spLocks noChangeArrowheads="1"/>
            </p:cNvSpPr>
            <p:nvPr/>
          </p:nvSpPr>
          <p:spPr bwMode="auto">
            <a:xfrm>
              <a:off x="2146" y="3568"/>
              <a:ext cx="31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V</a:t>
              </a:r>
            </a:p>
          </p:txBody>
        </p:sp>
      </p:grpSp>
      <p:graphicFrame>
        <p:nvGraphicFramePr>
          <p:cNvPr id="44060" name="Object 28"/>
          <p:cNvGraphicFramePr>
            <a:graphicFrameLocks noChangeAspect="1"/>
          </p:cNvGraphicFramePr>
          <p:nvPr/>
        </p:nvGraphicFramePr>
        <p:xfrm>
          <a:off x="4452938" y="2651125"/>
          <a:ext cx="4538662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1" name="公式" r:id="rId13" imgW="1764534" imgH="406224" progId="Equation.3">
                  <p:embed/>
                </p:oleObj>
              </mc:Choice>
              <mc:Fallback>
                <p:oleObj name="公式" r:id="rId13" imgW="1764534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2938" y="2651125"/>
                        <a:ext cx="4538662" cy="1035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2590800" y="2895600"/>
            <a:ext cx="1905000" cy="531813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>
                <a:solidFill>
                  <a:srgbClr val="CC0000"/>
                </a:solidFill>
                <a:latin typeface="Times New Roman" pitchFamily="18" charset="0"/>
              </a:rPr>
              <a:t>解 </a:t>
            </a:r>
            <a:r>
              <a:rPr kumimoji="1" lang="en-US" altLang="zh-CN" sz="2800" b="1">
                <a:solidFill>
                  <a:srgbClr val="CC0000"/>
                </a:solidFill>
                <a:latin typeface="Times New Roman" pitchFamily="18" charset="0"/>
              </a:rPr>
              <a:t>1)</a:t>
            </a:r>
            <a:r>
              <a:rPr kumimoji="1" lang="en-US" altLang="zh-CN" sz="2800" b="1">
                <a:latin typeface="Times New Roman" pitchFamily="18" charset="0"/>
              </a:rPr>
              <a:t>: </a:t>
            </a:r>
            <a:r>
              <a:rPr kumimoji="1" lang="en-US" altLang="zh-CN" sz="2400" b="1">
                <a:latin typeface="Times New Roman" pitchFamily="18" charset="0"/>
              </a:rPr>
              <a:t>1— 2</a:t>
            </a:r>
            <a:endParaRPr kumimoji="1" lang="en-US" altLang="zh-CN" sz="2400" b="1">
              <a:solidFill>
                <a:srgbClr val="CC0000"/>
              </a:solidFill>
              <a:latin typeface="Times New Roman" pitchFamily="18" charset="0"/>
            </a:endParaRPr>
          </a:p>
        </p:txBody>
      </p:sp>
      <p:graphicFrame>
        <p:nvGraphicFramePr>
          <p:cNvPr id="44062" name="Object 30"/>
          <p:cNvGraphicFramePr>
            <a:graphicFrameLocks noChangeAspect="1"/>
          </p:cNvGraphicFramePr>
          <p:nvPr/>
        </p:nvGraphicFramePr>
        <p:xfrm>
          <a:off x="3970338" y="3565525"/>
          <a:ext cx="4403725" cy="1093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2" name="公式" r:id="rId15" imgW="1637589" imgH="406224" progId="Equation.3">
                  <p:embed/>
                </p:oleObj>
              </mc:Choice>
              <mc:Fallback>
                <p:oleObj name="公式" r:id="rId15" imgW="163758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0338" y="3565525"/>
                        <a:ext cx="4403725" cy="1093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3" name="Object 31"/>
          <p:cNvGraphicFramePr>
            <a:graphicFrameLocks noChangeAspect="1"/>
          </p:cNvGraphicFramePr>
          <p:nvPr/>
        </p:nvGraphicFramePr>
        <p:xfrm>
          <a:off x="4692650" y="4706938"/>
          <a:ext cx="273050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3" name="公式" r:id="rId17" imgW="1104421" imgH="406224" progId="Equation.3">
                  <p:embed/>
                </p:oleObj>
              </mc:Choice>
              <mc:Fallback>
                <p:oleObj name="公式" r:id="rId17" imgW="1104421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2650" y="4706938"/>
                        <a:ext cx="2730500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4" name="Object 32"/>
          <p:cNvGraphicFramePr>
            <a:graphicFrameLocks noChangeAspect="1"/>
          </p:cNvGraphicFramePr>
          <p:nvPr/>
        </p:nvGraphicFramePr>
        <p:xfrm>
          <a:off x="7418388" y="4756150"/>
          <a:ext cx="1395412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4" name="公式" r:id="rId19" imgW="533169" imgH="406224" progId="Equation.3">
                  <p:embed/>
                </p:oleObj>
              </mc:Choice>
              <mc:Fallback>
                <p:oleObj name="公式" r:id="rId19" imgW="533169" imgH="406224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8388" y="4756150"/>
                        <a:ext cx="1395412" cy="1052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65" name="Object 33"/>
          <p:cNvGraphicFramePr>
            <a:graphicFrameLocks noChangeAspect="1"/>
          </p:cNvGraphicFramePr>
          <p:nvPr/>
        </p:nvGraphicFramePr>
        <p:xfrm>
          <a:off x="4343400" y="5867400"/>
          <a:ext cx="40624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35" name="公式" r:id="rId21" imgW="2323092" imgH="317362" progId="Equation.3">
                  <p:embed/>
                </p:oleObj>
              </mc:Choice>
              <mc:Fallback>
                <p:oleObj name="公式" r:id="rId21" imgW="2323092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867400"/>
                        <a:ext cx="40624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4" name="Text Box 34"/>
          <p:cNvSpPr txBox="1">
            <a:spLocks noChangeArrowheads="1"/>
          </p:cNvSpPr>
          <p:nvPr/>
        </p:nvSpPr>
        <p:spPr bwMode="auto">
          <a:xfrm>
            <a:off x="152400" y="533400"/>
            <a:ext cx="8991600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ct val="50000"/>
              </a:spcBef>
            </a:pPr>
            <a:r>
              <a:rPr kumimoji="1" lang="en-US" altLang="zh-CN" sz="2800" b="1" dirty="0" smtClean="0">
                <a:solidFill>
                  <a:srgbClr val="006600"/>
                </a:solidFill>
                <a:latin typeface="Times New Roman" pitchFamily="18" charset="0"/>
              </a:rPr>
              <a:t>20.</a:t>
            </a:r>
            <a:r>
              <a:rPr kumimoji="1" lang="en-US" altLang="zh-CN" sz="2800" b="1" dirty="0" smtClean="0">
                <a:solidFill>
                  <a:srgbClr val="CC0000"/>
                </a:solidFill>
                <a:latin typeface="Times New Roman" pitchFamily="18" charset="0"/>
              </a:rPr>
              <a:t> </a:t>
            </a:r>
            <a:r>
              <a:rPr kumimoji="1" lang="en-US" altLang="zh-CN" sz="2800" b="1" dirty="0">
                <a:latin typeface="Times New Roman" pitchFamily="18" charset="0"/>
              </a:rPr>
              <a:t>1mol </a:t>
            </a:r>
            <a:r>
              <a:rPr kumimoji="1" lang="zh-CN" altLang="en-US" sz="2800" b="1" dirty="0">
                <a:latin typeface="Times New Roman" pitchFamily="18" charset="0"/>
              </a:rPr>
              <a:t>双原子分子理想气体经过如图的过程，其中</a:t>
            </a:r>
            <a:r>
              <a:rPr kumimoji="1" lang="en-US" altLang="zh-CN" sz="2800" b="1" dirty="0">
                <a:latin typeface="Times New Roman" pitchFamily="18" charset="0"/>
              </a:rPr>
              <a:t>1— 2 </a:t>
            </a:r>
            <a:r>
              <a:rPr kumimoji="1" lang="zh-CN" altLang="en-US" sz="2800" b="1" dirty="0">
                <a:latin typeface="Times New Roman" pitchFamily="18" charset="0"/>
              </a:rPr>
              <a:t>为直线过程 、</a:t>
            </a:r>
            <a:r>
              <a:rPr kumimoji="1" lang="en-US" altLang="zh-CN" sz="2800" b="1" dirty="0">
                <a:latin typeface="Times New Roman" pitchFamily="18" charset="0"/>
              </a:rPr>
              <a:t>2— 3 </a:t>
            </a:r>
            <a:r>
              <a:rPr kumimoji="1" lang="zh-CN" altLang="en-US" sz="2800" b="1" dirty="0">
                <a:latin typeface="Times New Roman" pitchFamily="18" charset="0"/>
              </a:rPr>
              <a:t>为绝热过程、</a:t>
            </a:r>
            <a:r>
              <a:rPr kumimoji="1" lang="en-US" altLang="zh-CN" sz="2800" b="1" dirty="0">
                <a:latin typeface="Times New Roman" pitchFamily="18" charset="0"/>
              </a:rPr>
              <a:t>3— 1 </a:t>
            </a:r>
            <a:r>
              <a:rPr kumimoji="1" lang="zh-CN" altLang="en-US" sz="2800" b="1" dirty="0">
                <a:latin typeface="Times New Roman" pitchFamily="18" charset="0"/>
              </a:rPr>
              <a:t>为等温过程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  <a:r>
              <a:rPr kumimoji="1" lang="zh-CN" altLang="en-US" sz="2800" b="1" dirty="0">
                <a:latin typeface="Times New Roman" pitchFamily="18" charset="0"/>
              </a:rPr>
              <a:t>已知 </a:t>
            </a:r>
            <a:r>
              <a:rPr kumimoji="1" lang="en-US" altLang="zh-CN" sz="2800" b="1" i="1" dirty="0">
                <a:latin typeface="Times New Roman" pitchFamily="18" charset="0"/>
              </a:rPr>
              <a:t>T</a:t>
            </a:r>
            <a:r>
              <a:rPr kumimoji="1" lang="en-US" altLang="zh-CN" sz="2800" b="1" baseline="-25000" dirty="0"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</a:rPr>
              <a:t>,  </a:t>
            </a:r>
            <a:r>
              <a:rPr kumimoji="1" lang="en-US" altLang="zh-CN" sz="2800" b="1" i="1" dirty="0">
                <a:latin typeface="Times New Roman" pitchFamily="18" charset="0"/>
              </a:rPr>
              <a:t>T</a:t>
            </a:r>
            <a:r>
              <a:rPr kumimoji="1" lang="en-US" altLang="zh-CN" sz="2800" b="1" baseline="-25000" dirty="0">
                <a:latin typeface="Times New Roman" pitchFamily="18" charset="0"/>
              </a:rPr>
              <a:t>2 </a:t>
            </a:r>
            <a:r>
              <a:rPr kumimoji="1" lang="en-US" altLang="zh-CN" sz="2800" b="1" dirty="0">
                <a:latin typeface="Times New Roman" pitchFamily="18" charset="0"/>
              </a:rPr>
              <a:t>= 2</a:t>
            </a:r>
            <a:r>
              <a:rPr kumimoji="1" lang="en-US" altLang="zh-CN" sz="2800" b="1" i="1" dirty="0">
                <a:latin typeface="Times New Roman" pitchFamily="18" charset="0"/>
              </a:rPr>
              <a:t>T</a:t>
            </a:r>
            <a:r>
              <a:rPr kumimoji="1" lang="en-US" altLang="zh-CN" sz="2800" b="1" baseline="-25000" dirty="0"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</a:rPr>
              <a:t> ,  </a:t>
            </a:r>
            <a:r>
              <a:rPr kumimoji="1" lang="en-US" altLang="zh-CN" sz="2800" b="1" i="1" dirty="0">
                <a:latin typeface="Times New Roman" pitchFamily="18" charset="0"/>
              </a:rPr>
              <a:t>V</a:t>
            </a:r>
            <a:r>
              <a:rPr kumimoji="1" lang="en-US" altLang="zh-CN" sz="2800" b="1" baseline="-25000" dirty="0">
                <a:latin typeface="Times New Roman" pitchFamily="18" charset="0"/>
              </a:rPr>
              <a:t>3 </a:t>
            </a:r>
            <a:r>
              <a:rPr kumimoji="1" lang="en-US" altLang="zh-CN" sz="2800" b="1" dirty="0">
                <a:latin typeface="Times New Roman" pitchFamily="18" charset="0"/>
              </a:rPr>
              <a:t>= 8</a:t>
            </a:r>
            <a:r>
              <a:rPr kumimoji="1" lang="en-US" altLang="zh-CN" sz="2800" b="1" i="1" dirty="0">
                <a:latin typeface="Times New Roman" pitchFamily="18" charset="0"/>
              </a:rPr>
              <a:t>V</a:t>
            </a:r>
            <a:r>
              <a:rPr kumimoji="1" lang="en-US" altLang="zh-CN" sz="2800" b="1" baseline="-25000" dirty="0">
                <a:latin typeface="Times New Roman" pitchFamily="18" charset="0"/>
              </a:rPr>
              <a:t>1</a:t>
            </a:r>
            <a:r>
              <a:rPr kumimoji="1" lang="en-US" altLang="zh-CN" sz="2800" b="1" dirty="0">
                <a:latin typeface="Times New Roman" pitchFamily="18" charset="0"/>
              </a:rPr>
              <a:t>  .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</a:rPr>
              <a:t>求：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1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kumimoji="1" lang="zh-CN" altLang="en-US" sz="2800" b="1" dirty="0">
                <a:latin typeface="Times New Roman" pitchFamily="18" charset="0"/>
              </a:rPr>
              <a:t>各过程的功、热量和内能变化；</a:t>
            </a:r>
            <a:r>
              <a:rPr kumimoji="1" lang="en-US" altLang="zh-CN" sz="2800" b="1" dirty="0">
                <a:solidFill>
                  <a:srgbClr val="CC0000"/>
                </a:solidFill>
                <a:latin typeface="Times New Roman" pitchFamily="18" charset="0"/>
              </a:rPr>
              <a:t>2</a:t>
            </a:r>
            <a:r>
              <a:rPr kumimoji="1" lang="zh-CN" altLang="en-US" sz="2800" b="1" dirty="0">
                <a:solidFill>
                  <a:srgbClr val="CC0000"/>
                </a:solidFill>
                <a:latin typeface="Times New Roman" pitchFamily="18" charset="0"/>
              </a:rPr>
              <a:t>）</a:t>
            </a:r>
            <a:r>
              <a:rPr kumimoji="1" lang="zh-CN" altLang="en-US" sz="2800" b="1" dirty="0">
                <a:latin typeface="Times New Roman" pitchFamily="18" charset="0"/>
              </a:rPr>
              <a:t>此循环热机效率</a:t>
            </a:r>
            <a:r>
              <a:rPr kumimoji="1" lang="en-US" altLang="zh-CN" sz="2800" b="1" dirty="0">
                <a:latin typeface="Times New Roman" pitchFamily="18" charset="0"/>
              </a:rPr>
              <a:t>.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365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4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44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44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6" dur="500"/>
                                        <p:tgtEl>
                                          <p:spTgt spid="44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1" dur="500"/>
                                        <p:tgtEl>
                                          <p:spTgt spid="44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61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2"/>
          <p:cNvGraphicFramePr>
            <a:graphicFrameLocks noChangeAspect="1"/>
          </p:cNvGraphicFramePr>
          <p:nvPr/>
        </p:nvGraphicFramePr>
        <p:xfrm>
          <a:off x="3943350" y="1879600"/>
          <a:ext cx="4078288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5" name="公式" r:id="rId3" imgW="1320227" imgH="241195" progId="Equation.3">
                  <p:embed/>
                </p:oleObj>
              </mc:Choice>
              <mc:Fallback>
                <p:oleObj name="公式" r:id="rId3" imgW="1320227" imgH="241195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3350" y="1879600"/>
                        <a:ext cx="4078288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648200" y="1219200"/>
            <a:ext cx="2582863" cy="636588"/>
            <a:chOff x="2640" y="720"/>
            <a:chExt cx="1627" cy="401"/>
          </a:xfrm>
        </p:grpSpPr>
        <p:sp>
          <p:nvSpPr>
            <p:cNvPr id="26671" name="Text Box 4"/>
            <p:cNvSpPr txBox="1">
              <a:spLocks noChangeArrowheads="1"/>
            </p:cNvSpPr>
            <p:nvPr/>
          </p:nvSpPr>
          <p:spPr bwMode="auto">
            <a:xfrm>
              <a:off x="2640" y="768"/>
              <a:ext cx="624" cy="3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2— 3</a:t>
              </a:r>
            </a:p>
          </p:txBody>
        </p:sp>
        <p:graphicFrame>
          <p:nvGraphicFramePr>
            <p:cNvPr id="26642" name="Object 5"/>
            <p:cNvGraphicFramePr>
              <a:graphicFrameLocks noChangeAspect="1"/>
            </p:cNvGraphicFramePr>
            <p:nvPr/>
          </p:nvGraphicFramePr>
          <p:xfrm>
            <a:off x="3456" y="720"/>
            <a:ext cx="81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76" name="公式" r:id="rId5" imgW="736600" imgH="330200" progId="Equation.3">
                    <p:embed/>
                  </p:oleObj>
                </mc:Choice>
                <mc:Fallback>
                  <p:oleObj name="公式" r:id="rId5" imgW="7366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720"/>
                          <a:ext cx="811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5016500" y="2667000"/>
          <a:ext cx="208438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7" name="公式" r:id="rId7" imgW="977900" imgH="241300" progId="Equation.3">
                  <p:embed/>
                </p:oleObj>
              </mc:Choice>
              <mc:Fallback>
                <p:oleObj name="公式" r:id="rId7" imgW="977900" imgH="241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6500" y="2667000"/>
                        <a:ext cx="2084388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Object 7"/>
          <p:cNvGraphicFramePr>
            <a:graphicFrameLocks noChangeAspect="1"/>
          </p:cNvGraphicFramePr>
          <p:nvPr/>
        </p:nvGraphicFramePr>
        <p:xfrm>
          <a:off x="7107238" y="2438400"/>
          <a:ext cx="1427162" cy="982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8" name="公式" r:id="rId9" imgW="927100" imgH="609600" progId="Equation.3">
                  <p:embed/>
                </p:oleObj>
              </mc:Choice>
              <mc:Fallback>
                <p:oleObj name="公式" r:id="rId9" imgW="927100" imgH="609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7238" y="2438400"/>
                        <a:ext cx="1427162" cy="982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Object 8"/>
          <p:cNvGraphicFramePr>
            <a:graphicFrameLocks noChangeAspect="1"/>
          </p:cNvGraphicFramePr>
          <p:nvPr/>
        </p:nvGraphicFramePr>
        <p:xfrm>
          <a:off x="4398963" y="3429000"/>
          <a:ext cx="40782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79" name="Equation" r:id="rId11" imgW="1371600" imgH="228600" progId="Equation.3">
                  <p:embed/>
                </p:oleObj>
              </mc:Choice>
              <mc:Fallback>
                <p:oleObj name="Equation" r:id="rId11" imgW="1371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8963" y="3429000"/>
                        <a:ext cx="4078287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473575" y="4035425"/>
            <a:ext cx="2903538" cy="636588"/>
            <a:chOff x="480" y="2400"/>
            <a:chExt cx="1829" cy="401"/>
          </a:xfrm>
        </p:grpSpPr>
        <p:sp>
          <p:nvSpPr>
            <p:cNvPr id="26670" name="Text Box 10"/>
            <p:cNvSpPr txBox="1">
              <a:spLocks noChangeArrowheads="1"/>
            </p:cNvSpPr>
            <p:nvPr/>
          </p:nvSpPr>
          <p:spPr bwMode="auto">
            <a:xfrm>
              <a:off x="480" y="2448"/>
              <a:ext cx="624" cy="300"/>
            </a:xfrm>
            <a:prstGeom prst="rect">
              <a:avLst/>
            </a:prstGeom>
            <a:noFill/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latin typeface="Times New Roman" pitchFamily="18" charset="0"/>
                </a:rPr>
                <a:t>3— 1</a:t>
              </a:r>
            </a:p>
          </p:txBody>
        </p:sp>
        <p:graphicFrame>
          <p:nvGraphicFramePr>
            <p:cNvPr id="26641" name="Object 11"/>
            <p:cNvGraphicFramePr>
              <a:graphicFrameLocks noChangeAspect="1"/>
            </p:cNvGraphicFramePr>
            <p:nvPr/>
          </p:nvGraphicFramePr>
          <p:xfrm>
            <a:off x="1344" y="2400"/>
            <a:ext cx="965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0" name="公式" r:id="rId13" imgW="876300" imgH="330200" progId="Equation.3">
                    <p:embed/>
                  </p:oleObj>
                </mc:Choice>
                <mc:Fallback>
                  <p:oleObj name="公式" r:id="rId13" imgW="8763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400"/>
                          <a:ext cx="965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068" name="Object 12"/>
          <p:cNvGraphicFramePr>
            <a:graphicFrameLocks noChangeAspect="1"/>
          </p:cNvGraphicFramePr>
          <p:nvPr/>
        </p:nvGraphicFramePr>
        <p:xfrm>
          <a:off x="3863975" y="4749800"/>
          <a:ext cx="27463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1" name="Equation" r:id="rId15" imgW="965200" imgH="431800" progId="Equation.3">
                  <p:embed/>
                </p:oleObj>
              </mc:Choice>
              <mc:Fallback>
                <p:oleObj name="Equation" r:id="rId15" imgW="9652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4749800"/>
                        <a:ext cx="2746375" cy="1190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9" name="Object 13"/>
          <p:cNvGraphicFramePr>
            <a:graphicFrameLocks noChangeAspect="1"/>
          </p:cNvGraphicFramePr>
          <p:nvPr/>
        </p:nvGraphicFramePr>
        <p:xfrm>
          <a:off x="6530975" y="4954588"/>
          <a:ext cx="22367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2" name="Equation" r:id="rId17" imgW="710891" imgH="215806" progId="Equation.3">
                  <p:embed/>
                </p:oleObj>
              </mc:Choice>
              <mc:Fallback>
                <p:oleObj name="Equation" r:id="rId17" imgW="710891" imgH="21580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0975" y="4954588"/>
                        <a:ext cx="2236788" cy="657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70" name="Object 14"/>
          <p:cNvGraphicFramePr>
            <a:graphicFrameLocks noChangeAspect="1"/>
          </p:cNvGraphicFramePr>
          <p:nvPr/>
        </p:nvGraphicFramePr>
        <p:xfrm>
          <a:off x="3863975" y="5940425"/>
          <a:ext cx="50292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3" name="公式" r:id="rId19" imgW="2755900" imgH="330200" progId="Equation.3">
                  <p:embed/>
                </p:oleObj>
              </mc:Choice>
              <mc:Fallback>
                <p:oleObj name="公式" r:id="rId19" imgW="2755900" imgH="330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3975" y="5940425"/>
                        <a:ext cx="50292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95400" y="990600"/>
            <a:ext cx="990600" cy="762000"/>
            <a:chOff x="3312" y="2400"/>
            <a:chExt cx="777" cy="499"/>
          </a:xfrm>
        </p:grpSpPr>
        <p:sp>
          <p:nvSpPr>
            <p:cNvPr id="26669" name="AutoShape 16"/>
            <p:cNvSpPr>
              <a:spLocks noChangeArrowheads="1"/>
            </p:cNvSpPr>
            <p:nvPr/>
          </p:nvSpPr>
          <p:spPr bwMode="auto">
            <a:xfrm rot="2216151">
              <a:off x="3513" y="2755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40" name="Object 17"/>
            <p:cNvGraphicFramePr>
              <a:graphicFrameLocks noChangeAspect="1"/>
            </p:cNvGraphicFramePr>
            <p:nvPr/>
          </p:nvGraphicFramePr>
          <p:xfrm>
            <a:off x="3312" y="2400"/>
            <a:ext cx="24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4" name="公式" r:id="rId21" imgW="253780" imgH="317225" progId="Equation.3">
                    <p:embed/>
                  </p:oleObj>
                </mc:Choice>
                <mc:Fallback>
                  <p:oleObj name="公式" r:id="rId21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400"/>
                          <a:ext cx="24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6633" name="Object 18"/>
          <p:cNvGraphicFramePr>
            <a:graphicFrameLocks noChangeAspect="1"/>
          </p:cNvGraphicFramePr>
          <p:nvPr/>
        </p:nvGraphicFramePr>
        <p:xfrm>
          <a:off x="4876800" y="609600"/>
          <a:ext cx="2286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85" name="公式" r:id="rId23" imgW="1066337" imgH="317362" progId="Equation.3">
                  <p:embed/>
                </p:oleObj>
              </mc:Choice>
              <mc:Fallback>
                <p:oleObj name="公式" r:id="rId23" imgW="1066337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9600"/>
                        <a:ext cx="22860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6646" name="Group 19"/>
          <p:cNvGrpSpPr>
            <a:grpSpLocks/>
          </p:cNvGrpSpPr>
          <p:nvPr/>
        </p:nvGrpSpPr>
        <p:grpSpPr bwMode="auto">
          <a:xfrm>
            <a:off x="381000" y="685800"/>
            <a:ext cx="3689350" cy="2971800"/>
            <a:chOff x="138" y="1920"/>
            <a:chExt cx="2324" cy="1968"/>
          </a:xfrm>
        </p:grpSpPr>
        <p:sp>
          <p:nvSpPr>
            <p:cNvPr id="26649" name="Line 20"/>
            <p:cNvSpPr>
              <a:spLocks noChangeShapeType="1"/>
            </p:cNvSpPr>
            <p:nvPr/>
          </p:nvSpPr>
          <p:spPr bwMode="auto">
            <a:xfrm>
              <a:off x="476" y="3524"/>
              <a:ext cx="18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0" name="Line 21"/>
            <p:cNvSpPr>
              <a:spLocks noChangeShapeType="1"/>
            </p:cNvSpPr>
            <p:nvPr/>
          </p:nvSpPr>
          <p:spPr bwMode="auto">
            <a:xfrm flipV="1">
              <a:off x="476" y="2012"/>
              <a:ext cx="0" cy="15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1" name="Line 22"/>
            <p:cNvSpPr>
              <a:spLocks noChangeShapeType="1"/>
            </p:cNvSpPr>
            <p:nvPr/>
          </p:nvSpPr>
          <p:spPr bwMode="auto">
            <a:xfrm flipH="1">
              <a:off x="476" y="2413"/>
              <a:ext cx="767" cy="1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5" name="Object 23"/>
            <p:cNvGraphicFramePr>
              <a:graphicFrameLocks noChangeAspect="1"/>
            </p:cNvGraphicFramePr>
            <p:nvPr/>
          </p:nvGraphicFramePr>
          <p:xfrm>
            <a:off x="700" y="3504"/>
            <a:ext cx="21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6" name="Equation" r:id="rId25" imgW="152268" imgH="215713" progId="Equation.3">
                    <p:embed/>
                  </p:oleObj>
                </mc:Choice>
                <mc:Fallback>
                  <p:oleObj name="Equation" r:id="rId25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3504"/>
                          <a:ext cx="215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52" name="Text Box 24"/>
            <p:cNvSpPr txBox="1">
              <a:spLocks noChangeArrowheads="1"/>
            </p:cNvSpPr>
            <p:nvPr/>
          </p:nvSpPr>
          <p:spPr bwMode="auto">
            <a:xfrm>
              <a:off x="386" y="3568"/>
              <a:ext cx="271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6653" name="Line 25"/>
            <p:cNvSpPr>
              <a:spLocks noChangeShapeType="1"/>
            </p:cNvSpPr>
            <p:nvPr/>
          </p:nvSpPr>
          <p:spPr bwMode="auto">
            <a:xfrm flipH="1">
              <a:off x="837" y="2368"/>
              <a:ext cx="451" cy="62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4" name="Freeform 26"/>
            <p:cNvSpPr>
              <a:spLocks/>
            </p:cNvSpPr>
            <p:nvPr/>
          </p:nvSpPr>
          <p:spPr bwMode="auto">
            <a:xfrm>
              <a:off x="837" y="2991"/>
              <a:ext cx="1083" cy="311"/>
            </a:xfrm>
            <a:custGeom>
              <a:avLst/>
              <a:gdLst>
                <a:gd name="T0" fmla="*/ 0 w 1104"/>
                <a:gd name="T1" fmla="*/ 0 h 336"/>
                <a:gd name="T2" fmla="*/ 184 w 1104"/>
                <a:gd name="T3" fmla="*/ 123 h 336"/>
                <a:gd name="T4" fmla="*/ 646 w 1104"/>
                <a:gd name="T5" fmla="*/ 247 h 336"/>
                <a:gd name="T6" fmla="*/ 1062 w 1104"/>
                <a:gd name="T7" fmla="*/ 288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336"/>
                <a:gd name="T14" fmla="*/ 1104 w 110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336">
                  <a:moveTo>
                    <a:pt x="0" y="0"/>
                  </a:moveTo>
                  <a:cubicBezTo>
                    <a:pt x="40" y="48"/>
                    <a:pt x="80" y="96"/>
                    <a:pt x="192" y="144"/>
                  </a:cubicBezTo>
                  <a:cubicBezTo>
                    <a:pt x="304" y="192"/>
                    <a:pt x="520" y="256"/>
                    <a:pt x="672" y="288"/>
                  </a:cubicBezTo>
                  <a:cubicBezTo>
                    <a:pt x="824" y="320"/>
                    <a:pt x="1032" y="328"/>
                    <a:pt x="1104" y="33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5" name="Freeform 27"/>
            <p:cNvSpPr>
              <a:spLocks/>
            </p:cNvSpPr>
            <p:nvPr/>
          </p:nvSpPr>
          <p:spPr bwMode="auto">
            <a:xfrm>
              <a:off x="1288" y="2368"/>
              <a:ext cx="632" cy="934"/>
            </a:xfrm>
            <a:custGeom>
              <a:avLst/>
              <a:gdLst>
                <a:gd name="T0" fmla="*/ 0 w 672"/>
                <a:gd name="T1" fmla="*/ 0 h 1008"/>
                <a:gd name="T2" fmla="*/ 127 w 672"/>
                <a:gd name="T3" fmla="*/ 288 h 1008"/>
                <a:gd name="T4" fmla="*/ 340 w 672"/>
                <a:gd name="T5" fmla="*/ 618 h 1008"/>
                <a:gd name="T6" fmla="*/ 594 w 672"/>
                <a:gd name="T7" fmla="*/ 865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008">
                  <a:moveTo>
                    <a:pt x="0" y="0"/>
                  </a:moveTo>
                  <a:cubicBezTo>
                    <a:pt x="40" y="108"/>
                    <a:pt x="80" y="216"/>
                    <a:pt x="144" y="336"/>
                  </a:cubicBezTo>
                  <a:cubicBezTo>
                    <a:pt x="208" y="456"/>
                    <a:pt x="296" y="608"/>
                    <a:pt x="384" y="720"/>
                  </a:cubicBezTo>
                  <a:cubicBezTo>
                    <a:pt x="472" y="832"/>
                    <a:pt x="624" y="960"/>
                    <a:pt x="672" y="1008"/>
                  </a:cubicBezTo>
                </a:path>
              </a:pathLst>
            </a:custGeom>
            <a:noFill/>
            <a:ln w="38100">
              <a:solidFill>
                <a:srgbClr val="CC0066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6" name="Text Box 28"/>
            <p:cNvSpPr txBox="1">
              <a:spLocks noChangeArrowheads="1"/>
            </p:cNvSpPr>
            <p:nvPr/>
          </p:nvSpPr>
          <p:spPr bwMode="auto">
            <a:xfrm>
              <a:off x="192" y="1920"/>
              <a:ext cx="271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6657" name="Line 29"/>
            <p:cNvSpPr>
              <a:spLocks noChangeShapeType="1"/>
            </p:cNvSpPr>
            <p:nvPr/>
          </p:nvSpPr>
          <p:spPr bwMode="auto">
            <a:xfrm>
              <a:off x="837" y="2991"/>
              <a:ext cx="0" cy="5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8" name="Line 30"/>
            <p:cNvSpPr>
              <a:spLocks noChangeShapeType="1"/>
            </p:cNvSpPr>
            <p:nvPr/>
          </p:nvSpPr>
          <p:spPr bwMode="auto">
            <a:xfrm>
              <a:off x="1288" y="2368"/>
              <a:ext cx="0" cy="11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59" name="Line 31"/>
            <p:cNvSpPr>
              <a:spLocks noChangeShapeType="1"/>
            </p:cNvSpPr>
            <p:nvPr/>
          </p:nvSpPr>
          <p:spPr bwMode="auto">
            <a:xfrm>
              <a:off x="1920" y="3302"/>
              <a:ext cx="0" cy="26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0" name="Line 32"/>
            <p:cNvSpPr>
              <a:spLocks noChangeShapeType="1"/>
            </p:cNvSpPr>
            <p:nvPr/>
          </p:nvSpPr>
          <p:spPr bwMode="auto">
            <a:xfrm flipH="1">
              <a:off x="476" y="2991"/>
              <a:ext cx="36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1" name="Line 33"/>
            <p:cNvSpPr>
              <a:spLocks noChangeShapeType="1"/>
            </p:cNvSpPr>
            <p:nvPr/>
          </p:nvSpPr>
          <p:spPr bwMode="auto">
            <a:xfrm flipH="1">
              <a:off x="476" y="2368"/>
              <a:ext cx="8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6" name="Object 34"/>
            <p:cNvGraphicFramePr>
              <a:graphicFrameLocks noChangeAspect="1"/>
            </p:cNvGraphicFramePr>
            <p:nvPr/>
          </p:nvGraphicFramePr>
          <p:xfrm>
            <a:off x="1157" y="3504"/>
            <a:ext cx="28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7" name="Equation" r:id="rId27" imgW="177569" imgH="215619" progId="Equation.3">
                    <p:embed/>
                  </p:oleObj>
                </mc:Choice>
                <mc:Fallback>
                  <p:oleObj name="Equation" r:id="rId27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3504"/>
                          <a:ext cx="28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7" name="Object 35"/>
            <p:cNvGraphicFramePr>
              <a:graphicFrameLocks noChangeAspect="1"/>
            </p:cNvGraphicFramePr>
            <p:nvPr/>
          </p:nvGraphicFramePr>
          <p:xfrm>
            <a:off x="1771" y="3506"/>
            <a:ext cx="29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8" name="Equation" r:id="rId29" imgW="165028" imgH="228501" progId="Equation.3">
                    <p:embed/>
                  </p:oleObj>
                </mc:Choice>
                <mc:Fallback>
                  <p:oleObj name="Equation" r:id="rId29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3506"/>
                          <a:ext cx="293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8" name="Object 36"/>
            <p:cNvGraphicFramePr>
              <a:graphicFrameLocks noChangeAspect="1"/>
            </p:cNvGraphicFramePr>
            <p:nvPr/>
          </p:nvGraphicFramePr>
          <p:xfrm>
            <a:off x="190" y="2784"/>
            <a:ext cx="29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89" name="Equation" r:id="rId31" imgW="177569" imgH="215619" progId="Equation.3">
                    <p:embed/>
                  </p:oleObj>
                </mc:Choice>
                <mc:Fallback>
                  <p:oleObj name="Equation" r:id="rId31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2784"/>
                          <a:ext cx="29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6639" name="Object 37"/>
            <p:cNvGraphicFramePr>
              <a:graphicFrameLocks noChangeAspect="1"/>
            </p:cNvGraphicFramePr>
            <p:nvPr/>
          </p:nvGraphicFramePr>
          <p:xfrm>
            <a:off x="138" y="2160"/>
            <a:ext cx="32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0" name="Equation" r:id="rId33" imgW="203024" imgH="215713" progId="Equation.3">
                    <p:embed/>
                  </p:oleObj>
                </mc:Choice>
                <mc:Fallback>
                  <p:oleObj name="Equation" r:id="rId33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" y="2160"/>
                          <a:ext cx="324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62" name="Text Box 38"/>
            <p:cNvSpPr txBox="1">
              <a:spLocks noChangeArrowheads="1"/>
            </p:cNvSpPr>
            <p:nvPr/>
          </p:nvSpPr>
          <p:spPr bwMode="auto">
            <a:xfrm>
              <a:off x="657" y="2724"/>
              <a:ext cx="22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6663" name="Text Box 39"/>
            <p:cNvSpPr txBox="1">
              <a:spLocks noChangeArrowheads="1"/>
            </p:cNvSpPr>
            <p:nvPr/>
          </p:nvSpPr>
          <p:spPr bwMode="auto">
            <a:xfrm>
              <a:off x="1288" y="2190"/>
              <a:ext cx="271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6664" name="Text Box 40"/>
            <p:cNvSpPr txBox="1">
              <a:spLocks noChangeArrowheads="1"/>
            </p:cNvSpPr>
            <p:nvPr/>
          </p:nvSpPr>
          <p:spPr bwMode="auto">
            <a:xfrm>
              <a:off x="1920" y="3079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6665" name="Line 41"/>
            <p:cNvSpPr>
              <a:spLocks noChangeShapeType="1"/>
            </p:cNvSpPr>
            <p:nvPr/>
          </p:nvSpPr>
          <p:spPr bwMode="auto">
            <a:xfrm flipV="1">
              <a:off x="1063" y="2635"/>
              <a:ext cx="45" cy="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6" name="Line 42"/>
            <p:cNvSpPr>
              <a:spLocks noChangeShapeType="1"/>
            </p:cNvSpPr>
            <p:nvPr/>
          </p:nvSpPr>
          <p:spPr bwMode="auto">
            <a:xfrm>
              <a:off x="1469" y="2768"/>
              <a:ext cx="45" cy="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7" name="Line 43"/>
            <p:cNvSpPr>
              <a:spLocks noChangeShapeType="1"/>
            </p:cNvSpPr>
            <p:nvPr/>
          </p:nvSpPr>
          <p:spPr bwMode="auto">
            <a:xfrm flipH="1">
              <a:off x="1424" y="3257"/>
              <a:ext cx="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668" name="Text Box 44"/>
            <p:cNvSpPr txBox="1">
              <a:spLocks noChangeArrowheads="1"/>
            </p:cNvSpPr>
            <p:nvPr/>
          </p:nvSpPr>
          <p:spPr bwMode="auto">
            <a:xfrm>
              <a:off x="2146" y="3568"/>
              <a:ext cx="316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V</a:t>
              </a:r>
            </a:p>
          </p:txBody>
        </p:sp>
      </p:grpSp>
      <p:grpSp>
        <p:nvGrpSpPr>
          <p:cNvPr id="6" name="Group 45"/>
          <p:cNvGrpSpPr>
            <a:grpSpLocks/>
          </p:cNvGrpSpPr>
          <p:nvPr/>
        </p:nvGrpSpPr>
        <p:grpSpPr bwMode="auto">
          <a:xfrm>
            <a:off x="1447800" y="2133600"/>
            <a:ext cx="914400" cy="914400"/>
            <a:chOff x="4070" y="2520"/>
            <a:chExt cx="562" cy="648"/>
          </a:xfrm>
        </p:grpSpPr>
        <p:sp>
          <p:nvSpPr>
            <p:cNvPr id="26648" name="AutoShape 46"/>
            <p:cNvSpPr>
              <a:spLocks noChangeArrowheads="1"/>
            </p:cNvSpPr>
            <p:nvPr/>
          </p:nvSpPr>
          <p:spPr bwMode="auto">
            <a:xfrm rot="7982148">
              <a:off x="4272" y="2736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6634" name="Object 47"/>
            <p:cNvGraphicFramePr>
              <a:graphicFrameLocks noChangeAspect="1"/>
            </p:cNvGraphicFramePr>
            <p:nvPr/>
          </p:nvGraphicFramePr>
          <p:xfrm>
            <a:off x="4070" y="2832"/>
            <a:ext cx="27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991" name="公式" r:id="rId35" imgW="279279" imgH="317362" progId="Equation.3">
                    <p:embed/>
                  </p:oleObj>
                </mc:Choice>
                <mc:Fallback>
                  <p:oleObj name="公式" r:id="rId35" imgW="27927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" y="2832"/>
                          <a:ext cx="27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1472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500"/>
                                        <p:tgtEl>
                                          <p:spTgt spid="4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7" dur="500"/>
                                        <p:tgtEl>
                                          <p:spTgt spid="45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5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47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2"/>
          <p:cNvGraphicFramePr>
            <a:graphicFrameLocks noChangeAspect="1"/>
          </p:cNvGraphicFramePr>
          <p:nvPr/>
        </p:nvGraphicFramePr>
        <p:xfrm>
          <a:off x="4573588" y="4703763"/>
          <a:ext cx="20574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4" name="公式" r:id="rId3" imgW="1066800" imgH="292100" progId="Equation.3">
                  <p:embed/>
                </p:oleObj>
              </mc:Choice>
              <mc:Fallback>
                <p:oleObj name="公式" r:id="rId3" imgW="1066800" imgH="292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3588" y="4703763"/>
                        <a:ext cx="2057400" cy="5254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040188" y="2951163"/>
            <a:ext cx="3124200" cy="1643062"/>
            <a:chOff x="3504" y="2640"/>
            <a:chExt cx="1968" cy="1035"/>
          </a:xfrm>
        </p:grpSpPr>
        <p:graphicFrame>
          <p:nvGraphicFramePr>
            <p:cNvPr id="27661" name="Object 4"/>
            <p:cNvGraphicFramePr>
              <a:graphicFrameLocks noChangeAspect="1"/>
            </p:cNvGraphicFramePr>
            <p:nvPr/>
          </p:nvGraphicFramePr>
          <p:xfrm>
            <a:off x="3552" y="2928"/>
            <a:ext cx="1920" cy="7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5" name="公式" r:id="rId5" imgW="1981200" imgH="698500" progId="Equation.3">
                    <p:embed/>
                  </p:oleObj>
                </mc:Choice>
                <mc:Fallback>
                  <p:oleObj name="公式" r:id="rId5" imgW="1981200" imgH="6985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928"/>
                          <a:ext cx="1920" cy="7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90" name="Text Box 5"/>
            <p:cNvSpPr txBox="1">
              <a:spLocks noChangeArrowheads="1"/>
            </p:cNvSpPr>
            <p:nvPr/>
          </p:nvSpPr>
          <p:spPr bwMode="auto">
            <a:xfrm>
              <a:off x="3504" y="2640"/>
              <a:ext cx="864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zh-CN" sz="2800" b="1">
                <a:solidFill>
                  <a:srgbClr val="CC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6"/>
          <p:cNvGrpSpPr>
            <a:grpSpLocks/>
          </p:cNvGrpSpPr>
          <p:nvPr/>
        </p:nvGrpSpPr>
        <p:grpSpPr bwMode="auto">
          <a:xfrm>
            <a:off x="3563938" y="1268413"/>
            <a:ext cx="2582862" cy="636587"/>
            <a:chOff x="2640" y="720"/>
            <a:chExt cx="1627" cy="401"/>
          </a:xfrm>
        </p:grpSpPr>
        <p:sp>
          <p:nvSpPr>
            <p:cNvPr id="27689" name="Text Box 7"/>
            <p:cNvSpPr txBox="1">
              <a:spLocks noChangeArrowheads="1"/>
            </p:cNvSpPr>
            <p:nvPr/>
          </p:nvSpPr>
          <p:spPr bwMode="auto">
            <a:xfrm>
              <a:off x="2640" y="768"/>
              <a:ext cx="624" cy="2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endParaRPr kumimoji="1" lang="zh-CN" altLang="zh-CN" sz="2400" b="1">
                <a:latin typeface="Times New Roman" pitchFamily="18" charset="0"/>
              </a:endParaRPr>
            </a:p>
          </p:txBody>
        </p:sp>
        <p:graphicFrame>
          <p:nvGraphicFramePr>
            <p:cNvPr id="27660" name="Object 8"/>
            <p:cNvGraphicFramePr>
              <a:graphicFrameLocks noChangeAspect="1"/>
            </p:cNvGraphicFramePr>
            <p:nvPr/>
          </p:nvGraphicFramePr>
          <p:xfrm>
            <a:off x="3456" y="720"/>
            <a:ext cx="811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6" name="公式" r:id="rId7" imgW="736600" imgH="330200" progId="Equation.3">
                    <p:embed/>
                  </p:oleObj>
                </mc:Choice>
                <mc:Fallback>
                  <p:oleObj name="公式" r:id="rId7" imgW="736600" imgH="330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720"/>
                          <a:ext cx="811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6089" name="Object 9"/>
          <p:cNvGraphicFramePr>
            <a:graphicFrameLocks noChangeAspect="1"/>
          </p:cNvGraphicFramePr>
          <p:nvPr/>
        </p:nvGraphicFramePr>
        <p:xfrm>
          <a:off x="4716463" y="2133600"/>
          <a:ext cx="3240087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7" name="公式" r:id="rId9" imgW="939800" imgH="228600" progId="Equation.3">
                  <p:embed/>
                </p:oleObj>
              </mc:Choice>
              <mc:Fallback>
                <p:oleObj name="公式" r:id="rId9" imgW="9398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133600"/>
                        <a:ext cx="3240087" cy="765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1295400" y="990600"/>
            <a:ext cx="990600" cy="762000"/>
            <a:chOff x="3312" y="2400"/>
            <a:chExt cx="777" cy="499"/>
          </a:xfrm>
        </p:grpSpPr>
        <p:sp>
          <p:nvSpPr>
            <p:cNvPr id="27688" name="AutoShape 11"/>
            <p:cNvSpPr>
              <a:spLocks noChangeArrowheads="1"/>
            </p:cNvSpPr>
            <p:nvPr/>
          </p:nvSpPr>
          <p:spPr bwMode="auto">
            <a:xfrm rot="2216151">
              <a:off x="3513" y="2755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rgbClr val="FF66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9" name="Object 12"/>
            <p:cNvGraphicFramePr>
              <a:graphicFrameLocks noChangeAspect="1"/>
            </p:cNvGraphicFramePr>
            <p:nvPr/>
          </p:nvGraphicFramePr>
          <p:xfrm>
            <a:off x="3312" y="2400"/>
            <a:ext cx="244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78" name="公式" r:id="rId11" imgW="253780" imgH="317225" progId="Equation.3">
                    <p:embed/>
                  </p:oleObj>
                </mc:Choice>
                <mc:Fallback>
                  <p:oleObj name="公式" r:id="rId11" imgW="253780" imgH="317225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2400"/>
                          <a:ext cx="244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7652" name="Object 13"/>
          <p:cNvGraphicFramePr>
            <a:graphicFrameLocks noChangeAspect="1"/>
          </p:cNvGraphicFramePr>
          <p:nvPr/>
        </p:nvGraphicFramePr>
        <p:xfrm>
          <a:off x="4876800" y="609600"/>
          <a:ext cx="2286000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79" name="公式" r:id="rId13" imgW="1066337" imgH="317362" progId="Equation.3">
                  <p:embed/>
                </p:oleObj>
              </mc:Choice>
              <mc:Fallback>
                <p:oleObj name="公式" r:id="rId13" imgW="1066337" imgH="31736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609600"/>
                        <a:ext cx="2286000" cy="560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7665" name="Group 14"/>
          <p:cNvGrpSpPr>
            <a:grpSpLocks/>
          </p:cNvGrpSpPr>
          <p:nvPr/>
        </p:nvGrpSpPr>
        <p:grpSpPr bwMode="auto">
          <a:xfrm>
            <a:off x="381000" y="685800"/>
            <a:ext cx="3689350" cy="2971800"/>
            <a:chOff x="138" y="1920"/>
            <a:chExt cx="2324" cy="1968"/>
          </a:xfrm>
        </p:grpSpPr>
        <p:sp>
          <p:nvSpPr>
            <p:cNvPr id="27668" name="Line 15"/>
            <p:cNvSpPr>
              <a:spLocks noChangeShapeType="1"/>
            </p:cNvSpPr>
            <p:nvPr/>
          </p:nvSpPr>
          <p:spPr bwMode="auto">
            <a:xfrm>
              <a:off x="476" y="3524"/>
              <a:ext cx="1851" cy="0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69" name="Line 16"/>
            <p:cNvSpPr>
              <a:spLocks noChangeShapeType="1"/>
            </p:cNvSpPr>
            <p:nvPr/>
          </p:nvSpPr>
          <p:spPr bwMode="auto">
            <a:xfrm flipV="1">
              <a:off x="476" y="2012"/>
              <a:ext cx="0" cy="15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0" name="Line 17"/>
            <p:cNvSpPr>
              <a:spLocks noChangeShapeType="1"/>
            </p:cNvSpPr>
            <p:nvPr/>
          </p:nvSpPr>
          <p:spPr bwMode="auto">
            <a:xfrm flipH="1">
              <a:off x="476" y="2413"/>
              <a:ext cx="767" cy="1111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4" name="Object 18"/>
            <p:cNvGraphicFramePr>
              <a:graphicFrameLocks noChangeAspect="1"/>
            </p:cNvGraphicFramePr>
            <p:nvPr/>
          </p:nvGraphicFramePr>
          <p:xfrm>
            <a:off x="700" y="3504"/>
            <a:ext cx="215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0" name="Equation" r:id="rId15" imgW="152268" imgH="215713" progId="Equation.3">
                    <p:embed/>
                  </p:oleObj>
                </mc:Choice>
                <mc:Fallback>
                  <p:oleObj name="Equation" r:id="rId15" imgW="152268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" y="3504"/>
                          <a:ext cx="215" cy="33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71" name="Text Box 19"/>
            <p:cNvSpPr txBox="1">
              <a:spLocks noChangeArrowheads="1"/>
            </p:cNvSpPr>
            <p:nvPr/>
          </p:nvSpPr>
          <p:spPr bwMode="auto">
            <a:xfrm>
              <a:off x="386" y="3568"/>
              <a:ext cx="271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O</a:t>
              </a:r>
            </a:p>
          </p:txBody>
        </p:sp>
        <p:sp>
          <p:nvSpPr>
            <p:cNvPr id="27672" name="Line 20"/>
            <p:cNvSpPr>
              <a:spLocks noChangeShapeType="1"/>
            </p:cNvSpPr>
            <p:nvPr/>
          </p:nvSpPr>
          <p:spPr bwMode="auto">
            <a:xfrm flipH="1">
              <a:off x="837" y="2368"/>
              <a:ext cx="451" cy="62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3" name="Freeform 21"/>
            <p:cNvSpPr>
              <a:spLocks/>
            </p:cNvSpPr>
            <p:nvPr/>
          </p:nvSpPr>
          <p:spPr bwMode="auto">
            <a:xfrm>
              <a:off x="837" y="2991"/>
              <a:ext cx="1083" cy="311"/>
            </a:xfrm>
            <a:custGeom>
              <a:avLst/>
              <a:gdLst>
                <a:gd name="T0" fmla="*/ 0 w 1104"/>
                <a:gd name="T1" fmla="*/ 0 h 336"/>
                <a:gd name="T2" fmla="*/ 184 w 1104"/>
                <a:gd name="T3" fmla="*/ 123 h 336"/>
                <a:gd name="T4" fmla="*/ 646 w 1104"/>
                <a:gd name="T5" fmla="*/ 247 h 336"/>
                <a:gd name="T6" fmla="*/ 1062 w 1104"/>
                <a:gd name="T7" fmla="*/ 288 h 3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104"/>
                <a:gd name="T13" fmla="*/ 0 h 336"/>
                <a:gd name="T14" fmla="*/ 1104 w 1104"/>
                <a:gd name="T15" fmla="*/ 336 h 3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104" h="336">
                  <a:moveTo>
                    <a:pt x="0" y="0"/>
                  </a:moveTo>
                  <a:cubicBezTo>
                    <a:pt x="40" y="48"/>
                    <a:pt x="80" y="96"/>
                    <a:pt x="192" y="144"/>
                  </a:cubicBezTo>
                  <a:cubicBezTo>
                    <a:pt x="304" y="192"/>
                    <a:pt x="520" y="256"/>
                    <a:pt x="672" y="288"/>
                  </a:cubicBezTo>
                  <a:cubicBezTo>
                    <a:pt x="824" y="320"/>
                    <a:pt x="1032" y="328"/>
                    <a:pt x="1104" y="33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4" name="Freeform 22"/>
            <p:cNvSpPr>
              <a:spLocks/>
            </p:cNvSpPr>
            <p:nvPr/>
          </p:nvSpPr>
          <p:spPr bwMode="auto">
            <a:xfrm>
              <a:off x="1288" y="2368"/>
              <a:ext cx="632" cy="934"/>
            </a:xfrm>
            <a:custGeom>
              <a:avLst/>
              <a:gdLst>
                <a:gd name="T0" fmla="*/ 0 w 672"/>
                <a:gd name="T1" fmla="*/ 0 h 1008"/>
                <a:gd name="T2" fmla="*/ 127 w 672"/>
                <a:gd name="T3" fmla="*/ 288 h 1008"/>
                <a:gd name="T4" fmla="*/ 340 w 672"/>
                <a:gd name="T5" fmla="*/ 618 h 1008"/>
                <a:gd name="T6" fmla="*/ 594 w 672"/>
                <a:gd name="T7" fmla="*/ 865 h 100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1008"/>
                <a:gd name="T14" fmla="*/ 672 w 672"/>
                <a:gd name="T15" fmla="*/ 1008 h 100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1008">
                  <a:moveTo>
                    <a:pt x="0" y="0"/>
                  </a:moveTo>
                  <a:cubicBezTo>
                    <a:pt x="40" y="108"/>
                    <a:pt x="80" y="216"/>
                    <a:pt x="144" y="336"/>
                  </a:cubicBezTo>
                  <a:cubicBezTo>
                    <a:pt x="208" y="456"/>
                    <a:pt x="296" y="608"/>
                    <a:pt x="384" y="720"/>
                  </a:cubicBezTo>
                  <a:cubicBezTo>
                    <a:pt x="472" y="832"/>
                    <a:pt x="624" y="960"/>
                    <a:pt x="672" y="1008"/>
                  </a:cubicBezTo>
                </a:path>
              </a:pathLst>
            </a:custGeom>
            <a:noFill/>
            <a:ln w="38100">
              <a:solidFill>
                <a:srgbClr val="CC0066"/>
              </a:solidFill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5" name="Text Box 23"/>
            <p:cNvSpPr txBox="1">
              <a:spLocks noChangeArrowheads="1"/>
            </p:cNvSpPr>
            <p:nvPr/>
          </p:nvSpPr>
          <p:spPr bwMode="auto">
            <a:xfrm>
              <a:off x="192" y="1920"/>
              <a:ext cx="271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27676" name="Line 24"/>
            <p:cNvSpPr>
              <a:spLocks noChangeShapeType="1"/>
            </p:cNvSpPr>
            <p:nvPr/>
          </p:nvSpPr>
          <p:spPr bwMode="auto">
            <a:xfrm>
              <a:off x="837" y="2991"/>
              <a:ext cx="0" cy="533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7" name="Line 25"/>
            <p:cNvSpPr>
              <a:spLocks noChangeShapeType="1"/>
            </p:cNvSpPr>
            <p:nvPr/>
          </p:nvSpPr>
          <p:spPr bwMode="auto">
            <a:xfrm>
              <a:off x="1288" y="2368"/>
              <a:ext cx="0" cy="115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8" name="Line 26"/>
            <p:cNvSpPr>
              <a:spLocks noChangeShapeType="1"/>
            </p:cNvSpPr>
            <p:nvPr/>
          </p:nvSpPr>
          <p:spPr bwMode="auto">
            <a:xfrm>
              <a:off x="1920" y="3302"/>
              <a:ext cx="0" cy="266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79" name="Line 27"/>
            <p:cNvSpPr>
              <a:spLocks noChangeShapeType="1"/>
            </p:cNvSpPr>
            <p:nvPr/>
          </p:nvSpPr>
          <p:spPr bwMode="auto">
            <a:xfrm flipH="1">
              <a:off x="476" y="2991"/>
              <a:ext cx="361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0" name="Line 28"/>
            <p:cNvSpPr>
              <a:spLocks noChangeShapeType="1"/>
            </p:cNvSpPr>
            <p:nvPr/>
          </p:nvSpPr>
          <p:spPr bwMode="auto">
            <a:xfrm flipH="1">
              <a:off x="476" y="2368"/>
              <a:ext cx="812" cy="0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prstDash val="dash"/>
              <a:round/>
              <a:headEnd/>
              <a:tailEnd type="non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5" name="Object 29"/>
            <p:cNvGraphicFramePr>
              <a:graphicFrameLocks noChangeAspect="1"/>
            </p:cNvGraphicFramePr>
            <p:nvPr/>
          </p:nvGraphicFramePr>
          <p:xfrm>
            <a:off x="1157" y="3504"/>
            <a:ext cx="28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1" name="Equation" r:id="rId17" imgW="177569" imgH="215619" progId="Equation.3">
                    <p:embed/>
                  </p:oleObj>
                </mc:Choice>
                <mc:Fallback>
                  <p:oleObj name="Equation" r:id="rId17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7" y="3504"/>
                          <a:ext cx="287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6" name="Object 30"/>
            <p:cNvGraphicFramePr>
              <a:graphicFrameLocks noChangeAspect="1"/>
            </p:cNvGraphicFramePr>
            <p:nvPr/>
          </p:nvGraphicFramePr>
          <p:xfrm>
            <a:off x="1771" y="3506"/>
            <a:ext cx="293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2" name="Equation" r:id="rId19" imgW="165028" imgH="228501" progId="Equation.3">
                    <p:embed/>
                  </p:oleObj>
                </mc:Choice>
                <mc:Fallback>
                  <p:oleObj name="Equation" r:id="rId19" imgW="165028" imgH="228501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1" y="3506"/>
                          <a:ext cx="293" cy="3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7" name="Object 31"/>
            <p:cNvGraphicFramePr>
              <a:graphicFrameLocks noChangeAspect="1"/>
            </p:cNvGraphicFramePr>
            <p:nvPr/>
          </p:nvGraphicFramePr>
          <p:xfrm>
            <a:off x="190" y="2784"/>
            <a:ext cx="290" cy="3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3" name="Equation" r:id="rId21" imgW="177569" imgH="215619" progId="Equation.3">
                    <p:embed/>
                  </p:oleObj>
                </mc:Choice>
                <mc:Fallback>
                  <p:oleObj name="Equation" r:id="rId21" imgW="177569" imgH="21561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" y="2784"/>
                          <a:ext cx="290" cy="3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658" name="Object 32"/>
            <p:cNvGraphicFramePr>
              <a:graphicFrameLocks noChangeAspect="1"/>
            </p:cNvGraphicFramePr>
            <p:nvPr/>
          </p:nvGraphicFramePr>
          <p:xfrm>
            <a:off x="138" y="2160"/>
            <a:ext cx="324" cy="3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4" name="Equation" r:id="rId23" imgW="203024" imgH="215713" progId="Equation.3">
                    <p:embed/>
                  </p:oleObj>
                </mc:Choice>
                <mc:Fallback>
                  <p:oleObj name="Equation" r:id="rId23" imgW="203024" imgH="2157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" y="2160"/>
                          <a:ext cx="324" cy="37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81" name="Text Box 33"/>
            <p:cNvSpPr txBox="1">
              <a:spLocks noChangeArrowheads="1"/>
            </p:cNvSpPr>
            <p:nvPr/>
          </p:nvSpPr>
          <p:spPr bwMode="auto">
            <a:xfrm>
              <a:off x="657" y="2724"/>
              <a:ext cx="225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1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7682" name="Text Box 34"/>
            <p:cNvSpPr txBox="1">
              <a:spLocks noChangeArrowheads="1"/>
            </p:cNvSpPr>
            <p:nvPr/>
          </p:nvSpPr>
          <p:spPr bwMode="auto">
            <a:xfrm>
              <a:off x="1288" y="2190"/>
              <a:ext cx="271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7683" name="Text Box 35"/>
            <p:cNvSpPr txBox="1">
              <a:spLocks noChangeArrowheads="1"/>
            </p:cNvSpPr>
            <p:nvPr/>
          </p:nvSpPr>
          <p:spPr bwMode="auto">
            <a:xfrm>
              <a:off x="1920" y="3079"/>
              <a:ext cx="271" cy="3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CC0000"/>
                  </a:solidFill>
                  <a:latin typeface="Times New Roman" pitchFamily="18" charset="0"/>
                </a:rPr>
                <a:t>3</a:t>
              </a:r>
              <a:endParaRPr kumimoji="1" lang="en-US" altLang="zh-CN" sz="2400" b="1">
                <a:latin typeface="Times New Roman" pitchFamily="18" charset="0"/>
              </a:endParaRPr>
            </a:p>
          </p:txBody>
        </p:sp>
        <p:sp>
          <p:nvSpPr>
            <p:cNvPr id="27684" name="Line 36"/>
            <p:cNvSpPr>
              <a:spLocks noChangeShapeType="1"/>
            </p:cNvSpPr>
            <p:nvPr/>
          </p:nvSpPr>
          <p:spPr bwMode="auto">
            <a:xfrm flipV="1">
              <a:off x="1063" y="2635"/>
              <a:ext cx="45" cy="44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5" name="Line 37"/>
            <p:cNvSpPr>
              <a:spLocks noChangeShapeType="1"/>
            </p:cNvSpPr>
            <p:nvPr/>
          </p:nvSpPr>
          <p:spPr bwMode="auto">
            <a:xfrm>
              <a:off x="1469" y="2768"/>
              <a:ext cx="45" cy="8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6" name="Line 38"/>
            <p:cNvSpPr>
              <a:spLocks noChangeShapeType="1"/>
            </p:cNvSpPr>
            <p:nvPr/>
          </p:nvSpPr>
          <p:spPr bwMode="auto">
            <a:xfrm flipH="1">
              <a:off x="1424" y="3257"/>
              <a:ext cx="9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sm" len="lg"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687" name="Text Box 39"/>
            <p:cNvSpPr txBox="1">
              <a:spLocks noChangeArrowheads="1"/>
            </p:cNvSpPr>
            <p:nvPr/>
          </p:nvSpPr>
          <p:spPr bwMode="auto">
            <a:xfrm>
              <a:off x="2146" y="3568"/>
              <a:ext cx="316" cy="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en-US" altLang="zh-CN" sz="2400" b="1" i="1">
                  <a:latin typeface="Times New Roman" pitchFamily="18" charset="0"/>
                </a:rPr>
                <a:t>V</a:t>
              </a:r>
            </a:p>
          </p:txBody>
        </p:sp>
      </p:grpSp>
      <p:grpSp>
        <p:nvGrpSpPr>
          <p:cNvPr id="6" name="Group 40"/>
          <p:cNvGrpSpPr>
            <a:grpSpLocks/>
          </p:cNvGrpSpPr>
          <p:nvPr/>
        </p:nvGrpSpPr>
        <p:grpSpPr bwMode="auto">
          <a:xfrm>
            <a:off x="1447800" y="2133600"/>
            <a:ext cx="914400" cy="914400"/>
            <a:chOff x="4070" y="2520"/>
            <a:chExt cx="562" cy="648"/>
          </a:xfrm>
        </p:grpSpPr>
        <p:sp>
          <p:nvSpPr>
            <p:cNvPr id="27667" name="AutoShape 41"/>
            <p:cNvSpPr>
              <a:spLocks noChangeArrowheads="1"/>
            </p:cNvSpPr>
            <p:nvPr/>
          </p:nvSpPr>
          <p:spPr bwMode="auto">
            <a:xfrm rot="7982148">
              <a:off x="4272" y="2736"/>
              <a:ext cx="576" cy="144"/>
            </a:xfrm>
            <a:prstGeom prst="rightArrow">
              <a:avLst>
                <a:gd name="adj1" fmla="val 50000"/>
                <a:gd name="adj2" fmla="val 100000"/>
              </a:avLst>
            </a:pr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27653" name="Object 42"/>
            <p:cNvGraphicFramePr>
              <a:graphicFrameLocks noChangeAspect="1"/>
            </p:cNvGraphicFramePr>
            <p:nvPr/>
          </p:nvGraphicFramePr>
          <p:xfrm>
            <a:off x="4070" y="2832"/>
            <a:ext cx="270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985" name="公式" r:id="rId25" imgW="279279" imgH="317362" progId="Equation.3">
                    <p:embed/>
                  </p:oleObj>
                </mc:Choice>
                <mc:Fallback>
                  <p:oleObj name="公式" r:id="rId25" imgW="279279" imgH="31736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70" y="2832"/>
                          <a:ext cx="270" cy="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8696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4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32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09187" y="476672"/>
            <a:ext cx="841128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56g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氮气（可看作理想气体，摩尔质量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28 g/</a:t>
            </a:r>
            <a:r>
              <a:rPr lang="en-US" altLang="zh-CN" sz="2400" b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mol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）温度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由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0ºC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升至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100ºC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。如果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发生的是等体过程，那么气体从外界吸收热量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____________________J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；如果发生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的是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等压过程，那么气体对外做功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_____________________J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3326261" y="158466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1662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2204864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/2)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907704" y="125970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4155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63888" y="2204864"/>
            <a:ext cx="41160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baseline="-25000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 = pV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l-G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7713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447055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4.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一密闭容器中，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三种理想气体混合在一起，处于平衡状态。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种气体的分子数密度为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，它产生的压强为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种气体的分子数密度为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种气体的分子数密度为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，则混合气体的压强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倍。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355976" y="1599183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039941" y="2103239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nkT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7544" y="328498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006600"/>
                </a:solidFill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定量理想气体经历某过程后，温度升高了。现有以下几种说法：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在此过程中该理想气体系统吸收了热量；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在此过程中外界对该理想气体系统做了正功；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该理想气体系统的内能增加了；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该理想气体系统的熵增加了。</a:t>
            </a:r>
          </a:p>
          <a:p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根据热力学定律，其中正确的判断是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（填标号）。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52120" y="5445224"/>
            <a:ext cx="6511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+mn-ea"/>
                <a:cs typeface="Times New Roman" pitchFamily="18" charset="0"/>
              </a:rPr>
              <a:t>(3)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0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  <p:bldP spid="10" grpId="0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332656"/>
            <a:ext cx="84249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6.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1mol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理想氮气从标准状态出发，经过某过程体积膨胀了一倍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如果该过程是等温过程，那么气体对外所做的功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_____________J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；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(2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如果该过程是绝热过程，那么气体对外所做的功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1794" y="1988840"/>
            <a:ext cx="2706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RT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63688" y="2535287"/>
            <a:ext cx="26260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+ 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71600" y="1095127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1572.5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60829" y="1455167"/>
            <a:ext cx="10310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1373.3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225301" y="2535287"/>
            <a:ext cx="22990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0.4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0.4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768917" y="3140968"/>
            <a:ext cx="16241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-0.4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3955949" y="3140968"/>
            <a:ext cx="2355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400" b="1" baseline="30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-0.4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– 1)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63688" y="3789040"/>
            <a:ext cx="28961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 = -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 = 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5/2)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95536" y="4748951"/>
            <a:ext cx="842493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7.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一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定量理想气体经过绝热自由膨胀过程，体积由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膨胀为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。这是一个典型的不可逆过程，其克劳修斯熵变可以通过可逆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过程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计算出来，计算结果是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475656" y="544522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等温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44208" y="5445224"/>
            <a:ext cx="168828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ln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9398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12" grpId="0"/>
      <p:bldP spid="13" grpId="0"/>
      <p:bldP spid="14" grpId="0"/>
      <p:bldP spid="15" grpId="0"/>
      <p:bldP spid="16" grpId="0"/>
      <p:bldP spid="17" grpId="0"/>
      <p:bldP spid="2" grpId="0"/>
      <p:bldP spid="3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476672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8.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个理想气体系统发生热接触（没有物质交换，只有能量交换），最后达到热平衡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。这时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两个系统的宏观状态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参量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__________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一定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相同，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微观量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_________________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一定相同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zh-CN" dirty="0"/>
          </a:p>
        </p:txBody>
      </p:sp>
      <p:sp>
        <p:nvSpPr>
          <p:cNvPr id="5" name="矩形 4"/>
          <p:cNvSpPr/>
          <p:nvPr/>
        </p:nvSpPr>
        <p:spPr>
          <a:xfrm>
            <a:off x="899592" y="1215336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solidFill>
                  <a:srgbClr val="FF0000"/>
                </a:solidFill>
              </a:rPr>
              <a:t>温度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763305" y="1215335"/>
            <a:ext cx="20409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平均平动动能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467544" y="1988840"/>
            <a:ext cx="820891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9.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为理想氦气的分子速率分布函数，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为分子总数，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为分子质量，则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附近单位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速率区间内的分子数的表达式为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，气体内能的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表达式为</a:t>
            </a:r>
            <a:r>
              <a:rPr lang="en-US" altLang="zh-CN" sz="2400" b="1" u="sng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     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。要求表达式内含有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47664" y="2696586"/>
            <a:ext cx="9284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Nf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274532"/>
              </p:ext>
            </p:extLst>
          </p:nvPr>
        </p:nvGraphicFramePr>
        <p:xfrm>
          <a:off x="5940152" y="2557899"/>
          <a:ext cx="2412720" cy="812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4" name="公式" r:id="rId3" imgW="1206360" imgH="406080" progId="Equation.3">
                  <p:embed/>
                </p:oleObj>
              </mc:Choice>
              <mc:Fallback>
                <p:oleObj name="公式" r:id="rId3" imgW="120636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2557899"/>
                        <a:ext cx="2412720" cy="812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467544" y="3789040"/>
            <a:ext cx="820891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10.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金属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桶内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2.5 kg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水和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0.7 kg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冰处于温度为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的平衡态。将金属桶置于稍稍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低于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的房间中，使桶内达到冰和水质量相等的平衡态。这个过程是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过程（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选填可逆或不可逆），在此过程中冰水混合物的熵变为</a:t>
            </a:r>
            <a:r>
              <a:rPr lang="en-US" altLang="zh-CN" sz="2400" b="1" u="sng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。已知冰的熔解热为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334 J/g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12" name="矩形 11"/>
          <p:cNvSpPr/>
          <p:nvPr/>
        </p:nvSpPr>
        <p:spPr>
          <a:xfrm>
            <a:off x="4563869" y="4509120"/>
            <a:ext cx="8034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可逆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6176589" y="4911551"/>
            <a:ext cx="1491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–1100 J/K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506277" y="5775647"/>
            <a:ext cx="42979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只需考虑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0.9kg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水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变成冰的熵变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-900*334/273 = -1100 J/K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93041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11" grpId="0"/>
      <p:bldP spid="12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000" cy="1765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40968"/>
            <a:ext cx="8640000" cy="18073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68676" y="1988840"/>
                <a:ext cx="6855651" cy="8458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𝒑</m:t>
                        </m:r>
                      </m:sub>
                    </m:sSub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𝒌𝑻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𝒎</m:t>
                            </m:r>
                          </m:den>
                        </m:f>
                      </m:e>
                    </m:rad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𝑹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𝑻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𝑴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2400" b="1" dirty="0" smtClean="0">
                    <a:solidFill>
                      <a:srgbClr val="0000FF"/>
                    </a:solidFill>
                  </a:rPr>
                  <a:t> ,  </a:t>
                </a:r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分子质量大的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𝒗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小。 </a:t>
                </a:r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76" y="1988840"/>
                <a:ext cx="6855651" cy="84580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4427984" y="984806"/>
            <a:ext cx="8066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1000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771800" y="1429852"/>
                <a:ext cx="1296144" cy="5136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1000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/>
                            <a:cs typeface="Times New Roman" pitchFamily="18" charset="0"/>
                          </a:rPr>
                          <m:t>𝟐</m:t>
                        </m:r>
                      </m:e>
                    </m:rad>
                  </m:oMath>
                </a14:m>
                <a:endParaRPr lang="zh-CN" altLang="en-US" sz="24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1800" y="1429852"/>
                <a:ext cx="1296144" cy="513602"/>
              </a:xfrm>
              <a:prstGeom prst="rect">
                <a:avLst/>
              </a:prstGeom>
              <a:blipFill rotWithShape="1">
                <a:blip r:embed="rId5"/>
                <a:stretch>
                  <a:fillRect l="-7547" t="-2381" b="-238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3635896" y="3933056"/>
            <a:ext cx="6639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endParaRPr lang="zh-CN" alt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7110" y="4382310"/>
            <a:ext cx="1452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endParaRPr lang="zh-CN" altLang="en-US" sz="24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65720" y="5105399"/>
            <a:ext cx="7778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以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MQBM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这一逆时针循环为例：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此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循环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W &lt; 0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；循环一圈 </a:t>
            </a:r>
            <a:r>
              <a:rPr lang="el-G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 = 0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；则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 &lt; 0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其中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QB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&gt; 0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，绝热过程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 = 0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，所以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BM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&lt; 0 </a:t>
            </a:r>
            <a:r>
              <a:rPr lang="zh-CN" altLang="en-US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。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247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6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32656"/>
            <a:ext cx="8640000" cy="161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13044"/>
            <a:ext cx="8640000" cy="1644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971600" y="2132856"/>
                <a:ext cx="1649491" cy="668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l-GR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𝜼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𝟏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𝑻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</a:rPr>
                  <a:t> </a:t>
                </a:r>
                <a:endParaRPr lang="zh-CN" alt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00" y="2132856"/>
                <a:ext cx="1649491" cy="668068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1115616" y="1052736"/>
            <a:ext cx="8835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0.555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15616" y="1482270"/>
            <a:ext cx="1112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热二律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16776" y="2132856"/>
            <a:ext cx="57596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0000FF"/>
                </a:solidFill>
              </a:rPr>
              <a:t>违反卡诺定理，导致热二律不成立。</a:t>
            </a:r>
            <a:endParaRPr lang="en-US" altLang="zh-CN" sz="2400" b="1" dirty="0" smtClean="0">
              <a:solidFill>
                <a:srgbClr val="0000FF"/>
              </a:solidFill>
            </a:endParaRPr>
          </a:p>
          <a:p>
            <a:r>
              <a:rPr lang="zh-CN" altLang="en-US" sz="2400" b="1" dirty="0">
                <a:solidFill>
                  <a:srgbClr val="0000FF"/>
                </a:solidFill>
              </a:rPr>
              <a:t>此</a:t>
            </a:r>
            <a:r>
              <a:rPr lang="zh-CN" altLang="en-US" sz="2400" b="1" dirty="0" smtClean="0">
                <a:solidFill>
                  <a:srgbClr val="0000FF"/>
                </a:solidFill>
              </a:rPr>
              <a:t>热机与一反向工作的制冷机联合，可导致热量自动从低温传向高温。</a:t>
            </a:r>
            <a:endParaRPr lang="zh-CN" altLang="en-US" sz="2400" b="1" dirty="0">
              <a:solidFill>
                <a:srgbClr val="0000FF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427984" y="42210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增加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43608" y="4653136"/>
            <a:ext cx="143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23.04 J/K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273321" y="5309559"/>
                <a:ext cx="6251007" cy="9997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b="1" dirty="0" smtClean="0">
                    <a:solidFill>
                      <a:srgbClr val="0000FF"/>
                    </a:solidFill>
                    <a:latin typeface="+mn-ea"/>
                  </a:rPr>
                  <a:t>设计可逆等温过程连接初末态。</a:t>
                </a:r>
                <a:endParaRPr lang="en-US" altLang="zh-CN" sz="2400" b="1" dirty="0" smtClean="0">
                  <a:solidFill>
                    <a:srgbClr val="0000FF"/>
                  </a:solidFill>
                  <a:latin typeface="+mn-ea"/>
                </a:endParaRPr>
              </a:p>
              <a:p>
                <a14:m>
                  <m:oMath xmlns:m="http://schemas.openxmlformats.org/officeDocument/2006/math">
                    <m:r>
                      <a:rPr lang="zh-CN" altLang="en-US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∆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𝑺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1" i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𝐝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𝑸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𝑻</m:t>
                            </m:r>
                          </m:den>
                        </m:f>
                      </m:e>
                    </m:nary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400" b="1" i="1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𝒑</m:t>
                            </m:r>
                            <m:r>
                              <a:rPr lang="en-US" altLang="zh-CN" sz="2400" b="1" i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𝐝</m:t>
                            </m:r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𝑽</m:t>
                            </m:r>
                          </m:num>
                          <m:den>
                            <m:r>
                              <a:rPr lang="en-US" altLang="zh-CN" sz="2400" b="1" i="1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𝑻</m:t>
                            </m:r>
                          </m:den>
                        </m:f>
                      </m:e>
                    </m:nary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r>
                          <a:rPr lang="el-GR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𝝂</m:t>
                        </m:r>
                        <m:r>
                          <a:rPr lang="en-US" altLang="zh-CN" sz="24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𝑹</m:t>
                        </m:r>
                        <m:f>
                          <m:fPr>
                            <m:ctrlP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en-US" altLang="zh-CN" sz="2400" b="1" i="0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𝐝</m:t>
                            </m:r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𝑽</m:t>
                            </m:r>
                          </m:num>
                          <m:den>
                            <m:r>
                              <a:rPr lang="en-US" altLang="zh-CN" sz="2400" b="1" i="1" smtClean="0">
                                <a:solidFill>
                                  <a:srgbClr val="0000FF"/>
                                </a:solidFill>
                                <a:latin typeface="Cambria Math"/>
                              </a:rPr>
                              <m:t>𝑽</m:t>
                            </m:r>
                          </m:den>
                        </m:f>
                      </m:e>
                    </m:nary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=</m:t>
                    </m:r>
                    <m:r>
                      <a:rPr lang="el-GR" altLang="zh-CN" sz="2400" b="1" i="1">
                        <a:solidFill>
                          <a:srgbClr val="0000FF"/>
                        </a:solidFill>
                        <a:latin typeface="Cambria Math"/>
                      </a:rPr>
                      <m:t>𝝂</m:t>
                    </m:r>
                    <m:r>
                      <a:rPr lang="en-US" altLang="zh-CN" sz="2400" b="1" i="1">
                        <a:solidFill>
                          <a:srgbClr val="0000FF"/>
                        </a:solidFill>
                        <a:latin typeface="Cambria Math"/>
                      </a:rPr>
                      <m:t>𝑹</m:t>
                    </m:r>
                    <m:r>
                      <a:rPr lang="en-US" altLang="zh-CN" sz="2400" b="1" i="0" smtClean="0">
                        <a:solidFill>
                          <a:srgbClr val="0000FF"/>
                        </a:solidFill>
                        <a:latin typeface="Cambria Math"/>
                      </a:rPr>
                      <m:t>𝐥𝐧</m:t>
                    </m:r>
                    <m:r>
                      <a:rPr lang="en-US" altLang="zh-CN" sz="2400" b="1" i="1" smtClean="0">
                        <a:solidFill>
                          <a:srgbClr val="0000FF"/>
                        </a:solidFill>
                        <a:latin typeface="Cambria Math"/>
                      </a:rPr>
                      <m:t>𝟒</m:t>
                    </m:r>
                  </m:oMath>
                </a14:m>
                <a:r>
                  <a:rPr lang="zh-CN" altLang="en-US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= 4</a:t>
                </a:r>
                <a:r>
                  <a:rPr lang="en-US" altLang="zh-CN" sz="2400" b="1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R</a:t>
                </a:r>
                <a:r>
                  <a:rPr lang="en-US" altLang="zh-CN" sz="2400" b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ln2</a:t>
                </a:r>
                <a:endParaRPr lang="zh-CN" altLang="en-US" sz="2400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3321" y="5309559"/>
                <a:ext cx="6251007" cy="999761"/>
              </a:xfrm>
              <a:prstGeom prst="rect">
                <a:avLst/>
              </a:prstGeom>
              <a:blipFill rotWithShape="1">
                <a:blip r:embed="rId5"/>
                <a:stretch>
                  <a:fillRect l="-1561" t="-4878" r="-39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35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/>
      <p:bldP spid="6" grpId="0"/>
      <p:bldP spid="10" grpId="0"/>
      <p:bldP spid="11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5536" y="332656"/>
            <a:ext cx="835292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11.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关于温度的意义，有下列几种说法：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气体的温度是分子平均平动动能的量度。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气体的温度是大量气体分子热运动的集体表现。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  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从微观上看，气体的温度表示每个气体分子的冷热程度。 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4)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温度的高低反映物质内部分子运动剧烈程度的不同。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这些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说法中正确的是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A)  (1)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(B)  (1)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                               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C)  (2)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D)  (1)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365432" y="2564904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67544" y="3729806"/>
            <a:ext cx="82809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若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表示分子总数，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表示气体温度，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表示气体分子的质量，那么当分子速率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确定后，决定麦克斯韦速率分布函数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的数值的因素是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(A) 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t-B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(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pt-B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(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endParaRPr lang="pt-BR" altLang="zh-CN" sz="2400" b="1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pt-B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(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pt-BR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(E) 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pt-BR" altLang="zh-CN" sz="2400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pt-BR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7"/>
          <p:cNvSpPr>
            <a:spLocks noChangeAspect="1" noChangeArrowheads="1"/>
          </p:cNvSpPr>
          <p:nvPr/>
        </p:nvSpPr>
        <p:spPr bwMode="auto">
          <a:xfrm>
            <a:off x="560504" y="5229200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77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67544" y="332656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13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关于可逆过程和不可逆过程的判断：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(1)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可逆热力学过程一定是准静态过程。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准静态过程一定是可逆过程。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3)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不可逆过程就是不能向相反方向进行的过程。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(4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凡有摩擦的过程，一定是不可逆过程。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以上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四种判断中，正确的是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(A)  (1)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(3) 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(B)  (1)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(2)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           </a:t>
            </a:r>
            <a:endParaRPr lang="zh-CN" altLang="zh-CN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(C) 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       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      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(D)  (1)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(4) 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7"/>
          <p:cNvSpPr>
            <a:spLocks noChangeAspect="1" noChangeArrowheads="1"/>
          </p:cNvSpPr>
          <p:nvPr/>
        </p:nvSpPr>
        <p:spPr bwMode="auto">
          <a:xfrm>
            <a:off x="4211960" y="2917492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467544" y="3645024"/>
            <a:ext cx="820891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14.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氦气、氮气、水蒸气（均视为刚性分子理想气体），它们的摩尔数、温度、压强、体积均相同，若使它们在体积不变的情况下吸收相等的热量，则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它们的温度升高相同，压强增加相同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它们的温度升高相同，压强增加不相同</a:t>
            </a:r>
          </a:p>
          <a:p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它们的温度升高不相同，压强增加相同</a:t>
            </a:r>
          </a:p>
          <a:p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(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D) </a:t>
            </a:r>
            <a:r>
              <a:rPr lang="zh-CN" altLang="zh-CN" sz="24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它们的温度升高不相同，压强增加不相同</a:t>
            </a:r>
            <a:endParaRPr lang="zh-CN" altLang="en-US" sz="2400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AutoShape 7"/>
          <p:cNvSpPr>
            <a:spLocks noChangeAspect="1" noChangeArrowheads="1"/>
          </p:cNvSpPr>
          <p:nvPr/>
        </p:nvSpPr>
        <p:spPr bwMode="auto">
          <a:xfrm>
            <a:off x="467544" y="5818624"/>
            <a:ext cx="390144" cy="390144"/>
          </a:xfrm>
          <a:prstGeom prst="star5">
            <a:avLst/>
          </a:prstGeom>
          <a:gradFill rotWithShape="0">
            <a:gsLst>
              <a:gs pos="0">
                <a:srgbClr val="FFFFFF"/>
              </a:gs>
              <a:gs pos="100000">
                <a:srgbClr val="FF33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D60093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1691680" y="63813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547664" y="6279703"/>
            <a:ext cx="1858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Q = 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/2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ν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l-GR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Δ</a:t>
            </a:r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25967" y="6279703"/>
            <a:ext cx="11801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p = </a:t>
            </a:r>
            <a:r>
              <a:rPr lang="en-US" altLang="zh-CN" sz="2400" b="1" i="1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nkT</a:t>
            </a:r>
            <a:endParaRPr lang="zh-CN" altLang="en-US" sz="2400" b="1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3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  <p:bldP spid="3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892</TotalTime>
  <Words>1891</Words>
  <Application>Microsoft Office PowerPoint</Application>
  <PresentationFormat>全屏显示(4:3)</PresentationFormat>
  <Paragraphs>165</Paragraphs>
  <Slides>19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2" baseType="lpstr">
      <vt:lpstr>Office 主题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395</cp:revision>
  <dcterms:created xsi:type="dcterms:W3CDTF">2018-06-10T02:09:38Z</dcterms:created>
  <dcterms:modified xsi:type="dcterms:W3CDTF">2019-06-12T01:00:41Z</dcterms:modified>
</cp:coreProperties>
</file>