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66" r:id="rId4"/>
    <p:sldId id="267" r:id="rId5"/>
    <p:sldId id="273" r:id="rId6"/>
    <p:sldId id="279" r:id="rId7"/>
    <p:sldId id="280" r:id="rId8"/>
    <p:sldId id="259" r:id="rId9"/>
    <p:sldId id="274" r:id="rId10"/>
    <p:sldId id="260" r:id="rId11"/>
    <p:sldId id="261" r:id="rId12"/>
    <p:sldId id="268" r:id="rId13"/>
    <p:sldId id="269" r:id="rId14"/>
    <p:sldId id="275" r:id="rId15"/>
    <p:sldId id="282" r:id="rId16"/>
    <p:sldId id="283" r:id="rId17"/>
    <p:sldId id="263" r:id="rId18"/>
    <p:sldId id="270" r:id="rId19"/>
    <p:sldId id="276" r:id="rId20"/>
    <p:sldId id="271" r:id="rId21"/>
    <p:sldId id="277" r:id="rId22"/>
    <p:sldId id="281" r:id="rId23"/>
    <p:sldId id="264" r:id="rId24"/>
    <p:sldId id="265" r:id="rId25"/>
    <p:sldId id="272" r:id="rId26"/>
    <p:sldId id="278" r:id="rId27"/>
    <p:sldId id="284" r:id="rId28"/>
    <p:sldId id="285" r:id="rId29"/>
    <p:sldId id="288" r:id="rId30"/>
    <p:sldId id="289" r:id="rId31"/>
    <p:sldId id="286" r:id="rId32"/>
    <p:sldId id="287"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58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4"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6C7767-B1A2-4619-A980-4F73DB639FDF}" type="datetimeFigureOut">
              <a:rPr lang="zh-CN" altLang="en-US" smtClean="0"/>
              <a:t>2019/6/10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41E767-316D-427B-95CF-7C4C3783A8A1}" type="slidenum">
              <a:rPr lang="zh-CN" altLang="en-US" smtClean="0"/>
              <a:t>‹#›</a:t>
            </a:fld>
            <a:endParaRPr lang="zh-CN" altLang="en-US"/>
          </a:p>
        </p:txBody>
      </p:sp>
    </p:spTree>
    <p:extLst>
      <p:ext uri="{BB962C8B-B14F-4D97-AF65-F5344CB8AC3E}">
        <p14:creationId xmlns:p14="http://schemas.microsoft.com/office/powerpoint/2010/main" val="349605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41E767-316D-427B-95CF-7C4C3783A8A1}" type="slidenum">
              <a:rPr lang="zh-CN" altLang="en-US" smtClean="0"/>
              <a:t>19</a:t>
            </a:fld>
            <a:endParaRPr lang="zh-CN" altLang="en-US"/>
          </a:p>
        </p:txBody>
      </p:sp>
    </p:spTree>
    <p:extLst>
      <p:ext uri="{BB962C8B-B14F-4D97-AF65-F5344CB8AC3E}">
        <p14:creationId xmlns:p14="http://schemas.microsoft.com/office/powerpoint/2010/main" val="294358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2019/6/10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2019/6/10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8.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wmf"/><Relationship Id="rId11" Type="http://schemas.openxmlformats.org/officeDocument/2006/relationships/oleObject" Target="../embeddings/oleObject15.bin"/><Relationship Id="rId5" Type="http://schemas.openxmlformats.org/officeDocument/2006/relationships/oleObject" Target="../embeddings/oleObject11.bin"/><Relationship Id="rId10" Type="http://schemas.openxmlformats.org/officeDocument/2006/relationships/oleObject" Target="../embeddings/oleObject14.bin"/><Relationship Id="rId4" Type="http://schemas.openxmlformats.org/officeDocument/2006/relationships/image" Target="../media/image15.wmf"/><Relationship Id="rId9"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0.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26.bin"/><Relationship Id="rId5" Type="http://schemas.openxmlformats.org/officeDocument/2006/relationships/oleObject" Target="../embeddings/oleObject23.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1.bin"/><Relationship Id="rId14" Type="http://schemas.openxmlformats.org/officeDocument/2006/relationships/image" Target="../media/image40.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44.png"/><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image" Target="../media/image41.wmf"/><Relationship Id="rId4" Type="http://schemas.openxmlformats.org/officeDocument/2006/relationships/oleObject" Target="../embeddings/oleObject34.bin"/><Relationship Id="rId9" Type="http://schemas.openxmlformats.org/officeDocument/2006/relationships/image" Target="../media/image4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6.wmf"/><Relationship Id="rId5" Type="http://schemas.openxmlformats.org/officeDocument/2006/relationships/oleObject" Target="../embeddings/oleObject38.bin"/><Relationship Id="rId4" Type="http://schemas.openxmlformats.org/officeDocument/2006/relationships/image" Target="../media/image45.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51.png"/><Relationship Id="rId7" Type="http://schemas.openxmlformats.org/officeDocument/2006/relationships/image" Target="../media/image48.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0.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9.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56.png"/><Relationship Id="rId7" Type="http://schemas.openxmlformats.org/officeDocument/2006/relationships/image" Target="../media/image53.wmf"/><Relationship Id="rId12"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8.wmf"/><Relationship Id="rId5" Type="http://schemas.openxmlformats.org/officeDocument/2006/relationships/oleObject" Target="../embeddings/oleObject48.bin"/><Relationship Id="rId4" Type="http://schemas.openxmlformats.org/officeDocument/2006/relationships/image" Target="../media/image5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9.wmf"/><Relationship Id="rId4" Type="http://schemas.openxmlformats.org/officeDocument/2006/relationships/oleObject" Target="../embeddings/oleObject49.bin"/></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3.wmf"/><Relationship Id="rId5" Type="http://schemas.openxmlformats.org/officeDocument/2006/relationships/oleObject" Target="../embeddings/oleObject51.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95536" y="517321"/>
            <a:ext cx="835292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en-US" altLang="zh-CN" sz="2400" b="1" i="0" u="none" strike="noStrike" cap="none" normalizeH="0" baseline="0" dirty="0" smtClean="0">
                <a:ln>
                  <a:noFill/>
                </a:ln>
                <a:solidFill>
                  <a:srgbClr val="FF0000"/>
                </a:solidFill>
                <a:effectLst/>
                <a:latin typeface="Times New Roman" pitchFamily="18" charset="0"/>
                <a:cs typeface="Times New Roman" pitchFamily="18" charset="0"/>
              </a:rPr>
              <a:t>1. </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在单缝夫琅和费衍射实验中，设第一级暗纹的衍射角很小，若钠黄光 </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l-GR" altLang="zh-CN" sz="2400" b="1" i="1" u="none" strike="noStrike" cap="none" normalizeH="0" baseline="0" dirty="0" smtClean="0">
                <a:ln>
                  <a:noFill/>
                </a:ln>
                <a:solidFill>
                  <a:srgbClr val="0000FF"/>
                </a:solidFill>
                <a:effectLst/>
                <a:latin typeface="Times New Roman" pitchFamily="18" charset="0"/>
                <a:cs typeface="Times New Roman" pitchFamily="18" charset="0"/>
              </a:rPr>
              <a:t>λ</a:t>
            </a:r>
            <a:r>
              <a:rPr kumimoji="0" lang="en-US" altLang="zh-CN" sz="2400" b="1" i="0" u="none" strike="noStrike" cap="none" normalizeH="0" baseline="-30000" dirty="0" smtClean="0">
                <a:ln>
                  <a:noFill/>
                </a:ln>
                <a:solidFill>
                  <a:srgbClr val="0000FF"/>
                </a:solidFill>
                <a:effectLst/>
                <a:latin typeface="Times New Roman" pitchFamily="18" charset="0"/>
                <a:cs typeface="Times New Roman" pitchFamily="18" charset="0"/>
              </a:rPr>
              <a:t>1</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≈589 nm) </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中央明纹宽度为</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4.0 mm</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，则 </a:t>
            </a:r>
            <a:r>
              <a:rPr lang="el-GR" altLang="zh-CN" sz="2400" b="1" i="1" dirty="0" smtClean="0">
                <a:solidFill>
                  <a:srgbClr val="0000FF"/>
                </a:solidFill>
                <a:latin typeface="Times New Roman" pitchFamily="18" charset="0"/>
                <a:cs typeface="Times New Roman" pitchFamily="18" charset="0"/>
              </a:rPr>
              <a:t>λ</a:t>
            </a:r>
            <a:r>
              <a:rPr kumimoji="0" lang="en-US" altLang="zh-CN" sz="2400" b="1" i="0" u="none" strike="noStrike" cap="none" normalizeH="0" baseline="-30000" dirty="0" smtClean="0">
                <a:ln>
                  <a:noFill/>
                </a:ln>
                <a:solidFill>
                  <a:srgbClr val="0000FF"/>
                </a:solidFill>
                <a:effectLst/>
                <a:latin typeface="Times New Roman" pitchFamily="18" charset="0"/>
                <a:cs typeface="Times New Roman" pitchFamily="18" charset="0"/>
              </a:rPr>
              <a:t>2 </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442 nm (1 nm = 10</a:t>
            </a:r>
            <a:r>
              <a:rPr kumimoji="0" lang="en-US" altLang="zh-CN" sz="2400" b="1" i="0" u="none" strike="noStrike" cap="none" normalizeH="0" baseline="30000" dirty="0" smtClean="0">
                <a:ln>
                  <a:noFill/>
                </a:ln>
                <a:solidFill>
                  <a:srgbClr val="0000FF"/>
                </a:solidFill>
                <a:effectLst/>
                <a:latin typeface="Times New Roman" pitchFamily="18" charset="0"/>
                <a:cs typeface="Times New Roman" pitchFamily="18" charset="0"/>
              </a:rPr>
              <a:t>–9 m</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的蓝紫色光的中央明纹宽度为</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__________</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a:t>
            </a:r>
          </a:p>
        </p:txBody>
      </p:sp>
      <p:sp>
        <p:nvSpPr>
          <p:cNvPr id="5" name="矩形 4"/>
          <p:cNvSpPr/>
          <p:nvPr/>
        </p:nvSpPr>
        <p:spPr>
          <a:xfrm>
            <a:off x="7164288" y="1263000"/>
            <a:ext cx="1159292"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3.0 mm</a:t>
            </a:r>
            <a:endParaRPr lang="zh-CN" altLang="zh-CN" sz="2400" b="1" dirty="0">
              <a:solidFill>
                <a:srgbClr val="FF0000"/>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539552" y="2348880"/>
                <a:ext cx="19200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1" i="1" smtClean="0">
                              <a:solidFill>
                                <a:srgbClr val="0000FF"/>
                              </a:solidFill>
                              <a:latin typeface="Cambria Math"/>
                              <a:cs typeface="Times New Roman" pitchFamily="18" charset="0"/>
                            </a:rPr>
                          </m:ctrlPr>
                        </m:funcPr>
                        <m:fName>
                          <m:r>
                            <a:rPr lang="en-US" altLang="zh-CN" sz="2400" b="1" i="1" smtClean="0">
                              <a:solidFill>
                                <a:srgbClr val="0000FF"/>
                              </a:solidFill>
                              <a:latin typeface="Cambria Math"/>
                              <a:cs typeface="Times New Roman" pitchFamily="18" charset="0"/>
                            </a:rPr>
                            <m:t>𝒂</m:t>
                          </m:r>
                          <m:r>
                            <a:rPr lang="en-US" altLang="zh-CN" sz="2400" b="1" i="0" smtClean="0">
                              <a:solidFill>
                                <a:srgbClr val="0000FF"/>
                              </a:solidFill>
                              <a:latin typeface="Cambria Math"/>
                              <a:cs typeface="Times New Roman" pitchFamily="18" charset="0"/>
                            </a:rPr>
                            <m:t>𝐬𝐢𝐧</m:t>
                          </m:r>
                        </m:fName>
                        <m:e>
                          <m:sSub>
                            <m:sSubPr>
                              <m:ctrlPr>
                                <a:rPr lang="en-US" altLang="zh-CN" sz="2400" b="1" i="1" smtClean="0">
                                  <a:solidFill>
                                    <a:srgbClr val="0000FF"/>
                                  </a:solidFill>
                                  <a:latin typeface="Cambria Math"/>
                                  <a:cs typeface="Times New Roman" pitchFamily="18" charset="0"/>
                                </a:rPr>
                              </m:ctrlPr>
                            </m:sSubPr>
                            <m:e>
                              <m:r>
                                <a:rPr lang="zh-CN" altLang="en-US" sz="2400" b="1" i="1">
                                  <a:solidFill>
                                    <a:srgbClr val="0000FF"/>
                                  </a:solidFill>
                                  <a:latin typeface="Cambria Math"/>
                                  <a:cs typeface="Times New Roman" pitchFamily="18" charset="0"/>
                                </a:rPr>
                                <m:t>𝜽</m:t>
                              </m:r>
                            </m:e>
                            <m:sub>
                              <m:r>
                                <a:rPr lang="en-US" altLang="zh-CN" sz="2400" b="1" i="1" smtClean="0">
                                  <a:solidFill>
                                    <a:srgbClr val="0000FF"/>
                                  </a:solidFill>
                                  <a:latin typeface="Cambria Math"/>
                                  <a:cs typeface="Times New Roman" pitchFamily="18" charset="0"/>
                                </a:rPr>
                                <m:t>𝟏</m:t>
                              </m:r>
                            </m:sub>
                          </m:sSub>
                        </m:e>
                      </m:func>
                      <m:r>
                        <a:rPr lang="en-US" altLang="zh-CN" sz="2400" b="1" i="1" smtClean="0">
                          <a:solidFill>
                            <a:srgbClr val="0000FF"/>
                          </a:solidFill>
                          <a:latin typeface="Cambria Math"/>
                          <a:cs typeface="Times New Roman" pitchFamily="18" charset="0"/>
                        </a:rPr>
                        <m:t>=</m:t>
                      </m:r>
                      <m:r>
                        <m:rPr>
                          <m:nor/>
                        </m:rPr>
                        <a:rPr lang="el-GR" altLang="zh-CN" sz="2400" b="1" i="1" dirty="0">
                          <a:solidFill>
                            <a:srgbClr val="0000FF"/>
                          </a:solidFill>
                          <a:latin typeface="Times New Roman" pitchFamily="18" charset="0"/>
                          <a:cs typeface="Times New Roman" pitchFamily="18" charset="0"/>
                        </a:rPr>
                        <m:t>λ</m:t>
                      </m:r>
                      <m:r>
                        <m:rPr>
                          <m:nor/>
                        </m:rPr>
                        <a:rPr lang="en-US" altLang="zh-CN" sz="2400" b="1" baseline="-30000" dirty="0">
                          <a:solidFill>
                            <a:srgbClr val="0000FF"/>
                          </a:solidFill>
                          <a:latin typeface="Times New Roman" pitchFamily="18" charset="0"/>
                          <a:cs typeface="Times New Roman" pitchFamily="18" charset="0"/>
                        </a:rPr>
                        <m:t>1</m:t>
                      </m:r>
                    </m:oMath>
                  </m:oMathPara>
                </a14:m>
                <a:endParaRPr lang="zh-CN" altLang="en-US" sz="2400" b="1" i="1" dirty="0">
                  <a:solidFill>
                    <a:srgbClr val="0000FF"/>
                  </a:solidFill>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9552" y="2348880"/>
                <a:ext cx="1920076" cy="461665"/>
              </a:xfrm>
              <a:prstGeom prst="rect">
                <a:avLst/>
              </a:prstGeom>
              <a:blipFill rotWithShape="1">
                <a:blip r:embed="rId2"/>
                <a:stretch>
                  <a:fillRect b="-6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866669" y="2348880"/>
                <a:ext cx="19200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1" i="1" smtClean="0">
                              <a:solidFill>
                                <a:srgbClr val="0000FF"/>
                              </a:solidFill>
                              <a:latin typeface="Cambria Math"/>
                              <a:cs typeface="Times New Roman" pitchFamily="18" charset="0"/>
                            </a:rPr>
                          </m:ctrlPr>
                        </m:funcPr>
                        <m:fName>
                          <m:r>
                            <a:rPr lang="en-US" altLang="zh-CN" sz="2400" b="1" i="1" smtClean="0">
                              <a:solidFill>
                                <a:srgbClr val="0000FF"/>
                              </a:solidFill>
                              <a:latin typeface="Cambria Math"/>
                              <a:cs typeface="Times New Roman" pitchFamily="18" charset="0"/>
                            </a:rPr>
                            <m:t>𝒂</m:t>
                          </m:r>
                          <m:r>
                            <a:rPr lang="en-US" altLang="zh-CN" sz="2400" b="1" i="0" smtClean="0">
                              <a:solidFill>
                                <a:srgbClr val="0000FF"/>
                              </a:solidFill>
                              <a:latin typeface="Cambria Math"/>
                              <a:cs typeface="Times New Roman" pitchFamily="18" charset="0"/>
                            </a:rPr>
                            <m:t>𝐬𝐢𝐧</m:t>
                          </m:r>
                        </m:fName>
                        <m:e>
                          <m:sSub>
                            <m:sSubPr>
                              <m:ctrlPr>
                                <a:rPr lang="en-US" altLang="zh-CN" sz="2400" b="1" i="1" smtClean="0">
                                  <a:solidFill>
                                    <a:srgbClr val="0000FF"/>
                                  </a:solidFill>
                                  <a:latin typeface="Cambria Math"/>
                                  <a:cs typeface="Times New Roman" pitchFamily="18" charset="0"/>
                                </a:rPr>
                              </m:ctrlPr>
                            </m:sSubPr>
                            <m:e>
                              <m:r>
                                <a:rPr lang="zh-CN" altLang="en-US" sz="2400" b="1" i="1">
                                  <a:solidFill>
                                    <a:srgbClr val="0000FF"/>
                                  </a:solidFill>
                                  <a:latin typeface="Cambria Math"/>
                                  <a:cs typeface="Times New Roman" pitchFamily="18" charset="0"/>
                                </a:rPr>
                                <m:t>𝜽</m:t>
                              </m:r>
                            </m:e>
                            <m:sub>
                              <m:r>
                                <a:rPr lang="en-US" altLang="zh-CN" sz="2400" b="1" i="1" smtClean="0">
                                  <a:solidFill>
                                    <a:srgbClr val="0000FF"/>
                                  </a:solidFill>
                                  <a:latin typeface="Cambria Math"/>
                                  <a:cs typeface="Times New Roman" pitchFamily="18" charset="0"/>
                                </a:rPr>
                                <m:t>𝟐</m:t>
                              </m:r>
                            </m:sub>
                          </m:sSub>
                        </m:e>
                      </m:func>
                      <m:r>
                        <a:rPr lang="en-US" altLang="zh-CN" sz="2400" b="1" i="1" smtClean="0">
                          <a:solidFill>
                            <a:srgbClr val="0000FF"/>
                          </a:solidFill>
                          <a:latin typeface="Cambria Math"/>
                          <a:cs typeface="Times New Roman" pitchFamily="18" charset="0"/>
                        </a:rPr>
                        <m:t>=</m:t>
                      </m:r>
                      <m:r>
                        <m:rPr>
                          <m:nor/>
                        </m:rPr>
                        <a:rPr lang="el-GR" altLang="zh-CN" sz="2400" b="1" i="1" dirty="0">
                          <a:solidFill>
                            <a:srgbClr val="0000FF"/>
                          </a:solidFill>
                          <a:latin typeface="Times New Roman" pitchFamily="18" charset="0"/>
                          <a:cs typeface="Times New Roman" pitchFamily="18" charset="0"/>
                        </a:rPr>
                        <m:t>λ</m:t>
                      </m:r>
                      <m:r>
                        <m:rPr>
                          <m:nor/>
                        </m:rPr>
                        <a:rPr lang="en-US" altLang="zh-CN" sz="2400" b="1" i="0" baseline="-30000" dirty="0" smtClean="0">
                          <a:solidFill>
                            <a:srgbClr val="0000FF"/>
                          </a:solidFill>
                          <a:latin typeface="Times New Roman" pitchFamily="18" charset="0"/>
                          <a:cs typeface="Times New Roman" pitchFamily="18" charset="0"/>
                        </a:rPr>
                        <m:t>2</m:t>
                      </m:r>
                    </m:oMath>
                  </m:oMathPara>
                </a14:m>
                <a:endParaRPr lang="zh-CN" altLang="en-US" sz="2400" b="1" i="1" dirty="0">
                  <a:solidFill>
                    <a:srgbClr val="0000FF"/>
                  </a:solidFill>
                  <a:latin typeface="Times New Roman" pitchFamily="18" charset="0"/>
                  <a:cs typeface="Times New Roman"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866669" y="2348880"/>
                <a:ext cx="1920076" cy="461665"/>
              </a:xfrm>
              <a:prstGeom prst="rect">
                <a:avLst/>
              </a:prstGeom>
              <a:blipFill rotWithShape="1">
                <a:blip r:embed="rId3"/>
                <a:stretch>
                  <a:fillRect b="-6579"/>
                </a:stretch>
              </a:blipFill>
            </p:spPr>
            <p:txBody>
              <a:bodyPr/>
              <a:lstStyle/>
              <a:p>
                <a:r>
                  <a:rPr lang="zh-CN" altLang="en-US">
                    <a:noFill/>
                  </a:rPr>
                  <a:t> </a:t>
                </a:r>
              </a:p>
            </p:txBody>
          </p:sp>
        </mc:Fallback>
      </mc:AlternateContent>
      <p:sp>
        <p:nvSpPr>
          <p:cNvPr id="9" name="TextBox 8"/>
          <p:cNvSpPr txBox="1"/>
          <p:nvPr/>
        </p:nvSpPr>
        <p:spPr>
          <a:xfrm>
            <a:off x="5314941" y="2348880"/>
            <a:ext cx="2869696"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x</a:t>
            </a:r>
            <a:r>
              <a:rPr lang="en-US" altLang="zh-CN" sz="2400" b="1" baseline="-25000" dirty="0" smtClean="0">
                <a:solidFill>
                  <a:srgbClr val="0000FF"/>
                </a:solidFill>
                <a:latin typeface="Times New Roman" pitchFamily="18" charset="0"/>
                <a:cs typeface="Times New Roman" pitchFamily="18" charset="0"/>
              </a:rPr>
              <a:t>2</a:t>
            </a:r>
            <a:r>
              <a:rPr lang="en-US" altLang="zh-CN" sz="2400" b="1" dirty="0" smtClean="0">
                <a:solidFill>
                  <a:srgbClr val="0000FF"/>
                </a:solidFill>
                <a:latin typeface="Times New Roman" pitchFamily="18" charset="0"/>
                <a:cs typeface="Times New Roman" pitchFamily="18" charset="0"/>
              </a:rPr>
              <a:t>/4</a:t>
            </a:r>
            <a:r>
              <a:rPr lang="en-US" altLang="zh-CN" sz="2400" b="1" i="1" dirty="0" smtClean="0">
                <a:solidFill>
                  <a:srgbClr val="0000FF"/>
                </a:solidFill>
                <a:latin typeface="Times New Roman" pitchFamily="18" charset="0"/>
                <a:cs typeface="Times New Roman" pitchFamily="18" charset="0"/>
              </a:rPr>
              <a:t> = </a:t>
            </a:r>
            <a:r>
              <a:rPr lang="el-GR" altLang="zh-CN" sz="2400" b="1" i="1" dirty="0" smtClean="0">
                <a:solidFill>
                  <a:srgbClr val="0000FF"/>
                </a:solidFill>
                <a:latin typeface="Times New Roman" pitchFamily="18" charset="0"/>
                <a:cs typeface="Times New Roman" pitchFamily="18" charset="0"/>
              </a:rPr>
              <a:t>θ</a:t>
            </a:r>
            <a:r>
              <a:rPr lang="en-US" altLang="zh-CN" sz="2400" b="1" baseline="-25000" dirty="0" smtClean="0">
                <a:solidFill>
                  <a:srgbClr val="0000FF"/>
                </a:solidFill>
                <a:latin typeface="Times New Roman" pitchFamily="18" charset="0"/>
                <a:cs typeface="Times New Roman" pitchFamily="18" charset="0"/>
              </a:rPr>
              <a:t>2 </a:t>
            </a:r>
            <a:r>
              <a:rPr lang="en-US" altLang="zh-CN" sz="2400" b="1" dirty="0" smtClean="0">
                <a:solidFill>
                  <a:srgbClr val="0000FF"/>
                </a:solidFill>
                <a:latin typeface="Times New Roman" pitchFamily="18" charset="0"/>
                <a:cs typeface="Times New Roman" pitchFamily="18" charset="0"/>
              </a:rPr>
              <a:t>/</a:t>
            </a:r>
            <a:r>
              <a:rPr lang="el-GR" altLang="zh-CN" sz="2400" b="1" i="1" dirty="0" smtClean="0">
                <a:solidFill>
                  <a:srgbClr val="0000FF"/>
                </a:solidFill>
                <a:latin typeface="Times New Roman" pitchFamily="18" charset="0"/>
                <a:cs typeface="Times New Roman" pitchFamily="18" charset="0"/>
              </a:rPr>
              <a:t> θ</a:t>
            </a:r>
            <a:r>
              <a:rPr lang="en-US" altLang="zh-CN" sz="2400" b="1" baseline="-25000" dirty="0" smtClean="0">
                <a:solidFill>
                  <a:srgbClr val="0000FF"/>
                </a:solidFill>
                <a:latin typeface="Times New Roman" pitchFamily="18" charset="0"/>
                <a:cs typeface="Times New Roman" pitchFamily="18" charset="0"/>
              </a:rPr>
              <a:t>1</a:t>
            </a:r>
            <a:r>
              <a:rPr lang="en-US" altLang="zh-CN" sz="2400" b="1" i="1" dirty="0" smtClean="0">
                <a:solidFill>
                  <a:srgbClr val="0000FF"/>
                </a:solidFill>
                <a:latin typeface="Times New Roman" pitchFamily="18" charset="0"/>
                <a:cs typeface="Times New Roman" pitchFamily="18" charset="0"/>
              </a:rPr>
              <a:t> = </a:t>
            </a:r>
            <a:r>
              <a:rPr lang="el-GR" altLang="zh-CN" sz="2400" b="1" i="1" dirty="0">
                <a:solidFill>
                  <a:srgbClr val="0000FF"/>
                </a:solidFill>
                <a:latin typeface="Times New Roman" pitchFamily="18" charset="0"/>
                <a:cs typeface="Times New Roman" pitchFamily="18" charset="0"/>
              </a:rPr>
              <a:t>λ</a:t>
            </a:r>
            <a:r>
              <a:rPr lang="en-US" altLang="zh-CN" sz="2400" b="1" baseline="-30000" dirty="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a:t>
            </a:r>
            <a:r>
              <a:rPr lang="el-GR" altLang="zh-CN" sz="2400" b="1" i="1" dirty="0">
                <a:solidFill>
                  <a:srgbClr val="0000FF"/>
                </a:solidFill>
                <a:latin typeface="Times New Roman" pitchFamily="18" charset="0"/>
                <a:cs typeface="Times New Roman" pitchFamily="18" charset="0"/>
              </a:rPr>
              <a:t> </a:t>
            </a:r>
            <a:r>
              <a:rPr lang="el-GR" altLang="zh-CN" sz="2400" b="1" i="1" dirty="0" smtClean="0">
                <a:solidFill>
                  <a:srgbClr val="0000FF"/>
                </a:solidFill>
                <a:latin typeface="Times New Roman" pitchFamily="18" charset="0"/>
                <a:cs typeface="Times New Roman" pitchFamily="18" charset="0"/>
              </a:rPr>
              <a:t>λ</a:t>
            </a:r>
            <a:r>
              <a:rPr lang="en-US" altLang="zh-CN" sz="2400" b="1" baseline="-30000" dirty="0">
                <a:solidFill>
                  <a:srgbClr val="0000FF"/>
                </a:solidFill>
                <a:latin typeface="Times New Roman" pitchFamily="18" charset="0"/>
                <a:cs typeface="Times New Roman" pitchFamily="18" charset="0"/>
              </a:rPr>
              <a:t>1</a:t>
            </a:r>
            <a:r>
              <a:rPr lang="en-US" altLang="zh-CN" sz="2400" b="1" i="1" dirty="0" smtClean="0">
                <a:solidFill>
                  <a:srgbClr val="0000FF"/>
                </a:solidFill>
                <a:latin typeface="Times New Roman" pitchFamily="18" charset="0"/>
                <a:cs typeface="Times New Roman" pitchFamily="18" charset="0"/>
              </a:rPr>
              <a:t> </a:t>
            </a:r>
            <a:endParaRPr lang="zh-CN" altLang="en-US" sz="2400" b="1" i="1" dirty="0">
              <a:solidFill>
                <a:srgbClr val="0000FF"/>
              </a:solidFill>
              <a:latin typeface="Times New Roman" pitchFamily="18" charset="0"/>
              <a:cs typeface="Times New Roman" pitchFamily="18" charset="0"/>
            </a:endParaRPr>
          </a:p>
        </p:txBody>
      </p:sp>
      <p:sp>
        <p:nvSpPr>
          <p:cNvPr id="10" name="矩形 9"/>
          <p:cNvSpPr/>
          <p:nvPr/>
        </p:nvSpPr>
        <p:spPr>
          <a:xfrm>
            <a:off x="395536" y="3501008"/>
            <a:ext cx="8352928" cy="1200329"/>
          </a:xfrm>
          <a:prstGeom prst="rect">
            <a:avLst/>
          </a:prstGeom>
        </p:spPr>
        <p:txBody>
          <a:bodyPr wrap="square">
            <a:spAutoFit/>
          </a:bodyPr>
          <a:lstStyle/>
          <a:p>
            <a:r>
              <a:rPr lang="en-US" altLang="zh-CN" sz="2400" b="1" dirty="0" smtClean="0">
                <a:solidFill>
                  <a:srgbClr val="006600"/>
                </a:solidFill>
                <a:latin typeface="Times New Roman" pitchFamily="18" charset="0"/>
                <a:cs typeface="Times New Roman" pitchFamily="18" charset="0"/>
              </a:rPr>
              <a:t>2. </a:t>
            </a:r>
            <a:r>
              <a:rPr lang="zh-CN" altLang="zh-CN" sz="2400" b="1" dirty="0" smtClean="0">
                <a:solidFill>
                  <a:srgbClr val="0000FF"/>
                </a:solidFill>
                <a:latin typeface="Times New Roman" pitchFamily="18" charset="0"/>
                <a:cs typeface="Times New Roman" pitchFamily="18" charset="0"/>
              </a:rPr>
              <a:t>衍射光栅</a:t>
            </a:r>
            <a:r>
              <a:rPr lang="zh-CN" altLang="zh-CN" sz="2400" b="1" dirty="0">
                <a:solidFill>
                  <a:srgbClr val="0000FF"/>
                </a:solidFill>
                <a:latin typeface="Times New Roman" pitchFamily="18" charset="0"/>
                <a:cs typeface="Times New Roman" pitchFamily="18" charset="0"/>
              </a:rPr>
              <a:t>主极大公式 </a:t>
            </a:r>
            <a:r>
              <a:rPr lang="en-US"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a</a:t>
            </a:r>
            <a:r>
              <a:rPr lang="zh-CN"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b</a:t>
            </a:r>
            <a:r>
              <a:rPr lang="en-US" altLang="zh-CN" sz="2400" b="1" dirty="0">
                <a:solidFill>
                  <a:srgbClr val="0000FF"/>
                </a:solidFill>
                <a:latin typeface="Times New Roman" pitchFamily="18" charset="0"/>
                <a:cs typeface="Times New Roman" pitchFamily="18" charset="0"/>
              </a:rPr>
              <a:t>) sin</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k</a:t>
            </a:r>
            <a:r>
              <a:rPr lang="el-GR" altLang="zh-CN" sz="2400" b="1" i="1" dirty="0" smtClean="0">
                <a:solidFill>
                  <a:srgbClr val="0000FF"/>
                </a:solidFill>
                <a:latin typeface="Times New Roman" pitchFamily="18" charset="0"/>
                <a:cs typeface="Times New Roman" pitchFamily="18" charset="0"/>
              </a:rPr>
              <a:t>λ</a:t>
            </a:r>
            <a:r>
              <a:rPr lang="zh-CN" altLang="zh-CN" sz="2400" b="1" dirty="0" smtClean="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k</a:t>
            </a:r>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0,1,2</a:t>
            </a:r>
            <a:r>
              <a:rPr lang="zh-CN" altLang="zh-CN" sz="2400" b="1" dirty="0">
                <a:solidFill>
                  <a:srgbClr val="0000FF"/>
                </a:solidFill>
                <a:latin typeface="Times New Roman" pitchFamily="18" charset="0"/>
                <a:cs typeface="Times New Roman" pitchFamily="18" charset="0"/>
              </a:rPr>
              <a:t>……。在</a:t>
            </a:r>
            <a:r>
              <a:rPr lang="en-US" altLang="zh-CN" sz="2400" b="1" i="1" dirty="0">
                <a:solidFill>
                  <a:srgbClr val="0000FF"/>
                </a:solidFill>
                <a:latin typeface="Times New Roman" pitchFamily="18" charset="0"/>
                <a:cs typeface="Times New Roman" pitchFamily="18" charset="0"/>
              </a:rPr>
              <a:t>k </a:t>
            </a:r>
            <a:r>
              <a:rPr lang="en-US" altLang="zh-CN" sz="2400" b="1" dirty="0">
                <a:solidFill>
                  <a:srgbClr val="0000FF"/>
                </a:solidFill>
                <a:latin typeface="Times New Roman" pitchFamily="18" charset="0"/>
                <a:cs typeface="Times New Roman" pitchFamily="18" charset="0"/>
              </a:rPr>
              <a:t>= 2</a:t>
            </a:r>
            <a:r>
              <a:rPr lang="zh-CN" altLang="zh-CN" sz="2400" b="1" dirty="0">
                <a:solidFill>
                  <a:srgbClr val="0000FF"/>
                </a:solidFill>
                <a:latin typeface="Times New Roman" pitchFamily="18" charset="0"/>
                <a:cs typeface="Times New Roman" pitchFamily="18" charset="0"/>
              </a:rPr>
              <a:t>的方向</a:t>
            </a:r>
            <a:r>
              <a:rPr lang="zh-CN" altLang="zh-CN" sz="2400" b="1" dirty="0" smtClean="0">
                <a:solidFill>
                  <a:srgbClr val="0000FF"/>
                </a:solidFill>
                <a:latin typeface="Times New Roman" pitchFamily="18" charset="0"/>
                <a:cs typeface="Times New Roman" pitchFamily="18" charset="0"/>
              </a:rPr>
              <a:t>上第一</a:t>
            </a:r>
            <a:r>
              <a:rPr lang="zh-CN" altLang="zh-CN" sz="2400" b="1" dirty="0">
                <a:solidFill>
                  <a:srgbClr val="0000FF"/>
                </a:solidFill>
                <a:latin typeface="Times New Roman" pitchFamily="18" charset="0"/>
                <a:cs typeface="Times New Roman" pitchFamily="18" charset="0"/>
              </a:rPr>
              <a:t>条缝与第五条缝对应点发出的两条衍射光的光程差 </a:t>
            </a:r>
            <a:r>
              <a:rPr lang="en-US" altLang="zh-CN" sz="2400" b="1" i="1" dirty="0">
                <a:solidFill>
                  <a:srgbClr val="0000FF"/>
                </a:solidFill>
                <a:latin typeface="Times New Roman" pitchFamily="18" charset="0"/>
                <a:cs typeface="Times New Roman" pitchFamily="18" charset="0"/>
              </a:rPr>
              <a:t>d</a:t>
            </a:r>
            <a:r>
              <a:rPr lang="en-US" altLang="zh-CN" sz="2400" b="1" dirty="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=_____________</a:t>
            </a:r>
            <a:r>
              <a:rPr lang="zh-CN" altLang="zh-CN" sz="2400" b="1" dirty="0">
                <a:solidFill>
                  <a:srgbClr val="0000FF"/>
                </a:solidFill>
                <a:latin typeface="Times New Roman" pitchFamily="18" charset="0"/>
                <a:cs typeface="Times New Roman" pitchFamily="18" charset="0"/>
              </a:rPr>
              <a:t>。</a:t>
            </a:r>
          </a:p>
        </p:txBody>
      </p:sp>
      <p:sp>
        <p:nvSpPr>
          <p:cNvPr id="11" name="矩形 10"/>
          <p:cNvSpPr/>
          <p:nvPr/>
        </p:nvSpPr>
        <p:spPr>
          <a:xfrm>
            <a:off x="2987824" y="4263479"/>
            <a:ext cx="474810"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8</a:t>
            </a:r>
            <a:r>
              <a:rPr lang="el-GR" altLang="zh-CN" sz="2400" b="1" i="1" dirty="0" smtClean="0">
                <a:solidFill>
                  <a:srgbClr val="FF0000"/>
                </a:solidFill>
                <a:latin typeface="Times New Roman" pitchFamily="18" charset="0"/>
                <a:cs typeface="Times New Roman" pitchFamily="18" charset="0"/>
              </a:rPr>
              <a:t>λ</a:t>
            </a:r>
            <a:endParaRPr lang="zh-CN" altLang="en-US" sz="2400" dirty="0">
              <a:solidFill>
                <a:srgbClr val="FF0000"/>
              </a:solidFill>
            </a:endParaRPr>
          </a:p>
        </p:txBody>
      </p:sp>
    </p:spTree>
    <p:extLst>
      <p:ext uri="{BB962C8B-B14F-4D97-AF65-F5344CB8AC3E}">
        <p14:creationId xmlns:p14="http://schemas.microsoft.com/office/powerpoint/2010/main" val="37461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95536" y="332656"/>
            <a:ext cx="83529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u="none" strike="noStrike" cap="none" normalizeH="0" baseline="0" dirty="0" smtClean="0">
                <a:ln>
                  <a:noFill/>
                </a:ln>
                <a:solidFill>
                  <a:srgbClr val="FF0000"/>
                </a:solidFill>
                <a:effectLst/>
                <a:latin typeface="Times New Roman" pitchFamily="18" charset="0"/>
                <a:cs typeface="Times New Roman" pitchFamily="18" charset="0"/>
              </a:rPr>
              <a:t>16. </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如图所示，</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和</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是两个块规（块规是两个端面经过磨平抛光，达到相互平行的钢质长方体），</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的长度是标准的，</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是同规格待校准的复制品（两者长度在图中是夸大的）。</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和</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放置在平台上，用一块样板玻璃</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rPr>
              <a:t>T</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压住。（</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）设垂直入射光的波长 </a:t>
            </a:r>
            <a:r>
              <a:rPr kumimoji="0" lang="zh-CN" altLang="en-US"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zh-CN" altLang="en-US" sz="2400" b="1" i="1" u="none" strike="noStrike" cap="none" normalizeH="0" baseline="0" dirty="0" smtClean="0">
                <a:ln>
                  <a:noFill/>
                </a:ln>
                <a:solidFill>
                  <a:srgbClr val="0000FF"/>
                </a:solidFill>
                <a:effectLst/>
                <a:latin typeface="Times New Roman" pitchFamily="18" charset="0"/>
                <a:cs typeface="Times New Roman" pitchFamily="18" charset="0"/>
              </a:rPr>
              <a:t> </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 589.3nm</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与</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相隔</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d</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 = 5cm</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T</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与</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以及</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T</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与</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间的干涉条纹的间距都是</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0.5mm</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。求</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与</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的长度差。（</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）如何判断</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与</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哪一个块规比较长一些？（</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3</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）如果</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T</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与</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间的干涉条纹的间距是</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0.5mm</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，而</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T</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与</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G</a:t>
            </a:r>
            <a:r>
              <a:rPr kumimoji="0" lang="en-US" altLang="zh-CN" sz="2400" b="1"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2</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间的干涉条纹的间距是</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0.3mm</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，则说明了什么问题？ </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342" y="4005064"/>
            <a:ext cx="2955106" cy="248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288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23528" y="404664"/>
            <a:ext cx="84969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sz="2400" b="1" i="0" u="none" strike="noStrike" cap="none" normalizeH="0" baseline="0" dirty="0" smtClean="0">
                <a:ln>
                  <a:noFill/>
                </a:ln>
                <a:solidFill>
                  <a:srgbClr val="FF0000"/>
                </a:solidFill>
                <a:effectLst/>
                <a:latin typeface="+mn-ea"/>
                <a:cs typeface="Times New Roman" pitchFamily="18" charset="0"/>
              </a:rPr>
              <a:t>解：</a:t>
            </a:r>
            <a:r>
              <a:rPr kumimoji="0" lang="zh-CN" sz="2400" b="1" i="0" u="none" strike="noStrike" cap="none" normalizeH="0" baseline="0" dirty="0" smtClean="0">
                <a:ln>
                  <a:noFill/>
                </a:ln>
                <a:solidFill>
                  <a:srgbClr val="0000FF"/>
                </a:solidFill>
                <a:effectLst/>
                <a:latin typeface="+mn-ea"/>
                <a:cs typeface="Times New Roman" pitchFamily="18" charset="0"/>
              </a:rPr>
              <a:t>（</a:t>
            </a:r>
            <a:r>
              <a:rPr kumimoji="0" lang="en-US" altLang="zh-CN" sz="2400" b="1" i="0" u="none" strike="noStrike" cap="none" normalizeH="0" baseline="0" dirty="0" smtClean="0">
                <a:ln>
                  <a:noFill/>
                </a:ln>
                <a:solidFill>
                  <a:srgbClr val="0000FF"/>
                </a:solidFill>
                <a:effectLst/>
                <a:latin typeface="+mn-ea"/>
                <a:cs typeface="Times New Roman" pitchFamily="18" charset="0"/>
              </a:rPr>
              <a:t>1</a:t>
            </a:r>
            <a:r>
              <a:rPr kumimoji="0" lang="zh-CN" altLang="en-US" sz="2400" b="1" i="0" u="none" strike="noStrike" cap="none" normalizeH="0" baseline="0" dirty="0" smtClean="0">
                <a:ln>
                  <a:noFill/>
                </a:ln>
                <a:solidFill>
                  <a:srgbClr val="0000FF"/>
                </a:solidFill>
                <a:effectLst/>
                <a:latin typeface="+mn-ea"/>
                <a:cs typeface="Times New Roman" pitchFamily="18" charset="0"/>
              </a:rPr>
              <a:t>）出现干涉条纹，说明两个块规不等高；干涉条纹间距相等，说明两个块规的端面平行。空气劈尖相邻两明纹（或暗纹）的间距为 </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L</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 </a:t>
            </a:r>
            <a:r>
              <a:rPr lang="el-GR" altLang="zh-CN" sz="2400" b="1" i="1" dirty="0" smtClean="0">
                <a:solidFill>
                  <a:srgbClr val="0000FF"/>
                </a:solidFill>
                <a:latin typeface="Times New Roman" pitchFamily="18" charset="0"/>
                <a:cs typeface="Times New Roman" pitchFamily="18" charset="0"/>
              </a:rPr>
              <a:t>λ</a:t>
            </a:r>
            <a:r>
              <a:rPr lang="en-US" altLang="zh-CN" sz="2400" b="1" i="1"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2</a:t>
            </a:r>
            <a:r>
              <a:rPr lang="en-US" altLang="zh-CN" sz="2400" b="1" dirty="0" smtClean="0">
                <a:solidFill>
                  <a:srgbClr val="0000FF"/>
                </a:solidFill>
                <a:latin typeface="Times New Roman" pitchFamily="18" charset="0"/>
                <a:cs typeface="Times New Roman" pitchFamily="18" charset="0"/>
              </a:rPr>
              <a:t>sin</a:t>
            </a:r>
            <a:r>
              <a:rPr lang="en-US" altLang="zh-CN" sz="2400" b="1" i="1" dirty="0">
                <a:solidFill>
                  <a:srgbClr val="0000FF"/>
                </a:solidFill>
                <a:latin typeface="Times New Roman" pitchFamily="18" charset="0"/>
                <a:cs typeface="Times New Roman" pitchFamily="18" charset="0"/>
                <a:sym typeface="Symbol" pitchFamily="18" charset="2"/>
              </a:rPr>
              <a:t></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 </a:t>
            </a:r>
            <a:r>
              <a:rPr lang="zh-CN" altLang="en-US" sz="2400" b="1" dirty="0" smtClean="0">
                <a:solidFill>
                  <a:srgbClr val="0000FF"/>
                </a:solidFill>
                <a:latin typeface="+mn-ea"/>
                <a:cs typeface="Times New Roman" pitchFamily="18" charset="0"/>
              </a:rPr>
              <a:t>。</a:t>
            </a:r>
            <a:endParaRPr kumimoji="0" lang="zh-CN" altLang="en-US" sz="2400" b="1" i="0" u="none" strike="noStrike" cap="none" normalizeH="0" baseline="0" dirty="0" smtClean="0">
              <a:ln>
                <a:noFill/>
              </a:ln>
              <a:solidFill>
                <a:srgbClr val="0000FF"/>
              </a:solidFill>
              <a:effectLst/>
              <a:latin typeface="+mn-ea"/>
              <a:cs typeface="宋体" pitchFamily="2" charset="-122"/>
            </a:endParaRPr>
          </a:p>
        </p:txBody>
      </p:sp>
      <p:sp>
        <p:nvSpPr>
          <p:cNvPr id="6" name="Rectangle 5"/>
          <p:cNvSpPr>
            <a:spLocks noChangeArrowheads="1"/>
          </p:cNvSpPr>
          <p:nvPr/>
        </p:nvSpPr>
        <p:spPr bwMode="auto">
          <a:xfrm>
            <a:off x="306594" y="1628800"/>
            <a:ext cx="7704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设两个块规的端面的高度差为</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h</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，则有：</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h</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d</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sin</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，得</a:t>
            </a:r>
            <a:r>
              <a:rPr kumimoji="0" lang="zh-CN" altLang="en-US"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 </a:t>
            </a:r>
          </a:p>
        </p:txBody>
      </p:sp>
      <p:graphicFrame>
        <p:nvGraphicFramePr>
          <p:cNvPr id="7" name="对象 6"/>
          <p:cNvGraphicFramePr>
            <a:graphicFrameLocks noChangeAspect="1"/>
          </p:cNvGraphicFramePr>
          <p:nvPr>
            <p:extLst>
              <p:ext uri="{D42A27DB-BD31-4B8C-83A1-F6EECF244321}">
                <p14:modId xmlns:p14="http://schemas.microsoft.com/office/powerpoint/2010/main" val="2676223599"/>
              </p:ext>
            </p:extLst>
          </p:nvPr>
        </p:nvGraphicFramePr>
        <p:xfrm>
          <a:off x="2947824" y="2204864"/>
          <a:ext cx="2920320" cy="812160"/>
        </p:xfrm>
        <a:graphic>
          <a:graphicData uri="http://schemas.openxmlformats.org/presentationml/2006/ole">
            <mc:AlternateContent xmlns:mc="http://schemas.openxmlformats.org/markup-compatibility/2006">
              <mc:Choice xmlns:v="urn:schemas-microsoft-com:vml" Requires="v">
                <p:oleObj spid="_x0000_s6219" name="公式" r:id="rId3" imgW="1460160" imgH="406080" progId="Equation.3">
                  <p:embed/>
                </p:oleObj>
              </mc:Choice>
              <mc:Fallback>
                <p:oleObj name="公式" r:id="rId3" imgW="1460160" imgH="406080" progId="Equation.3">
                  <p:embed/>
                  <p:pic>
                    <p:nvPicPr>
                      <p:cNvPr id="0" name="Object 4"/>
                      <p:cNvPicPr>
                        <a:picLocks noChangeAspect="1" noChangeArrowheads="1"/>
                      </p:cNvPicPr>
                      <p:nvPr/>
                    </p:nvPicPr>
                    <p:blipFill>
                      <a:blip r:embed="rId4"/>
                      <a:srcRect/>
                      <a:stretch>
                        <a:fillRect/>
                      </a:stretch>
                    </p:blipFill>
                    <p:spPr bwMode="auto">
                      <a:xfrm>
                        <a:off x="2947824" y="2204864"/>
                        <a:ext cx="292032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323528" y="3068960"/>
            <a:ext cx="8496944" cy="1200329"/>
          </a:xfrm>
          <a:prstGeom prst="rect">
            <a:avLst/>
          </a:prstGeom>
        </p:spPr>
        <p:txBody>
          <a:bodyPr wrap="square">
            <a:spAutoFit/>
          </a:bodyPr>
          <a:lstStyle/>
          <a:p>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）在反射光干涉中，空气劈尖的棱边是暗纹。所以，当暗纹出现在</a:t>
            </a:r>
            <a:r>
              <a:rPr lang="en-US" altLang="zh-CN" sz="2400" b="1" i="1" dirty="0">
                <a:solidFill>
                  <a:srgbClr val="0000FF"/>
                </a:solidFill>
                <a:latin typeface="Times New Roman" pitchFamily="18" charset="0"/>
                <a:cs typeface="Times New Roman" pitchFamily="18" charset="0"/>
              </a:rPr>
              <a:t>A</a:t>
            </a:r>
            <a:r>
              <a:rPr lang="zh-CN"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C</a:t>
            </a:r>
            <a:r>
              <a:rPr lang="zh-CN" altLang="zh-CN" sz="2400" b="1" dirty="0">
                <a:solidFill>
                  <a:srgbClr val="0000FF"/>
                </a:solidFill>
                <a:latin typeface="Times New Roman" pitchFamily="18" charset="0"/>
                <a:cs typeface="Times New Roman" pitchFamily="18" charset="0"/>
              </a:rPr>
              <a:t>两处时，</a:t>
            </a:r>
            <a:r>
              <a:rPr lang="en-US" altLang="zh-CN" sz="2400" b="1" i="1" dirty="0">
                <a:solidFill>
                  <a:srgbClr val="0000FF"/>
                </a:solidFill>
                <a:latin typeface="Times New Roman" pitchFamily="18" charset="0"/>
                <a:cs typeface="Times New Roman" pitchFamily="18" charset="0"/>
              </a:rPr>
              <a:t>G</a:t>
            </a:r>
            <a:r>
              <a:rPr lang="en-US" altLang="zh-CN" sz="2400" b="1" baseline="-25000"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长一些；当暗纹出现在</a:t>
            </a:r>
            <a:r>
              <a:rPr lang="en-US" altLang="zh-CN" sz="2400" b="1" i="1" dirty="0">
                <a:solidFill>
                  <a:srgbClr val="0000FF"/>
                </a:solidFill>
                <a:latin typeface="Times New Roman" pitchFamily="18" charset="0"/>
                <a:cs typeface="Times New Roman" pitchFamily="18" charset="0"/>
              </a:rPr>
              <a:t>B</a:t>
            </a:r>
            <a:r>
              <a:rPr lang="zh-CN"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D</a:t>
            </a:r>
            <a:r>
              <a:rPr lang="zh-CN" altLang="zh-CN" sz="2400" b="1" dirty="0">
                <a:solidFill>
                  <a:srgbClr val="0000FF"/>
                </a:solidFill>
                <a:latin typeface="Times New Roman" pitchFamily="18" charset="0"/>
                <a:cs typeface="Times New Roman" pitchFamily="18" charset="0"/>
              </a:rPr>
              <a:t>两处时，</a:t>
            </a:r>
            <a:r>
              <a:rPr lang="en-US" altLang="zh-CN" sz="2400" b="1" i="1" dirty="0">
                <a:solidFill>
                  <a:srgbClr val="0000FF"/>
                </a:solidFill>
                <a:latin typeface="Times New Roman" pitchFamily="18" charset="0"/>
                <a:cs typeface="Times New Roman" pitchFamily="18" charset="0"/>
              </a:rPr>
              <a:t>G</a:t>
            </a:r>
            <a:r>
              <a:rPr lang="en-US" altLang="zh-CN" sz="2400" b="1" baseline="-25000" dirty="0">
                <a:solidFill>
                  <a:srgbClr val="0000FF"/>
                </a:solidFill>
                <a:latin typeface="Times New Roman" pitchFamily="18" charset="0"/>
                <a:cs typeface="Times New Roman" pitchFamily="18" charset="0"/>
              </a:rPr>
              <a:t>1</a:t>
            </a:r>
            <a:r>
              <a:rPr lang="zh-CN" altLang="zh-CN" sz="2400" b="1" dirty="0">
                <a:solidFill>
                  <a:srgbClr val="0000FF"/>
                </a:solidFill>
                <a:latin typeface="Times New Roman" pitchFamily="18" charset="0"/>
                <a:cs typeface="Times New Roman" pitchFamily="18" charset="0"/>
              </a:rPr>
              <a:t>长一些。</a:t>
            </a:r>
            <a:endParaRPr lang="zh-CN" altLang="en-US" sz="2400" b="1" dirty="0">
              <a:solidFill>
                <a:srgbClr val="0000FF"/>
              </a:solidFill>
              <a:latin typeface="Times New Roman" pitchFamily="18" charset="0"/>
              <a:cs typeface="Times New Roman" pitchFamily="18" charset="0"/>
            </a:endParaRPr>
          </a:p>
        </p:txBody>
      </p:sp>
      <p:sp>
        <p:nvSpPr>
          <p:cNvPr id="9" name="Rectangle 18"/>
          <p:cNvSpPr>
            <a:spLocks noChangeArrowheads="1"/>
          </p:cNvSpPr>
          <p:nvPr/>
        </p:nvSpPr>
        <p:spPr bwMode="auto">
          <a:xfrm>
            <a:off x="323528" y="5253007"/>
            <a:ext cx="84969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kumimoji="0" lang="zh-CN"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3</a:t>
            </a:r>
            <a:r>
              <a:rPr kumimoji="0" lang="zh-CN" altLang="en-US"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）由相邻两明纹（或暗纹）的厚度差为空气劈尖中的半波长，即 </a:t>
            </a:r>
            <a:r>
              <a:rPr lang="en-US" altLang="zh-CN" sz="2400" b="1" i="1" dirty="0" smtClean="0">
                <a:solidFill>
                  <a:srgbClr val="0000FF"/>
                </a:solidFill>
                <a:latin typeface="Times New Roman" pitchFamily="18" charset="0"/>
                <a:cs typeface="Times New Roman" pitchFamily="18" charset="0"/>
              </a:rPr>
              <a:t>L</a:t>
            </a:r>
            <a:r>
              <a:rPr lang="en-US" altLang="zh-CN" sz="2400" b="1" baseline="-25000" dirty="0" smtClean="0">
                <a:solidFill>
                  <a:srgbClr val="0000FF"/>
                </a:solidFill>
                <a:latin typeface="Times New Roman" pitchFamily="18" charset="0"/>
                <a:cs typeface="Times New Roman" pitchFamily="18" charset="0"/>
              </a:rPr>
              <a:t>1 </a:t>
            </a:r>
            <a:r>
              <a:rPr lang="en-US" altLang="zh-CN" sz="2400" b="1" dirty="0" smtClean="0">
                <a:solidFill>
                  <a:srgbClr val="0000FF"/>
                </a:solidFill>
                <a:latin typeface="Times New Roman" pitchFamily="18" charset="0"/>
                <a:cs typeface="Times New Roman" pitchFamily="18" charset="0"/>
              </a:rPr>
              <a:t>sin</a:t>
            </a:r>
            <a:r>
              <a:rPr lang="en-US" altLang="zh-CN" sz="2400" b="1" i="1" dirty="0" smtClean="0">
                <a:solidFill>
                  <a:srgbClr val="0000FF"/>
                </a:solidFill>
                <a:latin typeface="Times New Roman" pitchFamily="18" charset="0"/>
                <a:cs typeface="Times New Roman" pitchFamily="18" charset="0"/>
                <a:sym typeface="Symbol" pitchFamily="18" charset="2"/>
              </a:rPr>
              <a:t></a:t>
            </a:r>
            <a:r>
              <a:rPr lang="en-US" altLang="zh-CN" sz="2400" b="1" baseline="-25000" dirty="0" smtClean="0">
                <a:solidFill>
                  <a:srgbClr val="0000FF"/>
                </a:solidFill>
                <a:latin typeface="Times New Roman" pitchFamily="18" charset="0"/>
                <a:cs typeface="Times New Roman" pitchFamily="18" charset="0"/>
                <a:sym typeface="Symbol" pitchFamily="18" charset="2"/>
              </a:rPr>
              <a:t>1</a:t>
            </a:r>
            <a:r>
              <a:rPr lang="en-US" altLang="zh-CN" sz="2400" b="1" i="1" dirty="0" smtClean="0">
                <a:solidFill>
                  <a:srgbClr val="0000FF"/>
                </a:solidFill>
                <a:latin typeface="Times New Roman" pitchFamily="18" charset="0"/>
                <a:cs typeface="Times New Roman" pitchFamily="18" charset="0"/>
                <a:sym typeface="Symbol" pitchFamily="18" charset="2"/>
              </a:rPr>
              <a:t> = </a:t>
            </a:r>
            <a:r>
              <a:rPr lang="en-US" altLang="zh-CN" sz="2400" b="1" i="1" dirty="0" smtClean="0">
                <a:solidFill>
                  <a:srgbClr val="0000FF"/>
                </a:solidFill>
                <a:latin typeface="Times New Roman" pitchFamily="18" charset="0"/>
                <a:cs typeface="Times New Roman" pitchFamily="18" charset="0"/>
              </a:rPr>
              <a:t>L</a:t>
            </a:r>
            <a:r>
              <a:rPr lang="en-US" altLang="zh-CN" sz="2400" b="1" baseline="-25000" dirty="0" smtClean="0">
                <a:solidFill>
                  <a:srgbClr val="0000FF"/>
                </a:solidFill>
                <a:latin typeface="Times New Roman" pitchFamily="18" charset="0"/>
                <a:cs typeface="Times New Roman" pitchFamily="18" charset="0"/>
              </a:rPr>
              <a:t>2 </a:t>
            </a:r>
            <a:r>
              <a:rPr lang="en-US" altLang="zh-CN" sz="2400" b="1" dirty="0">
                <a:solidFill>
                  <a:srgbClr val="0000FF"/>
                </a:solidFill>
                <a:latin typeface="Times New Roman" pitchFamily="18" charset="0"/>
                <a:cs typeface="Times New Roman" pitchFamily="18" charset="0"/>
              </a:rPr>
              <a:t>sin</a:t>
            </a:r>
            <a:r>
              <a:rPr lang="en-US" altLang="zh-CN" sz="2400" b="1" i="1" dirty="0" smtClean="0">
                <a:solidFill>
                  <a:srgbClr val="0000FF"/>
                </a:solidFill>
                <a:latin typeface="Times New Roman" pitchFamily="18" charset="0"/>
                <a:cs typeface="Times New Roman" pitchFamily="18" charset="0"/>
                <a:sym typeface="Symbol" pitchFamily="18" charset="2"/>
              </a:rPr>
              <a:t></a:t>
            </a:r>
            <a:r>
              <a:rPr lang="en-US" altLang="zh-CN" sz="2400" b="1" baseline="-25000" dirty="0" smtClean="0">
                <a:solidFill>
                  <a:srgbClr val="0000FF"/>
                </a:solidFill>
                <a:latin typeface="Times New Roman" pitchFamily="18" charset="0"/>
                <a:cs typeface="Times New Roman" pitchFamily="18" charset="0"/>
                <a:sym typeface="Symbol" pitchFamily="18" charset="2"/>
              </a:rPr>
              <a:t>2</a:t>
            </a:r>
            <a:r>
              <a:rPr lang="zh-CN" altLang="en-US" sz="2400" b="1"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 </a:t>
            </a:r>
            <a:r>
              <a:rPr lang="el-GR" altLang="zh-CN" sz="2400" b="1" i="1" dirty="0" smtClean="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/2</a:t>
            </a:r>
            <a:r>
              <a:rPr lang="zh-CN" altLang="en-US" sz="2400" b="1" dirty="0" smtClean="0">
                <a:solidFill>
                  <a:srgbClr val="0000FF"/>
                </a:solidFill>
                <a:latin typeface="Times New Roman" pitchFamily="18" charset="0"/>
                <a:cs typeface="Times New Roman" pitchFamily="18" charset="0"/>
              </a:rPr>
              <a:t>。</a:t>
            </a:r>
            <a:r>
              <a:rPr lang="zh-CN" altLang="zh-CN" sz="2400" b="1" dirty="0">
                <a:solidFill>
                  <a:srgbClr val="0000FF"/>
                </a:solidFill>
                <a:latin typeface="Times New Roman" pitchFamily="18" charset="0"/>
                <a:cs typeface="Times New Roman" pitchFamily="18" charset="0"/>
              </a:rPr>
              <a:t>可知，当</a:t>
            </a:r>
            <a:r>
              <a:rPr lang="en-US" altLang="zh-CN" sz="2400" b="1" i="1" dirty="0">
                <a:solidFill>
                  <a:srgbClr val="0000FF"/>
                </a:solidFill>
                <a:latin typeface="Times New Roman" pitchFamily="18" charset="0"/>
                <a:cs typeface="Times New Roman" pitchFamily="18" charset="0"/>
              </a:rPr>
              <a:t>L</a:t>
            </a:r>
            <a:r>
              <a:rPr lang="en-US" altLang="zh-CN" sz="2400" b="1" baseline="-25000" dirty="0">
                <a:solidFill>
                  <a:srgbClr val="0000FF"/>
                </a:solidFill>
                <a:latin typeface="Times New Roman" pitchFamily="18" charset="0"/>
                <a:cs typeface="Times New Roman" pitchFamily="18" charset="0"/>
              </a:rPr>
              <a:t>1</a:t>
            </a:r>
            <a:r>
              <a:rPr lang="en-US" altLang="zh-CN" sz="2400" b="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L</a:t>
            </a:r>
            <a:r>
              <a:rPr lang="en-US" altLang="zh-CN" sz="2400" b="1" baseline="-25000"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时，两劈尖的夹角：</a:t>
            </a:r>
            <a:r>
              <a:rPr lang="en-US" altLang="zh-CN" sz="2400" b="1" i="1" dirty="0">
                <a:solidFill>
                  <a:srgbClr val="0000FF"/>
                </a:solidFill>
                <a:latin typeface="Times New Roman" pitchFamily="18" charset="0"/>
                <a:cs typeface="Times New Roman" pitchFamily="18" charset="0"/>
                <a:sym typeface="Symbol"/>
              </a:rPr>
              <a:t></a:t>
            </a:r>
            <a:r>
              <a:rPr lang="en-US" altLang="zh-CN" sz="2400" b="1" baseline="-25000" dirty="0">
                <a:solidFill>
                  <a:srgbClr val="0000FF"/>
                </a:solidFill>
                <a:latin typeface="Times New Roman" pitchFamily="18" charset="0"/>
                <a:cs typeface="Times New Roman" pitchFamily="18" charset="0"/>
              </a:rPr>
              <a:t>1</a:t>
            </a:r>
            <a:r>
              <a:rPr lang="en-US" altLang="zh-CN" sz="2400" b="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sym typeface="Symbol"/>
              </a:rPr>
              <a:t></a:t>
            </a:r>
            <a:r>
              <a:rPr lang="en-US" altLang="zh-CN" sz="2400" b="1" baseline="-25000"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，说明</a:t>
            </a:r>
            <a:r>
              <a:rPr lang="en-US" altLang="zh-CN" sz="2400" b="1" i="1" dirty="0">
                <a:solidFill>
                  <a:srgbClr val="0000FF"/>
                </a:solidFill>
                <a:latin typeface="Times New Roman" pitchFamily="18" charset="0"/>
                <a:cs typeface="Times New Roman" pitchFamily="18" charset="0"/>
              </a:rPr>
              <a:t>G</a:t>
            </a:r>
            <a:r>
              <a:rPr lang="en-US" altLang="zh-CN" sz="2400" b="1" baseline="-25000"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的</a:t>
            </a:r>
            <a:r>
              <a:rPr lang="en-US" altLang="zh-CN" sz="2400" b="1" i="1" dirty="0">
                <a:solidFill>
                  <a:srgbClr val="0000FF"/>
                </a:solidFill>
                <a:latin typeface="Times New Roman" pitchFamily="18" charset="0"/>
                <a:cs typeface="Times New Roman" pitchFamily="18" charset="0"/>
              </a:rPr>
              <a:t>CD</a:t>
            </a:r>
            <a:r>
              <a:rPr lang="zh-CN" altLang="zh-CN" sz="2400" b="1" dirty="0">
                <a:solidFill>
                  <a:srgbClr val="0000FF"/>
                </a:solidFill>
                <a:latin typeface="Times New Roman" pitchFamily="18" charset="0"/>
                <a:cs typeface="Times New Roman" pitchFamily="18" charset="0"/>
              </a:rPr>
              <a:t>端面与底面不平行。</a:t>
            </a:r>
            <a:endPar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endParaRPr>
          </a:p>
        </p:txBody>
      </p:sp>
      <p:sp>
        <p:nvSpPr>
          <p:cNvPr id="2" name="TextBox 1"/>
          <p:cNvSpPr txBox="1"/>
          <p:nvPr/>
        </p:nvSpPr>
        <p:spPr>
          <a:xfrm>
            <a:off x="539552" y="4221088"/>
            <a:ext cx="7920880" cy="830997"/>
          </a:xfrm>
          <a:prstGeom prst="rect">
            <a:avLst/>
          </a:prstGeom>
          <a:noFill/>
        </p:spPr>
        <p:txBody>
          <a:bodyPr wrap="square" rtlCol="0">
            <a:spAutoFit/>
          </a:bodyPr>
          <a:lstStyle/>
          <a:p>
            <a:r>
              <a:rPr lang="zh-CN" altLang="en-US" sz="2400" b="1" dirty="0" smtClean="0">
                <a:solidFill>
                  <a:srgbClr val="0000FF"/>
                </a:solidFill>
                <a:latin typeface="Times New Roman" pitchFamily="18" charset="0"/>
                <a:cs typeface="Times New Roman" pitchFamily="18" charset="0"/>
              </a:rPr>
              <a:t>更好的方法是，</a:t>
            </a:r>
            <a:r>
              <a:rPr lang="en-US" altLang="zh-CN" sz="2400" b="1" dirty="0" smtClean="0">
                <a:solidFill>
                  <a:srgbClr val="0000FF"/>
                </a:solidFill>
                <a:latin typeface="Times New Roman" pitchFamily="18" charset="0"/>
                <a:cs typeface="Times New Roman" pitchFamily="18" charset="0"/>
              </a:rPr>
              <a:t>G</a:t>
            </a:r>
            <a:r>
              <a:rPr lang="en-US" altLang="zh-CN" sz="2400" b="1" baseline="-25000" dirty="0" smtClean="0">
                <a:solidFill>
                  <a:srgbClr val="0000FF"/>
                </a:solidFill>
                <a:latin typeface="Times New Roman" pitchFamily="18" charset="0"/>
                <a:cs typeface="Times New Roman" pitchFamily="18" charset="0"/>
              </a:rPr>
              <a:t>1</a:t>
            </a:r>
            <a:r>
              <a:rPr lang="zh-CN" altLang="en-US" sz="2400" b="1" dirty="0" smtClean="0">
                <a:solidFill>
                  <a:srgbClr val="0000FF"/>
                </a:solidFill>
                <a:latin typeface="Times New Roman" pitchFamily="18" charset="0"/>
                <a:cs typeface="Times New Roman" pitchFamily="18" charset="0"/>
              </a:rPr>
              <a:t>不动，向外移动</a:t>
            </a:r>
            <a:r>
              <a:rPr lang="en-US" altLang="zh-CN" sz="2400" b="1" dirty="0" smtClean="0">
                <a:solidFill>
                  <a:srgbClr val="0000FF"/>
                </a:solidFill>
                <a:latin typeface="Times New Roman" pitchFamily="18" charset="0"/>
                <a:cs typeface="Times New Roman" pitchFamily="18" charset="0"/>
              </a:rPr>
              <a:t>G</a:t>
            </a:r>
            <a:r>
              <a:rPr lang="en-US" altLang="zh-CN" sz="2400" b="1" baseline="-25000" dirty="0" smtClean="0">
                <a:solidFill>
                  <a:srgbClr val="0000FF"/>
                </a:solidFill>
                <a:latin typeface="Times New Roman" pitchFamily="18" charset="0"/>
                <a:cs typeface="Times New Roman" pitchFamily="18" charset="0"/>
              </a:rPr>
              <a:t>2</a:t>
            </a:r>
            <a:r>
              <a:rPr lang="zh-CN" altLang="en-US" sz="2400" b="1" dirty="0" smtClean="0">
                <a:solidFill>
                  <a:srgbClr val="0000FF"/>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G</a:t>
            </a:r>
            <a:r>
              <a:rPr lang="en-US" altLang="zh-CN" sz="2400" b="1" baseline="-25000" dirty="0" smtClean="0">
                <a:solidFill>
                  <a:srgbClr val="0000FF"/>
                </a:solidFill>
                <a:latin typeface="Times New Roman" pitchFamily="18" charset="0"/>
                <a:cs typeface="Times New Roman" pitchFamily="18" charset="0"/>
              </a:rPr>
              <a:t>1</a:t>
            </a:r>
            <a:r>
              <a:rPr lang="zh-CN" altLang="en-US" sz="2400" b="1" dirty="0" smtClean="0">
                <a:solidFill>
                  <a:srgbClr val="0000FF"/>
                </a:solidFill>
                <a:latin typeface="Times New Roman" pitchFamily="18" charset="0"/>
                <a:cs typeface="Times New Roman" pitchFamily="18" charset="0"/>
              </a:rPr>
              <a:t>短的情况：</a:t>
            </a:r>
            <a:r>
              <a:rPr lang="en-US" altLang="zh-CN" sz="2400" b="1" dirty="0" smtClean="0">
                <a:solidFill>
                  <a:srgbClr val="0000FF"/>
                </a:solidFill>
                <a:latin typeface="Times New Roman" pitchFamily="18" charset="0"/>
                <a:cs typeface="Times New Roman" pitchFamily="18" charset="0"/>
              </a:rPr>
              <a:t>G</a:t>
            </a:r>
            <a:r>
              <a:rPr lang="en-US" altLang="zh-CN" sz="2400" b="1" baseline="-25000" dirty="0" smtClean="0">
                <a:solidFill>
                  <a:srgbClr val="0000FF"/>
                </a:solidFill>
                <a:latin typeface="Times New Roman" pitchFamily="18" charset="0"/>
                <a:cs typeface="Times New Roman" pitchFamily="18" charset="0"/>
              </a:rPr>
              <a:t>1</a:t>
            </a:r>
            <a:r>
              <a:rPr lang="zh-CN" altLang="en-US" sz="2400" b="1" dirty="0" smtClean="0">
                <a:solidFill>
                  <a:srgbClr val="0000FF"/>
                </a:solidFill>
                <a:latin typeface="Times New Roman" pitchFamily="18" charset="0"/>
                <a:cs typeface="Times New Roman" pitchFamily="18" charset="0"/>
              </a:rPr>
              <a:t>处条纹向右扩展；</a:t>
            </a:r>
            <a:r>
              <a:rPr lang="en-US" altLang="zh-CN" sz="2400" b="1" dirty="0" smtClean="0">
                <a:solidFill>
                  <a:srgbClr val="0000FF"/>
                </a:solidFill>
                <a:latin typeface="Times New Roman" pitchFamily="18" charset="0"/>
                <a:cs typeface="Times New Roman" pitchFamily="18" charset="0"/>
              </a:rPr>
              <a:t>G</a:t>
            </a:r>
            <a:r>
              <a:rPr lang="en-US" altLang="zh-CN" sz="2400" b="1" baseline="-25000" dirty="0" smtClean="0">
                <a:solidFill>
                  <a:srgbClr val="0000FF"/>
                </a:solidFill>
                <a:latin typeface="Times New Roman" pitchFamily="18" charset="0"/>
                <a:cs typeface="Times New Roman" pitchFamily="18" charset="0"/>
              </a:rPr>
              <a:t>1</a:t>
            </a:r>
            <a:r>
              <a:rPr lang="zh-CN" altLang="en-US" sz="2400" b="1" dirty="0" smtClean="0">
                <a:solidFill>
                  <a:srgbClr val="0000FF"/>
                </a:solidFill>
                <a:latin typeface="Times New Roman" pitchFamily="18" charset="0"/>
                <a:cs typeface="Times New Roman" pitchFamily="18" charset="0"/>
              </a:rPr>
              <a:t>长的情况：</a:t>
            </a:r>
            <a:r>
              <a:rPr lang="en-US" altLang="zh-CN" sz="2400" b="1" dirty="0" smtClean="0">
                <a:solidFill>
                  <a:srgbClr val="0000FF"/>
                </a:solidFill>
                <a:latin typeface="Times New Roman" pitchFamily="18" charset="0"/>
                <a:cs typeface="Times New Roman" pitchFamily="18" charset="0"/>
              </a:rPr>
              <a:t>G</a:t>
            </a:r>
            <a:r>
              <a:rPr lang="en-US" altLang="zh-CN" sz="2400" b="1" baseline="-25000" dirty="0" smtClean="0">
                <a:solidFill>
                  <a:srgbClr val="0000FF"/>
                </a:solidFill>
                <a:latin typeface="Times New Roman" pitchFamily="18" charset="0"/>
                <a:cs typeface="Times New Roman" pitchFamily="18" charset="0"/>
              </a:rPr>
              <a:t>1</a:t>
            </a:r>
            <a:r>
              <a:rPr lang="zh-CN" altLang="en-US" sz="2400" b="1" dirty="0" smtClean="0">
                <a:solidFill>
                  <a:srgbClr val="0000FF"/>
                </a:solidFill>
                <a:latin typeface="Times New Roman" pitchFamily="18" charset="0"/>
                <a:cs typeface="Times New Roman" pitchFamily="18" charset="0"/>
              </a:rPr>
              <a:t>处条纹向左扩展。</a:t>
            </a:r>
            <a:endParaRPr lang="zh-CN" altLang="en-US" sz="24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78217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9"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337880"/>
            <a:ext cx="8280920" cy="1938992"/>
          </a:xfrm>
          <a:prstGeom prst="rect">
            <a:avLst/>
          </a:prstGeom>
        </p:spPr>
        <p:txBody>
          <a:bodyPr wrap="square">
            <a:spAutoFit/>
          </a:bodyPr>
          <a:lstStyle/>
          <a:p>
            <a:r>
              <a:rPr lang="pt-BR" altLang="zh-CN" sz="2400" b="1" dirty="0" smtClean="0">
                <a:solidFill>
                  <a:srgbClr val="FF0000"/>
                </a:solidFill>
                <a:latin typeface="Times New Roman" pitchFamily="18" charset="0"/>
                <a:cs typeface="Times New Roman" pitchFamily="18" charset="0"/>
              </a:rPr>
              <a:t>17.</a:t>
            </a:r>
            <a:r>
              <a:rPr lang="zh-CN" altLang="zh-CN" sz="2400" b="1" dirty="0" smtClean="0">
                <a:solidFill>
                  <a:srgbClr val="FF0000"/>
                </a:solidFill>
                <a:latin typeface="Times New Roman" pitchFamily="18" charset="0"/>
                <a:cs typeface="Times New Roman" pitchFamily="18" charset="0"/>
              </a:rPr>
              <a:t> </a:t>
            </a:r>
            <a:r>
              <a:rPr lang="zh-CN" altLang="zh-CN" sz="2400" b="1" dirty="0" smtClean="0">
                <a:solidFill>
                  <a:srgbClr val="0000FF"/>
                </a:solidFill>
                <a:latin typeface="Times New Roman" pitchFamily="18" charset="0"/>
                <a:cs typeface="Times New Roman" pitchFamily="18" charset="0"/>
              </a:rPr>
              <a:t>一</a:t>
            </a:r>
            <a:r>
              <a:rPr lang="zh-CN" altLang="zh-CN" sz="2400" b="1" dirty="0">
                <a:solidFill>
                  <a:srgbClr val="0000FF"/>
                </a:solidFill>
                <a:latin typeface="Times New Roman" pitchFamily="18" charset="0"/>
                <a:cs typeface="Times New Roman" pitchFamily="18" charset="0"/>
              </a:rPr>
              <a:t>束波长</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 589nm</a:t>
            </a:r>
            <a:r>
              <a:rPr lang="zh-CN" altLang="zh-CN" sz="2400" b="1" dirty="0">
                <a:solidFill>
                  <a:srgbClr val="0000FF"/>
                </a:solidFill>
                <a:latin typeface="Times New Roman" pitchFamily="18" charset="0"/>
                <a:cs typeface="Times New Roman" pitchFamily="18" charset="0"/>
              </a:rPr>
              <a:t>的平行光垂直照射到宽度</a:t>
            </a:r>
            <a:r>
              <a:rPr lang="en-US" altLang="zh-CN" sz="2400" b="1" i="1" dirty="0">
                <a:solidFill>
                  <a:srgbClr val="0000FF"/>
                </a:solidFill>
                <a:latin typeface="Times New Roman" pitchFamily="18" charset="0"/>
                <a:cs typeface="Times New Roman" pitchFamily="18" charset="0"/>
              </a:rPr>
              <a:t>a </a:t>
            </a:r>
            <a:r>
              <a:rPr lang="en-US" altLang="zh-CN" sz="2400" b="1" dirty="0">
                <a:solidFill>
                  <a:srgbClr val="0000FF"/>
                </a:solidFill>
                <a:latin typeface="Times New Roman" pitchFamily="18" charset="0"/>
                <a:cs typeface="Times New Roman" pitchFamily="18" charset="0"/>
              </a:rPr>
              <a:t>= 0.40mm</a:t>
            </a:r>
            <a:r>
              <a:rPr lang="zh-CN" altLang="zh-CN" sz="2400" b="1" dirty="0">
                <a:solidFill>
                  <a:srgbClr val="0000FF"/>
                </a:solidFill>
                <a:latin typeface="Times New Roman" pitchFamily="18" charset="0"/>
                <a:cs typeface="Times New Roman" pitchFamily="18" charset="0"/>
              </a:rPr>
              <a:t>的单缝上，缝后放一焦距</a:t>
            </a:r>
            <a:r>
              <a:rPr lang="en-US" altLang="zh-CN" sz="2400" b="1" i="1" dirty="0">
                <a:solidFill>
                  <a:srgbClr val="0000FF"/>
                </a:solidFill>
                <a:latin typeface="Times New Roman" pitchFamily="18" charset="0"/>
                <a:cs typeface="Times New Roman" pitchFamily="18" charset="0"/>
              </a:rPr>
              <a:t>f</a:t>
            </a:r>
            <a:r>
              <a:rPr lang="en-US" altLang="zh-CN" sz="2400" b="1" dirty="0">
                <a:solidFill>
                  <a:srgbClr val="0000FF"/>
                </a:solidFill>
                <a:latin typeface="Times New Roman" pitchFamily="18" charset="0"/>
                <a:cs typeface="Times New Roman" pitchFamily="18" charset="0"/>
              </a:rPr>
              <a:t> = 1.0m</a:t>
            </a:r>
            <a:r>
              <a:rPr lang="zh-CN" altLang="zh-CN" sz="2400" b="1" dirty="0">
                <a:solidFill>
                  <a:srgbClr val="0000FF"/>
                </a:solidFill>
                <a:latin typeface="Times New Roman" pitchFamily="18" charset="0"/>
                <a:cs typeface="Times New Roman" pitchFamily="18" charset="0"/>
              </a:rPr>
              <a:t>的凸透镜，在透镜的焦平面处的屏上形成衍射条纹。</a:t>
            </a:r>
            <a:r>
              <a:rPr lang="en-US" altLang="zh-CN" sz="2400" b="1" dirty="0">
                <a:solidFill>
                  <a:srgbClr val="0000FF"/>
                </a:solidFill>
                <a:latin typeface="Times New Roman" pitchFamily="18" charset="0"/>
                <a:cs typeface="Times New Roman" pitchFamily="18" charset="0"/>
              </a:rPr>
              <a:t>(1) </a:t>
            </a:r>
            <a:r>
              <a:rPr lang="zh-CN" altLang="zh-CN" sz="2400" b="1" dirty="0">
                <a:solidFill>
                  <a:srgbClr val="0000FF"/>
                </a:solidFill>
                <a:latin typeface="Times New Roman" pitchFamily="18" charset="0"/>
                <a:cs typeface="Times New Roman" pitchFamily="18" charset="0"/>
              </a:rPr>
              <a:t>求第三级明纹离中央明纹中心的距离；</a:t>
            </a:r>
            <a:r>
              <a:rPr lang="en-US" altLang="zh-CN" sz="2400" b="1" dirty="0">
                <a:solidFill>
                  <a:srgbClr val="0000FF"/>
                </a:solidFill>
                <a:latin typeface="Times New Roman" pitchFamily="18" charset="0"/>
                <a:cs typeface="Times New Roman" pitchFamily="18" charset="0"/>
              </a:rPr>
              <a:t>(2) </a:t>
            </a:r>
            <a:r>
              <a:rPr lang="zh-CN" altLang="zh-CN" sz="2400" b="1" dirty="0">
                <a:solidFill>
                  <a:srgbClr val="0000FF"/>
                </a:solidFill>
                <a:latin typeface="Times New Roman" pitchFamily="18" charset="0"/>
                <a:cs typeface="Times New Roman" pitchFamily="18" charset="0"/>
              </a:rPr>
              <a:t>对第三级明纹，单缝处相应波阵面分为几个半波带？</a:t>
            </a:r>
            <a:r>
              <a:rPr lang="en-US" altLang="zh-CN" sz="2400" b="1" dirty="0">
                <a:solidFill>
                  <a:srgbClr val="0000FF"/>
                </a:solidFill>
                <a:latin typeface="Times New Roman" pitchFamily="18" charset="0"/>
                <a:cs typeface="Times New Roman" pitchFamily="18" charset="0"/>
              </a:rPr>
              <a:t>(3) </a:t>
            </a:r>
            <a:r>
              <a:rPr lang="zh-CN" altLang="zh-CN" sz="2400" b="1" dirty="0">
                <a:solidFill>
                  <a:srgbClr val="0000FF"/>
                </a:solidFill>
                <a:latin typeface="Times New Roman" pitchFamily="18" charset="0"/>
                <a:cs typeface="Times New Roman" pitchFamily="18" charset="0"/>
              </a:rPr>
              <a:t>求中央明纹的宽度。</a:t>
            </a:r>
          </a:p>
        </p:txBody>
      </p:sp>
      <p:graphicFrame>
        <p:nvGraphicFramePr>
          <p:cNvPr id="6" name="对象 5"/>
          <p:cNvGraphicFramePr>
            <a:graphicFrameLocks noChangeAspect="1"/>
          </p:cNvGraphicFramePr>
          <p:nvPr>
            <p:extLst>
              <p:ext uri="{D42A27DB-BD31-4B8C-83A1-F6EECF244321}">
                <p14:modId xmlns:p14="http://schemas.microsoft.com/office/powerpoint/2010/main" val="2085817574"/>
              </p:ext>
            </p:extLst>
          </p:nvPr>
        </p:nvGraphicFramePr>
        <p:xfrm>
          <a:off x="5724128" y="2184792"/>
          <a:ext cx="2539440" cy="812160"/>
        </p:xfrm>
        <a:graphic>
          <a:graphicData uri="http://schemas.openxmlformats.org/presentationml/2006/ole">
            <mc:AlternateContent xmlns:mc="http://schemas.openxmlformats.org/markup-compatibility/2006">
              <mc:Choice xmlns:v="urn:schemas-microsoft-com:vml" Requires="v">
                <p:oleObj spid="_x0000_s11404" name="公式" r:id="rId3" imgW="1269720" imgH="406080" progId="Equation.3">
                  <p:embed/>
                </p:oleObj>
              </mc:Choice>
              <mc:Fallback>
                <p:oleObj name="公式" r:id="rId3" imgW="1269720" imgH="406080" progId="Equation.3">
                  <p:embed/>
                  <p:pic>
                    <p:nvPicPr>
                      <p:cNvPr id="0" name="Object 1"/>
                      <p:cNvPicPr>
                        <a:picLocks noChangeAspect="1" noChangeArrowheads="1"/>
                      </p:cNvPicPr>
                      <p:nvPr/>
                    </p:nvPicPr>
                    <p:blipFill>
                      <a:blip r:embed="rId4"/>
                      <a:srcRect/>
                      <a:stretch>
                        <a:fillRect/>
                      </a:stretch>
                    </p:blipFill>
                    <p:spPr bwMode="auto">
                      <a:xfrm>
                        <a:off x="5724128" y="2184792"/>
                        <a:ext cx="253944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67544" y="2348880"/>
            <a:ext cx="5447325" cy="461665"/>
          </a:xfrm>
          <a:prstGeom prst="rect">
            <a:avLst/>
          </a:prstGeom>
          <a:noFill/>
        </p:spPr>
        <p:txBody>
          <a:bodyPr wrap="none" rtlCol="0">
            <a:spAutoFit/>
          </a:bodyPr>
          <a:lstStyle/>
          <a:p>
            <a:r>
              <a:rPr lang="zh-CN" altLang="en-US" sz="2400" b="1" dirty="0">
                <a:solidFill>
                  <a:srgbClr val="FF0000"/>
                </a:solidFill>
                <a:latin typeface="Times New Roman" pitchFamily="18" charset="0"/>
                <a:cs typeface="Times New Roman" pitchFamily="18" charset="0"/>
              </a:rPr>
              <a:t>解：</a:t>
            </a:r>
            <a:r>
              <a:rPr lang="en-US" altLang="zh-CN" sz="2400" b="1" dirty="0">
                <a:solidFill>
                  <a:srgbClr val="0000FF"/>
                </a:solidFill>
                <a:latin typeface="Times New Roman" pitchFamily="18" charset="0"/>
                <a:cs typeface="Times New Roman" pitchFamily="18" charset="0"/>
              </a:rPr>
              <a:t>(1) </a:t>
            </a:r>
            <a:r>
              <a:rPr lang="zh-CN" altLang="en-US" sz="2400" b="1" dirty="0">
                <a:solidFill>
                  <a:srgbClr val="0000FF"/>
                </a:solidFill>
                <a:latin typeface="Times New Roman" pitchFamily="18" charset="0"/>
                <a:cs typeface="Times New Roman" pitchFamily="18" charset="0"/>
              </a:rPr>
              <a:t>由单缝夫琅禾费衍射明纹条件</a:t>
            </a:r>
          </a:p>
        </p:txBody>
      </p:sp>
      <p:sp>
        <p:nvSpPr>
          <p:cNvPr id="8" name="矩形 7"/>
          <p:cNvSpPr/>
          <p:nvPr/>
        </p:nvSpPr>
        <p:spPr>
          <a:xfrm>
            <a:off x="467544" y="2996952"/>
            <a:ext cx="4916731" cy="461665"/>
          </a:xfrm>
          <a:prstGeom prst="rect">
            <a:avLst/>
          </a:prstGeom>
        </p:spPr>
        <p:txBody>
          <a:bodyPr wrap="none">
            <a:spAutoFit/>
          </a:bodyPr>
          <a:lstStyle/>
          <a:p>
            <a:r>
              <a:rPr lang="zh-CN" altLang="zh-CN" sz="2400" b="1" dirty="0">
                <a:solidFill>
                  <a:srgbClr val="0000FF"/>
                </a:solidFill>
                <a:latin typeface="Times New Roman" pitchFamily="18" charset="0"/>
                <a:cs typeface="Times New Roman" pitchFamily="18" charset="0"/>
              </a:rPr>
              <a:t>因</a:t>
            </a:r>
            <a:r>
              <a:rPr lang="en-US" altLang="zh-CN" sz="2400" b="1" i="1" dirty="0">
                <a:solidFill>
                  <a:srgbClr val="0000FF"/>
                </a:solidFill>
                <a:latin typeface="Times New Roman" pitchFamily="18" charset="0"/>
                <a:cs typeface="Times New Roman" pitchFamily="18" charset="0"/>
                <a:sym typeface="Symbol"/>
              </a:rPr>
              <a:t></a:t>
            </a:r>
            <a:r>
              <a:rPr lang="zh-CN" altLang="zh-CN" sz="2400" b="1" dirty="0">
                <a:solidFill>
                  <a:srgbClr val="0000FF"/>
                </a:solidFill>
                <a:latin typeface="Times New Roman" pitchFamily="18" charset="0"/>
                <a:cs typeface="Times New Roman" pitchFamily="18" charset="0"/>
              </a:rPr>
              <a:t>很小，有</a:t>
            </a:r>
            <a:r>
              <a:rPr lang="en-US" altLang="zh-CN" sz="2400" b="1" dirty="0">
                <a:solidFill>
                  <a:srgbClr val="0000FF"/>
                </a:solidFill>
                <a:latin typeface="Times New Roman" pitchFamily="18" charset="0"/>
                <a:cs typeface="Times New Roman" pitchFamily="18" charset="0"/>
              </a:rPr>
              <a:t>sin</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sym typeface="Symbol"/>
              </a:rPr>
              <a:t></a:t>
            </a:r>
            <a:r>
              <a:rPr lang="en-US" altLang="zh-CN" sz="2400" b="1" dirty="0">
                <a:solidFill>
                  <a:srgbClr val="0000FF"/>
                </a:solidFill>
                <a:latin typeface="Times New Roman" pitchFamily="18" charset="0"/>
                <a:cs typeface="Times New Roman" pitchFamily="18" charset="0"/>
              </a:rPr>
              <a:t> tan</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 </a:t>
            </a:r>
            <a:r>
              <a:rPr lang="en-US" altLang="zh-CN" sz="2400" b="1" i="1" dirty="0" err="1">
                <a:solidFill>
                  <a:srgbClr val="0000FF"/>
                </a:solidFill>
                <a:latin typeface="Times New Roman" pitchFamily="18" charset="0"/>
                <a:cs typeface="Times New Roman" pitchFamily="18" charset="0"/>
              </a:rPr>
              <a:t>x</a:t>
            </a:r>
            <a:r>
              <a:rPr lang="en-US" altLang="zh-CN" sz="2400" b="1" i="1" baseline="-25000" dirty="0" err="1">
                <a:solidFill>
                  <a:srgbClr val="0000FF"/>
                </a:solidFill>
                <a:latin typeface="Times New Roman" pitchFamily="18" charset="0"/>
                <a:cs typeface="Times New Roman" pitchFamily="18" charset="0"/>
              </a:rPr>
              <a:t>k</a:t>
            </a:r>
            <a:r>
              <a:rPr lang="en-US" altLang="zh-CN" sz="2400" b="1" i="1" baseline="-25000" dirty="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f</a:t>
            </a:r>
            <a:r>
              <a:rPr lang="zh-CN" altLang="zh-CN" sz="2400" b="1" dirty="0">
                <a:solidFill>
                  <a:srgbClr val="0000FF"/>
                </a:solidFill>
                <a:latin typeface="Times New Roman" pitchFamily="18" charset="0"/>
                <a:cs typeface="Times New Roman" pitchFamily="18" charset="0"/>
              </a:rPr>
              <a:t>，即</a:t>
            </a:r>
            <a:endParaRPr lang="zh-CN" altLang="en-US" sz="2400" b="1" dirty="0">
              <a:solidFill>
                <a:srgbClr val="0000FF"/>
              </a:solidFill>
              <a:latin typeface="Times New Roman" pitchFamily="18" charset="0"/>
              <a:cs typeface="Times New Roman" pitchFamily="18" charset="0"/>
            </a:endParaRPr>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1385877790"/>
              </p:ext>
            </p:extLst>
          </p:nvPr>
        </p:nvGraphicFramePr>
        <p:xfrm>
          <a:off x="5384275" y="2810545"/>
          <a:ext cx="2234880" cy="812160"/>
        </p:xfrm>
        <a:graphic>
          <a:graphicData uri="http://schemas.openxmlformats.org/presentationml/2006/ole">
            <mc:AlternateContent xmlns:mc="http://schemas.openxmlformats.org/markup-compatibility/2006">
              <mc:Choice xmlns:v="urn:schemas-microsoft-com:vml" Requires="v">
                <p:oleObj spid="_x0000_s11405" name="公式" r:id="rId5" imgW="1117440" imgH="406080" progId="Equation.3">
                  <p:embed/>
                </p:oleObj>
              </mc:Choice>
              <mc:Fallback>
                <p:oleObj name="公式" r:id="rId5" imgW="1117440" imgH="406080" progId="Equation.3">
                  <p:embed/>
                  <p:pic>
                    <p:nvPicPr>
                      <p:cNvPr id="0" name="Object 5"/>
                      <p:cNvPicPr>
                        <a:picLocks noChangeAspect="1" noChangeArrowheads="1"/>
                      </p:cNvPicPr>
                      <p:nvPr/>
                    </p:nvPicPr>
                    <p:blipFill>
                      <a:blip r:embed="rId6"/>
                      <a:srcRect/>
                      <a:stretch>
                        <a:fillRect/>
                      </a:stretch>
                    </p:blipFill>
                    <p:spPr bwMode="auto">
                      <a:xfrm>
                        <a:off x="5384275" y="2810545"/>
                        <a:ext cx="223488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67544" y="3645024"/>
            <a:ext cx="6840760" cy="461665"/>
          </a:xfrm>
          <a:prstGeom prst="rect">
            <a:avLst/>
          </a:prstGeom>
        </p:spPr>
        <p:txBody>
          <a:bodyPr wrap="square">
            <a:spAutoFit/>
          </a:bodyPr>
          <a:lstStyle/>
          <a:p>
            <a:r>
              <a:rPr lang="zh-CN" altLang="zh-CN" sz="2400" b="1" dirty="0">
                <a:solidFill>
                  <a:srgbClr val="0000FF"/>
                </a:solidFill>
                <a:latin typeface="Times New Roman" pitchFamily="18" charset="0"/>
                <a:cs typeface="Times New Roman" pitchFamily="18" charset="0"/>
              </a:rPr>
              <a:t>所以，第三级明纹</a:t>
            </a:r>
            <a:r>
              <a:rPr lang="en-US"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k</a:t>
            </a:r>
            <a:r>
              <a:rPr lang="en-US" altLang="zh-CN" sz="2400" b="1" dirty="0">
                <a:solidFill>
                  <a:srgbClr val="0000FF"/>
                </a:solidFill>
                <a:latin typeface="Times New Roman" pitchFamily="18" charset="0"/>
                <a:cs typeface="Times New Roman" pitchFamily="18" charset="0"/>
              </a:rPr>
              <a:t> = 3)</a:t>
            </a:r>
            <a:r>
              <a:rPr lang="zh-CN" altLang="zh-CN" sz="2400" b="1" dirty="0">
                <a:solidFill>
                  <a:srgbClr val="0000FF"/>
                </a:solidFill>
                <a:latin typeface="Times New Roman" pitchFamily="18" charset="0"/>
                <a:cs typeface="Times New Roman" pitchFamily="18" charset="0"/>
              </a:rPr>
              <a:t>离中央明纹中心的距离为</a:t>
            </a:r>
            <a:endParaRPr lang="zh-CN" altLang="en-US" sz="2400" b="1" dirty="0">
              <a:solidFill>
                <a:srgbClr val="0000FF"/>
              </a:solidFill>
              <a:latin typeface="Times New Roman" pitchFamily="18" charset="0"/>
              <a:cs typeface="Times New Roman" pitchFamily="18" charset="0"/>
            </a:endParaRPr>
          </a:p>
        </p:txBody>
      </p:sp>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892124015"/>
              </p:ext>
            </p:extLst>
          </p:nvPr>
        </p:nvGraphicFramePr>
        <p:xfrm>
          <a:off x="1352488" y="4293096"/>
          <a:ext cx="6171840" cy="838080"/>
        </p:xfrm>
        <a:graphic>
          <a:graphicData uri="http://schemas.openxmlformats.org/presentationml/2006/ole">
            <mc:AlternateContent xmlns:mc="http://schemas.openxmlformats.org/markup-compatibility/2006">
              <mc:Choice xmlns:v="urn:schemas-microsoft-com:vml" Requires="v">
                <p:oleObj spid="_x0000_s11406" name="公式" r:id="rId7" imgW="3085920" imgH="419040" progId="Equation.3">
                  <p:embed/>
                </p:oleObj>
              </mc:Choice>
              <mc:Fallback>
                <p:oleObj name="公式" r:id="rId7" imgW="3085920" imgH="419040" progId="Equation.3">
                  <p:embed/>
                  <p:pic>
                    <p:nvPicPr>
                      <p:cNvPr id="0" name="Object 9"/>
                      <p:cNvPicPr>
                        <a:picLocks noChangeAspect="1" noChangeArrowheads="1"/>
                      </p:cNvPicPr>
                      <p:nvPr/>
                    </p:nvPicPr>
                    <p:blipFill>
                      <a:blip r:embed="rId8"/>
                      <a:srcRect/>
                      <a:stretch>
                        <a:fillRect/>
                      </a:stretch>
                    </p:blipFill>
                    <p:spPr bwMode="auto">
                      <a:xfrm>
                        <a:off x="1352488" y="4293096"/>
                        <a:ext cx="6171840" cy="838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467544" y="5373216"/>
            <a:ext cx="8280920" cy="830997"/>
          </a:xfrm>
          <a:prstGeom prst="rect">
            <a:avLst/>
          </a:prstGeom>
        </p:spPr>
        <p:txBody>
          <a:bodyPr wrap="square">
            <a:spAutoFit/>
          </a:bodyPr>
          <a:lstStyle/>
          <a:p>
            <a:r>
              <a:rPr lang="en-US" altLang="zh-CN" sz="2400" b="1" dirty="0">
                <a:solidFill>
                  <a:srgbClr val="0000FF"/>
                </a:solidFill>
                <a:latin typeface="Times New Roman" pitchFamily="18" charset="0"/>
                <a:cs typeface="Times New Roman" pitchFamily="18" charset="0"/>
              </a:rPr>
              <a:t>(2) </a:t>
            </a:r>
            <a:r>
              <a:rPr lang="zh-CN" altLang="zh-CN" sz="2400" b="1" dirty="0">
                <a:solidFill>
                  <a:srgbClr val="0000FF"/>
                </a:solidFill>
                <a:latin typeface="Times New Roman" pitchFamily="18" charset="0"/>
                <a:cs typeface="Times New Roman" pitchFamily="18" charset="0"/>
              </a:rPr>
              <a:t>对第三级明纹，单缝处相应的波阵面分为</a:t>
            </a:r>
            <a:r>
              <a:rPr lang="en-US" altLang="zh-CN" sz="2400" b="1" dirty="0">
                <a:solidFill>
                  <a:srgbClr val="0000FF"/>
                </a:solidFill>
                <a:latin typeface="Times New Roman" pitchFamily="18" charset="0"/>
                <a:cs typeface="Times New Roman" pitchFamily="18" charset="0"/>
              </a:rPr>
              <a:t>2</a:t>
            </a:r>
            <a:r>
              <a:rPr lang="en-US" altLang="zh-CN" sz="2400" b="1" i="1" dirty="0">
                <a:solidFill>
                  <a:srgbClr val="0000FF"/>
                </a:solidFill>
                <a:latin typeface="Times New Roman" pitchFamily="18" charset="0"/>
                <a:cs typeface="Times New Roman" pitchFamily="18" charset="0"/>
              </a:rPr>
              <a:t>k</a:t>
            </a:r>
            <a:r>
              <a:rPr lang="en-US" altLang="zh-CN" sz="2400" b="1" dirty="0">
                <a:solidFill>
                  <a:srgbClr val="0000FF"/>
                </a:solidFill>
                <a:latin typeface="Times New Roman" pitchFamily="18" charset="0"/>
                <a:cs typeface="Times New Roman" pitchFamily="18" charset="0"/>
              </a:rPr>
              <a:t>+1 = 7</a:t>
            </a:r>
            <a:r>
              <a:rPr lang="zh-CN" altLang="zh-CN" sz="2400" b="1" dirty="0">
                <a:solidFill>
                  <a:srgbClr val="0000FF"/>
                </a:solidFill>
                <a:latin typeface="Times New Roman" pitchFamily="18" charset="0"/>
                <a:cs typeface="Times New Roman" pitchFamily="18" charset="0"/>
              </a:rPr>
              <a:t>个半波带。</a:t>
            </a:r>
            <a:endParaRPr lang="zh-CN" altLang="en-US" sz="24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12727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1"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47055"/>
            <a:ext cx="4642618" cy="461665"/>
          </a:xfrm>
          <a:prstGeom prst="rect">
            <a:avLst/>
          </a:prstGeom>
        </p:spPr>
        <p:txBody>
          <a:bodyPr wrap="none">
            <a:spAutoFit/>
          </a:bodyPr>
          <a:lstStyle/>
          <a:p>
            <a:r>
              <a:rPr lang="en-US" altLang="zh-CN" sz="2400" b="1" dirty="0">
                <a:solidFill>
                  <a:srgbClr val="0000FF"/>
                </a:solidFill>
                <a:latin typeface="Times New Roman" pitchFamily="18" charset="0"/>
                <a:cs typeface="Times New Roman" pitchFamily="18" charset="0"/>
              </a:rPr>
              <a:t>(3) </a:t>
            </a:r>
            <a:r>
              <a:rPr lang="zh-CN" altLang="zh-CN" sz="2400" b="1" dirty="0">
                <a:solidFill>
                  <a:srgbClr val="0000FF"/>
                </a:solidFill>
                <a:latin typeface="Times New Roman" pitchFamily="18" charset="0"/>
                <a:cs typeface="Times New Roman" pitchFamily="18" charset="0"/>
              </a:rPr>
              <a:t>由单缝夫琅禾费衍射暗纹条件</a:t>
            </a:r>
            <a:endParaRPr lang="zh-CN" altLang="en-US" sz="2400" b="1" dirty="0">
              <a:solidFill>
                <a:srgbClr val="0000FF"/>
              </a:solidFill>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140225243"/>
              </p:ext>
            </p:extLst>
          </p:nvPr>
        </p:nvGraphicFramePr>
        <p:xfrm>
          <a:off x="3491880" y="1268760"/>
          <a:ext cx="1548720" cy="354960"/>
        </p:xfrm>
        <a:graphic>
          <a:graphicData uri="http://schemas.openxmlformats.org/presentationml/2006/ole">
            <mc:AlternateContent xmlns:mc="http://schemas.openxmlformats.org/markup-compatibility/2006">
              <mc:Choice xmlns:v="urn:schemas-microsoft-com:vml" Requires="v">
                <p:oleObj spid="_x0000_s12412" name="公式" r:id="rId3" imgW="774360" imgH="177480" progId="Equation.3">
                  <p:embed/>
                </p:oleObj>
              </mc:Choice>
              <mc:Fallback>
                <p:oleObj name="公式" r:id="rId3" imgW="774360" imgH="177480" progId="Equation.3">
                  <p:embed/>
                  <p:pic>
                    <p:nvPicPr>
                      <p:cNvPr id="0" name="Object 1"/>
                      <p:cNvPicPr>
                        <a:picLocks noChangeAspect="1" noChangeArrowheads="1"/>
                      </p:cNvPicPr>
                      <p:nvPr/>
                    </p:nvPicPr>
                    <p:blipFill>
                      <a:blip r:embed="rId4"/>
                      <a:srcRect/>
                      <a:stretch>
                        <a:fillRect/>
                      </a:stretch>
                    </p:blipFill>
                    <p:spPr bwMode="auto">
                      <a:xfrm>
                        <a:off x="3491880" y="1268760"/>
                        <a:ext cx="1548720" cy="354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899592" y="1988840"/>
            <a:ext cx="4137671" cy="461665"/>
          </a:xfrm>
          <a:prstGeom prst="rect">
            <a:avLst/>
          </a:prstGeom>
        </p:spPr>
        <p:txBody>
          <a:bodyPr wrap="none">
            <a:spAutoFit/>
          </a:bodyPr>
          <a:lstStyle/>
          <a:p>
            <a:r>
              <a:rPr lang="zh-CN" altLang="zh-CN" sz="2400" b="1" dirty="0">
                <a:solidFill>
                  <a:srgbClr val="0000FF"/>
                </a:solidFill>
                <a:latin typeface="Times New Roman" pitchFamily="18" charset="0"/>
                <a:cs typeface="Times New Roman" pitchFamily="18" charset="0"/>
              </a:rPr>
              <a:t>以及</a:t>
            </a:r>
            <a:r>
              <a:rPr lang="en-US" altLang="zh-CN" sz="2400" b="1" dirty="0">
                <a:solidFill>
                  <a:srgbClr val="0000FF"/>
                </a:solidFill>
                <a:latin typeface="Times New Roman" pitchFamily="18" charset="0"/>
                <a:cs typeface="Times New Roman" pitchFamily="18" charset="0"/>
              </a:rPr>
              <a:t>sin</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sym typeface="Symbol"/>
              </a:rPr>
              <a:t></a:t>
            </a:r>
            <a:r>
              <a:rPr lang="en-US" altLang="zh-CN" sz="2400" b="1" dirty="0">
                <a:solidFill>
                  <a:srgbClr val="0000FF"/>
                </a:solidFill>
                <a:latin typeface="Times New Roman" pitchFamily="18" charset="0"/>
                <a:cs typeface="Times New Roman" pitchFamily="18" charset="0"/>
              </a:rPr>
              <a:t> tan</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 </a:t>
            </a:r>
            <a:r>
              <a:rPr lang="en-US" altLang="zh-CN" sz="2400" b="1" i="1" dirty="0" err="1">
                <a:solidFill>
                  <a:srgbClr val="0000FF"/>
                </a:solidFill>
                <a:latin typeface="Times New Roman" pitchFamily="18" charset="0"/>
                <a:cs typeface="Times New Roman" pitchFamily="18" charset="0"/>
              </a:rPr>
              <a:t>x</a:t>
            </a:r>
            <a:r>
              <a:rPr lang="en-US" altLang="zh-CN" sz="2400" b="1" i="1" baseline="-25000" dirty="0" err="1">
                <a:solidFill>
                  <a:srgbClr val="0000FF"/>
                </a:solidFill>
                <a:latin typeface="Times New Roman" pitchFamily="18" charset="0"/>
                <a:cs typeface="Times New Roman" pitchFamily="18" charset="0"/>
              </a:rPr>
              <a:t>k</a:t>
            </a:r>
            <a:r>
              <a:rPr lang="en-US" altLang="zh-CN" sz="2400" b="1" i="1" baseline="-25000" dirty="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f</a:t>
            </a:r>
            <a:r>
              <a:rPr lang="zh-CN" altLang="zh-CN" sz="2400" b="1" dirty="0">
                <a:solidFill>
                  <a:srgbClr val="0000FF"/>
                </a:solidFill>
                <a:latin typeface="Times New Roman" pitchFamily="18" charset="0"/>
                <a:cs typeface="Times New Roman" pitchFamily="18" charset="0"/>
              </a:rPr>
              <a:t>，可得</a:t>
            </a:r>
            <a:endParaRPr lang="zh-CN" altLang="en-US" sz="2400" b="1" dirty="0">
              <a:solidFill>
                <a:srgbClr val="0000FF"/>
              </a:solidFill>
              <a:latin typeface="Times New Roman" pitchFamily="18" charset="0"/>
              <a:cs typeface="Times New Roman" pitchFamily="18" charset="0"/>
            </a:endParaRP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08756945"/>
              </p:ext>
            </p:extLst>
          </p:nvPr>
        </p:nvGraphicFramePr>
        <p:xfrm>
          <a:off x="3563888" y="2904872"/>
          <a:ext cx="1371600" cy="812160"/>
        </p:xfrm>
        <a:graphic>
          <a:graphicData uri="http://schemas.openxmlformats.org/presentationml/2006/ole">
            <mc:AlternateContent xmlns:mc="http://schemas.openxmlformats.org/markup-compatibility/2006">
              <mc:Choice xmlns:v="urn:schemas-microsoft-com:vml" Requires="v">
                <p:oleObj spid="_x0000_s12413" name="公式" r:id="rId5" imgW="685800" imgH="406080" progId="Equation.3">
                  <p:embed/>
                </p:oleObj>
              </mc:Choice>
              <mc:Fallback>
                <p:oleObj name="公式" r:id="rId5" imgW="685800" imgH="406080" progId="Equation.3">
                  <p:embed/>
                  <p:pic>
                    <p:nvPicPr>
                      <p:cNvPr id="0" name="Object 4"/>
                      <p:cNvPicPr>
                        <a:picLocks noChangeAspect="1" noChangeArrowheads="1"/>
                      </p:cNvPicPr>
                      <p:nvPr/>
                    </p:nvPicPr>
                    <p:blipFill>
                      <a:blip r:embed="rId6"/>
                      <a:srcRect/>
                      <a:stretch>
                        <a:fillRect/>
                      </a:stretch>
                    </p:blipFill>
                    <p:spPr bwMode="auto">
                      <a:xfrm>
                        <a:off x="3563888" y="2904872"/>
                        <a:ext cx="137160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899592" y="4149080"/>
            <a:ext cx="5880136" cy="461665"/>
          </a:xfrm>
          <a:prstGeom prst="rect">
            <a:avLst/>
          </a:prstGeom>
        </p:spPr>
        <p:txBody>
          <a:bodyPr wrap="none">
            <a:spAutoFit/>
          </a:bodyPr>
          <a:lstStyle/>
          <a:p>
            <a:r>
              <a:rPr lang="zh-CN" altLang="zh-CN" sz="2400" b="1" dirty="0">
                <a:solidFill>
                  <a:srgbClr val="0000FF"/>
                </a:solidFill>
                <a:latin typeface="Times New Roman" pitchFamily="18" charset="0"/>
                <a:cs typeface="Times New Roman" pitchFamily="18" charset="0"/>
              </a:rPr>
              <a:t>由</a:t>
            </a:r>
            <a:r>
              <a:rPr lang="en-US" altLang="zh-CN" sz="2400" b="1" i="1" dirty="0">
                <a:solidFill>
                  <a:srgbClr val="0000FF"/>
                </a:solidFill>
                <a:latin typeface="Times New Roman" pitchFamily="18" charset="0"/>
                <a:cs typeface="Times New Roman" pitchFamily="18" charset="0"/>
              </a:rPr>
              <a:t>k</a:t>
            </a:r>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sym typeface="Symbol"/>
              </a:rPr>
              <a:t></a:t>
            </a:r>
            <a:r>
              <a:rPr lang="en-US" altLang="zh-CN" sz="2400" b="1" dirty="0">
                <a:solidFill>
                  <a:srgbClr val="0000FF"/>
                </a:solidFill>
                <a:latin typeface="Times New Roman" pitchFamily="18" charset="0"/>
                <a:cs typeface="Times New Roman" pitchFamily="18" charset="0"/>
              </a:rPr>
              <a:t>1</a:t>
            </a:r>
            <a:r>
              <a:rPr lang="zh-CN" altLang="zh-CN" sz="2400" b="1" dirty="0">
                <a:solidFill>
                  <a:srgbClr val="0000FF"/>
                </a:solidFill>
                <a:latin typeface="Times New Roman" pitchFamily="18" charset="0"/>
                <a:cs typeface="Times New Roman" pitchFamily="18" charset="0"/>
              </a:rPr>
              <a:t>级暗条纹中心，得中央明纹宽度为</a:t>
            </a:r>
          </a:p>
        </p:txBody>
      </p:sp>
      <p:sp>
        <p:nvSpPr>
          <p:cNvPr id="1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4030698468"/>
              </p:ext>
            </p:extLst>
          </p:nvPr>
        </p:nvGraphicFramePr>
        <p:xfrm>
          <a:off x="899592" y="5085184"/>
          <a:ext cx="7848000" cy="838080"/>
        </p:xfrm>
        <a:graphic>
          <a:graphicData uri="http://schemas.openxmlformats.org/presentationml/2006/ole">
            <mc:AlternateContent xmlns:mc="http://schemas.openxmlformats.org/markup-compatibility/2006">
              <mc:Choice xmlns:v="urn:schemas-microsoft-com:vml" Requires="v">
                <p:oleObj spid="_x0000_s12414" name="公式" r:id="rId7" imgW="3924000" imgH="419040" progId="Equation.3">
                  <p:embed/>
                </p:oleObj>
              </mc:Choice>
              <mc:Fallback>
                <p:oleObj name="公式" r:id="rId7" imgW="3924000" imgH="419040" progId="Equation.3">
                  <p:embed/>
                  <p:pic>
                    <p:nvPicPr>
                      <p:cNvPr id="0" name="Object 8"/>
                      <p:cNvPicPr>
                        <a:picLocks noChangeAspect="1" noChangeArrowheads="1"/>
                      </p:cNvPicPr>
                      <p:nvPr/>
                    </p:nvPicPr>
                    <p:blipFill>
                      <a:blip r:embed="rId8"/>
                      <a:srcRect/>
                      <a:stretch>
                        <a:fillRect/>
                      </a:stretch>
                    </p:blipFill>
                    <p:spPr bwMode="auto">
                      <a:xfrm>
                        <a:off x="899592" y="5085184"/>
                        <a:ext cx="7848000" cy="838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265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836712"/>
            <a:ext cx="8208912" cy="1200329"/>
          </a:xfrm>
          <a:prstGeom prst="rect">
            <a:avLst/>
          </a:prstGeom>
        </p:spPr>
        <p:txBody>
          <a:bodyPr wrap="square">
            <a:spAutoFit/>
          </a:bodyPr>
          <a:lstStyle/>
          <a:p>
            <a:r>
              <a:rPr lang="pt-BR" altLang="zh-CN" sz="2400" b="1" dirty="0" smtClean="0">
                <a:solidFill>
                  <a:srgbClr val="FF0000"/>
                </a:solidFill>
                <a:latin typeface="Times New Roman" pitchFamily="18" charset="0"/>
                <a:cs typeface="Times New Roman" pitchFamily="18" charset="0"/>
              </a:rPr>
              <a:t>18.</a:t>
            </a:r>
            <a:r>
              <a:rPr lang="zh-CN" altLang="zh-CN" sz="2400" b="1" dirty="0" smtClean="0">
                <a:solidFill>
                  <a:srgbClr val="FF0000"/>
                </a:solidFill>
                <a:latin typeface="Times New Roman" pitchFamily="18" charset="0"/>
                <a:cs typeface="Times New Roman" pitchFamily="18" charset="0"/>
              </a:rPr>
              <a:t> </a:t>
            </a:r>
            <a:r>
              <a:rPr lang="zh-CN" altLang="zh-CN" sz="2400" b="1" dirty="0" smtClean="0">
                <a:solidFill>
                  <a:srgbClr val="0000FF"/>
                </a:solidFill>
                <a:latin typeface="Times New Roman" pitchFamily="18" charset="0"/>
                <a:cs typeface="Times New Roman" pitchFamily="18" charset="0"/>
              </a:rPr>
              <a:t>用</a:t>
            </a:r>
            <a:r>
              <a:rPr lang="zh-CN" altLang="zh-CN" sz="2400" b="1" dirty="0">
                <a:solidFill>
                  <a:srgbClr val="0000FF"/>
                </a:solidFill>
                <a:latin typeface="Times New Roman" pitchFamily="18" charset="0"/>
                <a:cs typeface="Times New Roman" pitchFamily="18" charset="0"/>
              </a:rPr>
              <a:t>白光（波长为</a:t>
            </a:r>
            <a:r>
              <a:rPr lang="en-US" altLang="zh-CN" sz="2400" b="1" dirty="0">
                <a:solidFill>
                  <a:srgbClr val="0000FF"/>
                </a:solidFill>
                <a:latin typeface="Times New Roman" pitchFamily="18" charset="0"/>
                <a:cs typeface="Times New Roman" pitchFamily="18" charset="0"/>
              </a:rPr>
              <a:t>400 ~ 760 nm</a:t>
            </a:r>
            <a:r>
              <a:rPr lang="zh-CN" altLang="zh-CN" sz="2400" b="1" dirty="0">
                <a:solidFill>
                  <a:srgbClr val="0000FF"/>
                </a:solidFill>
                <a:latin typeface="Times New Roman" pitchFamily="18" charset="0"/>
                <a:cs typeface="Times New Roman" pitchFamily="18" charset="0"/>
              </a:rPr>
              <a:t>）垂直照射每厘米</a:t>
            </a:r>
            <a:r>
              <a:rPr lang="en-US" altLang="zh-CN" sz="2400" b="1" dirty="0">
                <a:solidFill>
                  <a:srgbClr val="0000FF"/>
                </a:solidFill>
                <a:latin typeface="Times New Roman" pitchFamily="18" charset="0"/>
                <a:cs typeface="Times New Roman" pitchFamily="18" charset="0"/>
              </a:rPr>
              <a:t>4000</a:t>
            </a:r>
            <a:r>
              <a:rPr lang="zh-CN" altLang="zh-CN" sz="2400" b="1" dirty="0">
                <a:solidFill>
                  <a:srgbClr val="0000FF"/>
                </a:solidFill>
                <a:latin typeface="Times New Roman" pitchFamily="18" charset="0"/>
                <a:cs typeface="Times New Roman" pitchFamily="18" charset="0"/>
              </a:rPr>
              <a:t>条缝的光栅，可以产生多少级完整可见的光谱？有多少级完整清晰可见的光谱？并求被重叠的最低级次的光谱波长范围。</a:t>
            </a:r>
            <a:endParaRPr lang="zh-CN" altLang="en-US" sz="2400" b="1" dirty="0">
              <a:solidFill>
                <a:srgbClr val="0000FF"/>
              </a:solidFill>
              <a:latin typeface="Times New Roman" pitchFamily="18" charset="0"/>
              <a:cs typeface="Times New Roman" pitchFamily="18" charset="0"/>
            </a:endParaRPr>
          </a:p>
        </p:txBody>
      </p:sp>
      <p:sp>
        <p:nvSpPr>
          <p:cNvPr id="5" name="矩形 4"/>
          <p:cNvSpPr/>
          <p:nvPr/>
        </p:nvSpPr>
        <p:spPr>
          <a:xfrm>
            <a:off x="539552" y="2145630"/>
            <a:ext cx="8136904" cy="461665"/>
          </a:xfrm>
          <a:prstGeom prst="rect">
            <a:avLst/>
          </a:prstGeom>
        </p:spPr>
        <p:txBody>
          <a:bodyPr wrap="square">
            <a:spAutoFit/>
          </a:bodyPr>
          <a:lstStyle/>
          <a:p>
            <a:r>
              <a:rPr lang="zh-CN" altLang="zh-CN" sz="2400" b="1" dirty="0" smtClean="0">
                <a:solidFill>
                  <a:srgbClr val="FF0000"/>
                </a:solidFill>
                <a:latin typeface="Times New Roman" pitchFamily="18" charset="0"/>
                <a:cs typeface="Times New Roman" pitchFamily="18" charset="0"/>
              </a:rPr>
              <a:t>解：</a:t>
            </a:r>
            <a:r>
              <a:rPr lang="en-US" altLang="zh-CN" sz="2400" b="1" dirty="0" smtClean="0">
                <a:solidFill>
                  <a:srgbClr val="0000FF"/>
                </a:solidFill>
                <a:latin typeface="Times New Roman" pitchFamily="18" charset="0"/>
                <a:cs typeface="Times New Roman" pitchFamily="18" charset="0"/>
              </a:rPr>
              <a:t>(1)</a:t>
            </a:r>
            <a:r>
              <a:rPr lang="zh-CN" altLang="en-US" sz="2400" b="1" dirty="0" smtClean="0">
                <a:solidFill>
                  <a:srgbClr val="0000FF"/>
                </a:solidFill>
                <a:latin typeface="Times New Roman" pitchFamily="18" charset="0"/>
                <a:cs typeface="Times New Roman" pitchFamily="18" charset="0"/>
              </a:rPr>
              <a:t>光</a:t>
            </a:r>
            <a:r>
              <a:rPr lang="zh-CN" altLang="zh-CN" sz="2400" b="1" dirty="0" smtClean="0">
                <a:solidFill>
                  <a:srgbClr val="0000FF"/>
                </a:solidFill>
                <a:latin typeface="Times New Roman" pitchFamily="18" charset="0"/>
                <a:cs typeface="Times New Roman" pitchFamily="18" charset="0"/>
              </a:rPr>
              <a:t>栅常量</a:t>
            </a:r>
            <a:r>
              <a:rPr lang="en-US" altLang="zh-CN" sz="2400" b="1" i="1" dirty="0">
                <a:solidFill>
                  <a:srgbClr val="0000FF"/>
                </a:solidFill>
                <a:latin typeface="Times New Roman" pitchFamily="18" charset="0"/>
                <a:cs typeface="Times New Roman" pitchFamily="18" charset="0"/>
              </a:rPr>
              <a:t>d</a:t>
            </a:r>
            <a:r>
              <a:rPr lang="en-US" altLang="zh-CN" sz="2400" b="1" dirty="0">
                <a:solidFill>
                  <a:srgbClr val="0000FF"/>
                </a:solidFill>
                <a:latin typeface="Times New Roman" pitchFamily="18" charset="0"/>
                <a:cs typeface="Times New Roman" pitchFamily="18" charset="0"/>
              </a:rPr>
              <a:t> = 1/4000 cm = 2.5</a:t>
            </a:r>
            <a:r>
              <a:rPr lang="en-US" altLang="zh-CN" sz="2400" b="1" dirty="0">
                <a:solidFill>
                  <a:srgbClr val="0000FF"/>
                </a:solidFill>
                <a:latin typeface="Times New Roman" pitchFamily="18" charset="0"/>
                <a:cs typeface="Times New Roman" pitchFamily="18" charset="0"/>
                <a:sym typeface="Symbol"/>
              </a:rPr>
              <a:t></a:t>
            </a:r>
            <a:r>
              <a:rPr lang="en-US" altLang="zh-CN" sz="2400" b="1" dirty="0">
                <a:solidFill>
                  <a:srgbClr val="0000FF"/>
                </a:solidFill>
                <a:latin typeface="Times New Roman" pitchFamily="18" charset="0"/>
                <a:cs typeface="Times New Roman" pitchFamily="18" charset="0"/>
              </a:rPr>
              <a:t>10</a:t>
            </a:r>
            <a:r>
              <a:rPr lang="en-US" altLang="zh-CN" sz="2400" b="1" baseline="30000" dirty="0">
                <a:solidFill>
                  <a:srgbClr val="0000FF"/>
                </a:solidFill>
                <a:latin typeface="Times New Roman" pitchFamily="18" charset="0"/>
                <a:cs typeface="Times New Roman" pitchFamily="18" charset="0"/>
              </a:rPr>
              <a:t>–4</a:t>
            </a:r>
            <a:r>
              <a:rPr lang="en-US" altLang="zh-CN" sz="2400" b="1" dirty="0">
                <a:solidFill>
                  <a:srgbClr val="0000FF"/>
                </a:solidFill>
                <a:latin typeface="Times New Roman" pitchFamily="18" charset="0"/>
                <a:cs typeface="Times New Roman" pitchFamily="18" charset="0"/>
              </a:rPr>
              <a:t>cm</a:t>
            </a:r>
            <a:r>
              <a:rPr lang="zh-CN" altLang="zh-CN" sz="2400" b="1" dirty="0">
                <a:solidFill>
                  <a:srgbClr val="0000FF"/>
                </a:solidFill>
                <a:latin typeface="Times New Roman" pitchFamily="18" charset="0"/>
                <a:cs typeface="Times New Roman" pitchFamily="18" charset="0"/>
              </a:rPr>
              <a:t>，取</a:t>
            </a:r>
            <a:r>
              <a:rPr lang="en-US" altLang="zh-CN" sz="2400" b="1" i="1" dirty="0">
                <a:solidFill>
                  <a:srgbClr val="0000FF"/>
                </a:solidFill>
                <a:latin typeface="Times New Roman" pitchFamily="18" charset="0"/>
                <a:cs typeface="Times New Roman" pitchFamily="18" charset="0"/>
                <a:sym typeface="Symbol"/>
              </a:rPr>
              <a:t></a:t>
            </a:r>
            <a:r>
              <a:rPr lang="en-US" altLang="zh-CN" sz="2400" b="1" dirty="0">
                <a:solidFill>
                  <a:srgbClr val="0000FF"/>
                </a:solidFill>
                <a:latin typeface="Times New Roman" pitchFamily="18" charset="0"/>
                <a:cs typeface="Times New Roman" pitchFamily="18" charset="0"/>
              </a:rPr>
              <a:t> = 760nm</a:t>
            </a:r>
            <a:r>
              <a:rPr lang="zh-CN" altLang="zh-CN" sz="2400" b="1" dirty="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6" name="Rectangle 2"/>
          <p:cNvSpPr>
            <a:spLocks noChangeArrowheads="1"/>
          </p:cNvSpPr>
          <p:nvPr/>
        </p:nvSpPr>
        <p:spPr bwMode="auto">
          <a:xfrm>
            <a:off x="1189343" y="2712402"/>
            <a:ext cx="338265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0000FF"/>
                </a:solidFill>
                <a:effectLst/>
                <a:latin typeface="Times New Roman" pitchFamily="18" charset="0"/>
                <a:cs typeface="Times New Roman" pitchFamily="18" charset="0"/>
              </a:rPr>
              <a:t>由光栅方程</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1" u="none" strike="noStrike" cap="none" normalizeH="0" baseline="0" dirty="0" err="1" smtClean="0">
                <a:ln>
                  <a:noFill/>
                </a:ln>
                <a:solidFill>
                  <a:srgbClr val="0000FF"/>
                </a:solidFill>
                <a:effectLst/>
                <a:latin typeface="Times New Roman" pitchFamily="18" charset="0"/>
                <a:cs typeface="Times New Roman" pitchFamily="18" charset="0"/>
              </a:rPr>
              <a:t>d</a:t>
            </a:r>
            <a:r>
              <a:rPr kumimoji="0" lang="en-US" altLang="zh-CN" sz="2400" b="1" i="0" u="none" strike="noStrike" cap="none" normalizeH="0" baseline="0" dirty="0" err="1" smtClean="0">
                <a:ln>
                  <a:noFill/>
                </a:ln>
                <a:solidFill>
                  <a:srgbClr val="0000FF"/>
                </a:solidFill>
                <a:effectLst/>
                <a:latin typeface="Times New Roman" pitchFamily="18" charset="0"/>
                <a:cs typeface="Times New Roman" pitchFamily="18" charset="0"/>
              </a:rPr>
              <a:t>sin</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 k</a:t>
            </a:r>
            <a:endPar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并令</a:t>
            </a:r>
            <a:r>
              <a:rPr kumimoji="0" lang="zh-CN" altLang="en-US"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zh-CN" altLang="en-US" sz="2400" b="1" i="1" u="none" strike="noStrike" cap="none" normalizeH="0" baseline="0" dirty="0" smtClean="0">
                <a:ln>
                  <a:noFill/>
                </a:ln>
                <a:solidFill>
                  <a:srgbClr val="0000FF"/>
                </a:solidFill>
                <a:effectLst/>
                <a:latin typeface="Times New Roman" pitchFamily="18" charset="0"/>
                <a:cs typeface="Times New Roman" pitchFamily="18" charset="0"/>
              </a:rPr>
              <a:t> </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 90</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，得</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  </a:t>
            </a:r>
          </a:p>
        </p:txBody>
      </p:sp>
      <p:graphicFrame>
        <p:nvGraphicFramePr>
          <p:cNvPr id="7" name="对象 6"/>
          <p:cNvGraphicFramePr>
            <a:graphicFrameLocks noChangeAspect="1"/>
          </p:cNvGraphicFramePr>
          <p:nvPr>
            <p:extLst>
              <p:ext uri="{D42A27DB-BD31-4B8C-83A1-F6EECF244321}">
                <p14:modId xmlns:p14="http://schemas.microsoft.com/office/powerpoint/2010/main" val="254377535"/>
              </p:ext>
            </p:extLst>
          </p:nvPr>
        </p:nvGraphicFramePr>
        <p:xfrm>
          <a:off x="5004048" y="2731239"/>
          <a:ext cx="2514240" cy="812160"/>
        </p:xfrm>
        <a:graphic>
          <a:graphicData uri="http://schemas.openxmlformats.org/presentationml/2006/ole">
            <mc:AlternateContent xmlns:mc="http://schemas.openxmlformats.org/markup-compatibility/2006">
              <mc:Choice xmlns:v="urn:schemas-microsoft-com:vml" Requires="v">
                <p:oleObj spid="_x0000_s19677" name="公式" r:id="rId3" imgW="1257120" imgH="406080" progId="Equation.3">
                  <p:embed/>
                </p:oleObj>
              </mc:Choice>
              <mc:Fallback>
                <p:oleObj name="公式" r:id="rId3" imgW="1257120" imgH="406080" progId="Equation.3">
                  <p:embed/>
                  <p:pic>
                    <p:nvPicPr>
                      <p:cNvPr id="0" name="Object 1"/>
                      <p:cNvPicPr>
                        <a:picLocks noChangeAspect="1" noChangeArrowheads="1"/>
                      </p:cNvPicPr>
                      <p:nvPr/>
                    </p:nvPicPr>
                    <p:blipFill>
                      <a:blip r:embed="rId4"/>
                      <a:srcRect/>
                      <a:stretch>
                        <a:fillRect/>
                      </a:stretch>
                    </p:blipFill>
                    <p:spPr bwMode="auto">
                      <a:xfrm>
                        <a:off x="5004048" y="2731239"/>
                        <a:ext cx="251424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a:spLocks noChangeArrowheads="1"/>
          </p:cNvSpPr>
          <p:nvPr/>
        </p:nvSpPr>
        <p:spPr bwMode="auto">
          <a:xfrm>
            <a:off x="0" y="8477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9" name="矩形 8"/>
          <p:cNvSpPr/>
          <p:nvPr/>
        </p:nvSpPr>
        <p:spPr>
          <a:xfrm>
            <a:off x="1204588" y="3543399"/>
            <a:ext cx="6535764" cy="461665"/>
          </a:xfrm>
          <a:prstGeom prst="rect">
            <a:avLst/>
          </a:prstGeom>
        </p:spPr>
        <p:txBody>
          <a:bodyPr wrap="none">
            <a:spAutoFit/>
          </a:bodyPr>
          <a:lstStyle/>
          <a:p>
            <a:r>
              <a:rPr lang="zh-CN" altLang="zh-CN" sz="2400" b="1" dirty="0">
                <a:solidFill>
                  <a:srgbClr val="0000FF"/>
                </a:solidFill>
                <a:latin typeface="Times New Roman" pitchFamily="18" charset="0"/>
                <a:cs typeface="Times New Roman" pitchFamily="18" charset="0"/>
              </a:rPr>
              <a:t>取 </a:t>
            </a:r>
            <a:r>
              <a:rPr lang="en-US" altLang="zh-CN" sz="2400" b="1" i="1" dirty="0" err="1">
                <a:solidFill>
                  <a:srgbClr val="0000FF"/>
                </a:solidFill>
                <a:latin typeface="Times New Roman" pitchFamily="18" charset="0"/>
                <a:cs typeface="Times New Roman" pitchFamily="18" charset="0"/>
              </a:rPr>
              <a:t>k</a:t>
            </a:r>
            <a:r>
              <a:rPr lang="en-US" altLang="zh-CN" sz="2400" b="1" baseline="-25000" dirty="0" err="1">
                <a:solidFill>
                  <a:srgbClr val="0000FF"/>
                </a:solidFill>
                <a:latin typeface="Times New Roman" pitchFamily="18" charset="0"/>
                <a:cs typeface="Times New Roman" pitchFamily="18" charset="0"/>
              </a:rPr>
              <a:t>max</a:t>
            </a:r>
            <a:r>
              <a:rPr lang="en-US" altLang="zh-CN" sz="2400" b="1" dirty="0">
                <a:solidFill>
                  <a:srgbClr val="0000FF"/>
                </a:solidFill>
                <a:latin typeface="Times New Roman" pitchFamily="18" charset="0"/>
                <a:cs typeface="Times New Roman" pitchFamily="18" charset="0"/>
              </a:rPr>
              <a:t> = 3</a:t>
            </a:r>
            <a:r>
              <a:rPr lang="zh-CN" altLang="zh-CN" sz="2400" b="1" dirty="0">
                <a:solidFill>
                  <a:srgbClr val="0000FF"/>
                </a:solidFill>
                <a:latin typeface="Times New Roman" pitchFamily="18" charset="0"/>
                <a:cs typeface="Times New Roman" pitchFamily="18" charset="0"/>
              </a:rPr>
              <a:t>，所以可以产生</a:t>
            </a:r>
            <a:r>
              <a:rPr lang="en-US" altLang="zh-CN" sz="2400" b="1" dirty="0">
                <a:solidFill>
                  <a:srgbClr val="0000FF"/>
                </a:solidFill>
                <a:latin typeface="Times New Roman" pitchFamily="18" charset="0"/>
                <a:cs typeface="Times New Roman" pitchFamily="18" charset="0"/>
              </a:rPr>
              <a:t>3</a:t>
            </a:r>
            <a:r>
              <a:rPr lang="zh-CN" altLang="zh-CN" sz="2400" b="1" dirty="0">
                <a:solidFill>
                  <a:srgbClr val="0000FF"/>
                </a:solidFill>
                <a:latin typeface="Times New Roman" pitchFamily="18" charset="0"/>
                <a:cs typeface="Times New Roman" pitchFamily="18" charset="0"/>
              </a:rPr>
              <a:t>级完整可见光谱。</a:t>
            </a:r>
            <a:endParaRPr lang="zh-CN" altLang="en-US" sz="2400" b="1" dirty="0">
              <a:solidFill>
                <a:srgbClr val="0000FF"/>
              </a:solidFill>
              <a:latin typeface="Times New Roman" pitchFamily="18" charset="0"/>
              <a:cs typeface="Times New Roman" pitchFamily="18" charset="0"/>
            </a:endParaRPr>
          </a:p>
        </p:txBody>
      </p:sp>
      <p:sp>
        <p:nvSpPr>
          <p:cNvPr id="10" name="矩形 9"/>
          <p:cNvSpPr/>
          <p:nvPr/>
        </p:nvSpPr>
        <p:spPr>
          <a:xfrm>
            <a:off x="1204588" y="4172887"/>
            <a:ext cx="7399860" cy="1200329"/>
          </a:xfrm>
          <a:prstGeom prst="rect">
            <a:avLst/>
          </a:prstGeom>
        </p:spPr>
        <p:txBody>
          <a:bodyPr wrap="square">
            <a:spAutoFit/>
          </a:bodyPr>
          <a:lstStyle/>
          <a:p>
            <a:r>
              <a:rPr lang="en-US" altLang="zh-CN" sz="2400" b="1" dirty="0" smtClean="0">
                <a:solidFill>
                  <a:srgbClr val="0000FF"/>
                </a:solidFill>
                <a:latin typeface="Times New Roman" pitchFamily="18" charset="0"/>
                <a:cs typeface="Times New Roman" pitchFamily="18" charset="0"/>
              </a:rPr>
              <a:t>(2)</a:t>
            </a:r>
            <a:r>
              <a:rPr lang="zh-CN" altLang="zh-CN" sz="2400" b="1" dirty="0" smtClean="0">
                <a:solidFill>
                  <a:srgbClr val="0000FF"/>
                </a:solidFill>
                <a:latin typeface="Times New Roman" pitchFamily="18" charset="0"/>
                <a:cs typeface="Times New Roman" pitchFamily="18" charset="0"/>
              </a:rPr>
              <a:t>比较</a:t>
            </a:r>
            <a:r>
              <a:rPr lang="en-US" altLang="zh-CN" sz="2400" b="1" i="1" dirty="0">
                <a:solidFill>
                  <a:srgbClr val="0000FF"/>
                </a:solidFill>
                <a:latin typeface="Times New Roman" pitchFamily="18" charset="0"/>
                <a:cs typeface="Times New Roman" pitchFamily="18" charset="0"/>
              </a:rPr>
              <a:t>k</a:t>
            </a:r>
            <a:r>
              <a:rPr lang="en-US" altLang="zh-CN" sz="2400" b="1" i="1" dirty="0">
                <a:solidFill>
                  <a:srgbClr val="0000FF"/>
                </a:solidFill>
                <a:latin typeface="Times New Roman" pitchFamily="18" charset="0"/>
                <a:cs typeface="Times New Roman" pitchFamily="18" charset="0"/>
                <a:sym typeface="Symbol"/>
              </a:rPr>
              <a:t></a:t>
            </a:r>
            <a:r>
              <a:rPr lang="zh-CN" altLang="zh-CN" sz="2400" b="1" dirty="0">
                <a:solidFill>
                  <a:srgbClr val="0000FF"/>
                </a:solidFill>
                <a:latin typeface="Times New Roman" pitchFamily="18" charset="0"/>
                <a:cs typeface="Times New Roman" pitchFamily="18" charset="0"/>
              </a:rPr>
              <a:t>，</a:t>
            </a:r>
            <a:r>
              <a:rPr lang="zh-CN" altLang="zh-CN" sz="2400" b="1" dirty="0" smtClean="0">
                <a:solidFill>
                  <a:srgbClr val="0000FF"/>
                </a:solidFill>
                <a:latin typeface="Times New Roman" pitchFamily="18" charset="0"/>
                <a:cs typeface="Times New Roman" pitchFamily="18" charset="0"/>
              </a:rPr>
              <a:t>因为</a:t>
            </a:r>
            <a:r>
              <a:rPr lang="en-US" altLang="zh-CN" sz="2400" b="1" dirty="0" smtClean="0">
                <a:solidFill>
                  <a:srgbClr val="0000FF"/>
                </a:solidFill>
                <a:latin typeface="Times New Roman" pitchFamily="18" charset="0"/>
                <a:cs typeface="Times New Roman" pitchFamily="18" charset="0"/>
              </a:rPr>
              <a:t>1</a:t>
            </a:r>
            <a:r>
              <a:rPr lang="en-US" altLang="zh-CN" sz="2400" b="1" dirty="0">
                <a:solidFill>
                  <a:srgbClr val="0000FF"/>
                </a:solidFill>
                <a:latin typeface="Times New Roman" pitchFamily="18" charset="0"/>
                <a:cs typeface="Times New Roman" pitchFamily="18" charset="0"/>
                <a:sym typeface="Symbol"/>
              </a:rPr>
              <a:t></a:t>
            </a:r>
            <a:r>
              <a:rPr lang="en-US" altLang="zh-CN" sz="2400" b="1" dirty="0" smtClean="0">
                <a:solidFill>
                  <a:srgbClr val="0000FF"/>
                </a:solidFill>
                <a:latin typeface="Times New Roman" pitchFamily="18" charset="0"/>
                <a:cs typeface="Times New Roman" pitchFamily="18" charset="0"/>
              </a:rPr>
              <a:t>760 </a:t>
            </a:r>
            <a:r>
              <a:rPr lang="en-US" altLang="zh-CN" sz="2400" b="1" dirty="0">
                <a:solidFill>
                  <a:srgbClr val="0000FF"/>
                </a:solidFill>
                <a:latin typeface="Times New Roman" pitchFamily="18" charset="0"/>
                <a:cs typeface="Times New Roman" pitchFamily="18" charset="0"/>
              </a:rPr>
              <a:t>&lt; 2</a:t>
            </a:r>
            <a:r>
              <a:rPr lang="en-US" altLang="zh-CN" sz="2400" b="1" dirty="0">
                <a:solidFill>
                  <a:srgbClr val="0000FF"/>
                </a:solidFill>
                <a:latin typeface="Times New Roman" pitchFamily="18" charset="0"/>
                <a:cs typeface="Times New Roman" pitchFamily="18" charset="0"/>
                <a:sym typeface="Symbol"/>
              </a:rPr>
              <a:t></a:t>
            </a:r>
            <a:r>
              <a:rPr lang="en-US" altLang="zh-CN" sz="2400" b="1" dirty="0" smtClean="0">
                <a:solidFill>
                  <a:srgbClr val="0000FF"/>
                </a:solidFill>
                <a:latin typeface="Times New Roman" pitchFamily="18" charset="0"/>
                <a:cs typeface="Times New Roman" pitchFamily="18" charset="0"/>
              </a:rPr>
              <a:t>400</a:t>
            </a:r>
            <a:r>
              <a:rPr lang="zh-CN" altLang="zh-CN" sz="2400" b="1" dirty="0" smtClean="0">
                <a:solidFill>
                  <a:srgbClr val="0000FF"/>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sym typeface="Symbol"/>
              </a:rPr>
              <a:t></a:t>
            </a:r>
            <a:r>
              <a:rPr lang="en-US" altLang="zh-CN" sz="2400" b="1" dirty="0" smtClean="0">
                <a:solidFill>
                  <a:srgbClr val="0000FF"/>
                </a:solidFill>
                <a:latin typeface="Times New Roman" pitchFamily="18" charset="0"/>
                <a:cs typeface="Times New Roman" pitchFamily="18" charset="0"/>
              </a:rPr>
              <a:t>760 </a:t>
            </a:r>
            <a:r>
              <a:rPr lang="en-US" altLang="zh-CN" sz="2400" b="1" dirty="0">
                <a:solidFill>
                  <a:srgbClr val="0000FF"/>
                </a:solidFill>
                <a:latin typeface="Times New Roman" pitchFamily="18" charset="0"/>
                <a:cs typeface="Times New Roman" pitchFamily="18" charset="0"/>
              </a:rPr>
              <a:t>&gt; 3</a:t>
            </a:r>
            <a:r>
              <a:rPr lang="en-US" altLang="zh-CN" sz="2400" b="1" dirty="0">
                <a:solidFill>
                  <a:srgbClr val="0000FF"/>
                </a:solidFill>
                <a:latin typeface="Times New Roman" pitchFamily="18" charset="0"/>
                <a:cs typeface="Times New Roman" pitchFamily="18" charset="0"/>
                <a:sym typeface="Symbol"/>
              </a:rPr>
              <a:t></a:t>
            </a:r>
            <a:r>
              <a:rPr lang="en-US" altLang="zh-CN" sz="2400" b="1" dirty="0" smtClean="0">
                <a:solidFill>
                  <a:srgbClr val="0000FF"/>
                </a:solidFill>
                <a:latin typeface="Times New Roman" pitchFamily="18" charset="0"/>
                <a:cs typeface="Times New Roman" pitchFamily="18" charset="0"/>
              </a:rPr>
              <a:t>400</a:t>
            </a:r>
            <a:r>
              <a:rPr lang="zh-CN" altLang="en-US" sz="2400" b="1" dirty="0" smtClean="0">
                <a:solidFill>
                  <a:srgbClr val="0000FF"/>
                </a:solidFill>
                <a:latin typeface="Times New Roman" pitchFamily="18" charset="0"/>
                <a:cs typeface="Times New Roman" pitchFamily="18" charset="0"/>
              </a:rPr>
              <a:t>，</a:t>
            </a:r>
            <a:r>
              <a:rPr lang="zh-CN" altLang="zh-CN" sz="2400" b="1" dirty="0" smtClean="0">
                <a:solidFill>
                  <a:srgbClr val="0000FF"/>
                </a:solidFill>
                <a:latin typeface="Times New Roman" pitchFamily="18" charset="0"/>
                <a:cs typeface="Times New Roman" pitchFamily="18" charset="0"/>
              </a:rPr>
              <a:t>所以</a:t>
            </a:r>
            <a:r>
              <a:rPr lang="en-US" altLang="zh-CN" sz="2400" b="1" i="1" dirty="0">
                <a:solidFill>
                  <a:srgbClr val="0000FF"/>
                </a:solidFill>
                <a:latin typeface="Times New Roman" pitchFamily="18" charset="0"/>
                <a:cs typeface="Times New Roman" pitchFamily="18" charset="0"/>
              </a:rPr>
              <a:t>k </a:t>
            </a:r>
            <a:r>
              <a:rPr lang="en-US" altLang="zh-CN" sz="2400" b="1" dirty="0">
                <a:solidFill>
                  <a:srgbClr val="0000FF"/>
                </a:solidFill>
                <a:latin typeface="Times New Roman" pitchFamily="18" charset="0"/>
                <a:cs typeface="Times New Roman" pitchFamily="18" charset="0"/>
              </a:rPr>
              <a:t>=1</a:t>
            </a:r>
            <a:r>
              <a:rPr lang="zh-CN" altLang="zh-CN" sz="2400" b="1" dirty="0">
                <a:solidFill>
                  <a:srgbClr val="0000FF"/>
                </a:solidFill>
                <a:latin typeface="Times New Roman" pitchFamily="18" charset="0"/>
                <a:cs typeface="Times New Roman" pitchFamily="18" charset="0"/>
              </a:rPr>
              <a:t>级光谱不重叠，</a:t>
            </a:r>
            <a:r>
              <a:rPr lang="en-US" altLang="zh-CN" sz="2400" b="1" i="1" dirty="0">
                <a:solidFill>
                  <a:srgbClr val="0000FF"/>
                </a:solidFill>
                <a:latin typeface="Times New Roman" pitchFamily="18" charset="0"/>
                <a:cs typeface="Times New Roman" pitchFamily="18" charset="0"/>
              </a:rPr>
              <a:t>k </a:t>
            </a:r>
            <a:r>
              <a:rPr lang="en-US" altLang="zh-CN" sz="2400" b="1"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级以上光谱发生重叠，只有</a:t>
            </a:r>
            <a:r>
              <a:rPr lang="en-US" altLang="zh-CN" sz="2400" b="1" dirty="0">
                <a:solidFill>
                  <a:srgbClr val="0000FF"/>
                </a:solidFill>
                <a:latin typeface="Times New Roman" pitchFamily="18" charset="0"/>
                <a:cs typeface="Times New Roman" pitchFamily="18" charset="0"/>
              </a:rPr>
              <a:t>1</a:t>
            </a:r>
            <a:r>
              <a:rPr lang="zh-CN" altLang="zh-CN" sz="2400" b="1" dirty="0">
                <a:solidFill>
                  <a:srgbClr val="0000FF"/>
                </a:solidFill>
                <a:latin typeface="Times New Roman" pitchFamily="18" charset="0"/>
                <a:cs typeface="Times New Roman" pitchFamily="18" charset="0"/>
              </a:rPr>
              <a:t>级完整清晰可见光谱。</a:t>
            </a:r>
            <a:endParaRPr lang="zh-CN" altLang="en-US" sz="2400" b="1" dirty="0">
              <a:solidFill>
                <a:srgbClr val="0000FF"/>
              </a:solidFill>
              <a:latin typeface="Times New Roman" pitchFamily="18" charset="0"/>
              <a:cs typeface="Times New Roman" pitchFamily="18" charset="0"/>
            </a:endParaRPr>
          </a:p>
        </p:txBody>
      </p:sp>
      <p:sp>
        <p:nvSpPr>
          <p:cNvPr id="11" name="矩形 10"/>
          <p:cNvSpPr/>
          <p:nvPr/>
        </p:nvSpPr>
        <p:spPr>
          <a:xfrm>
            <a:off x="1204588" y="5469031"/>
            <a:ext cx="7399860" cy="1200329"/>
          </a:xfrm>
          <a:prstGeom prst="rect">
            <a:avLst/>
          </a:prstGeom>
        </p:spPr>
        <p:txBody>
          <a:bodyPr wrap="square">
            <a:spAutoFit/>
          </a:bodyPr>
          <a:lstStyle/>
          <a:p>
            <a:r>
              <a:rPr lang="en-US" altLang="zh-CN" sz="2400" b="1" dirty="0" smtClean="0">
                <a:solidFill>
                  <a:srgbClr val="0000FF"/>
                </a:solidFill>
                <a:latin typeface="Times New Roman" pitchFamily="18" charset="0"/>
                <a:cs typeface="Times New Roman" pitchFamily="18" charset="0"/>
              </a:rPr>
              <a:t>(3)</a:t>
            </a:r>
            <a:r>
              <a:rPr lang="zh-CN" altLang="zh-CN" sz="2400" b="1" dirty="0" smtClean="0">
                <a:solidFill>
                  <a:srgbClr val="0000FF"/>
                </a:solidFill>
                <a:latin typeface="Times New Roman" pitchFamily="18" charset="0"/>
                <a:cs typeface="Times New Roman" pitchFamily="18" charset="0"/>
              </a:rPr>
              <a:t>因为</a:t>
            </a:r>
            <a:r>
              <a:rPr lang="en-US" altLang="zh-CN" sz="2400" b="1" dirty="0" smtClean="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sym typeface="Symbol"/>
              </a:rPr>
              <a:t></a:t>
            </a:r>
            <a:r>
              <a:rPr lang="en-US" altLang="zh-CN" sz="2400" b="1" dirty="0" smtClean="0">
                <a:solidFill>
                  <a:srgbClr val="0000FF"/>
                </a:solidFill>
                <a:latin typeface="Times New Roman" pitchFamily="18" charset="0"/>
                <a:cs typeface="Times New Roman" pitchFamily="18" charset="0"/>
              </a:rPr>
              <a:t>600 </a:t>
            </a:r>
            <a:r>
              <a:rPr lang="en-US" altLang="zh-CN" sz="2400" b="1" dirty="0">
                <a:solidFill>
                  <a:srgbClr val="0000FF"/>
                </a:solidFill>
                <a:latin typeface="Times New Roman" pitchFamily="18" charset="0"/>
                <a:cs typeface="Times New Roman" pitchFamily="18" charset="0"/>
              </a:rPr>
              <a:t>= 3</a:t>
            </a:r>
            <a:r>
              <a:rPr lang="en-US" altLang="zh-CN" sz="2400" b="1" dirty="0">
                <a:solidFill>
                  <a:srgbClr val="0000FF"/>
                </a:solidFill>
                <a:latin typeface="Times New Roman" pitchFamily="18" charset="0"/>
                <a:cs typeface="Times New Roman" pitchFamily="18" charset="0"/>
                <a:sym typeface="Symbol"/>
              </a:rPr>
              <a:t></a:t>
            </a:r>
            <a:r>
              <a:rPr lang="en-US" altLang="zh-CN" sz="2400" b="1" dirty="0" smtClean="0">
                <a:solidFill>
                  <a:srgbClr val="0000FF"/>
                </a:solidFill>
                <a:latin typeface="Times New Roman" pitchFamily="18" charset="0"/>
                <a:cs typeface="Times New Roman" pitchFamily="18" charset="0"/>
              </a:rPr>
              <a:t>400</a:t>
            </a:r>
            <a:r>
              <a:rPr lang="zh-CN" altLang="en-US" sz="2400" b="1" dirty="0" smtClean="0">
                <a:solidFill>
                  <a:srgbClr val="0000FF"/>
                </a:solidFill>
                <a:latin typeface="Times New Roman" pitchFamily="18" charset="0"/>
                <a:cs typeface="Times New Roman" pitchFamily="18" charset="0"/>
              </a:rPr>
              <a:t>，</a:t>
            </a:r>
            <a:r>
              <a:rPr lang="zh-CN" altLang="zh-CN" sz="2400" b="1" dirty="0">
                <a:solidFill>
                  <a:srgbClr val="0000FF"/>
                </a:solidFill>
                <a:latin typeface="Times New Roman" pitchFamily="18" charset="0"/>
                <a:cs typeface="Times New Roman" pitchFamily="18" charset="0"/>
              </a:rPr>
              <a:t>所以波长处于</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600nm</a:t>
            </a:r>
            <a:r>
              <a:rPr lang="zh-CN" altLang="zh-CN" sz="2400" b="1" dirty="0">
                <a:solidFill>
                  <a:srgbClr val="0000FF"/>
                </a:solidFill>
                <a:latin typeface="Times New Roman" pitchFamily="18" charset="0"/>
                <a:cs typeface="Times New Roman" pitchFamily="18" charset="0"/>
              </a:rPr>
              <a:t>以上的</a:t>
            </a:r>
            <a:r>
              <a:rPr lang="en-US" altLang="zh-CN" sz="2400" b="1" i="1" dirty="0">
                <a:solidFill>
                  <a:srgbClr val="0000FF"/>
                </a:solidFill>
                <a:latin typeface="Times New Roman" pitchFamily="18" charset="0"/>
                <a:cs typeface="Times New Roman" pitchFamily="18" charset="0"/>
              </a:rPr>
              <a:t>k</a:t>
            </a:r>
            <a:r>
              <a:rPr lang="en-US" altLang="zh-CN" sz="2400" b="1" dirty="0">
                <a:solidFill>
                  <a:srgbClr val="0000FF"/>
                </a:solidFill>
                <a:latin typeface="Times New Roman" pitchFamily="18" charset="0"/>
                <a:cs typeface="Times New Roman" pitchFamily="18" charset="0"/>
              </a:rPr>
              <a:t> = 2</a:t>
            </a:r>
            <a:r>
              <a:rPr lang="zh-CN" altLang="zh-CN" sz="2400" b="1" dirty="0">
                <a:solidFill>
                  <a:srgbClr val="0000FF"/>
                </a:solidFill>
                <a:latin typeface="Times New Roman" pitchFamily="18" charset="0"/>
                <a:cs typeface="Times New Roman" pitchFamily="18" charset="0"/>
              </a:rPr>
              <a:t>级光谱与</a:t>
            </a:r>
            <a:r>
              <a:rPr lang="en-US" altLang="zh-CN" sz="2400" b="1" i="1" dirty="0">
                <a:solidFill>
                  <a:srgbClr val="0000FF"/>
                </a:solidFill>
                <a:latin typeface="Times New Roman" pitchFamily="18" charset="0"/>
                <a:cs typeface="Times New Roman" pitchFamily="18" charset="0"/>
              </a:rPr>
              <a:t>k</a:t>
            </a:r>
            <a:r>
              <a:rPr lang="en-US" altLang="zh-CN" sz="2400" b="1" dirty="0">
                <a:solidFill>
                  <a:srgbClr val="0000FF"/>
                </a:solidFill>
                <a:latin typeface="Times New Roman" pitchFamily="18" charset="0"/>
                <a:cs typeface="Times New Roman" pitchFamily="18" charset="0"/>
              </a:rPr>
              <a:t> = 3</a:t>
            </a:r>
            <a:r>
              <a:rPr lang="zh-CN" altLang="zh-CN" sz="2400" b="1" dirty="0">
                <a:solidFill>
                  <a:srgbClr val="0000FF"/>
                </a:solidFill>
                <a:latin typeface="Times New Roman" pitchFamily="18" charset="0"/>
                <a:cs typeface="Times New Roman" pitchFamily="18" charset="0"/>
              </a:rPr>
              <a:t>级光谱重叠，被重叠的最低级次（</a:t>
            </a:r>
            <a:r>
              <a:rPr lang="en-US" altLang="zh-CN" sz="2400" b="1" i="1" dirty="0">
                <a:solidFill>
                  <a:srgbClr val="0000FF"/>
                </a:solidFill>
                <a:latin typeface="Times New Roman" pitchFamily="18" charset="0"/>
                <a:cs typeface="Times New Roman" pitchFamily="18" charset="0"/>
              </a:rPr>
              <a:t>k</a:t>
            </a:r>
            <a:r>
              <a:rPr lang="en-US" altLang="zh-CN" sz="2400" b="1"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）的光谱波长范围为</a:t>
            </a:r>
            <a:r>
              <a:rPr lang="en-US" altLang="zh-CN" sz="2400" b="1" dirty="0">
                <a:solidFill>
                  <a:srgbClr val="0000FF"/>
                </a:solidFill>
                <a:latin typeface="Times New Roman" pitchFamily="18" charset="0"/>
                <a:cs typeface="Times New Roman" pitchFamily="18" charset="0"/>
              </a:rPr>
              <a:t>600~760nm</a:t>
            </a:r>
            <a:r>
              <a:rPr lang="zh-CN" altLang="zh-CN" sz="2400" b="1" dirty="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20" name="Rectangle 22"/>
          <p:cNvSpPr>
            <a:spLocks noChangeArrowheads="1"/>
          </p:cNvSpPr>
          <p:nvPr/>
        </p:nvSpPr>
        <p:spPr bwMode="auto">
          <a:xfrm>
            <a:off x="304800" y="116632"/>
            <a:ext cx="8610600" cy="609600"/>
          </a:xfrm>
          <a:prstGeom prst="rect">
            <a:avLst/>
          </a:prstGeom>
          <a:solidFill>
            <a:srgbClr val="C0C0C0"/>
          </a:solidFill>
          <a:ln w="9525">
            <a:noFill/>
            <a:miter lim="800000"/>
            <a:headEnd/>
            <a:tailEnd/>
          </a:ln>
        </p:spPr>
        <p:txBody>
          <a:bodyPr wrap="none" anchor="ctr"/>
          <a:lstStyle/>
          <a:p>
            <a:endParaRPr lang="zh-CN" altLang="en-US"/>
          </a:p>
        </p:txBody>
      </p:sp>
      <p:graphicFrame>
        <p:nvGraphicFramePr>
          <p:cNvPr id="21" name="Object 23"/>
          <p:cNvGraphicFramePr>
            <a:graphicFrameLocks noChangeAspect="1"/>
          </p:cNvGraphicFramePr>
          <p:nvPr>
            <p:extLst>
              <p:ext uri="{D42A27DB-BD31-4B8C-83A1-F6EECF244321}">
                <p14:modId xmlns:p14="http://schemas.microsoft.com/office/powerpoint/2010/main" val="1994039802"/>
              </p:ext>
            </p:extLst>
          </p:nvPr>
        </p:nvGraphicFramePr>
        <p:xfrm>
          <a:off x="2743200" y="116632"/>
          <a:ext cx="914400" cy="609600"/>
        </p:xfrm>
        <a:graphic>
          <a:graphicData uri="http://schemas.openxmlformats.org/presentationml/2006/ole">
            <mc:AlternateContent xmlns:mc="http://schemas.openxmlformats.org/markup-compatibility/2006">
              <mc:Choice xmlns:v="urn:schemas-microsoft-com:vml" Requires="v">
                <p:oleObj spid="_x0000_s19678" name="Flash Movie" r:id="rId5" imgW="1595160" imgH="729720" progId="Flash.Movie">
                  <p:embed/>
                </p:oleObj>
              </mc:Choice>
              <mc:Fallback>
                <p:oleObj name="Flash Movie" r:id="rId5" imgW="1595160" imgH="729720" progId="Flash.Movi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116632"/>
                        <a:ext cx="914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24"/>
          <p:cNvGraphicFramePr>
            <a:graphicFrameLocks noChangeAspect="1"/>
          </p:cNvGraphicFramePr>
          <p:nvPr>
            <p:extLst>
              <p:ext uri="{D42A27DB-BD31-4B8C-83A1-F6EECF244321}">
                <p14:modId xmlns:p14="http://schemas.microsoft.com/office/powerpoint/2010/main" val="820500006"/>
              </p:ext>
            </p:extLst>
          </p:nvPr>
        </p:nvGraphicFramePr>
        <p:xfrm>
          <a:off x="5562600" y="116632"/>
          <a:ext cx="914400" cy="633413"/>
        </p:xfrm>
        <a:graphic>
          <a:graphicData uri="http://schemas.openxmlformats.org/presentationml/2006/ole">
            <mc:AlternateContent xmlns:mc="http://schemas.openxmlformats.org/markup-compatibility/2006">
              <mc:Choice xmlns:v="urn:schemas-microsoft-com:vml" Requires="v">
                <p:oleObj spid="_x0000_s19679" name="Flash Movie" r:id="rId7" imgW="1603440" imgH="730080" progId="Flash.Movie">
                  <p:embed/>
                </p:oleObj>
              </mc:Choice>
              <mc:Fallback>
                <p:oleObj name="Flash Movie" r:id="rId7" imgW="1603440" imgH="730080" progId="Flash.Movi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116632"/>
                        <a:ext cx="9144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25"/>
          <p:cNvGraphicFramePr>
            <a:graphicFrameLocks noChangeAspect="1"/>
          </p:cNvGraphicFramePr>
          <p:nvPr>
            <p:extLst>
              <p:ext uri="{D42A27DB-BD31-4B8C-83A1-F6EECF244321}">
                <p14:modId xmlns:p14="http://schemas.microsoft.com/office/powerpoint/2010/main" val="1997388943"/>
              </p:ext>
            </p:extLst>
          </p:nvPr>
        </p:nvGraphicFramePr>
        <p:xfrm>
          <a:off x="6705600" y="116632"/>
          <a:ext cx="1295400" cy="609600"/>
        </p:xfrm>
        <a:graphic>
          <a:graphicData uri="http://schemas.openxmlformats.org/presentationml/2006/ole">
            <mc:AlternateContent xmlns:mc="http://schemas.openxmlformats.org/markup-compatibility/2006">
              <mc:Choice xmlns:v="urn:schemas-microsoft-com:vml" Requires="v">
                <p:oleObj spid="_x0000_s19680" name="Flash Movie" r:id="rId9" imgW="1603440" imgH="730080" progId="Flash.Movie">
                  <p:embed/>
                </p:oleObj>
              </mc:Choice>
              <mc:Fallback>
                <p:oleObj name="Flash Movie" r:id="rId9" imgW="1603440" imgH="730080" progId="Flash.Movi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0" y="116632"/>
                        <a:ext cx="1295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26"/>
          <p:cNvGraphicFramePr>
            <a:graphicFrameLocks noChangeAspect="1"/>
          </p:cNvGraphicFramePr>
          <p:nvPr>
            <p:extLst>
              <p:ext uri="{D42A27DB-BD31-4B8C-83A1-F6EECF244321}">
                <p14:modId xmlns:p14="http://schemas.microsoft.com/office/powerpoint/2010/main" val="3137265771"/>
              </p:ext>
            </p:extLst>
          </p:nvPr>
        </p:nvGraphicFramePr>
        <p:xfrm>
          <a:off x="1219200" y="116632"/>
          <a:ext cx="1295400" cy="609600"/>
        </p:xfrm>
        <a:graphic>
          <a:graphicData uri="http://schemas.openxmlformats.org/presentationml/2006/ole">
            <mc:AlternateContent xmlns:mc="http://schemas.openxmlformats.org/markup-compatibility/2006">
              <mc:Choice xmlns:v="urn:schemas-microsoft-com:vml" Requires="v">
                <p:oleObj spid="_x0000_s19681" name="Flash Movie" r:id="rId10" imgW="1595160" imgH="729720" progId="Flash.Movie">
                  <p:embed/>
                </p:oleObj>
              </mc:Choice>
              <mc:Fallback>
                <p:oleObj name="Flash Movie" r:id="rId10" imgW="1595160" imgH="729720" progId="Flash.Movi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16632"/>
                        <a:ext cx="1295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27"/>
          <p:cNvGraphicFramePr>
            <a:graphicFrameLocks noChangeAspect="1"/>
          </p:cNvGraphicFramePr>
          <p:nvPr>
            <p:extLst>
              <p:ext uri="{D42A27DB-BD31-4B8C-83A1-F6EECF244321}">
                <p14:modId xmlns:p14="http://schemas.microsoft.com/office/powerpoint/2010/main" val="2890251508"/>
              </p:ext>
            </p:extLst>
          </p:nvPr>
        </p:nvGraphicFramePr>
        <p:xfrm>
          <a:off x="7620000" y="116632"/>
          <a:ext cx="1447800" cy="609600"/>
        </p:xfrm>
        <a:graphic>
          <a:graphicData uri="http://schemas.openxmlformats.org/presentationml/2006/ole">
            <mc:AlternateContent xmlns:mc="http://schemas.openxmlformats.org/markup-compatibility/2006">
              <mc:Choice xmlns:v="urn:schemas-microsoft-com:vml" Requires="v">
                <p:oleObj spid="_x0000_s19682" name="Flash Movie" r:id="rId11" imgW="1603440" imgH="730080" progId="Flash.Movie">
                  <p:embed/>
                </p:oleObj>
              </mc:Choice>
              <mc:Fallback>
                <p:oleObj name="Flash Movie" r:id="rId11" imgW="1603440" imgH="730080" progId="Flash.Movi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116632"/>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28"/>
          <p:cNvGraphicFramePr>
            <a:graphicFrameLocks noChangeAspect="1"/>
          </p:cNvGraphicFramePr>
          <p:nvPr>
            <p:extLst>
              <p:ext uri="{D42A27DB-BD31-4B8C-83A1-F6EECF244321}">
                <p14:modId xmlns:p14="http://schemas.microsoft.com/office/powerpoint/2010/main" val="2317732724"/>
              </p:ext>
            </p:extLst>
          </p:nvPr>
        </p:nvGraphicFramePr>
        <p:xfrm>
          <a:off x="152400" y="116632"/>
          <a:ext cx="1447800" cy="609600"/>
        </p:xfrm>
        <a:graphic>
          <a:graphicData uri="http://schemas.openxmlformats.org/presentationml/2006/ole">
            <mc:AlternateContent xmlns:mc="http://schemas.openxmlformats.org/markup-compatibility/2006">
              <mc:Choice xmlns:v="urn:schemas-microsoft-com:vml" Requires="v">
                <p:oleObj spid="_x0000_s19683" name="Flash Movie" r:id="rId12" imgW="1595160" imgH="729720" progId="Flash.Movie">
                  <p:embed/>
                </p:oleObj>
              </mc:Choice>
              <mc:Fallback>
                <p:oleObj name="Flash Movie" r:id="rId12" imgW="1595160" imgH="729720" progId="Flash.Movi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16632"/>
                        <a:ext cx="1447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29"/>
          <p:cNvSpPr>
            <a:spLocks noChangeArrowheads="1"/>
          </p:cNvSpPr>
          <p:nvPr/>
        </p:nvSpPr>
        <p:spPr bwMode="auto">
          <a:xfrm>
            <a:off x="4572000" y="140445"/>
            <a:ext cx="76200" cy="585787"/>
          </a:xfrm>
          <a:prstGeom prst="rect">
            <a:avLst/>
          </a:prstGeom>
          <a:gradFill rotWithShape="0">
            <a:gsLst>
              <a:gs pos="0">
                <a:schemeClr val="bg1">
                  <a:gamma/>
                  <a:shade val="66275"/>
                  <a:invGamma/>
                </a:schemeClr>
              </a:gs>
              <a:gs pos="50000">
                <a:schemeClr val="bg1"/>
              </a:gs>
              <a:gs pos="100000">
                <a:schemeClr val="bg1">
                  <a:gamma/>
                  <a:shade val="66275"/>
                  <a:invGamma/>
                </a:schemeClr>
              </a:gs>
            </a:gsLst>
            <a:lin ang="0" scaled="1"/>
          </a:gradFill>
          <a:ln w="9525">
            <a:noFill/>
            <a:miter lim="800000"/>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151007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par>
                          <p:cTn id="7" fill="hold">
                            <p:stCondLst>
                              <p:cond delay="500"/>
                            </p:stCondLst>
                            <p:childTnLst>
                              <p:par>
                                <p:cTn id="8" presetID="22" presetClass="entr" presetSubtype="1"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childTnLst>
                          </p:cTn>
                        </p:par>
                        <p:par>
                          <p:cTn id="19" fill="hold">
                            <p:stCondLst>
                              <p:cond delay="2000"/>
                            </p:stCondLst>
                            <p:childTnLst>
                              <p:par>
                                <p:cTn id="20" presetID="22" presetClass="entr" presetSubtype="8" fill="hold" nodeType="afterEffect">
                                  <p:stCondLst>
                                    <p:cond delay="200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par>
                          <p:cTn id="23" fill="hold">
                            <p:stCondLst>
                              <p:cond delay="4500"/>
                            </p:stCondLst>
                            <p:childTnLst>
                              <p:par>
                                <p:cTn id="24" presetID="22" presetClass="entr" presetSubtype="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par>
                          <p:cTn id="27" fill="hold">
                            <p:stCondLst>
                              <p:cond delay="500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childTnLst>
                          </p:cTn>
                        </p:par>
                        <p:par>
                          <p:cTn id="31" fill="hold">
                            <p:stCondLst>
                              <p:cond delay="5500"/>
                            </p:stCondLst>
                            <p:childTnLst>
                              <p:par>
                                <p:cTn id="32" presetID="22" presetClass="entr" presetSubtype="2" fill="hold" nodeType="afterEffect">
                                  <p:stCondLst>
                                    <p:cond delay="2000"/>
                                  </p:stCondLst>
                                  <p:childTnLst>
                                    <p:set>
                                      <p:cBhvr>
                                        <p:cTn id="33" dur="1" fill="hold">
                                          <p:stCondLst>
                                            <p:cond delay="0"/>
                                          </p:stCondLst>
                                        </p:cTn>
                                        <p:tgtEl>
                                          <p:spTgt spid="26"/>
                                        </p:tgtEl>
                                        <p:attrNameLst>
                                          <p:attrName>style.visibility</p:attrName>
                                        </p:attrNameLst>
                                      </p:cBhvr>
                                      <p:to>
                                        <p:strVal val="visible"/>
                                      </p:to>
                                    </p:set>
                                    <p:animEffect transition="in" filter="wipe(right)">
                                      <p:cBhvr>
                                        <p:cTn id="34" dur="500"/>
                                        <p:tgtEl>
                                          <p:spTgt spid="2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p:bldP spid="11" grpId="0"/>
      <p:bldP spid="20"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88640"/>
            <a:ext cx="8424936" cy="2308324"/>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19</a:t>
            </a:r>
            <a:r>
              <a:rPr lang="en-US" altLang="zh-CN" sz="2400" b="1" dirty="0" smtClean="0">
                <a:solidFill>
                  <a:srgbClr val="0000FF"/>
                </a:solidFill>
                <a:latin typeface="Times New Roman" pitchFamily="18" charset="0"/>
                <a:cs typeface="Times New Roman" pitchFamily="18" charset="0"/>
              </a:rPr>
              <a:t>.</a:t>
            </a:r>
            <a:r>
              <a:rPr lang="zh-CN" altLang="zh-CN" sz="2400" b="1" dirty="0">
                <a:solidFill>
                  <a:srgbClr val="0000FF"/>
                </a:solidFill>
                <a:latin typeface="Times New Roman" pitchFamily="18" charset="0"/>
                <a:cs typeface="Times New Roman" pitchFamily="18" charset="0"/>
              </a:rPr>
              <a:t>用波长</a:t>
            </a:r>
            <a:r>
              <a:rPr lang="en-US" altLang="zh-CN" sz="2400" b="1" i="1" dirty="0">
                <a:solidFill>
                  <a:srgbClr val="0000FF"/>
                </a:solidFill>
                <a:latin typeface="Times New Roman" pitchFamily="18" charset="0"/>
                <a:cs typeface="Times New Roman" pitchFamily="18" charset="0"/>
                <a:sym typeface="Symbol"/>
              </a:rPr>
              <a:t></a:t>
            </a:r>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600nm</a:t>
            </a:r>
            <a:r>
              <a:rPr lang="zh-CN" altLang="zh-CN" sz="2400" b="1" dirty="0">
                <a:solidFill>
                  <a:srgbClr val="0000FF"/>
                </a:solidFill>
                <a:latin typeface="Times New Roman" pitchFamily="18" charset="0"/>
                <a:cs typeface="Times New Roman" pitchFamily="18" charset="0"/>
              </a:rPr>
              <a:t>的平行光垂直照射光栅，第二级明条纹在</a:t>
            </a:r>
            <a:r>
              <a:rPr lang="en-US" altLang="zh-CN" sz="2400" b="1" dirty="0">
                <a:solidFill>
                  <a:srgbClr val="0000FF"/>
                </a:solidFill>
                <a:latin typeface="Times New Roman" pitchFamily="18" charset="0"/>
                <a:cs typeface="Times New Roman" pitchFamily="18" charset="0"/>
              </a:rPr>
              <a:t>sin</a:t>
            </a:r>
            <a:r>
              <a:rPr lang="en-US" altLang="zh-CN" sz="2400" b="1" i="1" dirty="0">
                <a:solidFill>
                  <a:srgbClr val="0000FF"/>
                </a:solidFill>
                <a:latin typeface="Times New Roman" pitchFamily="18" charset="0"/>
                <a:cs typeface="Times New Roman" pitchFamily="18" charset="0"/>
                <a:sym typeface="Symbol"/>
              </a:rPr>
              <a:t></a:t>
            </a:r>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0.2</a:t>
            </a:r>
            <a:r>
              <a:rPr lang="zh-CN" altLang="zh-CN" sz="2400" b="1" dirty="0">
                <a:solidFill>
                  <a:srgbClr val="0000FF"/>
                </a:solidFill>
                <a:latin typeface="Times New Roman" pitchFamily="18" charset="0"/>
                <a:cs typeface="Times New Roman" pitchFamily="18" charset="0"/>
              </a:rPr>
              <a:t>处，设光栅不透明部分的宽度</a:t>
            </a:r>
            <a:r>
              <a:rPr lang="en-US" altLang="zh-CN" sz="2400" b="1" i="1" dirty="0">
                <a:solidFill>
                  <a:srgbClr val="0000FF"/>
                </a:solidFill>
                <a:latin typeface="Times New Roman" pitchFamily="18" charset="0"/>
                <a:cs typeface="Times New Roman" pitchFamily="18" charset="0"/>
              </a:rPr>
              <a:t>b</a:t>
            </a:r>
            <a:r>
              <a:rPr lang="zh-CN" altLang="zh-CN" sz="2400" b="1" dirty="0">
                <a:solidFill>
                  <a:srgbClr val="0000FF"/>
                </a:solidFill>
                <a:latin typeface="Times New Roman" pitchFamily="18" charset="0"/>
                <a:cs typeface="Times New Roman" pitchFamily="18" charset="0"/>
              </a:rPr>
              <a:t>是透明部分宽度</a:t>
            </a:r>
            <a:r>
              <a:rPr lang="en-US" altLang="zh-CN" sz="2400" b="1" i="1" dirty="0">
                <a:solidFill>
                  <a:srgbClr val="0000FF"/>
                </a:solidFill>
                <a:latin typeface="Times New Roman" pitchFamily="18" charset="0"/>
                <a:cs typeface="Times New Roman" pitchFamily="18" charset="0"/>
              </a:rPr>
              <a:t>a</a:t>
            </a:r>
            <a:r>
              <a:rPr lang="zh-CN" altLang="zh-CN" sz="2400" b="1" dirty="0">
                <a:solidFill>
                  <a:srgbClr val="0000FF"/>
                </a:solidFill>
                <a:latin typeface="Times New Roman" pitchFamily="18" charset="0"/>
                <a:cs typeface="Times New Roman" pitchFamily="18" charset="0"/>
              </a:rPr>
              <a:t>的</a:t>
            </a:r>
            <a:r>
              <a:rPr lang="en-US" altLang="zh-CN" sz="2400" b="1" dirty="0">
                <a:solidFill>
                  <a:srgbClr val="0000FF"/>
                </a:solidFill>
                <a:latin typeface="Times New Roman" pitchFamily="18" charset="0"/>
                <a:cs typeface="Times New Roman" pitchFamily="18" charset="0"/>
              </a:rPr>
              <a:t>3</a:t>
            </a:r>
            <a:r>
              <a:rPr lang="zh-CN" altLang="zh-CN" sz="2400" b="1" dirty="0">
                <a:solidFill>
                  <a:srgbClr val="0000FF"/>
                </a:solidFill>
                <a:latin typeface="Times New Roman" pitchFamily="18" charset="0"/>
                <a:cs typeface="Times New Roman" pitchFamily="18" charset="0"/>
              </a:rPr>
              <a:t>倍。试求：</a:t>
            </a:r>
          </a:p>
          <a:p>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1</a:t>
            </a:r>
            <a:r>
              <a:rPr lang="zh-CN" altLang="zh-CN" sz="2400" b="1" dirty="0">
                <a:solidFill>
                  <a:srgbClr val="0000FF"/>
                </a:solidFill>
                <a:latin typeface="Times New Roman" pitchFamily="18" charset="0"/>
                <a:cs typeface="Times New Roman" pitchFamily="18" charset="0"/>
              </a:rPr>
              <a:t>）光栅常数 </a:t>
            </a:r>
            <a:r>
              <a:rPr lang="en-US" altLang="zh-CN" sz="2400" b="1" i="1" dirty="0" err="1">
                <a:solidFill>
                  <a:srgbClr val="0000FF"/>
                </a:solidFill>
                <a:latin typeface="Times New Roman" pitchFamily="18" charset="0"/>
                <a:cs typeface="Times New Roman" pitchFamily="18" charset="0"/>
              </a:rPr>
              <a:t>a</a:t>
            </a:r>
            <a:r>
              <a:rPr lang="en-US" altLang="zh-CN" sz="2400" b="1" dirty="0" err="1">
                <a:solidFill>
                  <a:srgbClr val="0000FF"/>
                </a:solidFill>
                <a:latin typeface="Times New Roman" pitchFamily="18" charset="0"/>
                <a:cs typeface="Times New Roman" pitchFamily="18" charset="0"/>
              </a:rPr>
              <a:t>+</a:t>
            </a:r>
            <a:r>
              <a:rPr lang="en-US" altLang="zh-CN" sz="2400" b="1" i="1" dirty="0" err="1">
                <a:solidFill>
                  <a:srgbClr val="0000FF"/>
                </a:solidFill>
                <a:latin typeface="Times New Roman" pitchFamily="18" charset="0"/>
                <a:cs typeface="Times New Roman" pitchFamily="18" charset="0"/>
              </a:rPr>
              <a:t>b</a:t>
            </a:r>
            <a:r>
              <a:rPr lang="zh-CN" altLang="zh-CN" sz="2400" b="1" dirty="0">
                <a:solidFill>
                  <a:srgbClr val="0000FF"/>
                </a:solidFill>
                <a:latin typeface="Times New Roman" pitchFamily="18" charset="0"/>
                <a:cs typeface="Times New Roman" pitchFamily="18" charset="0"/>
              </a:rPr>
              <a:t>；</a:t>
            </a:r>
          </a:p>
          <a:p>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）此光栅在衍射角 </a:t>
            </a:r>
            <a:r>
              <a:rPr lang="en-US" altLang="zh-CN" sz="2400" b="1" dirty="0">
                <a:solidFill>
                  <a:srgbClr val="0000FF"/>
                </a:solidFill>
                <a:latin typeface="Times New Roman" pitchFamily="18" charset="0"/>
                <a:cs typeface="Times New Roman" pitchFamily="18" charset="0"/>
              </a:rPr>
              <a:t>–90</a:t>
            </a:r>
            <a:r>
              <a:rPr lang="en-US" altLang="zh-CN" sz="2400" b="1" dirty="0">
                <a:solidFill>
                  <a:srgbClr val="0000FF"/>
                </a:solidFill>
                <a:latin typeface="Times New Roman" pitchFamily="18" charset="0"/>
                <a:cs typeface="Times New Roman" pitchFamily="18" charset="0"/>
                <a:sym typeface="Symbol"/>
              </a:rPr>
              <a:t></a:t>
            </a:r>
            <a:r>
              <a:rPr lang="zh-CN"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90</a:t>
            </a:r>
            <a:r>
              <a:rPr lang="en-US" altLang="zh-CN" sz="2400" b="1" dirty="0">
                <a:solidFill>
                  <a:srgbClr val="0000FF"/>
                </a:solidFill>
                <a:latin typeface="Times New Roman" pitchFamily="18" charset="0"/>
                <a:cs typeface="Times New Roman" pitchFamily="18" charset="0"/>
                <a:sym typeface="Symbol"/>
              </a:rPr>
              <a:t></a:t>
            </a:r>
            <a:r>
              <a:rPr lang="en-US" altLang="zh-CN" sz="2400" b="1"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范围内可能观察到哪些级明条纹？共多少条明纹？</a:t>
            </a:r>
          </a:p>
        </p:txBody>
      </p:sp>
      <p:graphicFrame>
        <p:nvGraphicFramePr>
          <p:cNvPr id="5" name="对象 4"/>
          <p:cNvGraphicFramePr>
            <a:graphicFrameLocks noChangeAspect="1"/>
          </p:cNvGraphicFramePr>
          <p:nvPr>
            <p:extLst>
              <p:ext uri="{D42A27DB-BD31-4B8C-83A1-F6EECF244321}">
                <p14:modId xmlns:p14="http://schemas.microsoft.com/office/powerpoint/2010/main" val="1914903639"/>
              </p:ext>
            </p:extLst>
          </p:nvPr>
        </p:nvGraphicFramePr>
        <p:xfrm>
          <a:off x="2459038" y="2984500"/>
          <a:ext cx="3290887" cy="801688"/>
        </p:xfrm>
        <a:graphic>
          <a:graphicData uri="http://schemas.openxmlformats.org/presentationml/2006/ole">
            <mc:AlternateContent xmlns:mc="http://schemas.openxmlformats.org/markup-compatibility/2006">
              <mc:Choice xmlns:v="urn:schemas-microsoft-com:vml" Requires="v">
                <p:oleObj spid="_x0000_s26668" name="公式" r:id="rId3" imgW="1663560" imgH="406080" progId="Equation.3">
                  <p:embed/>
                </p:oleObj>
              </mc:Choice>
              <mc:Fallback>
                <p:oleObj name="公式" r:id="rId3" imgW="1663560" imgH="406080" progId="Equation.3">
                  <p:embed/>
                  <p:pic>
                    <p:nvPicPr>
                      <p:cNvPr id="0" name="Object 2"/>
                      <p:cNvPicPr>
                        <a:picLocks noChangeAspect="1" noChangeArrowheads="1"/>
                      </p:cNvPicPr>
                      <p:nvPr/>
                    </p:nvPicPr>
                    <p:blipFill>
                      <a:blip r:embed="rId4"/>
                      <a:srcRect/>
                      <a:stretch>
                        <a:fillRect/>
                      </a:stretch>
                    </p:blipFill>
                    <p:spPr bwMode="auto">
                      <a:xfrm>
                        <a:off x="2459038" y="2984500"/>
                        <a:ext cx="3290887" cy="801688"/>
                      </a:xfrm>
                      <a:prstGeom prst="rect">
                        <a:avLst/>
                      </a:prstGeom>
                      <a:noFill/>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437045122"/>
              </p:ext>
            </p:extLst>
          </p:nvPr>
        </p:nvGraphicFramePr>
        <p:xfrm>
          <a:off x="2370138" y="4279900"/>
          <a:ext cx="3068637" cy="788988"/>
        </p:xfrm>
        <a:graphic>
          <a:graphicData uri="http://schemas.openxmlformats.org/presentationml/2006/ole">
            <mc:AlternateContent xmlns:mc="http://schemas.openxmlformats.org/markup-compatibility/2006">
              <mc:Choice xmlns:v="urn:schemas-microsoft-com:vml" Requires="v">
                <p:oleObj spid="_x0000_s26669" name="公式" r:id="rId5" imgW="1574640" imgH="406080" progId="Equation.3">
                  <p:embed/>
                </p:oleObj>
              </mc:Choice>
              <mc:Fallback>
                <p:oleObj name="公式" r:id="rId5" imgW="1574640" imgH="406080" progId="Equation.3">
                  <p:embed/>
                  <p:pic>
                    <p:nvPicPr>
                      <p:cNvPr id="0" name="Object 1"/>
                      <p:cNvPicPr>
                        <a:picLocks noChangeAspect="1" noChangeArrowheads="1"/>
                      </p:cNvPicPr>
                      <p:nvPr/>
                    </p:nvPicPr>
                    <p:blipFill>
                      <a:blip r:embed="rId6"/>
                      <a:srcRect/>
                      <a:stretch>
                        <a:fillRect/>
                      </a:stretch>
                    </p:blipFill>
                    <p:spPr bwMode="auto">
                      <a:xfrm>
                        <a:off x="2370138" y="4279900"/>
                        <a:ext cx="3068637" cy="788988"/>
                      </a:xfrm>
                      <a:prstGeom prst="rect">
                        <a:avLst/>
                      </a:prstGeom>
                      <a:noFill/>
                    </p:spPr>
                  </p:pic>
                </p:oleObj>
              </mc:Fallback>
            </mc:AlternateContent>
          </a:graphicData>
        </a:graphic>
      </p:graphicFrame>
      <p:sp>
        <p:nvSpPr>
          <p:cNvPr id="7" name="Rectangle 3"/>
          <p:cNvSpPr>
            <a:spLocks noChangeArrowheads="1"/>
          </p:cNvSpPr>
          <p:nvPr/>
        </p:nvSpPr>
        <p:spPr bwMode="auto">
          <a:xfrm>
            <a:off x="467544" y="2492896"/>
            <a:ext cx="79977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FF0000"/>
                </a:solidFill>
                <a:effectLst/>
                <a:latin typeface="Times New Roman" pitchFamily="18" charset="0"/>
                <a:cs typeface="Times New Roman" pitchFamily="18" charset="0"/>
              </a:rPr>
              <a:t>解：</a:t>
            </a:r>
            <a:r>
              <a:rPr kumimoji="0" lang="zh-CN"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1</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）由光栅方程</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1" u="none" strike="noStrike" cap="none" normalizeH="0" baseline="0" dirty="0" err="1" smtClean="0">
                <a:ln>
                  <a:noFill/>
                </a:ln>
                <a:solidFill>
                  <a:srgbClr val="0000FF"/>
                </a:solidFill>
                <a:effectLst/>
                <a:latin typeface="Times New Roman" pitchFamily="18" charset="0"/>
                <a:cs typeface="Times New Roman" pitchFamily="18" charset="0"/>
              </a:rPr>
              <a:t>a</a:t>
            </a:r>
            <a:r>
              <a:rPr kumimoji="0" lang="en-US" altLang="zh-CN" sz="2400" b="1" i="0" u="none" strike="noStrike" cap="none" normalizeH="0" baseline="0" dirty="0" err="1" smtClean="0">
                <a:ln>
                  <a:noFill/>
                </a:ln>
                <a:solidFill>
                  <a:srgbClr val="0000FF"/>
                </a:solidFill>
                <a:effectLst/>
                <a:latin typeface="Times New Roman" pitchFamily="18" charset="0"/>
                <a:cs typeface="Times New Roman" pitchFamily="18" charset="0"/>
              </a:rPr>
              <a:t>+</a:t>
            </a:r>
            <a:r>
              <a:rPr kumimoji="0" lang="en-US" altLang="zh-CN" sz="2400" b="1" i="1" u="none" strike="noStrike" cap="none" normalizeH="0" baseline="0" dirty="0" err="1" smtClean="0">
                <a:ln>
                  <a:noFill/>
                </a:ln>
                <a:solidFill>
                  <a:srgbClr val="0000FF"/>
                </a:solidFill>
                <a:effectLst/>
                <a:latin typeface="Times New Roman" pitchFamily="18" charset="0"/>
                <a:cs typeface="Times New Roman" pitchFamily="18" charset="0"/>
              </a:rPr>
              <a:t>b</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)·sin</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k</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，得光栅常数为</a:t>
            </a:r>
            <a:r>
              <a:rPr kumimoji="0" lang="zh-CN" altLang="en-US" sz="12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p>
        </p:txBody>
      </p:sp>
      <p:sp>
        <p:nvSpPr>
          <p:cNvPr id="8" name="Rectangle 4"/>
          <p:cNvSpPr>
            <a:spLocks noChangeArrowheads="1"/>
          </p:cNvSpPr>
          <p:nvPr/>
        </p:nvSpPr>
        <p:spPr bwMode="auto">
          <a:xfrm>
            <a:off x="1043608" y="3789040"/>
            <a:ext cx="74911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5581650" algn="r"/>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2</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  由光栅方程</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1" u="none" strike="noStrike" cap="none" normalizeH="0" baseline="0" dirty="0" err="1" smtClean="0">
                <a:ln>
                  <a:noFill/>
                </a:ln>
                <a:solidFill>
                  <a:srgbClr val="0000FF"/>
                </a:solidFill>
                <a:effectLst/>
                <a:latin typeface="Times New Roman" pitchFamily="18" charset="0"/>
                <a:cs typeface="Times New Roman" pitchFamily="18" charset="0"/>
              </a:rPr>
              <a:t>a</a:t>
            </a:r>
            <a:r>
              <a:rPr kumimoji="0" lang="en-US" altLang="zh-CN" sz="2400" b="1" i="0" u="none" strike="noStrike" cap="none" normalizeH="0" baseline="0" dirty="0" err="1" smtClean="0">
                <a:ln>
                  <a:noFill/>
                </a:ln>
                <a:solidFill>
                  <a:srgbClr val="0000FF"/>
                </a:solidFill>
                <a:effectLst/>
                <a:latin typeface="Times New Roman" pitchFamily="18" charset="0"/>
                <a:cs typeface="Times New Roman" pitchFamily="18" charset="0"/>
              </a:rPr>
              <a:t>+</a:t>
            </a:r>
            <a:r>
              <a:rPr kumimoji="0" lang="en-US" altLang="zh-CN" sz="2400" b="1" i="1" u="none" strike="noStrike" cap="none" normalizeH="0" baseline="0" dirty="0" err="1" smtClean="0">
                <a:ln>
                  <a:noFill/>
                </a:ln>
                <a:solidFill>
                  <a:srgbClr val="0000FF"/>
                </a:solidFill>
                <a:effectLst/>
                <a:latin typeface="Times New Roman" pitchFamily="18" charset="0"/>
                <a:cs typeface="Times New Roman" pitchFamily="18" charset="0"/>
              </a:rPr>
              <a:t>b</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)·sin</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k</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令</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sin</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1</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，解得</a:t>
            </a:r>
            <a:r>
              <a:rPr kumimoji="0" lang="zh-CN" altLang="en-US" sz="2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sym typeface="Symbol" pitchFamily="18" charset="2"/>
              </a:rPr>
              <a:t>      </a:t>
            </a:r>
          </a:p>
        </p:txBody>
      </p:sp>
      <p:sp>
        <p:nvSpPr>
          <p:cNvPr id="9" name="Rectangle 5"/>
          <p:cNvSpPr>
            <a:spLocks noChangeArrowheads="1"/>
          </p:cNvSpPr>
          <p:nvPr/>
        </p:nvSpPr>
        <p:spPr bwMode="auto">
          <a:xfrm>
            <a:off x="467544" y="5059050"/>
            <a:ext cx="8460432" cy="15696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zh-CN" altLang="en-US" sz="2400" b="1" dirty="0">
                <a:solidFill>
                  <a:srgbClr val="0000FF"/>
                </a:solidFill>
                <a:latin typeface="Times New Roman" pitchFamily="18" charset="0"/>
                <a:cs typeface="Times New Roman" pitchFamily="18" charset="0"/>
              </a:rPr>
              <a:t>即</a:t>
            </a:r>
            <a:r>
              <a:rPr lang="en-US" altLang="zh-CN" sz="2400" b="1" i="1" dirty="0">
                <a:solidFill>
                  <a:srgbClr val="0000FF"/>
                </a:solidFill>
                <a:latin typeface="Times New Roman" pitchFamily="18" charset="0"/>
                <a:cs typeface="Times New Roman" pitchFamily="18" charset="0"/>
              </a:rPr>
              <a:t>k</a:t>
            </a:r>
            <a:r>
              <a:rPr lang="zh-CN" altLang="en-US"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0</a:t>
            </a:r>
            <a:r>
              <a:rPr lang="zh-CN" altLang="en-US" sz="2400" b="1" dirty="0">
                <a:solidFill>
                  <a:srgbClr val="0000FF"/>
                </a:solidFill>
                <a:latin typeface="Times New Roman" pitchFamily="18" charset="0"/>
                <a:cs typeface="Times New Roman" pitchFamily="18" charset="0"/>
              </a:rPr>
              <a:t>，</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1</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2</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3</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4</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5</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6</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7</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8</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9</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10</a:t>
            </a:r>
            <a:r>
              <a:rPr lang="zh-CN" altLang="en-US" sz="2400" b="1" dirty="0">
                <a:solidFill>
                  <a:srgbClr val="0000FF"/>
                </a:solidFill>
                <a:latin typeface="Times New Roman" pitchFamily="18" charset="0"/>
                <a:cs typeface="Times New Roman" pitchFamily="18" charset="0"/>
                <a:sym typeface="Symbol" pitchFamily="18" charset="2"/>
              </a:rPr>
              <a:t>时出现极大。 </a:t>
            </a:r>
            <a:r>
              <a:rPr lang="zh-CN" altLang="en-US" sz="2400" b="1" dirty="0" smtClean="0">
                <a:solidFill>
                  <a:srgbClr val="0000FF"/>
                </a:solidFill>
                <a:latin typeface="Times New Roman" pitchFamily="18" charset="0"/>
                <a:cs typeface="Times New Roman" pitchFamily="18" charset="0"/>
                <a:sym typeface="Symbol" pitchFamily="18" charset="2"/>
              </a:rPr>
              <a:t>又</a:t>
            </a:r>
            <a:r>
              <a:rPr lang="zh-CN" altLang="en-US" sz="2400" b="1" dirty="0">
                <a:solidFill>
                  <a:srgbClr val="0000FF"/>
                </a:solidFill>
                <a:latin typeface="Times New Roman" pitchFamily="18" charset="0"/>
                <a:cs typeface="Times New Roman" pitchFamily="18" charset="0"/>
                <a:sym typeface="Symbol" pitchFamily="18" charset="2"/>
              </a:rPr>
              <a:t>由于</a:t>
            </a:r>
            <a:r>
              <a:rPr lang="en-US" altLang="zh-CN" sz="2400" b="1" dirty="0">
                <a:solidFill>
                  <a:srgbClr val="0000FF"/>
                </a:solidFill>
                <a:latin typeface="Times New Roman" pitchFamily="18" charset="0"/>
                <a:cs typeface="Times New Roman" pitchFamily="18" charset="0"/>
                <a:sym typeface="Symbol" pitchFamily="18" charset="2"/>
              </a:rPr>
              <a:t>b</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sym typeface="Symbol" pitchFamily="18" charset="2"/>
              </a:rPr>
              <a:t>3 a</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err="1">
                <a:solidFill>
                  <a:srgbClr val="0000FF"/>
                </a:solidFill>
                <a:latin typeface="Times New Roman" pitchFamily="18" charset="0"/>
                <a:cs typeface="Times New Roman" pitchFamily="18" charset="0"/>
                <a:sym typeface="Symbol" pitchFamily="18" charset="2"/>
              </a:rPr>
              <a:t>a+b</a:t>
            </a:r>
            <a:r>
              <a:rPr lang="en-US" altLang="zh-CN" sz="2400" b="1" dirty="0">
                <a:solidFill>
                  <a:srgbClr val="0000FF"/>
                </a:solidFill>
                <a:latin typeface="Times New Roman" pitchFamily="18" charset="0"/>
                <a:cs typeface="Times New Roman" pitchFamily="18" charset="0"/>
                <a:sym typeface="Symbol" pitchFamily="18" charset="2"/>
              </a:rPr>
              <a:t> = 4a</a:t>
            </a:r>
            <a:r>
              <a:rPr lang="zh-CN" altLang="en-US" sz="2400" b="1" dirty="0">
                <a:solidFill>
                  <a:srgbClr val="0000FF"/>
                </a:solidFill>
                <a:latin typeface="Times New Roman" pitchFamily="18" charset="0"/>
                <a:cs typeface="Times New Roman" pitchFamily="18" charset="0"/>
                <a:sym typeface="Symbol" pitchFamily="18" charset="2"/>
              </a:rPr>
              <a:t>，因此有</a:t>
            </a:r>
            <a:r>
              <a:rPr lang="en-US" altLang="zh-CN" sz="2400" b="1" i="1" dirty="0">
                <a:solidFill>
                  <a:srgbClr val="0000FF"/>
                </a:solidFill>
                <a:latin typeface="Times New Roman" pitchFamily="18" charset="0"/>
                <a:cs typeface="Times New Roman" pitchFamily="18" charset="0"/>
                <a:sym typeface="Symbol" pitchFamily="18" charset="2"/>
              </a:rPr>
              <a:t>k</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4</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8</a:t>
            </a:r>
            <a:r>
              <a:rPr lang="zh-CN" altLang="en-US" sz="2400" b="1" dirty="0">
                <a:solidFill>
                  <a:srgbClr val="0000FF"/>
                </a:solidFill>
                <a:latin typeface="Times New Roman" pitchFamily="18" charset="0"/>
                <a:cs typeface="Times New Roman" pitchFamily="18" charset="0"/>
                <a:sym typeface="Symbol" pitchFamily="18" charset="2"/>
              </a:rPr>
              <a:t>时为缺级，                     </a:t>
            </a:r>
          </a:p>
          <a:p>
            <a:r>
              <a:rPr lang="en-US" altLang="zh-CN" sz="2400" b="1" i="1" dirty="0">
                <a:solidFill>
                  <a:srgbClr val="0000FF"/>
                </a:solidFill>
                <a:latin typeface="Times New Roman" pitchFamily="18" charset="0"/>
                <a:cs typeface="Times New Roman" pitchFamily="18" charset="0"/>
                <a:sym typeface="Symbol" pitchFamily="18" charset="2"/>
              </a:rPr>
              <a:t>k</a:t>
            </a:r>
            <a:r>
              <a:rPr lang="en-US" altLang="zh-CN" sz="2400" b="1" dirty="0">
                <a:solidFill>
                  <a:srgbClr val="0000FF"/>
                </a:solidFill>
                <a:latin typeface="Times New Roman" pitchFamily="18" charset="0"/>
                <a:cs typeface="Times New Roman" pitchFamily="18" charset="0"/>
                <a:sym typeface="Symbol" pitchFamily="18" charset="2"/>
              </a:rPr>
              <a:t> =±10</a:t>
            </a:r>
            <a:r>
              <a:rPr lang="zh-CN" altLang="en-US" sz="2400" b="1" dirty="0">
                <a:solidFill>
                  <a:srgbClr val="0000FF"/>
                </a:solidFill>
                <a:latin typeface="Times New Roman" pitchFamily="18" charset="0"/>
                <a:cs typeface="Times New Roman" pitchFamily="18" charset="0"/>
                <a:sym typeface="Symbol" pitchFamily="18" charset="2"/>
              </a:rPr>
              <a:t>在</a:t>
            </a:r>
            <a:r>
              <a:rPr lang="en-US" altLang="zh-CN" sz="2400" b="1" dirty="0">
                <a:solidFill>
                  <a:srgbClr val="0000FF"/>
                </a:solidFill>
                <a:latin typeface="Times New Roman" pitchFamily="18" charset="0"/>
                <a:cs typeface="Times New Roman" pitchFamily="18" charset="0"/>
                <a:sym typeface="Symbol" pitchFamily="18" charset="2"/>
              </a:rPr>
              <a:t>±90°</a:t>
            </a:r>
            <a:r>
              <a:rPr lang="zh-CN" altLang="en-US" sz="2400" b="1" dirty="0">
                <a:solidFill>
                  <a:srgbClr val="0000FF"/>
                </a:solidFill>
                <a:latin typeface="Times New Roman" pitchFamily="18" charset="0"/>
                <a:cs typeface="Times New Roman" pitchFamily="18" charset="0"/>
                <a:sym typeface="Symbol" pitchFamily="18" charset="2"/>
              </a:rPr>
              <a:t>处看不到</a:t>
            </a:r>
            <a:r>
              <a:rPr lang="zh-CN" altLang="en-US" sz="2400" b="1" dirty="0" smtClean="0">
                <a:solidFill>
                  <a:srgbClr val="0000FF"/>
                </a:solidFill>
                <a:latin typeface="Times New Roman" pitchFamily="18" charset="0"/>
                <a:cs typeface="Times New Roman" pitchFamily="18" charset="0"/>
                <a:sym typeface="Symbol" pitchFamily="18" charset="2"/>
              </a:rPr>
              <a:t>。因此</a:t>
            </a:r>
            <a:r>
              <a:rPr lang="zh-CN" altLang="en-US" sz="2400" b="1" dirty="0">
                <a:solidFill>
                  <a:srgbClr val="0000FF"/>
                </a:solidFill>
                <a:latin typeface="Times New Roman" pitchFamily="18" charset="0"/>
                <a:cs typeface="Times New Roman" pitchFamily="18" charset="0"/>
                <a:sym typeface="Symbol" pitchFamily="18" charset="2"/>
              </a:rPr>
              <a:t>，能出现</a:t>
            </a:r>
            <a:r>
              <a:rPr lang="en-US" altLang="zh-CN" sz="2400" b="1" i="1" dirty="0">
                <a:solidFill>
                  <a:srgbClr val="0000FF"/>
                </a:solidFill>
                <a:latin typeface="Times New Roman" pitchFamily="18" charset="0"/>
                <a:cs typeface="Times New Roman" pitchFamily="18" charset="0"/>
                <a:sym typeface="Symbol" pitchFamily="18" charset="2"/>
              </a:rPr>
              <a:t>k</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sym typeface="Symbol" pitchFamily="18" charset="2"/>
              </a:rPr>
              <a:t>0</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1</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2</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3</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5</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6</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7</a:t>
            </a:r>
            <a:r>
              <a:rPr lang="zh-CN" altLang="en-US" sz="2400" b="1" dirty="0">
                <a:solidFill>
                  <a:srgbClr val="0000FF"/>
                </a:solidFill>
                <a:latin typeface="Times New Roman" pitchFamily="18" charset="0"/>
                <a:cs typeface="Times New Roman" pitchFamily="18" charset="0"/>
                <a:sym typeface="Symbol" pitchFamily="18" charset="2"/>
              </a:rPr>
              <a:t>，</a:t>
            </a:r>
            <a:r>
              <a:rPr lang="en-US" altLang="zh-CN" sz="2400" b="1" dirty="0">
                <a:solidFill>
                  <a:srgbClr val="0000FF"/>
                </a:solidFill>
                <a:latin typeface="Times New Roman" pitchFamily="18" charset="0"/>
                <a:cs typeface="Times New Roman" pitchFamily="18" charset="0"/>
              </a:rPr>
              <a:t>9</a:t>
            </a:r>
            <a:r>
              <a:rPr lang="zh-CN" altLang="en-US" sz="2400" b="1" dirty="0">
                <a:solidFill>
                  <a:srgbClr val="0000FF"/>
                </a:solidFill>
                <a:latin typeface="Times New Roman" pitchFamily="18" charset="0"/>
                <a:cs typeface="Times New Roman" pitchFamily="18" charset="0"/>
                <a:sym typeface="Symbol" pitchFamily="18" charset="2"/>
              </a:rPr>
              <a:t>级明条纹，</a:t>
            </a:r>
            <a:r>
              <a:rPr lang="zh-CN" altLang="en-US" sz="2400" b="1" dirty="0">
                <a:solidFill>
                  <a:srgbClr val="FF0000"/>
                </a:solidFill>
                <a:latin typeface="Times New Roman" pitchFamily="18" charset="0"/>
                <a:cs typeface="Times New Roman" pitchFamily="18" charset="0"/>
                <a:sym typeface="Symbol" pitchFamily="18" charset="2"/>
              </a:rPr>
              <a:t>共</a:t>
            </a:r>
            <a:r>
              <a:rPr lang="en-US" altLang="zh-CN" sz="2400" b="1" dirty="0">
                <a:solidFill>
                  <a:srgbClr val="FF0000"/>
                </a:solidFill>
                <a:latin typeface="Times New Roman" pitchFamily="18" charset="0"/>
                <a:cs typeface="Times New Roman" pitchFamily="18" charset="0"/>
                <a:sym typeface="Symbol" pitchFamily="18" charset="2"/>
              </a:rPr>
              <a:t>15</a:t>
            </a:r>
            <a:r>
              <a:rPr lang="zh-CN" altLang="en-US" sz="2400" b="1" dirty="0">
                <a:solidFill>
                  <a:srgbClr val="FF0000"/>
                </a:solidFill>
                <a:latin typeface="Times New Roman" pitchFamily="18" charset="0"/>
                <a:cs typeface="Times New Roman" pitchFamily="18" charset="0"/>
                <a:sym typeface="Symbol" pitchFamily="18" charset="2"/>
              </a:rPr>
              <a:t>条明纹。 </a:t>
            </a:r>
          </a:p>
        </p:txBody>
      </p:sp>
    </p:spTree>
    <p:extLst>
      <p:ext uri="{BB962C8B-B14F-4D97-AF65-F5344CB8AC3E}">
        <p14:creationId xmlns:p14="http://schemas.microsoft.com/office/powerpoint/2010/main" val="330113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377296626"/>
              </p:ext>
            </p:extLst>
          </p:nvPr>
        </p:nvGraphicFramePr>
        <p:xfrm>
          <a:off x="1409700" y="1184275"/>
          <a:ext cx="2794000" cy="889000"/>
        </p:xfrm>
        <a:graphic>
          <a:graphicData uri="http://schemas.openxmlformats.org/presentationml/2006/ole">
            <mc:AlternateContent xmlns:mc="http://schemas.openxmlformats.org/markup-compatibility/2006">
              <mc:Choice xmlns:v="urn:schemas-microsoft-com:vml" Requires="v">
                <p:oleObj spid="_x0000_s27698" name="公式" r:id="rId3" imgW="1396800" imgH="444240" progId="Equation.3">
                  <p:embed/>
                </p:oleObj>
              </mc:Choice>
              <mc:Fallback>
                <p:oleObj name="公式" r:id="rId3" imgW="1396800" imgH="444240" progId="Equation.3">
                  <p:embed/>
                  <p:pic>
                    <p:nvPicPr>
                      <p:cNvPr id="0" name=""/>
                      <p:cNvPicPr>
                        <a:picLocks noChangeAspect="1" noChangeArrowheads="1"/>
                      </p:cNvPicPr>
                      <p:nvPr/>
                    </p:nvPicPr>
                    <p:blipFill>
                      <a:blip r:embed="rId4"/>
                      <a:srcRect/>
                      <a:stretch>
                        <a:fillRect/>
                      </a:stretch>
                    </p:blipFill>
                    <p:spPr bwMode="auto">
                      <a:xfrm>
                        <a:off x="1409700" y="1184275"/>
                        <a:ext cx="27940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017627004"/>
              </p:ext>
            </p:extLst>
          </p:nvPr>
        </p:nvGraphicFramePr>
        <p:xfrm>
          <a:off x="4500563" y="1184275"/>
          <a:ext cx="2843212" cy="889000"/>
        </p:xfrm>
        <a:graphic>
          <a:graphicData uri="http://schemas.openxmlformats.org/presentationml/2006/ole">
            <mc:AlternateContent xmlns:mc="http://schemas.openxmlformats.org/markup-compatibility/2006">
              <mc:Choice xmlns:v="urn:schemas-microsoft-com:vml" Requires="v">
                <p:oleObj spid="_x0000_s27699" name="公式" r:id="rId5" imgW="1422360" imgH="444240" progId="Equation.3">
                  <p:embed/>
                </p:oleObj>
              </mc:Choice>
              <mc:Fallback>
                <p:oleObj name="公式" r:id="rId5" imgW="1422360" imgH="444240" progId="Equation.3">
                  <p:embed/>
                  <p:pic>
                    <p:nvPicPr>
                      <p:cNvPr id="0" name=""/>
                      <p:cNvPicPr>
                        <a:picLocks noChangeAspect="1" noChangeArrowheads="1"/>
                      </p:cNvPicPr>
                      <p:nvPr/>
                    </p:nvPicPr>
                    <p:blipFill>
                      <a:blip r:embed="rId6"/>
                      <a:srcRect/>
                      <a:stretch>
                        <a:fillRect/>
                      </a:stretch>
                    </p:blipFill>
                    <p:spPr bwMode="auto">
                      <a:xfrm>
                        <a:off x="4500563" y="1184275"/>
                        <a:ext cx="2843212"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48297005"/>
              </p:ext>
            </p:extLst>
          </p:nvPr>
        </p:nvGraphicFramePr>
        <p:xfrm>
          <a:off x="2982913" y="2192338"/>
          <a:ext cx="2997200" cy="889000"/>
        </p:xfrm>
        <a:graphic>
          <a:graphicData uri="http://schemas.openxmlformats.org/presentationml/2006/ole">
            <mc:AlternateContent xmlns:mc="http://schemas.openxmlformats.org/markup-compatibility/2006">
              <mc:Choice xmlns:v="urn:schemas-microsoft-com:vml" Requires="v">
                <p:oleObj spid="_x0000_s27700" name="公式" r:id="rId7" imgW="1498320" imgH="444240" progId="Equation.3">
                  <p:embed/>
                </p:oleObj>
              </mc:Choice>
              <mc:Fallback>
                <p:oleObj name="公式" r:id="rId7" imgW="1498320" imgH="444240" progId="Equation.3">
                  <p:embed/>
                  <p:pic>
                    <p:nvPicPr>
                      <p:cNvPr id="0" name=""/>
                      <p:cNvPicPr>
                        <a:picLocks noChangeAspect="1" noChangeArrowheads="1"/>
                      </p:cNvPicPr>
                      <p:nvPr/>
                    </p:nvPicPr>
                    <p:blipFill>
                      <a:blip r:embed="rId8"/>
                      <a:srcRect/>
                      <a:stretch>
                        <a:fillRect/>
                      </a:stretch>
                    </p:blipFill>
                    <p:spPr bwMode="auto">
                      <a:xfrm>
                        <a:off x="2982913" y="2192338"/>
                        <a:ext cx="29972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4"/>
          <p:cNvSpPr>
            <a:spLocks noChangeArrowheads="1"/>
          </p:cNvSpPr>
          <p:nvPr/>
        </p:nvSpPr>
        <p:spPr bwMode="auto">
          <a:xfrm>
            <a:off x="467544" y="488285"/>
            <a:ext cx="54425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6600"/>
                </a:solidFill>
                <a:effectLst/>
                <a:latin typeface="Times New Roman" pitchFamily="18" charset="0"/>
                <a:cs typeface="Times New Roman" pitchFamily="18" charset="0"/>
              </a:rPr>
              <a:t>1. </a:t>
            </a:r>
            <a:r>
              <a:rPr kumimoji="0" lang="zh-CN" altLang="en-US" sz="2400" b="1" i="0" u="none" strike="noStrike" cap="none" normalizeH="0" baseline="0" dirty="0" smtClean="0">
                <a:ln>
                  <a:noFill/>
                </a:ln>
                <a:solidFill>
                  <a:srgbClr val="0000FF"/>
                </a:solidFill>
                <a:effectLst/>
                <a:latin typeface="+mn-ea"/>
                <a:cs typeface="Times New Roman" pitchFamily="18" charset="0"/>
              </a:rPr>
              <a:t>三个同方向、同频率简谐运动分别为</a:t>
            </a:r>
            <a:endParaRPr kumimoji="0" lang="zh-CN" altLang="en-US" sz="2400" b="1" i="0" u="none" strike="noStrike" cap="none" normalizeH="0" baseline="0" dirty="0" smtClean="0">
              <a:ln>
                <a:noFill/>
              </a:ln>
              <a:solidFill>
                <a:srgbClr val="0000FF"/>
              </a:solidFill>
              <a:effectLst/>
              <a:latin typeface="Arial" pitchFamily="34" charset="0"/>
              <a:ea typeface="宋体" pitchFamily="2" charset="-122"/>
              <a:cs typeface="宋体" pitchFamily="2" charset="-122"/>
            </a:endParaRPr>
          </a:p>
        </p:txBody>
      </p:sp>
      <p:sp>
        <p:nvSpPr>
          <p:cNvPr id="10" name="Rectangle 7"/>
          <p:cNvSpPr>
            <a:spLocks noChangeArrowheads="1"/>
          </p:cNvSpPr>
          <p:nvPr/>
        </p:nvSpPr>
        <p:spPr bwMode="auto">
          <a:xfrm>
            <a:off x="467544" y="3297758"/>
            <a:ext cx="8136904"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0000FF"/>
                </a:solidFill>
                <a:effectLst/>
                <a:latin typeface="+mn-ea"/>
                <a:cs typeface="Times New Roman" pitchFamily="18" charset="0"/>
              </a:rPr>
              <a:t> </a:t>
            </a:r>
            <a:r>
              <a:rPr kumimoji="0" lang="en-US" altLang="zh-CN" sz="2400" b="1" i="0" u="none" strike="noStrike" cap="none" normalizeH="0" baseline="0" dirty="0" smtClean="0">
                <a:ln>
                  <a:noFill/>
                </a:ln>
                <a:solidFill>
                  <a:srgbClr val="0000FF"/>
                </a:solidFill>
                <a:effectLst/>
                <a:latin typeface="+mn-ea"/>
                <a:cs typeface="Times New Roman" pitchFamily="18" charset="0"/>
              </a:rPr>
              <a:t>(SI)</a:t>
            </a:r>
            <a:r>
              <a:rPr kumimoji="0" lang="zh-CN" altLang="en-US" sz="2400" b="1" i="0" u="none" strike="noStrike" cap="none" normalizeH="0" baseline="0" dirty="0" smtClean="0">
                <a:ln>
                  <a:noFill/>
                </a:ln>
                <a:solidFill>
                  <a:srgbClr val="0000FF"/>
                </a:solidFill>
                <a:effectLst/>
                <a:latin typeface="+mn-ea"/>
                <a:cs typeface="Times New Roman" pitchFamily="18" charset="0"/>
              </a:rPr>
              <a:t>，合振动由初始位置运动到</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x</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 +</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A</a:t>
            </a:r>
            <a:r>
              <a:rPr kumimoji="0" lang="zh-CN" altLang="en-US" sz="2400" b="1" i="0" u="none" strike="noStrike" cap="none" normalizeH="0" baseline="0" dirty="0" smtClean="0">
                <a:ln>
                  <a:noFill/>
                </a:ln>
                <a:solidFill>
                  <a:srgbClr val="0000FF"/>
                </a:solidFill>
                <a:effectLst/>
                <a:latin typeface="+mn-ea"/>
                <a:cs typeface="Times New Roman" pitchFamily="18" charset="0"/>
              </a:rPr>
              <a:t>（</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A</a:t>
            </a:r>
            <a:r>
              <a:rPr kumimoji="0" lang="zh-CN" altLang="en-US" sz="2400" b="1" i="0" u="none" strike="noStrike" cap="none" normalizeH="0" baseline="0" dirty="0" smtClean="0">
                <a:ln>
                  <a:noFill/>
                </a:ln>
                <a:solidFill>
                  <a:srgbClr val="0000FF"/>
                </a:solidFill>
                <a:effectLst/>
                <a:latin typeface="+mn-ea"/>
                <a:cs typeface="Times New Roman" pitchFamily="18" charset="0"/>
              </a:rPr>
              <a:t>为合振动的振幅）处所需要的最短时间为</a:t>
            </a:r>
            <a:r>
              <a:rPr kumimoji="0" lang="zh-CN" altLang="en-US" sz="2400" b="1" i="0" u="sng" strike="noStrike" cap="none" normalizeH="0" baseline="0" dirty="0" smtClean="0">
                <a:ln>
                  <a:noFill/>
                </a:ln>
                <a:solidFill>
                  <a:srgbClr val="0000FF"/>
                </a:solidFill>
                <a:effectLst/>
                <a:latin typeface="+mn-ea"/>
                <a:cs typeface="Times New Roman" pitchFamily="18" charset="0"/>
              </a:rPr>
              <a:t>         </a:t>
            </a:r>
            <a:r>
              <a:rPr kumimoji="0" lang="zh-CN" altLang="en-US" sz="2400" b="1" i="0" u="none" strike="noStrike" cap="none" normalizeH="0" baseline="0" dirty="0" smtClean="0">
                <a:ln>
                  <a:noFill/>
                </a:ln>
                <a:solidFill>
                  <a:srgbClr val="0000FF"/>
                </a:solidFill>
                <a:effectLst/>
                <a:latin typeface="+mn-ea"/>
                <a:cs typeface="Times New Roman" pitchFamily="18" charset="0"/>
              </a:rPr>
              <a:t>。</a:t>
            </a:r>
            <a:endParaRPr kumimoji="0" lang="zh-CN" altLang="en-US" sz="2400" b="1" i="0" u="none" strike="noStrike" cap="none" normalizeH="0" baseline="0" dirty="0" smtClean="0">
              <a:ln>
                <a:noFill/>
              </a:ln>
              <a:solidFill>
                <a:srgbClr val="0000FF"/>
              </a:solidFill>
              <a:effectLst/>
              <a:latin typeface="+mn-ea"/>
              <a:cs typeface="宋体" pitchFamily="2" charset="-122"/>
            </a:endParaRPr>
          </a:p>
        </p:txBody>
      </p:sp>
      <p:sp>
        <p:nvSpPr>
          <p:cNvPr id="11" name="矩形 10"/>
          <p:cNvSpPr/>
          <p:nvPr/>
        </p:nvSpPr>
        <p:spPr>
          <a:xfrm>
            <a:off x="4644008" y="3717032"/>
            <a:ext cx="766557" cy="461665"/>
          </a:xfrm>
          <a:prstGeom prst="rect">
            <a:avLst/>
          </a:prstGeom>
        </p:spPr>
        <p:txBody>
          <a:bodyPr wrap="none">
            <a:spAutoFit/>
          </a:bodyPr>
          <a:lstStyle/>
          <a:p>
            <a:r>
              <a:rPr lang="en-US" altLang="zh-CN" sz="2400" b="1" dirty="0">
                <a:solidFill>
                  <a:srgbClr val="FF0000"/>
                </a:solidFill>
                <a:latin typeface="Times New Roman" pitchFamily="18" charset="0"/>
                <a:cs typeface="Times New Roman" pitchFamily="18" charset="0"/>
              </a:rPr>
              <a:t>1.5 s</a:t>
            </a:r>
            <a:endParaRPr lang="zh-CN" altLang="zh-CN" sz="2400" b="1" dirty="0">
              <a:solidFill>
                <a:srgbClr val="FF0000"/>
              </a:solidFill>
              <a:latin typeface="Times New Roman" pitchFamily="18" charset="0"/>
              <a:cs typeface="Times New Roman" pitchFamily="18" charset="0"/>
            </a:endParaRPr>
          </a:p>
        </p:txBody>
      </p:sp>
      <p:grpSp>
        <p:nvGrpSpPr>
          <p:cNvPr id="19" name="组合 18"/>
          <p:cNvGrpSpPr/>
          <p:nvPr/>
        </p:nvGrpSpPr>
        <p:grpSpPr>
          <a:xfrm>
            <a:off x="1645233" y="4653136"/>
            <a:ext cx="2350703" cy="1800000"/>
            <a:chOff x="3635896" y="4653136"/>
            <a:chExt cx="2350703" cy="1800000"/>
          </a:xfrm>
        </p:grpSpPr>
        <p:sp>
          <p:nvSpPr>
            <p:cNvPr id="12" name="椭圆 11"/>
            <p:cNvSpPr/>
            <p:nvPr/>
          </p:nvSpPr>
          <p:spPr>
            <a:xfrm>
              <a:off x="3635896" y="4653136"/>
              <a:ext cx="1800000" cy="180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V="1">
              <a:off x="4546599" y="4653136"/>
              <a:ext cx="0" cy="900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3600000" flipV="1">
              <a:off x="4925608" y="4878137"/>
              <a:ext cx="0" cy="900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3600000" flipV="1">
              <a:off x="4146185" y="4867405"/>
              <a:ext cx="0" cy="900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46599" y="5542405"/>
              <a:ext cx="144000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0"/>
              <p:cNvSpPr txBox="1"/>
              <p:nvPr/>
            </p:nvSpPr>
            <p:spPr>
              <a:xfrm>
                <a:off x="4716016" y="5083938"/>
                <a:ext cx="3726726" cy="712631"/>
              </a:xfrm>
              <a:prstGeom prst="rect">
                <a:avLst/>
              </a:prstGeom>
              <a:noFill/>
            </p:spPr>
            <p:txBody>
              <a:bodyPr wrap="none" rtlCol="0">
                <a:spAutoFit/>
              </a:bodyPr>
              <a:lstStyle/>
              <a:p>
                <a:r>
                  <a:rPr lang="en-US" altLang="zh-CN" sz="2800" b="1" i="1" dirty="0" smtClean="0">
                    <a:solidFill>
                      <a:srgbClr val="0000FF"/>
                    </a:solidFill>
                    <a:latin typeface="Times New Roman" pitchFamily="18" charset="0"/>
                    <a:cs typeface="Times New Roman" pitchFamily="18" charset="0"/>
                  </a:rPr>
                  <a:t>t = </a:t>
                </a:r>
                <a14:m>
                  <m:oMath xmlns:m="http://schemas.openxmlformats.org/officeDocument/2006/math">
                    <m:f>
                      <m:fPr>
                        <m:ctrlPr>
                          <a:rPr lang="en-US" altLang="zh-CN" sz="2800" b="1" i="1">
                            <a:solidFill>
                              <a:srgbClr val="0000FF"/>
                            </a:solidFill>
                            <a:latin typeface="Cambria Math"/>
                          </a:rPr>
                        </m:ctrlPr>
                      </m:fPr>
                      <m:num>
                        <m:r>
                          <a:rPr lang="en-US" altLang="zh-CN" sz="2800" b="1" i="1">
                            <a:solidFill>
                              <a:srgbClr val="0000FF"/>
                            </a:solidFill>
                            <a:latin typeface="Cambria Math"/>
                          </a:rPr>
                          <m:t>𝟑</m:t>
                        </m:r>
                        <m:r>
                          <a:rPr lang="zh-CN" altLang="en-US" sz="2800" b="1" i="1">
                            <a:solidFill>
                              <a:srgbClr val="0000FF"/>
                            </a:solidFill>
                            <a:latin typeface="Cambria Math"/>
                          </a:rPr>
                          <m:t>𝝅</m:t>
                        </m:r>
                      </m:num>
                      <m:den>
                        <m:r>
                          <a:rPr lang="en-US" altLang="zh-CN" sz="2800" b="1" i="1">
                            <a:solidFill>
                              <a:srgbClr val="0000FF"/>
                            </a:solidFill>
                            <a:latin typeface="Cambria Math"/>
                          </a:rPr>
                          <m:t>𝟐</m:t>
                        </m:r>
                      </m:den>
                    </m:f>
                    <m:r>
                      <a:rPr lang="en-US" altLang="zh-CN" sz="2800" b="1" i="1">
                        <a:solidFill>
                          <a:srgbClr val="0000FF"/>
                        </a:solidFill>
                        <a:latin typeface="Cambria Math"/>
                      </a:rPr>
                      <m:t>/</m:t>
                    </m:r>
                    <m:r>
                      <a:rPr lang="el-GR" altLang="zh-CN" sz="2800" b="1" i="1" smtClean="0">
                        <a:solidFill>
                          <a:srgbClr val="0000FF"/>
                        </a:solidFill>
                        <a:latin typeface="Cambria Math"/>
                      </a:rPr>
                      <m:t>𝝎</m:t>
                    </m:r>
                  </m:oMath>
                </a14:m>
                <a:r>
                  <a:rPr lang="zh-CN" altLang="en-US" sz="2800" b="1" i="1" dirty="0" smtClean="0">
                    <a:solidFill>
                      <a:srgbClr val="0000FF"/>
                    </a:solidFill>
                    <a:latin typeface="Times New Roman" pitchFamily="18" charset="0"/>
                    <a:cs typeface="Times New Roman" pitchFamily="18" charset="0"/>
                  </a:rPr>
                  <a:t> </a:t>
                </a:r>
                <a:r>
                  <a:rPr lang="en-US" altLang="zh-CN" sz="2800" b="1" i="1" dirty="0" smtClean="0">
                    <a:solidFill>
                      <a:srgbClr val="0000FF"/>
                    </a:solidFill>
                    <a:latin typeface="Times New Roman" pitchFamily="18" charset="0"/>
                    <a:cs typeface="Times New Roman" pitchFamily="18" charset="0"/>
                  </a:rPr>
                  <a:t>=  </a:t>
                </a:r>
                <a14:m>
                  <m:oMath xmlns:m="http://schemas.openxmlformats.org/officeDocument/2006/math">
                    <m:f>
                      <m:fPr>
                        <m:ctrlPr>
                          <a:rPr lang="en-US" altLang="zh-CN" sz="2800" b="1" i="1" smtClean="0">
                            <a:solidFill>
                              <a:srgbClr val="0000FF"/>
                            </a:solidFill>
                            <a:latin typeface="Cambria Math"/>
                          </a:rPr>
                        </m:ctrlPr>
                      </m:fPr>
                      <m:num>
                        <m:r>
                          <a:rPr lang="en-US" altLang="zh-CN" sz="2800" b="1" i="1" smtClean="0">
                            <a:solidFill>
                              <a:srgbClr val="0000FF"/>
                            </a:solidFill>
                            <a:latin typeface="Cambria Math"/>
                          </a:rPr>
                          <m:t>𝟑</m:t>
                        </m:r>
                        <m:r>
                          <a:rPr lang="zh-CN" altLang="en-US" sz="2800" b="1" i="1">
                            <a:solidFill>
                              <a:srgbClr val="0000FF"/>
                            </a:solidFill>
                            <a:latin typeface="Cambria Math"/>
                          </a:rPr>
                          <m:t>𝝅</m:t>
                        </m:r>
                      </m:num>
                      <m:den>
                        <m:r>
                          <a:rPr lang="en-US" altLang="zh-CN" sz="2800" b="1" i="1" smtClean="0">
                            <a:solidFill>
                              <a:srgbClr val="0000FF"/>
                            </a:solidFill>
                            <a:latin typeface="Cambria Math"/>
                          </a:rPr>
                          <m:t>𝟐</m:t>
                        </m:r>
                      </m:den>
                    </m:f>
                    <m:r>
                      <a:rPr lang="en-US" altLang="zh-CN" sz="2800" b="1" i="1" smtClean="0">
                        <a:solidFill>
                          <a:srgbClr val="0000FF"/>
                        </a:solidFill>
                        <a:latin typeface="Cambria Math"/>
                      </a:rPr>
                      <m:t>/</m:t>
                    </m:r>
                    <m:r>
                      <a:rPr lang="zh-CN" altLang="en-US" sz="2800" b="1" i="1">
                        <a:solidFill>
                          <a:srgbClr val="0000FF"/>
                        </a:solidFill>
                        <a:latin typeface="Cambria Math"/>
                      </a:rPr>
                      <m:t>𝝅</m:t>
                    </m:r>
                  </m:oMath>
                </a14:m>
                <a:r>
                  <a:rPr lang="zh-CN" altLang="en-US" sz="2800" b="1" i="1" dirty="0" smtClean="0">
                    <a:solidFill>
                      <a:srgbClr val="0000FF"/>
                    </a:solidFill>
                    <a:latin typeface="Times New Roman" pitchFamily="18" charset="0"/>
                    <a:cs typeface="Times New Roman" pitchFamily="18" charset="0"/>
                  </a:rPr>
                  <a:t> </a:t>
                </a:r>
                <a:r>
                  <a:rPr lang="en-US" altLang="zh-CN" sz="2800" b="1" i="1" dirty="0" smtClean="0">
                    <a:solidFill>
                      <a:srgbClr val="0000FF"/>
                    </a:solidFill>
                    <a:latin typeface="Times New Roman" pitchFamily="18" charset="0"/>
                    <a:cs typeface="Times New Roman" pitchFamily="18" charset="0"/>
                  </a:rPr>
                  <a:t>=</a:t>
                </a:r>
                <a:r>
                  <a:rPr lang="en-US" altLang="zh-CN" sz="2800" b="1" dirty="0" smtClean="0">
                    <a:solidFill>
                      <a:srgbClr val="0000FF"/>
                    </a:solidFill>
                    <a:latin typeface="Times New Roman" pitchFamily="18" charset="0"/>
                    <a:cs typeface="Times New Roman" pitchFamily="18" charset="0"/>
                  </a:rPr>
                  <a:t>1.5</a:t>
                </a:r>
                <a:r>
                  <a:rPr lang="en-US" altLang="zh-CN" sz="2800" b="1" i="1" dirty="0" smtClean="0">
                    <a:solidFill>
                      <a:srgbClr val="0000FF"/>
                    </a:solidFill>
                    <a:latin typeface="Times New Roman" pitchFamily="18" charset="0"/>
                    <a:cs typeface="Times New Roman" pitchFamily="18" charset="0"/>
                  </a:rPr>
                  <a:t>s</a:t>
                </a:r>
                <a:endParaRPr lang="zh-CN" altLang="en-US" sz="2800" b="1" i="1" dirty="0">
                  <a:solidFill>
                    <a:srgbClr val="0000FF"/>
                  </a:solidFill>
                  <a:latin typeface="Times New Roman" pitchFamily="18" charset="0"/>
                  <a:cs typeface="Times New Roman" pitchFamily="18"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4716016" y="5083938"/>
                <a:ext cx="3726726" cy="712631"/>
              </a:xfrm>
              <a:prstGeom prst="rect">
                <a:avLst/>
              </a:prstGeom>
              <a:blipFill rotWithShape="1">
                <a:blip r:embed="rId9"/>
                <a:stretch>
                  <a:fillRect l="-3437" r="-1800" b="-94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1917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1"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67544" y="476672"/>
            <a:ext cx="82809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0000"/>
                </a:solidFill>
                <a:effectLst/>
                <a:latin typeface="Times New Roman" pitchFamily="18" charset="0"/>
                <a:cs typeface="Times New Roman" pitchFamily="18" charset="0"/>
              </a:rPr>
              <a:t>2.</a:t>
            </a:r>
            <a:r>
              <a:rPr lang="zh-CN" altLang="en-US" sz="2400" b="1" dirty="0" smtClean="0">
                <a:solidFill>
                  <a:srgbClr val="FF0000"/>
                </a:solidFill>
                <a:latin typeface="Times New Roman" pitchFamily="18" charset="0"/>
                <a:cs typeface="Times New Roman" pitchFamily="18" charset="0"/>
              </a:rPr>
              <a:t> </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音乐会现场有两个发出同频率声波的扬声器，该频率介于</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100 Hz</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到</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160 Hz</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之间，两扬声器的振动同相。某些位置的声音与相邻点相比强度最小，其中一个位置到一个扬声器的距离为</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25 m</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，到另一个扬声器的距离为</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35 m</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。扬声器发出声波的可能频率是</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______________________________</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zh-CN" altLang="de-DE" sz="2400" b="1" i="0" u="none" strike="noStrike" cap="none" normalizeH="0" baseline="0" dirty="0" smtClean="0">
                <a:ln>
                  <a:noFill/>
                </a:ln>
                <a:solidFill>
                  <a:srgbClr val="0000FF"/>
                </a:solidFill>
                <a:effectLst/>
                <a:latin typeface="Times New Roman" pitchFamily="18" charset="0"/>
                <a:cs typeface="Times New Roman" pitchFamily="18" charset="0"/>
              </a:rPr>
              <a:t>空气中的声速为</a:t>
            </a:r>
            <a:r>
              <a:rPr kumimoji="0" lang="de-DE" altLang="zh-CN" sz="2400" b="1" i="0" u="none" strike="noStrike" cap="none" normalizeH="0" baseline="0" dirty="0" smtClean="0">
                <a:ln>
                  <a:noFill/>
                </a:ln>
                <a:solidFill>
                  <a:srgbClr val="0000FF"/>
                </a:solidFill>
                <a:effectLst/>
                <a:latin typeface="Times New Roman" pitchFamily="18" charset="0"/>
                <a:cs typeface="Times New Roman" pitchFamily="18" charset="0"/>
              </a:rPr>
              <a:t>340 m/s</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 </a:t>
            </a:r>
          </a:p>
        </p:txBody>
      </p:sp>
      <p:grpSp>
        <p:nvGrpSpPr>
          <p:cNvPr id="14" name="组合 13"/>
          <p:cNvGrpSpPr/>
          <p:nvPr/>
        </p:nvGrpSpPr>
        <p:grpSpPr>
          <a:xfrm>
            <a:off x="6156176" y="3140968"/>
            <a:ext cx="2310276" cy="2324581"/>
            <a:chOff x="5868144" y="3140968"/>
            <a:chExt cx="2310276" cy="2324581"/>
          </a:xfrm>
        </p:grpSpPr>
        <p:sp>
          <p:nvSpPr>
            <p:cNvPr id="5" name="TextBox 4"/>
            <p:cNvSpPr txBox="1"/>
            <p:nvPr/>
          </p:nvSpPr>
          <p:spPr>
            <a:xfrm>
              <a:off x="5868144" y="3140968"/>
              <a:ext cx="510076" cy="461665"/>
            </a:xfrm>
            <a:prstGeom prst="rect">
              <a:avLst/>
            </a:prstGeom>
            <a:noFill/>
          </p:spPr>
          <p:txBody>
            <a:bodyPr wrap="none" rtlCol="0">
              <a:spAutoFit/>
            </a:bodyPr>
            <a:lstStyle/>
            <a:p>
              <a:r>
                <a:rPr lang="en-US" altLang="zh-CN" sz="2400" b="1" dirty="0" smtClean="0">
                  <a:solidFill>
                    <a:srgbClr val="FF0000"/>
                  </a:solidFill>
                  <a:latin typeface="Times New Roman" pitchFamily="18" charset="0"/>
                  <a:cs typeface="Times New Roman" pitchFamily="18" charset="0"/>
                </a:rPr>
                <a:t>S1</a:t>
              </a:r>
              <a:endParaRPr lang="zh-CN" altLang="en-US" sz="2400" b="1" dirty="0">
                <a:solidFill>
                  <a:srgbClr val="FF0000"/>
                </a:solidFill>
                <a:latin typeface="Times New Roman" pitchFamily="18" charset="0"/>
                <a:cs typeface="Times New Roman" pitchFamily="18" charset="0"/>
              </a:endParaRPr>
            </a:p>
          </p:txBody>
        </p:sp>
        <p:sp>
          <p:nvSpPr>
            <p:cNvPr id="6" name="TextBox 5"/>
            <p:cNvSpPr txBox="1"/>
            <p:nvPr/>
          </p:nvSpPr>
          <p:spPr>
            <a:xfrm>
              <a:off x="7668344" y="3140968"/>
              <a:ext cx="510076" cy="461665"/>
            </a:xfrm>
            <a:prstGeom prst="rect">
              <a:avLst/>
            </a:prstGeom>
            <a:noFill/>
          </p:spPr>
          <p:txBody>
            <a:bodyPr wrap="none" rtlCol="0">
              <a:spAutoFit/>
            </a:bodyPr>
            <a:lstStyle/>
            <a:p>
              <a:r>
                <a:rPr lang="en-US" altLang="zh-CN" sz="2400" b="1" dirty="0" smtClean="0">
                  <a:solidFill>
                    <a:srgbClr val="FF0000"/>
                  </a:solidFill>
                  <a:latin typeface="Times New Roman" pitchFamily="18" charset="0"/>
                  <a:cs typeface="Times New Roman" pitchFamily="18" charset="0"/>
                </a:rPr>
                <a:t>S2</a:t>
              </a:r>
              <a:endParaRPr lang="zh-CN" altLang="en-US" sz="2400" b="1" dirty="0">
                <a:solidFill>
                  <a:srgbClr val="FF0000"/>
                </a:solidFill>
                <a:latin typeface="Times New Roman" pitchFamily="18" charset="0"/>
                <a:cs typeface="Times New Roman" pitchFamily="18" charset="0"/>
              </a:endParaRPr>
            </a:p>
          </p:txBody>
        </p:sp>
        <p:cxnSp>
          <p:nvCxnSpPr>
            <p:cNvPr id="8" name="直接连接符 7"/>
            <p:cNvCxnSpPr/>
            <p:nvPr/>
          </p:nvCxnSpPr>
          <p:spPr>
            <a:xfrm>
              <a:off x="6154313" y="3501008"/>
              <a:ext cx="1298007" cy="1368152"/>
            </a:xfrm>
            <a:prstGeom prst="line">
              <a:avLst/>
            </a:prstGeom>
            <a:ln w="25400">
              <a:solidFill>
                <a:srgbClr val="0000FF"/>
              </a:solidFill>
              <a:headEnd type="oval"/>
            </a:ln>
          </p:spPr>
          <p:style>
            <a:lnRef idx="1">
              <a:schemeClr val="accent1"/>
            </a:lnRef>
            <a:fillRef idx="0">
              <a:schemeClr val="accent1"/>
            </a:fillRef>
            <a:effectRef idx="0">
              <a:schemeClr val="accent1"/>
            </a:effectRef>
            <a:fontRef idx="minor">
              <a:schemeClr val="tx1"/>
            </a:fontRef>
          </p:style>
        </p:cxnSp>
        <p:cxnSp>
          <p:nvCxnSpPr>
            <p:cNvPr id="10" name="直接连接符 9"/>
            <p:cNvCxnSpPr>
              <a:endCxn id="6" idx="2"/>
            </p:cNvCxnSpPr>
            <p:nvPr/>
          </p:nvCxnSpPr>
          <p:spPr>
            <a:xfrm flipV="1">
              <a:off x="7452320" y="3602633"/>
              <a:ext cx="471062" cy="1266527"/>
            </a:xfrm>
            <a:prstGeom prst="line">
              <a:avLst/>
            </a:prstGeom>
            <a:ln w="25400">
              <a:solidFill>
                <a:srgbClr val="0000FF"/>
              </a:solidFill>
              <a:tailEnd type="ova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84038" y="5003884"/>
              <a:ext cx="372218" cy="461665"/>
            </a:xfrm>
            <a:prstGeom prst="rect">
              <a:avLst/>
            </a:prstGeom>
            <a:noFill/>
          </p:spPr>
          <p:txBody>
            <a:bodyPr wrap="none" rtlCol="0">
              <a:spAutoFit/>
            </a:bodyPr>
            <a:lstStyle/>
            <a:p>
              <a:r>
                <a:rPr lang="en-US" altLang="zh-CN" sz="2400" b="1" dirty="0" smtClean="0">
                  <a:solidFill>
                    <a:srgbClr val="FF0000"/>
                  </a:solidFill>
                  <a:latin typeface="Times New Roman" pitchFamily="18" charset="0"/>
                  <a:cs typeface="Times New Roman" pitchFamily="18" charset="0"/>
                </a:rPr>
                <a:t>P</a:t>
              </a:r>
              <a:endParaRPr lang="zh-CN" altLang="en-US" sz="2400" b="1" dirty="0">
                <a:solidFill>
                  <a:srgbClr val="FF0000"/>
                </a:solidFill>
                <a:latin typeface="Times New Roman" pitchFamily="18" charset="0"/>
                <a:cs typeface="Times New Roman" pitchFamily="18" charset="0"/>
              </a:endParaRPr>
            </a:p>
          </p:txBody>
        </p:sp>
        <p:sp>
          <p:nvSpPr>
            <p:cNvPr id="12" name="TextBox 11"/>
            <p:cNvSpPr txBox="1"/>
            <p:nvPr/>
          </p:nvSpPr>
          <p:spPr>
            <a:xfrm>
              <a:off x="6308854" y="4077072"/>
              <a:ext cx="407484" cy="461665"/>
            </a:xfrm>
            <a:prstGeom prst="rect">
              <a:avLst/>
            </a:prstGeom>
            <a:noFill/>
          </p:spPr>
          <p:txBody>
            <a:bodyPr wrap="none" rtlCol="0">
              <a:spAutoFit/>
            </a:bodyPr>
            <a:lstStyle/>
            <a:p>
              <a:r>
                <a:rPr lang="en-US" altLang="zh-CN" sz="2400" b="1" i="1" dirty="0" smtClean="0">
                  <a:solidFill>
                    <a:srgbClr val="FF0000"/>
                  </a:solidFill>
                  <a:latin typeface="Times New Roman" pitchFamily="18" charset="0"/>
                  <a:cs typeface="Times New Roman" pitchFamily="18" charset="0"/>
                </a:rPr>
                <a:t>r</a:t>
              </a:r>
              <a:r>
                <a:rPr lang="en-US" altLang="zh-CN" sz="2400" b="1" baseline="-25000" dirty="0" smtClean="0">
                  <a:solidFill>
                    <a:srgbClr val="FF0000"/>
                  </a:solidFill>
                  <a:latin typeface="Times New Roman" pitchFamily="18" charset="0"/>
                  <a:cs typeface="Times New Roman" pitchFamily="18" charset="0"/>
                </a:rPr>
                <a:t>1</a:t>
              </a:r>
              <a:endParaRPr lang="zh-CN" altLang="en-US" sz="2400" b="1" baseline="-25000" dirty="0">
                <a:solidFill>
                  <a:srgbClr val="FF0000"/>
                </a:solidFill>
                <a:latin typeface="Times New Roman" pitchFamily="18" charset="0"/>
                <a:cs typeface="Times New Roman" pitchFamily="18" charset="0"/>
              </a:endParaRPr>
            </a:p>
          </p:txBody>
        </p:sp>
        <p:sp>
          <p:nvSpPr>
            <p:cNvPr id="13" name="TextBox 12"/>
            <p:cNvSpPr txBox="1"/>
            <p:nvPr/>
          </p:nvSpPr>
          <p:spPr>
            <a:xfrm>
              <a:off x="7677006" y="4077072"/>
              <a:ext cx="407484" cy="461665"/>
            </a:xfrm>
            <a:prstGeom prst="rect">
              <a:avLst/>
            </a:prstGeom>
            <a:noFill/>
          </p:spPr>
          <p:txBody>
            <a:bodyPr wrap="none" rtlCol="0">
              <a:spAutoFit/>
            </a:bodyPr>
            <a:lstStyle/>
            <a:p>
              <a:r>
                <a:rPr lang="en-US" altLang="zh-CN" sz="2400" b="1" i="1" dirty="0" smtClean="0">
                  <a:solidFill>
                    <a:srgbClr val="FF0000"/>
                  </a:solidFill>
                  <a:latin typeface="Times New Roman" pitchFamily="18" charset="0"/>
                  <a:cs typeface="Times New Roman" pitchFamily="18" charset="0"/>
                </a:rPr>
                <a:t>r</a:t>
              </a:r>
              <a:r>
                <a:rPr lang="en-US" altLang="zh-CN" sz="2400" b="1" baseline="-25000" dirty="0" smtClean="0">
                  <a:solidFill>
                    <a:srgbClr val="FF0000"/>
                  </a:solidFill>
                  <a:latin typeface="Times New Roman" pitchFamily="18" charset="0"/>
                  <a:cs typeface="Times New Roman" pitchFamily="18" charset="0"/>
                </a:rPr>
                <a:t>2</a:t>
              </a:r>
              <a:endParaRPr lang="zh-CN" altLang="en-US" sz="2400" b="1" baseline="-25000" dirty="0">
                <a:solidFill>
                  <a:srgbClr val="FF0000"/>
                </a:solidFill>
                <a:latin typeface="Times New Roman" pitchFamily="18" charset="0"/>
                <a:cs typeface="Times New Roman" pitchFamily="18" charset="0"/>
              </a:endParaRPr>
            </a:p>
          </p:txBody>
        </p:sp>
      </p:grpSp>
      <p:sp>
        <p:nvSpPr>
          <p:cNvPr id="15" name="TextBox 14"/>
          <p:cNvSpPr txBox="1"/>
          <p:nvPr/>
        </p:nvSpPr>
        <p:spPr>
          <a:xfrm>
            <a:off x="876171" y="3039343"/>
            <a:ext cx="3119765" cy="461665"/>
          </a:xfrm>
          <a:prstGeom prst="rect">
            <a:avLst/>
          </a:prstGeom>
          <a:noFill/>
        </p:spPr>
        <p:txBody>
          <a:bodyPr wrap="none" rtlCol="0">
            <a:spAutoFit/>
          </a:bodyPr>
          <a:lstStyle/>
          <a:p>
            <a:r>
              <a:rPr lang="en-US" altLang="zh-CN" sz="2400" b="1" i="1" smtClean="0">
                <a:solidFill>
                  <a:srgbClr val="0000FF"/>
                </a:solidFill>
                <a:latin typeface="Times New Roman" pitchFamily="18" charset="0"/>
                <a:cs typeface="Times New Roman" pitchFamily="18" charset="0"/>
              </a:rPr>
              <a:t>r</a:t>
            </a:r>
            <a:r>
              <a:rPr lang="en-US" altLang="zh-CN" sz="2400" b="1" baseline="-25000" smtClean="0">
                <a:solidFill>
                  <a:srgbClr val="0000FF"/>
                </a:solidFill>
                <a:latin typeface="Times New Roman" pitchFamily="18" charset="0"/>
                <a:cs typeface="Times New Roman" pitchFamily="18" charset="0"/>
              </a:rPr>
              <a:t>1 </a:t>
            </a:r>
            <a:r>
              <a:rPr lang="en-US" altLang="zh-CN" sz="2400" b="1" smtClean="0">
                <a:solidFill>
                  <a:srgbClr val="0000FF"/>
                </a:solidFill>
                <a:latin typeface="Times New Roman" pitchFamily="18" charset="0"/>
                <a:cs typeface="Times New Roman" pitchFamily="18" charset="0"/>
              </a:rPr>
              <a:t>- </a:t>
            </a:r>
            <a:r>
              <a:rPr lang="en-US" altLang="zh-CN" sz="2400" b="1" i="1" smtClean="0">
                <a:solidFill>
                  <a:srgbClr val="0000FF"/>
                </a:solidFill>
                <a:latin typeface="Times New Roman" pitchFamily="18" charset="0"/>
                <a:cs typeface="Times New Roman" pitchFamily="18" charset="0"/>
              </a:rPr>
              <a:t>r</a:t>
            </a:r>
            <a:r>
              <a:rPr lang="en-US" altLang="zh-CN" sz="2400" b="1" baseline="-25000" smtClean="0">
                <a:solidFill>
                  <a:srgbClr val="0000FF"/>
                </a:solidFill>
                <a:latin typeface="Times New Roman" pitchFamily="18" charset="0"/>
                <a:cs typeface="Times New Roman" pitchFamily="18" charset="0"/>
              </a:rPr>
              <a:t>2</a:t>
            </a:r>
            <a:r>
              <a:rPr lang="en-US" altLang="zh-CN" sz="2400" b="1" smtClean="0">
                <a:solidFill>
                  <a:srgbClr val="0000FF"/>
                </a:solidFill>
                <a:latin typeface="Times New Roman" pitchFamily="18" charset="0"/>
                <a:cs typeface="Times New Roman" pitchFamily="18" charset="0"/>
              </a:rPr>
              <a:t> = (2</a:t>
            </a:r>
            <a:r>
              <a:rPr lang="en-US" altLang="zh-CN" sz="2400" b="1" i="1" smtClean="0">
                <a:solidFill>
                  <a:srgbClr val="0000FF"/>
                </a:solidFill>
                <a:latin typeface="Times New Roman" pitchFamily="18" charset="0"/>
                <a:cs typeface="Times New Roman" pitchFamily="18" charset="0"/>
              </a:rPr>
              <a:t>k</a:t>
            </a:r>
            <a:r>
              <a:rPr lang="en-US" altLang="zh-CN" sz="2400" b="1" smtClean="0">
                <a:solidFill>
                  <a:srgbClr val="0000FF"/>
                </a:solidFill>
                <a:latin typeface="Times New Roman" pitchFamily="18" charset="0"/>
                <a:cs typeface="Times New Roman" pitchFamily="18" charset="0"/>
              </a:rPr>
              <a:t>+1)</a:t>
            </a:r>
            <a:r>
              <a:rPr lang="el-GR" altLang="zh-CN" sz="2400" b="1" i="1" smtClean="0">
                <a:solidFill>
                  <a:srgbClr val="0000FF"/>
                </a:solidFill>
                <a:latin typeface="Times New Roman" pitchFamily="18" charset="0"/>
                <a:cs typeface="Times New Roman" pitchFamily="18" charset="0"/>
              </a:rPr>
              <a:t> λ</a:t>
            </a:r>
            <a:r>
              <a:rPr lang="en-US" altLang="zh-CN" sz="2400" b="1" i="1" smtClean="0">
                <a:solidFill>
                  <a:srgbClr val="0000FF"/>
                </a:solidFill>
                <a:latin typeface="Times New Roman" pitchFamily="18" charset="0"/>
                <a:cs typeface="Times New Roman" pitchFamily="18" charset="0"/>
              </a:rPr>
              <a:t>/</a:t>
            </a:r>
            <a:r>
              <a:rPr lang="en-US" altLang="zh-CN" sz="2400" b="1" smtClean="0">
                <a:solidFill>
                  <a:srgbClr val="0000FF"/>
                </a:solidFill>
                <a:latin typeface="Times New Roman" pitchFamily="18" charset="0"/>
                <a:cs typeface="Times New Roman" pitchFamily="18" charset="0"/>
              </a:rPr>
              <a:t>2 = 10</a:t>
            </a:r>
            <a:endParaRPr lang="zh-CN" altLang="en-US" sz="2400" b="1" dirty="0">
              <a:solidFill>
                <a:srgbClr val="0000FF"/>
              </a:solidFill>
              <a:latin typeface="Times New Roman" pitchFamily="18" charset="0"/>
              <a:cs typeface="Times New Roman" pitchFamily="18" charset="0"/>
            </a:endParaRPr>
          </a:p>
        </p:txBody>
      </p:sp>
      <p:sp>
        <p:nvSpPr>
          <p:cNvPr id="16" name="TextBox 15"/>
          <p:cNvSpPr txBox="1"/>
          <p:nvPr/>
        </p:nvSpPr>
        <p:spPr>
          <a:xfrm>
            <a:off x="899592" y="3789040"/>
            <a:ext cx="5227713"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f = v </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 </a:t>
            </a:r>
            <a:r>
              <a:rPr lang="el-GR" altLang="zh-CN" sz="2400" b="1" i="1" dirty="0">
                <a:solidFill>
                  <a:srgbClr val="0000FF"/>
                </a:solidFill>
                <a:latin typeface="Times New Roman" pitchFamily="18" charset="0"/>
                <a:cs typeface="Times New Roman" pitchFamily="18" charset="0"/>
              </a:rPr>
              <a:t>λ </a:t>
            </a:r>
            <a:r>
              <a:rPr lang="en-US" altLang="zh-CN" sz="2400" b="1" i="1"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340</a:t>
            </a:r>
            <a:r>
              <a:rPr lang="en-US" altLang="zh-CN" sz="2400" b="1" i="1" dirty="0" smtClean="0">
                <a:solidFill>
                  <a:srgbClr val="0000FF"/>
                </a:solidFill>
                <a:latin typeface="Times New Roman" pitchFamily="18" charset="0"/>
                <a:cs typeface="Times New Roman" pitchFamily="18" charset="0"/>
              </a:rPr>
              <a:t> / </a:t>
            </a:r>
            <a:r>
              <a:rPr lang="en-US" altLang="zh-CN" sz="2400" b="1" dirty="0" smtClean="0">
                <a:solidFill>
                  <a:srgbClr val="0000FF"/>
                </a:solidFill>
                <a:latin typeface="Times New Roman" pitchFamily="18" charset="0"/>
                <a:cs typeface="Times New Roman" pitchFamily="18" charset="0"/>
              </a:rPr>
              <a:t>[20/(2</a:t>
            </a:r>
            <a:r>
              <a:rPr lang="en-US" altLang="zh-CN" sz="2400" b="1" i="1" dirty="0" smtClean="0">
                <a:solidFill>
                  <a:srgbClr val="0000FF"/>
                </a:solidFill>
                <a:latin typeface="Times New Roman" pitchFamily="18" charset="0"/>
                <a:cs typeface="Times New Roman" pitchFamily="18" charset="0"/>
              </a:rPr>
              <a:t>k</a:t>
            </a:r>
            <a:r>
              <a:rPr lang="en-US" altLang="zh-CN" sz="2400" b="1" dirty="0" smtClean="0">
                <a:solidFill>
                  <a:srgbClr val="0000FF"/>
                </a:solidFill>
                <a:latin typeface="Times New Roman" pitchFamily="18" charset="0"/>
                <a:cs typeface="Times New Roman" pitchFamily="18" charset="0"/>
              </a:rPr>
              <a:t>+1)] = 17</a:t>
            </a:r>
            <a:r>
              <a:rPr lang="en-US" altLang="zh-CN" sz="2400" b="1" dirty="0">
                <a:solidFill>
                  <a:srgbClr val="0000FF"/>
                </a:solidFill>
                <a:latin typeface="Times New Roman" pitchFamily="18" charset="0"/>
                <a:cs typeface="Times New Roman" pitchFamily="18" charset="0"/>
              </a:rPr>
              <a:t> (2</a:t>
            </a:r>
            <a:r>
              <a:rPr lang="en-US" altLang="zh-CN" sz="2400" b="1" i="1" dirty="0">
                <a:solidFill>
                  <a:srgbClr val="0000FF"/>
                </a:solidFill>
                <a:latin typeface="Times New Roman" pitchFamily="18" charset="0"/>
                <a:cs typeface="Times New Roman" pitchFamily="18" charset="0"/>
              </a:rPr>
              <a:t>k</a:t>
            </a:r>
            <a:r>
              <a:rPr lang="en-US" altLang="zh-CN" sz="2400" b="1" dirty="0">
                <a:solidFill>
                  <a:srgbClr val="0000FF"/>
                </a:solidFill>
                <a:latin typeface="Times New Roman" pitchFamily="18" charset="0"/>
                <a:cs typeface="Times New Roman" pitchFamily="18" charset="0"/>
              </a:rPr>
              <a:t>+1)</a:t>
            </a:r>
            <a:r>
              <a:rPr lang="el-GR" altLang="zh-CN" sz="2400" b="1" i="1" dirty="0">
                <a:solidFill>
                  <a:srgbClr val="0000FF"/>
                </a:solidFill>
                <a:latin typeface="Times New Roman" pitchFamily="18" charset="0"/>
                <a:cs typeface="Times New Roman" pitchFamily="18" charset="0"/>
              </a:rPr>
              <a:t> </a:t>
            </a:r>
            <a:endParaRPr lang="zh-CN" altLang="en-US" sz="2400" b="1" dirty="0">
              <a:solidFill>
                <a:srgbClr val="0000FF"/>
              </a:solidFill>
              <a:latin typeface="Times New Roman" pitchFamily="18" charset="0"/>
              <a:cs typeface="Times New Roman" pitchFamily="18" charset="0"/>
            </a:endParaRPr>
          </a:p>
        </p:txBody>
      </p:sp>
      <p:sp>
        <p:nvSpPr>
          <p:cNvPr id="17" name="TextBox 16"/>
          <p:cNvSpPr txBox="1"/>
          <p:nvPr/>
        </p:nvSpPr>
        <p:spPr>
          <a:xfrm>
            <a:off x="876171" y="4623519"/>
            <a:ext cx="2533707"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f</a:t>
            </a:r>
            <a:r>
              <a:rPr lang="en-US" altLang="zh-CN" sz="2400" b="1" baseline="-25000" dirty="0" smtClean="0">
                <a:solidFill>
                  <a:srgbClr val="0000FF"/>
                </a:solidFill>
                <a:latin typeface="Times New Roman" pitchFamily="18" charset="0"/>
                <a:cs typeface="Times New Roman" pitchFamily="18" charset="0"/>
              </a:rPr>
              <a:t>1 </a:t>
            </a:r>
            <a:r>
              <a:rPr lang="en-US" altLang="zh-CN" sz="2400" b="1" dirty="0" smtClean="0">
                <a:solidFill>
                  <a:srgbClr val="0000FF"/>
                </a:solidFill>
                <a:latin typeface="Times New Roman" pitchFamily="18" charset="0"/>
                <a:cs typeface="Times New Roman" pitchFamily="18" charset="0"/>
              </a:rPr>
              <a:t>= 17*7 = 119 Hz</a:t>
            </a:r>
            <a:endParaRPr lang="zh-CN" altLang="en-US" sz="2400" b="1" dirty="0">
              <a:solidFill>
                <a:srgbClr val="0000FF"/>
              </a:solidFill>
              <a:latin typeface="Times New Roman" pitchFamily="18" charset="0"/>
              <a:cs typeface="Times New Roman" pitchFamily="18" charset="0"/>
            </a:endParaRPr>
          </a:p>
        </p:txBody>
      </p:sp>
      <p:sp>
        <p:nvSpPr>
          <p:cNvPr id="18" name="TextBox 17"/>
          <p:cNvSpPr txBox="1"/>
          <p:nvPr/>
        </p:nvSpPr>
        <p:spPr>
          <a:xfrm>
            <a:off x="886165" y="5343599"/>
            <a:ext cx="2550698"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f</a:t>
            </a:r>
            <a:r>
              <a:rPr lang="en-US" altLang="zh-CN" sz="2400" b="1" baseline="-25000" dirty="0">
                <a:solidFill>
                  <a:srgbClr val="0000FF"/>
                </a:solidFill>
                <a:latin typeface="Times New Roman" pitchFamily="18" charset="0"/>
                <a:cs typeface="Times New Roman" pitchFamily="18" charset="0"/>
              </a:rPr>
              <a:t>2</a:t>
            </a:r>
            <a:r>
              <a:rPr lang="en-US" altLang="zh-CN" sz="2400" b="1" baseline="-25000"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 17*9 = 153 Hz</a:t>
            </a:r>
            <a:endParaRPr lang="zh-CN" altLang="en-US" sz="2400" b="1" dirty="0">
              <a:solidFill>
                <a:srgbClr val="0000FF"/>
              </a:solidFill>
              <a:latin typeface="Times New Roman" pitchFamily="18" charset="0"/>
              <a:cs typeface="Times New Roman" pitchFamily="18" charset="0"/>
            </a:endParaRPr>
          </a:p>
        </p:txBody>
      </p:sp>
      <p:sp>
        <p:nvSpPr>
          <p:cNvPr id="19" name="矩形 18"/>
          <p:cNvSpPr/>
          <p:nvPr/>
        </p:nvSpPr>
        <p:spPr>
          <a:xfrm>
            <a:off x="3347864" y="1959223"/>
            <a:ext cx="1081386" cy="461665"/>
          </a:xfrm>
          <a:prstGeom prst="rect">
            <a:avLst/>
          </a:prstGeom>
        </p:spPr>
        <p:txBody>
          <a:bodyPr wrap="none">
            <a:spAutoFit/>
          </a:bodyPr>
          <a:lstStyle/>
          <a:p>
            <a:r>
              <a:rPr lang="en-US" altLang="zh-CN" sz="2400" b="1" dirty="0">
                <a:solidFill>
                  <a:srgbClr val="FF0000"/>
                </a:solidFill>
                <a:latin typeface="Times New Roman" pitchFamily="18" charset="0"/>
                <a:cs typeface="Times New Roman" pitchFamily="18" charset="0"/>
              </a:rPr>
              <a:t>119 Hz</a:t>
            </a:r>
            <a:endParaRPr lang="zh-CN" altLang="en-US" sz="2400" b="1" dirty="0">
              <a:solidFill>
                <a:srgbClr val="FF0000"/>
              </a:solidFill>
              <a:latin typeface="Times New Roman" pitchFamily="18" charset="0"/>
              <a:cs typeface="Times New Roman" pitchFamily="18" charset="0"/>
            </a:endParaRPr>
          </a:p>
        </p:txBody>
      </p:sp>
      <p:sp>
        <p:nvSpPr>
          <p:cNvPr id="20" name="矩形 19"/>
          <p:cNvSpPr/>
          <p:nvPr/>
        </p:nvSpPr>
        <p:spPr>
          <a:xfrm>
            <a:off x="4786758" y="1959223"/>
            <a:ext cx="1098378"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153 </a:t>
            </a:r>
            <a:r>
              <a:rPr lang="en-US" altLang="zh-CN" sz="2400" b="1" dirty="0">
                <a:solidFill>
                  <a:srgbClr val="FF0000"/>
                </a:solidFill>
                <a:latin typeface="Times New Roman" pitchFamily="18" charset="0"/>
                <a:cs typeface="Times New Roman" pitchFamily="18" charset="0"/>
              </a:rPr>
              <a:t>Hz</a:t>
            </a:r>
            <a:endParaRPr lang="zh-CN" alt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3584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7" grpId="0"/>
      <p:bldP spid="18"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260648"/>
            <a:ext cx="8280920" cy="2677656"/>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3. </a:t>
            </a:r>
            <a:r>
              <a:rPr lang="zh-CN" altLang="zh-CN" sz="2400" b="1" dirty="0" smtClean="0">
                <a:solidFill>
                  <a:srgbClr val="0000FF"/>
                </a:solidFill>
                <a:latin typeface="Times New Roman" pitchFamily="18" charset="0"/>
                <a:cs typeface="Times New Roman" pitchFamily="18" charset="0"/>
              </a:rPr>
              <a:t>如</a:t>
            </a:r>
            <a:r>
              <a:rPr lang="zh-CN" altLang="zh-CN" sz="2400" b="1" dirty="0">
                <a:solidFill>
                  <a:srgbClr val="0000FF"/>
                </a:solidFill>
                <a:latin typeface="Times New Roman" pitchFamily="18" charset="0"/>
                <a:cs typeface="Times New Roman" pitchFamily="18" charset="0"/>
              </a:rPr>
              <a:t>图所示，光滑水平面上质量为</a:t>
            </a:r>
            <a:r>
              <a:rPr lang="en-US" altLang="zh-CN" sz="2400" b="1" i="1" dirty="0">
                <a:solidFill>
                  <a:srgbClr val="0000FF"/>
                </a:solidFill>
                <a:latin typeface="Times New Roman" pitchFamily="18" charset="0"/>
                <a:cs typeface="Times New Roman" pitchFamily="18" charset="0"/>
              </a:rPr>
              <a:t>m</a:t>
            </a:r>
            <a:r>
              <a:rPr lang="zh-CN" altLang="zh-CN" sz="2400" b="1" dirty="0">
                <a:solidFill>
                  <a:srgbClr val="0000FF"/>
                </a:solidFill>
                <a:latin typeface="Times New Roman" pitchFamily="18" charset="0"/>
                <a:cs typeface="Times New Roman" pitchFamily="18" charset="0"/>
              </a:rPr>
              <a:t>的物体，左右各连接两根完全相同的轻弹簧（每根弹簧的劲度系数为</a:t>
            </a:r>
            <a:r>
              <a:rPr lang="en-US" altLang="zh-CN" sz="2400" b="1" i="1" dirty="0">
                <a:solidFill>
                  <a:srgbClr val="0000FF"/>
                </a:solidFill>
                <a:latin typeface="Times New Roman" pitchFamily="18" charset="0"/>
                <a:cs typeface="Times New Roman" pitchFamily="18" charset="0"/>
              </a:rPr>
              <a:t>k</a:t>
            </a:r>
            <a:r>
              <a:rPr lang="zh-CN" altLang="zh-CN" sz="2400" b="1" dirty="0">
                <a:solidFill>
                  <a:srgbClr val="0000FF"/>
                </a:solidFill>
                <a:latin typeface="Times New Roman" pitchFamily="18" charset="0"/>
                <a:cs typeface="Times New Roman" pitchFamily="18" charset="0"/>
              </a:rPr>
              <a:t>），两弹簧另一端固定在两侧的墙面上，平衡时两弹簧的伸长量均为</a:t>
            </a:r>
            <a:r>
              <a:rPr lang="en-US" altLang="zh-CN" sz="2400" b="1" i="1" dirty="0">
                <a:solidFill>
                  <a:srgbClr val="0000FF"/>
                </a:solidFill>
                <a:latin typeface="Times New Roman" pitchFamily="18" charset="0"/>
                <a:cs typeface="Times New Roman" pitchFamily="18" charset="0"/>
              </a:rPr>
              <a:t>a</a:t>
            </a:r>
            <a:r>
              <a:rPr lang="zh-CN" altLang="zh-CN" sz="2400" b="1" dirty="0">
                <a:solidFill>
                  <a:srgbClr val="0000FF"/>
                </a:solidFill>
                <a:latin typeface="Times New Roman" pitchFamily="18" charset="0"/>
                <a:cs typeface="Times New Roman" pitchFamily="18" charset="0"/>
              </a:rPr>
              <a:t>。把物体从平衡位置沿弹簧方向拉开距离</a:t>
            </a:r>
            <a:r>
              <a:rPr lang="en-US" altLang="zh-CN" sz="2400" b="1" i="1" dirty="0">
                <a:solidFill>
                  <a:srgbClr val="0000FF"/>
                </a:solidFill>
                <a:latin typeface="Times New Roman" pitchFamily="18" charset="0"/>
                <a:cs typeface="Times New Roman" pitchFamily="18" charset="0"/>
              </a:rPr>
              <a:t>A</a:t>
            </a:r>
            <a:r>
              <a:rPr lang="zh-CN" altLang="zh-CN" sz="2400" b="1" dirty="0">
                <a:solidFill>
                  <a:srgbClr val="0000FF"/>
                </a:solidFill>
                <a:latin typeface="Times New Roman" pitchFamily="18" charset="0"/>
                <a:cs typeface="Times New Roman" pitchFamily="18" charset="0"/>
              </a:rPr>
              <a:t>后放手，物体做简谐运动，其角频率</a:t>
            </a:r>
            <a:r>
              <a:rPr lang="zh-CN" altLang="zh-CN" sz="2400" b="1" dirty="0" smtClean="0">
                <a:solidFill>
                  <a:srgbClr val="0000FF"/>
                </a:solidFill>
                <a:latin typeface="Times New Roman" pitchFamily="18" charset="0"/>
                <a:cs typeface="Times New Roman" pitchFamily="18" charset="0"/>
              </a:rPr>
              <a:t>为</a:t>
            </a:r>
            <a:r>
              <a:rPr lang="en-US" altLang="zh-CN" sz="2400" b="1" dirty="0" smtClean="0">
                <a:solidFill>
                  <a:srgbClr val="0000FF"/>
                </a:solidFill>
                <a:latin typeface="Times New Roman" pitchFamily="18" charset="0"/>
                <a:cs typeface="Times New Roman" pitchFamily="18" charset="0"/>
              </a:rPr>
              <a:t>___________</a:t>
            </a:r>
            <a:r>
              <a:rPr lang="zh-CN" altLang="zh-CN" sz="2400" b="1" dirty="0" smtClean="0">
                <a:solidFill>
                  <a:srgbClr val="0000FF"/>
                </a:solidFill>
                <a:latin typeface="Times New Roman" pitchFamily="18" charset="0"/>
                <a:cs typeface="Times New Roman" pitchFamily="18" charset="0"/>
              </a:rPr>
              <a:t>。</a:t>
            </a:r>
            <a:r>
              <a:rPr lang="zh-CN" altLang="zh-CN" sz="2400" b="1" dirty="0">
                <a:solidFill>
                  <a:srgbClr val="0000FF"/>
                </a:solidFill>
                <a:latin typeface="Times New Roman" pitchFamily="18" charset="0"/>
                <a:cs typeface="Times New Roman" pitchFamily="18" charset="0"/>
              </a:rPr>
              <a:t>系统势能或动能周期性变化的角频率</a:t>
            </a:r>
            <a:r>
              <a:rPr lang="zh-CN" altLang="zh-CN" sz="2400" b="1" dirty="0" smtClean="0">
                <a:solidFill>
                  <a:srgbClr val="0000FF"/>
                </a:solidFill>
                <a:latin typeface="Times New Roman" pitchFamily="18" charset="0"/>
                <a:cs typeface="Times New Roman" pitchFamily="18" charset="0"/>
              </a:rPr>
              <a:t>为</a:t>
            </a:r>
            <a:r>
              <a:rPr lang="en-US" altLang="zh-CN" sz="2400" b="1" dirty="0" smtClean="0">
                <a:solidFill>
                  <a:srgbClr val="0000FF"/>
                </a:solidFill>
                <a:latin typeface="Times New Roman" pitchFamily="18" charset="0"/>
                <a:cs typeface="Times New Roman" pitchFamily="18" charset="0"/>
              </a:rPr>
              <a:t>___________ </a:t>
            </a:r>
            <a:r>
              <a:rPr lang="zh-CN" altLang="zh-CN" sz="2400" b="1" dirty="0" smtClean="0">
                <a:solidFill>
                  <a:srgbClr val="0000FF"/>
                </a:solidFill>
                <a:latin typeface="Times New Roman" pitchFamily="18" charset="0"/>
                <a:cs typeface="Times New Roman" pitchFamily="18" charset="0"/>
              </a:rPr>
              <a:t>，</a:t>
            </a:r>
            <a:r>
              <a:rPr lang="zh-CN" altLang="zh-CN" sz="2400" b="1" dirty="0">
                <a:solidFill>
                  <a:srgbClr val="0000FF"/>
                </a:solidFill>
                <a:latin typeface="Times New Roman" pitchFamily="18" charset="0"/>
                <a:cs typeface="Times New Roman" pitchFamily="18" charset="0"/>
              </a:rPr>
              <a:t>势能的最大</a:t>
            </a:r>
            <a:r>
              <a:rPr lang="zh-CN" altLang="zh-CN" sz="2400" b="1" dirty="0" smtClean="0">
                <a:solidFill>
                  <a:srgbClr val="0000FF"/>
                </a:solidFill>
                <a:latin typeface="Times New Roman" pitchFamily="18" charset="0"/>
                <a:cs typeface="Times New Roman" pitchFamily="18" charset="0"/>
              </a:rPr>
              <a:t>值为</a:t>
            </a:r>
            <a:r>
              <a:rPr lang="en-US" altLang="zh-CN" sz="2400" b="1" dirty="0" smtClean="0">
                <a:solidFill>
                  <a:srgbClr val="0000FF"/>
                </a:solidFill>
                <a:latin typeface="Times New Roman" pitchFamily="18" charset="0"/>
                <a:cs typeface="Times New Roman" pitchFamily="18" charset="0"/>
              </a:rPr>
              <a:t>___________</a:t>
            </a:r>
            <a:r>
              <a:rPr lang="zh-CN" altLang="zh-CN" sz="2400" b="1" dirty="0" smtClean="0">
                <a:solidFill>
                  <a:srgbClr val="0000FF"/>
                </a:solidFill>
                <a:latin typeface="Times New Roman" pitchFamily="18" charset="0"/>
                <a:cs typeface="Times New Roman" pitchFamily="18" charset="0"/>
              </a:rPr>
              <a:t>，</a:t>
            </a:r>
            <a:r>
              <a:rPr lang="zh-CN" altLang="zh-CN" sz="2400" b="1" dirty="0">
                <a:solidFill>
                  <a:srgbClr val="0000FF"/>
                </a:solidFill>
                <a:latin typeface="Times New Roman" pitchFamily="18" charset="0"/>
                <a:cs typeface="Times New Roman" pitchFamily="18" charset="0"/>
              </a:rPr>
              <a:t>动能的最大值</a:t>
            </a:r>
            <a:r>
              <a:rPr lang="zh-CN" altLang="zh-CN" sz="2400" b="1" dirty="0" smtClean="0">
                <a:solidFill>
                  <a:srgbClr val="0000FF"/>
                </a:solidFill>
                <a:latin typeface="Times New Roman" pitchFamily="18" charset="0"/>
                <a:cs typeface="Times New Roman" pitchFamily="18" charset="0"/>
              </a:rPr>
              <a:t>为</a:t>
            </a:r>
            <a:r>
              <a:rPr lang="en-US" altLang="zh-CN" sz="2400" b="1" dirty="0" smtClean="0">
                <a:solidFill>
                  <a:srgbClr val="0000FF"/>
                </a:solidFill>
                <a:latin typeface="Times New Roman" pitchFamily="18" charset="0"/>
                <a:cs typeface="Times New Roman" pitchFamily="18" charset="0"/>
              </a:rPr>
              <a:t>___________ </a:t>
            </a:r>
            <a:r>
              <a:rPr lang="zh-CN" altLang="zh-CN" sz="2400" b="1" dirty="0" smtClean="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440" y="2780928"/>
            <a:ext cx="3429000" cy="104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11560" y="3212976"/>
            <a:ext cx="1654620"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f</a:t>
            </a:r>
            <a:r>
              <a:rPr lang="en-US" altLang="zh-CN" sz="2400" b="1" baseline="-25000" dirty="0" smtClean="0">
                <a:solidFill>
                  <a:srgbClr val="0000FF"/>
                </a:solidFill>
                <a:latin typeface="Times New Roman" pitchFamily="18" charset="0"/>
                <a:cs typeface="Times New Roman" pitchFamily="18" charset="0"/>
              </a:rPr>
              <a:t>1 </a:t>
            </a:r>
            <a:r>
              <a:rPr lang="en-US" altLang="zh-CN" sz="2400" b="1" dirty="0" smtClean="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-k</a:t>
            </a:r>
            <a:r>
              <a:rPr lang="en-US" altLang="zh-CN" sz="2400" b="1" dirty="0" smtClean="0">
                <a:solidFill>
                  <a:srgbClr val="0000FF"/>
                </a:solidFill>
                <a:latin typeface="Times New Roman" pitchFamily="18" charset="0"/>
                <a:cs typeface="Times New Roman" pitchFamily="18" charset="0"/>
              </a:rPr>
              <a:t>(</a:t>
            </a:r>
            <a:r>
              <a:rPr lang="en-US" altLang="zh-CN" sz="2400" b="1" i="1" dirty="0" err="1" smtClean="0">
                <a:solidFill>
                  <a:srgbClr val="0000FF"/>
                </a:solidFill>
                <a:latin typeface="Times New Roman" pitchFamily="18" charset="0"/>
                <a:cs typeface="Times New Roman" pitchFamily="18" charset="0"/>
              </a:rPr>
              <a:t>x+a</a:t>
            </a:r>
            <a:r>
              <a:rPr lang="en-US" altLang="zh-CN" sz="2400" b="1" dirty="0" smtClean="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7" name="TextBox 6"/>
          <p:cNvSpPr txBox="1"/>
          <p:nvPr/>
        </p:nvSpPr>
        <p:spPr>
          <a:xfrm>
            <a:off x="2575100" y="3212976"/>
            <a:ext cx="1564852"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f</a:t>
            </a:r>
            <a:r>
              <a:rPr lang="en-US" altLang="zh-CN" sz="2400" b="1" baseline="-25000" dirty="0" smtClean="0">
                <a:solidFill>
                  <a:srgbClr val="0000FF"/>
                </a:solidFill>
                <a:latin typeface="Times New Roman" pitchFamily="18" charset="0"/>
                <a:cs typeface="Times New Roman" pitchFamily="18" charset="0"/>
              </a:rPr>
              <a:t>2 </a:t>
            </a:r>
            <a:r>
              <a:rPr lang="en-US" altLang="zh-CN" sz="2400" b="1" dirty="0" smtClean="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-k</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x-a</a:t>
            </a:r>
            <a:r>
              <a:rPr lang="en-US" altLang="zh-CN" sz="2400" b="1" dirty="0" smtClean="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8" name="TextBox 7"/>
          <p:cNvSpPr txBox="1"/>
          <p:nvPr/>
        </p:nvSpPr>
        <p:spPr>
          <a:xfrm>
            <a:off x="539552" y="3759423"/>
            <a:ext cx="2350323"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F</a:t>
            </a:r>
            <a:r>
              <a:rPr lang="en-US" altLang="zh-CN" sz="2400" b="1" baseline="-25000"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 </a:t>
            </a:r>
            <a:r>
              <a:rPr lang="en-US" altLang="zh-CN" sz="2400" b="1" i="1" dirty="0">
                <a:solidFill>
                  <a:srgbClr val="0000FF"/>
                </a:solidFill>
                <a:latin typeface="Times New Roman" pitchFamily="18" charset="0"/>
                <a:cs typeface="Times New Roman" pitchFamily="18" charset="0"/>
              </a:rPr>
              <a:t>f</a:t>
            </a:r>
            <a:r>
              <a:rPr lang="en-US" altLang="zh-CN" sz="2400" b="1" baseline="-25000" dirty="0">
                <a:solidFill>
                  <a:srgbClr val="0000FF"/>
                </a:solidFill>
                <a:latin typeface="Times New Roman" pitchFamily="18" charset="0"/>
                <a:cs typeface="Times New Roman" pitchFamily="18" charset="0"/>
              </a:rPr>
              <a:t>1 </a:t>
            </a:r>
            <a:r>
              <a:rPr lang="en-US" altLang="zh-CN" sz="2400" b="1" i="1" dirty="0" smtClean="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f</a:t>
            </a:r>
            <a:r>
              <a:rPr lang="en-US" altLang="zh-CN" sz="2400" b="1" baseline="-25000" dirty="0" smtClean="0">
                <a:solidFill>
                  <a:srgbClr val="0000FF"/>
                </a:solidFill>
                <a:latin typeface="Times New Roman" pitchFamily="18" charset="0"/>
                <a:cs typeface="Times New Roman" pitchFamily="18" charset="0"/>
              </a:rPr>
              <a:t>2 </a:t>
            </a:r>
            <a:r>
              <a:rPr lang="en-US" altLang="zh-CN" sz="2400" b="1" i="1"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kx </a:t>
            </a:r>
            <a:endParaRPr lang="zh-CN" altLang="en-US" sz="2400" b="1" dirty="0">
              <a:solidFill>
                <a:srgbClr val="0000FF"/>
              </a:solidFill>
              <a:latin typeface="Times New Roman" pitchFamily="18" charset="0"/>
              <a:cs typeface="Times New Roman" pitchFamily="18" charset="0"/>
            </a:endParaRPr>
          </a:p>
        </p:txBody>
      </p:sp>
      <p:sp>
        <p:nvSpPr>
          <p:cNvPr id="9"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1" name="TextBox 10"/>
              <p:cNvSpPr txBox="1"/>
              <p:nvPr/>
            </p:nvSpPr>
            <p:spPr>
              <a:xfrm>
                <a:off x="3570971" y="3717032"/>
                <a:ext cx="1937133" cy="5395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rgbClr val="0000FF"/>
                          </a:solidFill>
                          <a:latin typeface="Cambria Math"/>
                        </a:rPr>
                        <m:t>𝝎</m:t>
                      </m:r>
                      <m:r>
                        <a:rPr lang="en-US" altLang="zh-CN" sz="2400" b="1" i="1" smtClean="0">
                          <a:solidFill>
                            <a:srgbClr val="0000FF"/>
                          </a:solidFill>
                          <a:latin typeface="Cambria Math"/>
                        </a:rPr>
                        <m:t>=</m:t>
                      </m:r>
                      <m:rad>
                        <m:radPr>
                          <m:degHide m:val="on"/>
                          <m:ctrlPr>
                            <a:rPr lang="en-US" altLang="zh-CN" sz="2400" b="1" i="1" smtClean="0">
                              <a:solidFill>
                                <a:srgbClr val="0000FF"/>
                              </a:solidFill>
                              <a:latin typeface="Cambria Math"/>
                            </a:rPr>
                          </m:ctrlPr>
                        </m:radPr>
                        <m:deg/>
                        <m:e>
                          <m:r>
                            <a:rPr lang="en-US" altLang="zh-CN" sz="2400" b="1" i="1" smtClean="0">
                              <a:solidFill>
                                <a:srgbClr val="0000FF"/>
                              </a:solidFill>
                              <a:latin typeface="Cambria Math"/>
                            </a:rPr>
                            <m:t>𝟐</m:t>
                          </m:r>
                          <m:r>
                            <a:rPr lang="en-US" altLang="zh-CN" sz="2400" b="1" i="1" smtClean="0">
                              <a:solidFill>
                                <a:srgbClr val="0000FF"/>
                              </a:solidFill>
                              <a:latin typeface="Cambria Math"/>
                            </a:rPr>
                            <m:t>𝒌</m:t>
                          </m:r>
                          <m:r>
                            <a:rPr lang="en-US" altLang="zh-CN" sz="2400" b="1" i="1" smtClean="0">
                              <a:solidFill>
                                <a:srgbClr val="0000FF"/>
                              </a:solidFill>
                              <a:latin typeface="Cambria Math"/>
                            </a:rPr>
                            <m:t>/</m:t>
                          </m:r>
                          <m:r>
                            <a:rPr lang="en-US" altLang="zh-CN" sz="2400" b="1" i="1" smtClean="0">
                              <a:solidFill>
                                <a:srgbClr val="0000FF"/>
                              </a:solidFill>
                              <a:latin typeface="Cambria Math"/>
                            </a:rPr>
                            <m:t>𝒎</m:t>
                          </m:r>
                        </m:e>
                      </m:rad>
                    </m:oMath>
                  </m:oMathPara>
                </a14:m>
                <a:endParaRPr lang="zh-CN" altLang="en-US" sz="2400" b="1" dirty="0">
                  <a:solidFill>
                    <a:srgbClr val="0000FF"/>
                  </a:solidFill>
                  <a:latin typeface="Times New Roman" pitchFamily="18" charset="0"/>
                  <a:cs typeface="Times New Roman" pitchFamily="18"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570971" y="3717032"/>
                <a:ext cx="1937133" cy="539571"/>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419872" y="1700808"/>
                <a:ext cx="1290097" cy="539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en-US" altLang="zh-CN" sz="2400" b="1" i="1" smtClean="0">
                              <a:solidFill>
                                <a:srgbClr val="FF0000"/>
                              </a:solidFill>
                              <a:latin typeface="Cambria Math"/>
                            </a:rPr>
                          </m:ctrlPr>
                        </m:radPr>
                        <m:deg/>
                        <m:e>
                          <m:r>
                            <a:rPr lang="en-US" altLang="zh-CN" sz="2400" b="1" i="1">
                              <a:solidFill>
                                <a:srgbClr val="FF0000"/>
                              </a:solidFill>
                              <a:latin typeface="Cambria Math"/>
                            </a:rPr>
                            <m:t>𝟐</m:t>
                          </m:r>
                          <m:r>
                            <a:rPr lang="en-US" altLang="zh-CN" sz="2400" b="1" i="1">
                              <a:solidFill>
                                <a:srgbClr val="FF0000"/>
                              </a:solidFill>
                              <a:latin typeface="Cambria Math"/>
                            </a:rPr>
                            <m:t>𝒌</m:t>
                          </m:r>
                          <m:r>
                            <a:rPr lang="en-US" altLang="zh-CN" sz="2400" b="1" i="1">
                              <a:solidFill>
                                <a:srgbClr val="FF0000"/>
                              </a:solidFill>
                              <a:latin typeface="Cambria Math"/>
                            </a:rPr>
                            <m:t>/</m:t>
                          </m:r>
                          <m:r>
                            <a:rPr lang="en-US" altLang="zh-CN" sz="2400" b="1" i="1">
                              <a:solidFill>
                                <a:srgbClr val="FF0000"/>
                              </a:solidFill>
                              <a:latin typeface="Cambria Math"/>
                            </a:rPr>
                            <m:t>𝒎</m:t>
                          </m:r>
                        </m:e>
                      </m:rad>
                    </m:oMath>
                  </m:oMathPara>
                </a14:m>
                <a:endParaRPr lang="zh-CN"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3419872" y="1700808"/>
                <a:ext cx="1290097" cy="539571"/>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2868584" y="2060848"/>
                <a:ext cx="1474443" cy="5395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a:rPr>
                        <m:t>𝟐</m:t>
                      </m:r>
                      <m:rad>
                        <m:radPr>
                          <m:degHide m:val="on"/>
                          <m:ctrlPr>
                            <a:rPr lang="en-US" altLang="zh-CN" sz="2400" b="1" i="1" smtClean="0">
                              <a:solidFill>
                                <a:srgbClr val="FF0000"/>
                              </a:solidFill>
                              <a:latin typeface="Cambria Math"/>
                            </a:rPr>
                          </m:ctrlPr>
                        </m:radPr>
                        <m:deg/>
                        <m:e>
                          <m:r>
                            <a:rPr lang="en-US" altLang="zh-CN" sz="2400" b="1" i="1">
                              <a:solidFill>
                                <a:srgbClr val="FF0000"/>
                              </a:solidFill>
                              <a:latin typeface="Cambria Math"/>
                            </a:rPr>
                            <m:t>𝟐</m:t>
                          </m:r>
                          <m:r>
                            <a:rPr lang="en-US" altLang="zh-CN" sz="2400" b="1" i="1">
                              <a:solidFill>
                                <a:srgbClr val="FF0000"/>
                              </a:solidFill>
                              <a:latin typeface="Cambria Math"/>
                            </a:rPr>
                            <m:t>𝒌</m:t>
                          </m:r>
                          <m:r>
                            <a:rPr lang="en-US" altLang="zh-CN" sz="2400" b="1" i="1">
                              <a:solidFill>
                                <a:srgbClr val="FF0000"/>
                              </a:solidFill>
                              <a:latin typeface="Cambria Math"/>
                            </a:rPr>
                            <m:t>/</m:t>
                          </m:r>
                          <m:r>
                            <a:rPr lang="en-US" altLang="zh-CN" sz="2400" b="1" i="1">
                              <a:solidFill>
                                <a:srgbClr val="FF0000"/>
                              </a:solidFill>
                              <a:latin typeface="Cambria Math"/>
                            </a:rPr>
                            <m:t>𝒎</m:t>
                          </m:r>
                        </m:e>
                      </m:rad>
                    </m:oMath>
                  </m:oMathPara>
                </a14:m>
                <a:endParaRPr lang="zh-CN" altLang="en-US" sz="2400" dirty="0"/>
              </a:p>
            </p:txBody>
          </p:sp>
        </mc:Choice>
        <mc:Fallback xmlns="">
          <p:sp>
            <p:nvSpPr>
              <p:cNvPr id="14" name="矩形 13"/>
              <p:cNvSpPr>
                <a:spLocks noRot="1" noChangeAspect="1" noMove="1" noResize="1" noEditPoints="1" noAdjustHandles="1" noChangeArrowheads="1" noChangeShapeType="1" noTextEdit="1"/>
              </p:cNvSpPr>
              <p:nvPr/>
            </p:nvSpPr>
            <p:spPr>
              <a:xfrm>
                <a:off x="2868584" y="2060848"/>
                <a:ext cx="1474443" cy="539571"/>
              </a:xfrm>
              <a:prstGeom prst="rect">
                <a:avLst/>
              </a:prstGeom>
              <a:blipFill rotWithShape="1">
                <a:blip r:embed="rId5"/>
                <a:stretch>
                  <a:fillRect/>
                </a:stretch>
              </a:blipFill>
            </p:spPr>
            <p:txBody>
              <a:bodyPr/>
              <a:lstStyle/>
              <a:p>
                <a:r>
                  <a:rPr lang="zh-CN" altLang="en-US">
                    <a:noFill/>
                  </a:rPr>
                  <a:t> </a:t>
                </a:r>
              </a:p>
            </p:txBody>
          </p:sp>
        </mc:Fallback>
      </mc:AlternateContent>
      <p:sp>
        <p:nvSpPr>
          <p:cNvPr id="15" name="TextBox 14"/>
          <p:cNvSpPr txBox="1"/>
          <p:nvPr/>
        </p:nvSpPr>
        <p:spPr>
          <a:xfrm>
            <a:off x="539552" y="4509120"/>
            <a:ext cx="7382149" cy="830997"/>
          </a:xfrm>
          <a:prstGeom prst="rect">
            <a:avLst/>
          </a:prstGeom>
          <a:noFill/>
        </p:spPr>
        <p:txBody>
          <a:bodyPr wrap="none" rtlCol="0">
            <a:spAutoFit/>
          </a:bodyPr>
          <a:lstStyle/>
          <a:p>
            <a:r>
              <a:rPr lang="zh-CN" altLang="en-US" sz="2400" b="1" dirty="0" smtClean="0">
                <a:solidFill>
                  <a:srgbClr val="0000FF"/>
                </a:solidFill>
                <a:latin typeface="Times New Roman" pitchFamily="18" charset="0"/>
                <a:cs typeface="Times New Roman" pitchFamily="18" charset="0"/>
              </a:rPr>
              <a:t>在最大位移处时，势能最大，此时</a:t>
            </a:r>
            <a:endParaRPr lang="en-US" altLang="zh-CN" sz="2400" b="1" dirty="0" smtClean="0">
              <a:solidFill>
                <a:srgbClr val="0000FF"/>
              </a:solidFill>
              <a:latin typeface="Times New Roman" pitchFamily="18" charset="0"/>
              <a:cs typeface="Times New Roman" pitchFamily="18" charset="0"/>
            </a:endParaRPr>
          </a:p>
          <a:p>
            <a:r>
              <a:rPr lang="en-US" altLang="zh-CN" sz="2400" b="1" i="1" dirty="0" smtClean="0">
                <a:solidFill>
                  <a:srgbClr val="0000FF"/>
                </a:solidFill>
                <a:latin typeface="Times New Roman" pitchFamily="18" charset="0"/>
                <a:cs typeface="Times New Roman" pitchFamily="18" charset="0"/>
              </a:rPr>
              <a:t>E</a:t>
            </a:r>
            <a:r>
              <a:rPr lang="en-US" altLang="zh-CN" sz="2400" b="1" baseline="-25000" dirty="0" smtClean="0">
                <a:solidFill>
                  <a:srgbClr val="0000FF"/>
                </a:solidFill>
                <a:latin typeface="Times New Roman" pitchFamily="18" charset="0"/>
                <a:cs typeface="Times New Roman" pitchFamily="18" charset="0"/>
              </a:rPr>
              <a:t>p </a:t>
            </a:r>
            <a:r>
              <a:rPr lang="en-US" altLang="zh-CN" sz="2400" b="1" i="1" dirty="0" smtClean="0">
                <a:solidFill>
                  <a:srgbClr val="0000FF"/>
                </a:solidFill>
                <a:latin typeface="Times New Roman" pitchFamily="18" charset="0"/>
                <a:cs typeface="Times New Roman" pitchFamily="18" charset="0"/>
              </a:rPr>
              <a:t>= E</a:t>
            </a:r>
            <a:r>
              <a:rPr lang="en-US" altLang="zh-CN" sz="2400" b="1" baseline="-25000" dirty="0" smtClean="0">
                <a:solidFill>
                  <a:srgbClr val="0000FF"/>
                </a:solidFill>
                <a:latin typeface="Times New Roman" pitchFamily="18" charset="0"/>
                <a:cs typeface="Times New Roman" pitchFamily="18" charset="0"/>
              </a:rPr>
              <a:t>p1 </a:t>
            </a:r>
            <a:r>
              <a:rPr lang="en-US" altLang="zh-CN" sz="2400" b="1" i="1" dirty="0" smtClean="0">
                <a:solidFill>
                  <a:srgbClr val="0000FF"/>
                </a:solidFill>
                <a:latin typeface="Times New Roman" pitchFamily="18" charset="0"/>
                <a:cs typeface="Times New Roman" pitchFamily="18" charset="0"/>
              </a:rPr>
              <a:t>+ E</a:t>
            </a:r>
            <a:r>
              <a:rPr lang="en-US" altLang="zh-CN" sz="2400" b="1" baseline="-25000" dirty="0" smtClean="0">
                <a:solidFill>
                  <a:srgbClr val="0000FF"/>
                </a:solidFill>
                <a:latin typeface="Times New Roman" pitchFamily="18" charset="0"/>
                <a:cs typeface="Times New Roman" pitchFamily="18" charset="0"/>
              </a:rPr>
              <a:t>p2</a:t>
            </a:r>
            <a:r>
              <a:rPr lang="en-US" altLang="zh-CN" sz="2400" b="1" dirty="0" smtClean="0">
                <a:solidFill>
                  <a:srgbClr val="0000FF"/>
                </a:solidFill>
                <a:latin typeface="Times New Roman" pitchFamily="18" charset="0"/>
                <a:cs typeface="Times New Roman" pitchFamily="18" charset="0"/>
              </a:rPr>
              <a:t> = (1/2)</a:t>
            </a:r>
            <a:r>
              <a:rPr lang="en-US" altLang="zh-CN" sz="2400" b="1" i="1" dirty="0" smtClean="0">
                <a:solidFill>
                  <a:srgbClr val="0000FF"/>
                </a:solidFill>
                <a:latin typeface="Times New Roman" pitchFamily="18" charset="0"/>
                <a:cs typeface="Times New Roman" pitchFamily="18" charset="0"/>
              </a:rPr>
              <a:t>k</a:t>
            </a:r>
            <a:r>
              <a:rPr lang="en-US" altLang="zh-CN" sz="2400" b="1" dirty="0" smtClean="0">
                <a:solidFill>
                  <a:srgbClr val="0000FF"/>
                </a:solidFill>
                <a:latin typeface="Times New Roman" pitchFamily="18" charset="0"/>
                <a:cs typeface="Times New Roman" pitchFamily="18" charset="0"/>
              </a:rPr>
              <a:t>(</a:t>
            </a:r>
            <a:r>
              <a:rPr lang="en-US" altLang="zh-CN" sz="2400" b="1" i="1" dirty="0" err="1" smtClean="0">
                <a:solidFill>
                  <a:srgbClr val="0000FF"/>
                </a:solidFill>
                <a:latin typeface="Times New Roman" pitchFamily="18" charset="0"/>
                <a:cs typeface="Times New Roman" pitchFamily="18" charset="0"/>
              </a:rPr>
              <a:t>a+A</a:t>
            </a:r>
            <a:r>
              <a:rPr lang="en-US" altLang="zh-CN" sz="2400" b="1" dirty="0" smtClean="0">
                <a:solidFill>
                  <a:srgbClr val="0000FF"/>
                </a:solidFill>
                <a:latin typeface="Times New Roman" pitchFamily="18" charset="0"/>
                <a:cs typeface="Times New Roman" pitchFamily="18" charset="0"/>
              </a:rPr>
              <a:t>)</a:t>
            </a:r>
            <a:r>
              <a:rPr lang="en-US" altLang="zh-CN" sz="2400" b="1" baseline="30000" dirty="0" smtClean="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 + </a:t>
            </a:r>
            <a:r>
              <a:rPr lang="en-US" altLang="zh-CN" sz="2400" b="1" dirty="0">
                <a:solidFill>
                  <a:srgbClr val="0000FF"/>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1/2)</a:t>
            </a:r>
            <a:r>
              <a:rPr lang="en-US" altLang="zh-CN" sz="2400" b="1" i="1" dirty="0" smtClean="0">
                <a:solidFill>
                  <a:srgbClr val="0000FF"/>
                </a:solidFill>
                <a:latin typeface="Times New Roman" pitchFamily="18" charset="0"/>
                <a:cs typeface="Times New Roman" pitchFamily="18" charset="0"/>
              </a:rPr>
              <a:t>k</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a-A</a:t>
            </a:r>
            <a:r>
              <a:rPr lang="en-US" altLang="zh-CN" sz="2400" b="1" dirty="0" smtClean="0">
                <a:solidFill>
                  <a:srgbClr val="0000FF"/>
                </a:solidFill>
                <a:latin typeface="Times New Roman" pitchFamily="18" charset="0"/>
                <a:cs typeface="Times New Roman" pitchFamily="18" charset="0"/>
              </a:rPr>
              <a:t>)</a:t>
            </a:r>
            <a:r>
              <a:rPr lang="en-US" altLang="zh-CN" sz="2400" b="1" baseline="30000" dirty="0" smtClean="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 = k</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a</a:t>
            </a:r>
            <a:r>
              <a:rPr lang="en-US" altLang="zh-CN" sz="2400" b="1" baseline="30000" dirty="0" smtClean="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+A</a:t>
            </a:r>
            <a:r>
              <a:rPr lang="en-US" altLang="zh-CN" sz="2400" b="1" baseline="30000" dirty="0" smtClean="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13" name="矩形 12"/>
          <p:cNvSpPr/>
          <p:nvPr/>
        </p:nvSpPr>
        <p:spPr>
          <a:xfrm>
            <a:off x="7100764" y="2060848"/>
            <a:ext cx="1359668" cy="461665"/>
          </a:xfrm>
          <a:prstGeom prst="rect">
            <a:avLst/>
          </a:prstGeom>
        </p:spPr>
        <p:txBody>
          <a:bodyPr wrap="none">
            <a:spAutoFit/>
          </a:bodyPr>
          <a:lstStyle/>
          <a:p>
            <a:r>
              <a:rPr lang="en-US" altLang="zh-CN" sz="2400" b="1" i="1" dirty="0" smtClean="0">
                <a:solidFill>
                  <a:srgbClr val="FF0000"/>
                </a:solidFill>
                <a:latin typeface="Times New Roman" pitchFamily="18" charset="0"/>
                <a:cs typeface="Times New Roman" pitchFamily="18" charset="0"/>
              </a:rPr>
              <a:t>k</a:t>
            </a:r>
            <a:r>
              <a:rPr lang="en-US" altLang="zh-CN" sz="2400" b="1" dirty="0" smtClean="0">
                <a:solidFill>
                  <a:srgbClr val="FF0000"/>
                </a:solidFill>
                <a:latin typeface="Times New Roman" pitchFamily="18" charset="0"/>
                <a:cs typeface="Times New Roman" pitchFamily="18" charset="0"/>
              </a:rPr>
              <a:t>(</a:t>
            </a:r>
            <a:r>
              <a:rPr lang="en-US" altLang="zh-CN" sz="2400" b="1" i="1" dirty="0" smtClean="0">
                <a:solidFill>
                  <a:srgbClr val="FF0000"/>
                </a:solidFill>
                <a:latin typeface="Times New Roman" pitchFamily="18" charset="0"/>
                <a:cs typeface="Times New Roman" pitchFamily="18" charset="0"/>
              </a:rPr>
              <a:t>a</a:t>
            </a:r>
            <a:r>
              <a:rPr lang="en-US" altLang="zh-CN" sz="2400" b="1" baseline="30000" dirty="0" smtClean="0">
                <a:solidFill>
                  <a:srgbClr val="FF0000"/>
                </a:solidFill>
                <a:latin typeface="Times New Roman" pitchFamily="18" charset="0"/>
                <a:cs typeface="Times New Roman" pitchFamily="18" charset="0"/>
              </a:rPr>
              <a:t>2</a:t>
            </a:r>
            <a:r>
              <a:rPr lang="en-US" altLang="zh-CN" sz="2400" b="1" i="1" dirty="0" smtClean="0">
                <a:solidFill>
                  <a:srgbClr val="FF0000"/>
                </a:solidFill>
                <a:latin typeface="Times New Roman" pitchFamily="18" charset="0"/>
                <a:cs typeface="Times New Roman" pitchFamily="18" charset="0"/>
              </a:rPr>
              <a:t>+A</a:t>
            </a:r>
            <a:r>
              <a:rPr lang="en-US" altLang="zh-CN" sz="2400" b="1" baseline="30000" dirty="0" smtClean="0">
                <a:solidFill>
                  <a:srgbClr val="FF0000"/>
                </a:solidFill>
                <a:latin typeface="Times New Roman" pitchFamily="18" charset="0"/>
                <a:cs typeface="Times New Roman" pitchFamily="18" charset="0"/>
              </a:rPr>
              <a:t>2</a:t>
            </a:r>
            <a:r>
              <a:rPr lang="en-US" altLang="zh-CN" sz="2400" b="1" i="1" dirty="0" smtClean="0">
                <a:solidFill>
                  <a:srgbClr val="FF0000"/>
                </a:solidFill>
                <a:latin typeface="Times New Roman" pitchFamily="18" charset="0"/>
                <a:cs typeface="Times New Roman" pitchFamily="18" charset="0"/>
              </a:rPr>
              <a:t> </a:t>
            </a:r>
            <a:r>
              <a:rPr lang="en-US" altLang="zh-CN" sz="2400" b="1" dirty="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p:txBody>
      </p:sp>
      <p:sp>
        <p:nvSpPr>
          <p:cNvPr id="16" name="矩形 15"/>
          <p:cNvSpPr/>
          <p:nvPr/>
        </p:nvSpPr>
        <p:spPr>
          <a:xfrm>
            <a:off x="539552" y="5517232"/>
            <a:ext cx="7640533" cy="830997"/>
          </a:xfrm>
          <a:prstGeom prst="rect">
            <a:avLst/>
          </a:prstGeom>
        </p:spPr>
        <p:txBody>
          <a:bodyPr wrap="square">
            <a:spAutoFit/>
          </a:bodyPr>
          <a:lstStyle/>
          <a:p>
            <a:r>
              <a:rPr lang="zh-CN" altLang="en-US" sz="2400" b="1" dirty="0" smtClean="0">
                <a:solidFill>
                  <a:srgbClr val="0000FF"/>
                </a:solidFill>
                <a:latin typeface="Times New Roman" pitchFamily="18" charset="0"/>
                <a:cs typeface="Times New Roman" pitchFamily="18" charset="0"/>
              </a:rPr>
              <a:t>在平衡位置时，动能最大，势能最小（</a:t>
            </a:r>
            <a:r>
              <a:rPr lang="en-US" altLang="zh-CN" sz="2400" b="1" i="1" dirty="0" smtClean="0">
                <a:solidFill>
                  <a:srgbClr val="0000FF"/>
                </a:solidFill>
                <a:latin typeface="Times New Roman" pitchFamily="18" charset="0"/>
                <a:cs typeface="Times New Roman" pitchFamily="18" charset="0"/>
              </a:rPr>
              <a:t>ka</a:t>
            </a:r>
            <a:r>
              <a:rPr lang="en-US" altLang="zh-CN" sz="2400" b="1" baseline="30000" dirty="0" smtClean="0">
                <a:solidFill>
                  <a:srgbClr val="0000FF"/>
                </a:solidFill>
                <a:latin typeface="Times New Roman" pitchFamily="18" charset="0"/>
                <a:cs typeface="Times New Roman" pitchFamily="18" charset="0"/>
              </a:rPr>
              <a:t>2</a:t>
            </a:r>
            <a:r>
              <a:rPr lang="zh-CN" altLang="en-US" sz="2400" b="1" dirty="0" smtClean="0">
                <a:solidFill>
                  <a:srgbClr val="0000FF"/>
                </a:solidFill>
                <a:latin typeface="Times New Roman" pitchFamily="18" charset="0"/>
                <a:cs typeface="Times New Roman" pitchFamily="18" charset="0"/>
              </a:rPr>
              <a:t>），此时</a:t>
            </a:r>
            <a:endParaRPr lang="en-US" altLang="zh-CN" sz="2400" b="1" dirty="0">
              <a:solidFill>
                <a:srgbClr val="0000FF"/>
              </a:solidFill>
              <a:latin typeface="Times New Roman" pitchFamily="18" charset="0"/>
              <a:cs typeface="Times New Roman" pitchFamily="18" charset="0"/>
            </a:endParaRPr>
          </a:p>
          <a:p>
            <a:r>
              <a:rPr lang="en-US" altLang="zh-CN" sz="2400" b="1" i="1" dirty="0" err="1" smtClean="0">
                <a:solidFill>
                  <a:srgbClr val="0000FF"/>
                </a:solidFill>
                <a:latin typeface="Times New Roman" pitchFamily="18" charset="0"/>
                <a:cs typeface="Times New Roman" pitchFamily="18" charset="0"/>
              </a:rPr>
              <a:t>E</a:t>
            </a:r>
            <a:r>
              <a:rPr lang="en-US" altLang="zh-CN" sz="2400" b="1" baseline="-25000" dirty="0" err="1" smtClean="0">
                <a:solidFill>
                  <a:srgbClr val="0000FF"/>
                </a:solidFill>
                <a:latin typeface="Times New Roman" pitchFamily="18" charset="0"/>
                <a:cs typeface="Times New Roman" pitchFamily="18" charset="0"/>
              </a:rPr>
              <a:t>k</a:t>
            </a:r>
            <a:r>
              <a:rPr lang="en-US" altLang="zh-CN" sz="2400" b="1" baseline="-25000" dirty="0" smtClean="0">
                <a:solidFill>
                  <a:srgbClr val="0000FF"/>
                </a:solidFill>
                <a:latin typeface="Times New Roman" pitchFamily="18" charset="0"/>
                <a:cs typeface="Times New Roman" pitchFamily="18" charset="0"/>
              </a:rPr>
              <a:t> </a:t>
            </a:r>
            <a:r>
              <a:rPr lang="en-US" altLang="zh-CN" sz="2400" b="1" i="1" dirty="0">
                <a:solidFill>
                  <a:srgbClr val="0000FF"/>
                </a:solidFill>
                <a:latin typeface="Times New Roman" pitchFamily="18" charset="0"/>
                <a:cs typeface="Times New Roman" pitchFamily="18" charset="0"/>
              </a:rPr>
              <a:t>= </a:t>
            </a:r>
            <a:r>
              <a:rPr lang="en-US" altLang="zh-CN" sz="2400" b="1" i="1" dirty="0" err="1" smtClean="0">
                <a:solidFill>
                  <a:srgbClr val="0000FF"/>
                </a:solidFill>
                <a:latin typeface="Times New Roman" pitchFamily="18" charset="0"/>
                <a:cs typeface="Times New Roman" pitchFamily="18" charset="0"/>
              </a:rPr>
              <a:t>E</a:t>
            </a:r>
            <a:r>
              <a:rPr lang="en-US" altLang="zh-CN" sz="2400" b="1" baseline="-25000" dirty="0" err="1" smtClean="0">
                <a:solidFill>
                  <a:srgbClr val="0000FF"/>
                </a:solidFill>
                <a:latin typeface="Times New Roman" pitchFamily="18" charset="0"/>
                <a:cs typeface="Times New Roman" pitchFamily="18" charset="0"/>
              </a:rPr>
              <a:t>pmax</a:t>
            </a:r>
            <a:r>
              <a:rPr lang="en-US" altLang="zh-CN" sz="2400" b="1" baseline="-25000" dirty="0" smtClean="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 </a:t>
            </a:r>
            <a:r>
              <a:rPr lang="en-US" altLang="zh-CN" sz="2400" b="1" i="1" dirty="0" err="1" smtClean="0">
                <a:solidFill>
                  <a:srgbClr val="0000FF"/>
                </a:solidFill>
                <a:latin typeface="Times New Roman" pitchFamily="18" charset="0"/>
                <a:cs typeface="Times New Roman" pitchFamily="18" charset="0"/>
              </a:rPr>
              <a:t>E</a:t>
            </a:r>
            <a:r>
              <a:rPr lang="en-US" altLang="zh-CN" sz="2400" b="1" baseline="-25000" dirty="0" err="1" smtClean="0">
                <a:solidFill>
                  <a:srgbClr val="0000FF"/>
                </a:solidFill>
                <a:latin typeface="Times New Roman" pitchFamily="18" charset="0"/>
                <a:cs typeface="Times New Roman" pitchFamily="18" charset="0"/>
              </a:rPr>
              <a:t>pmin</a:t>
            </a:r>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k</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a</a:t>
            </a:r>
            <a:r>
              <a:rPr lang="en-US" altLang="zh-CN" sz="2400" b="1" baseline="30000" dirty="0" smtClean="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+A</a:t>
            </a:r>
            <a:r>
              <a:rPr lang="en-US" altLang="zh-CN" sz="2400" b="1" baseline="30000" dirty="0" smtClean="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 - ka</a:t>
            </a:r>
            <a:r>
              <a:rPr lang="en-US" altLang="zh-CN" sz="2400" b="1" baseline="30000" dirty="0" smtClean="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 </a:t>
            </a:r>
            <a:r>
              <a:rPr lang="en-US" altLang="zh-CN" sz="2400" b="1" i="1" dirty="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kA</a:t>
            </a:r>
            <a:r>
              <a:rPr lang="en-US" altLang="zh-CN" sz="2400" b="1" baseline="30000" dirty="0" smtClean="0">
                <a:solidFill>
                  <a:srgbClr val="0000FF"/>
                </a:solidFill>
                <a:latin typeface="Times New Roman" pitchFamily="18" charset="0"/>
                <a:cs typeface="Times New Roman" pitchFamily="18" charset="0"/>
              </a:rPr>
              <a:t>2</a:t>
            </a:r>
            <a:endParaRPr lang="zh-CN" altLang="en-US" sz="2400" b="1" dirty="0">
              <a:solidFill>
                <a:srgbClr val="0000FF"/>
              </a:solidFill>
              <a:latin typeface="Times New Roman" pitchFamily="18" charset="0"/>
              <a:cs typeface="Times New Roman" pitchFamily="18" charset="0"/>
            </a:endParaRPr>
          </a:p>
        </p:txBody>
      </p:sp>
      <p:sp>
        <p:nvSpPr>
          <p:cNvPr id="18" name="矩形 17"/>
          <p:cNvSpPr/>
          <p:nvPr/>
        </p:nvSpPr>
        <p:spPr>
          <a:xfrm>
            <a:off x="3205589" y="2463279"/>
            <a:ext cx="646331" cy="461665"/>
          </a:xfrm>
          <a:prstGeom prst="rect">
            <a:avLst/>
          </a:prstGeom>
        </p:spPr>
        <p:txBody>
          <a:bodyPr wrap="none">
            <a:spAutoFit/>
          </a:bodyPr>
          <a:lstStyle/>
          <a:p>
            <a:r>
              <a:rPr lang="en-US" altLang="zh-CN" sz="2400" b="1" i="1" dirty="0" smtClean="0">
                <a:solidFill>
                  <a:srgbClr val="FF0000"/>
                </a:solidFill>
                <a:latin typeface="Times New Roman" pitchFamily="18" charset="0"/>
                <a:cs typeface="Times New Roman" pitchFamily="18" charset="0"/>
              </a:rPr>
              <a:t>kA</a:t>
            </a:r>
            <a:r>
              <a:rPr lang="en-US" altLang="zh-CN" sz="2400" b="1" baseline="30000" dirty="0" smtClean="0">
                <a:solidFill>
                  <a:srgbClr val="FF0000"/>
                </a:solidFill>
                <a:latin typeface="Times New Roman" pitchFamily="18" charset="0"/>
                <a:cs typeface="Times New Roman" pitchFamily="18" charset="0"/>
              </a:rPr>
              <a:t>2</a:t>
            </a:r>
            <a:endParaRPr lang="zh-CN" alt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26989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1" grpId="0"/>
      <p:bldP spid="12" grpId="0"/>
      <p:bldP spid="14" grpId="0"/>
      <p:bldP spid="15" grpId="0"/>
      <p:bldP spid="13" grpId="0"/>
      <p:bldP spid="16"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32656"/>
            <a:ext cx="4968552" cy="2308324"/>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4. </a:t>
            </a:r>
            <a:r>
              <a:rPr lang="zh-CN" altLang="zh-CN" sz="2400" b="1" dirty="0" smtClean="0">
                <a:solidFill>
                  <a:srgbClr val="0000FF"/>
                </a:solidFill>
                <a:latin typeface="Times New Roman" pitchFamily="18" charset="0"/>
                <a:cs typeface="Times New Roman" pitchFamily="18" charset="0"/>
              </a:rPr>
              <a:t>一</a:t>
            </a:r>
            <a:r>
              <a:rPr lang="zh-CN" altLang="zh-CN" sz="2400" b="1" dirty="0">
                <a:solidFill>
                  <a:srgbClr val="0000FF"/>
                </a:solidFill>
                <a:latin typeface="Times New Roman" pitchFamily="18" charset="0"/>
                <a:cs typeface="Times New Roman" pitchFamily="18" charset="0"/>
              </a:rPr>
              <a:t>列沿</a:t>
            </a:r>
            <a:r>
              <a:rPr lang="en-US" altLang="zh-CN" sz="2400" b="1" i="1" dirty="0">
                <a:solidFill>
                  <a:srgbClr val="0000FF"/>
                </a:solidFill>
                <a:latin typeface="Times New Roman" pitchFamily="18" charset="0"/>
                <a:cs typeface="Times New Roman" pitchFamily="18" charset="0"/>
              </a:rPr>
              <a:t>x</a:t>
            </a:r>
            <a:r>
              <a:rPr lang="zh-CN" altLang="zh-CN" sz="2400" b="1" dirty="0">
                <a:solidFill>
                  <a:srgbClr val="0000FF"/>
                </a:solidFill>
                <a:latin typeface="Times New Roman" pitchFamily="18" charset="0"/>
                <a:cs typeface="Times New Roman" pitchFamily="18" charset="0"/>
              </a:rPr>
              <a:t>轴正方向传播的平面简谐波在</a:t>
            </a:r>
            <a:r>
              <a:rPr lang="en-US" altLang="zh-CN" sz="2400" b="1" i="1" dirty="0">
                <a:solidFill>
                  <a:srgbClr val="0000FF"/>
                </a:solidFill>
                <a:latin typeface="Times New Roman" pitchFamily="18" charset="0"/>
                <a:cs typeface="Times New Roman" pitchFamily="18" charset="0"/>
              </a:rPr>
              <a:t>t</a:t>
            </a:r>
            <a:r>
              <a:rPr lang="en-US" altLang="zh-CN" sz="2400" b="1" baseline="-25000" dirty="0">
                <a:solidFill>
                  <a:srgbClr val="0000FF"/>
                </a:solidFill>
                <a:latin typeface="Times New Roman" pitchFamily="18" charset="0"/>
                <a:cs typeface="Times New Roman" pitchFamily="18" charset="0"/>
              </a:rPr>
              <a:t>1</a:t>
            </a:r>
            <a:r>
              <a:rPr lang="en-US" altLang="zh-CN" sz="2400" b="1" dirty="0">
                <a:solidFill>
                  <a:srgbClr val="0000FF"/>
                </a:solidFill>
                <a:latin typeface="Times New Roman" pitchFamily="18" charset="0"/>
                <a:cs typeface="Times New Roman" pitchFamily="18" charset="0"/>
              </a:rPr>
              <a:t> = 0</a:t>
            </a:r>
            <a:r>
              <a:rPr lang="zh-CN" altLang="zh-CN" sz="2400" b="1" dirty="0">
                <a:solidFill>
                  <a:srgbClr val="0000FF"/>
                </a:solidFill>
                <a:latin typeface="Times New Roman" pitchFamily="18" charset="0"/>
                <a:cs typeface="Times New Roman" pitchFamily="18" charset="0"/>
              </a:rPr>
              <a:t>和</a:t>
            </a:r>
            <a:r>
              <a:rPr lang="en-US" altLang="zh-CN" sz="2400" b="1" i="1" dirty="0">
                <a:solidFill>
                  <a:srgbClr val="0000FF"/>
                </a:solidFill>
                <a:latin typeface="Times New Roman" pitchFamily="18" charset="0"/>
                <a:cs typeface="Times New Roman" pitchFamily="18" charset="0"/>
              </a:rPr>
              <a:t>t</a:t>
            </a:r>
            <a:r>
              <a:rPr lang="en-US" altLang="zh-CN" sz="2400" b="1" baseline="-25000" dirty="0">
                <a:solidFill>
                  <a:srgbClr val="0000FF"/>
                </a:solidFill>
                <a:latin typeface="Times New Roman" pitchFamily="18" charset="0"/>
                <a:cs typeface="Times New Roman" pitchFamily="18" charset="0"/>
              </a:rPr>
              <a:t>2</a:t>
            </a:r>
            <a:r>
              <a:rPr lang="en-US" altLang="zh-CN" sz="2400" b="1" dirty="0">
                <a:solidFill>
                  <a:srgbClr val="0000FF"/>
                </a:solidFill>
                <a:latin typeface="Times New Roman" pitchFamily="18" charset="0"/>
                <a:cs typeface="Times New Roman" pitchFamily="18" charset="0"/>
              </a:rPr>
              <a:t> = 0.25 s</a:t>
            </a:r>
            <a:r>
              <a:rPr lang="zh-CN" altLang="zh-CN" sz="2400" b="1" dirty="0">
                <a:solidFill>
                  <a:srgbClr val="0000FF"/>
                </a:solidFill>
                <a:latin typeface="Times New Roman" pitchFamily="18" charset="0"/>
                <a:cs typeface="Times New Roman" pitchFamily="18" charset="0"/>
              </a:rPr>
              <a:t>时刻的波形曲线如图所示，且在这段时间内</a:t>
            </a:r>
            <a:r>
              <a:rPr lang="en-US" altLang="zh-CN" sz="2400" b="1" dirty="0">
                <a:solidFill>
                  <a:srgbClr val="0000FF"/>
                </a:solidFill>
                <a:latin typeface="Times New Roman" pitchFamily="18" charset="0"/>
                <a:cs typeface="Times New Roman" pitchFamily="18" charset="0"/>
              </a:rPr>
              <a:t>P</a:t>
            </a:r>
            <a:r>
              <a:rPr lang="zh-CN" altLang="zh-CN" sz="2400" b="1" dirty="0">
                <a:solidFill>
                  <a:srgbClr val="0000FF"/>
                </a:solidFill>
                <a:latin typeface="Times New Roman" pitchFamily="18" charset="0"/>
                <a:cs typeface="Times New Roman" pitchFamily="18" charset="0"/>
              </a:rPr>
              <a:t>处质元未完成一次周期振动，则</a:t>
            </a:r>
            <a:r>
              <a:rPr lang="en-US" altLang="zh-CN" sz="2400" b="1" dirty="0">
                <a:solidFill>
                  <a:srgbClr val="0000FF"/>
                </a:solidFill>
                <a:latin typeface="Times New Roman" pitchFamily="18" charset="0"/>
                <a:cs typeface="Times New Roman" pitchFamily="18" charset="0"/>
              </a:rPr>
              <a:t>P</a:t>
            </a:r>
            <a:r>
              <a:rPr lang="zh-CN" altLang="zh-CN" sz="2400" b="1" dirty="0">
                <a:solidFill>
                  <a:srgbClr val="0000FF"/>
                </a:solidFill>
                <a:latin typeface="Times New Roman" pitchFamily="18" charset="0"/>
                <a:cs typeface="Times New Roman" pitchFamily="18" charset="0"/>
              </a:rPr>
              <a:t>处质元的</a:t>
            </a:r>
            <a:r>
              <a:rPr lang="zh-CN" altLang="zh-CN" sz="2400" b="1" dirty="0" smtClean="0">
                <a:solidFill>
                  <a:srgbClr val="0000FF"/>
                </a:solidFill>
                <a:latin typeface="Times New Roman" pitchFamily="18" charset="0"/>
                <a:cs typeface="Times New Roman" pitchFamily="18" charset="0"/>
              </a:rPr>
              <a:t>振动</a:t>
            </a:r>
            <a:r>
              <a:rPr lang="zh-CN" altLang="zh-CN" sz="2400" b="1" dirty="0">
                <a:solidFill>
                  <a:srgbClr val="0000FF"/>
                </a:solidFill>
                <a:latin typeface="Times New Roman" pitchFamily="18" charset="0"/>
                <a:cs typeface="Times New Roman" pitchFamily="18" charset="0"/>
              </a:rPr>
              <a:t>函数为</a:t>
            </a:r>
            <a:r>
              <a:rPr lang="en-US" altLang="zh-CN" sz="2400" b="1" u="sng"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，该</a:t>
            </a:r>
            <a:r>
              <a:rPr lang="zh-CN" altLang="zh-CN" sz="2400" b="1" dirty="0" smtClean="0">
                <a:solidFill>
                  <a:srgbClr val="0000FF"/>
                </a:solidFill>
                <a:latin typeface="Times New Roman" pitchFamily="18" charset="0"/>
                <a:cs typeface="Times New Roman" pitchFamily="18" charset="0"/>
              </a:rPr>
              <a:t>波</a:t>
            </a:r>
            <a:r>
              <a:rPr lang="zh-CN" altLang="zh-CN" sz="2400" b="1" dirty="0">
                <a:solidFill>
                  <a:srgbClr val="0000FF"/>
                </a:solidFill>
                <a:latin typeface="Times New Roman" pitchFamily="18" charset="0"/>
                <a:cs typeface="Times New Roman" pitchFamily="18" charset="0"/>
              </a:rPr>
              <a:t>的波函数为</a:t>
            </a:r>
            <a:r>
              <a:rPr lang="en-US" altLang="zh-CN" sz="2400" b="1" u="sng" dirty="0">
                <a:solidFill>
                  <a:srgbClr val="0000FF"/>
                </a:solidFill>
                <a:latin typeface="Times New Roman" pitchFamily="18" charset="0"/>
                <a:cs typeface="Times New Roman" pitchFamily="18" charset="0"/>
              </a:rPr>
              <a:t>                 </a:t>
            </a:r>
            <a:r>
              <a:rPr lang="en-US" altLang="zh-CN" sz="2400" b="1" u="sng" dirty="0" smtClean="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3372" y="531317"/>
            <a:ext cx="3467100" cy="203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0703" y="3068960"/>
            <a:ext cx="5163465"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T</a:t>
            </a:r>
            <a:r>
              <a:rPr lang="en-US" altLang="zh-CN" sz="2400" b="1" dirty="0" smtClean="0">
                <a:solidFill>
                  <a:srgbClr val="0000FF"/>
                </a:solidFill>
                <a:latin typeface="Times New Roman" pitchFamily="18" charset="0"/>
                <a:cs typeface="Times New Roman" pitchFamily="18" charset="0"/>
              </a:rPr>
              <a:t> = 1s</a:t>
            </a:r>
            <a:r>
              <a:rPr lang="zh-CN" altLang="en-US" sz="2400" b="1" dirty="0" smtClean="0">
                <a:solidFill>
                  <a:srgbClr val="0000FF"/>
                </a:solidFill>
                <a:latin typeface="Times New Roman" pitchFamily="18" charset="0"/>
                <a:cs typeface="Times New Roman" pitchFamily="18" charset="0"/>
              </a:rPr>
              <a:t>，</a:t>
            </a:r>
            <a:r>
              <a:rPr lang="el-GR" altLang="zh-CN" sz="2400" b="1" i="1" dirty="0" smtClean="0">
                <a:solidFill>
                  <a:srgbClr val="0000FF"/>
                </a:solidFill>
                <a:latin typeface="Times New Roman" pitchFamily="18" charset="0"/>
                <a:cs typeface="Times New Roman" pitchFamily="18" charset="0"/>
              </a:rPr>
              <a:t>ω</a:t>
            </a:r>
            <a:r>
              <a:rPr lang="en-US" altLang="zh-CN" sz="2400" b="1" i="1"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 2</a:t>
            </a:r>
            <a:r>
              <a:rPr lang="el-GR" altLang="zh-CN" sz="2400" b="1" dirty="0" smtClean="0">
                <a:solidFill>
                  <a:srgbClr val="0000FF"/>
                </a:solidFill>
                <a:latin typeface="Times New Roman" pitchFamily="18" charset="0"/>
                <a:cs typeface="Times New Roman" pitchFamily="18" charset="0"/>
              </a:rPr>
              <a:t>π</a:t>
            </a:r>
            <a:r>
              <a:rPr lang="zh-CN" altLang="en-US" sz="2400" b="1" dirty="0" smtClean="0">
                <a:solidFill>
                  <a:srgbClr val="0000FF"/>
                </a:solidFill>
                <a:latin typeface="Times New Roman" pitchFamily="18" charset="0"/>
                <a:cs typeface="Times New Roman" pitchFamily="18" charset="0"/>
              </a:rPr>
              <a:t>，</a:t>
            </a:r>
            <a:r>
              <a:rPr lang="el-GR" altLang="zh-CN" sz="2400" b="1" i="1" dirty="0" smtClean="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 = 0.6m</a:t>
            </a:r>
            <a:r>
              <a:rPr lang="zh-CN" altLang="en-US"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A</a:t>
            </a:r>
            <a:r>
              <a:rPr lang="en-US" altLang="zh-CN" sz="2400" b="1" dirty="0" smtClean="0">
                <a:solidFill>
                  <a:srgbClr val="0000FF"/>
                </a:solidFill>
                <a:latin typeface="Times New Roman" pitchFamily="18" charset="0"/>
                <a:cs typeface="Times New Roman" pitchFamily="18" charset="0"/>
              </a:rPr>
              <a:t> = 0.1m </a:t>
            </a:r>
            <a:endParaRPr lang="zh-CN" altLang="en-US" sz="2400" b="1" dirty="0">
              <a:solidFill>
                <a:srgbClr val="0000FF"/>
              </a:solidFill>
              <a:latin typeface="Times New Roman" pitchFamily="18" charset="0"/>
              <a:cs typeface="Times New Roman" pitchFamily="18" charset="0"/>
            </a:endParaRPr>
          </a:p>
        </p:txBody>
      </p:sp>
      <p:sp>
        <p:nvSpPr>
          <p:cNvPr id="7" name="TextBox 6"/>
          <p:cNvSpPr txBox="1"/>
          <p:nvPr/>
        </p:nvSpPr>
        <p:spPr>
          <a:xfrm>
            <a:off x="6429361" y="3102967"/>
            <a:ext cx="1887055" cy="461665"/>
          </a:xfrm>
          <a:prstGeom prst="rect">
            <a:avLst/>
          </a:prstGeom>
          <a:noFill/>
        </p:spPr>
        <p:txBody>
          <a:bodyPr wrap="none" rtlCol="0">
            <a:spAutoFit/>
          </a:bodyPr>
          <a:lstStyle/>
          <a:p>
            <a:r>
              <a:rPr lang="en-US" altLang="zh-CN" sz="2400" b="1" dirty="0" smtClean="0">
                <a:solidFill>
                  <a:srgbClr val="0000FF"/>
                </a:solidFill>
                <a:latin typeface="Times New Roman" pitchFamily="18" charset="0"/>
                <a:cs typeface="Times New Roman" pitchFamily="18" charset="0"/>
              </a:rPr>
              <a:t>P</a:t>
            </a:r>
            <a:r>
              <a:rPr lang="zh-CN" altLang="en-US" sz="2400" b="1" dirty="0" smtClean="0">
                <a:solidFill>
                  <a:srgbClr val="0000FF"/>
                </a:solidFill>
                <a:latin typeface="Times New Roman" pitchFamily="18" charset="0"/>
                <a:cs typeface="Times New Roman" pitchFamily="18" charset="0"/>
              </a:rPr>
              <a:t>点初相 </a:t>
            </a:r>
            <a:r>
              <a:rPr lang="en-US" altLang="zh-CN" sz="2400" b="1" dirty="0" smtClean="0">
                <a:solidFill>
                  <a:srgbClr val="0000FF"/>
                </a:solidFill>
                <a:latin typeface="Times New Roman" pitchFamily="18" charset="0"/>
                <a:cs typeface="Times New Roman" pitchFamily="18" charset="0"/>
              </a:rPr>
              <a:t>-</a:t>
            </a:r>
            <a:r>
              <a:rPr lang="el-GR" altLang="zh-CN" sz="2400" b="1" dirty="0" smtClean="0">
                <a:solidFill>
                  <a:srgbClr val="0000FF"/>
                </a:solidFill>
                <a:latin typeface="Times New Roman" pitchFamily="18" charset="0"/>
                <a:cs typeface="Times New Roman" pitchFamily="18" charset="0"/>
              </a:rPr>
              <a:t>π</a:t>
            </a:r>
            <a:r>
              <a:rPr lang="en-US" altLang="zh-CN" sz="2400" b="1" dirty="0" smtClean="0">
                <a:solidFill>
                  <a:srgbClr val="0000FF"/>
                </a:solidFill>
                <a:latin typeface="Times New Roman" pitchFamily="18" charset="0"/>
                <a:cs typeface="Times New Roman" pitchFamily="18" charset="0"/>
              </a:rPr>
              <a:t>/2</a:t>
            </a:r>
            <a:endParaRPr lang="zh-CN" altLang="en-US" sz="2400" b="1" dirty="0">
              <a:solidFill>
                <a:srgbClr val="0000FF"/>
              </a:solidFill>
              <a:latin typeface="Times New Roman" pitchFamily="18" charset="0"/>
              <a:cs typeface="Times New Roman" pitchFamily="18" charset="0"/>
            </a:endParaRPr>
          </a:p>
        </p:txBody>
      </p:sp>
      <p:sp>
        <p:nvSpPr>
          <p:cNvPr id="8" name="TextBox 7"/>
          <p:cNvSpPr txBox="1"/>
          <p:nvPr/>
        </p:nvSpPr>
        <p:spPr>
          <a:xfrm>
            <a:off x="2514645" y="1772816"/>
            <a:ext cx="2273379" cy="461665"/>
          </a:xfrm>
          <a:prstGeom prst="rect">
            <a:avLst/>
          </a:prstGeom>
          <a:noFill/>
        </p:spPr>
        <p:txBody>
          <a:bodyPr wrap="none" rtlCol="0">
            <a:spAutoFit/>
          </a:bodyPr>
          <a:lstStyle/>
          <a:p>
            <a:r>
              <a:rPr lang="en-US" altLang="zh-CN" sz="2400" b="1" dirty="0" smtClean="0">
                <a:solidFill>
                  <a:srgbClr val="FF0000"/>
                </a:solidFill>
                <a:latin typeface="Times New Roman" pitchFamily="18" charset="0"/>
                <a:cs typeface="Times New Roman" pitchFamily="18" charset="0"/>
              </a:rPr>
              <a:t>0.1cos(2</a:t>
            </a:r>
            <a:r>
              <a:rPr lang="el-GR" altLang="zh-CN" sz="2400" b="1" dirty="0" smtClean="0">
                <a:solidFill>
                  <a:srgbClr val="FF0000"/>
                </a:solidFill>
                <a:latin typeface="Times New Roman" pitchFamily="18" charset="0"/>
                <a:cs typeface="Times New Roman" pitchFamily="18" charset="0"/>
              </a:rPr>
              <a:t>π</a:t>
            </a:r>
            <a:r>
              <a:rPr lang="en-US" altLang="zh-CN" sz="2400" b="1" i="1" dirty="0" smtClean="0">
                <a:solidFill>
                  <a:srgbClr val="FF0000"/>
                </a:solidFill>
                <a:latin typeface="Times New Roman" pitchFamily="18" charset="0"/>
                <a:cs typeface="Times New Roman" pitchFamily="18" charset="0"/>
              </a:rPr>
              <a:t>t</a:t>
            </a:r>
            <a:r>
              <a:rPr lang="en-US" altLang="zh-CN" sz="2400" b="1" dirty="0" smtClean="0">
                <a:solidFill>
                  <a:srgbClr val="FF0000"/>
                </a:solidFill>
                <a:latin typeface="Times New Roman" pitchFamily="18" charset="0"/>
                <a:cs typeface="Times New Roman" pitchFamily="18" charset="0"/>
              </a:rPr>
              <a:t>-</a:t>
            </a:r>
            <a:r>
              <a:rPr lang="el-GR" altLang="zh-CN" sz="2400" b="1" dirty="0">
                <a:solidFill>
                  <a:srgbClr val="FF0000"/>
                </a:solidFill>
                <a:latin typeface="Times New Roman" pitchFamily="18" charset="0"/>
                <a:cs typeface="Times New Roman" pitchFamily="18" charset="0"/>
              </a:rPr>
              <a:t> π </a:t>
            </a:r>
            <a:r>
              <a:rPr lang="en-US" altLang="zh-CN" sz="2400" b="1" dirty="0" smtClean="0">
                <a:solidFill>
                  <a:srgbClr val="FF0000"/>
                </a:solidFill>
                <a:latin typeface="Times New Roman" pitchFamily="18" charset="0"/>
                <a:cs typeface="Times New Roman" pitchFamily="18" charset="0"/>
              </a:rPr>
              <a:t>/2)</a:t>
            </a:r>
            <a:endParaRPr lang="zh-CN" altLang="en-US" sz="2400" b="1" dirty="0">
              <a:solidFill>
                <a:srgbClr val="FF0000"/>
              </a:solidFill>
              <a:latin typeface="Times New Roman" pitchFamily="18" charset="0"/>
              <a:cs typeface="Times New Roman" pitchFamily="18" charset="0"/>
            </a:endParaRPr>
          </a:p>
        </p:txBody>
      </p:sp>
      <p:sp>
        <p:nvSpPr>
          <p:cNvPr id="9" name="TextBox 8"/>
          <p:cNvSpPr txBox="1"/>
          <p:nvPr/>
        </p:nvSpPr>
        <p:spPr>
          <a:xfrm>
            <a:off x="2483768" y="2564904"/>
            <a:ext cx="3530134" cy="461665"/>
          </a:xfrm>
          <a:prstGeom prst="rect">
            <a:avLst/>
          </a:prstGeom>
          <a:noFill/>
        </p:spPr>
        <p:txBody>
          <a:bodyPr wrap="none" rtlCol="0">
            <a:spAutoFit/>
          </a:bodyPr>
          <a:lstStyle/>
          <a:p>
            <a:r>
              <a:rPr lang="en-US" altLang="zh-CN" sz="2400" b="1" dirty="0" smtClean="0">
                <a:solidFill>
                  <a:srgbClr val="FF0000"/>
                </a:solidFill>
                <a:latin typeface="Times New Roman" pitchFamily="18" charset="0"/>
                <a:cs typeface="Times New Roman" pitchFamily="18" charset="0"/>
              </a:rPr>
              <a:t>0.1cos(2</a:t>
            </a:r>
            <a:r>
              <a:rPr lang="el-GR" altLang="zh-CN" sz="2400" b="1" dirty="0" smtClean="0">
                <a:solidFill>
                  <a:srgbClr val="FF0000"/>
                </a:solidFill>
                <a:latin typeface="Times New Roman" pitchFamily="18" charset="0"/>
                <a:cs typeface="Times New Roman" pitchFamily="18" charset="0"/>
              </a:rPr>
              <a:t>π</a:t>
            </a:r>
            <a:r>
              <a:rPr lang="en-US" altLang="zh-CN" sz="2400" b="1" i="1" dirty="0" smtClean="0">
                <a:solidFill>
                  <a:srgbClr val="FF0000"/>
                </a:solidFill>
                <a:latin typeface="Times New Roman" pitchFamily="18" charset="0"/>
                <a:cs typeface="Times New Roman" pitchFamily="18" charset="0"/>
              </a:rPr>
              <a:t>t</a:t>
            </a:r>
            <a:r>
              <a:rPr lang="en-US" altLang="zh-CN" sz="2400" b="1" dirty="0" smtClean="0">
                <a:solidFill>
                  <a:srgbClr val="FF0000"/>
                </a:solidFill>
                <a:latin typeface="Times New Roman" pitchFamily="18" charset="0"/>
                <a:cs typeface="Times New Roman" pitchFamily="18" charset="0"/>
              </a:rPr>
              <a:t>+</a:t>
            </a:r>
            <a:r>
              <a:rPr lang="el-GR" altLang="zh-CN" sz="2400" b="1" dirty="0" smtClean="0">
                <a:solidFill>
                  <a:srgbClr val="FF0000"/>
                </a:solidFill>
                <a:latin typeface="Times New Roman" pitchFamily="18" charset="0"/>
                <a:cs typeface="Times New Roman" pitchFamily="18" charset="0"/>
              </a:rPr>
              <a:t> </a:t>
            </a:r>
            <a:r>
              <a:rPr lang="el-GR" altLang="zh-CN" sz="2400" b="1" dirty="0">
                <a:solidFill>
                  <a:srgbClr val="FF0000"/>
                </a:solidFill>
                <a:latin typeface="Times New Roman" pitchFamily="18" charset="0"/>
                <a:cs typeface="Times New Roman" pitchFamily="18" charset="0"/>
              </a:rPr>
              <a:t>π </a:t>
            </a:r>
            <a:r>
              <a:rPr lang="en-US" altLang="zh-CN" sz="2400" b="1" dirty="0" smtClean="0">
                <a:solidFill>
                  <a:srgbClr val="FF0000"/>
                </a:solidFill>
                <a:latin typeface="Times New Roman" pitchFamily="18" charset="0"/>
                <a:cs typeface="Times New Roman" pitchFamily="18" charset="0"/>
              </a:rPr>
              <a:t>/2 - 2</a:t>
            </a:r>
            <a:r>
              <a:rPr lang="el-GR" altLang="zh-CN" sz="2400" b="1" dirty="0" smtClean="0">
                <a:solidFill>
                  <a:srgbClr val="FF0000"/>
                </a:solidFill>
                <a:latin typeface="Times New Roman" pitchFamily="18" charset="0"/>
                <a:cs typeface="Times New Roman" pitchFamily="18" charset="0"/>
              </a:rPr>
              <a:t>π</a:t>
            </a:r>
            <a:r>
              <a:rPr lang="en-US" altLang="zh-CN" sz="2400" b="1" i="1" dirty="0" smtClean="0">
                <a:solidFill>
                  <a:srgbClr val="FF0000"/>
                </a:solidFill>
                <a:latin typeface="Times New Roman" pitchFamily="18" charset="0"/>
                <a:cs typeface="Times New Roman" pitchFamily="18" charset="0"/>
              </a:rPr>
              <a:t>x</a:t>
            </a:r>
            <a:r>
              <a:rPr lang="en-US" altLang="zh-CN" sz="2400" b="1" dirty="0" smtClean="0">
                <a:solidFill>
                  <a:srgbClr val="FF0000"/>
                </a:solidFill>
                <a:latin typeface="Times New Roman" pitchFamily="18" charset="0"/>
                <a:cs typeface="Times New Roman" pitchFamily="18" charset="0"/>
              </a:rPr>
              <a:t>/0.6)</a:t>
            </a:r>
            <a:endParaRPr lang="zh-CN" altLang="en-US" sz="2400" b="1" dirty="0">
              <a:solidFill>
                <a:srgbClr val="FF0000"/>
              </a:solidFill>
              <a:latin typeface="Times New Roman" pitchFamily="18" charset="0"/>
              <a:cs typeface="Times New Roman" pitchFamily="18" charset="0"/>
            </a:endParaRPr>
          </a:p>
        </p:txBody>
      </p:sp>
      <p:sp>
        <p:nvSpPr>
          <p:cNvPr id="10" name="矩形 9"/>
          <p:cNvSpPr/>
          <p:nvPr/>
        </p:nvSpPr>
        <p:spPr>
          <a:xfrm>
            <a:off x="395536" y="3875564"/>
            <a:ext cx="8424936" cy="1200329"/>
          </a:xfrm>
          <a:prstGeom prst="rect">
            <a:avLst/>
          </a:prstGeom>
        </p:spPr>
        <p:txBody>
          <a:bodyPr wrap="square">
            <a:spAutoFit/>
          </a:bodyPr>
          <a:lstStyle/>
          <a:p>
            <a:r>
              <a:rPr lang="en-US" altLang="zh-CN" sz="2400" b="1" dirty="0" smtClean="0">
                <a:solidFill>
                  <a:srgbClr val="006600"/>
                </a:solidFill>
                <a:latin typeface="Times New Roman" pitchFamily="18" charset="0"/>
                <a:cs typeface="Times New Roman" pitchFamily="18" charset="0"/>
              </a:rPr>
              <a:t>5. </a:t>
            </a:r>
            <a:r>
              <a:rPr lang="zh-CN" altLang="zh-CN" sz="2400" b="1" dirty="0" smtClean="0">
                <a:solidFill>
                  <a:srgbClr val="0000FF"/>
                </a:solidFill>
                <a:latin typeface="Times New Roman" pitchFamily="18" charset="0"/>
                <a:cs typeface="Times New Roman" pitchFamily="18" charset="0"/>
              </a:rPr>
              <a:t>同</a:t>
            </a:r>
            <a:r>
              <a:rPr lang="zh-CN" altLang="zh-CN" sz="2400" b="1" dirty="0">
                <a:solidFill>
                  <a:srgbClr val="0000FF"/>
                </a:solidFill>
                <a:latin typeface="Times New Roman" pitchFamily="18" charset="0"/>
                <a:cs typeface="Times New Roman" pitchFamily="18" charset="0"/>
              </a:rPr>
              <a:t>一个</a:t>
            </a:r>
            <a:r>
              <a:rPr lang="zh-CN" altLang="zh-CN" sz="2400" b="1" dirty="0" smtClean="0">
                <a:solidFill>
                  <a:srgbClr val="0000FF"/>
                </a:solidFill>
                <a:latin typeface="Times New Roman" pitchFamily="18" charset="0"/>
                <a:cs typeface="Times New Roman" pitchFamily="18" charset="0"/>
              </a:rPr>
              <a:t>单摆在</a:t>
            </a:r>
            <a:r>
              <a:rPr lang="zh-CN" altLang="zh-CN" sz="2400" b="1" dirty="0">
                <a:solidFill>
                  <a:srgbClr val="0000FF"/>
                </a:solidFill>
                <a:latin typeface="Times New Roman" pitchFamily="18" charset="0"/>
                <a:cs typeface="Times New Roman" pitchFamily="18" charset="0"/>
              </a:rPr>
              <a:t>地球上和月球上的周期之比是</a:t>
            </a:r>
            <a:r>
              <a:rPr lang="en-US" altLang="zh-CN" sz="2400" b="1" u="sng"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；同一个</a:t>
            </a:r>
            <a:r>
              <a:rPr lang="zh-CN" altLang="zh-CN" sz="2400" b="1" dirty="0" smtClean="0">
                <a:solidFill>
                  <a:srgbClr val="0000FF"/>
                </a:solidFill>
                <a:latin typeface="Times New Roman" pitchFamily="18" charset="0"/>
                <a:cs typeface="Times New Roman" pitchFamily="18" charset="0"/>
              </a:rPr>
              <a:t>弹簧振</a:t>
            </a:r>
            <a:r>
              <a:rPr lang="zh-CN" altLang="zh-CN" sz="2400" b="1" dirty="0">
                <a:solidFill>
                  <a:srgbClr val="0000FF"/>
                </a:solidFill>
                <a:latin typeface="Times New Roman" pitchFamily="18" charset="0"/>
                <a:cs typeface="Times New Roman" pitchFamily="18" charset="0"/>
              </a:rPr>
              <a:t>子（物体竖直振动）在地球上和月球上的周期之比是</a:t>
            </a:r>
            <a:r>
              <a:rPr lang="en-US" altLang="zh-CN" sz="2400" b="1" u="sng"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。（月球表面的重力加速度是地球表面的</a:t>
            </a:r>
            <a:r>
              <a:rPr lang="en-US" altLang="zh-CN" sz="2400" b="1" dirty="0">
                <a:solidFill>
                  <a:srgbClr val="0000FF"/>
                </a:solidFill>
                <a:latin typeface="Times New Roman" pitchFamily="18" charset="0"/>
                <a:cs typeface="Times New Roman" pitchFamily="18" charset="0"/>
              </a:rPr>
              <a:t>1/6</a:t>
            </a:r>
            <a:r>
              <a:rPr lang="zh-CN" altLang="zh-CN" sz="2400" b="1" dirty="0">
                <a:solidFill>
                  <a:srgbClr val="0000FF"/>
                </a:solidFill>
                <a:latin typeface="Times New Roman" pitchFamily="18" charset="0"/>
                <a:cs typeface="Times New Roman" pitchFamily="18" charset="0"/>
              </a:rPr>
              <a:t>）。</a:t>
            </a:r>
          </a:p>
        </p:txBody>
      </p:sp>
      <mc:AlternateContent xmlns:mc="http://schemas.openxmlformats.org/markup-compatibility/2006" xmlns:a14="http://schemas.microsoft.com/office/drawing/2010/main">
        <mc:Choice Requires="a14">
          <p:sp>
            <p:nvSpPr>
              <p:cNvPr id="2" name="TextBox 1"/>
              <p:cNvSpPr txBox="1"/>
              <p:nvPr/>
            </p:nvSpPr>
            <p:spPr>
              <a:xfrm>
                <a:off x="6894167" y="3789040"/>
                <a:ext cx="957442" cy="5052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a:rPr>
                        <m:t>𝟏</m:t>
                      </m:r>
                      <m:r>
                        <a:rPr lang="en-US" altLang="zh-CN" sz="2400" b="1" i="1" smtClean="0">
                          <a:solidFill>
                            <a:srgbClr val="FF0000"/>
                          </a:solidFill>
                          <a:latin typeface="Cambria Math"/>
                        </a:rPr>
                        <m:t>:</m:t>
                      </m:r>
                      <m:rad>
                        <m:radPr>
                          <m:degHide m:val="on"/>
                          <m:ctrlPr>
                            <a:rPr lang="zh-CN" altLang="en-US" sz="2400" b="1" i="1" smtClean="0">
                              <a:solidFill>
                                <a:srgbClr val="FF0000"/>
                              </a:solidFill>
                              <a:latin typeface="Cambria Math"/>
                            </a:rPr>
                          </m:ctrlPr>
                        </m:radPr>
                        <m:deg/>
                        <m:e>
                          <m:r>
                            <a:rPr lang="en-US" altLang="zh-CN" sz="2400" b="1" i="1" smtClean="0">
                              <a:solidFill>
                                <a:srgbClr val="FF0000"/>
                              </a:solidFill>
                              <a:latin typeface="Cambria Math"/>
                            </a:rPr>
                            <m:t>𝟔</m:t>
                          </m:r>
                        </m:e>
                      </m:rad>
                    </m:oMath>
                  </m:oMathPara>
                </a14:m>
                <a:endParaRPr lang="zh-CN" altLang="en-US" b="1" dirty="0"/>
              </a:p>
            </p:txBody>
          </p:sp>
        </mc:Choice>
        <mc:Fallback xmlns="">
          <p:sp>
            <p:nvSpPr>
              <p:cNvPr id="2" name="TextBox 1"/>
              <p:cNvSpPr txBox="1">
                <a:spLocks noRot="1" noChangeAspect="1" noMove="1" noResize="1" noEditPoints="1" noAdjustHandles="1" noChangeArrowheads="1" noChangeShapeType="1" noTextEdit="1"/>
              </p:cNvSpPr>
              <p:nvPr/>
            </p:nvSpPr>
            <p:spPr>
              <a:xfrm>
                <a:off x="6894167" y="3789040"/>
                <a:ext cx="957442" cy="505203"/>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83568" y="5301208"/>
                <a:ext cx="3522824" cy="843885"/>
              </a:xfrm>
              <a:prstGeom prst="rect">
                <a:avLst/>
              </a:prstGeom>
              <a:noFill/>
            </p:spPr>
            <p:txBody>
              <a:bodyPr wrap="none" rtlCol="0">
                <a:spAutoFit/>
              </a:bodyPr>
              <a:lstStyle/>
              <a:p>
                <a14:m>
                  <m:oMath xmlns:m="http://schemas.openxmlformats.org/officeDocument/2006/math">
                    <m:r>
                      <a:rPr lang="en-US" altLang="zh-CN" sz="2400" b="1" i="1" smtClean="0">
                        <a:solidFill>
                          <a:srgbClr val="0000FF"/>
                        </a:solidFill>
                        <a:latin typeface="Cambria Math"/>
                      </a:rPr>
                      <m:t>𝑻</m:t>
                    </m:r>
                    <m:r>
                      <a:rPr lang="en-US" altLang="zh-CN" sz="2400" b="1" i="1" smtClean="0">
                        <a:solidFill>
                          <a:srgbClr val="0000FF"/>
                        </a:solidFill>
                        <a:latin typeface="Cambria Math"/>
                      </a:rPr>
                      <m:t>=</m:t>
                    </m:r>
                    <m:r>
                      <a:rPr lang="en-US" altLang="zh-CN" sz="2400" b="1" i="1" smtClean="0">
                        <a:solidFill>
                          <a:srgbClr val="0000FF"/>
                        </a:solidFill>
                        <a:latin typeface="Cambria Math"/>
                      </a:rPr>
                      <m:t>𝟐</m:t>
                    </m:r>
                    <m:r>
                      <a:rPr lang="zh-CN" altLang="en-US" sz="2400" b="1" i="1" smtClean="0">
                        <a:solidFill>
                          <a:srgbClr val="0000FF"/>
                        </a:solidFill>
                        <a:latin typeface="Cambria Math"/>
                      </a:rPr>
                      <m:t>𝝅</m:t>
                    </m:r>
                    <m:rad>
                      <m:radPr>
                        <m:degHide m:val="on"/>
                        <m:ctrlPr>
                          <a:rPr lang="zh-CN" altLang="en-US" sz="2400" b="1" i="1" smtClean="0">
                            <a:solidFill>
                              <a:srgbClr val="0000FF"/>
                            </a:solidFill>
                            <a:latin typeface="Cambria Math"/>
                          </a:rPr>
                        </m:ctrlPr>
                      </m:radPr>
                      <m:deg/>
                      <m:e>
                        <m:f>
                          <m:fPr>
                            <m:ctrlPr>
                              <a:rPr lang="en-US" altLang="zh-CN" sz="2400" b="1" i="1" smtClean="0">
                                <a:solidFill>
                                  <a:srgbClr val="0000FF"/>
                                </a:solidFill>
                                <a:latin typeface="Cambria Math"/>
                              </a:rPr>
                            </m:ctrlPr>
                          </m:fPr>
                          <m:num>
                            <m:r>
                              <a:rPr lang="en-US" altLang="zh-CN" sz="2400" b="1" i="1" smtClean="0">
                                <a:solidFill>
                                  <a:srgbClr val="0000FF"/>
                                </a:solidFill>
                                <a:latin typeface="Cambria Math"/>
                              </a:rPr>
                              <m:t>𝒍</m:t>
                            </m:r>
                          </m:num>
                          <m:den>
                            <m:r>
                              <a:rPr lang="en-US" altLang="zh-CN" sz="2400" b="1" i="1" smtClean="0">
                                <a:solidFill>
                                  <a:srgbClr val="0000FF"/>
                                </a:solidFill>
                                <a:latin typeface="Cambria Math"/>
                              </a:rPr>
                              <m:t>𝒈</m:t>
                            </m:r>
                          </m:den>
                        </m:f>
                      </m:e>
                    </m:rad>
                  </m:oMath>
                </a14:m>
                <a:r>
                  <a:rPr lang="zh-CN" altLang="en-US" sz="2400" b="1" dirty="0" smtClean="0">
                    <a:solidFill>
                      <a:srgbClr val="0000FF"/>
                    </a:solidFill>
                    <a:latin typeface="Times New Roman" pitchFamily="18" charset="0"/>
                    <a:cs typeface="Times New Roman" pitchFamily="18" charset="0"/>
                  </a:rPr>
                  <a:t>，</a:t>
                </a:r>
                <a:r>
                  <a:rPr lang="en-US" altLang="zh-CN" sz="2400" b="1" dirty="0">
                    <a:solidFill>
                      <a:srgbClr val="0000FF"/>
                    </a:solidFill>
                  </a:rPr>
                  <a:t> </a:t>
                </a:r>
                <a14:m>
                  <m:oMath xmlns:m="http://schemas.openxmlformats.org/officeDocument/2006/math">
                    <m:r>
                      <a:rPr lang="en-US" altLang="zh-CN" sz="2400" b="1" i="1">
                        <a:solidFill>
                          <a:srgbClr val="0000FF"/>
                        </a:solidFill>
                        <a:latin typeface="Cambria Math"/>
                      </a:rPr>
                      <m:t>𝑻</m:t>
                    </m:r>
                    <m:r>
                      <a:rPr lang="en-US" altLang="zh-CN" sz="2400" b="1" i="1">
                        <a:solidFill>
                          <a:srgbClr val="0000FF"/>
                        </a:solidFill>
                        <a:latin typeface="Cambria Math"/>
                      </a:rPr>
                      <m:t>=</m:t>
                    </m:r>
                    <m:r>
                      <a:rPr lang="en-US" altLang="zh-CN" sz="2400" b="1" i="1">
                        <a:solidFill>
                          <a:srgbClr val="0000FF"/>
                        </a:solidFill>
                        <a:latin typeface="Cambria Math"/>
                      </a:rPr>
                      <m:t>𝟐</m:t>
                    </m:r>
                    <m:r>
                      <a:rPr lang="zh-CN" altLang="en-US" sz="2400" b="1" i="1">
                        <a:solidFill>
                          <a:srgbClr val="0000FF"/>
                        </a:solidFill>
                        <a:latin typeface="Cambria Math"/>
                      </a:rPr>
                      <m:t>𝝅</m:t>
                    </m:r>
                    <m:rad>
                      <m:radPr>
                        <m:degHide m:val="on"/>
                        <m:ctrlPr>
                          <a:rPr lang="zh-CN" altLang="en-US" sz="2400" b="1" i="1">
                            <a:solidFill>
                              <a:srgbClr val="0000FF"/>
                            </a:solidFill>
                            <a:latin typeface="Cambria Math"/>
                          </a:rPr>
                        </m:ctrlPr>
                      </m:radPr>
                      <m:deg/>
                      <m:e>
                        <m:f>
                          <m:fPr>
                            <m:ctrlPr>
                              <a:rPr lang="en-US" altLang="zh-CN" sz="2400" b="1" i="1">
                                <a:solidFill>
                                  <a:srgbClr val="0000FF"/>
                                </a:solidFill>
                                <a:latin typeface="Cambria Math"/>
                              </a:rPr>
                            </m:ctrlPr>
                          </m:fPr>
                          <m:num>
                            <m:r>
                              <a:rPr lang="en-US" altLang="zh-CN" sz="2400" b="1" i="1" smtClean="0">
                                <a:solidFill>
                                  <a:srgbClr val="0000FF"/>
                                </a:solidFill>
                                <a:latin typeface="Cambria Math"/>
                              </a:rPr>
                              <m:t>𝒎</m:t>
                            </m:r>
                          </m:num>
                          <m:den>
                            <m:r>
                              <a:rPr lang="en-US" altLang="zh-CN" sz="2400" b="1" i="1" smtClean="0">
                                <a:solidFill>
                                  <a:srgbClr val="0000FF"/>
                                </a:solidFill>
                                <a:latin typeface="Cambria Math"/>
                              </a:rPr>
                              <m:t>𝒌</m:t>
                            </m:r>
                          </m:den>
                        </m:f>
                      </m:e>
                    </m:rad>
                  </m:oMath>
                </a14:m>
                <a:r>
                  <a:rPr lang="zh-CN" altLang="en-US" sz="2400" b="1" dirty="0" smtClean="0">
                    <a:solidFill>
                      <a:srgbClr val="0000FF"/>
                    </a:solidFill>
                    <a:latin typeface="Times New Roman" pitchFamily="18" charset="0"/>
                    <a:cs typeface="Times New Roman" pitchFamily="18" charset="0"/>
                  </a:rPr>
                  <a:t> </a:t>
                </a:r>
                <a:endParaRPr lang="zh-CN" altLang="en-US" sz="2400" b="1" dirty="0">
                  <a:solidFill>
                    <a:srgbClr val="0000FF"/>
                  </a:solidFill>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683568" y="5301208"/>
                <a:ext cx="3522824" cy="843885"/>
              </a:xfrm>
              <a:prstGeom prst="rect">
                <a:avLst/>
              </a:prstGeom>
              <a:blipFill rotWithShape="1">
                <a:blip r:embed="rId5"/>
                <a:stretch>
                  <a:fillRect/>
                </a:stretch>
              </a:blipFill>
            </p:spPr>
            <p:txBody>
              <a:bodyPr/>
              <a:lstStyle/>
              <a:p>
                <a:r>
                  <a:rPr lang="zh-CN" altLang="en-US">
                    <a:noFill/>
                  </a:rPr>
                  <a:t> </a:t>
                </a:r>
              </a:p>
            </p:txBody>
          </p:sp>
        </mc:Fallback>
      </mc:AlternateContent>
      <p:sp>
        <p:nvSpPr>
          <p:cNvPr id="6" name="TextBox 5"/>
          <p:cNvSpPr txBox="1"/>
          <p:nvPr/>
        </p:nvSpPr>
        <p:spPr>
          <a:xfrm>
            <a:off x="1403648" y="4590258"/>
            <a:ext cx="595035" cy="461665"/>
          </a:xfrm>
          <a:prstGeom prst="rect">
            <a:avLst/>
          </a:prstGeom>
          <a:noFill/>
        </p:spPr>
        <p:txBody>
          <a:bodyPr wrap="none" rtlCol="0">
            <a:spAutoFit/>
          </a:bodyPr>
          <a:lstStyle/>
          <a:p>
            <a:r>
              <a:rPr lang="en-US" altLang="zh-CN" sz="2400" b="1" dirty="0" smtClean="0">
                <a:solidFill>
                  <a:srgbClr val="FF0000"/>
                </a:solidFill>
                <a:latin typeface="Times New Roman" pitchFamily="18" charset="0"/>
                <a:cs typeface="Times New Roman" pitchFamily="18" charset="0"/>
              </a:rPr>
              <a:t>1:1</a:t>
            </a:r>
            <a:endParaRPr lang="zh-CN" altLang="en-US"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127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2" grpId="0"/>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9187" y="476672"/>
            <a:ext cx="8411285" cy="1938992"/>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3. </a:t>
            </a:r>
            <a:r>
              <a:rPr lang="zh-CN" altLang="zh-CN" sz="2400" b="1" dirty="0" smtClean="0">
                <a:solidFill>
                  <a:srgbClr val="0000FF"/>
                </a:solidFill>
                <a:latin typeface="Times New Roman" pitchFamily="18" charset="0"/>
                <a:cs typeface="Times New Roman" pitchFamily="18" charset="0"/>
              </a:rPr>
              <a:t>如</a:t>
            </a:r>
            <a:r>
              <a:rPr lang="zh-CN" altLang="zh-CN" sz="2400" b="1" dirty="0">
                <a:solidFill>
                  <a:srgbClr val="0000FF"/>
                </a:solidFill>
                <a:latin typeface="Times New Roman" pitchFamily="18" charset="0"/>
                <a:cs typeface="Times New Roman" pitchFamily="18" charset="0"/>
              </a:rPr>
              <a:t>图所示，在双缝干涉实验中</a:t>
            </a:r>
            <a:r>
              <a:rPr lang="en-US" altLang="zh-CN" sz="2400" b="1" i="1" dirty="0">
                <a:solidFill>
                  <a:srgbClr val="0000FF"/>
                </a:solidFill>
                <a:latin typeface="Times New Roman" pitchFamily="18" charset="0"/>
                <a:cs typeface="Times New Roman" pitchFamily="18" charset="0"/>
              </a:rPr>
              <a:t>SS</a:t>
            </a:r>
            <a:r>
              <a:rPr lang="en-US" altLang="zh-CN" sz="2400" b="1" baseline="-25000" dirty="0">
                <a:solidFill>
                  <a:srgbClr val="0000FF"/>
                </a:solidFill>
                <a:latin typeface="Times New Roman" pitchFamily="18" charset="0"/>
                <a:cs typeface="Times New Roman" pitchFamily="18" charset="0"/>
              </a:rPr>
              <a:t>1 </a:t>
            </a:r>
            <a:r>
              <a:rPr lang="en-US" altLang="zh-CN" sz="2400" b="1" dirty="0">
                <a:solidFill>
                  <a:srgbClr val="0000FF"/>
                </a:solidFill>
                <a:latin typeface="Times New Roman" pitchFamily="18" charset="0"/>
                <a:cs typeface="Times New Roman" pitchFamily="18" charset="0"/>
              </a:rPr>
              <a:t>= </a:t>
            </a:r>
            <a:r>
              <a:rPr lang="en-US" altLang="zh-CN" sz="2400" b="1" i="1" dirty="0">
                <a:solidFill>
                  <a:srgbClr val="0000FF"/>
                </a:solidFill>
                <a:latin typeface="Times New Roman" pitchFamily="18" charset="0"/>
                <a:cs typeface="Times New Roman" pitchFamily="18" charset="0"/>
              </a:rPr>
              <a:t>SS</a:t>
            </a:r>
            <a:r>
              <a:rPr lang="en-US" altLang="zh-CN" sz="2400" b="1" baseline="-25000"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，用波长为 </a:t>
            </a:r>
            <a:r>
              <a:rPr lang="el-GR" altLang="zh-CN" sz="2400" b="1" i="1" dirty="0">
                <a:solidFill>
                  <a:srgbClr val="0000FF"/>
                </a:solidFill>
                <a:latin typeface="Times New Roman" pitchFamily="18" charset="0"/>
                <a:cs typeface="Times New Roman" pitchFamily="18" charset="0"/>
              </a:rPr>
              <a:t>λ</a:t>
            </a:r>
            <a:r>
              <a:rPr lang="zh-CN" altLang="zh-CN" sz="2400" b="1" dirty="0" smtClean="0">
                <a:solidFill>
                  <a:srgbClr val="0000FF"/>
                </a:solidFill>
                <a:latin typeface="Times New Roman" pitchFamily="18" charset="0"/>
                <a:cs typeface="Times New Roman" pitchFamily="18" charset="0"/>
              </a:rPr>
              <a:t>的</a:t>
            </a:r>
            <a:r>
              <a:rPr lang="zh-CN" altLang="zh-CN" sz="2400" b="1" dirty="0">
                <a:solidFill>
                  <a:srgbClr val="0000FF"/>
                </a:solidFill>
                <a:latin typeface="Times New Roman" pitchFamily="18" charset="0"/>
                <a:cs typeface="Times New Roman" pitchFamily="18" charset="0"/>
              </a:rPr>
              <a:t>光照射双缝</a:t>
            </a:r>
            <a:r>
              <a:rPr lang="en-US" altLang="zh-CN" sz="2400" b="1" i="1" dirty="0">
                <a:solidFill>
                  <a:srgbClr val="0000FF"/>
                </a:solidFill>
                <a:latin typeface="Times New Roman" pitchFamily="18" charset="0"/>
                <a:cs typeface="Times New Roman" pitchFamily="18" charset="0"/>
              </a:rPr>
              <a:t>S</a:t>
            </a:r>
            <a:r>
              <a:rPr lang="en-US" altLang="zh-CN" sz="2400" b="1" baseline="-25000" dirty="0">
                <a:solidFill>
                  <a:srgbClr val="0000FF"/>
                </a:solidFill>
                <a:latin typeface="Times New Roman" pitchFamily="18" charset="0"/>
                <a:cs typeface="Times New Roman" pitchFamily="18" charset="0"/>
              </a:rPr>
              <a:t>1</a:t>
            </a:r>
            <a:r>
              <a:rPr lang="zh-CN" altLang="zh-CN" sz="2400" b="1" dirty="0">
                <a:solidFill>
                  <a:srgbClr val="0000FF"/>
                </a:solidFill>
                <a:latin typeface="Times New Roman" pitchFamily="18" charset="0"/>
                <a:cs typeface="Times New Roman" pitchFamily="18" charset="0"/>
              </a:rPr>
              <a:t>和</a:t>
            </a:r>
            <a:r>
              <a:rPr lang="en-US" altLang="zh-CN" sz="2400" b="1" i="1" dirty="0">
                <a:solidFill>
                  <a:srgbClr val="0000FF"/>
                </a:solidFill>
                <a:latin typeface="Times New Roman" pitchFamily="18" charset="0"/>
                <a:cs typeface="Times New Roman" pitchFamily="18" charset="0"/>
              </a:rPr>
              <a:t>S</a:t>
            </a:r>
            <a:r>
              <a:rPr lang="en-US" altLang="zh-CN" sz="2400" b="1" baseline="-25000"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，通过空气后在屏幕</a:t>
            </a:r>
            <a:r>
              <a:rPr lang="en-US" altLang="zh-CN" sz="2400" b="1" i="1" dirty="0">
                <a:solidFill>
                  <a:srgbClr val="0000FF"/>
                </a:solidFill>
                <a:latin typeface="Times New Roman" pitchFamily="18" charset="0"/>
                <a:cs typeface="Times New Roman" pitchFamily="18" charset="0"/>
              </a:rPr>
              <a:t>E</a:t>
            </a:r>
            <a:r>
              <a:rPr lang="zh-CN" altLang="zh-CN" sz="2400" b="1" dirty="0">
                <a:solidFill>
                  <a:srgbClr val="0000FF"/>
                </a:solidFill>
                <a:latin typeface="Times New Roman" pitchFamily="18" charset="0"/>
                <a:cs typeface="Times New Roman" pitchFamily="18" charset="0"/>
              </a:rPr>
              <a:t>上形成干涉条纹。已知</a:t>
            </a:r>
            <a:r>
              <a:rPr lang="en-US" altLang="zh-CN" sz="2400" b="1" i="1" dirty="0">
                <a:solidFill>
                  <a:srgbClr val="0000FF"/>
                </a:solidFill>
                <a:latin typeface="Times New Roman" pitchFamily="18" charset="0"/>
                <a:cs typeface="Times New Roman" pitchFamily="18" charset="0"/>
              </a:rPr>
              <a:t>P</a:t>
            </a:r>
            <a:r>
              <a:rPr lang="zh-CN" altLang="zh-CN" sz="2400" b="1" dirty="0">
                <a:solidFill>
                  <a:srgbClr val="0000FF"/>
                </a:solidFill>
                <a:latin typeface="Times New Roman" pitchFamily="18" charset="0"/>
                <a:cs typeface="Times New Roman" pitchFamily="18" charset="0"/>
              </a:rPr>
              <a:t>点处为第三级明条纹，则</a:t>
            </a:r>
            <a:r>
              <a:rPr lang="en-US" altLang="zh-CN" sz="2400" b="1" i="1" dirty="0">
                <a:solidFill>
                  <a:srgbClr val="0000FF"/>
                </a:solidFill>
                <a:latin typeface="Times New Roman" pitchFamily="18" charset="0"/>
                <a:cs typeface="Times New Roman" pitchFamily="18" charset="0"/>
              </a:rPr>
              <a:t>S</a:t>
            </a:r>
            <a:r>
              <a:rPr lang="en-US" altLang="zh-CN" sz="2400" b="1" baseline="-25000" dirty="0">
                <a:solidFill>
                  <a:srgbClr val="0000FF"/>
                </a:solidFill>
                <a:latin typeface="Times New Roman" pitchFamily="18" charset="0"/>
                <a:cs typeface="Times New Roman" pitchFamily="18" charset="0"/>
              </a:rPr>
              <a:t>1</a:t>
            </a:r>
            <a:r>
              <a:rPr lang="zh-CN" altLang="zh-CN" sz="2400" b="1" dirty="0">
                <a:solidFill>
                  <a:srgbClr val="0000FF"/>
                </a:solidFill>
                <a:latin typeface="Times New Roman" pitchFamily="18" charset="0"/>
                <a:cs typeface="Times New Roman" pitchFamily="18" charset="0"/>
              </a:rPr>
              <a:t>和</a:t>
            </a:r>
            <a:r>
              <a:rPr lang="en-US" altLang="zh-CN" sz="2400" b="1" i="1" dirty="0">
                <a:solidFill>
                  <a:srgbClr val="0000FF"/>
                </a:solidFill>
                <a:latin typeface="Times New Roman" pitchFamily="18" charset="0"/>
                <a:cs typeface="Times New Roman" pitchFamily="18" charset="0"/>
              </a:rPr>
              <a:t>S</a:t>
            </a:r>
            <a:r>
              <a:rPr lang="en-US" altLang="zh-CN" sz="2400" b="1" baseline="-25000"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到</a:t>
            </a:r>
            <a:r>
              <a:rPr lang="en-US" altLang="zh-CN" sz="2400" b="1" i="1" dirty="0">
                <a:solidFill>
                  <a:srgbClr val="0000FF"/>
                </a:solidFill>
                <a:latin typeface="Times New Roman" pitchFamily="18" charset="0"/>
                <a:cs typeface="Times New Roman" pitchFamily="18" charset="0"/>
              </a:rPr>
              <a:t>P</a:t>
            </a:r>
            <a:r>
              <a:rPr lang="zh-CN" altLang="zh-CN" sz="2400" b="1" dirty="0">
                <a:solidFill>
                  <a:srgbClr val="0000FF"/>
                </a:solidFill>
                <a:latin typeface="Times New Roman" pitchFamily="18" charset="0"/>
                <a:cs typeface="Times New Roman" pitchFamily="18" charset="0"/>
              </a:rPr>
              <a:t>点的光程差</a:t>
            </a:r>
            <a:r>
              <a:rPr lang="zh-CN" altLang="zh-CN" sz="2400" b="1" dirty="0" smtClean="0">
                <a:solidFill>
                  <a:srgbClr val="0000FF"/>
                </a:solidFill>
                <a:latin typeface="Times New Roman" pitchFamily="18" charset="0"/>
                <a:cs typeface="Times New Roman" pitchFamily="18" charset="0"/>
              </a:rPr>
              <a:t>为</a:t>
            </a:r>
            <a:r>
              <a:rPr lang="en-US" altLang="zh-CN" sz="2400" b="1" dirty="0">
                <a:solidFill>
                  <a:srgbClr val="0000FF"/>
                </a:solidFill>
                <a:latin typeface="Times New Roman" pitchFamily="18" charset="0"/>
                <a:cs typeface="Times New Roman" pitchFamily="18" charset="0"/>
              </a:rPr>
              <a:t>______________</a:t>
            </a:r>
            <a:r>
              <a:rPr lang="zh-CN" altLang="zh-CN" sz="2400" b="1" dirty="0">
                <a:solidFill>
                  <a:srgbClr val="0000FF"/>
                </a:solidFill>
                <a:latin typeface="Times New Roman" pitchFamily="18" charset="0"/>
                <a:cs typeface="Times New Roman" pitchFamily="18" charset="0"/>
              </a:rPr>
              <a:t>。若将整个装置放于某种透明液体中，</a:t>
            </a:r>
            <a:r>
              <a:rPr lang="en-US" altLang="zh-CN" sz="2400" b="1" i="1" dirty="0">
                <a:solidFill>
                  <a:srgbClr val="0000FF"/>
                </a:solidFill>
                <a:latin typeface="Times New Roman" pitchFamily="18" charset="0"/>
                <a:cs typeface="Times New Roman" pitchFamily="18" charset="0"/>
              </a:rPr>
              <a:t>P</a:t>
            </a:r>
            <a:r>
              <a:rPr lang="zh-CN" altLang="zh-CN" sz="2400" b="1" dirty="0">
                <a:solidFill>
                  <a:srgbClr val="0000FF"/>
                </a:solidFill>
                <a:latin typeface="Times New Roman" pitchFamily="18" charset="0"/>
                <a:cs typeface="Times New Roman" pitchFamily="18" charset="0"/>
              </a:rPr>
              <a:t>点为</a:t>
            </a:r>
            <a:r>
              <a:rPr lang="zh-CN" altLang="zh-CN" sz="2400" b="1" dirty="0" smtClean="0">
                <a:solidFill>
                  <a:srgbClr val="0000FF"/>
                </a:solidFill>
                <a:latin typeface="Times New Roman" pitchFamily="18" charset="0"/>
                <a:cs typeface="Times New Roman" pitchFamily="18" charset="0"/>
              </a:rPr>
              <a:t>第四</a:t>
            </a:r>
            <a:r>
              <a:rPr lang="zh-CN" altLang="zh-CN" sz="2400" b="1" dirty="0">
                <a:solidFill>
                  <a:srgbClr val="0000FF"/>
                </a:solidFill>
                <a:latin typeface="Times New Roman" pitchFamily="18" charset="0"/>
                <a:cs typeface="Times New Roman" pitchFamily="18" charset="0"/>
              </a:rPr>
              <a:t>级明条纹，则该液体的折射率</a:t>
            </a:r>
            <a:r>
              <a:rPr lang="en-US" altLang="zh-CN" sz="2400" b="1" i="1" dirty="0">
                <a:solidFill>
                  <a:srgbClr val="0000FF"/>
                </a:solidFill>
                <a:latin typeface="Times New Roman" pitchFamily="18" charset="0"/>
                <a:cs typeface="Times New Roman" pitchFamily="18" charset="0"/>
              </a:rPr>
              <a:t>n </a:t>
            </a:r>
            <a:r>
              <a:rPr lang="en-US" altLang="zh-CN" sz="2400" b="1" dirty="0">
                <a:solidFill>
                  <a:srgbClr val="0000FF"/>
                </a:solidFill>
                <a:latin typeface="Times New Roman" pitchFamily="18" charset="0"/>
                <a:cs typeface="Times New Roman" pitchFamily="18" charset="0"/>
              </a:rPr>
              <a:t>=____________</a:t>
            </a:r>
            <a:r>
              <a:rPr lang="zh-CN" altLang="zh-CN" sz="2400" b="1" dirty="0" smtClean="0">
                <a:solidFill>
                  <a:srgbClr val="0000FF"/>
                </a:solidFill>
                <a:latin typeface="Times New Roman" pitchFamily="18" charset="0"/>
                <a:cs typeface="Times New Roman" pitchFamily="18" charset="0"/>
              </a:rPr>
              <a:t>。</a:t>
            </a:r>
            <a:endParaRPr lang="zh-CN" altLang="zh-CN" sz="2400" b="1" dirty="0">
              <a:solidFill>
                <a:srgbClr val="0000FF"/>
              </a:solidFill>
              <a:latin typeface="Times New Roman" pitchFamily="18" charset="0"/>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995064122"/>
              </p:ext>
            </p:extLst>
          </p:nvPr>
        </p:nvGraphicFramePr>
        <p:xfrm>
          <a:off x="4860032" y="3140968"/>
          <a:ext cx="4000500" cy="2476800"/>
        </p:xfrm>
        <a:graphic>
          <a:graphicData uri="http://schemas.openxmlformats.org/presentationml/2006/ole">
            <mc:AlternateContent xmlns:mc="http://schemas.openxmlformats.org/markup-compatibility/2006">
              <mc:Choice xmlns:v="urn:schemas-microsoft-com:vml" Requires="v">
                <p:oleObj spid="_x0000_s3130" name="Picture" r:id="rId3" imgW="1600200" imgH="990720" progId="Word.Picture.8">
                  <p:embed/>
                </p:oleObj>
              </mc:Choice>
              <mc:Fallback>
                <p:oleObj name="Picture" r:id="rId3" imgW="1600200" imgH="99072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140968"/>
                        <a:ext cx="4000500" cy="24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p:cNvSpPr/>
          <p:nvPr/>
        </p:nvSpPr>
        <p:spPr>
          <a:xfrm>
            <a:off x="1331640" y="1599183"/>
            <a:ext cx="474810"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3</a:t>
            </a:r>
            <a:r>
              <a:rPr lang="el-GR" altLang="zh-CN" sz="2400" b="1" i="1" dirty="0" smtClean="0">
                <a:solidFill>
                  <a:srgbClr val="FF0000"/>
                </a:solidFill>
                <a:latin typeface="Times New Roman" pitchFamily="18" charset="0"/>
                <a:cs typeface="Times New Roman" pitchFamily="18" charset="0"/>
              </a:rPr>
              <a:t>λ</a:t>
            </a:r>
            <a:endParaRPr lang="zh-CN" altLang="en-US" sz="2400" dirty="0">
              <a:solidFill>
                <a:srgbClr val="FF0000"/>
              </a:solidFill>
            </a:endParaRPr>
          </a:p>
        </p:txBody>
      </p:sp>
      <p:sp>
        <p:nvSpPr>
          <p:cNvPr id="7" name="TextBox 6"/>
          <p:cNvSpPr txBox="1"/>
          <p:nvPr/>
        </p:nvSpPr>
        <p:spPr>
          <a:xfrm>
            <a:off x="804417" y="3841884"/>
            <a:ext cx="2521844" cy="830997"/>
          </a:xfrm>
          <a:prstGeom prst="rect">
            <a:avLst/>
          </a:prstGeom>
          <a:noFill/>
        </p:spPr>
        <p:txBody>
          <a:bodyPr wrap="none" rtlCol="0">
            <a:spAutoFit/>
          </a:bodyPr>
          <a:lstStyle/>
          <a:p>
            <a:r>
              <a:rPr lang="el-GR" altLang="zh-CN" sz="2400" b="1" i="1" dirty="0" smtClean="0">
                <a:solidFill>
                  <a:srgbClr val="0000FF"/>
                </a:solidFill>
                <a:latin typeface="Times New Roman" pitchFamily="18" charset="0"/>
                <a:cs typeface="Times New Roman" pitchFamily="18" charset="0"/>
              </a:rPr>
              <a:t>δ</a:t>
            </a:r>
            <a:r>
              <a:rPr lang="en-US" altLang="zh-CN" sz="2400" b="1" baseline="-25000" dirty="0" smtClean="0">
                <a:solidFill>
                  <a:srgbClr val="0000FF"/>
                </a:solidFill>
                <a:latin typeface="Times New Roman" pitchFamily="18" charset="0"/>
                <a:cs typeface="Times New Roman" pitchFamily="18" charset="0"/>
              </a:rPr>
              <a:t>1</a:t>
            </a:r>
            <a:r>
              <a:rPr lang="en-US" altLang="zh-CN" sz="2400" b="1" i="1" dirty="0" smtClean="0">
                <a:solidFill>
                  <a:srgbClr val="0000FF"/>
                </a:solidFill>
                <a:latin typeface="Times New Roman" pitchFamily="18" charset="0"/>
                <a:cs typeface="Times New Roman" pitchFamily="18" charset="0"/>
              </a:rPr>
              <a:t> = r</a:t>
            </a:r>
            <a:r>
              <a:rPr lang="en-US" altLang="zh-CN" sz="2400" b="1" baseline="-25000" dirty="0" smtClean="0">
                <a:solidFill>
                  <a:srgbClr val="0000FF"/>
                </a:solidFill>
                <a:latin typeface="Times New Roman" pitchFamily="18" charset="0"/>
                <a:cs typeface="Times New Roman" pitchFamily="18" charset="0"/>
              </a:rPr>
              <a:t>2 </a:t>
            </a:r>
            <a:r>
              <a:rPr lang="en-US" altLang="zh-CN" sz="2400" b="1" dirty="0" smtClean="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r</a:t>
            </a:r>
            <a:r>
              <a:rPr lang="en-US" altLang="zh-CN" sz="2400" b="1" baseline="-25000" dirty="0" smtClean="0">
                <a:solidFill>
                  <a:srgbClr val="0000FF"/>
                </a:solidFill>
                <a:latin typeface="Times New Roman" pitchFamily="18" charset="0"/>
                <a:cs typeface="Times New Roman" pitchFamily="18" charset="0"/>
              </a:rPr>
              <a:t>1</a:t>
            </a:r>
            <a:r>
              <a:rPr lang="en-US" altLang="zh-CN" sz="2400" b="1" i="1" dirty="0" smtClean="0">
                <a:solidFill>
                  <a:srgbClr val="0000FF"/>
                </a:solidFill>
                <a:latin typeface="Times New Roman" pitchFamily="18" charset="0"/>
                <a:cs typeface="Times New Roman" pitchFamily="18" charset="0"/>
              </a:rPr>
              <a:t> = </a:t>
            </a:r>
            <a:r>
              <a:rPr lang="en-US" altLang="zh-CN" sz="2400" b="1" dirty="0" smtClean="0">
                <a:solidFill>
                  <a:srgbClr val="0000FF"/>
                </a:solidFill>
                <a:latin typeface="Times New Roman" pitchFamily="18" charset="0"/>
                <a:cs typeface="Times New Roman" pitchFamily="18" charset="0"/>
              </a:rPr>
              <a:t>3</a:t>
            </a:r>
            <a:r>
              <a:rPr lang="el-GR" altLang="zh-CN" sz="2400" b="1" i="1" dirty="0" smtClean="0">
                <a:solidFill>
                  <a:srgbClr val="0000FF"/>
                </a:solidFill>
                <a:latin typeface="Times New Roman" pitchFamily="18" charset="0"/>
                <a:cs typeface="Times New Roman" pitchFamily="18" charset="0"/>
              </a:rPr>
              <a:t>λ</a:t>
            </a:r>
            <a:endParaRPr lang="en-US" altLang="zh-CN" sz="2400" b="1" i="1" dirty="0" smtClean="0">
              <a:solidFill>
                <a:srgbClr val="0000FF"/>
              </a:solidFill>
              <a:latin typeface="Times New Roman" pitchFamily="18" charset="0"/>
              <a:cs typeface="Times New Roman" pitchFamily="18" charset="0"/>
            </a:endParaRPr>
          </a:p>
          <a:p>
            <a:r>
              <a:rPr lang="el-GR" altLang="zh-CN" sz="2400" b="1" i="1" dirty="0" smtClean="0">
                <a:solidFill>
                  <a:srgbClr val="0000FF"/>
                </a:solidFill>
                <a:latin typeface="Times New Roman" pitchFamily="18" charset="0"/>
                <a:cs typeface="Times New Roman" pitchFamily="18" charset="0"/>
              </a:rPr>
              <a:t>δ</a:t>
            </a:r>
            <a:r>
              <a:rPr lang="en-US" altLang="zh-CN" sz="2400" b="1" baseline="-25000" dirty="0" smtClean="0">
                <a:solidFill>
                  <a:srgbClr val="0000FF"/>
                </a:solidFill>
                <a:latin typeface="Times New Roman" pitchFamily="18" charset="0"/>
                <a:cs typeface="Times New Roman" pitchFamily="18" charset="0"/>
              </a:rPr>
              <a:t>2</a:t>
            </a:r>
            <a:r>
              <a:rPr lang="en-US" altLang="zh-CN" sz="2400" b="1" i="1" dirty="0" smtClean="0">
                <a:solidFill>
                  <a:srgbClr val="0000FF"/>
                </a:solidFill>
                <a:latin typeface="Times New Roman" pitchFamily="18" charset="0"/>
                <a:cs typeface="Times New Roman" pitchFamily="18" charset="0"/>
              </a:rPr>
              <a:t> </a:t>
            </a:r>
            <a:r>
              <a:rPr lang="en-US" altLang="zh-CN" sz="2400" b="1" i="1" dirty="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n</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r</a:t>
            </a:r>
            <a:r>
              <a:rPr lang="en-US" altLang="zh-CN" sz="2400" b="1" baseline="-25000" dirty="0" smtClean="0">
                <a:solidFill>
                  <a:srgbClr val="0000FF"/>
                </a:solidFill>
                <a:latin typeface="Times New Roman" pitchFamily="18" charset="0"/>
                <a:cs typeface="Times New Roman" pitchFamily="18" charset="0"/>
              </a:rPr>
              <a:t>2 </a:t>
            </a:r>
            <a:r>
              <a:rPr lang="en-US" altLang="zh-CN" sz="2400" b="1" dirty="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r</a:t>
            </a:r>
            <a:r>
              <a:rPr lang="en-US" altLang="zh-CN" sz="2400" b="1" baseline="-25000" dirty="0" smtClean="0">
                <a:solidFill>
                  <a:srgbClr val="0000FF"/>
                </a:solidFill>
                <a:latin typeface="Times New Roman" pitchFamily="18" charset="0"/>
                <a:cs typeface="Times New Roman" pitchFamily="18" charset="0"/>
              </a:rPr>
              <a:t>1</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 = </a:t>
            </a:r>
            <a:r>
              <a:rPr lang="en-US" altLang="zh-CN" sz="2400" b="1" dirty="0" smtClean="0">
                <a:solidFill>
                  <a:srgbClr val="0000FF"/>
                </a:solidFill>
                <a:latin typeface="Times New Roman" pitchFamily="18" charset="0"/>
                <a:cs typeface="Times New Roman" pitchFamily="18" charset="0"/>
              </a:rPr>
              <a:t>4</a:t>
            </a:r>
            <a:r>
              <a:rPr lang="el-GR" altLang="zh-CN" sz="2400" b="1" i="1" dirty="0" smtClean="0">
                <a:solidFill>
                  <a:srgbClr val="0000FF"/>
                </a:solidFill>
                <a:latin typeface="Times New Roman" pitchFamily="18" charset="0"/>
                <a:cs typeface="Times New Roman" pitchFamily="18" charset="0"/>
              </a:rPr>
              <a:t>λ</a:t>
            </a:r>
            <a:r>
              <a:rPr lang="en-US" altLang="zh-CN" sz="2400" b="1" i="1" dirty="0" smtClean="0">
                <a:solidFill>
                  <a:srgbClr val="0000FF"/>
                </a:solidFill>
                <a:latin typeface="Times New Roman" pitchFamily="18" charset="0"/>
                <a:cs typeface="Times New Roman" pitchFamily="18" charset="0"/>
              </a:rPr>
              <a:t> </a:t>
            </a:r>
            <a:endParaRPr lang="zh-CN" altLang="en-US" sz="2400" b="1" i="1" dirty="0">
              <a:solidFill>
                <a:srgbClr val="0000FF"/>
              </a:solidFill>
              <a:latin typeface="Times New Roman" pitchFamily="18" charset="0"/>
              <a:cs typeface="Times New Roman" pitchFamily="18" charset="0"/>
            </a:endParaRPr>
          </a:p>
        </p:txBody>
      </p:sp>
      <p:sp>
        <p:nvSpPr>
          <p:cNvPr id="8" name="矩形 7"/>
          <p:cNvSpPr/>
          <p:nvPr/>
        </p:nvSpPr>
        <p:spPr>
          <a:xfrm>
            <a:off x="6084168" y="1953999"/>
            <a:ext cx="723275"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1.33</a:t>
            </a:r>
            <a:endParaRPr lang="zh-CN" altLang="en-US" sz="2400" dirty="0">
              <a:solidFill>
                <a:srgbClr val="FF0000"/>
              </a:solidFill>
            </a:endParaRPr>
          </a:p>
        </p:txBody>
      </p:sp>
    </p:spTree>
    <p:extLst>
      <p:ext uri="{BB962C8B-B14F-4D97-AF65-F5344CB8AC3E}">
        <p14:creationId xmlns:p14="http://schemas.microsoft.com/office/powerpoint/2010/main" val="240771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2736" y="797803"/>
            <a:ext cx="4799344" cy="1200329"/>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6. </a:t>
            </a:r>
            <a:r>
              <a:rPr lang="zh-CN" altLang="zh-CN" sz="2400" b="1" dirty="0">
                <a:solidFill>
                  <a:srgbClr val="0000FF"/>
                </a:solidFill>
                <a:latin typeface="Times New Roman" pitchFamily="18" charset="0"/>
                <a:cs typeface="Times New Roman" pitchFamily="18" charset="0"/>
              </a:rPr>
              <a:t>图为一平面简谐机械波在某时刻的波形曲线，若</a:t>
            </a:r>
            <a:r>
              <a:rPr lang="zh-CN" altLang="zh-CN" sz="2400" b="1" dirty="0" smtClean="0">
                <a:solidFill>
                  <a:srgbClr val="0000FF"/>
                </a:solidFill>
                <a:latin typeface="Times New Roman" pitchFamily="18" charset="0"/>
                <a:cs typeface="Times New Roman" pitchFamily="18" charset="0"/>
              </a:rPr>
              <a:t>此时</a:t>
            </a:r>
            <a:r>
              <a:rPr lang="en-US" altLang="zh-CN" sz="2400" b="1" i="1" dirty="0">
                <a:solidFill>
                  <a:srgbClr val="0000FF"/>
                </a:solidFill>
                <a:latin typeface="Times New Roman" pitchFamily="18" charset="0"/>
                <a:cs typeface="Times New Roman" pitchFamily="18" charset="0"/>
              </a:rPr>
              <a:t>A</a:t>
            </a:r>
            <a:r>
              <a:rPr lang="zh-CN" altLang="zh-CN" sz="2400" b="1" dirty="0">
                <a:solidFill>
                  <a:srgbClr val="0000FF"/>
                </a:solidFill>
                <a:latin typeface="Times New Roman" pitchFamily="18" charset="0"/>
                <a:cs typeface="Times New Roman" pitchFamily="18" charset="0"/>
              </a:rPr>
              <a:t>点处媒质质元的弹性势能在增大，则</a:t>
            </a:r>
            <a:endParaRPr lang="zh-CN" altLang="en-US" sz="2400" b="1" dirty="0">
              <a:solidFill>
                <a:srgbClr val="0000FF"/>
              </a:solidFill>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904" y="725795"/>
            <a:ext cx="3337560" cy="192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89856" y="2093947"/>
            <a:ext cx="5598368" cy="1569660"/>
          </a:xfrm>
          <a:prstGeom prst="rect">
            <a:avLst/>
          </a:prstGeom>
        </p:spPr>
        <p:txBody>
          <a:bodyPr wrap="square">
            <a:spAutoFit/>
          </a:bodyPr>
          <a:lstStyle/>
          <a:p>
            <a:r>
              <a:rPr lang="en-US" altLang="zh-CN" sz="2400" b="1" dirty="0">
                <a:solidFill>
                  <a:srgbClr val="0000FF"/>
                </a:solidFill>
                <a:latin typeface="Times New Roman" pitchFamily="18" charset="0"/>
                <a:cs typeface="Times New Roman" pitchFamily="18" charset="0"/>
              </a:rPr>
              <a:t>(A) </a:t>
            </a:r>
            <a:r>
              <a:rPr lang="en-US" altLang="zh-CN" sz="2400" b="1" i="1" dirty="0">
                <a:solidFill>
                  <a:srgbClr val="0000FF"/>
                </a:solidFill>
                <a:latin typeface="Times New Roman" pitchFamily="18" charset="0"/>
                <a:cs typeface="Times New Roman" pitchFamily="18" charset="0"/>
              </a:rPr>
              <a:t>A</a:t>
            </a:r>
            <a:r>
              <a:rPr lang="zh-CN" altLang="zh-CN" sz="2400" b="1" dirty="0">
                <a:solidFill>
                  <a:srgbClr val="0000FF"/>
                </a:solidFill>
                <a:latin typeface="Times New Roman" pitchFamily="18" charset="0"/>
                <a:cs typeface="Times New Roman" pitchFamily="18" charset="0"/>
              </a:rPr>
              <a:t>点处质元的振动动能在减小；</a:t>
            </a:r>
          </a:p>
          <a:p>
            <a:r>
              <a:rPr lang="en-US" altLang="zh-CN" sz="2400" b="1" dirty="0">
                <a:solidFill>
                  <a:srgbClr val="0000FF"/>
                </a:solidFill>
                <a:latin typeface="Times New Roman" pitchFamily="18" charset="0"/>
                <a:cs typeface="Times New Roman" pitchFamily="18" charset="0"/>
              </a:rPr>
              <a:t>(B) </a:t>
            </a:r>
            <a:r>
              <a:rPr lang="en-US" altLang="zh-CN" sz="2400" b="1" i="1" dirty="0">
                <a:solidFill>
                  <a:srgbClr val="0000FF"/>
                </a:solidFill>
                <a:latin typeface="Times New Roman" pitchFamily="18" charset="0"/>
                <a:cs typeface="Times New Roman" pitchFamily="18" charset="0"/>
              </a:rPr>
              <a:t>B</a:t>
            </a:r>
            <a:r>
              <a:rPr lang="zh-CN" altLang="zh-CN" sz="2400" b="1" dirty="0">
                <a:solidFill>
                  <a:srgbClr val="0000FF"/>
                </a:solidFill>
                <a:latin typeface="Times New Roman" pitchFamily="18" charset="0"/>
                <a:cs typeface="Times New Roman" pitchFamily="18" charset="0"/>
              </a:rPr>
              <a:t>点处质元的弹性势能在增大；</a:t>
            </a:r>
          </a:p>
          <a:p>
            <a:r>
              <a:rPr lang="en-US" altLang="zh-CN" sz="2400" b="1" dirty="0">
                <a:solidFill>
                  <a:srgbClr val="0000FF"/>
                </a:solidFill>
                <a:latin typeface="Times New Roman" pitchFamily="18" charset="0"/>
                <a:cs typeface="Times New Roman" pitchFamily="18" charset="0"/>
              </a:rPr>
              <a:t>(C) </a:t>
            </a:r>
            <a:r>
              <a:rPr lang="zh-CN" altLang="zh-CN" sz="2400" b="1" dirty="0">
                <a:solidFill>
                  <a:srgbClr val="0000FF"/>
                </a:solidFill>
                <a:latin typeface="Times New Roman" pitchFamily="18" charset="0"/>
                <a:cs typeface="Times New Roman" pitchFamily="18" charset="0"/>
              </a:rPr>
              <a:t>各点处波的能量密度都不随时间变化；</a:t>
            </a:r>
          </a:p>
          <a:p>
            <a:r>
              <a:rPr lang="en-US" altLang="zh-CN" sz="2400" b="1" dirty="0">
                <a:solidFill>
                  <a:srgbClr val="0000FF"/>
                </a:solidFill>
                <a:latin typeface="Times New Roman" pitchFamily="18" charset="0"/>
                <a:cs typeface="Times New Roman" pitchFamily="18" charset="0"/>
              </a:rPr>
              <a:t>(D) </a:t>
            </a:r>
            <a:r>
              <a:rPr lang="zh-CN" altLang="zh-CN" sz="2400" b="1" dirty="0">
                <a:solidFill>
                  <a:srgbClr val="0000FF"/>
                </a:solidFill>
                <a:latin typeface="Times New Roman" pitchFamily="18" charset="0"/>
                <a:cs typeface="Times New Roman" pitchFamily="18" charset="0"/>
              </a:rPr>
              <a:t>波沿</a:t>
            </a:r>
            <a:r>
              <a:rPr lang="en-US" altLang="zh-CN" sz="2400" b="1" i="1" dirty="0">
                <a:solidFill>
                  <a:srgbClr val="0000FF"/>
                </a:solidFill>
                <a:latin typeface="Times New Roman" pitchFamily="18" charset="0"/>
                <a:cs typeface="Times New Roman" pitchFamily="18" charset="0"/>
              </a:rPr>
              <a:t>x</a:t>
            </a:r>
            <a:r>
              <a:rPr lang="zh-CN" altLang="zh-CN" sz="2400" b="1" dirty="0">
                <a:solidFill>
                  <a:srgbClr val="0000FF"/>
                </a:solidFill>
                <a:latin typeface="Times New Roman" pitchFamily="18" charset="0"/>
                <a:cs typeface="Times New Roman" pitchFamily="18" charset="0"/>
              </a:rPr>
              <a:t>轴负方向传播。</a:t>
            </a:r>
            <a:endParaRPr lang="zh-CN" altLang="en-US" sz="2400" b="1" dirty="0">
              <a:solidFill>
                <a:srgbClr val="0000FF"/>
              </a:solidFill>
              <a:latin typeface="Times New Roman" pitchFamily="18" charset="0"/>
              <a:cs typeface="Times New Roman" pitchFamily="18" charset="0"/>
            </a:endParaRPr>
          </a:p>
        </p:txBody>
      </p:sp>
      <p:sp>
        <p:nvSpPr>
          <p:cNvPr id="7" name="AutoShape 7"/>
          <p:cNvSpPr>
            <a:spLocks noChangeAspect="1" noChangeArrowheads="1"/>
          </p:cNvSpPr>
          <p:nvPr/>
        </p:nvSpPr>
        <p:spPr bwMode="auto">
          <a:xfrm>
            <a:off x="611560" y="3182872"/>
            <a:ext cx="390144" cy="390144"/>
          </a:xfrm>
          <a:prstGeom prst="star5">
            <a:avLst/>
          </a:prstGeom>
          <a:gradFill rotWithShape="0">
            <a:gsLst>
              <a:gs pos="0">
                <a:srgbClr val="FFFFFF"/>
              </a:gs>
              <a:gs pos="100000">
                <a:srgbClr val="FF3300"/>
              </a:gs>
            </a:gsLst>
            <a:path path="shape">
              <a:fillToRect l="50000" t="50000" r="50000" b="50000"/>
            </a:path>
          </a:gradFill>
          <a:ln w="9525">
            <a:solidFill>
              <a:srgbClr val="D60093"/>
            </a:solidFill>
            <a:miter lim="800000"/>
            <a:headEnd/>
            <a:tailEnd/>
          </a:ln>
          <a:effectLst/>
        </p:spPr>
        <p:txBody>
          <a:bodyPr wrap="none" anchor="ctr"/>
          <a:lstStyle/>
          <a:p>
            <a:pPr>
              <a:defRPr/>
            </a:pPr>
            <a:endParaRPr lang="zh-CN" altLang="en-US"/>
          </a:p>
        </p:txBody>
      </p:sp>
      <p:sp>
        <p:nvSpPr>
          <p:cNvPr id="6" name="矩形 5"/>
          <p:cNvSpPr/>
          <p:nvPr/>
        </p:nvSpPr>
        <p:spPr>
          <a:xfrm>
            <a:off x="827584" y="4254187"/>
            <a:ext cx="7452320" cy="830997"/>
          </a:xfrm>
          <a:prstGeom prst="rect">
            <a:avLst/>
          </a:prstGeom>
        </p:spPr>
        <p:txBody>
          <a:bodyPr wrap="square">
            <a:spAutoFit/>
          </a:bodyPr>
          <a:lstStyle/>
          <a:p>
            <a:r>
              <a:rPr lang="zh-CN" altLang="en-US" sz="2400" b="1" dirty="0" smtClean="0">
                <a:solidFill>
                  <a:srgbClr val="0000FF"/>
                </a:solidFill>
                <a:latin typeface="Times New Roman" pitchFamily="18" charset="0"/>
                <a:cs typeface="Times New Roman" pitchFamily="18" charset="0"/>
              </a:rPr>
              <a:t>此时，</a:t>
            </a:r>
            <a:r>
              <a:rPr lang="en-US" altLang="zh-CN" sz="2400" b="1" dirty="0" smtClean="0">
                <a:solidFill>
                  <a:srgbClr val="0000FF"/>
                </a:solidFill>
                <a:latin typeface="Times New Roman" pitchFamily="18" charset="0"/>
                <a:cs typeface="Times New Roman" pitchFamily="18" charset="0"/>
              </a:rPr>
              <a:t>A</a:t>
            </a:r>
            <a:r>
              <a:rPr lang="zh-CN" altLang="en-US" sz="2400" b="1" dirty="0" smtClean="0">
                <a:solidFill>
                  <a:srgbClr val="0000FF"/>
                </a:solidFill>
                <a:latin typeface="Times New Roman" pitchFamily="18" charset="0"/>
                <a:cs typeface="Times New Roman" pitchFamily="18" charset="0"/>
              </a:rPr>
              <a:t>处质元在向平衡位置移动，动能势能均在增大，</a:t>
            </a:r>
            <a:r>
              <a:rPr lang="en-US" altLang="zh-CN" sz="2400" b="1" dirty="0" smtClean="0">
                <a:solidFill>
                  <a:srgbClr val="0000FF"/>
                </a:solidFill>
                <a:latin typeface="Times New Roman" pitchFamily="18" charset="0"/>
                <a:cs typeface="Times New Roman" pitchFamily="18" charset="0"/>
              </a:rPr>
              <a:t>B</a:t>
            </a:r>
            <a:r>
              <a:rPr lang="zh-CN" altLang="en-US" sz="2400" b="1" dirty="0">
                <a:solidFill>
                  <a:srgbClr val="0000FF"/>
                </a:solidFill>
                <a:latin typeface="Times New Roman" pitchFamily="18" charset="0"/>
                <a:cs typeface="Times New Roman" pitchFamily="18" charset="0"/>
              </a:rPr>
              <a:t>处质</a:t>
            </a:r>
            <a:r>
              <a:rPr lang="zh-CN" altLang="en-US" sz="2400" b="1" dirty="0" smtClean="0">
                <a:solidFill>
                  <a:srgbClr val="0000FF"/>
                </a:solidFill>
                <a:latin typeface="Times New Roman" pitchFamily="18" charset="0"/>
                <a:cs typeface="Times New Roman" pitchFamily="18" charset="0"/>
              </a:rPr>
              <a:t>元远离平衡位置，</a:t>
            </a:r>
            <a:r>
              <a:rPr lang="zh-CN" altLang="en-US" sz="2400" b="1" dirty="0">
                <a:solidFill>
                  <a:srgbClr val="0000FF"/>
                </a:solidFill>
                <a:latin typeface="Times New Roman" pitchFamily="18" charset="0"/>
                <a:cs typeface="Times New Roman" pitchFamily="18" charset="0"/>
              </a:rPr>
              <a:t>动能势能均</a:t>
            </a:r>
            <a:r>
              <a:rPr lang="zh-CN" altLang="en-US" sz="2400" b="1" dirty="0" smtClean="0">
                <a:solidFill>
                  <a:srgbClr val="0000FF"/>
                </a:solidFill>
                <a:latin typeface="Times New Roman" pitchFamily="18" charset="0"/>
                <a:cs typeface="Times New Roman" pitchFamily="18" charset="0"/>
              </a:rPr>
              <a:t>在减小。</a:t>
            </a:r>
            <a:endParaRPr lang="zh-CN" altLang="en-US" sz="24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407484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539552" y="746120"/>
            <a:ext cx="799288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kumimoji="0" lang="en-US" altLang="zh-CN" sz="2400" b="1" i="0" u="none" strike="noStrike" cap="none" normalizeH="0" baseline="0" dirty="0" smtClean="0">
                <a:ln>
                  <a:noFill/>
                </a:ln>
                <a:solidFill>
                  <a:srgbClr val="FF0000"/>
                </a:solidFill>
                <a:effectLst/>
                <a:latin typeface="Times New Roman" pitchFamily="18" charset="0"/>
                <a:cs typeface="Times New Roman" pitchFamily="18" charset="0"/>
              </a:rPr>
              <a:t>7. </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劲度系数为</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k</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的轻弹簧上端固定，下端系一质量为</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m</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的物体，稳定后弹簧伸长了</a:t>
            </a:r>
            <a:r>
              <a:rPr kumimoji="0" lang="el-GR" altLang="zh-CN" sz="2400" b="1" i="0" u="none" strike="noStrike" cap="none" normalizeH="0" baseline="0" dirty="0" smtClean="0">
                <a:ln>
                  <a:noFill/>
                </a:ln>
                <a:solidFill>
                  <a:srgbClr val="0000FF"/>
                </a:solidFill>
                <a:effectLst/>
                <a:latin typeface="Times New Roman" pitchFamily="18" charset="0"/>
                <a:cs typeface="Times New Roman" pitchFamily="18" charset="0"/>
              </a:rPr>
              <a:t>Δ</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x</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。现令其作简谐振动，则振动周期为</a:t>
            </a:r>
            <a:endPar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  </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(A)				(B)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b="1" dirty="0">
              <a:solidFill>
                <a:srgbClr val="0000FF"/>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(C)				(D)</a:t>
            </a:r>
          </a:p>
        </p:txBody>
      </p:sp>
      <p:graphicFrame>
        <p:nvGraphicFramePr>
          <p:cNvPr id="4" name="对象 3"/>
          <p:cNvGraphicFramePr>
            <a:graphicFrameLocks noChangeAspect="1"/>
          </p:cNvGraphicFramePr>
          <p:nvPr>
            <p:extLst>
              <p:ext uri="{D42A27DB-BD31-4B8C-83A1-F6EECF244321}">
                <p14:modId xmlns:p14="http://schemas.microsoft.com/office/powerpoint/2010/main" val="2908870532"/>
              </p:ext>
            </p:extLst>
          </p:nvPr>
        </p:nvGraphicFramePr>
        <p:xfrm>
          <a:off x="1619672" y="1988840"/>
          <a:ext cx="1016000" cy="889000"/>
        </p:xfrm>
        <a:graphic>
          <a:graphicData uri="http://schemas.openxmlformats.org/presentationml/2006/ole">
            <mc:AlternateContent xmlns:mc="http://schemas.openxmlformats.org/markup-compatibility/2006">
              <mc:Choice xmlns:v="urn:schemas-microsoft-com:vml" Requires="v">
                <p:oleObj spid="_x0000_s22705" name="公式" r:id="rId3" imgW="507960" imgH="444240" progId="Equation.3">
                  <p:embed/>
                </p:oleObj>
              </mc:Choice>
              <mc:Fallback>
                <p:oleObj name="公式" r:id="rId3" imgW="507960" imgH="444240" progId="Equation.3">
                  <p:embed/>
                  <p:pic>
                    <p:nvPicPr>
                      <p:cNvPr id="0" name="Object 4"/>
                      <p:cNvPicPr>
                        <a:picLocks noChangeAspect="1" noChangeArrowheads="1"/>
                      </p:cNvPicPr>
                      <p:nvPr/>
                    </p:nvPicPr>
                    <p:blipFill>
                      <a:blip r:embed="rId4"/>
                      <a:srcRect/>
                      <a:stretch>
                        <a:fillRect/>
                      </a:stretch>
                    </p:blipFill>
                    <p:spPr bwMode="auto">
                      <a:xfrm>
                        <a:off x="1619672" y="1988840"/>
                        <a:ext cx="10160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1330005"/>
              </p:ext>
            </p:extLst>
          </p:nvPr>
        </p:nvGraphicFramePr>
        <p:xfrm>
          <a:off x="4932040" y="1988840"/>
          <a:ext cx="1091520" cy="888480"/>
        </p:xfrm>
        <a:graphic>
          <a:graphicData uri="http://schemas.openxmlformats.org/presentationml/2006/ole">
            <mc:AlternateContent xmlns:mc="http://schemas.openxmlformats.org/markup-compatibility/2006">
              <mc:Choice xmlns:v="urn:schemas-microsoft-com:vml" Requires="v">
                <p:oleObj spid="_x0000_s22706" name="公式" r:id="rId5" imgW="545760" imgH="444240" progId="Equation.3">
                  <p:embed/>
                </p:oleObj>
              </mc:Choice>
              <mc:Fallback>
                <p:oleObj name="公式" r:id="rId5" imgW="545760" imgH="444240" progId="Equation.3">
                  <p:embed/>
                  <p:pic>
                    <p:nvPicPr>
                      <p:cNvPr id="0" name="Object 3"/>
                      <p:cNvPicPr>
                        <a:picLocks noChangeAspect="1" noChangeArrowheads="1"/>
                      </p:cNvPicPr>
                      <p:nvPr/>
                    </p:nvPicPr>
                    <p:blipFill>
                      <a:blip r:embed="rId6"/>
                      <a:srcRect/>
                      <a:stretch>
                        <a:fillRect/>
                      </a:stretch>
                    </p:blipFill>
                    <p:spPr bwMode="auto">
                      <a:xfrm>
                        <a:off x="4932040" y="1988840"/>
                        <a:ext cx="1091520" cy="888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529222969"/>
              </p:ext>
            </p:extLst>
          </p:nvPr>
        </p:nvGraphicFramePr>
        <p:xfrm>
          <a:off x="1547664" y="3068960"/>
          <a:ext cx="1091520" cy="888480"/>
        </p:xfrm>
        <a:graphic>
          <a:graphicData uri="http://schemas.openxmlformats.org/presentationml/2006/ole">
            <mc:AlternateContent xmlns:mc="http://schemas.openxmlformats.org/markup-compatibility/2006">
              <mc:Choice xmlns:v="urn:schemas-microsoft-com:vml" Requires="v">
                <p:oleObj spid="_x0000_s22707" name="公式" r:id="rId7" imgW="545760" imgH="444240" progId="Equation.3">
                  <p:embed/>
                </p:oleObj>
              </mc:Choice>
              <mc:Fallback>
                <p:oleObj name="公式" r:id="rId7" imgW="545760" imgH="444240" progId="Equation.3">
                  <p:embed/>
                  <p:pic>
                    <p:nvPicPr>
                      <p:cNvPr id="0" name="Object 2"/>
                      <p:cNvPicPr>
                        <a:picLocks noChangeAspect="1" noChangeArrowheads="1"/>
                      </p:cNvPicPr>
                      <p:nvPr/>
                    </p:nvPicPr>
                    <p:blipFill>
                      <a:blip r:embed="rId8"/>
                      <a:srcRect/>
                      <a:stretch>
                        <a:fillRect/>
                      </a:stretch>
                    </p:blipFill>
                    <p:spPr bwMode="auto">
                      <a:xfrm>
                        <a:off x="1547664" y="3068960"/>
                        <a:ext cx="1091520" cy="888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585393262"/>
              </p:ext>
            </p:extLst>
          </p:nvPr>
        </p:nvGraphicFramePr>
        <p:xfrm>
          <a:off x="4932040" y="3112071"/>
          <a:ext cx="1117440" cy="939600"/>
        </p:xfrm>
        <a:graphic>
          <a:graphicData uri="http://schemas.openxmlformats.org/presentationml/2006/ole">
            <mc:AlternateContent xmlns:mc="http://schemas.openxmlformats.org/markup-compatibility/2006">
              <mc:Choice xmlns:v="urn:schemas-microsoft-com:vml" Requires="v">
                <p:oleObj spid="_x0000_s22708" name="公式" r:id="rId9" imgW="558720" imgH="469800" progId="Equation.3">
                  <p:embed/>
                </p:oleObj>
              </mc:Choice>
              <mc:Fallback>
                <p:oleObj name="公式" r:id="rId9" imgW="558720" imgH="469800" progId="Equation.3">
                  <p:embed/>
                  <p:pic>
                    <p:nvPicPr>
                      <p:cNvPr id="0" name="Object 1"/>
                      <p:cNvPicPr>
                        <a:picLocks noChangeAspect="1" noChangeArrowheads="1"/>
                      </p:cNvPicPr>
                      <p:nvPr/>
                    </p:nvPicPr>
                    <p:blipFill>
                      <a:blip r:embed="rId10"/>
                      <a:srcRect/>
                      <a:stretch>
                        <a:fillRect/>
                      </a:stretch>
                    </p:blipFill>
                    <p:spPr bwMode="auto">
                      <a:xfrm>
                        <a:off x="4932040" y="3112071"/>
                        <a:ext cx="1117440" cy="93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9"/>
          <p:cNvSpPr>
            <a:spLocks noChangeArrowheads="1"/>
          </p:cNvSpPr>
          <p:nvPr/>
        </p:nvSpPr>
        <p:spPr bwMode="auto">
          <a:xfrm>
            <a:off x="0" y="2266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3" name="AutoShape 7"/>
          <p:cNvSpPr>
            <a:spLocks noChangeAspect="1" noChangeArrowheads="1"/>
          </p:cNvSpPr>
          <p:nvPr/>
        </p:nvSpPr>
        <p:spPr bwMode="auto">
          <a:xfrm>
            <a:off x="3821816" y="3402964"/>
            <a:ext cx="390144" cy="390144"/>
          </a:xfrm>
          <a:prstGeom prst="star5">
            <a:avLst/>
          </a:prstGeom>
          <a:gradFill rotWithShape="0">
            <a:gsLst>
              <a:gs pos="0">
                <a:srgbClr val="FFFFFF"/>
              </a:gs>
              <a:gs pos="100000">
                <a:srgbClr val="FF3300"/>
              </a:gs>
            </a:gsLst>
            <a:path path="shape">
              <a:fillToRect l="50000" t="50000" r="50000" b="50000"/>
            </a:path>
          </a:gradFill>
          <a:ln w="9525">
            <a:solidFill>
              <a:srgbClr val="D60093"/>
            </a:solidFill>
            <a:miter lim="800000"/>
            <a:headEnd/>
            <a:tailEnd/>
          </a:ln>
          <a:effectLst/>
        </p:spPr>
        <p:txBody>
          <a:bodyPr wrap="none" anchor="ctr"/>
          <a:lstStyle/>
          <a:p>
            <a:pPr>
              <a:defRPr/>
            </a:pPr>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83591483"/>
              </p:ext>
            </p:extLst>
          </p:nvPr>
        </p:nvGraphicFramePr>
        <p:xfrm>
          <a:off x="3023344" y="4598888"/>
          <a:ext cx="2844800" cy="1422400"/>
        </p:xfrm>
        <a:graphic>
          <a:graphicData uri="http://schemas.openxmlformats.org/presentationml/2006/ole">
            <mc:AlternateContent xmlns:mc="http://schemas.openxmlformats.org/markup-compatibility/2006">
              <mc:Choice xmlns:v="urn:schemas-microsoft-com:vml" Requires="v">
                <p:oleObj spid="_x0000_s22709" name="公式" r:id="rId11" imgW="1422360" imgH="711000" progId="Equation.3">
                  <p:embed/>
                </p:oleObj>
              </mc:Choice>
              <mc:Fallback>
                <p:oleObj name="公式" r:id="rId11" imgW="1422360" imgH="711000" progId="Equation.3">
                  <p:embed/>
                  <p:pic>
                    <p:nvPicPr>
                      <p:cNvPr id="0" name="对象 6"/>
                      <p:cNvPicPr>
                        <a:picLocks noChangeAspect="1" noChangeArrowheads="1"/>
                      </p:cNvPicPr>
                      <p:nvPr/>
                    </p:nvPicPr>
                    <p:blipFill>
                      <a:blip r:embed="rId12"/>
                      <a:srcRect/>
                      <a:stretch>
                        <a:fillRect/>
                      </a:stretch>
                    </p:blipFill>
                    <p:spPr bwMode="auto">
                      <a:xfrm>
                        <a:off x="3023344" y="4598888"/>
                        <a:ext cx="28448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796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423726465"/>
              </p:ext>
            </p:extLst>
          </p:nvPr>
        </p:nvGraphicFramePr>
        <p:xfrm>
          <a:off x="5018087" y="461962"/>
          <a:ext cx="3965861" cy="2174950"/>
        </p:xfrm>
        <a:graphic>
          <a:graphicData uri="http://schemas.openxmlformats.org/presentationml/2006/ole">
            <mc:AlternateContent xmlns:mc="http://schemas.openxmlformats.org/markup-compatibility/2006">
              <mc:Choice xmlns:v="urn:schemas-microsoft-com:vml" Requires="v">
                <p:oleObj spid="_x0000_s28716" name="Picture" r:id="rId3" imgW="1998482" imgH="1065229" progId="Word.Picture.8">
                  <p:embed/>
                </p:oleObj>
              </mc:Choice>
              <mc:Fallback>
                <p:oleObj name="Picture" r:id="rId3" imgW="1998482" imgH="1065229"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8087" y="461962"/>
                        <a:ext cx="3965861" cy="2174950"/>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0" name="Rectangle 7"/>
              <p:cNvSpPr>
                <a:spLocks noChangeArrowheads="1"/>
              </p:cNvSpPr>
              <p:nvPr/>
            </p:nvSpPr>
            <p:spPr bwMode="auto">
              <a:xfrm>
                <a:off x="467544" y="476672"/>
                <a:ext cx="4680520" cy="48256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zh-CN" sz="2400" b="1" dirty="0" smtClean="0">
                    <a:solidFill>
                      <a:srgbClr val="FF0000"/>
                    </a:solidFill>
                    <a:latin typeface="Times New Roman" pitchFamily="18" charset="0"/>
                    <a:cs typeface="Times New Roman" pitchFamily="18" charset="0"/>
                  </a:rPr>
                  <a:t>8.</a:t>
                </a:r>
                <a:r>
                  <a:rPr lang="zh-CN" altLang="en-US" sz="2400" b="1" dirty="0" smtClean="0">
                    <a:solidFill>
                      <a:srgbClr val="FF0000"/>
                    </a:solidFill>
                    <a:latin typeface="Times New Roman" pitchFamily="18" charset="0"/>
                    <a:cs typeface="Times New Roman" pitchFamily="18" charset="0"/>
                  </a:rPr>
                  <a:t> </a:t>
                </a:r>
                <a:r>
                  <a:rPr lang="zh-CN" altLang="en-US" sz="2400" b="1" dirty="0">
                    <a:solidFill>
                      <a:srgbClr val="0000FF"/>
                    </a:solidFill>
                    <a:latin typeface="Times New Roman" pitchFamily="18" charset="0"/>
                    <a:cs typeface="Times New Roman" pitchFamily="18" charset="0"/>
                  </a:rPr>
                  <a:t>用余弦函数描述一简谐振子的振动，若其速度～时间（</a:t>
                </a:r>
                <a:r>
                  <a:rPr lang="en-US" altLang="zh-CN" sz="2400" b="1" i="1" dirty="0">
                    <a:solidFill>
                      <a:srgbClr val="0000FF"/>
                    </a:solidFill>
                    <a:latin typeface="Times New Roman" pitchFamily="18" charset="0"/>
                    <a:cs typeface="Times New Roman" pitchFamily="18" charset="0"/>
                  </a:rPr>
                  <a:t>v</a:t>
                </a:r>
                <a:r>
                  <a:rPr lang="zh-CN" altLang="en-US" sz="2400" b="1" i="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t</a:t>
                </a:r>
                <a:r>
                  <a:rPr lang="zh-CN" altLang="en-US" sz="2400" b="1" dirty="0">
                    <a:solidFill>
                      <a:srgbClr val="0000FF"/>
                    </a:solidFill>
                    <a:latin typeface="Times New Roman" pitchFamily="18" charset="0"/>
                    <a:cs typeface="Times New Roman" pitchFamily="18" charset="0"/>
                  </a:rPr>
                  <a:t>）关系曲线如图所示，则振动的初相位为</a:t>
                </a:r>
              </a:p>
              <a:p>
                <a:pPr fontAlgn="base">
                  <a:spcBef>
                    <a:spcPct val="0"/>
                  </a:spcBef>
                  <a:spcAft>
                    <a:spcPct val="0"/>
                  </a:spcAft>
                </a:pPr>
                <a:r>
                  <a:rPr lang="en-US" altLang="zh-CN" sz="2400" b="1" dirty="0" smtClean="0">
                    <a:solidFill>
                      <a:srgbClr val="0000FF"/>
                    </a:solidFill>
                    <a:latin typeface="Times New Roman" pitchFamily="18" charset="0"/>
                    <a:cs typeface="Times New Roman" pitchFamily="18" charset="0"/>
                  </a:rPr>
                  <a:t>     (A)   </a:t>
                </a:r>
                <a14:m>
                  <m:oMath xmlns:m="http://schemas.openxmlformats.org/officeDocument/2006/math">
                    <m:f>
                      <m:fPr>
                        <m:ctrlPr>
                          <a:rPr lang="en-US" altLang="zh-CN" sz="2400" b="1" i="1" smtClean="0">
                            <a:solidFill>
                              <a:srgbClr val="0000FF"/>
                            </a:solidFill>
                            <a:latin typeface="Cambria Math"/>
                            <a:cs typeface="Times New Roman" pitchFamily="18" charset="0"/>
                          </a:rPr>
                        </m:ctrlPr>
                      </m:fPr>
                      <m:num>
                        <m:r>
                          <a:rPr lang="zh-CN" altLang="en-US" sz="2400" b="1" i="1" smtClean="0">
                            <a:solidFill>
                              <a:srgbClr val="0000FF"/>
                            </a:solidFill>
                            <a:latin typeface="Cambria Math"/>
                            <a:cs typeface="Times New Roman" pitchFamily="18" charset="0"/>
                          </a:rPr>
                          <m:t>𝝅</m:t>
                        </m:r>
                      </m:num>
                      <m:den>
                        <m:r>
                          <a:rPr lang="en-US" altLang="zh-CN" sz="2400" b="1" i="1" smtClean="0">
                            <a:solidFill>
                              <a:srgbClr val="0000FF"/>
                            </a:solidFill>
                            <a:latin typeface="Cambria Math"/>
                            <a:cs typeface="Times New Roman" pitchFamily="18" charset="0"/>
                          </a:rPr>
                          <m:t>𝟔</m:t>
                        </m:r>
                      </m:den>
                    </m:f>
                  </m:oMath>
                </a14:m>
                <a:endParaRPr lang="en-US" altLang="zh-CN" sz="2400" b="1" dirty="0" smtClean="0">
                  <a:solidFill>
                    <a:srgbClr val="0000FF"/>
                  </a:solidFill>
                  <a:latin typeface="Times New Roman" pitchFamily="18" charset="0"/>
                  <a:cs typeface="Times New Roman" pitchFamily="18" charset="0"/>
                </a:endParaRPr>
              </a:p>
              <a:p>
                <a:pPr fontAlgn="base">
                  <a:spcBef>
                    <a:spcPct val="0"/>
                  </a:spcBef>
                  <a:spcAft>
                    <a:spcPct val="0"/>
                  </a:spcAft>
                </a:pPr>
                <a:endParaRPr lang="en-US" altLang="zh-CN" sz="2400" b="1" dirty="0" smtClean="0">
                  <a:solidFill>
                    <a:srgbClr val="0000FF"/>
                  </a:solidFill>
                  <a:latin typeface="Times New Roman" pitchFamily="18" charset="0"/>
                  <a:cs typeface="Times New Roman" pitchFamily="18" charset="0"/>
                </a:endParaRPr>
              </a:p>
              <a:p>
                <a:pPr fontAlgn="base">
                  <a:spcBef>
                    <a:spcPct val="0"/>
                  </a:spcBef>
                  <a:spcAft>
                    <a:spcPct val="0"/>
                  </a:spcAft>
                </a:pPr>
                <a:r>
                  <a:rPr lang="en-US" altLang="zh-CN" sz="2400" b="1" dirty="0" smtClean="0">
                    <a:solidFill>
                      <a:srgbClr val="0000FF"/>
                    </a:solidFill>
                    <a:latin typeface="Times New Roman" pitchFamily="18" charset="0"/>
                    <a:cs typeface="Times New Roman" pitchFamily="18" charset="0"/>
                  </a:rPr>
                  <a:t>     (B)   </a:t>
                </a:r>
                <a14:m>
                  <m:oMath xmlns:m="http://schemas.openxmlformats.org/officeDocument/2006/math">
                    <m:f>
                      <m:fPr>
                        <m:ctrlPr>
                          <a:rPr lang="en-US" altLang="zh-CN" sz="2400" b="1" i="1">
                            <a:solidFill>
                              <a:srgbClr val="0000FF"/>
                            </a:solidFill>
                            <a:latin typeface="Cambria Math"/>
                            <a:cs typeface="Times New Roman" pitchFamily="18" charset="0"/>
                          </a:rPr>
                        </m:ctrlPr>
                      </m:fPr>
                      <m:num>
                        <m:r>
                          <a:rPr lang="zh-CN" altLang="en-US" sz="2400" b="1" i="1">
                            <a:solidFill>
                              <a:srgbClr val="0000FF"/>
                            </a:solidFill>
                            <a:latin typeface="Cambria Math"/>
                            <a:cs typeface="Times New Roman" pitchFamily="18" charset="0"/>
                          </a:rPr>
                          <m:t>𝝅</m:t>
                        </m:r>
                      </m:num>
                      <m:den>
                        <m:r>
                          <a:rPr lang="en-US" altLang="zh-CN" sz="2400" b="1" i="1" smtClean="0">
                            <a:solidFill>
                              <a:srgbClr val="0000FF"/>
                            </a:solidFill>
                            <a:latin typeface="Cambria Math"/>
                            <a:cs typeface="Times New Roman" pitchFamily="18" charset="0"/>
                          </a:rPr>
                          <m:t>𝟑</m:t>
                        </m:r>
                      </m:den>
                    </m:f>
                  </m:oMath>
                </a14:m>
                <a:endParaRPr lang="en-US" altLang="zh-CN" sz="2400" b="1" dirty="0" smtClean="0">
                  <a:solidFill>
                    <a:srgbClr val="0000FF"/>
                  </a:solidFill>
                  <a:latin typeface="Times New Roman" pitchFamily="18" charset="0"/>
                  <a:cs typeface="Times New Roman" pitchFamily="18" charset="0"/>
                </a:endParaRPr>
              </a:p>
              <a:p>
                <a:pPr fontAlgn="base">
                  <a:spcBef>
                    <a:spcPct val="0"/>
                  </a:spcBef>
                  <a:spcAft>
                    <a:spcPct val="0"/>
                  </a:spcAft>
                </a:pPr>
                <a:endParaRPr lang="en-US" altLang="zh-CN" sz="2400" b="1" dirty="0" smtClean="0">
                  <a:solidFill>
                    <a:srgbClr val="0000FF"/>
                  </a:solidFill>
                  <a:latin typeface="Times New Roman" pitchFamily="18" charset="0"/>
                  <a:cs typeface="Times New Roman" pitchFamily="18" charset="0"/>
                </a:endParaRPr>
              </a:p>
              <a:p>
                <a:pPr fontAlgn="base">
                  <a:spcBef>
                    <a:spcPct val="0"/>
                  </a:spcBef>
                  <a:spcAft>
                    <a:spcPct val="0"/>
                  </a:spcAft>
                </a:pPr>
                <a:r>
                  <a:rPr lang="en-US" altLang="zh-CN" sz="2400" b="1" dirty="0" smtClean="0">
                    <a:solidFill>
                      <a:srgbClr val="0000FF"/>
                    </a:solidFill>
                    <a:latin typeface="Times New Roman" pitchFamily="18" charset="0"/>
                    <a:cs typeface="Times New Roman" pitchFamily="18" charset="0"/>
                  </a:rPr>
                  <a:t>     (C)   </a:t>
                </a:r>
                <a14:m>
                  <m:oMath xmlns:m="http://schemas.openxmlformats.org/officeDocument/2006/math">
                    <m:f>
                      <m:fPr>
                        <m:ctrlPr>
                          <a:rPr lang="en-US" altLang="zh-CN" sz="2400" b="1" i="1">
                            <a:solidFill>
                              <a:srgbClr val="0000FF"/>
                            </a:solidFill>
                            <a:latin typeface="Cambria Math"/>
                            <a:cs typeface="Times New Roman" pitchFamily="18" charset="0"/>
                          </a:rPr>
                        </m:ctrlPr>
                      </m:fPr>
                      <m:num>
                        <m:r>
                          <a:rPr lang="zh-CN" altLang="en-US" sz="2400" b="1" i="1">
                            <a:solidFill>
                              <a:srgbClr val="0000FF"/>
                            </a:solidFill>
                            <a:latin typeface="Cambria Math"/>
                            <a:cs typeface="Times New Roman" pitchFamily="18" charset="0"/>
                          </a:rPr>
                          <m:t>𝝅</m:t>
                        </m:r>
                      </m:num>
                      <m:den>
                        <m:r>
                          <a:rPr lang="en-US" altLang="zh-CN" sz="2400" b="1" i="1" smtClean="0">
                            <a:solidFill>
                              <a:srgbClr val="0000FF"/>
                            </a:solidFill>
                            <a:latin typeface="Cambria Math"/>
                            <a:cs typeface="Times New Roman" pitchFamily="18" charset="0"/>
                          </a:rPr>
                          <m:t>𝟐</m:t>
                        </m:r>
                      </m:den>
                    </m:f>
                  </m:oMath>
                </a14:m>
                <a:endParaRPr lang="en-US" altLang="zh-CN" sz="2400" b="1" dirty="0" smtClean="0">
                  <a:solidFill>
                    <a:srgbClr val="0000FF"/>
                  </a:solidFill>
                  <a:latin typeface="Times New Roman" pitchFamily="18" charset="0"/>
                  <a:cs typeface="Times New Roman" pitchFamily="18" charset="0"/>
                </a:endParaRPr>
              </a:p>
              <a:p>
                <a:pPr fontAlgn="base">
                  <a:spcBef>
                    <a:spcPct val="0"/>
                  </a:spcBef>
                  <a:spcAft>
                    <a:spcPct val="0"/>
                  </a:spcAft>
                </a:pPr>
                <a:endParaRPr lang="en-US" altLang="zh-CN" sz="2400" b="1" dirty="0" smtClean="0">
                  <a:solidFill>
                    <a:srgbClr val="0000FF"/>
                  </a:solidFill>
                  <a:latin typeface="Times New Roman" pitchFamily="18" charset="0"/>
                  <a:cs typeface="Times New Roman" pitchFamily="18" charset="0"/>
                </a:endParaRPr>
              </a:p>
              <a:p>
                <a:pPr fontAlgn="base">
                  <a:spcBef>
                    <a:spcPct val="0"/>
                  </a:spcBef>
                  <a:spcAft>
                    <a:spcPct val="0"/>
                  </a:spcAft>
                </a:pPr>
                <a:r>
                  <a:rPr lang="en-US" altLang="zh-CN" sz="2400" b="1" dirty="0" smtClean="0">
                    <a:solidFill>
                      <a:srgbClr val="0000FF"/>
                    </a:solidFill>
                    <a:latin typeface="Times New Roman" pitchFamily="18" charset="0"/>
                    <a:cs typeface="Times New Roman" pitchFamily="18" charset="0"/>
                  </a:rPr>
                  <a:t>     (D)   </a:t>
                </a:r>
                <a14:m>
                  <m:oMath xmlns:m="http://schemas.openxmlformats.org/officeDocument/2006/math">
                    <m:f>
                      <m:fPr>
                        <m:ctrlPr>
                          <a:rPr lang="en-US" altLang="zh-CN" sz="2400" b="1" i="1">
                            <a:solidFill>
                              <a:srgbClr val="0000FF"/>
                            </a:solidFill>
                            <a:latin typeface="Cambria Math"/>
                            <a:cs typeface="Times New Roman" pitchFamily="18" charset="0"/>
                          </a:rPr>
                        </m:ctrlPr>
                      </m:fPr>
                      <m:num>
                        <m:r>
                          <a:rPr lang="en-US" altLang="zh-CN" sz="2400" b="1" i="1" smtClean="0">
                            <a:solidFill>
                              <a:srgbClr val="0000FF"/>
                            </a:solidFill>
                            <a:latin typeface="Cambria Math"/>
                            <a:cs typeface="Times New Roman" pitchFamily="18" charset="0"/>
                          </a:rPr>
                          <m:t>𝟐</m:t>
                        </m:r>
                        <m:r>
                          <a:rPr lang="zh-CN" altLang="en-US" sz="2400" b="1" i="1">
                            <a:solidFill>
                              <a:srgbClr val="0000FF"/>
                            </a:solidFill>
                            <a:latin typeface="Cambria Math"/>
                            <a:cs typeface="Times New Roman" pitchFamily="18" charset="0"/>
                          </a:rPr>
                          <m:t>𝝅</m:t>
                        </m:r>
                      </m:num>
                      <m:den>
                        <m:r>
                          <a:rPr lang="en-US" altLang="zh-CN" sz="2400" b="1" i="1">
                            <a:solidFill>
                              <a:srgbClr val="0000FF"/>
                            </a:solidFill>
                            <a:latin typeface="Cambria Math"/>
                            <a:cs typeface="Times New Roman" pitchFamily="18" charset="0"/>
                          </a:rPr>
                          <m:t>𝟑</m:t>
                        </m:r>
                      </m:den>
                    </m:f>
                  </m:oMath>
                </a14:m>
                <a:endParaRPr lang="zh-CN" altLang="en-US" sz="2400" b="1" dirty="0">
                  <a:solidFill>
                    <a:srgbClr val="0000FF"/>
                  </a:solidFill>
                  <a:latin typeface="Times New Roman" pitchFamily="18" charset="0"/>
                  <a:cs typeface="Times New Roman" pitchFamily="18" charset="0"/>
                </a:endParaRPr>
              </a:p>
            </p:txBody>
          </p:sp>
        </mc:Choice>
        <mc:Fallback xmlns="">
          <p:sp>
            <p:nvSpPr>
              <p:cNvPr id="10" name="Rectangle 7"/>
              <p:cNvSpPr>
                <a:spLocks noRot="1" noChangeAspect="1" noMove="1" noResize="1" noEditPoints="1" noAdjustHandles="1" noChangeArrowheads="1" noChangeShapeType="1" noTextEdit="1"/>
              </p:cNvSpPr>
              <p:nvPr/>
            </p:nvSpPr>
            <p:spPr bwMode="auto">
              <a:xfrm>
                <a:off x="467544" y="476672"/>
                <a:ext cx="4680520" cy="4825680"/>
              </a:xfrm>
              <a:prstGeom prst="rect">
                <a:avLst/>
              </a:prstGeom>
              <a:blipFill rotWithShape="1">
                <a:blip r:embed="rId5"/>
                <a:stretch>
                  <a:fillRect l="-20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AutoShape 7"/>
          <p:cNvSpPr>
            <a:spLocks noChangeAspect="1" noChangeArrowheads="1"/>
          </p:cNvSpPr>
          <p:nvPr/>
        </p:nvSpPr>
        <p:spPr bwMode="auto">
          <a:xfrm>
            <a:off x="484229" y="2132856"/>
            <a:ext cx="390144" cy="390144"/>
          </a:xfrm>
          <a:prstGeom prst="star5">
            <a:avLst/>
          </a:prstGeom>
          <a:gradFill rotWithShape="0">
            <a:gsLst>
              <a:gs pos="0">
                <a:srgbClr val="FFFFFF"/>
              </a:gs>
              <a:gs pos="100000">
                <a:srgbClr val="FF3300"/>
              </a:gs>
            </a:gsLst>
            <a:path path="shape">
              <a:fillToRect l="50000" t="50000" r="50000" b="50000"/>
            </a:path>
          </a:gradFill>
          <a:ln w="9525">
            <a:solidFill>
              <a:srgbClr val="D60093"/>
            </a:solidFill>
            <a:miter lim="800000"/>
            <a:headEnd/>
            <a:tailEnd/>
          </a:ln>
          <a:effectLst/>
        </p:spPr>
        <p:txBody>
          <a:bodyPr wrap="none" anchor="ctr"/>
          <a:lstStyle/>
          <a:p>
            <a:pPr>
              <a:defRPr/>
            </a:pPr>
            <a:endParaRPr lang="zh-CN" altLang="en-US"/>
          </a:p>
        </p:txBody>
      </p:sp>
      <mc:AlternateContent xmlns:mc="http://schemas.openxmlformats.org/markup-compatibility/2006" xmlns:a14="http://schemas.microsoft.com/office/drawing/2010/main">
        <mc:Choice Requires="a14">
          <p:sp>
            <p:nvSpPr>
              <p:cNvPr id="2" name="TextBox 1"/>
              <p:cNvSpPr txBox="1"/>
              <p:nvPr/>
            </p:nvSpPr>
            <p:spPr>
              <a:xfrm>
                <a:off x="3591900" y="2952990"/>
                <a:ext cx="4652508" cy="162813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2400" b="1" i="1" smtClean="0">
                          <a:solidFill>
                            <a:srgbClr val="0000FF"/>
                          </a:solidFill>
                          <a:latin typeface="Cambria Math"/>
                        </a:rPr>
                        <m:t>𝒙</m:t>
                      </m:r>
                      <m:r>
                        <a:rPr lang="en-US" altLang="zh-CN" sz="2400" b="1" i="1" smtClean="0">
                          <a:solidFill>
                            <a:srgbClr val="0000FF"/>
                          </a:solidFill>
                          <a:latin typeface="Cambria Math"/>
                        </a:rPr>
                        <m:t>=</m:t>
                      </m:r>
                      <m:r>
                        <a:rPr lang="en-US" altLang="zh-CN" sz="2400" b="1" i="1" smtClean="0">
                          <a:solidFill>
                            <a:srgbClr val="0000FF"/>
                          </a:solidFill>
                          <a:latin typeface="Cambria Math"/>
                        </a:rPr>
                        <m:t>𝑨</m:t>
                      </m:r>
                      <m:r>
                        <a:rPr lang="en-US" altLang="zh-CN" sz="2400" b="1" i="0" smtClean="0">
                          <a:solidFill>
                            <a:srgbClr val="0000FF"/>
                          </a:solidFill>
                          <a:latin typeface="Cambria Math"/>
                        </a:rPr>
                        <m:t>𝐜𝐨𝐬</m:t>
                      </m:r>
                      <m:r>
                        <a:rPr lang="en-US" altLang="zh-CN" sz="2400" b="1" i="1" smtClean="0">
                          <a:solidFill>
                            <a:srgbClr val="0000FF"/>
                          </a:solidFill>
                          <a:latin typeface="Cambria Math"/>
                        </a:rPr>
                        <m:t>(</m:t>
                      </m:r>
                      <m:r>
                        <a:rPr lang="zh-CN" altLang="en-US" sz="2400" b="1" i="1" smtClean="0">
                          <a:solidFill>
                            <a:srgbClr val="0000FF"/>
                          </a:solidFill>
                          <a:latin typeface="Cambria Math"/>
                        </a:rPr>
                        <m:t>𝝎</m:t>
                      </m:r>
                      <m:r>
                        <a:rPr lang="en-US" altLang="zh-CN" sz="2400" b="1" i="1" smtClean="0">
                          <a:solidFill>
                            <a:srgbClr val="0000FF"/>
                          </a:solidFill>
                          <a:latin typeface="Cambria Math"/>
                        </a:rPr>
                        <m:t>𝒕</m:t>
                      </m:r>
                      <m:r>
                        <a:rPr lang="en-US" altLang="zh-CN" sz="2400" b="1" i="1" smtClean="0">
                          <a:solidFill>
                            <a:srgbClr val="0000FF"/>
                          </a:solidFill>
                          <a:latin typeface="Cambria Math"/>
                        </a:rPr>
                        <m:t>+</m:t>
                      </m:r>
                      <m:r>
                        <a:rPr lang="zh-CN" altLang="en-US" sz="2400" b="1" i="1" smtClean="0">
                          <a:solidFill>
                            <a:srgbClr val="0000FF"/>
                          </a:solidFill>
                          <a:latin typeface="Cambria Math"/>
                        </a:rPr>
                        <m:t>𝝋</m:t>
                      </m:r>
                      <m:r>
                        <a:rPr lang="en-US" altLang="zh-CN" sz="2400" b="1" i="1" smtClean="0">
                          <a:solidFill>
                            <a:srgbClr val="0000FF"/>
                          </a:solidFill>
                          <a:latin typeface="Cambria Math"/>
                        </a:rPr>
                        <m:t>)</m:t>
                      </m:r>
                    </m:oMath>
                  </m:oMathPara>
                </a14:m>
                <a:endParaRPr lang="en-US" altLang="zh-CN" sz="2400" b="1" dirty="0" smtClean="0">
                  <a:solidFill>
                    <a:srgbClr val="0000FF"/>
                  </a:solidFill>
                  <a:latin typeface="Times New Roman" pitchFamily="18" charset="0"/>
                  <a:cs typeface="Times New Roman" pitchFamily="18" charset="0"/>
                </a:endParaRPr>
              </a:p>
              <a:p>
                <a:pPr/>
                <a14:m>
                  <m:oMathPara xmlns:m="http://schemas.openxmlformats.org/officeDocument/2006/math">
                    <m:oMathParaPr>
                      <m:jc m:val="left"/>
                    </m:oMathParaPr>
                    <m:oMath xmlns:m="http://schemas.openxmlformats.org/officeDocument/2006/math">
                      <m:r>
                        <a:rPr lang="en-US" altLang="zh-CN" sz="2400" b="1" i="1" smtClean="0">
                          <a:solidFill>
                            <a:srgbClr val="0000FF"/>
                          </a:solidFill>
                          <a:latin typeface="Cambria Math"/>
                        </a:rPr>
                        <m:t>𝒗</m:t>
                      </m:r>
                      <m:r>
                        <a:rPr lang="en-US" altLang="zh-CN" sz="2400" b="1" i="1">
                          <a:solidFill>
                            <a:srgbClr val="0000FF"/>
                          </a:solidFill>
                          <a:latin typeface="Cambria Math"/>
                        </a:rPr>
                        <m:t>=</m:t>
                      </m:r>
                      <m:r>
                        <a:rPr lang="en-US" altLang="zh-CN" sz="2400" b="1" i="1">
                          <a:solidFill>
                            <a:srgbClr val="0000FF"/>
                          </a:solidFill>
                          <a:latin typeface="Cambria Math"/>
                        </a:rPr>
                        <m:t>𝑨</m:t>
                      </m:r>
                      <m:r>
                        <a:rPr lang="zh-CN" altLang="en-US" sz="2400" b="1" i="1">
                          <a:solidFill>
                            <a:srgbClr val="0000FF"/>
                          </a:solidFill>
                          <a:latin typeface="Cambria Math"/>
                        </a:rPr>
                        <m:t>𝝎</m:t>
                      </m:r>
                      <m:r>
                        <a:rPr lang="en-US" altLang="zh-CN" sz="2400" b="1" i="0">
                          <a:solidFill>
                            <a:srgbClr val="0000FF"/>
                          </a:solidFill>
                          <a:latin typeface="Cambria Math"/>
                        </a:rPr>
                        <m:t>𝐜𝐨𝐬</m:t>
                      </m:r>
                      <m:r>
                        <a:rPr lang="en-US" altLang="zh-CN" sz="2400" b="1" i="1">
                          <a:solidFill>
                            <a:srgbClr val="0000FF"/>
                          </a:solidFill>
                          <a:latin typeface="Cambria Math"/>
                        </a:rPr>
                        <m:t>(</m:t>
                      </m:r>
                      <m:r>
                        <a:rPr lang="zh-CN" altLang="en-US" sz="2400" b="1" i="1">
                          <a:solidFill>
                            <a:srgbClr val="0000FF"/>
                          </a:solidFill>
                          <a:latin typeface="Cambria Math"/>
                        </a:rPr>
                        <m:t>𝝎</m:t>
                      </m:r>
                      <m:r>
                        <a:rPr lang="en-US" altLang="zh-CN" sz="2400" b="1" i="1">
                          <a:solidFill>
                            <a:srgbClr val="0000FF"/>
                          </a:solidFill>
                          <a:latin typeface="Cambria Math"/>
                        </a:rPr>
                        <m:t>𝒕</m:t>
                      </m:r>
                      <m:r>
                        <a:rPr lang="en-US" altLang="zh-CN" sz="2400" b="1" i="1">
                          <a:solidFill>
                            <a:srgbClr val="0000FF"/>
                          </a:solidFill>
                          <a:latin typeface="Cambria Math"/>
                        </a:rPr>
                        <m:t>+</m:t>
                      </m:r>
                      <m:r>
                        <a:rPr lang="zh-CN" altLang="en-US" sz="2400" b="1" i="1">
                          <a:solidFill>
                            <a:srgbClr val="0000FF"/>
                          </a:solidFill>
                          <a:latin typeface="Cambria Math"/>
                        </a:rPr>
                        <m:t>𝝋</m:t>
                      </m:r>
                      <m:r>
                        <a:rPr lang="en-US" altLang="zh-CN" sz="2400" b="1" i="1" smtClean="0">
                          <a:solidFill>
                            <a:srgbClr val="0000FF"/>
                          </a:solidFill>
                          <a:latin typeface="Cambria Math"/>
                        </a:rPr>
                        <m:t>+</m:t>
                      </m:r>
                      <m:f>
                        <m:fPr>
                          <m:ctrlPr>
                            <a:rPr lang="en-US" altLang="zh-CN" sz="2400" b="1" i="1" smtClean="0">
                              <a:solidFill>
                                <a:srgbClr val="0000FF"/>
                              </a:solidFill>
                              <a:latin typeface="Cambria Math"/>
                            </a:rPr>
                          </m:ctrlPr>
                        </m:fPr>
                        <m:num>
                          <m:r>
                            <a:rPr lang="zh-CN" altLang="en-US" sz="2400" b="1" i="1" smtClean="0">
                              <a:solidFill>
                                <a:srgbClr val="0000FF"/>
                              </a:solidFill>
                              <a:latin typeface="Cambria Math"/>
                            </a:rPr>
                            <m:t>𝝅</m:t>
                          </m:r>
                        </m:num>
                        <m:den>
                          <m:r>
                            <a:rPr lang="en-US" altLang="zh-CN" sz="2400" b="1" i="1" smtClean="0">
                              <a:solidFill>
                                <a:srgbClr val="0000FF"/>
                              </a:solidFill>
                              <a:latin typeface="Cambria Math"/>
                            </a:rPr>
                            <m:t>𝟐</m:t>
                          </m:r>
                        </m:den>
                      </m:f>
                      <m:r>
                        <a:rPr lang="en-US" altLang="zh-CN" sz="2400" b="1" i="1">
                          <a:solidFill>
                            <a:srgbClr val="0000FF"/>
                          </a:solidFill>
                          <a:latin typeface="Cambria Math"/>
                        </a:rPr>
                        <m:t>)</m:t>
                      </m:r>
                    </m:oMath>
                  </m:oMathPara>
                </a14:m>
                <a:endParaRPr lang="en-US" altLang="zh-CN" sz="2400" b="1" dirty="0">
                  <a:solidFill>
                    <a:srgbClr val="0000FF"/>
                  </a:solidFill>
                  <a:latin typeface="Times New Roman" pitchFamily="18" charset="0"/>
                  <a:cs typeface="Times New Roman" pitchFamily="18" charset="0"/>
                </a:endParaRPr>
              </a:p>
              <a:p>
                <a14:m>
                  <m:oMath xmlns:m="http://schemas.openxmlformats.org/officeDocument/2006/math">
                    <m:r>
                      <a:rPr lang="zh-CN" altLang="en-US" sz="2400" b="1" i="1">
                        <a:solidFill>
                          <a:srgbClr val="0000FF"/>
                        </a:solidFill>
                        <a:latin typeface="Cambria Math"/>
                      </a:rPr>
                      <m:t>𝝋</m:t>
                    </m:r>
                    <m:r>
                      <a:rPr lang="en-US" altLang="zh-CN" sz="2400" b="1" i="1">
                        <a:solidFill>
                          <a:srgbClr val="0000FF"/>
                        </a:solidFill>
                        <a:latin typeface="Cambria Math"/>
                      </a:rPr>
                      <m:t>+</m:t>
                    </m:r>
                    <m:f>
                      <m:fPr>
                        <m:ctrlPr>
                          <a:rPr lang="en-US" altLang="zh-CN" sz="2400" b="1" i="1">
                            <a:solidFill>
                              <a:srgbClr val="0000FF"/>
                            </a:solidFill>
                            <a:latin typeface="Cambria Math"/>
                          </a:rPr>
                        </m:ctrlPr>
                      </m:fPr>
                      <m:num>
                        <m:r>
                          <a:rPr lang="zh-CN" altLang="en-US" sz="2400" b="1" i="1">
                            <a:solidFill>
                              <a:srgbClr val="0000FF"/>
                            </a:solidFill>
                            <a:latin typeface="Cambria Math"/>
                          </a:rPr>
                          <m:t>𝝅</m:t>
                        </m:r>
                      </m:num>
                      <m:den>
                        <m:r>
                          <a:rPr lang="en-US" altLang="zh-CN" sz="2400" b="1" i="1">
                            <a:solidFill>
                              <a:srgbClr val="0000FF"/>
                            </a:solidFill>
                            <a:latin typeface="Cambria Math"/>
                          </a:rPr>
                          <m:t>𝟐</m:t>
                        </m:r>
                      </m:den>
                    </m:f>
                    <m:r>
                      <a:rPr lang="en-US" altLang="zh-CN" sz="2400" b="1" i="0" smtClean="0">
                        <a:solidFill>
                          <a:srgbClr val="0000FF"/>
                        </a:solidFill>
                        <a:latin typeface="Cambria Math"/>
                      </a:rPr>
                      <m:t>=</m:t>
                    </m:r>
                    <m:f>
                      <m:fPr>
                        <m:ctrlPr>
                          <a:rPr lang="en-US" altLang="zh-CN" sz="2400" b="1" i="1">
                            <a:solidFill>
                              <a:srgbClr val="0000FF"/>
                            </a:solidFill>
                            <a:latin typeface="Cambria Math"/>
                          </a:rPr>
                        </m:ctrlPr>
                      </m:fPr>
                      <m:num>
                        <m:r>
                          <a:rPr lang="en-US" altLang="zh-CN" sz="2400" b="1" i="1" smtClean="0">
                            <a:solidFill>
                              <a:srgbClr val="0000FF"/>
                            </a:solidFill>
                            <a:latin typeface="Cambria Math"/>
                          </a:rPr>
                          <m:t>𝟐</m:t>
                        </m:r>
                        <m:r>
                          <a:rPr lang="zh-CN" altLang="en-US" sz="2400" b="1" i="1">
                            <a:solidFill>
                              <a:srgbClr val="0000FF"/>
                            </a:solidFill>
                            <a:latin typeface="Cambria Math"/>
                          </a:rPr>
                          <m:t>𝝅</m:t>
                        </m:r>
                      </m:num>
                      <m:den>
                        <m:r>
                          <a:rPr lang="en-US" altLang="zh-CN" sz="2400" b="1" i="1" smtClean="0">
                            <a:solidFill>
                              <a:srgbClr val="0000FF"/>
                            </a:solidFill>
                            <a:latin typeface="Cambria Math"/>
                          </a:rPr>
                          <m:t>𝟑</m:t>
                        </m:r>
                      </m:den>
                    </m:f>
                  </m:oMath>
                </a14:m>
                <a:r>
                  <a:rPr lang="zh-CN" altLang="en-US" sz="2400" b="1" dirty="0" smtClean="0">
                    <a:latin typeface="Times New Roman" pitchFamily="18" charset="0"/>
                    <a:cs typeface="Times New Roman" pitchFamily="18" charset="0"/>
                  </a:rPr>
                  <a:t>     </a:t>
                </a:r>
                <a:r>
                  <a:rPr lang="zh-CN" altLang="en-US" sz="2400" b="1" dirty="0" smtClean="0">
                    <a:latin typeface="Cambria Math"/>
                    <a:cs typeface="Times New Roman" pitchFamily="18" charset="0"/>
                  </a:rPr>
                  <a:t>⇒     </a:t>
                </a:r>
                <a14:m>
                  <m:oMath xmlns:m="http://schemas.openxmlformats.org/officeDocument/2006/math">
                    <m:r>
                      <a:rPr lang="zh-CN" altLang="en-US" sz="2400" b="1" i="1">
                        <a:solidFill>
                          <a:srgbClr val="0000FF"/>
                        </a:solidFill>
                        <a:latin typeface="Cambria Math"/>
                      </a:rPr>
                      <m:t>𝝋</m:t>
                    </m:r>
                    <m:r>
                      <a:rPr lang="en-US" altLang="zh-CN" sz="2400" b="1" i="1" smtClean="0">
                        <a:solidFill>
                          <a:srgbClr val="0000FF"/>
                        </a:solidFill>
                        <a:latin typeface="Cambria Math"/>
                      </a:rPr>
                      <m:t>=</m:t>
                    </m:r>
                    <m:f>
                      <m:fPr>
                        <m:ctrlPr>
                          <a:rPr lang="en-US" altLang="zh-CN" sz="2400" b="1" i="1">
                            <a:solidFill>
                              <a:srgbClr val="0000FF"/>
                            </a:solidFill>
                            <a:latin typeface="Cambria Math"/>
                          </a:rPr>
                        </m:ctrlPr>
                      </m:fPr>
                      <m:num>
                        <m:r>
                          <a:rPr lang="zh-CN" altLang="en-US" sz="2400" b="1" i="1">
                            <a:solidFill>
                              <a:srgbClr val="0000FF"/>
                            </a:solidFill>
                            <a:latin typeface="Cambria Math"/>
                          </a:rPr>
                          <m:t>𝝅</m:t>
                        </m:r>
                      </m:num>
                      <m:den>
                        <m:r>
                          <a:rPr lang="en-US" altLang="zh-CN" sz="2400" b="1" i="1" smtClean="0">
                            <a:solidFill>
                              <a:srgbClr val="0000FF"/>
                            </a:solidFill>
                            <a:latin typeface="Cambria Math"/>
                          </a:rPr>
                          <m:t>𝟔</m:t>
                        </m:r>
                      </m:den>
                    </m:f>
                  </m:oMath>
                </a14:m>
                <a:endParaRPr lang="zh-CN" altLang="en-US" sz="2400" b="1" dirty="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591900" y="2952990"/>
                <a:ext cx="4652508" cy="1628138"/>
              </a:xfrm>
              <a:prstGeom prst="rect">
                <a:avLst/>
              </a:prstGeom>
              <a:blipFill rotWithShape="1">
                <a:blip r:embed="rId6"/>
                <a:stretch>
                  <a:fillRect b="-2247"/>
                </a:stretch>
              </a:blipFill>
            </p:spPr>
            <p:txBody>
              <a:bodyPr/>
              <a:lstStyle/>
              <a:p>
                <a:r>
                  <a:rPr lang="zh-CN" altLang="en-US">
                    <a:noFill/>
                  </a:rPr>
                  <a:t> </a:t>
                </a:r>
              </a:p>
            </p:txBody>
          </p:sp>
        </mc:Fallback>
      </mc:AlternateContent>
      <p:grpSp>
        <p:nvGrpSpPr>
          <p:cNvPr id="6" name="组合 5"/>
          <p:cNvGrpSpPr/>
          <p:nvPr/>
        </p:nvGrpSpPr>
        <p:grpSpPr>
          <a:xfrm>
            <a:off x="5461657" y="4653136"/>
            <a:ext cx="2350703" cy="1800000"/>
            <a:chOff x="5461657" y="4653136"/>
            <a:chExt cx="2350703" cy="1800000"/>
          </a:xfrm>
        </p:grpSpPr>
        <p:grpSp>
          <p:nvGrpSpPr>
            <p:cNvPr id="7" name="组合 6"/>
            <p:cNvGrpSpPr/>
            <p:nvPr/>
          </p:nvGrpSpPr>
          <p:grpSpPr>
            <a:xfrm>
              <a:off x="5461657" y="4653136"/>
              <a:ext cx="2350703" cy="1800000"/>
              <a:chOff x="3635896" y="4653136"/>
              <a:chExt cx="2350703" cy="1800000"/>
            </a:xfrm>
          </p:grpSpPr>
          <p:sp>
            <p:nvSpPr>
              <p:cNvPr id="8" name="椭圆 7"/>
              <p:cNvSpPr/>
              <p:nvPr/>
            </p:nvSpPr>
            <p:spPr>
              <a:xfrm>
                <a:off x="3635896" y="4653136"/>
                <a:ext cx="1800000" cy="1800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4546599" y="4653136"/>
                <a:ext cx="0" cy="900000"/>
              </a:xfrm>
              <a:prstGeom prst="straightConnector1">
                <a:avLst/>
              </a:prstGeom>
              <a:ln w="254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rot="19800000" flipV="1">
                <a:off x="4321599" y="4713425"/>
                <a:ext cx="0" cy="900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546599" y="5542405"/>
                <a:ext cx="144000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矩形 2"/>
                <p:cNvSpPr/>
                <p:nvPr/>
              </p:nvSpPr>
              <p:spPr>
                <a:xfrm>
                  <a:off x="7302412" y="5542405"/>
                  <a:ext cx="4379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a:rPr>
                          <m:t>𝒗</m:t>
                        </m:r>
                      </m:oMath>
                    </m:oMathPara>
                  </a14:m>
                  <a:endParaRPr lang="zh-CN" altLang="en-US" sz="2400" b="1"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7302412" y="5542405"/>
                  <a:ext cx="437940" cy="461665"/>
                </a:xfrm>
                <a:prstGeom prst="rect">
                  <a:avLst/>
                </a:prstGeom>
                <a:blipFill rotWithShape="1">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34141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2" end="2"/>
                                            </p:txEl>
                                          </p:spTgt>
                                        </p:tgtEl>
                                        <p:attrNameLst>
                                          <p:attrName>style.visibility</p:attrName>
                                        </p:attrNameLst>
                                      </p:cBhvr>
                                      <p:to>
                                        <p:strVal val="visible"/>
                                      </p:to>
                                    </p:set>
                                    <p:animEffect transition="in" filter="fade">
                                      <p:cBhvr>
                                        <p:cTn id="30" dur="500"/>
                                        <p:tgtEl>
                                          <p:spTgt spid="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387731" y="265872"/>
            <a:ext cx="8352928" cy="1938992"/>
          </a:xfrm>
          <a:prstGeom prst="rect">
            <a:avLst/>
          </a:prstGeom>
        </p:spPr>
        <p:txBody>
          <a:bodyPr wrap="square">
            <a:spAutoFit/>
          </a:bodyPr>
          <a:lstStyle/>
          <a:p>
            <a:r>
              <a:rPr lang="en-US" altLang="zh-CN" sz="2400" b="1" dirty="0" smtClean="0">
                <a:solidFill>
                  <a:srgbClr val="006600"/>
                </a:solidFill>
                <a:latin typeface="Times New Roman" pitchFamily="18" charset="0"/>
                <a:cs typeface="Times New Roman" pitchFamily="18" charset="0"/>
              </a:rPr>
              <a:t>9.</a:t>
            </a:r>
            <a:r>
              <a:rPr lang="zh-CN" altLang="en-US" sz="2400" b="1" dirty="0" smtClean="0">
                <a:solidFill>
                  <a:srgbClr val="006600"/>
                </a:solidFill>
                <a:latin typeface="Times New Roman" pitchFamily="18" charset="0"/>
                <a:cs typeface="Times New Roman" pitchFamily="18" charset="0"/>
              </a:rPr>
              <a:t> </a:t>
            </a:r>
            <a:r>
              <a:rPr lang="zh-CN" altLang="en-US" sz="2400" b="1" dirty="0" smtClean="0">
                <a:solidFill>
                  <a:srgbClr val="0000FF"/>
                </a:solidFill>
                <a:latin typeface="Times New Roman" pitchFamily="18" charset="0"/>
                <a:cs typeface="Times New Roman" pitchFamily="18" charset="0"/>
              </a:rPr>
              <a:t>一</a:t>
            </a:r>
            <a:r>
              <a:rPr lang="zh-CN" altLang="en-US" sz="2400" b="1" dirty="0">
                <a:solidFill>
                  <a:srgbClr val="0000FF"/>
                </a:solidFill>
                <a:latin typeface="Times New Roman" pitchFamily="18" charset="0"/>
                <a:cs typeface="Times New Roman" pitchFamily="18" charset="0"/>
              </a:rPr>
              <a:t>振幅</a:t>
            </a:r>
            <a:r>
              <a:rPr lang="zh-CN" altLang="en-US" sz="2400" b="1" dirty="0" smtClean="0">
                <a:solidFill>
                  <a:srgbClr val="0000FF"/>
                </a:solidFill>
                <a:latin typeface="Times New Roman" pitchFamily="18" charset="0"/>
                <a:cs typeface="Times New Roman" pitchFamily="18" charset="0"/>
              </a:rPr>
              <a:t>为</a:t>
            </a:r>
            <a:r>
              <a:rPr lang="en-US" altLang="zh-CN" sz="2400" b="1" dirty="0" smtClean="0">
                <a:solidFill>
                  <a:srgbClr val="0000FF"/>
                </a:solidFill>
                <a:latin typeface="Times New Roman" pitchFamily="18" charset="0"/>
                <a:cs typeface="Times New Roman" pitchFamily="18" charset="0"/>
              </a:rPr>
              <a:t>10 cm</a:t>
            </a:r>
            <a:r>
              <a:rPr lang="zh-CN" altLang="en-US" sz="2400" b="1" dirty="0" smtClean="0">
                <a:solidFill>
                  <a:srgbClr val="0000FF"/>
                </a:solidFill>
                <a:latin typeface="Times New Roman" pitchFamily="18" charset="0"/>
                <a:cs typeface="Times New Roman" pitchFamily="18" charset="0"/>
              </a:rPr>
              <a:t>，波长为</a:t>
            </a:r>
            <a:r>
              <a:rPr lang="en-US" altLang="zh-CN" sz="2400" b="1" dirty="0" smtClean="0">
                <a:solidFill>
                  <a:srgbClr val="0000FF"/>
                </a:solidFill>
                <a:latin typeface="Times New Roman" pitchFamily="18" charset="0"/>
                <a:cs typeface="Times New Roman" pitchFamily="18" charset="0"/>
              </a:rPr>
              <a:t>200 cm</a:t>
            </a:r>
            <a:r>
              <a:rPr lang="zh-CN" altLang="en-US" sz="2400" b="1" dirty="0" smtClean="0">
                <a:solidFill>
                  <a:srgbClr val="0000FF"/>
                </a:solidFill>
                <a:latin typeface="Times New Roman" pitchFamily="18" charset="0"/>
                <a:cs typeface="Times New Roman" pitchFamily="18" charset="0"/>
              </a:rPr>
              <a:t>的</a:t>
            </a:r>
            <a:r>
              <a:rPr lang="zh-CN" altLang="en-US" sz="2400" b="1" dirty="0">
                <a:solidFill>
                  <a:srgbClr val="0000FF"/>
                </a:solidFill>
                <a:latin typeface="Times New Roman" pitchFamily="18" charset="0"/>
                <a:cs typeface="Times New Roman" pitchFamily="18" charset="0"/>
              </a:rPr>
              <a:t>简谐横波，沿着一条很长的水平绷紧弦从左向右行进，波速</a:t>
            </a:r>
            <a:r>
              <a:rPr lang="zh-CN" altLang="en-US" sz="2400" b="1" dirty="0" smtClean="0">
                <a:solidFill>
                  <a:srgbClr val="0000FF"/>
                </a:solidFill>
                <a:latin typeface="Times New Roman" pitchFamily="18" charset="0"/>
                <a:cs typeface="Times New Roman" pitchFamily="18" charset="0"/>
              </a:rPr>
              <a:t>为</a:t>
            </a:r>
            <a:r>
              <a:rPr lang="en-US" altLang="zh-CN" sz="2400" b="1" dirty="0" smtClean="0">
                <a:solidFill>
                  <a:srgbClr val="0000FF"/>
                </a:solidFill>
                <a:latin typeface="Times New Roman" pitchFamily="18" charset="0"/>
                <a:cs typeface="Times New Roman" pitchFamily="18" charset="0"/>
              </a:rPr>
              <a:t>100 cm/s</a:t>
            </a:r>
            <a:r>
              <a:rPr lang="zh-CN" altLang="en-US" sz="2400" b="1" dirty="0" smtClean="0">
                <a:solidFill>
                  <a:srgbClr val="0000FF"/>
                </a:solidFill>
                <a:latin typeface="Times New Roman" pitchFamily="18" charset="0"/>
                <a:cs typeface="Times New Roman" pitchFamily="18" charset="0"/>
              </a:rPr>
              <a:t>。</a:t>
            </a:r>
            <a:r>
              <a:rPr lang="zh-CN" altLang="en-US" sz="2400" b="1" dirty="0">
                <a:solidFill>
                  <a:srgbClr val="0000FF"/>
                </a:solidFill>
                <a:latin typeface="Times New Roman" pitchFamily="18" charset="0"/>
                <a:cs typeface="Times New Roman" pitchFamily="18" charset="0"/>
              </a:rPr>
              <a:t>取弦上一点为坐标原点，</a:t>
            </a:r>
            <a:r>
              <a:rPr lang="en-US" altLang="zh-CN" sz="2400" b="1" i="1" dirty="0">
                <a:solidFill>
                  <a:srgbClr val="0000FF"/>
                </a:solidFill>
                <a:latin typeface="Times New Roman" pitchFamily="18" charset="0"/>
                <a:cs typeface="Times New Roman" pitchFamily="18" charset="0"/>
              </a:rPr>
              <a:t>x</a:t>
            </a:r>
            <a:r>
              <a:rPr lang="zh-CN" altLang="en-US" sz="2400" b="1" dirty="0">
                <a:solidFill>
                  <a:srgbClr val="0000FF"/>
                </a:solidFill>
                <a:latin typeface="Times New Roman" pitchFamily="18" charset="0"/>
                <a:cs typeface="Times New Roman" pitchFamily="18" charset="0"/>
              </a:rPr>
              <a:t>轴指向右方。在 </a:t>
            </a:r>
            <a:r>
              <a:rPr lang="en-US" altLang="zh-CN" sz="2400" b="1" i="1" dirty="0" smtClean="0">
                <a:solidFill>
                  <a:srgbClr val="0000FF"/>
                </a:solidFill>
                <a:latin typeface="Times New Roman" pitchFamily="18" charset="0"/>
                <a:cs typeface="Times New Roman" pitchFamily="18" charset="0"/>
              </a:rPr>
              <a:t>t</a:t>
            </a:r>
            <a:r>
              <a:rPr lang="en-US" altLang="zh-CN" sz="2400" b="1" dirty="0" smtClean="0">
                <a:solidFill>
                  <a:srgbClr val="0000FF"/>
                </a:solidFill>
                <a:latin typeface="Times New Roman" pitchFamily="18" charset="0"/>
                <a:cs typeface="Times New Roman" pitchFamily="18" charset="0"/>
              </a:rPr>
              <a:t> = 0</a:t>
            </a:r>
            <a:r>
              <a:rPr lang="zh-CN" altLang="en-US" sz="2400" b="1" dirty="0" smtClean="0">
                <a:solidFill>
                  <a:srgbClr val="0000FF"/>
                </a:solidFill>
                <a:latin typeface="Times New Roman" pitchFamily="18" charset="0"/>
                <a:cs typeface="Times New Roman" pitchFamily="18" charset="0"/>
              </a:rPr>
              <a:t>时</a:t>
            </a:r>
            <a:r>
              <a:rPr lang="zh-CN" altLang="en-US" sz="2400" b="1" dirty="0">
                <a:solidFill>
                  <a:srgbClr val="0000FF"/>
                </a:solidFill>
                <a:latin typeface="Times New Roman" pitchFamily="18" charset="0"/>
                <a:cs typeface="Times New Roman" pitchFamily="18" charset="0"/>
              </a:rPr>
              <a:t>，原点处质元从平衡位置开始向负位移方向运动。求：</a:t>
            </a:r>
            <a:r>
              <a:rPr lang="en-US" altLang="zh-CN" sz="2400" b="1" dirty="0">
                <a:solidFill>
                  <a:srgbClr val="0000FF"/>
                </a:solidFill>
                <a:latin typeface="Times New Roman" pitchFamily="18" charset="0"/>
                <a:cs typeface="Times New Roman" pitchFamily="18" charset="0"/>
              </a:rPr>
              <a:t>(1)</a:t>
            </a:r>
            <a:r>
              <a:rPr lang="zh-CN" altLang="en-US" sz="2400" b="1" dirty="0">
                <a:solidFill>
                  <a:srgbClr val="0000FF"/>
                </a:solidFill>
                <a:latin typeface="Times New Roman" pitchFamily="18" charset="0"/>
                <a:cs typeface="Times New Roman" pitchFamily="18" charset="0"/>
              </a:rPr>
              <a:t>该横波的波函数；</a:t>
            </a:r>
            <a:r>
              <a:rPr lang="en-US" altLang="zh-CN" sz="2400" b="1" dirty="0">
                <a:solidFill>
                  <a:srgbClr val="0000FF"/>
                </a:solidFill>
                <a:latin typeface="Times New Roman" pitchFamily="18" charset="0"/>
                <a:cs typeface="Times New Roman" pitchFamily="18" charset="0"/>
              </a:rPr>
              <a:t>(2) </a:t>
            </a:r>
            <a:r>
              <a:rPr lang="zh-CN" altLang="en-US" sz="2400" b="1" dirty="0">
                <a:solidFill>
                  <a:srgbClr val="0000FF"/>
                </a:solidFill>
                <a:latin typeface="Times New Roman" pitchFamily="18" charset="0"/>
                <a:cs typeface="Times New Roman" pitchFamily="18" charset="0"/>
              </a:rPr>
              <a:t>弦上任一处质元振动速度的最大值。</a:t>
            </a:r>
          </a:p>
        </p:txBody>
      </p:sp>
      <p:sp>
        <p:nvSpPr>
          <p:cNvPr id="22" name="Rectangle 18"/>
          <p:cNvSpPr>
            <a:spLocks noChangeArrowheads="1"/>
          </p:cNvSpPr>
          <p:nvPr/>
        </p:nvSpPr>
        <p:spPr bwMode="auto">
          <a:xfrm>
            <a:off x="395536" y="2276872"/>
            <a:ext cx="56252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解：</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(1) </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根据题意可知简谐横波的频率为 </a:t>
            </a:r>
          </a:p>
        </p:txBody>
      </p:sp>
      <p:graphicFrame>
        <p:nvGraphicFramePr>
          <p:cNvPr id="23" name="对象 22"/>
          <p:cNvGraphicFramePr>
            <a:graphicFrameLocks noChangeAspect="1"/>
          </p:cNvGraphicFramePr>
          <p:nvPr>
            <p:extLst>
              <p:ext uri="{D42A27DB-BD31-4B8C-83A1-F6EECF244321}">
                <p14:modId xmlns:p14="http://schemas.microsoft.com/office/powerpoint/2010/main" val="218159491"/>
              </p:ext>
            </p:extLst>
          </p:nvPr>
        </p:nvGraphicFramePr>
        <p:xfrm>
          <a:off x="1547664" y="2852936"/>
          <a:ext cx="3149280" cy="431280"/>
        </p:xfrm>
        <a:graphic>
          <a:graphicData uri="http://schemas.openxmlformats.org/presentationml/2006/ole">
            <mc:AlternateContent xmlns:mc="http://schemas.openxmlformats.org/markup-compatibility/2006">
              <mc:Choice xmlns:v="urn:schemas-microsoft-com:vml" Requires="v">
                <p:oleObj spid="_x0000_s9549" name="公式" r:id="rId3" imgW="1574640" imgH="215640" progId="Equation.3">
                  <p:embed/>
                </p:oleObj>
              </mc:Choice>
              <mc:Fallback>
                <p:oleObj name="公式" r:id="rId3" imgW="1574640" imgH="215640" progId="Equation.3">
                  <p:embed/>
                  <p:pic>
                    <p:nvPicPr>
                      <p:cNvPr id="0" name="Object 17"/>
                      <p:cNvPicPr>
                        <a:picLocks noChangeAspect="1" noChangeArrowheads="1"/>
                      </p:cNvPicPr>
                      <p:nvPr/>
                    </p:nvPicPr>
                    <p:blipFill>
                      <a:blip r:embed="rId4"/>
                      <a:srcRect/>
                      <a:stretch>
                        <a:fillRect/>
                      </a:stretch>
                    </p:blipFill>
                    <p:spPr bwMode="auto">
                      <a:xfrm>
                        <a:off x="1547664" y="2852936"/>
                        <a:ext cx="3149280" cy="431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21"/>
          <p:cNvSpPr>
            <a:spLocks noChangeArrowheads="1"/>
          </p:cNvSpPr>
          <p:nvPr/>
        </p:nvSpPr>
        <p:spPr bwMode="auto">
          <a:xfrm>
            <a:off x="1043608" y="3356992"/>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0000FF"/>
                </a:solidFill>
                <a:effectLst/>
                <a:latin typeface="+mn-ea"/>
                <a:cs typeface="Times New Roman" pitchFamily="18" charset="0"/>
              </a:rPr>
              <a:t>角频率为</a:t>
            </a:r>
            <a:endParaRPr kumimoji="0" lang="zh-CN" sz="2400" b="1" i="0" u="none" strike="noStrike" cap="none" normalizeH="0" baseline="0" dirty="0" smtClean="0">
              <a:ln>
                <a:noFill/>
              </a:ln>
              <a:solidFill>
                <a:srgbClr val="0000FF"/>
              </a:solidFill>
              <a:effectLst/>
              <a:latin typeface="+mn-ea"/>
              <a:cs typeface="宋体" pitchFamily="2" charset="-122"/>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247328284"/>
              </p:ext>
            </p:extLst>
          </p:nvPr>
        </p:nvGraphicFramePr>
        <p:xfrm>
          <a:off x="2609488" y="3421301"/>
          <a:ext cx="3834720" cy="431280"/>
        </p:xfrm>
        <a:graphic>
          <a:graphicData uri="http://schemas.openxmlformats.org/presentationml/2006/ole">
            <mc:AlternateContent xmlns:mc="http://schemas.openxmlformats.org/markup-compatibility/2006">
              <mc:Choice xmlns:v="urn:schemas-microsoft-com:vml" Requires="v">
                <p:oleObj spid="_x0000_s9550" name="公式" r:id="rId5" imgW="1917360" imgH="215640" progId="Equation.3">
                  <p:embed/>
                </p:oleObj>
              </mc:Choice>
              <mc:Fallback>
                <p:oleObj name="公式" r:id="rId5" imgW="1917360" imgH="215640" progId="Equation.3">
                  <p:embed/>
                  <p:pic>
                    <p:nvPicPr>
                      <p:cNvPr id="0" name="Object 20"/>
                      <p:cNvPicPr>
                        <a:picLocks noChangeAspect="1" noChangeArrowheads="1"/>
                      </p:cNvPicPr>
                      <p:nvPr/>
                    </p:nvPicPr>
                    <p:blipFill>
                      <a:blip r:embed="rId6"/>
                      <a:srcRect/>
                      <a:stretch>
                        <a:fillRect/>
                      </a:stretch>
                    </p:blipFill>
                    <p:spPr bwMode="auto">
                      <a:xfrm>
                        <a:off x="2609488" y="3421301"/>
                        <a:ext cx="3834720" cy="431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25"/>
          <p:cNvSpPr>
            <a:spLocks noChangeArrowheads="1"/>
          </p:cNvSpPr>
          <p:nvPr/>
        </p:nvSpPr>
        <p:spPr bwMode="auto">
          <a:xfrm>
            <a:off x="1043608" y="3933056"/>
            <a:ext cx="11079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0000FF"/>
                </a:solidFill>
                <a:effectLst/>
                <a:latin typeface="+mn-ea"/>
                <a:cs typeface="Times New Roman" pitchFamily="18" charset="0"/>
              </a:rPr>
              <a:t>振幅为</a:t>
            </a:r>
            <a:endParaRPr kumimoji="0" lang="zh-CN" sz="2400" b="1" i="0" u="none" strike="noStrike" cap="none" normalizeH="0" baseline="0" dirty="0" smtClean="0">
              <a:ln>
                <a:noFill/>
              </a:ln>
              <a:solidFill>
                <a:srgbClr val="0000FF"/>
              </a:solidFill>
              <a:effectLst/>
              <a:latin typeface="+mn-ea"/>
              <a:cs typeface="宋体" pitchFamily="2" charset="-122"/>
            </a:endParaRPr>
          </a:p>
        </p:txBody>
      </p:sp>
      <p:graphicFrame>
        <p:nvGraphicFramePr>
          <p:cNvPr id="27" name="对象 26"/>
          <p:cNvGraphicFramePr>
            <a:graphicFrameLocks noChangeAspect="1"/>
          </p:cNvGraphicFramePr>
          <p:nvPr>
            <p:extLst>
              <p:ext uri="{D42A27DB-BD31-4B8C-83A1-F6EECF244321}">
                <p14:modId xmlns:p14="http://schemas.microsoft.com/office/powerpoint/2010/main" val="3688546504"/>
              </p:ext>
            </p:extLst>
          </p:nvPr>
        </p:nvGraphicFramePr>
        <p:xfrm>
          <a:off x="2463744" y="4005064"/>
          <a:ext cx="1244160" cy="354960"/>
        </p:xfrm>
        <a:graphic>
          <a:graphicData uri="http://schemas.openxmlformats.org/presentationml/2006/ole">
            <mc:AlternateContent xmlns:mc="http://schemas.openxmlformats.org/markup-compatibility/2006">
              <mc:Choice xmlns:v="urn:schemas-microsoft-com:vml" Requires="v">
                <p:oleObj spid="_x0000_s9551" name="公式" r:id="rId7" imgW="622080" imgH="177480" progId="Equation.3">
                  <p:embed/>
                </p:oleObj>
              </mc:Choice>
              <mc:Fallback>
                <p:oleObj name="公式" r:id="rId7" imgW="622080" imgH="177480" progId="Equation.3">
                  <p:embed/>
                  <p:pic>
                    <p:nvPicPr>
                      <p:cNvPr id="0" name="Object 24"/>
                      <p:cNvPicPr>
                        <a:picLocks noChangeAspect="1" noChangeArrowheads="1"/>
                      </p:cNvPicPr>
                      <p:nvPr/>
                    </p:nvPicPr>
                    <p:blipFill>
                      <a:blip r:embed="rId8"/>
                      <a:srcRect/>
                      <a:stretch>
                        <a:fillRect/>
                      </a:stretch>
                    </p:blipFill>
                    <p:spPr bwMode="auto">
                      <a:xfrm>
                        <a:off x="2463744" y="4005064"/>
                        <a:ext cx="1244160" cy="354960"/>
                      </a:xfrm>
                      <a:prstGeom prst="rect">
                        <a:avLst/>
                      </a:prstGeom>
                      <a:noFill/>
                    </p:spPr>
                  </p:pic>
                </p:oleObj>
              </mc:Fallback>
            </mc:AlternateContent>
          </a:graphicData>
        </a:graphic>
      </p:graphicFrame>
      <p:sp>
        <p:nvSpPr>
          <p:cNvPr id="28" name="Rectangle 26"/>
          <p:cNvSpPr>
            <a:spLocks noChangeArrowheads="1"/>
          </p:cNvSpPr>
          <p:nvPr/>
        </p:nvSpPr>
        <p:spPr bwMode="auto">
          <a:xfrm>
            <a:off x="9525" y="666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29" name="矩形 28"/>
          <p:cNvSpPr/>
          <p:nvPr/>
        </p:nvSpPr>
        <p:spPr>
          <a:xfrm>
            <a:off x="4644008" y="3975447"/>
            <a:ext cx="1107996" cy="461665"/>
          </a:xfrm>
          <a:prstGeom prst="rect">
            <a:avLst/>
          </a:prstGeom>
        </p:spPr>
        <p:txBody>
          <a:bodyPr wrap="none">
            <a:spAutoFit/>
          </a:bodyPr>
          <a:lstStyle/>
          <a:p>
            <a:r>
              <a:rPr lang="zh-CN" altLang="zh-CN" sz="2400" b="1" dirty="0">
                <a:solidFill>
                  <a:srgbClr val="0000FF"/>
                </a:solidFill>
              </a:rPr>
              <a:t>初相为</a:t>
            </a:r>
            <a:endParaRPr lang="zh-CN" altLang="en-US" sz="2400" b="1" dirty="0">
              <a:solidFill>
                <a:srgbClr val="0000FF"/>
              </a:solidFill>
            </a:endParaRPr>
          </a:p>
        </p:txBody>
      </p:sp>
      <p:sp>
        <p:nvSpPr>
          <p:cNvPr id="30" name="Rectangle 3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3518126108"/>
              </p:ext>
            </p:extLst>
          </p:nvPr>
        </p:nvGraphicFramePr>
        <p:xfrm>
          <a:off x="6140464" y="3958457"/>
          <a:ext cx="1167840" cy="457200"/>
        </p:xfrm>
        <a:graphic>
          <a:graphicData uri="http://schemas.openxmlformats.org/presentationml/2006/ole">
            <mc:AlternateContent xmlns:mc="http://schemas.openxmlformats.org/markup-compatibility/2006">
              <mc:Choice xmlns:v="urn:schemas-microsoft-com:vml" Requires="v">
                <p:oleObj spid="_x0000_s9552" name="公式" r:id="rId9" imgW="583920" imgH="228600" progId="Equation.3">
                  <p:embed/>
                </p:oleObj>
              </mc:Choice>
              <mc:Fallback>
                <p:oleObj name="公式" r:id="rId9" imgW="583920" imgH="228600" progId="Equation.3">
                  <p:embed/>
                  <p:pic>
                    <p:nvPicPr>
                      <p:cNvPr id="0" name="Object 33"/>
                      <p:cNvPicPr>
                        <a:picLocks noChangeAspect="1" noChangeArrowheads="1"/>
                      </p:cNvPicPr>
                      <p:nvPr/>
                    </p:nvPicPr>
                    <p:blipFill>
                      <a:blip r:embed="rId10"/>
                      <a:srcRect/>
                      <a:stretch>
                        <a:fillRect/>
                      </a:stretch>
                    </p:blipFill>
                    <p:spPr bwMode="auto">
                      <a:xfrm>
                        <a:off x="6140464" y="3958457"/>
                        <a:ext cx="116784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40"/>
          <p:cNvSpPr>
            <a:spLocks noChangeArrowheads="1"/>
          </p:cNvSpPr>
          <p:nvPr/>
        </p:nvSpPr>
        <p:spPr bwMode="auto">
          <a:xfrm>
            <a:off x="1043608" y="4725144"/>
            <a:ext cx="156966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mj-ea"/>
                <a:ea typeface="+mj-ea"/>
                <a:cs typeface="Times New Roman" pitchFamily="18" charset="0"/>
              </a:rPr>
              <a:t>波函数为 </a:t>
            </a:r>
            <a:endParaRPr kumimoji="0" lang="zh-CN" altLang="en-US" sz="2400" b="1" i="0" u="none" strike="noStrike" cap="none" normalizeH="0" baseline="0" dirty="0" smtClean="0">
              <a:ln>
                <a:noFill/>
              </a:ln>
              <a:solidFill>
                <a:srgbClr val="0000FF"/>
              </a:solidFill>
              <a:effectLst/>
              <a:latin typeface="+mj-ea"/>
              <a:ea typeface="+mj-ea"/>
              <a:cs typeface="宋体" pitchFamily="2" charset="-122"/>
            </a:endParaRPr>
          </a:p>
        </p:txBody>
      </p:sp>
      <p:graphicFrame>
        <p:nvGraphicFramePr>
          <p:cNvPr id="33" name="对象 32"/>
          <p:cNvGraphicFramePr>
            <a:graphicFrameLocks noChangeAspect="1"/>
          </p:cNvGraphicFramePr>
          <p:nvPr>
            <p:extLst>
              <p:ext uri="{D42A27DB-BD31-4B8C-83A1-F6EECF244321}">
                <p14:modId xmlns:p14="http://schemas.microsoft.com/office/powerpoint/2010/main" val="3455435622"/>
              </p:ext>
            </p:extLst>
          </p:nvPr>
        </p:nvGraphicFramePr>
        <p:xfrm>
          <a:off x="2483768" y="4509120"/>
          <a:ext cx="6223000" cy="889000"/>
        </p:xfrm>
        <a:graphic>
          <a:graphicData uri="http://schemas.openxmlformats.org/presentationml/2006/ole">
            <mc:AlternateContent xmlns:mc="http://schemas.openxmlformats.org/markup-compatibility/2006">
              <mc:Choice xmlns:v="urn:schemas-microsoft-com:vml" Requires="v">
                <p:oleObj spid="_x0000_s9553" name="公式" r:id="rId11" imgW="3111480" imgH="444240" progId="Equation.3">
                  <p:embed/>
                </p:oleObj>
              </mc:Choice>
              <mc:Fallback>
                <p:oleObj name="公式" r:id="rId11" imgW="3111480" imgH="444240" progId="Equation.3">
                  <p:embed/>
                  <p:pic>
                    <p:nvPicPr>
                      <p:cNvPr id="0" name="Object 39"/>
                      <p:cNvPicPr>
                        <a:picLocks noChangeAspect="1" noChangeArrowheads="1"/>
                      </p:cNvPicPr>
                      <p:nvPr/>
                    </p:nvPicPr>
                    <p:blipFill>
                      <a:blip r:embed="rId12"/>
                      <a:srcRect/>
                      <a:stretch>
                        <a:fillRect/>
                      </a:stretch>
                    </p:blipFill>
                    <p:spPr bwMode="auto">
                      <a:xfrm>
                        <a:off x="2483768" y="4509120"/>
                        <a:ext cx="6223000" cy="889000"/>
                      </a:xfrm>
                      <a:prstGeom prst="rect">
                        <a:avLst/>
                      </a:prstGeom>
                      <a:noFill/>
                    </p:spPr>
                  </p:pic>
                </p:oleObj>
              </mc:Fallback>
            </mc:AlternateContent>
          </a:graphicData>
        </a:graphic>
      </p:graphicFrame>
      <p:sp>
        <p:nvSpPr>
          <p:cNvPr id="34" name="矩形 33"/>
          <p:cNvSpPr/>
          <p:nvPr/>
        </p:nvSpPr>
        <p:spPr>
          <a:xfrm>
            <a:off x="971600" y="5517232"/>
            <a:ext cx="5756704" cy="461665"/>
          </a:xfrm>
          <a:prstGeom prst="rect">
            <a:avLst/>
          </a:prstGeom>
        </p:spPr>
        <p:txBody>
          <a:bodyPr wrap="none">
            <a:spAutoFit/>
          </a:bodyPr>
          <a:lstStyle/>
          <a:p>
            <a:r>
              <a:rPr lang="en-US" altLang="zh-CN" sz="2400" b="1" dirty="0">
                <a:solidFill>
                  <a:srgbClr val="0000FF"/>
                </a:solidFill>
                <a:latin typeface="Times New Roman" pitchFamily="18" charset="0"/>
                <a:cs typeface="Times New Roman" pitchFamily="18" charset="0"/>
              </a:rPr>
              <a:t>(2) </a:t>
            </a:r>
            <a:r>
              <a:rPr lang="zh-CN" altLang="zh-CN" sz="2400" b="1" dirty="0">
                <a:solidFill>
                  <a:srgbClr val="0000FF"/>
                </a:solidFill>
                <a:latin typeface="Times New Roman" pitchFamily="18" charset="0"/>
                <a:cs typeface="Times New Roman" pitchFamily="18" charset="0"/>
              </a:rPr>
              <a:t>弦上任一处质元振动的速度最大值为</a:t>
            </a:r>
          </a:p>
        </p:txBody>
      </p:sp>
      <p:sp>
        <p:nvSpPr>
          <p:cNvPr id="35" name="Rectangle 6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1585228603"/>
              </p:ext>
            </p:extLst>
          </p:nvPr>
        </p:nvGraphicFramePr>
        <p:xfrm>
          <a:off x="2376264" y="6114952"/>
          <a:ext cx="4572000" cy="482400"/>
        </p:xfrm>
        <a:graphic>
          <a:graphicData uri="http://schemas.openxmlformats.org/presentationml/2006/ole">
            <mc:AlternateContent xmlns:mc="http://schemas.openxmlformats.org/markup-compatibility/2006">
              <mc:Choice xmlns:v="urn:schemas-microsoft-com:vml" Requires="v">
                <p:oleObj spid="_x0000_s9554" name="公式" r:id="rId13" imgW="2286000" imgH="241200" progId="Equation.3">
                  <p:embed/>
                </p:oleObj>
              </mc:Choice>
              <mc:Fallback>
                <p:oleObj name="公式" r:id="rId13" imgW="2286000" imgH="241200" progId="Equation.3">
                  <p:embed/>
                  <p:pic>
                    <p:nvPicPr>
                      <p:cNvPr id="0" name="Object 61"/>
                      <p:cNvPicPr>
                        <a:picLocks noChangeAspect="1" noChangeArrowheads="1"/>
                      </p:cNvPicPr>
                      <p:nvPr/>
                    </p:nvPicPr>
                    <p:blipFill>
                      <a:blip r:embed="rId14"/>
                      <a:srcRect/>
                      <a:stretch>
                        <a:fillRect/>
                      </a:stretch>
                    </p:blipFill>
                    <p:spPr bwMode="auto">
                      <a:xfrm>
                        <a:off x="2376264" y="6114952"/>
                        <a:ext cx="4572000" cy="48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4079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26" grpId="0"/>
      <p:bldP spid="29" grpId="0"/>
      <p:bldP spid="32"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67544" y="404664"/>
            <a:ext cx="8280920" cy="1938992"/>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10.</a:t>
            </a:r>
            <a:r>
              <a:rPr lang="zh-CN" altLang="en-US" sz="2400" b="1" dirty="0" smtClean="0">
                <a:solidFill>
                  <a:srgbClr val="FF0000"/>
                </a:solidFill>
                <a:latin typeface="Times New Roman" pitchFamily="18" charset="0"/>
                <a:cs typeface="Times New Roman" pitchFamily="18" charset="0"/>
              </a:rPr>
              <a:t> </a:t>
            </a:r>
            <a:r>
              <a:rPr lang="zh-CN" altLang="en-US" sz="2400" b="1" dirty="0" smtClean="0">
                <a:solidFill>
                  <a:srgbClr val="0000FF"/>
                </a:solidFill>
                <a:latin typeface="Times New Roman" pitchFamily="18" charset="0"/>
                <a:cs typeface="Times New Roman" pitchFamily="18" charset="0"/>
              </a:rPr>
              <a:t>如</a:t>
            </a:r>
            <a:r>
              <a:rPr lang="zh-CN" altLang="en-US" sz="2400" b="1" dirty="0">
                <a:solidFill>
                  <a:srgbClr val="0000FF"/>
                </a:solidFill>
                <a:latin typeface="Times New Roman" pitchFamily="18" charset="0"/>
                <a:cs typeface="Times New Roman" pitchFamily="18" charset="0"/>
              </a:rPr>
              <a:t>图所示，波源位于坐标原点</a:t>
            </a:r>
            <a:r>
              <a:rPr lang="en-US" altLang="zh-CN" sz="2400" b="1" dirty="0">
                <a:solidFill>
                  <a:srgbClr val="0000FF"/>
                </a:solidFill>
                <a:latin typeface="Times New Roman" pitchFamily="18" charset="0"/>
                <a:cs typeface="Times New Roman" pitchFamily="18" charset="0"/>
              </a:rPr>
              <a:t>O</a:t>
            </a:r>
            <a:r>
              <a:rPr lang="zh-CN" altLang="en-US" sz="2400" b="1" dirty="0">
                <a:solidFill>
                  <a:srgbClr val="0000FF"/>
                </a:solidFill>
                <a:latin typeface="Times New Roman" pitchFamily="18" charset="0"/>
                <a:cs typeface="Times New Roman" pitchFamily="18" charset="0"/>
              </a:rPr>
              <a:t>处，其振动表达式为 </a:t>
            </a:r>
            <a:r>
              <a:rPr lang="en-US" altLang="zh-CN" sz="2400" b="1" i="1" dirty="0" smtClean="0">
                <a:solidFill>
                  <a:srgbClr val="0000FF"/>
                </a:solidFill>
                <a:latin typeface="Times New Roman" pitchFamily="18" charset="0"/>
                <a:cs typeface="Times New Roman" pitchFamily="18" charset="0"/>
              </a:rPr>
              <a:t>y</a:t>
            </a:r>
            <a:r>
              <a:rPr lang="en-US" altLang="zh-CN" sz="2400" b="1" baseline="-25000" dirty="0" smtClean="0">
                <a:solidFill>
                  <a:srgbClr val="0000FF"/>
                </a:solidFill>
                <a:latin typeface="Times New Roman" pitchFamily="18" charset="0"/>
                <a:cs typeface="Times New Roman" pitchFamily="18" charset="0"/>
              </a:rPr>
              <a:t>0</a:t>
            </a:r>
            <a:r>
              <a:rPr lang="en-US" altLang="zh-CN" sz="2400" b="1" dirty="0" smtClean="0">
                <a:solidFill>
                  <a:srgbClr val="0000FF"/>
                </a:solidFill>
                <a:latin typeface="Times New Roman" pitchFamily="18" charset="0"/>
                <a:cs typeface="Times New Roman" pitchFamily="18" charset="0"/>
              </a:rPr>
              <a:t> = </a:t>
            </a:r>
            <a:r>
              <a:rPr lang="en-US" altLang="zh-CN" sz="2400" b="1" i="1" dirty="0" err="1" smtClean="0">
                <a:solidFill>
                  <a:srgbClr val="0000FF"/>
                </a:solidFill>
                <a:latin typeface="Times New Roman" pitchFamily="18" charset="0"/>
                <a:cs typeface="Times New Roman" pitchFamily="18" charset="0"/>
              </a:rPr>
              <a:t>A</a:t>
            </a:r>
            <a:r>
              <a:rPr lang="en-US" altLang="zh-CN" sz="2400" b="1" dirty="0" err="1" smtClean="0">
                <a:solidFill>
                  <a:srgbClr val="0000FF"/>
                </a:solidFill>
                <a:latin typeface="Times New Roman" pitchFamily="18" charset="0"/>
                <a:cs typeface="Times New Roman" pitchFamily="18" charset="0"/>
              </a:rPr>
              <a:t>cos</a:t>
            </a:r>
            <a:r>
              <a:rPr lang="el-GR" altLang="zh-CN" sz="2400" b="1" i="1" dirty="0" smtClean="0">
                <a:solidFill>
                  <a:srgbClr val="0000FF"/>
                </a:solidFill>
                <a:latin typeface="Times New Roman" pitchFamily="18" charset="0"/>
                <a:cs typeface="Times New Roman" pitchFamily="18" charset="0"/>
              </a:rPr>
              <a:t>ω</a:t>
            </a:r>
            <a:r>
              <a:rPr lang="en-US" altLang="zh-CN" sz="2400" b="1" i="1" dirty="0" smtClean="0">
                <a:solidFill>
                  <a:srgbClr val="0000FF"/>
                </a:solidFill>
                <a:latin typeface="Times New Roman" pitchFamily="18" charset="0"/>
                <a:cs typeface="Times New Roman" pitchFamily="18" charset="0"/>
              </a:rPr>
              <a:t>t</a:t>
            </a:r>
            <a:r>
              <a:rPr lang="zh-CN" altLang="en-US" sz="2400" b="1" dirty="0" smtClean="0">
                <a:solidFill>
                  <a:srgbClr val="0000FF"/>
                </a:solidFill>
                <a:latin typeface="Times New Roman" pitchFamily="18" charset="0"/>
                <a:cs typeface="Times New Roman" pitchFamily="18" charset="0"/>
              </a:rPr>
              <a:t>。在</a:t>
            </a:r>
            <a:r>
              <a:rPr lang="en-US" altLang="zh-CN" sz="2400" b="1" i="1" dirty="0" smtClean="0">
                <a:solidFill>
                  <a:srgbClr val="0000FF"/>
                </a:solidFill>
                <a:latin typeface="Times New Roman" pitchFamily="18" charset="0"/>
                <a:cs typeface="Times New Roman" pitchFamily="18" charset="0"/>
              </a:rPr>
              <a:t>x</a:t>
            </a:r>
            <a:r>
              <a:rPr lang="en-US" altLang="zh-CN" sz="2400" b="1" baseline="-25000" dirty="0" smtClean="0">
                <a:solidFill>
                  <a:srgbClr val="0000FF"/>
                </a:solidFill>
                <a:latin typeface="Times New Roman" pitchFamily="18" charset="0"/>
                <a:cs typeface="Times New Roman" pitchFamily="18" charset="0"/>
              </a:rPr>
              <a:t>0</a:t>
            </a:r>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-15</a:t>
            </a:r>
            <a:r>
              <a:rPr lang="el-GR" altLang="zh-CN" sz="2400" b="1" i="1" dirty="0" smtClean="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/8</a:t>
            </a:r>
            <a:r>
              <a:rPr lang="zh-CN" altLang="en-US" sz="2400" b="1" dirty="0" smtClean="0">
                <a:solidFill>
                  <a:srgbClr val="0000FF"/>
                </a:solidFill>
                <a:latin typeface="Times New Roman" pitchFamily="18" charset="0"/>
                <a:cs typeface="Times New Roman" pitchFamily="18" charset="0"/>
              </a:rPr>
              <a:t>（</a:t>
            </a:r>
            <a:r>
              <a:rPr lang="el-GR" altLang="zh-CN" sz="2400" b="1" i="1" dirty="0" smtClean="0">
                <a:solidFill>
                  <a:srgbClr val="0000FF"/>
                </a:solidFill>
                <a:latin typeface="Times New Roman" pitchFamily="18" charset="0"/>
                <a:cs typeface="Times New Roman" pitchFamily="18" charset="0"/>
              </a:rPr>
              <a:t>λ</a:t>
            </a:r>
            <a:r>
              <a:rPr lang="zh-CN" altLang="en-US" sz="2400" b="1" dirty="0" smtClean="0">
                <a:solidFill>
                  <a:srgbClr val="0000FF"/>
                </a:solidFill>
                <a:latin typeface="Times New Roman" pitchFamily="18" charset="0"/>
                <a:cs typeface="Times New Roman" pitchFamily="18" charset="0"/>
              </a:rPr>
              <a:t>为</a:t>
            </a:r>
            <a:r>
              <a:rPr lang="zh-CN" altLang="en-US" sz="2400" b="1" dirty="0">
                <a:solidFill>
                  <a:srgbClr val="0000FF"/>
                </a:solidFill>
                <a:latin typeface="Times New Roman" pitchFamily="18" charset="0"/>
                <a:cs typeface="Times New Roman" pitchFamily="18" charset="0"/>
              </a:rPr>
              <a:t>波长）处有一波密反射壁。求：</a:t>
            </a:r>
            <a:r>
              <a:rPr lang="en-US" altLang="zh-CN" sz="2400" b="1" dirty="0">
                <a:solidFill>
                  <a:srgbClr val="0000FF"/>
                </a:solidFill>
                <a:latin typeface="Times New Roman" pitchFamily="18" charset="0"/>
                <a:cs typeface="Times New Roman" pitchFamily="18" charset="0"/>
              </a:rPr>
              <a:t>(1) </a:t>
            </a:r>
            <a:r>
              <a:rPr lang="zh-CN" altLang="en-US" sz="2400" b="1" dirty="0">
                <a:solidFill>
                  <a:srgbClr val="0000FF"/>
                </a:solidFill>
                <a:latin typeface="Times New Roman" pitchFamily="18" charset="0"/>
                <a:cs typeface="Times New Roman" pitchFamily="18" charset="0"/>
              </a:rPr>
              <a:t>从</a:t>
            </a:r>
            <a:r>
              <a:rPr lang="en-US" altLang="zh-CN" sz="2400" b="1" dirty="0">
                <a:solidFill>
                  <a:srgbClr val="0000FF"/>
                </a:solidFill>
                <a:latin typeface="Times New Roman" pitchFamily="18" charset="0"/>
                <a:cs typeface="Times New Roman" pitchFamily="18" charset="0"/>
              </a:rPr>
              <a:t>O</a:t>
            </a:r>
            <a:r>
              <a:rPr lang="zh-CN" altLang="en-US" sz="2400" b="1" dirty="0">
                <a:solidFill>
                  <a:srgbClr val="0000FF"/>
                </a:solidFill>
                <a:latin typeface="Times New Roman" pitchFamily="18" charset="0"/>
                <a:cs typeface="Times New Roman" pitchFamily="18" charset="0"/>
              </a:rPr>
              <a:t>处发出的沿 </a:t>
            </a:r>
            <a:r>
              <a:rPr lang="en-US"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x</a:t>
            </a:r>
            <a:r>
              <a:rPr lang="zh-CN" altLang="en-US" sz="2400" b="1" dirty="0">
                <a:solidFill>
                  <a:srgbClr val="0000FF"/>
                </a:solidFill>
                <a:latin typeface="Times New Roman" pitchFamily="18" charset="0"/>
                <a:cs typeface="Times New Roman" pitchFamily="18" charset="0"/>
              </a:rPr>
              <a:t>方向传播的波的波函数；</a:t>
            </a:r>
            <a:r>
              <a:rPr lang="en-US" altLang="zh-CN" sz="2400" b="1" dirty="0">
                <a:solidFill>
                  <a:srgbClr val="0000FF"/>
                </a:solidFill>
                <a:latin typeface="Times New Roman" pitchFamily="18" charset="0"/>
                <a:cs typeface="Times New Roman" pitchFamily="18" charset="0"/>
              </a:rPr>
              <a:t>(2) </a:t>
            </a:r>
            <a:r>
              <a:rPr lang="zh-CN" altLang="en-US" sz="2400" b="1" dirty="0">
                <a:solidFill>
                  <a:srgbClr val="0000FF"/>
                </a:solidFill>
                <a:latin typeface="Times New Roman" pitchFamily="18" charset="0"/>
                <a:cs typeface="Times New Roman" pitchFamily="18" charset="0"/>
              </a:rPr>
              <a:t>从反射壁处反射的波的波函数（设反射时波的振幅不变）；</a:t>
            </a:r>
            <a:r>
              <a:rPr lang="en-US" altLang="zh-CN" sz="2400" b="1" dirty="0">
                <a:solidFill>
                  <a:srgbClr val="0000FF"/>
                </a:solidFill>
                <a:latin typeface="Times New Roman" pitchFamily="18" charset="0"/>
                <a:cs typeface="Times New Roman" pitchFamily="18" charset="0"/>
              </a:rPr>
              <a:t>(3) </a:t>
            </a:r>
            <a:r>
              <a:rPr lang="zh-CN" altLang="en-US" sz="2400" b="1" dirty="0" smtClean="0">
                <a:solidFill>
                  <a:srgbClr val="0000FF"/>
                </a:solidFill>
                <a:latin typeface="Times New Roman" pitchFamily="18" charset="0"/>
                <a:cs typeface="Times New Roman" pitchFamily="18" charset="0"/>
              </a:rPr>
              <a:t>在</a:t>
            </a:r>
            <a:r>
              <a:rPr lang="en-US" altLang="zh-CN" sz="2400" b="1" i="1" dirty="0" smtClean="0">
                <a:solidFill>
                  <a:srgbClr val="0000FF"/>
                </a:solidFill>
                <a:latin typeface="Times New Roman" pitchFamily="18" charset="0"/>
                <a:cs typeface="Times New Roman" pitchFamily="18" charset="0"/>
              </a:rPr>
              <a:t>x</a:t>
            </a:r>
            <a:r>
              <a:rPr lang="en-US" altLang="zh-CN" sz="2400" b="1" baseline="-25000" dirty="0" smtClean="0">
                <a:solidFill>
                  <a:srgbClr val="0000FF"/>
                </a:solidFill>
                <a:latin typeface="Times New Roman" pitchFamily="18" charset="0"/>
                <a:cs typeface="Times New Roman" pitchFamily="18" charset="0"/>
              </a:rPr>
              <a:t>0</a:t>
            </a:r>
            <a:r>
              <a:rPr lang="en-US" altLang="zh-CN" sz="2400" b="1" i="1" dirty="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&lt; x &lt; </a:t>
            </a:r>
            <a:r>
              <a:rPr lang="en-US" altLang="zh-CN" sz="2400" b="1" dirty="0" smtClean="0">
                <a:solidFill>
                  <a:srgbClr val="0000FF"/>
                </a:solidFill>
                <a:latin typeface="Times New Roman" pitchFamily="18" charset="0"/>
                <a:cs typeface="Times New Roman" pitchFamily="18" charset="0"/>
              </a:rPr>
              <a:t>0</a:t>
            </a:r>
            <a:r>
              <a:rPr lang="zh-CN" altLang="en-US" sz="2400" b="1" dirty="0" smtClean="0">
                <a:solidFill>
                  <a:srgbClr val="0000FF"/>
                </a:solidFill>
                <a:latin typeface="Times New Roman" pitchFamily="18" charset="0"/>
                <a:cs typeface="Times New Roman" pitchFamily="18" charset="0"/>
              </a:rPr>
              <a:t> </a:t>
            </a:r>
            <a:r>
              <a:rPr lang="zh-CN" altLang="en-US" sz="2400" b="1" dirty="0">
                <a:solidFill>
                  <a:srgbClr val="0000FF"/>
                </a:solidFill>
                <a:latin typeface="Times New Roman" pitchFamily="18" charset="0"/>
                <a:cs typeface="Times New Roman" pitchFamily="18" charset="0"/>
              </a:rPr>
              <a:t>区域内静止的点的坐标。</a:t>
            </a:r>
          </a:p>
        </p:txBody>
      </p:sp>
      <p:pic>
        <p:nvPicPr>
          <p:cNvPr id="1537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068" y="1988840"/>
            <a:ext cx="304038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467544" y="2420888"/>
            <a:ext cx="4572000" cy="830997"/>
          </a:xfrm>
          <a:prstGeom prst="rect">
            <a:avLst/>
          </a:prstGeom>
        </p:spPr>
        <p:txBody>
          <a:bodyPr>
            <a:spAutoFit/>
          </a:bodyPr>
          <a:lstStyle/>
          <a:p>
            <a:r>
              <a:rPr lang="zh-CN" altLang="zh-CN" sz="2400" b="1" dirty="0">
                <a:solidFill>
                  <a:srgbClr val="FF0000"/>
                </a:solidFill>
                <a:latin typeface="Times New Roman" pitchFamily="18" charset="0"/>
                <a:cs typeface="Times New Roman" pitchFamily="18" charset="0"/>
              </a:rPr>
              <a:t>解：</a:t>
            </a:r>
            <a:r>
              <a:rPr lang="en-US" altLang="zh-CN" sz="2400" b="1" dirty="0">
                <a:solidFill>
                  <a:srgbClr val="0000FF"/>
                </a:solidFill>
                <a:latin typeface="Times New Roman" pitchFamily="18" charset="0"/>
                <a:cs typeface="Times New Roman" pitchFamily="18" charset="0"/>
              </a:rPr>
              <a:t>(1)</a:t>
            </a:r>
            <a:r>
              <a:rPr lang="zh-CN" altLang="zh-CN" sz="2400" b="1" dirty="0">
                <a:solidFill>
                  <a:srgbClr val="0000FF"/>
                </a:solidFill>
                <a:latin typeface="Times New Roman" pitchFamily="18" charset="0"/>
                <a:cs typeface="Times New Roman" pitchFamily="18" charset="0"/>
              </a:rPr>
              <a:t>从</a:t>
            </a:r>
            <a:r>
              <a:rPr lang="en-US" altLang="zh-CN" sz="2400" b="1" i="1" dirty="0">
                <a:solidFill>
                  <a:srgbClr val="0000FF"/>
                </a:solidFill>
                <a:latin typeface="Times New Roman" pitchFamily="18" charset="0"/>
                <a:cs typeface="Times New Roman" pitchFamily="18" charset="0"/>
              </a:rPr>
              <a:t>O</a:t>
            </a:r>
            <a:r>
              <a:rPr lang="zh-CN" altLang="zh-CN" sz="2400" b="1" dirty="0">
                <a:solidFill>
                  <a:srgbClr val="0000FF"/>
                </a:solidFill>
                <a:latin typeface="Times New Roman" pitchFamily="18" charset="0"/>
                <a:cs typeface="Times New Roman" pitchFamily="18" charset="0"/>
              </a:rPr>
              <a:t>处发出的、沿</a:t>
            </a:r>
            <a:r>
              <a:rPr lang="en-US" altLang="zh-CN"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x</a:t>
            </a:r>
            <a:r>
              <a:rPr lang="zh-CN" altLang="zh-CN" sz="2400" b="1" dirty="0">
                <a:solidFill>
                  <a:srgbClr val="0000FF"/>
                </a:solidFill>
                <a:latin typeface="Times New Roman" pitchFamily="18" charset="0"/>
                <a:cs typeface="Times New Roman" pitchFamily="18" charset="0"/>
              </a:rPr>
              <a:t>方向传播的波的波函数为</a:t>
            </a:r>
            <a:endParaRPr lang="zh-CN" altLang="en-US" sz="2400" b="1" dirty="0">
              <a:solidFill>
                <a:srgbClr val="0000FF"/>
              </a:solidFill>
              <a:latin typeface="Times New Roman" pitchFamily="18" charset="0"/>
              <a:cs typeface="Times New Roman" pitchFamily="18" charset="0"/>
            </a:endParaRPr>
          </a:p>
        </p:txBody>
      </p:sp>
      <p:sp>
        <p:nvSpPr>
          <p:cNvPr id="15"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194288841"/>
              </p:ext>
            </p:extLst>
          </p:nvPr>
        </p:nvGraphicFramePr>
        <p:xfrm>
          <a:off x="2267744" y="3303512"/>
          <a:ext cx="3117850" cy="917576"/>
        </p:xfrm>
        <a:graphic>
          <a:graphicData uri="http://schemas.openxmlformats.org/presentationml/2006/ole">
            <mc:AlternateContent xmlns:mc="http://schemas.openxmlformats.org/markup-compatibility/2006">
              <mc:Choice xmlns:v="urn:schemas-microsoft-com:vml" Requires="v">
                <p:oleObj spid="_x0000_s15488" name="公式" r:id="rId4" imgW="1460160" imgH="444240" progId="Equation.3">
                  <p:embed/>
                </p:oleObj>
              </mc:Choice>
              <mc:Fallback>
                <p:oleObj name="公式" r:id="rId4" imgW="1460160" imgH="444240" progId="Equation.3">
                  <p:embed/>
                  <p:pic>
                    <p:nvPicPr>
                      <p:cNvPr id="0" name="Object 11"/>
                      <p:cNvPicPr preferRelativeResize="0">
                        <a:picLocks noChangeArrowheads="1"/>
                      </p:cNvPicPr>
                      <p:nvPr/>
                    </p:nvPicPr>
                    <p:blipFill>
                      <a:blip r:embed="rId5"/>
                      <a:srcRect/>
                      <a:stretch>
                        <a:fillRect/>
                      </a:stretch>
                    </p:blipFill>
                    <p:spPr bwMode="auto">
                      <a:xfrm>
                        <a:off x="2267744" y="3303512"/>
                        <a:ext cx="3117850" cy="917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539552" y="4293096"/>
            <a:ext cx="5878532" cy="461665"/>
          </a:xfrm>
          <a:prstGeom prst="rect">
            <a:avLst/>
          </a:prstGeom>
        </p:spPr>
        <p:txBody>
          <a:bodyPr wrap="none">
            <a:spAutoFit/>
          </a:bodyPr>
          <a:lstStyle/>
          <a:p>
            <a:r>
              <a:rPr lang="en-US" altLang="zh-CN" sz="2400" b="1"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考虑到反射波有半波损失，其波函数为</a:t>
            </a:r>
            <a:endParaRPr lang="zh-CN" altLang="en-US" sz="2400" b="1" dirty="0">
              <a:solidFill>
                <a:srgbClr val="0000FF"/>
              </a:solidFill>
              <a:latin typeface="Times New Roman" pitchFamily="18" charset="0"/>
              <a:cs typeface="Times New Roman" pitchFamily="18" charset="0"/>
            </a:endParaRPr>
          </a:p>
        </p:txBody>
      </p:sp>
      <p:sp>
        <p:nvSpPr>
          <p:cNvPr id="18"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360046091"/>
              </p:ext>
            </p:extLst>
          </p:nvPr>
        </p:nvGraphicFramePr>
        <p:xfrm>
          <a:off x="1331640" y="4869160"/>
          <a:ext cx="6419850" cy="939800"/>
        </p:xfrm>
        <a:graphic>
          <a:graphicData uri="http://schemas.openxmlformats.org/presentationml/2006/ole">
            <mc:AlternateContent xmlns:mc="http://schemas.openxmlformats.org/markup-compatibility/2006">
              <mc:Choice xmlns:v="urn:schemas-microsoft-com:vml" Requires="v">
                <p:oleObj spid="_x0000_s15489" name="公式" r:id="rId6" imgW="3213000" imgH="469800" progId="Equation.3">
                  <p:embed/>
                </p:oleObj>
              </mc:Choice>
              <mc:Fallback>
                <p:oleObj name="公式" r:id="rId6" imgW="3213000" imgH="469800" progId="Equation.3">
                  <p:embed/>
                  <p:pic>
                    <p:nvPicPr>
                      <p:cNvPr id="0" name="Object 14"/>
                      <p:cNvPicPr preferRelativeResize="0">
                        <a:picLocks noChangeArrowheads="1"/>
                      </p:cNvPicPr>
                      <p:nvPr/>
                    </p:nvPicPr>
                    <p:blipFill>
                      <a:blip r:embed="rId7"/>
                      <a:srcRect/>
                      <a:stretch>
                        <a:fillRect/>
                      </a:stretch>
                    </p:blipFill>
                    <p:spPr bwMode="auto">
                      <a:xfrm>
                        <a:off x="1331640" y="4869160"/>
                        <a:ext cx="641985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Rectangle 1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2098096363"/>
              </p:ext>
            </p:extLst>
          </p:nvPr>
        </p:nvGraphicFramePr>
        <p:xfrm>
          <a:off x="1763688" y="5767660"/>
          <a:ext cx="2943226" cy="901700"/>
        </p:xfrm>
        <a:graphic>
          <a:graphicData uri="http://schemas.openxmlformats.org/presentationml/2006/ole">
            <mc:AlternateContent xmlns:mc="http://schemas.openxmlformats.org/markup-compatibility/2006">
              <mc:Choice xmlns:v="urn:schemas-microsoft-com:vml" Requires="v">
                <p:oleObj spid="_x0000_s15490" name="公式" r:id="rId8" imgW="1523880" imgH="444240" progId="Equation.3">
                  <p:embed/>
                </p:oleObj>
              </mc:Choice>
              <mc:Fallback>
                <p:oleObj name="公式" r:id="rId8" imgW="1523880" imgH="444240" progId="Equation.3">
                  <p:embed/>
                  <p:pic>
                    <p:nvPicPr>
                      <p:cNvPr id="0" name="Object 18"/>
                      <p:cNvPicPr preferRelativeResize="0">
                        <a:picLocks noChangeArrowheads="1"/>
                      </p:cNvPicPr>
                      <p:nvPr/>
                    </p:nvPicPr>
                    <p:blipFill>
                      <a:blip r:embed="rId9"/>
                      <a:srcRect/>
                      <a:stretch>
                        <a:fillRect/>
                      </a:stretch>
                    </p:blipFill>
                    <p:spPr bwMode="auto">
                      <a:xfrm>
                        <a:off x="1763688" y="5767660"/>
                        <a:ext cx="2943226"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2487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extLst>
              <p:ext uri="{D42A27DB-BD31-4B8C-83A1-F6EECF244321}">
                <p14:modId xmlns:p14="http://schemas.microsoft.com/office/powerpoint/2010/main" val="3100224968"/>
              </p:ext>
            </p:extLst>
          </p:nvPr>
        </p:nvGraphicFramePr>
        <p:xfrm>
          <a:off x="3153046" y="417859"/>
          <a:ext cx="2041526" cy="825500"/>
        </p:xfrm>
        <a:graphic>
          <a:graphicData uri="http://schemas.openxmlformats.org/presentationml/2006/ole">
            <mc:AlternateContent xmlns:mc="http://schemas.openxmlformats.org/markup-compatibility/2006">
              <mc:Choice xmlns:v="urn:schemas-microsoft-com:vml" Requires="v">
                <p:oleObj spid="_x0000_s16467" name="公式" r:id="rId3" imgW="990360" imgH="406080" progId="Equation.3">
                  <p:embed/>
                </p:oleObj>
              </mc:Choice>
              <mc:Fallback>
                <p:oleObj name="公式" r:id="rId3" imgW="990360" imgH="406080" progId="Equation.3">
                  <p:embed/>
                  <p:pic>
                    <p:nvPicPr>
                      <p:cNvPr id="0" name="Object 1"/>
                      <p:cNvPicPr preferRelativeResize="0">
                        <a:picLocks noChangeArrowheads="1"/>
                      </p:cNvPicPr>
                      <p:nvPr/>
                    </p:nvPicPr>
                    <p:blipFill>
                      <a:blip r:embed="rId4"/>
                      <a:srcRect/>
                      <a:stretch>
                        <a:fillRect/>
                      </a:stretch>
                    </p:blipFill>
                    <p:spPr bwMode="auto">
                      <a:xfrm>
                        <a:off x="3153046" y="417859"/>
                        <a:ext cx="2041526"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395536" y="591071"/>
            <a:ext cx="2698175" cy="461665"/>
          </a:xfrm>
          <a:prstGeom prst="rect">
            <a:avLst/>
          </a:prstGeom>
        </p:spPr>
        <p:txBody>
          <a:bodyPr wrap="none">
            <a:spAutoFit/>
          </a:bodyPr>
          <a:lstStyle/>
          <a:p>
            <a:r>
              <a:rPr lang="en-US" altLang="zh-CN" sz="2400" b="1" dirty="0">
                <a:solidFill>
                  <a:srgbClr val="0000FF"/>
                </a:solidFill>
                <a:latin typeface="Times New Roman" pitchFamily="18" charset="0"/>
                <a:cs typeface="Times New Roman" pitchFamily="18" charset="0"/>
              </a:rPr>
              <a:t>(3)</a:t>
            </a:r>
            <a:r>
              <a:rPr lang="zh-CN" altLang="zh-CN" sz="2400" b="1" dirty="0">
                <a:solidFill>
                  <a:srgbClr val="0000FF"/>
                </a:solidFill>
                <a:latin typeface="Times New Roman" pitchFamily="18" charset="0"/>
                <a:cs typeface="Times New Roman" pitchFamily="18" charset="0"/>
              </a:rPr>
              <a:t>两波的相位差为</a:t>
            </a:r>
            <a:endParaRPr lang="zh-CN" altLang="en-US" sz="2400" b="1" dirty="0">
              <a:solidFill>
                <a:srgbClr val="0000FF"/>
              </a:solidFill>
              <a:latin typeface="Times New Roman" pitchFamily="18" charset="0"/>
              <a:cs typeface="Times New Roman" pitchFamily="18" charset="0"/>
            </a:endParaRPr>
          </a:p>
        </p:txBody>
      </p:sp>
      <p:sp>
        <p:nvSpPr>
          <p:cNvPr id="8" name="矩形 7"/>
          <p:cNvSpPr/>
          <p:nvPr/>
        </p:nvSpPr>
        <p:spPr>
          <a:xfrm>
            <a:off x="760656" y="1455167"/>
            <a:ext cx="7843792" cy="830997"/>
          </a:xfrm>
          <a:prstGeom prst="rect">
            <a:avLst/>
          </a:prstGeom>
        </p:spPr>
        <p:txBody>
          <a:bodyPr wrap="square">
            <a:spAutoFit/>
          </a:bodyPr>
          <a:lstStyle/>
          <a:p>
            <a:r>
              <a:rPr lang="zh-CN" altLang="zh-CN" sz="2400" b="1" dirty="0">
                <a:solidFill>
                  <a:srgbClr val="0000FF"/>
                </a:solidFill>
                <a:latin typeface="Times New Roman" pitchFamily="18" charset="0"/>
                <a:cs typeface="Times New Roman" pitchFamily="18" charset="0"/>
              </a:rPr>
              <a:t>当 </a:t>
            </a:r>
            <a:r>
              <a:rPr lang="en-US" altLang="zh-CN" sz="2400" b="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 (2</a:t>
            </a:r>
            <a:r>
              <a:rPr lang="en-US" altLang="zh-CN" sz="2400" b="1" i="1" dirty="0">
                <a:solidFill>
                  <a:srgbClr val="0000FF"/>
                </a:solidFill>
                <a:latin typeface="Times New Roman" pitchFamily="18" charset="0"/>
                <a:cs typeface="Times New Roman" pitchFamily="18" charset="0"/>
              </a:rPr>
              <a:t>k</a:t>
            </a:r>
            <a:r>
              <a:rPr lang="en-US" altLang="zh-CN" sz="2400" b="1" dirty="0">
                <a:solidFill>
                  <a:srgbClr val="0000FF"/>
                </a:solidFill>
                <a:latin typeface="Times New Roman" pitchFamily="18" charset="0"/>
                <a:cs typeface="Times New Roman" pitchFamily="18" charset="0"/>
              </a:rPr>
              <a:t>+1)</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时，相应的点静止</a:t>
            </a:r>
            <a:r>
              <a:rPr lang="zh-CN" altLang="zh-CN" sz="2400" b="1" dirty="0" smtClean="0">
                <a:solidFill>
                  <a:srgbClr val="0000FF"/>
                </a:solidFill>
                <a:latin typeface="Times New Roman" pitchFamily="18" charset="0"/>
                <a:cs typeface="Times New Roman" pitchFamily="18" charset="0"/>
              </a:rPr>
              <a:t>，</a:t>
            </a:r>
            <a:r>
              <a:rPr lang="zh-CN" altLang="en-US" sz="2400" b="1" dirty="0" smtClean="0">
                <a:solidFill>
                  <a:srgbClr val="0000FF"/>
                </a:solidFill>
                <a:latin typeface="Times New Roman" pitchFamily="18" charset="0"/>
                <a:cs typeface="Times New Roman" pitchFamily="18" charset="0"/>
              </a:rPr>
              <a:t>在</a:t>
            </a:r>
            <a:r>
              <a:rPr lang="en-US" altLang="zh-CN" sz="2400" b="1" dirty="0">
                <a:solidFill>
                  <a:srgbClr val="0000FF"/>
                </a:solidFill>
                <a:latin typeface="Times New Roman" pitchFamily="18" charset="0"/>
                <a:cs typeface="Times New Roman" pitchFamily="18" charset="0"/>
              </a:rPr>
              <a:t>-15</a:t>
            </a:r>
            <a:r>
              <a:rPr lang="el-GR" altLang="zh-CN" sz="2400" b="1" i="1" dirty="0">
                <a:solidFill>
                  <a:srgbClr val="0000FF"/>
                </a:solidFill>
                <a:latin typeface="Times New Roman" pitchFamily="18" charset="0"/>
                <a:cs typeface="Times New Roman" pitchFamily="18" charset="0"/>
              </a:rPr>
              <a:t>λ</a:t>
            </a:r>
            <a:r>
              <a:rPr lang="en-US" altLang="zh-CN" sz="2400" b="1" dirty="0">
                <a:solidFill>
                  <a:srgbClr val="0000FF"/>
                </a:solidFill>
                <a:latin typeface="Times New Roman" pitchFamily="18" charset="0"/>
                <a:cs typeface="Times New Roman" pitchFamily="18" charset="0"/>
              </a:rPr>
              <a:t>/8</a:t>
            </a:r>
            <a:r>
              <a:rPr lang="en-US" altLang="zh-CN" sz="2400" b="1" i="1" dirty="0" smtClean="0">
                <a:solidFill>
                  <a:srgbClr val="0000FF"/>
                </a:solidFill>
                <a:latin typeface="Times New Roman" pitchFamily="18" charset="0"/>
                <a:cs typeface="Times New Roman" pitchFamily="18" charset="0"/>
              </a:rPr>
              <a:t> </a:t>
            </a:r>
            <a:r>
              <a:rPr lang="en-US" altLang="zh-CN" sz="2400" b="1" i="1" dirty="0">
                <a:solidFill>
                  <a:srgbClr val="0000FF"/>
                </a:solidFill>
                <a:latin typeface="Times New Roman" pitchFamily="18" charset="0"/>
                <a:cs typeface="Times New Roman" pitchFamily="18" charset="0"/>
              </a:rPr>
              <a:t>&lt; x &lt; </a:t>
            </a:r>
            <a:r>
              <a:rPr lang="en-US" altLang="zh-CN" sz="2400" b="1" dirty="0">
                <a:solidFill>
                  <a:srgbClr val="0000FF"/>
                </a:solidFill>
                <a:latin typeface="Times New Roman" pitchFamily="18" charset="0"/>
                <a:cs typeface="Times New Roman" pitchFamily="18" charset="0"/>
              </a:rPr>
              <a:t>0</a:t>
            </a:r>
            <a:r>
              <a:rPr lang="zh-CN" altLang="en-US" sz="2400" b="1" dirty="0">
                <a:solidFill>
                  <a:srgbClr val="0000FF"/>
                </a:solidFill>
                <a:latin typeface="Times New Roman" pitchFamily="18" charset="0"/>
                <a:cs typeface="Times New Roman" pitchFamily="18" charset="0"/>
              </a:rPr>
              <a:t> 区域内静止的点的</a:t>
            </a:r>
            <a:r>
              <a:rPr lang="zh-CN" altLang="en-US" sz="2400" b="1" dirty="0" smtClean="0">
                <a:solidFill>
                  <a:srgbClr val="0000FF"/>
                </a:solidFill>
                <a:latin typeface="Times New Roman" pitchFamily="18" charset="0"/>
                <a:cs typeface="Times New Roman" pitchFamily="18" charset="0"/>
              </a:rPr>
              <a:t>坐标为</a:t>
            </a:r>
            <a:endParaRPr lang="zh-CN" altLang="en-US" sz="2400" b="1" dirty="0">
              <a:solidFill>
                <a:srgbClr val="0000FF"/>
              </a:solidFill>
              <a:latin typeface="Times New Roman" pitchFamily="18" charset="0"/>
              <a:cs typeface="Times New Roman" pitchFamily="18" charset="0"/>
            </a:endParaRPr>
          </a:p>
        </p:txBody>
      </p:sp>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1192432355"/>
              </p:ext>
            </p:extLst>
          </p:nvPr>
        </p:nvGraphicFramePr>
        <p:xfrm>
          <a:off x="2411760" y="2492896"/>
          <a:ext cx="4012560" cy="812160"/>
        </p:xfrm>
        <a:graphic>
          <a:graphicData uri="http://schemas.openxmlformats.org/presentationml/2006/ole">
            <mc:AlternateContent xmlns:mc="http://schemas.openxmlformats.org/markup-compatibility/2006">
              <mc:Choice xmlns:v="urn:schemas-microsoft-com:vml" Requires="v">
                <p:oleObj spid="_x0000_s16468" name="公式" r:id="rId5" imgW="2006280" imgH="406080" progId="Equation.3">
                  <p:embed/>
                </p:oleObj>
              </mc:Choice>
              <mc:Fallback>
                <p:oleObj name="公式" r:id="rId5" imgW="2006280" imgH="406080" progId="Equation.3">
                  <p:embed/>
                  <p:pic>
                    <p:nvPicPr>
                      <p:cNvPr id="0" name="Object 11"/>
                      <p:cNvPicPr>
                        <a:picLocks noChangeAspect="1" noChangeArrowheads="1"/>
                      </p:cNvPicPr>
                      <p:nvPr/>
                    </p:nvPicPr>
                    <p:blipFill>
                      <a:blip r:embed="rId6"/>
                      <a:srcRect/>
                      <a:stretch>
                        <a:fillRect/>
                      </a:stretch>
                    </p:blipFill>
                    <p:spPr bwMode="auto">
                      <a:xfrm>
                        <a:off x="2411760" y="2492896"/>
                        <a:ext cx="401256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790992" y="3645024"/>
            <a:ext cx="5093061" cy="461665"/>
          </a:xfrm>
          <a:prstGeom prst="rect">
            <a:avLst/>
          </a:prstGeom>
        </p:spPr>
        <p:txBody>
          <a:bodyPr wrap="none">
            <a:spAutoFit/>
          </a:bodyPr>
          <a:lstStyle/>
          <a:p>
            <a:r>
              <a:rPr lang="zh-CN" altLang="zh-CN" sz="2400" b="1" dirty="0" smtClean="0">
                <a:solidFill>
                  <a:srgbClr val="0000FF"/>
                </a:solidFill>
                <a:latin typeface="Times New Roman" pitchFamily="18" charset="0"/>
                <a:cs typeface="Times New Roman" pitchFamily="18" charset="0"/>
              </a:rPr>
              <a:t>分别</a:t>
            </a:r>
            <a:r>
              <a:rPr lang="zh-CN" altLang="zh-CN" sz="2400" b="1" dirty="0">
                <a:solidFill>
                  <a:srgbClr val="0000FF"/>
                </a:solidFill>
                <a:latin typeface="Times New Roman" pitchFamily="18" charset="0"/>
                <a:cs typeface="Times New Roman" pitchFamily="18" charset="0"/>
              </a:rPr>
              <a:t>对应</a:t>
            </a:r>
            <a:r>
              <a:rPr lang="en-US" altLang="zh-CN" sz="2400" b="1" i="1" dirty="0">
                <a:solidFill>
                  <a:srgbClr val="0000FF"/>
                </a:solidFill>
                <a:latin typeface="Times New Roman" pitchFamily="18" charset="0"/>
                <a:cs typeface="Times New Roman" pitchFamily="18" charset="0"/>
              </a:rPr>
              <a:t>k</a:t>
            </a:r>
            <a:r>
              <a:rPr lang="en-US" altLang="zh-CN" sz="2400" b="1" dirty="0">
                <a:solidFill>
                  <a:srgbClr val="0000FF"/>
                </a:solidFill>
                <a:latin typeface="Times New Roman" pitchFamily="18" charset="0"/>
                <a:cs typeface="Times New Roman" pitchFamily="18" charset="0"/>
              </a:rPr>
              <a:t> = -4, -3, -2, -1</a:t>
            </a:r>
            <a:r>
              <a:rPr lang="zh-CN" altLang="zh-CN" sz="2400" b="1" dirty="0">
                <a:solidFill>
                  <a:srgbClr val="0000FF"/>
                </a:solidFill>
                <a:latin typeface="Times New Roman" pitchFamily="18" charset="0"/>
                <a:cs typeface="Times New Roman" pitchFamily="18" charset="0"/>
              </a:rPr>
              <a:t>，共</a:t>
            </a:r>
            <a:r>
              <a:rPr lang="en-US" altLang="zh-CN" sz="2400" b="1" dirty="0">
                <a:solidFill>
                  <a:srgbClr val="0000FF"/>
                </a:solidFill>
                <a:latin typeface="Times New Roman" pitchFamily="18" charset="0"/>
                <a:cs typeface="Times New Roman" pitchFamily="18" charset="0"/>
              </a:rPr>
              <a:t>4</a:t>
            </a:r>
            <a:r>
              <a:rPr lang="zh-CN" altLang="zh-CN" sz="2400" b="1" dirty="0">
                <a:solidFill>
                  <a:srgbClr val="0000FF"/>
                </a:solidFill>
                <a:latin typeface="Times New Roman" pitchFamily="18" charset="0"/>
                <a:cs typeface="Times New Roman" pitchFamily="18" charset="0"/>
              </a:rPr>
              <a:t>个</a:t>
            </a:r>
            <a:r>
              <a:rPr lang="zh-CN" altLang="zh-CN" sz="2400" b="1" dirty="0" smtClean="0">
                <a:solidFill>
                  <a:srgbClr val="0000FF"/>
                </a:solidFill>
                <a:latin typeface="Times New Roman" pitchFamily="18" charset="0"/>
                <a:cs typeface="Times New Roman" pitchFamily="18" charset="0"/>
              </a:rPr>
              <a:t>点。</a:t>
            </a:r>
            <a:endParaRPr lang="zh-CN" altLang="en-US" sz="2400" b="1" dirty="0">
              <a:solidFill>
                <a:srgbClr val="0000FF"/>
              </a:solidFill>
              <a:latin typeface="Times New Roman" pitchFamily="18" charset="0"/>
              <a:cs typeface="Times New Roman" pitchFamily="18" charset="0"/>
            </a:endParaRPr>
          </a:p>
        </p:txBody>
      </p:sp>
      <p:sp>
        <p:nvSpPr>
          <p:cNvPr id="3" name="TextBox 2"/>
          <p:cNvSpPr txBox="1"/>
          <p:nvPr/>
        </p:nvSpPr>
        <p:spPr>
          <a:xfrm>
            <a:off x="755576" y="4542219"/>
            <a:ext cx="7867937" cy="830997"/>
          </a:xfrm>
          <a:prstGeom prst="rect">
            <a:avLst/>
          </a:prstGeom>
          <a:noFill/>
        </p:spPr>
        <p:txBody>
          <a:bodyPr wrap="square" rtlCol="0">
            <a:spAutoFit/>
          </a:bodyPr>
          <a:lstStyle/>
          <a:p>
            <a:r>
              <a:rPr lang="zh-CN" altLang="en-US" sz="2400" b="1" dirty="0" smtClean="0">
                <a:solidFill>
                  <a:srgbClr val="0000FF"/>
                </a:solidFill>
              </a:rPr>
              <a:t>也可以从驻波角度考虑。墙面是波节，从此处向右每半个波长为波节（干涉静止点）。</a:t>
            </a:r>
            <a:endParaRPr lang="zh-CN" altLang="en-US" sz="2400" b="1" dirty="0">
              <a:solidFill>
                <a:srgbClr val="0000FF"/>
              </a:solidFill>
            </a:endParaRPr>
          </a:p>
        </p:txBody>
      </p:sp>
    </p:spTree>
    <p:extLst>
      <p:ext uri="{BB962C8B-B14F-4D97-AF65-F5344CB8AC3E}">
        <p14:creationId xmlns:p14="http://schemas.microsoft.com/office/powerpoint/2010/main" val="164044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04664"/>
            <a:ext cx="8280920" cy="1938992"/>
          </a:xfrm>
          <a:prstGeom prst="rect">
            <a:avLst/>
          </a:prstGeom>
        </p:spPr>
        <p:txBody>
          <a:bodyPr wrap="square">
            <a:spAutoFit/>
          </a:bodyPr>
          <a:lstStyle/>
          <a:p>
            <a:r>
              <a:rPr lang="pt-BR" altLang="zh-CN" sz="2400" b="1" dirty="0" smtClean="0">
                <a:solidFill>
                  <a:srgbClr val="006600"/>
                </a:solidFill>
                <a:latin typeface="Times New Roman" pitchFamily="18" charset="0"/>
                <a:cs typeface="Times New Roman" pitchFamily="18" charset="0"/>
              </a:rPr>
              <a:t>11.</a:t>
            </a:r>
            <a:r>
              <a:rPr lang="zh-CN" altLang="zh-CN" sz="2400" b="1" dirty="0" smtClean="0">
                <a:solidFill>
                  <a:srgbClr val="006600"/>
                </a:solidFill>
                <a:latin typeface="Times New Roman" pitchFamily="18" charset="0"/>
                <a:cs typeface="Times New Roman" pitchFamily="18" charset="0"/>
              </a:rPr>
              <a:t> </a:t>
            </a:r>
            <a:r>
              <a:rPr lang="zh-CN" altLang="zh-CN" sz="2400" b="1" dirty="0" smtClean="0">
                <a:solidFill>
                  <a:srgbClr val="0000FF"/>
                </a:solidFill>
                <a:latin typeface="Times New Roman" pitchFamily="18" charset="0"/>
                <a:cs typeface="Times New Roman" pitchFamily="18" charset="0"/>
              </a:rPr>
              <a:t>波长</a:t>
            </a:r>
            <a:r>
              <a:rPr lang="zh-CN" altLang="zh-CN" sz="2400" b="1" dirty="0">
                <a:solidFill>
                  <a:srgbClr val="0000FF"/>
                </a:solidFill>
                <a:latin typeface="Times New Roman" pitchFamily="18" charset="0"/>
                <a:cs typeface="Times New Roman" pitchFamily="18" charset="0"/>
              </a:rPr>
              <a:t>为</a:t>
            </a:r>
            <a:r>
              <a:rPr lang="en-US" altLang="zh-CN" sz="2400" b="1" dirty="0">
                <a:solidFill>
                  <a:srgbClr val="0000FF"/>
                </a:solidFill>
                <a:latin typeface="Times New Roman" pitchFamily="18" charset="0"/>
                <a:cs typeface="Times New Roman" pitchFamily="18" charset="0"/>
              </a:rPr>
              <a:t>40 cm</a:t>
            </a:r>
            <a:r>
              <a:rPr lang="zh-CN" altLang="zh-CN" sz="2400" b="1" dirty="0">
                <a:solidFill>
                  <a:srgbClr val="0000FF"/>
                </a:solidFill>
                <a:latin typeface="Times New Roman" pitchFamily="18" charset="0"/>
                <a:cs typeface="Times New Roman" pitchFamily="18" charset="0"/>
              </a:rPr>
              <a:t>的声波从声源发出，通过一个由长直部分和半圆部分组成的管子。该声波的一部分通过半圆后与其沿直线传播的另一部分会合，发生干涉。当在检测处波的强度为最小时，半圆半径</a:t>
            </a:r>
            <a:r>
              <a:rPr lang="en-US" altLang="zh-CN" sz="2400" b="1" i="1" dirty="0">
                <a:solidFill>
                  <a:srgbClr val="0000FF"/>
                </a:solidFill>
                <a:latin typeface="Times New Roman" pitchFamily="18" charset="0"/>
                <a:cs typeface="Times New Roman" pitchFamily="18" charset="0"/>
              </a:rPr>
              <a:t>R</a:t>
            </a:r>
            <a:r>
              <a:rPr lang="zh-CN" altLang="zh-CN" sz="2400" b="1" dirty="0">
                <a:solidFill>
                  <a:srgbClr val="0000FF"/>
                </a:solidFill>
                <a:latin typeface="Times New Roman" pitchFamily="18" charset="0"/>
                <a:cs typeface="Times New Roman" pitchFamily="18" charset="0"/>
              </a:rPr>
              <a:t>的最小值是多少？当在检测处波的强度为最大时，半圆半径</a:t>
            </a:r>
            <a:r>
              <a:rPr lang="en-US" altLang="zh-CN" sz="2400" b="1" i="1" dirty="0">
                <a:solidFill>
                  <a:srgbClr val="0000FF"/>
                </a:solidFill>
                <a:latin typeface="Times New Roman" pitchFamily="18" charset="0"/>
                <a:cs typeface="Times New Roman" pitchFamily="18" charset="0"/>
              </a:rPr>
              <a:t>R</a:t>
            </a:r>
            <a:r>
              <a:rPr lang="zh-CN" altLang="zh-CN" sz="2400" b="1" dirty="0">
                <a:solidFill>
                  <a:srgbClr val="0000FF"/>
                </a:solidFill>
                <a:latin typeface="Times New Roman" pitchFamily="18" charset="0"/>
                <a:cs typeface="Times New Roman" pitchFamily="18" charset="0"/>
              </a:rPr>
              <a:t>的最小值是多少？</a:t>
            </a:r>
            <a:endParaRPr lang="zh-CN" altLang="en-US" sz="2400" b="1" dirty="0">
              <a:solidFill>
                <a:srgbClr val="0000FF"/>
              </a:solidFill>
              <a:latin typeface="Times New Roman" pitchFamily="18" charset="0"/>
              <a:cs typeface="Times New Roman" pitchFamily="18"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2348880"/>
            <a:ext cx="4739640" cy="132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对象 4"/>
          <p:cNvGraphicFramePr>
            <a:graphicFrameLocks noChangeAspect="1"/>
          </p:cNvGraphicFramePr>
          <p:nvPr>
            <p:extLst>
              <p:ext uri="{D42A27DB-BD31-4B8C-83A1-F6EECF244321}">
                <p14:modId xmlns:p14="http://schemas.microsoft.com/office/powerpoint/2010/main" val="402957351"/>
              </p:ext>
            </p:extLst>
          </p:nvPr>
        </p:nvGraphicFramePr>
        <p:xfrm>
          <a:off x="771500" y="3933056"/>
          <a:ext cx="3440112" cy="838200"/>
        </p:xfrm>
        <a:graphic>
          <a:graphicData uri="http://schemas.openxmlformats.org/presentationml/2006/ole">
            <mc:AlternateContent xmlns:mc="http://schemas.openxmlformats.org/markup-compatibility/2006">
              <mc:Choice xmlns:v="urn:schemas-microsoft-com:vml" Requires="v">
                <p:oleObj spid="_x0000_s23686" name="公式" r:id="rId4" imgW="3441700" imgH="838200" progId="">
                  <p:embed/>
                </p:oleObj>
              </mc:Choice>
              <mc:Fallback>
                <p:oleObj name="公式" r:id="rId4" imgW="3441700" imgH="8382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500" y="3933056"/>
                        <a:ext cx="3440112"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328515999"/>
              </p:ext>
            </p:extLst>
          </p:nvPr>
        </p:nvGraphicFramePr>
        <p:xfrm>
          <a:off x="4314800" y="3933088"/>
          <a:ext cx="2057400" cy="838200"/>
        </p:xfrm>
        <a:graphic>
          <a:graphicData uri="http://schemas.openxmlformats.org/presentationml/2006/ole">
            <mc:AlternateContent xmlns:mc="http://schemas.openxmlformats.org/markup-compatibility/2006">
              <mc:Choice xmlns:v="urn:schemas-microsoft-com:vml" Requires="v">
                <p:oleObj spid="_x0000_s23687" name="公式" r:id="rId6" imgW="2057400" imgH="838200" progId="Equation.3">
                  <p:embed/>
                </p:oleObj>
              </mc:Choice>
              <mc:Fallback>
                <p:oleObj name="公式" r:id="rId6" imgW="2057400" imgH="838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14800" y="3933088"/>
                        <a:ext cx="2057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957665519"/>
              </p:ext>
            </p:extLst>
          </p:nvPr>
        </p:nvGraphicFramePr>
        <p:xfrm>
          <a:off x="4266040" y="5168032"/>
          <a:ext cx="666000" cy="349200"/>
        </p:xfrm>
        <a:graphic>
          <a:graphicData uri="http://schemas.openxmlformats.org/presentationml/2006/ole">
            <mc:AlternateContent xmlns:mc="http://schemas.openxmlformats.org/markup-compatibility/2006">
              <mc:Choice xmlns:v="urn:schemas-microsoft-com:vml" Requires="v">
                <p:oleObj spid="_x0000_s23688" name="公式" r:id="rId8" imgW="266400" imgH="139680" progId="Equation.3">
                  <p:embed/>
                </p:oleObj>
              </mc:Choice>
              <mc:Fallback>
                <p:oleObj name="公式" r:id="rId8" imgW="266400" imgH="139680" progId="Equation.3">
                  <p:embed/>
                  <p:pic>
                    <p:nvPicPr>
                      <p:cNvPr id="0" name="对象 5"/>
                      <p:cNvPicPr>
                        <a:picLocks noChangeAspect="1" noChangeArrowheads="1"/>
                      </p:cNvPicPr>
                      <p:nvPr/>
                    </p:nvPicPr>
                    <p:blipFill>
                      <a:blip r:embed="rId9"/>
                      <a:srcRect/>
                      <a:stretch>
                        <a:fillRect/>
                      </a:stretch>
                    </p:blipFill>
                    <p:spPr bwMode="auto">
                      <a:xfrm>
                        <a:off x="4266040" y="5168032"/>
                        <a:ext cx="666000" cy="34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022553176"/>
              </p:ext>
            </p:extLst>
          </p:nvPr>
        </p:nvGraphicFramePr>
        <p:xfrm>
          <a:off x="4259064" y="5840413"/>
          <a:ext cx="889000" cy="444500"/>
        </p:xfrm>
        <a:graphic>
          <a:graphicData uri="http://schemas.openxmlformats.org/presentationml/2006/ole">
            <mc:AlternateContent xmlns:mc="http://schemas.openxmlformats.org/markup-compatibility/2006">
              <mc:Choice xmlns:v="urn:schemas-microsoft-com:vml" Requires="v">
                <p:oleObj spid="_x0000_s23689" name="公式" r:id="rId10" imgW="355320" imgH="177480" progId="Equation.3">
                  <p:embed/>
                </p:oleObj>
              </mc:Choice>
              <mc:Fallback>
                <p:oleObj name="公式" r:id="rId10" imgW="355320" imgH="177480" progId="Equation.3">
                  <p:embed/>
                  <p:pic>
                    <p:nvPicPr>
                      <p:cNvPr id="0" name="对象 6"/>
                      <p:cNvPicPr>
                        <a:picLocks noChangeAspect="1" noChangeArrowheads="1"/>
                      </p:cNvPicPr>
                      <p:nvPr/>
                    </p:nvPicPr>
                    <p:blipFill>
                      <a:blip r:embed="rId11"/>
                      <a:srcRect/>
                      <a:stretch>
                        <a:fillRect/>
                      </a:stretch>
                    </p:blipFill>
                    <p:spPr bwMode="auto">
                      <a:xfrm>
                        <a:off x="4259064" y="5840413"/>
                        <a:ext cx="889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5868144" y="5847655"/>
            <a:ext cx="803425" cy="461665"/>
          </a:xfrm>
          <a:prstGeom prst="rect">
            <a:avLst/>
          </a:prstGeom>
          <a:noFill/>
        </p:spPr>
        <p:txBody>
          <a:bodyPr wrap="none" rtlCol="0">
            <a:spAutoFit/>
          </a:bodyPr>
          <a:lstStyle/>
          <a:p>
            <a:r>
              <a:rPr lang="zh-CN" altLang="en-US" sz="2400" b="1" dirty="0" smtClean="0">
                <a:solidFill>
                  <a:srgbClr val="0000FF"/>
                </a:solidFill>
              </a:rPr>
              <a:t>加强</a:t>
            </a:r>
            <a:endParaRPr lang="zh-CN" altLang="en-US" sz="2400" b="1" dirty="0">
              <a:solidFill>
                <a:srgbClr val="0000FF"/>
              </a:solidFill>
            </a:endParaRPr>
          </a:p>
        </p:txBody>
      </p:sp>
      <p:sp>
        <p:nvSpPr>
          <p:cNvPr id="11" name="TextBox 10"/>
          <p:cNvSpPr txBox="1"/>
          <p:nvPr/>
        </p:nvSpPr>
        <p:spPr>
          <a:xfrm>
            <a:off x="5873411" y="5085184"/>
            <a:ext cx="803425" cy="461665"/>
          </a:xfrm>
          <a:prstGeom prst="rect">
            <a:avLst/>
          </a:prstGeom>
          <a:noFill/>
        </p:spPr>
        <p:txBody>
          <a:bodyPr wrap="none" rtlCol="0">
            <a:spAutoFit/>
          </a:bodyPr>
          <a:lstStyle/>
          <a:p>
            <a:r>
              <a:rPr lang="zh-CN" altLang="en-US" sz="2400" b="1" dirty="0" smtClean="0">
                <a:solidFill>
                  <a:srgbClr val="0000FF"/>
                </a:solidFill>
              </a:rPr>
              <a:t>减弱</a:t>
            </a:r>
            <a:endParaRPr lang="zh-CN" altLang="en-US" sz="2400" b="1" dirty="0">
              <a:solidFill>
                <a:srgbClr val="0000FF"/>
              </a:solidFill>
            </a:endParaRPr>
          </a:p>
        </p:txBody>
      </p:sp>
      <p:sp>
        <p:nvSpPr>
          <p:cNvPr id="10" name="TextBox 9"/>
          <p:cNvSpPr txBox="1"/>
          <p:nvPr/>
        </p:nvSpPr>
        <p:spPr>
          <a:xfrm>
            <a:off x="3656873" y="5013176"/>
            <a:ext cx="627095" cy="1200329"/>
          </a:xfrm>
          <a:prstGeom prst="rect">
            <a:avLst/>
          </a:prstGeom>
          <a:noFill/>
        </p:spPr>
        <p:txBody>
          <a:bodyPr wrap="none" rtlCol="0">
            <a:spAutoFit/>
          </a:bodyPr>
          <a:lstStyle/>
          <a:p>
            <a:r>
              <a:rPr lang="en-US" altLang="zh-CN" sz="7200" dirty="0" smtClean="0">
                <a:latin typeface="Times New Roman" pitchFamily="18" charset="0"/>
                <a:cs typeface="Times New Roman" pitchFamily="18" charset="0"/>
              </a:rPr>
              <a:t>{</a:t>
            </a:r>
            <a:endParaRPr lang="zh-CN" altLang="en-US" sz="7200" dirty="0">
              <a:latin typeface="Times New Roman" pitchFamily="18" charset="0"/>
              <a:cs typeface="Times New Roman" pitchFamily="18" charset="0"/>
            </a:endParaRPr>
          </a:p>
        </p:txBody>
      </p:sp>
    </p:spTree>
    <p:extLst>
      <p:ext uri="{BB962C8B-B14F-4D97-AF65-F5344CB8AC3E}">
        <p14:creationId xmlns:p14="http://schemas.microsoft.com/office/powerpoint/2010/main" val="298075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1"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8"/>
          <p:cNvSpPr>
            <a:spLocks noChangeArrowheads="1"/>
          </p:cNvSpPr>
          <p:nvPr/>
        </p:nvSpPr>
        <p:spPr bwMode="auto">
          <a:xfrm>
            <a:off x="323528" y="332656"/>
            <a:ext cx="86409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6600"/>
                </a:solidFill>
                <a:effectLst/>
                <a:latin typeface="Times New Roman" pitchFamily="18" charset="0"/>
                <a:cs typeface="Times New Roman" pitchFamily="18" charset="0"/>
              </a:rPr>
              <a:t>12. </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一波源位于</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x</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轴上</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x </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=2m</a:t>
            </a:r>
            <a:r>
              <a:rPr lang="zh-CN" altLang="en-US" sz="2400" b="1" dirty="0" smtClean="0">
                <a:solidFill>
                  <a:srgbClr val="0000FF"/>
                </a:solidFill>
                <a:latin typeface="Times New Roman" pitchFamily="18" charset="0"/>
                <a:cs typeface="Times New Roman" pitchFamily="18" charset="0"/>
              </a:rPr>
              <a:t>处</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，此波源作简谐振动，周期</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T </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 0.01s</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，振幅为</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A</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，此振动能以</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u</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=400m/s</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的速度沿</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x</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轴正向传播。以波源处振动通过平衡位置向正向运动的时刻作为计时起点。</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1</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）求该沿</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x</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轴正向传播的波的波函数；</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2</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）若</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x </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=20m</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处有一反射面，且反射时是从波疏到</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波密介质，设反射波振幅也为</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A</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，求反射波的波函数。</a:t>
            </a:r>
          </a:p>
        </p:txBody>
      </p:sp>
      <p:pic>
        <p:nvPicPr>
          <p:cNvPr id="29715"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472" y="2564904"/>
            <a:ext cx="3600000" cy="1287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8" name="对象 17"/>
          <p:cNvGraphicFramePr>
            <a:graphicFrameLocks noChangeAspect="1"/>
          </p:cNvGraphicFramePr>
          <p:nvPr>
            <p:extLst>
              <p:ext uri="{D42A27DB-BD31-4B8C-83A1-F6EECF244321}">
                <p14:modId xmlns:p14="http://schemas.microsoft.com/office/powerpoint/2010/main" val="1527146692"/>
              </p:ext>
            </p:extLst>
          </p:nvPr>
        </p:nvGraphicFramePr>
        <p:xfrm>
          <a:off x="675339" y="4077072"/>
          <a:ext cx="944333" cy="648072"/>
        </p:xfrm>
        <a:graphic>
          <a:graphicData uri="http://schemas.openxmlformats.org/presentationml/2006/ole">
            <mc:AlternateContent xmlns:mc="http://schemas.openxmlformats.org/markup-compatibility/2006">
              <mc:Choice xmlns:v="urn:schemas-microsoft-com:vml" Requires="v">
                <p:oleObj spid="_x0000_s29918" r:id="rId4" imgW="571252" imgH="393529" progId="Equation.DSMT4">
                  <p:embed/>
                </p:oleObj>
              </mc:Choice>
              <mc:Fallback>
                <p:oleObj r:id="rId4" imgW="571252" imgH="393529" progId="Equation.DSMT4">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339" y="4077072"/>
                        <a:ext cx="944333" cy="648072"/>
                      </a:xfrm>
                      <a:prstGeom prst="rect">
                        <a:avLst/>
                      </a:prstGeom>
                      <a:noFill/>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4152456174"/>
              </p:ext>
            </p:extLst>
          </p:nvPr>
        </p:nvGraphicFramePr>
        <p:xfrm>
          <a:off x="5409288" y="4293136"/>
          <a:ext cx="1755000" cy="360000"/>
        </p:xfrm>
        <a:graphic>
          <a:graphicData uri="http://schemas.openxmlformats.org/presentationml/2006/ole">
            <mc:AlternateContent xmlns:mc="http://schemas.openxmlformats.org/markup-compatibility/2006">
              <mc:Choice xmlns:v="urn:schemas-microsoft-com:vml" Requires="v">
                <p:oleObj spid="_x0000_s29919" r:id="rId6" imgW="863225" imgH="177723" progId="Equation.DSMT4">
                  <p:embed/>
                </p:oleObj>
              </mc:Choice>
              <mc:Fallback>
                <p:oleObj r:id="rId6" imgW="863225" imgH="177723" progId="Equation.DSMT4">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9288" y="4293136"/>
                        <a:ext cx="17550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27"/>
          <p:cNvSpPr>
            <a:spLocks noChangeArrowheads="1"/>
          </p:cNvSpPr>
          <p:nvPr/>
        </p:nvSpPr>
        <p:spPr bwMode="auto">
          <a:xfrm>
            <a:off x="395536" y="3030051"/>
            <a:ext cx="358944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0000FF"/>
                </a:solidFill>
                <a:effectLst/>
                <a:latin typeface="Times New Roman" pitchFamily="18" charset="0"/>
                <a:cs typeface="Times New Roman" pitchFamily="18" charset="0"/>
              </a:rPr>
              <a:t>解：（</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1</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 由已知可知：</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波源的初相</a:t>
            </a:r>
          </a:p>
        </p:txBody>
      </p:sp>
      <p:sp>
        <p:nvSpPr>
          <p:cNvPr id="28" name="Rectangle 30"/>
          <p:cNvSpPr>
            <a:spLocks noChangeArrowheads="1"/>
          </p:cNvSpPr>
          <p:nvPr/>
        </p:nvSpPr>
        <p:spPr bwMode="auto">
          <a:xfrm>
            <a:off x="539552" y="4983559"/>
            <a:ext cx="26468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波源振动函数为：</a:t>
            </a:r>
          </a:p>
        </p:txBody>
      </p:sp>
      <p:graphicFrame>
        <p:nvGraphicFramePr>
          <p:cNvPr id="33" name="对象 32"/>
          <p:cNvGraphicFramePr>
            <a:graphicFrameLocks noChangeAspect="1"/>
          </p:cNvGraphicFramePr>
          <p:nvPr>
            <p:extLst>
              <p:ext uri="{D42A27DB-BD31-4B8C-83A1-F6EECF244321}">
                <p14:modId xmlns:p14="http://schemas.microsoft.com/office/powerpoint/2010/main" val="396459424"/>
              </p:ext>
            </p:extLst>
          </p:nvPr>
        </p:nvGraphicFramePr>
        <p:xfrm>
          <a:off x="3181453" y="4869232"/>
          <a:ext cx="2110627" cy="648000"/>
        </p:xfrm>
        <a:graphic>
          <a:graphicData uri="http://schemas.openxmlformats.org/presentationml/2006/ole">
            <mc:AlternateContent xmlns:mc="http://schemas.openxmlformats.org/markup-compatibility/2006">
              <mc:Choice xmlns:v="urn:schemas-microsoft-com:vml" Requires="v">
                <p:oleObj spid="_x0000_s29920" r:id="rId8" imgW="1358310" imgH="393529" progId="Equation.DSMT4">
                  <p:embed/>
                </p:oleObj>
              </mc:Choice>
              <mc:Fallback>
                <p:oleObj r:id="rId8" imgW="1358310" imgH="393529" progId="Equation.DSMT4">
                  <p:embed/>
                  <p:pic>
                    <p:nvPicPr>
                      <p:cNvPr id="0" name="Object 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1453" y="4869232"/>
                        <a:ext cx="2110627"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 name="Rectangle 73"/>
          <p:cNvSpPr>
            <a:spLocks noChangeArrowheads="1"/>
          </p:cNvSpPr>
          <p:nvPr/>
        </p:nvSpPr>
        <p:spPr bwMode="auto">
          <a:xfrm>
            <a:off x="611560" y="5631631"/>
            <a:ext cx="17235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0000FF"/>
                </a:solidFill>
                <a:effectLst/>
                <a:latin typeface="Times New Roman" pitchFamily="18" charset="0"/>
                <a:cs typeface="Times New Roman" pitchFamily="18" charset="0"/>
              </a:rPr>
              <a:t>波函数为：</a:t>
            </a:r>
          </a:p>
        </p:txBody>
      </p:sp>
      <p:graphicFrame>
        <p:nvGraphicFramePr>
          <p:cNvPr id="40" name="对象 39"/>
          <p:cNvGraphicFramePr>
            <a:graphicFrameLocks noChangeAspect="1"/>
          </p:cNvGraphicFramePr>
          <p:nvPr>
            <p:extLst>
              <p:ext uri="{D42A27DB-BD31-4B8C-83A1-F6EECF244321}">
                <p14:modId xmlns:p14="http://schemas.microsoft.com/office/powerpoint/2010/main" val="1542597448"/>
              </p:ext>
            </p:extLst>
          </p:nvPr>
        </p:nvGraphicFramePr>
        <p:xfrm>
          <a:off x="2412384" y="5517304"/>
          <a:ext cx="5616000" cy="648000"/>
        </p:xfrm>
        <a:graphic>
          <a:graphicData uri="http://schemas.openxmlformats.org/presentationml/2006/ole">
            <mc:AlternateContent xmlns:mc="http://schemas.openxmlformats.org/markup-compatibility/2006">
              <mc:Choice xmlns:v="urn:schemas-microsoft-com:vml" Requires="v">
                <p:oleObj spid="_x0000_s29921" r:id="rId10" imgW="3759200" imgH="431800" progId="Equation.DSMT4">
                  <p:embed/>
                </p:oleObj>
              </mc:Choice>
              <mc:Fallback>
                <p:oleObj r:id="rId10" imgW="3759200" imgH="431800" progId="Equation.DSMT4">
                  <p:embed/>
                  <p:pic>
                    <p:nvPicPr>
                      <p:cNvPr id="0" name="Object 7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2384" y="5517304"/>
                        <a:ext cx="5616000"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Rectangle 8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2" name="TextBox 1"/>
              <p:cNvSpPr txBox="1"/>
              <p:nvPr/>
            </p:nvSpPr>
            <p:spPr>
              <a:xfrm>
                <a:off x="2406280" y="4149080"/>
                <a:ext cx="2237728" cy="540000"/>
              </a:xfrm>
              <a:prstGeom prst="rect">
                <a:avLst/>
              </a:prstGeom>
              <a:noFill/>
            </p:spPr>
            <p:txBody>
              <a:bodyPr wrap="none" rtlCol="0">
                <a:spAutoFit/>
              </a:bodyPr>
              <a:lstStyle/>
              <a:p>
                <a14:m>
                  <m:oMath xmlns:m="http://schemas.openxmlformats.org/officeDocument/2006/math">
                    <m:r>
                      <a:rPr lang="zh-CN" altLang="en-US" sz="2000" b="1" i="1" smtClean="0">
                        <a:latin typeface="Cambria Math"/>
                      </a:rPr>
                      <m:t>𝝎</m:t>
                    </m:r>
                    <m:r>
                      <a:rPr lang="en-US" altLang="zh-CN" sz="2000" b="1" i="1" smtClean="0">
                        <a:latin typeface="Cambria Math"/>
                      </a:rPr>
                      <m:t>=</m:t>
                    </m:r>
                    <m:f>
                      <m:fPr>
                        <m:ctrlPr>
                          <a:rPr lang="en-US" altLang="zh-CN" sz="2000" b="1" i="1" smtClean="0">
                            <a:latin typeface="Cambria Math"/>
                          </a:rPr>
                        </m:ctrlPr>
                      </m:fPr>
                      <m:num>
                        <m:r>
                          <a:rPr lang="en-US" altLang="zh-CN" sz="2000" b="1" i="1" smtClean="0">
                            <a:latin typeface="Cambria Math"/>
                          </a:rPr>
                          <m:t>𝟐</m:t>
                        </m:r>
                        <m:r>
                          <a:rPr lang="zh-CN" altLang="en-US" sz="2000" b="1" i="1" smtClean="0">
                            <a:latin typeface="Cambria Math"/>
                          </a:rPr>
                          <m:t>𝝅</m:t>
                        </m:r>
                      </m:num>
                      <m:den>
                        <m:r>
                          <a:rPr lang="en-US" altLang="zh-CN" sz="2000" b="1" i="1" smtClean="0">
                            <a:latin typeface="Cambria Math"/>
                          </a:rPr>
                          <m:t>𝑻</m:t>
                        </m:r>
                      </m:den>
                    </m:f>
                    <m:r>
                      <a:rPr lang="en-US" altLang="zh-CN" sz="2000" b="1" i="1" smtClean="0">
                        <a:latin typeface="Cambria Math"/>
                      </a:rPr>
                      <m:t>=</m:t>
                    </m:r>
                    <m:r>
                      <a:rPr lang="en-US" altLang="zh-CN" sz="2000" b="1" i="1" smtClean="0">
                        <a:latin typeface="Cambria Math"/>
                      </a:rPr>
                      <m:t>𝟐𝟎𝟎</m:t>
                    </m:r>
                    <m:r>
                      <a:rPr lang="zh-CN" altLang="en-US" sz="2000" b="1" i="1" smtClean="0">
                        <a:latin typeface="Cambria Math"/>
                      </a:rPr>
                      <m:t>𝝅</m:t>
                    </m:r>
                  </m:oMath>
                </a14:m>
                <a:r>
                  <a:rPr lang="zh-CN" altLang="en-US" sz="2000" b="1" dirty="0" smtClean="0">
                    <a:latin typeface="Times New Roman" pitchFamily="18" charset="0"/>
                    <a:cs typeface="Times New Roman" pitchFamily="18" charset="0"/>
                  </a:rPr>
                  <a:t> </a:t>
                </a:r>
                <a:r>
                  <a:rPr lang="en-US" altLang="zh-CN" sz="2000" b="1" dirty="0" smtClean="0">
                    <a:latin typeface="Times New Roman" pitchFamily="18" charset="0"/>
                    <a:cs typeface="Times New Roman" pitchFamily="18" charset="0"/>
                  </a:rPr>
                  <a:t>s</a:t>
                </a:r>
                <a:r>
                  <a:rPr lang="en-US" altLang="zh-CN" sz="2000" b="1" baseline="30000" dirty="0" smtClean="0">
                    <a:latin typeface="Times New Roman" pitchFamily="18" charset="0"/>
                    <a:cs typeface="Times New Roman" pitchFamily="18" charset="0"/>
                  </a:rPr>
                  <a:t>-1</a:t>
                </a:r>
                <a:endParaRPr lang="zh-CN" altLang="en-US" sz="2000" b="1" baseline="30000" dirty="0">
                  <a:latin typeface="Times New Roman" pitchFamily="18" charset="0"/>
                  <a:cs typeface="Times New Roman"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406280" y="4149080"/>
                <a:ext cx="2237728" cy="540000"/>
              </a:xfrm>
              <a:prstGeom prst="rect">
                <a:avLst/>
              </a:prstGeom>
              <a:blipFill rotWithShape="1">
                <a:blip r:embed="rId12"/>
                <a:stretch>
                  <a:fillRect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971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9715"/>
                                        </p:tgtEl>
                                        <p:attrNameLst>
                                          <p:attrName>style.visibility</p:attrName>
                                        </p:attrNameLst>
                                      </p:cBhvr>
                                      <p:to>
                                        <p:strVal val="visible"/>
                                      </p:to>
                                    </p:set>
                                    <p:animEffect transition="in" filter="fade">
                                      <p:cBhvr>
                                        <p:cTn id="10" dur="500"/>
                                        <p:tgtEl>
                                          <p:spTgt spid="297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8" grpId="0"/>
      <p:bldP spid="39"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288255312"/>
              </p:ext>
            </p:extLst>
          </p:nvPr>
        </p:nvGraphicFramePr>
        <p:xfrm>
          <a:off x="2069934" y="1124743"/>
          <a:ext cx="4884926" cy="648000"/>
        </p:xfrm>
        <a:graphic>
          <a:graphicData uri="http://schemas.openxmlformats.org/presentationml/2006/ole">
            <mc:AlternateContent xmlns:mc="http://schemas.openxmlformats.org/markup-compatibility/2006">
              <mc:Choice xmlns:v="urn:schemas-microsoft-com:vml" Requires="v">
                <p:oleObj spid="_x0000_s30756" r:id="rId3" imgW="3276600" imgH="431800" progId="Equation.DSMT4">
                  <p:embed/>
                </p:oleObj>
              </mc:Choice>
              <mc:Fallback>
                <p:oleObj r:id="rId3" imgW="3276600" imgH="4318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9934" y="1124743"/>
                        <a:ext cx="4884926"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7208833"/>
              </p:ext>
            </p:extLst>
          </p:nvPr>
        </p:nvGraphicFramePr>
        <p:xfrm>
          <a:off x="1907704" y="3140968"/>
          <a:ext cx="6513230" cy="648000"/>
        </p:xfrm>
        <a:graphic>
          <a:graphicData uri="http://schemas.openxmlformats.org/presentationml/2006/ole">
            <mc:AlternateContent xmlns:mc="http://schemas.openxmlformats.org/markup-compatibility/2006">
              <mc:Choice xmlns:v="urn:schemas-microsoft-com:vml" Requires="v">
                <p:oleObj spid="_x0000_s30757" r:id="rId5" imgW="4356100" imgH="431800" progId="Equation.DSMT4">
                  <p:embed/>
                </p:oleObj>
              </mc:Choice>
              <mc:Fallback>
                <p:oleObj r:id="rId5" imgW="4356100" imgH="431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3140968"/>
                        <a:ext cx="6513230"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700557" y="404664"/>
            <a:ext cx="4169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2</a:t>
            </a:r>
            <a:r>
              <a:rPr lang="zh-CN" altLang="en-US" sz="2400" b="1" dirty="0">
                <a:solidFill>
                  <a:srgbClr val="0000FF"/>
                </a:solidFill>
                <a:latin typeface="Times New Roman" pitchFamily="18" charset="0"/>
                <a:cs typeface="Times New Roman" pitchFamily="18" charset="0"/>
              </a:rPr>
              <a:t>）</a:t>
            </a:r>
            <a:r>
              <a:rPr lang="en-US" altLang="zh-CN" sz="2400" b="1" i="1" dirty="0">
                <a:solidFill>
                  <a:srgbClr val="0000FF"/>
                </a:solidFill>
                <a:latin typeface="Times New Roman" pitchFamily="18" charset="0"/>
                <a:cs typeface="Times New Roman" pitchFamily="18" charset="0"/>
              </a:rPr>
              <a:t>x</a:t>
            </a:r>
            <a:r>
              <a:rPr lang="en-US" altLang="zh-CN" sz="2400" b="1" dirty="0">
                <a:solidFill>
                  <a:srgbClr val="0000FF"/>
                </a:solidFill>
                <a:latin typeface="Times New Roman" pitchFamily="18" charset="0"/>
                <a:cs typeface="Times New Roman" pitchFamily="18" charset="0"/>
              </a:rPr>
              <a:t> = 20m</a:t>
            </a:r>
            <a:r>
              <a:rPr lang="zh-CN" altLang="en-US" sz="2400" b="1" dirty="0">
                <a:solidFill>
                  <a:srgbClr val="0000FF"/>
                </a:solidFill>
                <a:latin typeface="Times New Roman" pitchFamily="18" charset="0"/>
                <a:cs typeface="Times New Roman" pitchFamily="18" charset="0"/>
              </a:rPr>
              <a:t>处的振动函数</a:t>
            </a:r>
            <a:r>
              <a:rPr lang="zh-CN" altLang="en-US" sz="2400" b="1" dirty="0" smtClean="0">
                <a:solidFill>
                  <a:srgbClr val="0000FF"/>
                </a:solidFill>
                <a:latin typeface="Times New Roman" pitchFamily="18" charset="0"/>
                <a:cs typeface="Times New Roman" pitchFamily="18" charset="0"/>
              </a:rPr>
              <a:t>为</a:t>
            </a:r>
            <a:endParaRPr lang="zh-CN" altLang="en-US" sz="2400" b="1" dirty="0">
              <a:solidFill>
                <a:srgbClr val="0000FF"/>
              </a:solidFill>
              <a:latin typeface="Times New Roman" pitchFamily="18" charset="0"/>
              <a:cs typeface="Times New Roman" pitchFamily="18" charset="0"/>
            </a:endParaRPr>
          </a:p>
        </p:txBody>
      </p:sp>
      <p:sp>
        <p:nvSpPr>
          <p:cNvPr id="7" name="Rectangle 4"/>
          <p:cNvSpPr>
            <a:spLocks noChangeArrowheads="1"/>
          </p:cNvSpPr>
          <p:nvPr/>
        </p:nvSpPr>
        <p:spPr bwMode="auto">
          <a:xfrm>
            <a:off x="1331641" y="1988840"/>
            <a:ext cx="604867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2400" b="1" dirty="0">
                <a:solidFill>
                  <a:srgbClr val="0000FF"/>
                </a:solidFill>
                <a:latin typeface="Times New Roman" pitchFamily="18" charset="0"/>
                <a:cs typeface="Times New Roman" pitchFamily="18" charset="0"/>
              </a:rPr>
              <a:t>反射引起的相位突变</a:t>
            </a:r>
            <a:r>
              <a:rPr lang="zh-CN" altLang="en-US" sz="2400" b="1" dirty="0">
                <a:solidFill>
                  <a:srgbClr val="0000FF"/>
                </a:solidFill>
                <a:latin typeface="Times New Roman" pitchFamily="18" charset="0"/>
                <a:cs typeface="Times New Roman" pitchFamily="18" charset="0"/>
                <a:sym typeface="Symbol" pitchFamily="18" charset="2"/>
              </a:rPr>
              <a:t></a:t>
            </a:r>
            <a:r>
              <a:rPr lang="zh-CN" altLang="en-US" sz="2400" b="1" dirty="0">
                <a:solidFill>
                  <a:srgbClr val="0000FF"/>
                </a:solidFill>
                <a:latin typeface="Times New Roman" pitchFamily="18" charset="0"/>
                <a:cs typeface="Times New Roman" pitchFamily="18" charset="0"/>
              </a:rPr>
              <a:t>为</a:t>
            </a:r>
            <a:r>
              <a:rPr lang="zh-CN" altLang="en-US" sz="2400" b="1" dirty="0">
                <a:solidFill>
                  <a:srgbClr val="0000FF"/>
                </a:solidFill>
                <a:latin typeface="Times New Roman" pitchFamily="18" charset="0"/>
                <a:cs typeface="Times New Roman" pitchFamily="18" charset="0"/>
                <a:sym typeface="Symbol" pitchFamily="18" charset="2"/>
              </a:rPr>
              <a:t> </a:t>
            </a:r>
            <a:r>
              <a:rPr lang="zh-CN" altLang="en-US" sz="2400" b="1" dirty="0">
                <a:solidFill>
                  <a:srgbClr val="0000FF"/>
                </a:solidFill>
                <a:latin typeface="Times New Roman" pitchFamily="18" charset="0"/>
                <a:cs typeface="Times New Roman" pitchFamily="18" charset="0"/>
              </a:rPr>
              <a:t>     </a:t>
            </a:r>
            <a:r>
              <a:rPr lang="zh-CN" altLang="en-US" sz="2400" b="1" dirty="0">
                <a:solidFill>
                  <a:srgbClr val="0000FF"/>
                </a:solidFill>
                <a:latin typeface="Times New Roman" pitchFamily="18" charset="0"/>
                <a:cs typeface="Times New Roman" pitchFamily="18" charset="0"/>
                <a:sym typeface="Symbol" pitchFamily="18" charset="2"/>
              </a:rPr>
              <a:t>也可为 </a:t>
            </a:r>
            <a:r>
              <a:rPr lang="en-US" altLang="zh-CN" sz="2400" b="1" dirty="0">
                <a:solidFill>
                  <a:srgbClr val="0000FF"/>
                </a:solidFill>
                <a:latin typeface="Times New Roman" pitchFamily="18" charset="0"/>
                <a:cs typeface="Times New Roman" pitchFamily="18" charset="0"/>
                <a:sym typeface="Symbol" pitchFamily="18" charset="2"/>
              </a:rPr>
              <a:t>-</a:t>
            </a:r>
            <a:r>
              <a:rPr lang="en-US" altLang="zh-CN" sz="2400" b="1" dirty="0" smtClean="0">
                <a:solidFill>
                  <a:srgbClr val="0000FF"/>
                </a:solidFill>
                <a:latin typeface="Times New Roman" pitchFamily="18" charset="0"/>
                <a:cs typeface="Times New Roman" pitchFamily="18" charset="0"/>
                <a:sym typeface="Symbol" pitchFamily="18" charset="2"/>
              </a:rPr>
              <a:t></a:t>
            </a:r>
            <a:endParaRPr lang="en-US" altLang="zh-CN" sz="2400" b="1" dirty="0">
              <a:solidFill>
                <a:srgbClr val="0000FF"/>
              </a:solidFill>
              <a:latin typeface="Times New Roman" pitchFamily="18" charset="0"/>
              <a:cs typeface="Times New Roman" pitchFamily="18" charset="0"/>
              <a:sym typeface="Symbol" pitchFamily="18" charset="2"/>
            </a:endParaRPr>
          </a:p>
          <a:p>
            <a:pPr fontAlgn="base">
              <a:spcBef>
                <a:spcPct val="0"/>
              </a:spcBef>
              <a:spcAft>
                <a:spcPct val="0"/>
              </a:spcAft>
            </a:pPr>
            <a:r>
              <a:rPr lang="zh-CN" altLang="en-US" sz="2400" b="1" dirty="0">
                <a:solidFill>
                  <a:srgbClr val="0000FF"/>
                </a:solidFill>
                <a:latin typeface="Times New Roman" pitchFamily="18" charset="0"/>
                <a:cs typeface="Times New Roman" pitchFamily="18" charset="0"/>
                <a:sym typeface="Symbol" pitchFamily="18" charset="2"/>
              </a:rPr>
              <a:t>反射波的波函数为：</a:t>
            </a:r>
          </a:p>
        </p:txBody>
      </p:sp>
      <p:sp>
        <p:nvSpPr>
          <p:cNvPr id="8" name="Rectangle 5"/>
          <p:cNvSpPr>
            <a:spLocks noChangeArrowheads="1"/>
          </p:cNvSpPr>
          <p:nvPr/>
        </p:nvSpPr>
        <p:spPr bwMode="auto">
          <a:xfrm>
            <a:off x="0" y="1200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132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404664"/>
            <a:ext cx="8568952" cy="5324535"/>
          </a:xfrm>
          <a:prstGeom prst="rect">
            <a:avLst/>
          </a:prstGeom>
        </p:spPr>
        <p:txBody>
          <a:bodyPr wrap="square">
            <a:spAutoFit/>
          </a:bodyPr>
          <a:lstStyle/>
          <a:p>
            <a:r>
              <a:rPr lang="en-US" altLang="zh-CN" sz="2000" b="1" dirty="0" smtClean="0">
                <a:solidFill>
                  <a:srgbClr val="FF0000"/>
                </a:solidFill>
                <a:latin typeface="Times New Roman" pitchFamily="18" charset="0"/>
                <a:cs typeface="Times New Roman" pitchFamily="18" charset="0"/>
              </a:rPr>
              <a:t>13</a:t>
            </a:r>
            <a:r>
              <a:rPr lang="en-US" altLang="zh-CN" sz="2000" b="1" dirty="0" smtClean="0">
                <a:solidFill>
                  <a:srgbClr val="FF0000"/>
                </a:solidFill>
                <a:latin typeface="Times New Roman" pitchFamily="18" charset="0"/>
                <a:cs typeface="Times New Roman" pitchFamily="18" charset="0"/>
              </a:rPr>
              <a:t>. </a:t>
            </a:r>
            <a:r>
              <a:rPr lang="zh-CN" altLang="zh-CN" sz="2000" b="1" dirty="0" smtClean="0">
                <a:solidFill>
                  <a:srgbClr val="0000FF"/>
                </a:solidFill>
                <a:latin typeface="Times New Roman" pitchFamily="18" charset="0"/>
                <a:cs typeface="Times New Roman" pitchFamily="18" charset="0"/>
              </a:rPr>
              <a:t>美国</a:t>
            </a:r>
            <a:r>
              <a:rPr lang="zh-CN" altLang="zh-CN" sz="2000" b="1" dirty="0">
                <a:solidFill>
                  <a:srgbClr val="0000FF"/>
                </a:solidFill>
                <a:latin typeface="Times New Roman" pitchFamily="18" charset="0"/>
                <a:cs typeface="Times New Roman" pitchFamily="18" charset="0"/>
              </a:rPr>
              <a:t>激光干涉引力波天文台</a:t>
            </a:r>
            <a:r>
              <a:rPr lang="en-US" altLang="zh-CN" sz="2000" b="1" dirty="0">
                <a:solidFill>
                  <a:srgbClr val="0000FF"/>
                </a:solidFill>
                <a:latin typeface="Times New Roman" pitchFamily="18" charset="0"/>
                <a:cs typeface="Times New Roman" pitchFamily="18" charset="0"/>
              </a:rPr>
              <a:t>(LIGO)</a:t>
            </a:r>
            <a:r>
              <a:rPr lang="zh-CN" altLang="zh-CN" sz="2000" b="1" dirty="0">
                <a:solidFill>
                  <a:srgbClr val="0000FF"/>
                </a:solidFill>
                <a:latin typeface="Times New Roman" pitchFamily="18" charset="0"/>
                <a:cs typeface="Times New Roman" pitchFamily="18" charset="0"/>
              </a:rPr>
              <a:t>科学合作组织宣布于</a:t>
            </a:r>
            <a:r>
              <a:rPr lang="en-US" altLang="zh-CN" sz="2000" b="1" dirty="0">
                <a:solidFill>
                  <a:srgbClr val="0000FF"/>
                </a:solidFill>
                <a:latin typeface="Times New Roman" pitchFamily="18" charset="0"/>
                <a:cs typeface="Times New Roman" pitchFamily="18" charset="0"/>
              </a:rPr>
              <a:t>2015</a:t>
            </a:r>
            <a:r>
              <a:rPr lang="zh-CN" altLang="zh-CN" sz="2000" b="1" dirty="0">
                <a:solidFill>
                  <a:srgbClr val="0000FF"/>
                </a:solidFill>
                <a:latin typeface="Times New Roman" pitchFamily="18" charset="0"/>
                <a:cs typeface="Times New Roman" pitchFamily="18" charset="0"/>
              </a:rPr>
              <a:t>年</a:t>
            </a:r>
            <a:r>
              <a:rPr lang="en-US" altLang="zh-CN" sz="2000" b="1" dirty="0">
                <a:solidFill>
                  <a:srgbClr val="0000FF"/>
                </a:solidFill>
                <a:latin typeface="Times New Roman" pitchFamily="18" charset="0"/>
                <a:cs typeface="Times New Roman" pitchFamily="18" charset="0"/>
              </a:rPr>
              <a:t>9</a:t>
            </a:r>
            <a:r>
              <a:rPr lang="zh-CN" altLang="zh-CN" sz="2000" b="1" dirty="0">
                <a:solidFill>
                  <a:srgbClr val="0000FF"/>
                </a:solidFill>
                <a:latin typeface="Times New Roman" pitchFamily="18" charset="0"/>
                <a:cs typeface="Times New Roman" pitchFamily="18" charset="0"/>
              </a:rPr>
              <a:t>月</a:t>
            </a:r>
            <a:r>
              <a:rPr lang="en-US" altLang="zh-CN" sz="2000" b="1" dirty="0">
                <a:solidFill>
                  <a:srgbClr val="0000FF"/>
                </a:solidFill>
                <a:latin typeface="Times New Roman" pitchFamily="18" charset="0"/>
                <a:cs typeface="Times New Roman" pitchFamily="18" charset="0"/>
              </a:rPr>
              <a:t>14</a:t>
            </a:r>
            <a:r>
              <a:rPr lang="zh-CN" altLang="zh-CN" sz="2000" b="1" dirty="0">
                <a:solidFill>
                  <a:srgbClr val="0000FF"/>
                </a:solidFill>
                <a:latin typeface="Times New Roman" pitchFamily="18" charset="0"/>
                <a:cs typeface="Times New Roman" pitchFamily="18" charset="0"/>
              </a:rPr>
              <a:t>日探测到了双黑洞合并形成的引力波。大质量天体剧烈运动，扰动周围时空，扭曲空间以波动的形式向外传播，称为引力波，它是以光速（</a:t>
            </a:r>
            <a:r>
              <a:rPr lang="en-US" altLang="zh-CN" sz="2000" b="1" dirty="0">
                <a:solidFill>
                  <a:srgbClr val="0000FF"/>
                </a:solidFill>
                <a:latin typeface="Times New Roman" pitchFamily="18" charset="0"/>
                <a:cs typeface="Times New Roman" pitchFamily="18" charset="0"/>
              </a:rPr>
              <a:t>3</a:t>
            </a:r>
            <a:r>
              <a:rPr lang="en-US" altLang="zh-CN" sz="2000" b="1" dirty="0">
                <a:solidFill>
                  <a:srgbClr val="0000FF"/>
                </a:solidFill>
                <a:latin typeface="Times New Roman" pitchFamily="18" charset="0"/>
                <a:cs typeface="Times New Roman" pitchFamily="18" charset="0"/>
                <a:sym typeface="Symbol"/>
              </a:rPr>
              <a:t></a:t>
            </a:r>
            <a:r>
              <a:rPr lang="en-US" altLang="zh-CN" sz="2000" b="1" dirty="0">
                <a:solidFill>
                  <a:srgbClr val="0000FF"/>
                </a:solidFill>
                <a:latin typeface="Times New Roman" pitchFamily="18" charset="0"/>
                <a:cs typeface="Times New Roman" pitchFamily="18" charset="0"/>
              </a:rPr>
              <a:t>10</a:t>
            </a:r>
            <a:r>
              <a:rPr lang="en-US" altLang="zh-CN" sz="2000" b="1" baseline="30000" dirty="0">
                <a:solidFill>
                  <a:srgbClr val="0000FF"/>
                </a:solidFill>
                <a:latin typeface="Times New Roman" pitchFamily="18" charset="0"/>
                <a:cs typeface="Times New Roman" pitchFamily="18" charset="0"/>
              </a:rPr>
              <a:t>8</a:t>
            </a:r>
            <a:r>
              <a:rPr lang="en-US" altLang="zh-CN" sz="2000" b="1" dirty="0">
                <a:solidFill>
                  <a:srgbClr val="0000FF"/>
                </a:solidFill>
                <a:latin typeface="Times New Roman" pitchFamily="18" charset="0"/>
                <a:cs typeface="Times New Roman" pitchFamily="18" charset="0"/>
              </a:rPr>
              <a:t>m/s</a:t>
            </a:r>
            <a:r>
              <a:rPr lang="zh-CN" altLang="zh-CN" sz="2000" b="1" dirty="0">
                <a:solidFill>
                  <a:srgbClr val="0000FF"/>
                </a:solidFill>
                <a:latin typeface="Times New Roman" pitchFamily="18" charset="0"/>
                <a:cs typeface="Times New Roman" pitchFamily="18" charset="0"/>
              </a:rPr>
              <a:t>）传播的横波。</a:t>
            </a:r>
          </a:p>
          <a:p>
            <a:r>
              <a:rPr lang="en-US" altLang="zh-CN" sz="2000" b="1" dirty="0">
                <a:solidFill>
                  <a:srgbClr val="0000FF"/>
                </a:solidFill>
                <a:latin typeface="Times New Roman" pitchFamily="18" charset="0"/>
                <a:cs typeface="Times New Roman" pitchFamily="18" charset="0"/>
              </a:rPr>
              <a:t>(1) </a:t>
            </a:r>
            <a:r>
              <a:rPr lang="zh-CN" altLang="zh-CN" sz="2000" b="1" dirty="0">
                <a:solidFill>
                  <a:srgbClr val="0000FF"/>
                </a:solidFill>
                <a:latin typeface="Times New Roman" pitchFamily="18" charset="0"/>
                <a:cs typeface="Times New Roman" pitchFamily="18" charset="0"/>
              </a:rPr>
              <a:t>设一简谐引力波沿直径为</a:t>
            </a:r>
            <a:r>
              <a:rPr lang="en-US" altLang="zh-CN" sz="2000" b="1" dirty="0">
                <a:solidFill>
                  <a:srgbClr val="0000FF"/>
                </a:solidFill>
                <a:latin typeface="Times New Roman" pitchFamily="18" charset="0"/>
                <a:cs typeface="Times New Roman" pitchFamily="18" charset="0"/>
              </a:rPr>
              <a:t>1m</a:t>
            </a:r>
            <a:r>
              <a:rPr lang="zh-CN" altLang="zh-CN" sz="2000" b="1" dirty="0">
                <a:solidFill>
                  <a:srgbClr val="0000FF"/>
                </a:solidFill>
                <a:latin typeface="Times New Roman" pitchFamily="18" charset="0"/>
                <a:cs typeface="Times New Roman" pitchFamily="18" charset="0"/>
              </a:rPr>
              <a:t>的圆柱体轴线（</a:t>
            </a:r>
            <a:r>
              <a:rPr lang="en-US" altLang="zh-CN" sz="2000" b="1" dirty="0">
                <a:solidFill>
                  <a:srgbClr val="0000FF"/>
                </a:solidFill>
                <a:latin typeface="Times New Roman" pitchFamily="18" charset="0"/>
                <a:cs typeface="Times New Roman" pitchFamily="18" charset="0"/>
              </a:rPr>
              <a:t>+ </a:t>
            </a:r>
            <a:r>
              <a:rPr lang="en-US" altLang="zh-CN" sz="2000" b="1" i="1" dirty="0">
                <a:solidFill>
                  <a:srgbClr val="0000FF"/>
                </a:solidFill>
                <a:latin typeface="Times New Roman" pitchFamily="18" charset="0"/>
                <a:cs typeface="Times New Roman" pitchFamily="18" charset="0"/>
              </a:rPr>
              <a:t>z</a:t>
            </a:r>
            <a:r>
              <a:rPr lang="zh-CN" altLang="zh-CN" sz="2000" b="1" dirty="0">
                <a:solidFill>
                  <a:srgbClr val="0000FF"/>
                </a:solidFill>
                <a:latin typeface="Times New Roman" pitchFamily="18" charset="0"/>
                <a:cs typeface="Times New Roman" pitchFamily="18" charset="0"/>
              </a:rPr>
              <a:t>方向）传播，由于空间交替伸展和收缩而使圆柱体形状发生变化，如图所示（图中</a:t>
            </a:r>
            <a:r>
              <a:rPr lang="en-US" altLang="zh-CN" sz="2000" b="1" i="1" dirty="0">
                <a:solidFill>
                  <a:srgbClr val="0000FF"/>
                </a:solidFill>
                <a:latin typeface="Times New Roman" pitchFamily="18" charset="0"/>
                <a:cs typeface="Times New Roman" pitchFamily="18" charset="0"/>
              </a:rPr>
              <a:t>T</a:t>
            </a:r>
            <a:r>
              <a:rPr lang="zh-CN" altLang="zh-CN" sz="2000" b="1" dirty="0">
                <a:solidFill>
                  <a:srgbClr val="0000FF"/>
                </a:solidFill>
                <a:latin typeface="Times New Roman" pitchFamily="18" charset="0"/>
                <a:cs typeface="Times New Roman" pitchFamily="18" charset="0"/>
              </a:rPr>
              <a:t>为波的周期）。当</a:t>
            </a:r>
            <a:r>
              <a:rPr lang="en-US" altLang="zh-CN" sz="2000" b="1" i="1" dirty="0">
                <a:solidFill>
                  <a:srgbClr val="0000FF"/>
                </a:solidFill>
                <a:latin typeface="Times New Roman" pitchFamily="18" charset="0"/>
                <a:cs typeface="Times New Roman" pitchFamily="18" charset="0"/>
              </a:rPr>
              <a:t>x</a:t>
            </a:r>
            <a:r>
              <a:rPr lang="zh-CN" altLang="zh-CN" sz="2000" b="1" dirty="0">
                <a:solidFill>
                  <a:srgbClr val="0000FF"/>
                </a:solidFill>
                <a:latin typeface="Times New Roman" pitchFamily="18" charset="0"/>
                <a:cs typeface="Times New Roman" pitchFamily="18" charset="0"/>
              </a:rPr>
              <a:t>方向伸张量最大时，</a:t>
            </a:r>
            <a:r>
              <a:rPr lang="en-US" altLang="zh-CN" sz="2000" b="1" i="1" dirty="0">
                <a:solidFill>
                  <a:srgbClr val="0000FF"/>
                </a:solidFill>
                <a:latin typeface="Times New Roman" pitchFamily="18" charset="0"/>
                <a:cs typeface="Times New Roman" pitchFamily="18" charset="0"/>
              </a:rPr>
              <a:t>y</a:t>
            </a:r>
            <a:r>
              <a:rPr lang="zh-CN" altLang="zh-CN" sz="2000" b="1" dirty="0">
                <a:solidFill>
                  <a:srgbClr val="0000FF"/>
                </a:solidFill>
                <a:latin typeface="Times New Roman" pitchFamily="18" charset="0"/>
                <a:cs typeface="Times New Roman" pitchFamily="18" charset="0"/>
              </a:rPr>
              <a:t>方向压缩量也最大，反之亦然，这使圆柱体垂直于轴的截面成为形状随时间连续变化的椭圆。引力波很弱，所引起的</a:t>
            </a:r>
            <a:r>
              <a:rPr lang="en-US" altLang="zh-CN" sz="2000" b="1" i="1" dirty="0">
                <a:solidFill>
                  <a:srgbClr val="0000FF"/>
                </a:solidFill>
                <a:latin typeface="Times New Roman" pitchFamily="18" charset="0"/>
                <a:cs typeface="Times New Roman" pitchFamily="18" charset="0"/>
              </a:rPr>
              <a:t>x</a:t>
            </a:r>
            <a:r>
              <a:rPr lang="zh-CN" altLang="zh-CN" sz="2000" b="1" dirty="0">
                <a:solidFill>
                  <a:srgbClr val="0000FF"/>
                </a:solidFill>
                <a:latin typeface="Times New Roman" pitchFamily="18" charset="0"/>
                <a:cs typeface="Times New Roman" pitchFamily="18" charset="0"/>
              </a:rPr>
              <a:t>方向和</a:t>
            </a:r>
            <a:r>
              <a:rPr lang="en-US" altLang="zh-CN" sz="2000" b="1" i="1" dirty="0">
                <a:solidFill>
                  <a:srgbClr val="0000FF"/>
                </a:solidFill>
                <a:latin typeface="Times New Roman" pitchFamily="18" charset="0"/>
                <a:cs typeface="Times New Roman" pitchFamily="18" charset="0"/>
              </a:rPr>
              <a:t>y</a:t>
            </a:r>
            <a:r>
              <a:rPr lang="zh-CN" altLang="zh-CN" sz="2000" b="1" dirty="0">
                <a:solidFill>
                  <a:srgbClr val="0000FF"/>
                </a:solidFill>
                <a:latin typeface="Times New Roman" pitchFamily="18" charset="0"/>
                <a:cs typeface="Times New Roman" pitchFamily="18" charset="0"/>
              </a:rPr>
              <a:t>方向的最大形变率只有</a:t>
            </a:r>
            <a:r>
              <a:rPr lang="en-US" altLang="zh-CN" sz="2000" b="1" dirty="0">
                <a:solidFill>
                  <a:srgbClr val="0000FF"/>
                </a:solidFill>
                <a:latin typeface="Times New Roman" pitchFamily="18" charset="0"/>
                <a:cs typeface="Times New Roman" pitchFamily="18" charset="0"/>
              </a:rPr>
              <a:t>10</a:t>
            </a:r>
            <a:r>
              <a:rPr lang="en-US" altLang="zh-CN" sz="2000" b="1" baseline="30000" dirty="0">
                <a:solidFill>
                  <a:srgbClr val="0000FF"/>
                </a:solidFill>
                <a:latin typeface="Times New Roman" pitchFamily="18" charset="0"/>
                <a:cs typeface="Times New Roman" pitchFamily="18" charset="0"/>
              </a:rPr>
              <a:t>–21</a:t>
            </a:r>
            <a:r>
              <a:rPr lang="zh-CN" altLang="zh-CN" sz="2000" b="1" dirty="0">
                <a:solidFill>
                  <a:srgbClr val="0000FF"/>
                </a:solidFill>
                <a:latin typeface="Times New Roman" pitchFamily="18" charset="0"/>
                <a:cs typeface="Times New Roman" pitchFamily="18" charset="0"/>
              </a:rPr>
              <a:t>。令引力波的频率为</a:t>
            </a:r>
            <a:r>
              <a:rPr lang="en-US" altLang="zh-CN" sz="2000" b="1" dirty="0">
                <a:solidFill>
                  <a:srgbClr val="0000FF"/>
                </a:solidFill>
                <a:latin typeface="Times New Roman" pitchFamily="18" charset="0"/>
                <a:cs typeface="Times New Roman" pitchFamily="18" charset="0"/>
              </a:rPr>
              <a:t>150Hz</a:t>
            </a:r>
            <a:r>
              <a:rPr lang="zh-CN" altLang="zh-CN" sz="2000" b="1" dirty="0">
                <a:solidFill>
                  <a:srgbClr val="0000FF"/>
                </a:solidFill>
                <a:latin typeface="Times New Roman" pitchFamily="18" charset="0"/>
                <a:cs typeface="Times New Roman" pitchFamily="18" charset="0"/>
              </a:rPr>
              <a:t>，分别写出引力波</a:t>
            </a:r>
            <a:r>
              <a:rPr lang="en-US" altLang="zh-CN" sz="2000" b="1" i="1" dirty="0">
                <a:solidFill>
                  <a:srgbClr val="0000FF"/>
                </a:solidFill>
                <a:latin typeface="Times New Roman" pitchFamily="18" charset="0"/>
                <a:cs typeface="Times New Roman" pitchFamily="18" charset="0"/>
              </a:rPr>
              <a:t>x</a:t>
            </a:r>
            <a:r>
              <a:rPr lang="zh-CN" altLang="zh-CN" sz="2000" b="1" dirty="0">
                <a:solidFill>
                  <a:srgbClr val="0000FF"/>
                </a:solidFill>
                <a:latin typeface="Times New Roman" pitchFamily="18" charset="0"/>
                <a:cs typeface="Times New Roman" pitchFamily="18" charset="0"/>
              </a:rPr>
              <a:t>方向偏振和</a:t>
            </a:r>
            <a:r>
              <a:rPr lang="en-US" altLang="zh-CN" sz="2000" b="1" i="1" dirty="0">
                <a:solidFill>
                  <a:srgbClr val="0000FF"/>
                </a:solidFill>
                <a:latin typeface="Times New Roman" pitchFamily="18" charset="0"/>
                <a:cs typeface="Times New Roman" pitchFamily="18" charset="0"/>
              </a:rPr>
              <a:t>y</a:t>
            </a:r>
            <a:r>
              <a:rPr lang="zh-CN" altLang="zh-CN" sz="2000" b="1" dirty="0">
                <a:solidFill>
                  <a:srgbClr val="0000FF"/>
                </a:solidFill>
                <a:latin typeface="Times New Roman" pitchFamily="18" charset="0"/>
                <a:cs typeface="Times New Roman" pitchFamily="18" charset="0"/>
              </a:rPr>
              <a:t>方向偏振的波函数（用圆柱体在</a:t>
            </a:r>
            <a:r>
              <a:rPr lang="en-US" altLang="zh-CN" sz="2000" b="1" i="1" dirty="0">
                <a:solidFill>
                  <a:srgbClr val="0000FF"/>
                </a:solidFill>
                <a:latin typeface="Times New Roman" pitchFamily="18" charset="0"/>
                <a:cs typeface="Times New Roman" pitchFamily="18" charset="0"/>
              </a:rPr>
              <a:t>x</a:t>
            </a:r>
            <a:r>
              <a:rPr lang="zh-CN" altLang="zh-CN" sz="2000" b="1" dirty="0">
                <a:solidFill>
                  <a:srgbClr val="0000FF"/>
                </a:solidFill>
                <a:latin typeface="Times New Roman" pitchFamily="18" charset="0"/>
                <a:cs typeface="Times New Roman" pitchFamily="18" charset="0"/>
              </a:rPr>
              <a:t>方向和</a:t>
            </a:r>
            <a:r>
              <a:rPr lang="en-US" altLang="zh-CN" sz="2000" b="1" i="1" dirty="0">
                <a:solidFill>
                  <a:srgbClr val="0000FF"/>
                </a:solidFill>
                <a:latin typeface="Times New Roman" pitchFamily="18" charset="0"/>
                <a:cs typeface="Times New Roman" pitchFamily="18" charset="0"/>
              </a:rPr>
              <a:t>y</a:t>
            </a:r>
            <a:r>
              <a:rPr lang="zh-CN" altLang="zh-CN" sz="2000" b="1" dirty="0">
                <a:solidFill>
                  <a:srgbClr val="0000FF"/>
                </a:solidFill>
                <a:latin typeface="Times New Roman" pitchFamily="18" charset="0"/>
                <a:cs typeface="Times New Roman" pitchFamily="18" charset="0"/>
              </a:rPr>
              <a:t>方向上的宽度</a:t>
            </a:r>
            <a:r>
              <a:rPr lang="en-US" altLang="zh-CN" sz="2000" b="1" i="1" dirty="0" err="1">
                <a:solidFill>
                  <a:srgbClr val="0000FF"/>
                </a:solidFill>
                <a:latin typeface="Times New Roman" pitchFamily="18" charset="0"/>
                <a:cs typeface="Times New Roman" pitchFamily="18" charset="0"/>
              </a:rPr>
              <a:t>D</a:t>
            </a:r>
            <a:r>
              <a:rPr lang="en-US" altLang="zh-CN" sz="2000" b="1" i="1" baseline="-25000" dirty="0" err="1">
                <a:solidFill>
                  <a:srgbClr val="0000FF"/>
                </a:solidFill>
                <a:latin typeface="Times New Roman" pitchFamily="18" charset="0"/>
                <a:cs typeface="Times New Roman" pitchFamily="18" charset="0"/>
              </a:rPr>
              <a:t>x</a:t>
            </a:r>
            <a:r>
              <a:rPr lang="zh-CN" altLang="zh-CN" sz="2000" b="1" dirty="0">
                <a:solidFill>
                  <a:srgbClr val="0000FF"/>
                </a:solidFill>
                <a:latin typeface="Times New Roman" pitchFamily="18" charset="0"/>
                <a:cs typeface="Times New Roman" pitchFamily="18" charset="0"/>
              </a:rPr>
              <a:t>和</a:t>
            </a:r>
            <a:r>
              <a:rPr lang="en-US" altLang="zh-CN" sz="2000" b="1" i="1" dirty="0" err="1">
                <a:solidFill>
                  <a:srgbClr val="0000FF"/>
                </a:solidFill>
                <a:latin typeface="Times New Roman" pitchFamily="18" charset="0"/>
                <a:cs typeface="Times New Roman" pitchFamily="18" charset="0"/>
              </a:rPr>
              <a:t>D</a:t>
            </a:r>
            <a:r>
              <a:rPr lang="en-US" altLang="zh-CN" sz="2000" b="1" i="1" baseline="-25000" dirty="0" err="1">
                <a:solidFill>
                  <a:srgbClr val="0000FF"/>
                </a:solidFill>
                <a:latin typeface="Times New Roman" pitchFamily="18" charset="0"/>
                <a:cs typeface="Times New Roman" pitchFamily="18" charset="0"/>
              </a:rPr>
              <a:t>y</a:t>
            </a:r>
            <a:r>
              <a:rPr lang="zh-CN" altLang="zh-CN" sz="2000" b="1" dirty="0">
                <a:solidFill>
                  <a:srgbClr val="0000FF"/>
                </a:solidFill>
                <a:latin typeface="Times New Roman" pitchFamily="18" charset="0"/>
                <a:cs typeface="Times New Roman" pitchFamily="18" charset="0"/>
              </a:rPr>
              <a:t>随时间</a:t>
            </a:r>
            <a:r>
              <a:rPr lang="en-US" altLang="zh-CN" sz="2000" b="1" i="1" dirty="0">
                <a:solidFill>
                  <a:srgbClr val="0000FF"/>
                </a:solidFill>
                <a:latin typeface="Times New Roman" pitchFamily="18" charset="0"/>
                <a:cs typeface="Times New Roman" pitchFamily="18" charset="0"/>
              </a:rPr>
              <a:t>t</a:t>
            </a:r>
            <a:r>
              <a:rPr lang="zh-CN" altLang="zh-CN" sz="2000" b="1" dirty="0">
                <a:solidFill>
                  <a:srgbClr val="0000FF"/>
                </a:solidFill>
                <a:latin typeface="Times New Roman" pitchFamily="18" charset="0"/>
                <a:cs typeface="Times New Roman" pitchFamily="18" charset="0"/>
              </a:rPr>
              <a:t>和坐标</a:t>
            </a:r>
            <a:r>
              <a:rPr lang="en-US" altLang="zh-CN" sz="2000" b="1" i="1" dirty="0">
                <a:solidFill>
                  <a:srgbClr val="0000FF"/>
                </a:solidFill>
                <a:latin typeface="Times New Roman" pitchFamily="18" charset="0"/>
                <a:cs typeface="Times New Roman" pitchFamily="18" charset="0"/>
              </a:rPr>
              <a:t>z</a:t>
            </a:r>
            <a:r>
              <a:rPr lang="zh-CN" altLang="zh-CN" sz="2000" b="1" dirty="0">
                <a:solidFill>
                  <a:srgbClr val="0000FF"/>
                </a:solidFill>
                <a:latin typeface="Times New Roman" pitchFamily="18" charset="0"/>
                <a:cs typeface="Times New Roman" pitchFamily="18" charset="0"/>
              </a:rPr>
              <a:t>变化的函数表示）。</a:t>
            </a:r>
          </a:p>
          <a:p>
            <a:r>
              <a:rPr lang="en-US" altLang="zh-CN" sz="2000" b="1" dirty="0">
                <a:solidFill>
                  <a:srgbClr val="0000FF"/>
                </a:solidFill>
                <a:latin typeface="Times New Roman" pitchFamily="18" charset="0"/>
                <a:cs typeface="Times New Roman" pitchFamily="18" charset="0"/>
              </a:rPr>
              <a:t>(2) </a:t>
            </a:r>
            <a:r>
              <a:rPr lang="zh-CN" altLang="zh-CN" sz="2000" b="1" dirty="0">
                <a:solidFill>
                  <a:srgbClr val="0000FF"/>
                </a:solidFill>
                <a:latin typeface="Times New Roman" pitchFamily="18" charset="0"/>
                <a:cs typeface="Times New Roman" pitchFamily="18" charset="0"/>
              </a:rPr>
              <a:t>他们利用迈克尔逊干涉仪探测引力波。干涉仪使用激光工作，预先调整两个互相垂直的光路的长度，使进入探测器的两束光干涉相消，光强为零。设两光路分别沿</a:t>
            </a:r>
            <a:r>
              <a:rPr lang="en-US" altLang="zh-CN" sz="2000" b="1" i="1" dirty="0">
                <a:solidFill>
                  <a:srgbClr val="0000FF"/>
                </a:solidFill>
                <a:latin typeface="Times New Roman" pitchFamily="18" charset="0"/>
                <a:cs typeface="Times New Roman" pitchFamily="18" charset="0"/>
              </a:rPr>
              <a:t>x</a:t>
            </a:r>
            <a:r>
              <a:rPr lang="zh-CN" altLang="zh-CN" sz="2000" b="1" dirty="0">
                <a:solidFill>
                  <a:srgbClr val="0000FF"/>
                </a:solidFill>
                <a:latin typeface="Times New Roman" pitchFamily="18" charset="0"/>
                <a:cs typeface="Times New Roman" pitchFamily="18" charset="0"/>
              </a:rPr>
              <a:t>方向和</a:t>
            </a:r>
            <a:r>
              <a:rPr lang="en-US" altLang="zh-CN" sz="2000" b="1" i="1" dirty="0">
                <a:solidFill>
                  <a:srgbClr val="0000FF"/>
                </a:solidFill>
                <a:latin typeface="Times New Roman" pitchFamily="18" charset="0"/>
                <a:cs typeface="Times New Roman" pitchFamily="18" charset="0"/>
              </a:rPr>
              <a:t>y</a:t>
            </a:r>
            <a:r>
              <a:rPr lang="zh-CN" altLang="zh-CN" sz="2000" b="1" dirty="0">
                <a:solidFill>
                  <a:srgbClr val="0000FF"/>
                </a:solidFill>
                <a:latin typeface="Times New Roman" pitchFamily="18" charset="0"/>
                <a:cs typeface="Times New Roman" pitchFamily="18" charset="0"/>
              </a:rPr>
              <a:t>方向，上述简谐引力波沿</a:t>
            </a:r>
            <a:r>
              <a:rPr lang="en-US" altLang="zh-CN" sz="2000" b="1" i="1" dirty="0">
                <a:solidFill>
                  <a:srgbClr val="0000FF"/>
                </a:solidFill>
                <a:latin typeface="Times New Roman" pitchFamily="18" charset="0"/>
                <a:cs typeface="Times New Roman" pitchFamily="18" charset="0"/>
              </a:rPr>
              <a:t>z</a:t>
            </a:r>
            <a:r>
              <a:rPr lang="zh-CN" altLang="zh-CN" sz="2000" b="1" dirty="0">
                <a:solidFill>
                  <a:srgbClr val="0000FF"/>
                </a:solidFill>
                <a:latin typeface="Times New Roman" pitchFamily="18" charset="0"/>
                <a:cs typeface="Times New Roman" pitchFamily="18" charset="0"/>
              </a:rPr>
              <a:t>方向传来。由于引力波很弱，还不能使两干涉光发生相长干涉，但是可以使干涉光稍稍偏离相消状态，导致探测器能够探测到一定光强。问探测器观察到明暗交替变化的频率是多少？试解释原因。</a:t>
            </a:r>
          </a:p>
        </p:txBody>
      </p:sp>
    </p:spTree>
    <p:extLst>
      <p:ext uri="{BB962C8B-B14F-4D97-AF65-F5344CB8AC3E}">
        <p14:creationId xmlns:p14="http://schemas.microsoft.com/office/powerpoint/2010/main" val="2443035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04664"/>
            <a:ext cx="8208912" cy="1938992"/>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4.</a:t>
            </a:r>
            <a:r>
              <a:rPr lang="zh-CN" altLang="zh-CN" sz="2400" b="1" dirty="0" smtClean="0">
                <a:solidFill>
                  <a:srgbClr val="FF0000"/>
                </a:solidFill>
                <a:latin typeface="Times New Roman" pitchFamily="18" charset="0"/>
                <a:cs typeface="Times New Roman" pitchFamily="18" charset="0"/>
              </a:rPr>
              <a:t> </a:t>
            </a:r>
            <a:r>
              <a:rPr lang="zh-CN" altLang="zh-CN" sz="2400" b="1" dirty="0" smtClean="0">
                <a:solidFill>
                  <a:srgbClr val="0000FF"/>
                </a:solidFill>
                <a:latin typeface="Times New Roman" pitchFamily="18" charset="0"/>
                <a:cs typeface="Times New Roman" pitchFamily="18" charset="0"/>
              </a:rPr>
              <a:t>用</a:t>
            </a:r>
            <a:r>
              <a:rPr lang="zh-CN" altLang="zh-CN" sz="2400" b="1" dirty="0">
                <a:solidFill>
                  <a:srgbClr val="0000FF"/>
                </a:solidFill>
                <a:latin typeface="Times New Roman" pitchFamily="18" charset="0"/>
                <a:cs typeface="Times New Roman" pitchFamily="18" charset="0"/>
              </a:rPr>
              <a:t>波长为</a:t>
            </a:r>
            <a:r>
              <a:rPr lang="en-US" altLang="zh-CN" sz="2400" b="1" dirty="0">
                <a:solidFill>
                  <a:srgbClr val="0000FF"/>
                </a:solidFill>
                <a:latin typeface="Times New Roman" pitchFamily="18" charset="0"/>
                <a:cs typeface="Times New Roman" pitchFamily="18" charset="0"/>
              </a:rPr>
              <a:t>600nm</a:t>
            </a:r>
            <a:r>
              <a:rPr lang="zh-CN" altLang="zh-CN" sz="2400" b="1" dirty="0">
                <a:solidFill>
                  <a:srgbClr val="0000FF"/>
                </a:solidFill>
                <a:latin typeface="Times New Roman" pitchFamily="18" charset="0"/>
                <a:cs typeface="Times New Roman" pitchFamily="18" charset="0"/>
              </a:rPr>
              <a:t>的单色光做双缝干涉实验，双缝间距为</a:t>
            </a:r>
            <a:r>
              <a:rPr lang="en-US" altLang="zh-CN" sz="2400" b="1" dirty="0">
                <a:solidFill>
                  <a:srgbClr val="0000FF"/>
                </a:solidFill>
                <a:latin typeface="Times New Roman" pitchFamily="18" charset="0"/>
                <a:cs typeface="Times New Roman" pitchFamily="18" charset="0"/>
              </a:rPr>
              <a:t>0.3mm</a:t>
            </a:r>
            <a:r>
              <a:rPr lang="zh-CN" altLang="zh-CN" sz="2400" b="1" dirty="0">
                <a:solidFill>
                  <a:srgbClr val="0000FF"/>
                </a:solidFill>
                <a:latin typeface="Times New Roman" pitchFamily="18" charset="0"/>
                <a:cs typeface="Times New Roman" pitchFamily="18" charset="0"/>
              </a:rPr>
              <a:t>，在离双缝</a:t>
            </a:r>
            <a:r>
              <a:rPr lang="en-US" altLang="zh-CN" sz="2400" b="1" dirty="0">
                <a:solidFill>
                  <a:srgbClr val="0000FF"/>
                </a:solidFill>
                <a:latin typeface="Times New Roman" pitchFamily="18" charset="0"/>
                <a:cs typeface="Times New Roman" pitchFamily="18" charset="0"/>
              </a:rPr>
              <a:t>1m</a:t>
            </a:r>
            <a:r>
              <a:rPr lang="zh-CN" altLang="zh-CN" sz="2400" b="1" dirty="0">
                <a:solidFill>
                  <a:srgbClr val="0000FF"/>
                </a:solidFill>
                <a:latin typeface="Times New Roman" pitchFamily="18" charset="0"/>
                <a:cs typeface="Times New Roman" pitchFamily="18" charset="0"/>
              </a:rPr>
              <a:t>距离的屏上观察到相邻明纹的间距</a:t>
            </a:r>
            <a:r>
              <a:rPr lang="zh-CN" altLang="zh-CN" sz="2400" b="1" dirty="0" smtClean="0">
                <a:solidFill>
                  <a:srgbClr val="0000FF"/>
                </a:solidFill>
                <a:latin typeface="Times New Roman" pitchFamily="18" charset="0"/>
                <a:cs typeface="Times New Roman" pitchFamily="18" charset="0"/>
              </a:rPr>
              <a:t>为</a:t>
            </a:r>
            <a:r>
              <a:rPr lang="en-US" altLang="zh-CN" sz="2400" b="1" dirty="0" smtClean="0">
                <a:solidFill>
                  <a:srgbClr val="0000FF"/>
                </a:solidFill>
                <a:latin typeface="Times New Roman" pitchFamily="18" charset="0"/>
                <a:cs typeface="Times New Roman" pitchFamily="18" charset="0"/>
              </a:rPr>
              <a:t>________mm</a:t>
            </a:r>
            <a:r>
              <a:rPr lang="zh-CN" altLang="zh-CN" sz="2400" b="1" dirty="0">
                <a:solidFill>
                  <a:srgbClr val="0000FF"/>
                </a:solidFill>
                <a:latin typeface="Times New Roman" pitchFamily="18" charset="0"/>
                <a:cs typeface="Times New Roman" pitchFamily="18" charset="0"/>
              </a:rPr>
              <a:t>。用同样的单色光入射由两块平板玻璃构成的空气劈尖，劈尖角为</a:t>
            </a:r>
            <a:r>
              <a:rPr lang="en-US" altLang="zh-CN" sz="2400" b="1" dirty="0">
                <a:solidFill>
                  <a:srgbClr val="0000FF"/>
                </a:solidFill>
                <a:latin typeface="Times New Roman" pitchFamily="18" charset="0"/>
                <a:cs typeface="Times New Roman" pitchFamily="18" charset="0"/>
              </a:rPr>
              <a:t>1.5</a:t>
            </a:r>
            <a:r>
              <a:rPr lang="en-US" altLang="zh-CN" sz="2400" b="1" dirty="0">
                <a:solidFill>
                  <a:srgbClr val="0000FF"/>
                </a:solidFill>
                <a:latin typeface="Times New Roman" pitchFamily="18" charset="0"/>
                <a:cs typeface="Times New Roman" pitchFamily="18" charset="0"/>
                <a:sym typeface="Symbol"/>
              </a:rPr>
              <a:t></a:t>
            </a:r>
            <a:r>
              <a:rPr lang="en-US" altLang="zh-CN" sz="2400" b="1" dirty="0">
                <a:solidFill>
                  <a:srgbClr val="0000FF"/>
                </a:solidFill>
                <a:latin typeface="Times New Roman" pitchFamily="18" charset="0"/>
                <a:cs typeface="Times New Roman" pitchFamily="18" charset="0"/>
              </a:rPr>
              <a:t>10</a:t>
            </a:r>
            <a:r>
              <a:rPr lang="en-US" altLang="zh-CN" sz="2400" b="1" baseline="30000" dirty="0">
                <a:solidFill>
                  <a:srgbClr val="0000FF"/>
                </a:solidFill>
                <a:latin typeface="Times New Roman" pitchFamily="18" charset="0"/>
                <a:cs typeface="Times New Roman" pitchFamily="18" charset="0"/>
              </a:rPr>
              <a:t>–4 </a:t>
            </a:r>
            <a:r>
              <a:rPr lang="en-US" altLang="zh-CN" sz="2400" b="1" dirty="0">
                <a:solidFill>
                  <a:srgbClr val="0000FF"/>
                </a:solidFill>
                <a:latin typeface="Times New Roman" pitchFamily="18" charset="0"/>
                <a:cs typeface="Times New Roman" pitchFamily="18" charset="0"/>
              </a:rPr>
              <a:t>rad</a:t>
            </a:r>
            <a:r>
              <a:rPr lang="zh-CN" altLang="zh-CN" sz="2400" b="1" dirty="0">
                <a:solidFill>
                  <a:srgbClr val="0000FF"/>
                </a:solidFill>
                <a:latin typeface="Times New Roman" pitchFamily="18" charset="0"/>
                <a:cs typeface="Times New Roman" pitchFamily="18" charset="0"/>
              </a:rPr>
              <a:t>，相邻明纹的间距</a:t>
            </a:r>
            <a:r>
              <a:rPr lang="zh-CN" altLang="zh-CN" sz="2400" b="1" dirty="0" smtClean="0">
                <a:solidFill>
                  <a:srgbClr val="0000FF"/>
                </a:solidFill>
                <a:latin typeface="Times New Roman" pitchFamily="18" charset="0"/>
                <a:cs typeface="Times New Roman" pitchFamily="18" charset="0"/>
              </a:rPr>
              <a:t>为</a:t>
            </a:r>
            <a:r>
              <a:rPr lang="en-US" altLang="zh-CN" sz="2400" b="1" dirty="0" smtClean="0">
                <a:solidFill>
                  <a:srgbClr val="0000FF"/>
                </a:solidFill>
                <a:latin typeface="Times New Roman" pitchFamily="18" charset="0"/>
                <a:cs typeface="Times New Roman" pitchFamily="18" charset="0"/>
              </a:rPr>
              <a:t>________mm</a:t>
            </a:r>
            <a:r>
              <a:rPr lang="zh-CN" altLang="zh-CN" sz="2400" b="1" dirty="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6" name="矩形 5"/>
          <p:cNvSpPr/>
          <p:nvPr/>
        </p:nvSpPr>
        <p:spPr>
          <a:xfrm>
            <a:off x="899592" y="1143327"/>
            <a:ext cx="569387"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2.0</a:t>
            </a:r>
            <a:endParaRPr lang="zh-CN" altLang="en-US" sz="2400" dirty="0">
              <a:solidFill>
                <a:srgbClr val="FF0000"/>
              </a:solidFill>
            </a:endParaRPr>
          </a:p>
        </p:txBody>
      </p:sp>
      <p:sp>
        <p:nvSpPr>
          <p:cNvPr id="7" name="矩形 6"/>
          <p:cNvSpPr/>
          <p:nvPr/>
        </p:nvSpPr>
        <p:spPr>
          <a:xfrm>
            <a:off x="899592" y="1887215"/>
            <a:ext cx="569387"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2.0</a:t>
            </a:r>
            <a:endParaRPr lang="zh-CN" altLang="en-US" sz="2400" dirty="0">
              <a:solidFill>
                <a:srgbClr val="FF0000"/>
              </a:solidFill>
            </a:endParaRPr>
          </a:p>
        </p:txBody>
      </p:sp>
      <p:sp>
        <p:nvSpPr>
          <p:cNvPr id="8" name="TextBox 7"/>
          <p:cNvSpPr txBox="1"/>
          <p:nvPr/>
        </p:nvSpPr>
        <p:spPr>
          <a:xfrm>
            <a:off x="2085217" y="2391271"/>
            <a:ext cx="1694695" cy="461665"/>
          </a:xfrm>
          <a:prstGeom prst="rect">
            <a:avLst/>
          </a:prstGeom>
          <a:noFill/>
        </p:spPr>
        <p:txBody>
          <a:bodyPr wrap="none" rtlCol="0">
            <a:spAutoFit/>
          </a:bodyPr>
          <a:lstStyle/>
          <a:p>
            <a:r>
              <a:rPr lang="el-GR" altLang="zh-CN" sz="2400" b="1" i="1" dirty="0" smtClean="0">
                <a:solidFill>
                  <a:srgbClr val="0000FF"/>
                </a:solidFill>
                <a:latin typeface="Times New Roman" pitchFamily="18" charset="0"/>
                <a:cs typeface="Times New Roman" pitchFamily="18" charset="0"/>
              </a:rPr>
              <a:t>Δ</a:t>
            </a:r>
            <a:r>
              <a:rPr lang="en-US" altLang="zh-CN" sz="2400" b="1" i="1" dirty="0" smtClean="0">
                <a:solidFill>
                  <a:srgbClr val="0000FF"/>
                </a:solidFill>
                <a:latin typeface="Times New Roman" pitchFamily="18" charset="0"/>
                <a:cs typeface="Times New Roman" pitchFamily="18" charset="0"/>
              </a:rPr>
              <a:t>x</a:t>
            </a:r>
            <a:r>
              <a:rPr lang="en-US" altLang="zh-CN" sz="2400" b="1" dirty="0" smtClean="0">
                <a:solidFill>
                  <a:srgbClr val="0000FF"/>
                </a:solidFill>
                <a:latin typeface="Times New Roman" pitchFamily="18" charset="0"/>
                <a:cs typeface="Times New Roman" pitchFamily="18" charset="0"/>
              </a:rPr>
              <a:t> = </a:t>
            </a:r>
            <a:r>
              <a:rPr lang="el-GR" altLang="zh-CN" sz="2400" b="1" i="1" dirty="0" smtClean="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D</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d</a:t>
            </a:r>
            <a:r>
              <a:rPr lang="en-US" altLang="zh-CN" sz="2400" b="1" dirty="0" smtClean="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9" name="TextBox 8"/>
          <p:cNvSpPr txBox="1"/>
          <p:nvPr/>
        </p:nvSpPr>
        <p:spPr>
          <a:xfrm>
            <a:off x="4605497" y="2420888"/>
            <a:ext cx="1601529"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L </a:t>
            </a:r>
            <a:r>
              <a:rPr lang="en-US" altLang="zh-CN" sz="2400" b="1" dirty="0" smtClean="0">
                <a:solidFill>
                  <a:srgbClr val="0000FF"/>
                </a:solidFill>
                <a:latin typeface="Times New Roman" pitchFamily="18" charset="0"/>
                <a:cs typeface="Times New Roman" pitchFamily="18" charset="0"/>
              </a:rPr>
              <a:t>= </a:t>
            </a:r>
            <a:r>
              <a:rPr lang="el-GR" altLang="zh-CN" sz="2400" b="1" i="1" dirty="0" smtClean="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/2sin</a:t>
            </a:r>
            <a:r>
              <a:rPr lang="el-GR" altLang="zh-CN" sz="2400" b="1" i="1" dirty="0" smtClean="0">
                <a:solidFill>
                  <a:srgbClr val="0000FF"/>
                </a:solidFill>
                <a:latin typeface="Times New Roman" pitchFamily="18" charset="0"/>
                <a:cs typeface="Times New Roman" pitchFamily="18" charset="0"/>
              </a:rPr>
              <a:t>θ</a:t>
            </a:r>
            <a:endParaRPr lang="zh-CN" altLang="en-US" sz="2400" b="1" i="1" dirty="0">
              <a:solidFill>
                <a:srgbClr val="0000FF"/>
              </a:solidFill>
              <a:latin typeface="Times New Roman" pitchFamily="18" charset="0"/>
              <a:cs typeface="Times New Roman" pitchFamily="18" charset="0"/>
            </a:endParaRPr>
          </a:p>
        </p:txBody>
      </p:sp>
      <p:sp>
        <p:nvSpPr>
          <p:cNvPr id="10" name="矩形 9"/>
          <p:cNvSpPr/>
          <p:nvPr/>
        </p:nvSpPr>
        <p:spPr>
          <a:xfrm>
            <a:off x="467544" y="3356992"/>
            <a:ext cx="5112568" cy="2677656"/>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5. </a:t>
            </a:r>
            <a:r>
              <a:rPr lang="zh-CN" altLang="zh-CN" sz="2400" b="1" dirty="0" smtClean="0">
                <a:solidFill>
                  <a:srgbClr val="0000FF"/>
                </a:solidFill>
                <a:latin typeface="Times New Roman" pitchFamily="18" charset="0"/>
                <a:cs typeface="Times New Roman" pitchFamily="18" charset="0"/>
              </a:rPr>
              <a:t>如</a:t>
            </a:r>
            <a:r>
              <a:rPr lang="zh-CN" altLang="zh-CN" sz="2400" b="1" dirty="0">
                <a:solidFill>
                  <a:srgbClr val="0000FF"/>
                </a:solidFill>
                <a:latin typeface="Times New Roman" pitchFamily="18" charset="0"/>
                <a:cs typeface="Times New Roman" pitchFamily="18" charset="0"/>
              </a:rPr>
              <a:t>图所示，一束自然光以布儒斯特角</a:t>
            </a:r>
            <a:r>
              <a:rPr lang="en-US" altLang="zh-CN" sz="2400" b="1" i="1" dirty="0" err="1">
                <a:solidFill>
                  <a:srgbClr val="0000FF"/>
                </a:solidFill>
                <a:latin typeface="Times New Roman" pitchFamily="18" charset="0"/>
                <a:cs typeface="Times New Roman" pitchFamily="18" charset="0"/>
              </a:rPr>
              <a:t>i</a:t>
            </a:r>
            <a:r>
              <a:rPr lang="en-US" altLang="zh-CN" sz="2400" b="1" baseline="-25000" dirty="0" err="1">
                <a:solidFill>
                  <a:srgbClr val="0000FF"/>
                </a:solidFill>
                <a:latin typeface="Times New Roman" pitchFamily="18" charset="0"/>
                <a:cs typeface="Times New Roman" pitchFamily="18" charset="0"/>
              </a:rPr>
              <a:t>B</a:t>
            </a:r>
            <a:r>
              <a:rPr lang="en-US" altLang="zh-CN" sz="2400" b="1" dirty="0">
                <a:solidFill>
                  <a:srgbClr val="0000FF"/>
                </a:solidFill>
                <a:latin typeface="Times New Roman" pitchFamily="18" charset="0"/>
                <a:cs typeface="Times New Roman" pitchFamily="18" charset="0"/>
              </a:rPr>
              <a:t> = 60</a:t>
            </a:r>
            <a:r>
              <a:rPr lang="en-US" altLang="zh-CN" sz="2400" b="1" dirty="0">
                <a:solidFill>
                  <a:srgbClr val="0000FF"/>
                </a:solidFill>
                <a:latin typeface="Times New Roman" pitchFamily="18" charset="0"/>
                <a:cs typeface="Times New Roman" pitchFamily="18" charset="0"/>
                <a:sym typeface="Symbol"/>
              </a:rPr>
              <a:t></a:t>
            </a:r>
            <a:r>
              <a:rPr lang="zh-CN" altLang="zh-CN" sz="2400" b="1" dirty="0">
                <a:solidFill>
                  <a:srgbClr val="0000FF"/>
                </a:solidFill>
                <a:latin typeface="Times New Roman" pitchFamily="18" charset="0"/>
                <a:cs typeface="Times New Roman" pitchFamily="18" charset="0"/>
              </a:rPr>
              <a:t>入射石英玻璃表面，被其反射。可以通过在入射光路中垂直加入偏振片的方式，使反射光消失。偏振片的</a:t>
            </a:r>
            <a:r>
              <a:rPr lang="zh-CN" altLang="zh-CN" sz="2400" b="1" dirty="0" smtClean="0">
                <a:solidFill>
                  <a:srgbClr val="0000FF"/>
                </a:solidFill>
                <a:latin typeface="Times New Roman" pitchFamily="18" charset="0"/>
                <a:cs typeface="Times New Roman" pitchFamily="18" charset="0"/>
              </a:rPr>
              <a:t>偏振</a:t>
            </a:r>
            <a:r>
              <a:rPr lang="zh-CN" altLang="zh-CN" sz="2400" b="1" dirty="0">
                <a:solidFill>
                  <a:srgbClr val="0000FF"/>
                </a:solidFill>
                <a:latin typeface="+mn-ea"/>
                <a:cs typeface="Times New Roman" pitchFamily="18" charset="0"/>
              </a:rPr>
              <a:t>化方向应</a:t>
            </a:r>
            <a:r>
              <a:rPr lang="zh-CN" altLang="zh-CN" sz="2400" b="1" dirty="0" smtClean="0">
                <a:solidFill>
                  <a:srgbClr val="0000FF"/>
                </a:solidFill>
                <a:latin typeface="+mn-ea"/>
                <a:cs typeface="Times New Roman" pitchFamily="18" charset="0"/>
              </a:rPr>
              <a:t>为</a:t>
            </a:r>
            <a:r>
              <a:rPr lang="en-US" altLang="zh-CN" sz="2400" b="1" u="sng" dirty="0" smtClean="0">
                <a:solidFill>
                  <a:srgbClr val="0000FF"/>
                </a:solidFill>
                <a:latin typeface="+mn-ea"/>
                <a:cs typeface="Times New Roman" pitchFamily="18" charset="0"/>
              </a:rPr>
              <a:t> __________   </a:t>
            </a:r>
            <a:r>
              <a:rPr lang="zh-CN" altLang="zh-CN" sz="2400" b="1" dirty="0">
                <a:solidFill>
                  <a:srgbClr val="0000FF"/>
                </a:solidFill>
                <a:latin typeface="+mn-ea"/>
                <a:cs typeface="Times New Roman" pitchFamily="18" charset="0"/>
              </a:rPr>
              <a:t>（选填平行于纸面、或垂直于纸面、或与纸面成某角度）。</a:t>
            </a:r>
            <a:endParaRPr lang="zh-CN" altLang="en-US" sz="2400" b="1" dirty="0">
              <a:solidFill>
                <a:srgbClr val="0000FF"/>
              </a:solidFill>
              <a:latin typeface="+mn-ea"/>
              <a:cs typeface="Times New Roman"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501008"/>
            <a:ext cx="3307080" cy="216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632524" y="4839543"/>
            <a:ext cx="1731564" cy="461665"/>
          </a:xfrm>
          <a:prstGeom prst="rect">
            <a:avLst/>
          </a:prstGeom>
        </p:spPr>
        <p:txBody>
          <a:bodyPr wrap="none">
            <a:spAutoFit/>
          </a:bodyPr>
          <a:lstStyle/>
          <a:p>
            <a:r>
              <a:rPr lang="zh-CN" altLang="zh-CN" sz="2400" b="1" dirty="0" smtClean="0">
                <a:solidFill>
                  <a:srgbClr val="FF0000"/>
                </a:solidFill>
                <a:latin typeface="+mn-ea"/>
                <a:cs typeface="Times New Roman" pitchFamily="18" charset="0"/>
              </a:rPr>
              <a:t>平行</a:t>
            </a:r>
            <a:r>
              <a:rPr lang="zh-CN" altLang="zh-CN" sz="2400" b="1" dirty="0">
                <a:solidFill>
                  <a:srgbClr val="FF0000"/>
                </a:solidFill>
                <a:latin typeface="+mn-ea"/>
                <a:cs typeface="Times New Roman" pitchFamily="18" charset="0"/>
              </a:rPr>
              <a:t>于纸面</a:t>
            </a:r>
            <a:endParaRPr lang="zh-CN" altLang="en-US" sz="2400" dirty="0">
              <a:solidFill>
                <a:srgbClr val="FF0000"/>
              </a:solidFill>
            </a:endParaRPr>
          </a:p>
        </p:txBody>
      </p:sp>
    </p:spTree>
    <p:extLst>
      <p:ext uri="{BB962C8B-B14F-4D97-AF65-F5344CB8AC3E}">
        <p14:creationId xmlns:p14="http://schemas.microsoft.com/office/powerpoint/2010/main" val="41460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3" y="437406"/>
            <a:ext cx="65436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539552" y="2524834"/>
            <a:ext cx="998991" cy="400110"/>
          </a:xfrm>
          <a:prstGeom prst="rect">
            <a:avLst/>
          </a:prstGeom>
        </p:spPr>
        <p:txBody>
          <a:bodyPr wrap="none">
            <a:spAutoFit/>
          </a:bodyPr>
          <a:lstStyle/>
          <a:p>
            <a:r>
              <a:rPr lang="zh-CN" altLang="zh-CN" sz="2000" b="1" dirty="0">
                <a:solidFill>
                  <a:srgbClr val="FF0000"/>
                </a:solidFill>
                <a:latin typeface="Times New Roman" pitchFamily="18" charset="0"/>
                <a:cs typeface="Times New Roman" pitchFamily="18" charset="0"/>
              </a:rPr>
              <a:t>答：</a:t>
            </a:r>
            <a:r>
              <a:rPr lang="en-US" altLang="zh-CN" sz="2000" b="1" dirty="0">
                <a:solidFill>
                  <a:srgbClr val="0000FF"/>
                </a:solidFill>
                <a:latin typeface="Times New Roman" pitchFamily="18" charset="0"/>
                <a:cs typeface="Times New Roman" pitchFamily="18" charset="0"/>
              </a:rPr>
              <a:t>(1)</a:t>
            </a:r>
            <a:endParaRPr lang="zh-CN" altLang="en-US" sz="2000" b="1" dirty="0">
              <a:solidFill>
                <a:srgbClr val="0000FF"/>
              </a:solidFill>
              <a:latin typeface="Times New Roman" pitchFamily="18" charset="0"/>
              <a:cs typeface="Times New Roman" pitchFamily="18" charset="0"/>
            </a:endParaRPr>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048061647"/>
              </p:ext>
            </p:extLst>
          </p:nvPr>
        </p:nvGraphicFramePr>
        <p:xfrm>
          <a:off x="1979712" y="2276872"/>
          <a:ext cx="5410080" cy="1904400"/>
        </p:xfrm>
        <a:graphic>
          <a:graphicData uri="http://schemas.openxmlformats.org/presentationml/2006/ole">
            <mc:AlternateContent xmlns:mc="http://schemas.openxmlformats.org/markup-compatibility/2006">
              <mc:Choice xmlns:v="urn:schemas-microsoft-com:vml" Requires="v">
                <p:oleObj spid="_x0000_s33795" name="公式" r:id="rId4" imgW="2705040" imgH="952200" progId="Equation.3">
                  <p:embed/>
                </p:oleObj>
              </mc:Choice>
              <mc:Fallback>
                <p:oleObj name="公式" r:id="rId4" imgW="2705040" imgH="952200" progId="Equation.3">
                  <p:embed/>
                  <p:pic>
                    <p:nvPicPr>
                      <p:cNvPr id="0" name=""/>
                      <p:cNvPicPr>
                        <a:picLocks noChangeAspect="1" noChangeArrowheads="1"/>
                      </p:cNvPicPr>
                      <p:nvPr/>
                    </p:nvPicPr>
                    <p:blipFill>
                      <a:blip r:embed="rId5"/>
                      <a:srcRect/>
                      <a:stretch>
                        <a:fillRect/>
                      </a:stretch>
                    </p:blipFill>
                    <p:spPr bwMode="auto">
                      <a:xfrm>
                        <a:off x="1979712" y="2276872"/>
                        <a:ext cx="5410080" cy="190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1039047" y="4437112"/>
            <a:ext cx="7205361" cy="1938992"/>
          </a:xfrm>
          <a:prstGeom prst="rect">
            <a:avLst/>
          </a:prstGeom>
        </p:spPr>
        <p:txBody>
          <a:bodyPr wrap="square">
            <a:spAutoFit/>
          </a:bodyPr>
          <a:lstStyle/>
          <a:p>
            <a:r>
              <a:rPr lang="en-US" altLang="zh-CN" sz="2000" b="1" dirty="0">
                <a:solidFill>
                  <a:srgbClr val="0000FF"/>
                </a:solidFill>
                <a:latin typeface="Times New Roman" pitchFamily="18" charset="0"/>
                <a:cs typeface="Times New Roman" pitchFamily="18" charset="0"/>
              </a:rPr>
              <a:t>(2) </a:t>
            </a:r>
            <a:r>
              <a:rPr lang="zh-CN" altLang="zh-CN" sz="2000" b="1" dirty="0">
                <a:solidFill>
                  <a:srgbClr val="0000FF"/>
                </a:solidFill>
                <a:latin typeface="Times New Roman" pitchFamily="18" charset="0"/>
                <a:cs typeface="Times New Roman" pitchFamily="18" charset="0"/>
              </a:rPr>
              <a:t>探测器观察到明暗交替变化的频率是</a:t>
            </a:r>
            <a:r>
              <a:rPr lang="en-US" altLang="zh-CN" sz="2000" b="1" dirty="0">
                <a:solidFill>
                  <a:srgbClr val="0000FF"/>
                </a:solidFill>
                <a:latin typeface="Times New Roman" pitchFamily="18" charset="0"/>
                <a:cs typeface="Times New Roman" pitchFamily="18" charset="0"/>
              </a:rPr>
              <a:t>300Hz</a:t>
            </a:r>
            <a:r>
              <a:rPr lang="zh-CN" altLang="zh-CN" sz="2000" b="1" dirty="0" smtClean="0">
                <a:solidFill>
                  <a:srgbClr val="0000FF"/>
                </a:solidFill>
                <a:latin typeface="Times New Roman" pitchFamily="18" charset="0"/>
                <a:cs typeface="Times New Roman" pitchFamily="18" charset="0"/>
              </a:rPr>
              <a:t>。</a:t>
            </a:r>
            <a:endParaRPr lang="en-US" altLang="zh-CN" sz="2000" b="1" dirty="0" smtClean="0">
              <a:solidFill>
                <a:srgbClr val="0000FF"/>
              </a:solidFill>
              <a:latin typeface="Times New Roman" pitchFamily="18" charset="0"/>
              <a:cs typeface="Times New Roman" pitchFamily="18" charset="0"/>
            </a:endParaRPr>
          </a:p>
          <a:p>
            <a:r>
              <a:rPr lang="zh-CN" altLang="zh-CN" sz="2000" b="1" dirty="0" smtClean="0">
                <a:solidFill>
                  <a:srgbClr val="0000FF"/>
                </a:solidFill>
                <a:latin typeface="Times New Roman" pitchFamily="18" charset="0"/>
                <a:cs typeface="Times New Roman" pitchFamily="18" charset="0"/>
              </a:rPr>
              <a:t>设</a:t>
            </a:r>
            <a:r>
              <a:rPr lang="zh-CN" altLang="zh-CN" sz="2000" b="1" dirty="0">
                <a:solidFill>
                  <a:srgbClr val="0000FF"/>
                </a:solidFill>
                <a:latin typeface="Times New Roman" pitchFamily="18" charset="0"/>
                <a:cs typeface="Times New Roman" pitchFamily="18" charset="0"/>
              </a:rPr>
              <a:t>两光路分别位于</a:t>
            </a:r>
            <a:r>
              <a:rPr lang="en-US" altLang="zh-CN" sz="2000" b="1" i="1" dirty="0">
                <a:solidFill>
                  <a:srgbClr val="0000FF"/>
                </a:solidFill>
                <a:latin typeface="Times New Roman" pitchFamily="18" charset="0"/>
                <a:cs typeface="Times New Roman" pitchFamily="18" charset="0"/>
              </a:rPr>
              <a:t>x</a:t>
            </a:r>
            <a:r>
              <a:rPr lang="zh-CN" altLang="zh-CN" sz="2000" b="1" dirty="0">
                <a:solidFill>
                  <a:srgbClr val="0000FF"/>
                </a:solidFill>
                <a:latin typeface="Times New Roman" pitchFamily="18" charset="0"/>
                <a:cs typeface="Times New Roman" pitchFamily="18" charset="0"/>
              </a:rPr>
              <a:t>轴和</a:t>
            </a:r>
            <a:r>
              <a:rPr lang="en-US" altLang="zh-CN" sz="2000" b="1" i="1" dirty="0">
                <a:solidFill>
                  <a:srgbClr val="0000FF"/>
                </a:solidFill>
                <a:latin typeface="Times New Roman" pitchFamily="18" charset="0"/>
                <a:cs typeface="Times New Roman" pitchFamily="18" charset="0"/>
              </a:rPr>
              <a:t>y</a:t>
            </a:r>
            <a:r>
              <a:rPr lang="zh-CN" altLang="zh-CN" sz="2000" b="1" dirty="0">
                <a:solidFill>
                  <a:srgbClr val="0000FF"/>
                </a:solidFill>
                <a:latin typeface="Times New Roman" pitchFamily="18" charset="0"/>
                <a:cs typeface="Times New Roman" pitchFamily="18" charset="0"/>
              </a:rPr>
              <a:t>轴，图</a:t>
            </a:r>
            <a:r>
              <a:rPr lang="en-US" altLang="zh-CN" sz="2000" b="1" dirty="0">
                <a:solidFill>
                  <a:srgbClr val="0000FF"/>
                </a:solidFill>
                <a:latin typeface="Times New Roman" pitchFamily="18" charset="0"/>
                <a:cs typeface="Times New Roman" pitchFamily="18" charset="0"/>
              </a:rPr>
              <a:t>(a)</a:t>
            </a:r>
            <a:r>
              <a:rPr lang="zh-CN" altLang="zh-CN" sz="2000" b="1" dirty="0">
                <a:solidFill>
                  <a:srgbClr val="0000FF"/>
                </a:solidFill>
                <a:latin typeface="Times New Roman" pitchFamily="18" charset="0"/>
                <a:cs typeface="Times New Roman" pitchFamily="18" charset="0"/>
              </a:rPr>
              <a:t>状态下，</a:t>
            </a:r>
            <a:r>
              <a:rPr lang="en-US" altLang="zh-CN" sz="2000" b="1" i="1" dirty="0">
                <a:solidFill>
                  <a:srgbClr val="0000FF"/>
                </a:solidFill>
                <a:latin typeface="Times New Roman" pitchFamily="18" charset="0"/>
                <a:cs typeface="Times New Roman" pitchFamily="18" charset="0"/>
              </a:rPr>
              <a:t>x</a:t>
            </a:r>
            <a:r>
              <a:rPr lang="zh-CN" altLang="zh-CN" sz="2000" b="1" dirty="0">
                <a:solidFill>
                  <a:srgbClr val="0000FF"/>
                </a:solidFill>
                <a:latin typeface="Times New Roman" pitchFamily="18" charset="0"/>
                <a:cs typeface="Times New Roman" pitchFamily="18" charset="0"/>
              </a:rPr>
              <a:t>方向空间压缩最大，</a:t>
            </a:r>
            <a:r>
              <a:rPr lang="en-US" altLang="zh-CN" sz="2000" b="1" i="1" dirty="0">
                <a:solidFill>
                  <a:srgbClr val="0000FF"/>
                </a:solidFill>
                <a:latin typeface="Times New Roman" pitchFamily="18" charset="0"/>
                <a:cs typeface="Times New Roman" pitchFamily="18" charset="0"/>
              </a:rPr>
              <a:t>y</a:t>
            </a:r>
            <a:r>
              <a:rPr lang="zh-CN" altLang="zh-CN" sz="2000" b="1" dirty="0">
                <a:solidFill>
                  <a:srgbClr val="0000FF"/>
                </a:solidFill>
                <a:latin typeface="Times New Roman" pitchFamily="18" charset="0"/>
                <a:cs typeface="Times New Roman" pitchFamily="18" charset="0"/>
              </a:rPr>
              <a:t>方向空间伸张最大，引起两束光光程差最大，探测器获得最大光强。同理，图</a:t>
            </a:r>
            <a:r>
              <a:rPr lang="en-US" altLang="zh-CN" sz="2000" b="1" dirty="0">
                <a:solidFill>
                  <a:srgbClr val="0000FF"/>
                </a:solidFill>
                <a:latin typeface="Times New Roman" pitchFamily="18" charset="0"/>
                <a:cs typeface="Times New Roman" pitchFamily="18" charset="0"/>
              </a:rPr>
              <a:t>(c)</a:t>
            </a:r>
            <a:r>
              <a:rPr lang="zh-CN" altLang="zh-CN" sz="2000" b="1" dirty="0">
                <a:solidFill>
                  <a:srgbClr val="0000FF"/>
                </a:solidFill>
                <a:latin typeface="Times New Roman" pitchFamily="18" charset="0"/>
                <a:cs typeface="Times New Roman" pitchFamily="18" charset="0"/>
              </a:rPr>
              <a:t>状态下获得零光强，图</a:t>
            </a:r>
            <a:r>
              <a:rPr lang="en-US" altLang="zh-CN" sz="2000" b="1" dirty="0">
                <a:solidFill>
                  <a:srgbClr val="0000FF"/>
                </a:solidFill>
                <a:latin typeface="Times New Roman" pitchFamily="18" charset="0"/>
                <a:cs typeface="Times New Roman" pitchFamily="18" charset="0"/>
              </a:rPr>
              <a:t>(e)</a:t>
            </a:r>
            <a:r>
              <a:rPr lang="zh-CN" altLang="zh-CN" sz="2000" b="1" dirty="0">
                <a:solidFill>
                  <a:srgbClr val="0000FF"/>
                </a:solidFill>
                <a:latin typeface="Times New Roman" pitchFamily="18" charset="0"/>
                <a:cs typeface="Times New Roman" pitchFamily="18" charset="0"/>
              </a:rPr>
              <a:t>状态下获得最大光强。所以探测器探测明暗变化的周期为</a:t>
            </a:r>
            <a:r>
              <a:rPr lang="en-US" altLang="zh-CN" sz="2000" b="1" i="1" dirty="0">
                <a:solidFill>
                  <a:srgbClr val="0000FF"/>
                </a:solidFill>
                <a:latin typeface="Times New Roman" pitchFamily="18" charset="0"/>
                <a:cs typeface="Times New Roman" pitchFamily="18" charset="0"/>
              </a:rPr>
              <a:t>T</a:t>
            </a:r>
            <a:r>
              <a:rPr lang="en-US" altLang="zh-CN" sz="2000" b="1" dirty="0">
                <a:solidFill>
                  <a:srgbClr val="0000FF"/>
                </a:solidFill>
                <a:latin typeface="Times New Roman" pitchFamily="18" charset="0"/>
                <a:cs typeface="Times New Roman" pitchFamily="18" charset="0"/>
              </a:rPr>
              <a:t>/2</a:t>
            </a:r>
            <a:r>
              <a:rPr lang="zh-CN" altLang="zh-CN" sz="2000" b="1" dirty="0">
                <a:solidFill>
                  <a:srgbClr val="0000FF"/>
                </a:solidFill>
                <a:latin typeface="Times New Roman" pitchFamily="18" charset="0"/>
                <a:cs typeface="Times New Roman" pitchFamily="18" charset="0"/>
              </a:rPr>
              <a:t>，即频率为引力波频率的二倍。</a:t>
            </a:r>
            <a:endParaRPr lang="zh-CN" altLang="en-US" sz="20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011403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2"/>
              <p:cNvSpPr>
                <a:spLocks noChangeArrowheads="1"/>
              </p:cNvSpPr>
              <p:nvPr/>
            </p:nvSpPr>
            <p:spPr bwMode="auto">
              <a:xfrm>
                <a:off x="179512" y="236897"/>
                <a:ext cx="8640960" cy="65566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altLang="zh-CN" sz="2400" b="1" u="none" strike="noStrike" cap="none" normalizeH="0" baseline="0" dirty="0" smtClean="0">
                    <a:ln>
                      <a:noFill/>
                    </a:ln>
                    <a:solidFill>
                      <a:srgbClr val="FF0000"/>
                    </a:solidFill>
                    <a:effectLst/>
                    <a:latin typeface="Times New Roman" pitchFamily="18" charset="0"/>
                    <a:cs typeface="Times New Roman" pitchFamily="18" charset="0"/>
                  </a:rPr>
                  <a:t>14. </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乐器发出的声音与构成乐器的媒质的振动模式有关，比如弦乐器的音调就与弦的振动模式有关，管乐器的音调就与其中气柱的振动模式有关。这些媒质的振动模式可以看成是在其上传播的波不断在两端来回反射并叠加的结果。以弦乐器为例，振动媒质可以看成是两端固定的弦，其上的振动模式对应于满足驻波条件的特征振动，设弦长为</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L</a:t>
                </a:r>
                <a:r>
                  <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rPr>
                  <a:t>，驻波条件即为</a:t>
                </a:r>
                <a14:m>
                  <m:oMath xmlns:m="http://schemas.openxmlformats.org/officeDocument/2006/math">
                    <m:r>
                      <a:rPr kumimoji="0" lang="en-US" altLang="zh-CN" sz="2400" b="1" i="1" u="none" strike="noStrike" cap="none" normalizeH="0" baseline="0" smtClean="0">
                        <a:ln>
                          <a:noFill/>
                        </a:ln>
                        <a:solidFill>
                          <a:srgbClr val="0000FF"/>
                        </a:solidFill>
                        <a:effectLst/>
                        <a:latin typeface="Cambria Math"/>
                        <a:cs typeface="Times New Roman" pitchFamily="18" charset="0"/>
                      </a:rPr>
                      <m:t>𝑳</m:t>
                    </m:r>
                    <m:r>
                      <a:rPr kumimoji="0" lang="en-US" altLang="zh-CN" sz="2400" b="1" i="1" u="none" strike="noStrike" cap="none" normalizeH="0" baseline="0" smtClean="0">
                        <a:ln>
                          <a:noFill/>
                        </a:ln>
                        <a:solidFill>
                          <a:srgbClr val="0000FF"/>
                        </a:solidFill>
                        <a:effectLst/>
                        <a:latin typeface="Cambria Math"/>
                        <a:cs typeface="Times New Roman" pitchFamily="18" charset="0"/>
                      </a:rPr>
                      <m:t>=</m:t>
                    </m:r>
                    <m:r>
                      <a:rPr kumimoji="0" lang="en-US" altLang="zh-CN" sz="2400" b="1" i="1" u="none" strike="noStrike" cap="none" normalizeH="0" baseline="0" smtClean="0">
                        <a:ln>
                          <a:noFill/>
                        </a:ln>
                        <a:solidFill>
                          <a:srgbClr val="0000FF"/>
                        </a:solidFill>
                        <a:effectLst/>
                        <a:latin typeface="Cambria Math"/>
                        <a:cs typeface="Times New Roman" pitchFamily="18" charset="0"/>
                      </a:rPr>
                      <m:t>𝒏</m:t>
                    </m:r>
                    <m:r>
                      <a:rPr kumimoji="0" lang="en-US" altLang="zh-CN" sz="2400" b="1" i="1" u="none" strike="noStrike" cap="none" normalizeH="0" baseline="0" smtClean="0">
                        <a:ln>
                          <a:noFill/>
                        </a:ln>
                        <a:solidFill>
                          <a:srgbClr val="0000FF"/>
                        </a:solidFill>
                        <a:effectLst/>
                        <a:latin typeface="Cambria Math"/>
                        <a:cs typeface="Times New Roman" pitchFamily="18" charset="0"/>
                      </a:rPr>
                      <m:t>∙</m:t>
                    </m:r>
                    <m:f>
                      <m:fPr>
                        <m:ctrlPr>
                          <a:rPr kumimoji="0" lang="en-US" altLang="zh-CN" sz="2400" b="1" i="1" u="none" strike="noStrike" cap="none" normalizeH="0" baseline="0" smtClean="0">
                            <a:ln>
                              <a:noFill/>
                            </a:ln>
                            <a:solidFill>
                              <a:srgbClr val="0000FF"/>
                            </a:solidFill>
                            <a:effectLst/>
                            <a:latin typeface="Cambria Math"/>
                            <a:cs typeface="Times New Roman" pitchFamily="18" charset="0"/>
                          </a:rPr>
                        </m:ctrlPr>
                      </m:fPr>
                      <m:num>
                        <m:r>
                          <a:rPr kumimoji="0" lang="el-GR" altLang="zh-CN" sz="2400" b="1" i="1" u="none" strike="noStrike" cap="none" normalizeH="0" baseline="0" smtClean="0">
                            <a:ln>
                              <a:noFill/>
                            </a:ln>
                            <a:solidFill>
                              <a:srgbClr val="0000FF"/>
                            </a:solidFill>
                            <a:effectLst/>
                            <a:latin typeface="Cambria Math"/>
                            <a:cs typeface="Times New Roman" pitchFamily="18" charset="0"/>
                          </a:rPr>
                          <m:t>𝝀</m:t>
                        </m:r>
                      </m:num>
                      <m:den>
                        <m:r>
                          <a:rPr kumimoji="0" lang="en-US" altLang="zh-CN" sz="2400" b="1" i="1" u="none" strike="noStrike" cap="none" normalizeH="0" baseline="0" smtClean="0">
                            <a:ln>
                              <a:noFill/>
                            </a:ln>
                            <a:solidFill>
                              <a:srgbClr val="0000FF"/>
                            </a:solidFill>
                            <a:effectLst/>
                            <a:latin typeface="Cambria Math"/>
                            <a:cs typeface="Times New Roman" pitchFamily="18" charset="0"/>
                          </a:rPr>
                          <m:t>𝟐</m:t>
                        </m:r>
                      </m:den>
                    </m:f>
                  </m:oMath>
                </a14:m>
                <a:r>
                  <a:rPr lang="zh-CN" altLang="en-US" sz="2400" b="1" dirty="0" smtClean="0">
                    <a:solidFill>
                      <a:srgbClr val="0000FF"/>
                    </a:solidFill>
                    <a:latin typeface="Times New Roman" pitchFamily="18" charset="0"/>
                    <a:cs typeface="Times New Roman" pitchFamily="18" charset="0"/>
                  </a:rPr>
                  <a:t>，</a:t>
                </a:r>
                <a:r>
                  <a:rPr lang="zh-CN" altLang="en-US" sz="2400" b="1" dirty="0">
                    <a:solidFill>
                      <a:srgbClr val="0000FF"/>
                    </a:solidFill>
                    <a:latin typeface="Times New Roman" pitchFamily="18" charset="0"/>
                    <a:cs typeface="Times New Roman" pitchFamily="18" charset="0"/>
                  </a:rPr>
                  <a:t>其中</a:t>
                </a:r>
                <a:r>
                  <a:rPr lang="en-US" altLang="zh-CN" sz="2400" b="1" dirty="0">
                    <a:solidFill>
                      <a:srgbClr val="0000FF"/>
                    </a:solidFill>
                    <a:latin typeface="Times New Roman" pitchFamily="18" charset="0"/>
                    <a:cs typeface="Times New Roman" pitchFamily="18" charset="0"/>
                  </a:rPr>
                  <a:t>n=1, 2, 3</a:t>
                </a:r>
                <a:r>
                  <a:rPr lang="en-US" altLang="zh-CN" sz="2400" b="1" dirty="0">
                    <a:solidFill>
                      <a:srgbClr val="0000FF"/>
                    </a:solidFill>
                    <a:latin typeface="Times New Roman" pitchFamily="18" charset="0"/>
                    <a:cs typeface="Times New Roman" pitchFamily="18" charset="0"/>
                    <a:sym typeface="Symbol" pitchFamily="18" charset="2"/>
                  </a:rPr>
                  <a:t></a:t>
                </a:r>
                <a:r>
                  <a:rPr lang="zh-CN" altLang="en-US" sz="2400" b="1" dirty="0">
                    <a:solidFill>
                      <a:srgbClr val="0000FF"/>
                    </a:solidFill>
                    <a:latin typeface="Times New Roman" pitchFamily="18" charset="0"/>
                    <a:cs typeface="Times New Roman" pitchFamily="18" charset="0"/>
                  </a:rPr>
                  <a:t>，</a:t>
                </a:r>
                <a:r>
                  <a:rPr lang="zh-CN" altLang="en-US" sz="2400" b="1" i="1" dirty="0">
                    <a:solidFill>
                      <a:srgbClr val="0000FF"/>
                    </a:solidFill>
                    <a:latin typeface="Times New Roman" pitchFamily="18" charset="0"/>
                    <a:cs typeface="Times New Roman" pitchFamily="18" charset="0"/>
                    <a:sym typeface="Symbol" pitchFamily="18" charset="2"/>
                  </a:rPr>
                  <a:t></a:t>
                </a:r>
                <a:r>
                  <a:rPr lang="zh-CN" altLang="en-US" sz="2400" b="1" dirty="0">
                    <a:solidFill>
                      <a:srgbClr val="0000FF"/>
                    </a:solidFill>
                    <a:latin typeface="Times New Roman" pitchFamily="18" charset="0"/>
                    <a:cs typeface="Times New Roman" pitchFamily="18" charset="0"/>
                  </a:rPr>
                  <a:t>为其上传播的波的波长。也就是说，弦上的振动模式只对应于特定波长的波在弦上传播、反射并不断叠加的结果。而弦振动发声的音调就与这些振动模式的频率相关。设波在弦上的传播速度都为</a:t>
                </a:r>
                <a:r>
                  <a:rPr lang="en-US" altLang="zh-CN" sz="2400" b="1" i="1" dirty="0">
                    <a:solidFill>
                      <a:srgbClr val="0000FF"/>
                    </a:solidFill>
                    <a:latin typeface="Times New Roman" pitchFamily="18" charset="0"/>
                    <a:cs typeface="Times New Roman" pitchFamily="18" charset="0"/>
                    <a:sym typeface="Symbol" pitchFamily="18" charset="2"/>
                  </a:rPr>
                  <a:t>u</a:t>
                </a:r>
                <a:r>
                  <a:rPr lang="zh-CN" altLang="en-US" sz="2400" b="1" dirty="0">
                    <a:solidFill>
                      <a:srgbClr val="0000FF"/>
                    </a:solidFill>
                    <a:latin typeface="Times New Roman" pitchFamily="18" charset="0"/>
                    <a:cs typeface="Times New Roman" pitchFamily="18" charset="0"/>
                    <a:sym typeface="Symbol" pitchFamily="18" charset="2"/>
                  </a:rPr>
                  <a:t>。试讨论：（</a:t>
                </a:r>
                <a:r>
                  <a:rPr lang="en-US" altLang="zh-CN" sz="2400" b="1" dirty="0">
                    <a:solidFill>
                      <a:srgbClr val="0000FF"/>
                    </a:solidFill>
                    <a:latin typeface="Times New Roman" pitchFamily="18" charset="0"/>
                    <a:cs typeface="Times New Roman" pitchFamily="18" charset="0"/>
                    <a:sym typeface="Symbol" pitchFamily="18" charset="2"/>
                  </a:rPr>
                  <a:t>1</a:t>
                </a:r>
                <a:r>
                  <a:rPr lang="zh-CN" altLang="en-US" sz="2400" b="1" dirty="0">
                    <a:solidFill>
                      <a:srgbClr val="0000FF"/>
                    </a:solidFill>
                    <a:latin typeface="Times New Roman" pitchFamily="18" charset="0"/>
                    <a:cs typeface="Times New Roman" pitchFamily="18" charset="0"/>
                    <a:sym typeface="Symbol" pitchFamily="18" charset="2"/>
                  </a:rPr>
                  <a:t>）弦上不同振动模式的对应频率与弦长的关系，并解释为什么大提琴和小提琴发出的声音分别处于低音部和高音部（乐理上将频率翻倍称为高八度，在音律中具有相同的音名，一般同一弦上可以有多个振动模式，我们通常用基频（频率最低的振动模式的对应频率）代表该弦的音高）；（</a:t>
                </a:r>
                <a:r>
                  <a:rPr lang="en-US" altLang="zh-CN" sz="2400" b="1" dirty="0">
                    <a:solidFill>
                      <a:srgbClr val="0000FF"/>
                    </a:solidFill>
                    <a:latin typeface="Times New Roman" pitchFamily="18" charset="0"/>
                    <a:cs typeface="Times New Roman" pitchFamily="18" charset="0"/>
                    <a:sym typeface="Symbol" pitchFamily="18" charset="2"/>
                  </a:rPr>
                  <a:t>2</a:t>
                </a:r>
                <a:r>
                  <a:rPr lang="zh-CN" altLang="en-US" sz="2400" b="1" dirty="0">
                    <a:solidFill>
                      <a:srgbClr val="0000FF"/>
                    </a:solidFill>
                    <a:latin typeface="Times New Roman" pitchFamily="18" charset="0"/>
                    <a:cs typeface="Times New Roman" pitchFamily="18" charset="0"/>
                    <a:sym typeface="Symbol" pitchFamily="18" charset="2"/>
                  </a:rPr>
                  <a:t>）使用波的叠加原理说明为什么弹动琴弦发出声音的音调由满足驻波条件的振动模式的对应频率来决定，而其它频率的声音却不能被表现出来。 </a:t>
                </a:r>
                <a:endParaRPr kumimoji="0" lang="zh-CN" altLang="en-US" sz="2400" b="1" u="none" strike="noStrike" cap="none" normalizeH="0" baseline="0" dirty="0" smtClean="0">
                  <a:ln>
                    <a:noFill/>
                  </a:ln>
                  <a:solidFill>
                    <a:srgbClr val="0000FF"/>
                  </a:solidFill>
                  <a:effectLst/>
                  <a:latin typeface="Times New Roman" pitchFamily="18" charset="0"/>
                  <a:cs typeface="Times New Roman" pitchFamily="18" charset="0"/>
                </a:endParaRPr>
              </a:p>
            </p:txBody>
          </p:sp>
        </mc:Choice>
        <mc:Fallback>
          <p:sp>
            <p:nvSpPr>
              <p:cNvPr id="4" name="Rectangle 2"/>
              <p:cNvSpPr>
                <a:spLocks noRot="1" noChangeAspect="1" noMove="1" noResize="1" noEditPoints="1" noAdjustHandles="1" noChangeArrowheads="1" noChangeShapeType="1" noTextEdit="1"/>
              </p:cNvSpPr>
              <p:nvPr/>
            </p:nvSpPr>
            <p:spPr bwMode="auto">
              <a:xfrm>
                <a:off x="179512" y="236897"/>
                <a:ext cx="8640960" cy="6556667"/>
              </a:xfrm>
              <a:prstGeom prst="rect">
                <a:avLst/>
              </a:prstGeom>
              <a:blipFill rotWithShape="1">
                <a:blip r:embed="rId2"/>
                <a:stretch>
                  <a:fillRect l="-1058" t="-465" r="-2468" b="-12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37422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3717032"/>
            <a:ext cx="8208912" cy="2677656"/>
          </a:xfrm>
          <a:prstGeom prst="rect">
            <a:avLst/>
          </a:prstGeom>
        </p:spPr>
        <p:txBody>
          <a:bodyPr wrap="square">
            <a:spAutoFit/>
          </a:bodyPr>
          <a:lstStyle/>
          <a:p>
            <a:r>
              <a:rPr lang="zh-CN" altLang="zh-CN" sz="2400" b="1" dirty="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2</a:t>
            </a:r>
            <a:r>
              <a:rPr lang="zh-CN" altLang="zh-CN" sz="2400" b="1" dirty="0">
                <a:solidFill>
                  <a:srgbClr val="0000FF"/>
                </a:solidFill>
                <a:latin typeface="Times New Roman" pitchFamily="18" charset="0"/>
                <a:cs typeface="Times New Roman" pitchFamily="18" charset="0"/>
              </a:rPr>
              <a:t>）波在琴弦的两个固定端来回反射，只有满足驻波条件时，琴弦上来回反射的无数波能发生相干叠加，产生稳定的干涉条纹，即在相长干涉的位置无数反射波对应的振动总是同相叠加，其振幅不断变大，该振动将发出足够大的声响，而该振动的频率就决定了其音调。而不满足驻波条件的波在来回反射后不会产生稳定的相干叠加，其振动的幅度很小，因而其发出的声响非常微弱而不能被人感知。</a:t>
            </a:r>
          </a:p>
        </p:txBody>
      </p:sp>
      <p:sp>
        <p:nvSpPr>
          <p:cNvPr id="5" name="Rectangle 2"/>
          <p:cNvSpPr>
            <a:spLocks noChangeArrowheads="1"/>
          </p:cNvSpPr>
          <p:nvPr/>
        </p:nvSpPr>
        <p:spPr bwMode="auto">
          <a:xfrm>
            <a:off x="546365" y="1715616"/>
            <a:ext cx="18004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其中基频为 </a:t>
            </a:r>
            <a:endParaRPr kumimoji="0" lang="zh-CN" sz="2400" b="1" i="0" u="none" strike="noStrike" cap="none" normalizeH="0" baseline="0" dirty="0" smtClean="0">
              <a:ln>
                <a:noFill/>
              </a:ln>
              <a:solidFill>
                <a:srgbClr val="0000FF"/>
              </a:solidFill>
              <a:effectLst/>
              <a:latin typeface="Arial" pitchFamily="34" charset="0"/>
              <a:ea typeface="宋体" pitchFamily="2" charset="-122"/>
              <a:cs typeface="宋体"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808041726"/>
              </p:ext>
            </p:extLst>
          </p:nvPr>
        </p:nvGraphicFramePr>
        <p:xfrm>
          <a:off x="2483768" y="1484784"/>
          <a:ext cx="986780" cy="722464"/>
        </p:xfrm>
        <a:graphic>
          <a:graphicData uri="http://schemas.openxmlformats.org/presentationml/2006/ole">
            <mc:AlternateContent xmlns:mc="http://schemas.openxmlformats.org/markup-compatibility/2006">
              <mc:Choice xmlns:v="urn:schemas-microsoft-com:vml" Requires="v">
                <p:oleObj spid="_x0000_s32823" r:id="rId3" imgW="533169" imgH="393529" progId="Equation.DSMT4">
                  <p:embed/>
                </p:oleObj>
              </mc:Choice>
              <mc:Fallback>
                <p:oleObj r:id="rId3" imgW="533169"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484784"/>
                        <a:ext cx="986780" cy="722464"/>
                      </a:xfrm>
                      <a:prstGeom prst="rect">
                        <a:avLst/>
                      </a:prstGeom>
                      <a:noFill/>
                    </p:spPr>
                  </p:pic>
                </p:oleObj>
              </mc:Fallback>
            </mc:AlternateContent>
          </a:graphicData>
        </a:graphic>
      </p:graphicFrame>
      <p:sp>
        <p:nvSpPr>
          <p:cNvPr id="7" name="Rectangle 3"/>
          <p:cNvSpPr>
            <a:spLocks noChangeArrowheads="1"/>
          </p:cNvSpPr>
          <p:nvPr/>
        </p:nvSpPr>
        <p:spPr bwMode="auto">
          <a:xfrm>
            <a:off x="539552" y="2228671"/>
            <a:ext cx="82089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581650" algn="r"/>
              </a:tabLst>
            </a:pPr>
            <a:r>
              <a:rPr kumimoji="0" lang="zh-CN"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，大提琴的琴弦比小提琴长几倍，因此其琴弦发出声音的基频（频率）也比小提琴小几倍，因此大提琴发出的声音处于低音部，而小提琴发出的声音处于高音部</a:t>
            </a: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zh-CN"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193688367"/>
              </p:ext>
            </p:extLst>
          </p:nvPr>
        </p:nvGraphicFramePr>
        <p:xfrm>
          <a:off x="2521586" y="116632"/>
          <a:ext cx="1063720" cy="739195"/>
        </p:xfrm>
        <a:graphic>
          <a:graphicData uri="http://schemas.openxmlformats.org/presentationml/2006/ole">
            <mc:AlternateContent xmlns:mc="http://schemas.openxmlformats.org/markup-compatibility/2006">
              <mc:Choice xmlns:v="urn:schemas-microsoft-com:vml" Requires="v">
                <p:oleObj spid="_x0000_s32824" r:id="rId5" imgW="558558" imgH="393529" progId="Equation.DSMT4">
                  <p:embed/>
                </p:oleObj>
              </mc:Choice>
              <mc:Fallback>
                <p:oleObj r:id="rId5" imgW="558558" imgH="393529"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1586" y="116632"/>
                        <a:ext cx="1063720" cy="739195"/>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176476568"/>
              </p:ext>
            </p:extLst>
          </p:nvPr>
        </p:nvGraphicFramePr>
        <p:xfrm>
          <a:off x="4283968" y="271150"/>
          <a:ext cx="1320147" cy="432048"/>
        </p:xfrm>
        <a:graphic>
          <a:graphicData uri="http://schemas.openxmlformats.org/presentationml/2006/ole">
            <mc:AlternateContent xmlns:mc="http://schemas.openxmlformats.org/markup-compatibility/2006">
              <mc:Choice xmlns:v="urn:schemas-microsoft-com:vml" Requires="v">
                <p:oleObj spid="_x0000_s32825" r:id="rId7" imgW="520248" imgH="177646" progId="Equation.DSMT4">
                  <p:embed/>
                </p:oleObj>
              </mc:Choice>
              <mc:Fallback>
                <p:oleObj r:id="rId7" imgW="520248" imgH="177646"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3968" y="271150"/>
                        <a:ext cx="1320147" cy="432048"/>
                      </a:xfrm>
                      <a:prstGeom prst="rect">
                        <a:avLst/>
                      </a:prstGeom>
                      <a:noFill/>
                    </p:spPr>
                  </p:pic>
                </p:oleObj>
              </mc:Fallback>
            </mc:AlternateContent>
          </a:graphicData>
        </a:graphic>
      </p:graphicFrame>
      <p:sp>
        <p:nvSpPr>
          <p:cNvPr id="10" name="Rectangle 8"/>
          <p:cNvSpPr>
            <a:spLocks noChangeArrowheads="1"/>
          </p:cNvSpPr>
          <p:nvPr/>
        </p:nvSpPr>
        <p:spPr bwMode="auto">
          <a:xfrm>
            <a:off x="559189" y="241533"/>
            <a:ext cx="19623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解：（</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1</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）由 </a:t>
            </a:r>
          </a:p>
        </p:txBody>
      </p:sp>
      <p:sp>
        <p:nvSpPr>
          <p:cNvPr id="12" name="Rectangle 14"/>
          <p:cNvSpPr>
            <a:spLocks noChangeArrowheads="1"/>
          </p:cNvSpPr>
          <p:nvPr/>
        </p:nvSpPr>
        <p:spPr bwMode="auto">
          <a:xfrm>
            <a:off x="2051720" y="980728"/>
            <a:ext cx="11849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可得： </a:t>
            </a:r>
            <a:endParaRPr kumimoji="0" lang="zh-CN" altLang="en-US" sz="2400" b="1" i="0" u="none" strike="noStrike" cap="none" normalizeH="0" baseline="0" dirty="0" smtClean="0">
              <a:ln>
                <a:noFill/>
              </a:ln>
              <a:solidFill>
                <a:srgbClr val="0000FF"/>
              </a:solidFill>
              <a:effectLst/>
              <a:latin typeface="Arial" pitchFamily="34" charset="0"/>
              <a:ea typeface="宋体" pitchFamily="2" charset="-122"/>
              <a:cs typeface="宋体" pitchFamily="2" charset="-122"/>
            </a:endParaRPr>
          </a:p>
        </p:txBody>
      </p:sp>
      <p:graphicFrame>
        <p:nvGraphicFramePr>
          <p:cNvPr id="13" name="对象 12"/>
          <p:cNvGraphicFramePr>
            <a:graphicFrameLocks noChangeAspect="1"/>
          </p:cNvGraphicFramePr>
          <p:nvPr>
            <p:extLst>
              <p:ext uri="{D42A27DB-BD31-4B8C-83A1-F6EECF244321}">
                <p14:modId xmlns:p14="http://schemas.microsoft.com/office/powerpoint/2010/main" val="4196897087"/>
              </p:ext>
            </p:extLst>
          </p:nvPr>
        </p:nvGraphicFramePr>
        <p:xfrm>
          <a:off x="4067944" y="779864"/>
          <a:ext cx="1800200" cy="776928"/>
        </p:xfrm>
        <a:graphic>
          <a:graphicData uri="http://schemas.openxmlformats.org/presentationml/2006/ole">
            <mc:AlternateContent xmlns:mc="http://schemas.openxmlformats.org/markup-compatibility/2006">
              <mc:Choice xmlns:v="urn:schemas-microsoft-com:vml" Requires="v">
                <p:oleObj spid="_x0000_s32826" r:id="rId9" imgW="901309" imgH="393529" progId="Equation.DSMT4">
                  <p:embed/>
                </p:oleObj>
              </mc:Choice>
              <mc:Fallback>
                <p:oleObj r:id="rId9" imgW="901309" imgH="393529"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7944" y="779864"/>
                        <a:ext cx="1800200" cy="776928"/>
                      </a:xfrm>
                      <a:prstGeom prst="rect">
                        <a:avLst/>
                      </a:prstGeom>
                      <a:noFill/>
                    </p:spPr>
                  </p:pic>
                </p:oleObj>
              </mc:Fallback>
            </mc:AlternateContent>
          </a:graphicData>
        </a:graphic>
      </p:graphicFrame>
    </p:spTree>
    <p:extLst>
      <p:ext uri="{BB962C8B-B14F-4D97-AF65-F5344CB8AC3E}">
        <p14:creationId xmlns:p14="http://schemas.microsoft.com/office/powerpoint/2010/main" val="9326046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332656"/>
            <a:ext cx="8424936" cy="1569660"/>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6.</a:t>
            </a:r>
            <a:r>
              <a:rPr lang="zh-CN" altLang="zh-CN" sz="2400" b="1" dirty="0" smtClean="0">
                <a:solidFill>
                  <a:srgbClr val="FF0000"/>
                </a:solidFill>
                <a:latin typeface="Times New Roman" pitchFamily="18" charset="0"/>
                <a:cs typeface="Times New Roman" pitchFamily="18" charset="0"/>
              </a:rPr>
              <a:t> </a:t>
            </a:r>
            <a:r>
              <a:rPr lang="zh-CN" altLang="zh-CN" sz="2400" b="1" dirty="0" smtClean="0">
                <a:solidFill>
                  <a:srgbClr val="0000FF"/>
                </a:solidFill>
                <a:latin typeface="Times New Roman" pitchFamily="18" charset="0"/>
                <a:cs typeface="Times New Roman" pitchFamily="18" charset="0"/>
              </a:rPr>
              <a:t>在</a:t>
            </a:r>
            <a:r>
              <a:rPr lang="zh-CN" altLang="zh-CN" sz="2400" b="1" dirty="0">
                <a:solidFill>
                  <a:srgbClr val="0000FF"/>
                </a:solidFill>
                <a:latin typeface="Times New Roman" pitchFamily="18" charset="0"/>
                <a:cs typeface="Times New Roman" pitchFamily="18" charset="0"/>
              </a:rPr>
              <a:t>杨氏双缝干涉实验中，屏到双缝的距离</a:t>
            </a:r>
            <a:r>
              <a:rPr lang="en-US" altLang="zh-CN" sz="2400" b="1" i="1" dirty="0">
                <a:solidFill>
                  <a:srgbClr val="0000FF"/>
                </a:solidFill>
                <a:latin typeface="Times New Roman" pitchFamily="18" charset="0"/>
                <a:cs typeface="Times New Roman" pitchFamily="18" charset="0"/>
              </a:rPr>
              <a:t>D</a:t>
            </a:r>
            <a:r>
              <a:rPr lang="en-US" altLang="zh-CN" sz="2400" b="1" dirty="0">
                <a:solidFill>
                  <a:srgbClr val="0000FF"/>
                </a:solidFill>
                <a:latin typeface="Times New Roman" pitchFamily="18" charset="0"/>
                <a:cs typeface="Times New Roman" pitchFamily="18" charset="0"/>
              </a:rPr>
              <a:t> = 1.5 m</a:t>
            </a:r>
            <a:r>
              <a:rPr lang="zh-CN" altLang="zh-CN" sz="2400" b="1" dirty="0">
                <a:solidFill>
                  <a:srgbClr val="0000FF"/>
                </a:solidFill>
                <a:latin typeface="Times New Roman" pitchFamily="18" charset="0"/>
                <a:cs typeface="Times New Roman" pitchFamily="18" charset="0"/>
              </a:rPr>
              <a:t>，用波长</a:t>
            </a:r>
            <a:r>
              <a:rPr lang="en-US" altLang="zh-CN" sz="2400" b="1" i="1" dirty="0">
                <a:solidFill>
                  <a:srgbClr val="0000FF"/>
                </a:solidFill>
                <a:latin typeface="Times New Roman" pitchFamily="18" charset="0"/>
                <a:cs typeface="Times New Roman" pitchFamily="18" charset="0"/>
                <a:sym typeface="Symbol"/>
              </a:rPr>
              <a:t></a:t>
            </a:r>
            <a:r>
              <a:rPr lang="en-US" altLang="zh-CN" sz="2400" b="1" i="1" dirty="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 600 nm</a:t>
            </a:r>
            <a:r>
              <a:rPr lang="zh-CN" altLang="zh-CN" sz="2400" b="1" dirty="0">
                <a:solidFill>
                  <a:srgbClr val="0000FF"/>
                </a:solidFill>
                <a:latin typeface="Times New Roman" pitchFamily="18" charset="0"/>
                <a:cs typeface="Times New Roman" pitchFamily="18" charset="0"/>
              </a:rPr>
              <a:t>的单色光垂直入射。若双缝间距</a:t>
            </a:r>
            <a:r>
              <a:rPr lang="en-US" altLang="zh-CN" sz="2400" b="1" i="1" dirty="0">
                <a:solidFill>
                  <a:srgbClr val="0000FF"/>
                </a:solidFill>
                <a:latin typeface="Times New Roman" pitchFamily="18" charset="0"/>
                <a:cs typeface="Times New Roman" pitchFamily="18" charset="0"/>
              </a:rPr>
              <a:t>d</a:t>
            </a:r>
            <a:r>
              <a:rPr lang="zh-CN" altLang="zh-CN" sz="2400" b="1" dirty="0">
                <a:solidFill>
                  <a:srgbClr val="0000FF"/>
                </a:solidFill>
                <a:latin typeface="Times New Roman" pitchFamily="18" charset="0"/>
                <a:cs typeface="Times New Roman" pitchFamily="18" charset="0"/>
              </a:rPr>
              <a:t>以</a:t>
            </a:r>
            <a:r>
              <a:rPr lang="en-US" altLang="zh-CN" sz="2400" b="1" dirty="0">
                <a:solidFill>
                  <a:srgbClr val="0000FF"/>
                </a:solidFill>
                <a:latin typeface="Times New Roman" pitchFamily="18" charset="0"/>
                <a:cs typeface="Times New Roman" pitchFamily="18" charset="0"/>
              </a:rPr>
              <a:t>0.2 mm/s</a:t>
            </a:r>
            <a:r>
              <a:rPr lang="zh-CN" altLang="zh-CN" sz="2400" b="1" dirty="0">
                <a:solidFill>
                  <a:srgbClr val="0000FF"/>
                </a:solidFill>
                <a:latin typeface="Times New Roman" pitchFamily="18" charset="0"/>
                <a:cs typeface="Times New Roman" pitchFamily="18" charset="0"/>
              </a:rPr>
              <a:t>的速率对称地增大，则在屏上距中心点</a:t>
            </a:r>
            <a:r>
              <a:rPr lang="en-US" altLang="zh-CN" sz="2400" b="1" i="1" dirty="0">
                <a:solidFill>
                  <a:srgbClr val="0000FF"/>
                </a:solidFill>
                <a:latin typeface="Times New Roman" pitchFamily="18" charset="0"/>
                <a:cs typeface="Times New Roman" pitchFamily="18" charset="0"/>
              </a:rPr>
              <a:t>x </a:t>
            </a:r>
            <a:r>
              <a:rPr lang="en-US" altLang="zh-CN" sz="2400" b="1" dirty="0">
                <a:solidFill>
                  <a:srgbClr val="0000FF"/>
                </a:solidFill>
                <a:latin typeface="Times New Roman" pitchFamily="18" charset="0"/>
                <a:cs typeface="Times New Roman" pitchFamily="18" charset="0"/>
              </a:rPr>
              <a:t>= 3.6 cm</a:t>
            </a:r>
            <a:r>
              <a:rPr lang="zh-CN" altLang="zh-CN" sz="2400" b="1" dirty="0">
                <a:solidFill>
                  <a:srgbClr val="0000FF"/>
                </a:solidFill>
                <a:latin typeface="Times New Roman" pitchFamily="18" charset="0"/>
                <a:cs typeface="Times New Roman" pitchFamily="18" charset="0"/>
              </a:rPr>
              <a:t>处</a:t>
            </a:r>
            <a:r>
              <a:rPr lang="zh-CN" altLang="zh-CN" sz="2400" b="1" dirty="0" smtClean="0">
                <a:solidFill>
                  <a:srgbClr val="0000FF"/>
                </a:solidFill>
                <a:latin typeface="Times New Roman" pitchFamily="18" charset="0"/>
                <a:cs typeface="Times New Roman" pitchFamily="18" charset="0"/>
              </a:rPr>
              <a:t>，每</a:t>
            </a:r>
            <a:r>
              <a:rPr lang="zh-CN" altLang="zh-CN" sz="2400" b="1" dirty="0">
                <a:solidFill>
                  <a:srgbClr val="0000FF"/>
                </a:solidFill>
                <a:latin typeface="Times New Roman" pitchFamily="18" charset="0"/>
                <a:cs typeface="Times New Roman" pitchFamily="18" charset="0"/>
              </a:rPr>
              <a:t>秒钟扫过干涉亮纹的条数为</a:t>
            </a:r>
            <a:r>
              <a:rPr lang="en-US" altLang="zh-CN" sz="2400" b="1" u="sng"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条。</a:t>
            </a:r>
          </a:p>
        </p:txBody>
      </p:sp>
      <p:sp>
        <p:nvSpPr>
          <p:cNvPr id="5" name="矩形 4"/>
          <p:cNvSpPr/>
          <p:nvPr/>
        </p:nvSpPr>
        <p:spPr>
          <a:xfrm>
            <a:off x="3635896" y="1412776"/>
            <a:ext cx="338554"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8</a:t>
            </a:r>
            <a:endParaRPr lang="zh-CN" altLang="en-US" sz="2400" dirty="0">
              <a:solidFill>
                <a:srgbClr val="FF0000"/>
              </a:solidFill>
            </a:endParaRPr>
          </a:p>
        </p:txBody>
      </p:sp>
      <p:sp>
        <p:nvSpPr>
          <p:cNvPr id="6" name="TextBox 5"/>
          <p:cNvSpPr txBox="1"/>
          <p:nvPr/>
        </p:nvSpPr>
        <p:spPr>
          <a:xfrm>
            <a:off x="1850084" y="2031231"/>
            <a:ext cx="1641796"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x</a:t>
            </a:r>
            <a:r>
              <a:rPr lang="en-US" altLang="zh-CN" sz="2400" b="1" dirty="0" smtClean="0">
                <a:solidFill>
                  <a:srgbClr val="0000FF"/>
                </a:solidFill>
                <a:latin typeface="Times New Roman" pitchFamily="18" charset="0"/>
                <a:cs typeface="Times New Roman" pitchFamily="18" charset="0"/>
              </a:rPr>
              <a:t> = </a:t>
            </a:r>
            <a:r>
              <a:rPr lang="en-US" altLang="zh-CN" sz="2400" b="1" i="1" dirty="0" smtClean="0">
                <a:solidFill>
                  <a:srgbClr val="0000FF"/>
                </a:solidFill>
                <a:latin typeface="Times New Roman" pitchFamily="18" charset="0"/>
                <a:cs typeface="Times New Roman" pitchFamily="18" charset="0"/>
              </a:rPr>
              <a:t>k</a:t>
            </a:r>
            <a:r>
              <a:rPr lang="el-GR" altLang="zh-CN" sz="2400" b="1" i="1" dirty="0" smtClean="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D</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d</a:t>
            </a:r>
            <a:r>
              <a:rPr lang="en-US" altLang="zh-CN" sz="2400" b="1" dirty="0" smtClean="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7" name="矩形 6"/>
          <p:cNvSpPr/>
          <p:nvPr/>
        </p:nvSpPr>
        <p:spPr>
          <a:xfrm>
            <a:off x="4315989" y="2031231"/>
            <a:ext cx="1624163" cy="461665"/>
          </a:xfrm>
          <a:prstGeom prst="rect">
            <a:avLst/>
          </a:prstGeom>
        </p:spPr>
        <p:txBody>
          <a:bodyPr wrap="none">
            <a:spAutoFit/>
          </a:bodyPr>
          <a:lstStyle/>
          <a:p>
            <a:r>
              <a:rPr lang="en-US" altLang="zh-CN" sz="2400" b="1" i="1" dirty="0" smtClean="0">
                <a:solidFill>
                  <a:srgbClr val="0000FF"/>
                </a:solidFill>
                <a:latin typeface="Times New Roman" pitchFamily="18" charset="0"/>
                <a:cs typeface="Times New Roman" pitchFamily="18" charset="0"/>
              </a:rPr>
              <a:t>d</a:t>
            </a:r>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 </a:t>
            </a:r>
            <a:r>
              <a:rPr lang="en-US" altLang="zh-CN" sz="2400" b="1" i="1" dirty="0">
                <a:solidFill>
                  <a:srgbClr val="0000FF"/>
                </a:solidFill>
                <a:latin typeface="Times New Roman" pitchFamily="18" charset="0"/>
                <a:cs typeface="Times New Roman" pitchFamily="18" charset="0"/>
              </a:rPr>
              <a:t>k</a:t>
            </a:r>
            <a:r>
              <a:rPr lang="el-GR" altLang="zh-CN" sz="2400" b="1" i="1" dirty="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D</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x</a:t>
            </a:r>
            <a:r>
              <a:rPr lang="en-US" altLang="zh-CN" sz="2400" b="1" dirty="0" smtClean="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8" name="矩形 7"/>
          <p:cNvSpPr/>
          <p:nvPr/>
        </p:nvSpPr>
        <p:spPr>
          <a:xfrm>
            <a:off x="395536" y="2492896"/>
            <a:ext cx="8352928" cy="830997"/>
          </a:xfrm>
          <a:prstGeom prst="rect">
            <a:avLst/>
          </a:prstGeom>
        </p:spPr>
        <p:txBody>
          <a:bodyPr wrap="square">
            <a:spAutoFit/>
          </a:bodyPr>
          <a:lstStyle/>
          <a:p>
            <a:r>
              <a:rPr lang="el-GR" altLang="zh-CN" sz="2400" b="1" i="1" dirty="0" smtClean="0">
                <a:solidFill>
                  <a:srgbClr val="0000FF"/>
                </a:solidFill>
                <a:latin typeface="Times New Roman" pitchFamily="18" charset="0"/>
                <a:cs typeface="Times New Roman" pitchFamily="18" charset="0"/>
              </a:rPr>
              <a:t>λ</a:t>
            </a:r>
            <a:r>
              <a:rPr lang="zh-CN" altLang="en-US" sz="2400" b="1" i="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D</a:t>
            </a:r>
            <a:r>
              <a:rPr lang="zh-CN" altLang="en-US" sz="2400" b="1" i="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x</a:t>
            </a:r>
            <a:r>
              <a:rPr lang="zh-CN" altLang="en-US" sz="2400" b="1" dirty="0" smtClean="0">
                <a:solidFill>
                  <a:srgbClr val="0000FF"/>
                </a:solidFill>
                <a:latin typeface="Times New Roman" pitchFamily="18" charset="0"/>
                <a:cs typeface="Times New Roman" pitchFamily="18" charset="0"/>
              </a:rPr>
              <a:t>都不变，上式两边对时间求导，左边即为双缝间距增大速率，右边级数</a:t>
            </a:r>
            <a:r>
              <a:rPr lang="en-US" altLang="zh-CN" sz="2400" b="1" i="1" dirty="0" smtClean="0">
                <a:solidFill>
                  <a:srgbClr val="0000FF"/>
                </a:solidFill>
                <a:latin typeface="Times New Roman" pitchFamily="18" charset="0"/>
                <a:cs typeface="Times New Roman" pitchFamily="18" charset="0"/>
              </a:rPr>
              <a:t>k</a:t>
            </a:r>
            <a:r>
              <a:rPr lang="zh-CN" altLang="en-US" sz="2400" b="1" dirty="0" smtClean="0">
                <a:solidFill>
                  <a:srgbClr val="0000FF"/>
                </a:solidFill>
                <a:latin typeface="Times New Roman" pitchFamily="18" charset="0"/>
                <a:cs typeface="Times New Roman" pitchFamily="18" charset="0"/>
              </a:rPr>
              <a:t>对时间的导数即为每秒扫过条纹的数量。</a:t>
            </a:r>
            <a:endParaRPr lang="zh-CN" altLang="en-US" sz="2400" dirty="0"/>
          </a:p>
        </p:txBody>
      </p:sp>
      <p:sp>
        <p:nvSpPr>
          <p:cNvPr id="9" name="矩形 8"/>
          <p:cNvSpPr/>
          <p:nvPr/>
        </p:nvSpPr>
        <p:spPr>
          <a:xfrm>
            <a:off x="395536" y="3573016"/>
            <a:ext cx="8352927" cy="1569660"/>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7. </a:t>
            </a:r>
            <a:r>
              <a:rPr lang="zh-CN" altLang="zh-CN" sz="2400" b="1" dirty="0" smtClean="0">
                <a:solidFill>
                  <a:srgbClr val="0000FF"/>
                </a:solidFill>
                <a:latin typeface="Times New Roman" pitchFamily="18" charset="0"/>
                <a:cs typeface="Times New Roman" pitchFamily="18" charset="0"/>
              </a:rPr>
              <a:t>在</a:t>
            </a:r>
            <a:r>
              <a:rPr lang="zh-CN" altLang="zh-CN" sz="2400" b="1" dirty="0">
                <a:solidFill>
                  <a:srgbClr val="0000FF"/>
                </a:solidFill>
                <a:latin typeface="Times New Roman" pitchFamily="18" charset="0"/>
                <a:cs typeface="Times New Roman" pitchFamily="18" charset="0"/>
              </a:rPr>
              <a:t>迈克耳孙干涉仪的一个光路中，有一个垂直光线放置的厚度为</a:t>
            </a:r>
            <a:r>
              <a:rPr lang="en-US" altLang="zh-CN" sz="2400" b="1" dirty="0">
                <a:solidFill>
                  <a:srgbClr val="0000FF"/>
                </a:solidFill>
                <a:latin typeface="Times New Roman" pitchFamily="18" charset="0"/>
                <a:cs typeface="Times New Roman" pitchFamily="18" charset="0"/>
              </a:rPr>
              <a:t>0.100 mm</a:t>
            </a:r>
            <a:r>
              <a:rPr lang="zh-CN" altLang="zh-CN" sz="2400" b="1" dirty="0">
                <a:solidFill>
                  <a:srgbClr val="0000FF"/>
                </a:solidFill>
                <a:latin typeface="Times New Roman" pitchFamily="18" charset="0"/>
                <a:cs typeface="Times New Roman" pitchFamily="18" charset="0"/>
              </a:rPr>
              <a:t>、折射率为</a:t>
            </a:r>
            <a:r>
              <a:rPr lang="en-US" altLang="zh-CN" sz="2400" b="1" dirty="0">
                <a:solidFill>
                  <a:srgbClr val="0000FF"/>
                </a:solidFill>
                <a:latin typeface="Times New Roman" pitchFamily="18" charset="0"/>
                <a:cs typeface="Times New Roman" pitchFamily="18" charset="0"/>
              </a:rPr>
              <a:t>1.52</a:t>
            </a:r>
            <a:r>
              <a:rPr lang="zh-CN" altLang="zh-CN" sz="2400" b="1" dirty="0">
                <a:solidFill>
                  <a:srgbClr val="0000FF"/>
                </a:solidFill>
                <a:latin typeface="Times New Roman" pitchFamily="18" charset="0"/>
                <a:cs typeface="Times New Roman" pitchFamily="18" charset="0"/>
              </a:rPr>
              <a:t>的薄玻璃片。在可移动反射镜移动</a:t>
            </a:r>
            <a:r>
              <a:rPr lang="en-US" altLang="zh-CN" sz="2400" b="1" dirty="0">
                <a:solidFill>
                  <a:srgbClr val="0000FF"/>
                </a:solidFill>
                <a:latin typeface="Times New Roman" pitchFamily="18" charset="0"/>
                <a:cs typeface="Times New Roman" pitchFamily="18" charset="0"/>
              </a:rPr>
              <a:t>0.620 mm</a:t>
            </a:r>
            <a:r>
              <a:rPr lang="zh-CN" altLang="zh-CN" sz="2400" b="1" dirty="0">
                <a:solidFill>
                  <a:srgbClr val="0000FF"/>
                </a:solidFill>
                <a:latin typeface="Times New Roman" pitchFamily="18" charset="0"/>
                <a:cs typeface="Times New Roman" pitchFamily="18" charset="0"/>
              </a:rPr>
              <a:t>的过程中，观察到干涉条纹移动了</a:t>
            </a:r>
            <a:r>
              <a:rPr lang="en-US" altLang="zh-CN" sz="2400" b="1" dirty="0" smtClean="0">
                <a:solidFill>
                  <a:srgbClr val="0000FF"/>
                </a:solidFill>
                <a:latin typeface="Times New Roman" pitchFamily="18" charset="0"/>
                <a:cs typeface="Times New Roman" pitchFamily="18" charset="0"/>
              </a:rPr>
              <a:t>2300</a:t>
            </a:r>
            <a:r>
              <a:rPr lang="zh-CN" altLang="zh-CN" sz="2400" b="1" dirty="0" smtClean="0">
                <a:solidFill>
                  <a:srgbClr val="0000FF"/>
                </a:solidFill>
                <a:latin typeface="Times New Roman" pitchFamily="18" charset="0"/>
                <a:cs typeface="Times New Roman" pitchFamily="18" charset="0"/>
              </a:rPr>
              <a:t>条</a:t>
            </a:r>
            <a:r>
              <a:rPr lang="zh-CN" altLang="zh-CN" sz="2400" b="1" dirty="0">
                <a:solidFill>
                  <a:srgbClr val="0000FF"/>
                </a:solidFill>
                <a:latin typeface="Times New Roman" pitchFamily="18" charset="0"/>
                <a:cs typeface="Times New Roman" pitchFamily="18" charset="0"/>
              </a:rPr>
              <a:t>，则所用单色光的波长为</a:t>
            </a:r>
            <a:r>
              <a:rPr lang="en-US" altLang="zh-CN" sz="2400" b="1" u="sng" dirty="0">
                <a:solidFill>
                  <a:srgbClr val="0000FF"/>
                </a:solidFill>
                <a:latin typeface="Times New Roman" pitchFamily="18" charset="0"/>
                <a:cs typeface="Times New Roman" pitchFamily="18" charset="0"/>
              </a:rPr>
              <a:t>    </a:t>
            </a:r>
            <a:r>
              <a:rPr lang="en-US" altLang="zh-CN" sz="2400" b="1" u="sng"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nm</a:t>
            </a:r>
            <a:r>
              <a:rPr lang="zh-CN" altLang="zh-CN" sz="2400" b="1" dirty="0">
                <a:solidFill>
                  <a:srgbClr val="0000FF"/>
                </a:solidFill>
                <a:latin typeface="Times New Roman" pitchFamily="18" charset="0"/>
                <a:cs typeface="Times New Roman" pitchFamily="18" charset="0"/>
              </a:rPr>
              <a:t>。</a:t>
            </a:r>
          </a:p>
        </p:txBody>
      </p:sp>
      <p:sp>
        <p:nvSpPr>
          <p:cNvPr id="10" name="矩形 9"/>
          <p:cNvSpPr/>
          <p:nvPr/>
        </p:nvSpPr>
        <p:spPr>
          <a:xfrm>
            <a:off x="3779912" y="4653136"/>
            <a:ext cx="1031051"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539.13</a:t>
            </a:r>
            <a:endParaRPr lang="zh-CN" altLang="en-US" sz="2400" b="1" dirty="0">
              <a:solidFill>
                <a:srgbClr val="FF0000"/>
              </a:solidFill>
              <a:latin typeface="Times New Roman" pitchFamily="18" charset="0"/>
              <a:cs typeface="Times New Roman" pitchFamily="18" charset="0"/>
            </a:endParaRPr>
          </a:p>
        </p:txBody>
      </p:sp>
      <p:sp>
        <p:nvSpPr>
          <p:cNvPr id="11" name="矩形 10"/>
          <p:cNvSpPr/>
          <p:nvPr/>
        </p:nvSpPr>
        <p:spPr>
          <a:xfrm>
            <a:off x="395536" y="5171708"/>
            <a:ext cx="8280920" cy="1569660"/>
          </a:xfrm>
          <a:prstGeom prst="rect">
            <a:avLst/>
          </a:prstGeom>
        </p:spPr>
        <p:txBody>
          <a:bodyPr wrap="square">
            <a:spAutoFit/>
          </a:bodyPr>
          <a:lstStyle/>
          <a:p>
            <a:r>
              <a:rPr lang="zh-CN" altLang="en-US" sz="2400" b="1" dirty="0" smtClean="0">
                <a:solidFill>
                  <a:srgbClr val="0000FF"/>
                </a:solidFill>
                <a:latin typeface="Times New Roman" pitchFamily="18" charset="0"/>
                <a:cs typeface="Times New Roman" pitchFamily="18" charset="0"/>
              </a:rPr>
              <a:t>玻璃片始终在光路中，对条纹移动无影响。条纹移动是反射镜移动造成的。反射镜移动</a:t>
            </a:r>
            <a:r>
              <a:rPr lang="en-US" altLang="zh-CN" sz="2400" b="1" dirty="0" smtClean="0">
                <a:solidFill>
                  <a:srgbClr val="0000FF"/>
                </a:solidFill>
                <a:latin typeface="Times New Roman" pitchFamily="18" charset="0"/>
                <a:cs typeface="Times New Roman" pitchFamily="18" charset="0"/>
              </a:rPr>
              <a:t>0.620mm</a:t>
            </a:r>
            <a:r>
              <a:rPr lang="zh-CN" altLang="en-US" sz="2400" b="1" dirty="0" smtClean="0">
                <a:solidFill>
                  <a:srgbClr val="0000FF"/>
                </a:solidFill>
                <a:latin typeface="Times New Roman" pitchFamily="18" charset="0"/>
                <a:cs typeface="Times New Roman" pitchFamily="18" charset="0"/>
              </a:rPr>
              <a:t>，虚空气膜厚度改变</a:t>
            </a:r>
            <a:r>
              <a:rPr lang="en-US" altLang="zh-CN" sz="2400" b="1" dirty="0" smtClean="0">
                <a:solidFill>
                  <a:srgbClr val="0000FF"/>
                </a:solidFill>
                <a:latin typeface="Times New Roman" pitchFamily="18" charset="0"/>
                <a:cs typeface="Times New Roman" pitchFamily="18" charset="0"/>
              </a:rPr>
              <a:t>0.620mm</a:t>
            </a:r>
            <a:r>
              <a:rPr lang="zh-CN" altLang="en-US" sz="2400" b="1" dirty="0" smtClean="0">
                <a:solidFill>
                  <a:srgbClr val="0000FF"/>
                </a:solidFill>
                <a:latin typeface="Times New Roman" pitchFamily="18" charset="0"/>
                <a:cs typeface="Times New Roman" pitchFamily="18" charset="0"/>
              </a:rPr>
              <a:t>，光程差改变</a:t>
            </a:r>
            <a:r>
              <a:rPr lang="en-US" altLang="zh-CN" sz="2400" b="1" dirty="0" smtClean="0">
                <a:solidFill>
                  <a:srgbClr val="0000FF"/>
                </a:solidFill>
                <a:latin typeface="Times New Roman" pitchFamily="18" charset="0"/>
                <a:cs typeface="Times New Roman" pitchFamily="18" charset="0"/>
              </a:rPr>
              <a:t>1.24mm</a:t>
            </a:r>
            <a:r>
              <a:rPr lang="zh-CN" altLang="en-US" sz="2400" b="1" dirty="0" smtClean="0">
                <a:solidFill>
                  <a:srgbClr val="0000FF"/>
                </a:solidFill>
                <a:latin typeface="Times New Roman" pitchFamily="18" charset="0"/>
                <a:cs typeface="Times New Roman" pitchFamily="18" charset="0"/>
              </a:rPr>
              <a:t>。光程差每改变一个</a:t>
            </a:r>
            <a:r>
              <a:rPr lang="el-GR" altLang="zh-CN" sz="2400" b="1" i="1" dirty="0" smtClean="0">
                <a:solidFill>
                  <a:srgbClr val="0000FF"/>
                </a:solidFill>
                <a:latin typeface="Times New Roman" pitchFamily="18" charset="0"/>
                <a:cs typeface="Times New Roman" pitchFamily="18" charset="0"/>
              </a:rPr>
              <a:t>λ</a:t>
            </a:r>
            <a:r>
              <a:rPr lang="zh-CN" altLang="en-US" sz="2400" b="1" dirty="0" smtClean="0">
                <a:solidFill>
                  <a:srgbClr val="0000FF"/>
                </a:solidFill>
                <a:latin typeface="Times New Roman" pitchFamily="18" charset="0"/>
                <a:cs typeface="Times New Roman" pitchFamily="18" charset="0"/>
              </a:rPr>
              <a:t>，移动一个条纹，所以有 </a:t>
            </a:r>
            <a:r>
              <a:rPr lang="en-US" altLang="zh-CN" sz="2400" b="1" dirty="0" smtClean="0">
                <a:solidFill>
                  <a:srgbClr val="0000FF"/>
                </a:solidFill>
                <a:latin typeface="Times New Roman" pitchFamily="18" charset="0"/>
                <a:cs typeface="Times New Roman" pitchFamily="18" charset="0"/>
              </a:rPr>
              <a:t>2300</a:t>
            </a:r>
            <a:r>
              <a:rPr lang="el-GR" altLang="zh-CN" sz="2400" b="1" i="1" dirty="0">
                <a:solidFill>
                  <a:srgbClr val="0000FF"/>
                </a:solidFill>
                <a:latin typeface="Times New Roman" pitchFamily="18" charset="0"/>
                <a:cs typeface="Times New Roman" pitchFamily="18" charset="0"/>
              </a:rPr>
              <a:t> </a:t>
            </a:r>
            <a:r>
              <a:rPr lang="el-GR" altLang="zh-CN" sz="2400" b="1" i="1" dirty="0" smtClean="0">
                <a:solidFill>
                  <a:srgbClr val="0000FF"/>
                </a:solidFill>
                <a:latin typeface="Times New Roman" pitchFamily="18" charset="0"/>
                <a:cs typeface="Times New Roman" pitchFamily="18" charset="0"/>
              </a:rPr>
              <a:t>λ</a:t>
            </a:r>
            <a:r>
              <a:rPr lang="en-US" altLang="zh-CN" sz="2400" b="1" i="1" dirty="0" smtClean="0">
                <a:solidFill>
                  <a:srgbClr val="0000FF"/>
                </a:solidFill>
                <a:latin typeface="Times New Roman" pitchFamily="18" charset="0"/>
                <a:cs typeface="Times New Roman" pitchFamily="18" charset="0"/>
              </a:rPr>
              <a:t> = </a:t>
            </a:r>
            <a:r>
              <a:rPr lang="en-US" altLang="zh-CN" sz="2400" b="1" dirty="0">
                <a:solidFill>
                  <a:srgbClr val="0000FF"/>
                </a:solidFill>
                <a:latin typeface="Times New Roman" pitchFamily="18" charset="0"/>
                <a:cs typeface="Times New Roman" pitchFamily="18" charset="0"/>
              </a:rPr>
              <a:t>1.24mm</a:t>
            </a:r>
            <a:r>
              <a:rPr lang="zh-CN" altLang="en-US" sz="2400" b="1" dirty="0">
                <a:solidFill>
                  <a:srgbClr val="0000FF"/>
                </a:solidFill>
                <a:latin typeface="Times New Roman" pitchFamily="18" charset="0"/>
                <a:cs typeface="Times New Roman" pitchFamily="18" charset="0"/>
              </a:rPr>
              <a:t>。</a:t>
            </a:r>
            <a:endParaRPr lang="zh-CN" altLang="en-US" sz="2400" dirty="0"/>
          </a:p>
        </p:txBody>
      </p:sp>
    </p:spTree>
    <p:extLst>
      <p:ext uri="{BB962C8B-B14F-4D97-AF65-F5344CB8AC3E}">
        <p14:creationId xmlns:p14="http://schemas.microsoft.com/office/powerpoint/2010/main" val="133939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404664"/>
            <a:ext cx="8280920" cy="1200329"/>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8. </a:t>
            </a:r>
            <a:r>
              <a:rPr lang="zh-CN" altLang="zh-CN" sz="2400" b="1" dirty="0" smtClean="0">
                <a:solidFill>
                  <a:srgbClr val="0000FF"/>
                </a:solidFill>
                <a:latin typeface="Times New Roman" pitchFamily="18" charset="0"/>
                <a:cs typeface="Times New Roman" pitchFamily="18" charset="0"/>
              </a:rPr>
              <a:t>波长</a:t>
            </a:r>
            <a:r>
              <a:rPr lang="zh-CN" altLang="zh-CN" sz="2400" b="1" dirty="0">
                <a:solidFill>
                  <a:srgbClr val="0000FF"/>
                </a:solidFill>
                <a:latin typeface="Times New Roman" pitchFamily="18" charset="0"/>
                <a:cs typeface="Times New Roman" pitchFamily="18" charset="0"/>
              </a:rPr>
              <a:t>为</a:t>
            </a:r>
            <a:r>
              <a:rPr lang="en-US" altLang="zh-CN" sz="2400" b="1" dirty="0">
                <a:solidFill>
                  <a:srgbClr val="0000FF"/>
                </a:solidFill>
                <a:latin typeface="Times New Roman" pitchFamily="18" charset="0"/>
                <a:cs typeface="Times New Roman" pitchFamily="18" charset="0"/>
              </a:rPr>
              <a:t>600 nm</a:t>
            </a:r>
            <a:r>
              <a:rPr lang="zh-CN" altLang="zh-CN" sz="2400" b="1" dirty="0">
                <a:solidFill>
                  <a:srgbClr val="0000FF"/>
                </a:solidFill>
                <a:latin typeface="Times New Roman" pitchFamily="18" charset="0"/>
                <a:cs typeface="Times New Roman" pitchFamily="18" charset="0"/>
              </a:rPr>
              <a:t>的单色光垂直入射到单缝上，屏放在焦距为</a:t>
            </a:r>
            <a:r>
              <a:rPr lang="en-US" altLang="zh-CN" sz="2400" b="1" dirty="0">
                <a:solidFill>
                  <a:srgbClr val="0000FF"/>
                </a:solidFill>
                <a:latin typeface="Times New Roman" pitchFamily="18" charset="0"/>
                <a:cs typeface="Times New Roman" pitchFamily="18" charset="0"/>
              </a:rPr>
              <a:t>1.2 m</a:t>
            </a:r>
            <a:r>
              <a:rPr lang="zh-CN" altLang="zh-CN" sz="2400" b="1" dirty="0">
                <a:solidFill>
                  <a:srgbClr val="0000FF"/>
                </a:solidFill>
                <a:latin typeface="Times New Roman" pitchFamily="18" charset="0"/>
                <a:cs typeface="Times New Roman" pitchFamily="18" charset="0"/>
              </a:rPr>
              <a:t>的凸透镜的焦平面上，观察到夫琅禾费单缝衍射图样的中央明纹的宽度为</a:t>
            </a:r>
            <a:r>
              <a:rPr lang="en-US" altLang="zh-CN" sz="2400" b="1" dirty="0">
                <a:solidFill>
                  <a:srgbClr val="0000FF"/>
                </a:solidFill>
                <a:latin typeface="Times New Roman" pitchFamily="18" charset="0"/>
                <a:cs typeface="Times New Roman" pitchFamily="18" charset="0"/>
              </a:rPr>
              <a:t>6 mm</a:t>
            </a:r>
            <a:r>
              <a:rPr lang="zh-CN" altLang="zh-CN" sz="2400" b="1" dirty="0">
                <a:solidFill>
                  <a:srgbClr val="0000FF"/>
                </a:solidFill>
                <a:latin typeface="Times New Roman" pitchFamily="18" charset="0"/>
                <a:cs typeface="Times New Roman" pitchFamily="18" charset="0"/>
              </a:rPr>
              <a:t>，由此可知单缝的宽度</a:t>
            </a:r>
            <a:r>
              <a:rPr lang="zh-CN" altLang="zh-CN" sz="2400" b="1" dirty="0" smtClean="0">
                <a:solidFill>
                  <a:srgbClr val="0000FF"/>
                </a:solidFill>
                <a:latin typeface="Times New Roman" pitchFamily="18" charset="0"/>
                <a:cs typeface="Times New Roman" pitchFamily="18" charset="0"/>
              </a:rPr>
              <a:t>为</a:t>
            </a:r>
            <a:r>
              <a:rPr lang="en-US" altLang="zh-CN" sz="2400" b="1" u="sng" dirty="0" smtClean="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mm</a:t>
            </a:r>
            <a:r>
              <a:rPr lang="zh-CN" altLang="en-US" sz="2400" b="1" dirty="0" smtClean="0">
                <a:solidFill>
                  <a:srgbClr val="0000FF"/>
                </a:solidFill>
                <a:latin typeface="Times New Roman" pitchFamily="18" charset="0"/>
                <a:cs typeface="Times New Roman" pitchFamily="18" charset="0"/>
              </a:rPr>
              <a:t>。</a:t>
            </a:r>
            <a:endParaRPr lang="zh-CN" altLang="en-US" sz="2400" b="1" dirty="0">
              <a:solidFill>
                <a:srgbClr val="0000FF"/>
              </a:solidFill>
              <a:latin typeface="Times New Roman" pitchFamily="18" charset="0"/>
              <a:cs typeface="Times New Roman" pitchFamily="18" charset="0"/>
            </a:endParaRPr>
          </a:p>
        </p:txBody>
      </p:sp>
      <p:sp>
        <p:nvSpPr>
          <p:cNvPr id="5" name="TextBox 4"/>
          <p:cNvSpPr txBox="1"/>
          <p:nvPr/>
        </p:nvSpPr>
        <p:spPr>
          <a:xfrm>
            <a:off x="1164048" y="1700808"/>
            <a:ext cx="1391728" cy="461665"/>
          </a:xfrm>
          <a:prstGeom prst="rect">
            <a:avLst/>
          </a:prstGeom>
          <a:noFill/>
        </p:spPr>
        <p:txBody>
          <a:bodyPr wrap="none" rtlCol="0">
            <a:spAutoFit/>
          </a:bodyPr>
          <a:lstStyle/>
          <a:p>
            <a:r>
              <a:rPr lang="en-US" altLang="zh-CN" sz="2400" b="1" i="1" dirty="0" err="1" smtClean="0">
                <a:solidFill>
                  <a:srgbClr val="0000FF"/>
                </a:solidFill>
                <a:latin typeface="Times New Roman" pitchFamily="18" charset="0"/>
                <a:cs typeface="Times New Roman" pitchFamily="18" charset="0"/>
              </a:rPr>
              <a:t>a</a:t>
            </a:r>
            <a:r>
              <a:rPr lang="en-US" altLang="zh-CN" sz="2400" b="1" dirty="0" err="1" smtClean="0">
                <a:solidFill>
                  <a:srgbClr val="0000FF"/>
                </a:solidFill>
                <a:latin typeface="Times New Roman" pitchFamily="18" charset="0"/>
                <a:cs typeface="Times New Roman" pitchFamily="18" charset="0"/>
              </a:rPr>
              <a:t>sin</a:t>
            </a:r>
            <a:r>
              <a:rPr lang="el-GR" altLang="zh-CN" sz="2400" b="1" i="1" dirty="0" smtClean="0">
                <a:solidFill>
                  <a:srgbClr val="0000FF"/>
                </a:solidFill>
                <a:latin typeface="Times New Roman" pitchFamily="18" charset="0"/>
                <a:cs typeface="Times New Roman" pitchFamily="18" charset="0"/>
              </a:rPr>
              <a:t>θ</a:t>
            </a:r>
            <a:r>
              <a:rPr lang="en-US" altLang="zh-CN" sz="2400" b="1" baseline="-25000" dirty="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a:t>
            </a:r>
            <a:r>
              <a:rPr lang="el-GR" altLang="zh-CN" sz="2400" b="1" i="1" dirty="0" smtClean="0">
                <a:solidFill>
                  <a:srgbClr val="0000FF"/>
                </a:solidFill>
                <a:latin typeface="Times New Roman" pitchFamily="18" charset="0"/>
                <a:cs typeface="Times New Roman" pitchFamily="18" charset="0"/>
              </a:rPr>
              <a:t> λ</a:t>
            </a:r>
            <a:r>
              <a:rPr lang="en-US" altLang="zh-CN" sz="2400" b="1" i="1" dirty="0" smtClean="0">
                <a:solidFill>
                  <a:srgbClr val="0000FF"/>
                </a:solidFill>
                <a:latin typeface="Times New Roman" pitchFamily="18" charset="0"/>
                <a:cs typeface="Times New Roman" pitchFamily="18" charset="0"/>
              </a:rPr>
              <a:t> </a:t>
            </a:r>
            <a:endParaRPr lang="zh-CN" altLang="en-US" sz="2400" b="1" i="1" dirty="0">
              <a:solidFill>
                <a:srgbClr val="0000FF"/>
              </a:solidFill>
              <a:latin typeface="Times New Roman" pitchFamily="18" charset="0"/>
              <a:cs typeface="Times New Roman" pitchFamily="18" charset="0"/>
            </a:endParaRPr>
          </a:p>
        </p:txBody>
      </p:sp>
      <p:sp>
        <p:nvSpPr>
          <p:cNvPr id="6" name="TextBox 5"/>
          <p:cNvSpPr txBox="1"/>
          <p:nvPr/>
        </p:nvSpPr>
        <p:spPr>
          <a:xfrm>
            <a:off x="2748224" y="1700808"/>
            <a:ext cx="4144083"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x =</a:t>
            </a:r>
            <a:r>
              <a:rPr lang="en-US" altLang="zh-CN" sz="2400" b="1" dirty="0" smtClean="0">
                <a:solidFill>
                  <a:srgbClr val="0000FF"/>
                </a:solidFill>
                <a:latin typeface="Times New Roman" pitchFamily="18" charset="0"/>
                <a:cs typeface="Times New Roman" pitchFamily="18" charset="0"/>
              </a:rPr>
              <a:t> </a:t>
            </a:r>
            <a:r>
              <a:rPr lang="en-US" altLang="zh-CN" sz="2400" b="1" i="1" dirty="0" err="1" smtClean="0">
                <a:solidFill>
                  <a:srgbClr val="0000FF"/>
                </a:solidFill>
                <a:latin typeface="Times New Roman" pitchFamily="18" charset="0"/>
                <a:cs typeface="Times New Roman" pitchFamily="18" charset="0"/>
              </a:rPr>
              <a:t>f</a:t>
            </a:r>
            <a:r>
              <a:rPr lang="en-US" altLang="zh-CN" sz="2400" b="1" dirty="0" err="1" smtClean="0">
                <a:solidFill>
                  <a:srgbClr val="0000FF"/>
                </a:solidFill>
                <a:latin typeface="Times New Roman" pitchFamily="18" charset="0"/>
                <a:cs typeface="Times New Roman" pitchFamily="18" charset="0"/>
              </a:rPr>
              <a:t>tan</a:t>
            </a:r>
            <a:r>
              <a:rPr lang="el-GR" altLang="zh-CN" sz="2400" b="1" i="1" dirty="0" smtClean="0">
                <a:solidFill>
                  <a:srgbClr val="0000FF"/>
                </a:solidFill>
                <a:latin typeface="Times New Roman" pitchFamily="18" charset="0"/>
                <a:cs typeface="Times New Roman" pitchFamily="18" charset="0"/>
              </a:rPr>
              <a:t>θ </a:t>
            </a:r>
            <a:r>
              <a:rPr lang="en-US" altLang="zh-CN" sz="2400" b="1" dirty="0" smtClean="0">
                <a:solidFill>
                  <a:srgbClr val="0000FF"/>
                </a:solidFill>
                <a:latin typeface="Times New Roman" pitchFamily="18" charset="0"/>
                <a:cs typeface="Times New Roman" pitchFamily="18" charset="0"/>
              </a:rPr>
              <a:t>= </a:t>
            </a:r>
            <a:r>
              <a:rPr lang="en-US" altLang="zh-CN" sz="2400" b="1" i="1" dirty="0" err="1" smtClean="0">
                <a:solidFill>
                  <a:srgbClr val="0000FF"/>
                </a:solidFill>
                <a:latin typeface="Times New Roman" pitchFamily="18" charset="0"/>
                <a:cs typeface="Times New Roman" pitchFamily="18" charset="0"/>
              </a:rPr>
              <a:t>f</a:t>
            </a:r>
            <a:r>
              <a:rPr lang="en-US" altLang="zh-CN" sz="2400" b="1" dirty="0" err="1" smtClean="0">
                <a:solidFill>
                  <a:srgbClr val="0000FF"/>
                </a:solidFill>
                <a:latin typeface="Times New Roman" pitchFamily="18" charset="0"/>
                <a:cs typeface="Times New Roman" pitchFamily="18" charset="0"/>
              </a:rPr>
              <a:t>sin</a:t>
            </a:r>
            <a:r>
              <a:rPr lang="el-GR" altLang="zh-CN" sz="2400" b="1" i="1" dirty="0" smtClean="0">
                <a:solidFill>
                  <a:srgbClr val="0000FF"/>
                </a:solidFill>
                <a:latin typeface="Times New Roman" pitchFamily="18" charset="0"/>
                <a:cs typeface="Times New Roman" pitchFamily="18" charset="0"/>
              </a:rPr>
              <a:t>θ</a:t>
            </a:r>
            <a:r>
              <a:rPr lang="en-US" altLang="zh-CN" sz="2400" b="1" baseline="-25000" dirty="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a:t>
            </a:r>
            <a:r>
              <a:rPr lang="el-GR" altLang="zh-CN" sz="2400" b="1" i="1" dirty="0" smtClean="0">
                <a:solidFill>
                  <a:srgbClr val="0000FF"/>
                </a:solidFill>
                <a:latin typeface="Times New Roman" pitchFamily="18" charset="0"/>
                <a:cs typeface="Times New Roman" pitchFamily="18" charset="0"/>
              </a:rPr>
              <a:t> </a:t>
            </a:r>
            <a:r>
              <a:rPr lang="en-US" altLang="zh-CN" sz="2400" b="1" i="1" dirty="0" smtClean="0">
                <a:solidFill>
                  <a:srgbClr val="0000FF"/>
                </a:solidFill>
                <a:latin typeface="Times New Roman" pitchFamily="18" charset="0"/>
                <a:cs typeface="Times New Roman" pitchFamily="18" charset="0"/>
              </a:rPr>
              <a:t>f</a:t>
            </a:r>
            <a:r>
              <a:rPr lang="el-GR" altLang="zh-CN" sz="2400" b="1" i="1" dirty="0" smtClean="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a = </a:t>
            </a:r>
            <a:r>
              <a:rPr lang="en-US" altLang="zh-CN" sz="2400" b="1" dirty="0" smtClean="0">
                <a:solidFill>
                  <a:srgbClr val="0000FF"/>
                </a:solidFill>
                <a:latin typeface="Times New Roman" pitchFamily="18" charset="0"/>
                <a:cs typeface="Times New Roman" pitchFamily="18" charset="0"/>
              </a:rPr>
              <a:t>3mm</a:t>
            </a:r>
            <a:r>
              <a:rPr lang="en-US" altLang="zh-CN" sz="2400" b="1" i="1" dirty="0" smtClean="0">
                <a:solidFill>
                  <a:srgbClr val="0000FF"/>
                </a:solidFill>
                <a:latin typeface="Times New Roman" pitchFamily="18" charset="0"/>
                <a:cs typeface="Times New Roman" pitchFamily="18" charset="0"/>
              </a:rPr>
              <a:t> </a:t>
            </a:r>
            <a:endParaRPr lang="zh-CN" altLang="en-US" sz="2400" b="1" i="1" dirty="0">
              <a:solidFill>
                <a:srgbClr val="0000FF"/>
              </a:solidFill>
              <a:latin typeface="Times New Roman" pitchFamily="18" charset="0"/>
              <a:cs typeface="Times New Roman" pitchFamily="18" charset="0"/>
            </a:endParaRPr>
          </a:p>
        </p:txBody>
      </p:sp>
      <p:sp>
        <p:nvSpPr>
          <p:cNvPr id="7" name="TextBox 6"/>
          <p:cNvSpPr txBox="1"/>
          <p:nvPr/>
        </p:nvSpPr>
        <p:spPr>
          <a:xfrm>
            <a:off x="2195736" y="2276872"/>
            <a:ext cx="2601994" cy="461665"/>
          </a:xfrm>
          <a:prstGeom prst="rect">
            <a:avLst/>
          </a:prstGeom>
          <a:noFill/>
        </p:spPr>
        <p:txBody>
          <a:bodyPr wrap="none" rtlCol="0">
            <a:spAutoFit/>
          </a:bodyPr>
          <a:lstStyle/>
          <a:p>
            <a:r>
              <a:rPr lang="en-US" altLang="zh-CN" sz="2400" b="1" i="1" dirty="0" smtClean="0">
                <a:solidFill>
                  <a:srgbClr val="0000FF"/>
                </a:solidFill>
                <a:latin typeface="Times New Roman" pitchFamily="18" charset="0"/>
                <a:cs typeface="Times New Roman" pitchFamily="18" charset="0"/>
              </a:rPr>
              <a:t>a = f</a:t>
            </a:r>
            <a:r>
              <a:rPr lang="el-GR" altLang="zh-CN" sz="2400" b="1" i="1" dirty="0" smtClean="0">
                <a:solidFill>
                  <a:srgbClr val="0000FF"/>
                </a:solidFill>
                <a:latin typeface="Times New Roman" pitchFamily="18" charset="0"/>
                <a:cs typeface="Times New Roman" pitchFamily="18" charset="0"/>
              </a:rPr>
              <a:t>λ</a:t>
            </a:r>
            <a:r>
              <a:rPr lang="en-US" altLang="zh-CN" sz="2400" b="1" dirty="0" smtClean="0">
                <a:solidFill>
                  <a:srgbClr val="0000FF"/>
                </a:solidFill>
                <a:latin typeface="Times New Roman" pitchFamily="18" charset="0"/>
                <a:cs typeface="Times New Roman" pitchFamily="18" charset="0"/>
              </a:rPr>
              <a:t>/</a:t>
            </a:r>
            <a:r>
              <a:rPr lang="en-US" altLang="zh-CN" sz="2400" b="1" i="1" dirty="0" smtClean="0">
                <a:solidFill>
                  <a:srgbClr val="0000FF"/>
                </a:solidFill>
                <a:latin typeface="Times New Roman" pitchFamily="18" charset="0"/>
                <a:cs typeface="Times New Roman" pitchFamily="18" charset="0"/>
              </a:rPr>
              <a:t>x = </a:t>
            </a:r>
            <a:r>
              <a:rPr lang="en-US" altLang="zh-CN" sz="2400" b="1" dirty="0" smtClean="0">
                <a:solidFill>
                  <a:srgbClr val="0000FF"/>
                </a:solidFill>
                <a:latin typeface="Times New Roman" pitchFamily="18" charset="0"/>
                <a:cs typeface="Times New Roman" pitchFamily="18" charset="0"/>
              </a:rPr>
              <a:t>0.24mm</a:t>
            </a:r>
            <a:endParaRPr lang="zh-CN" altLang="en-US" sz="2400" b="1" dirty="0">
              <a:solidFill>
                <a:srgbClr val="0000FF"/>
              </a:solidFill>
              <a:latin typeface="Times New Roman" pitchFamily="18" charset="0"/>
              <a:cs typeface="Times New Roman" pitchFamily="18" charset="0"/>
            </a:endParaRPr>
          </a:p>
        </p:txBody>
      </p:sp>
      <p:sp>
        <p:nvSpPr>
          <p:cNvPr id="8" name="矩形 7"/>
          <p:cNvSpPr/>
          <p:nvPr/>
        </p:nvSpPr>
        <p:spPr>
          <a:xfrm>
            <a:off x="7305109" y="1143328"/>
            <a:ext cx="723275"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rPr>
              <a:t>0.24</a:t>
            </a:r>
            <a:endParaRPr lang="zh-CN" altLang="en-US" sz="2400" b="1" dirty="0">
              <a:solidFill>
                <a:srgbClr val="FF0000"/>
              </a:solidFill>
              <a:latin typeface="Times New Roman" pitchFamily="18" charset="0"/>
              <a:cs typeface="Times New Roman" pitchFamily="18" charset="0"/>
            </a:endParaRPr>
          </a:p>
        </p:txBody>
      </p:sp>
      <p:sp>
        <p:nvSpPr>
          <p:cNvPr id="9" name="矩形 8"/>
          <p:cNvSpPr/>
          <p:nvPr/>
        </p:nvSpPr>
        <p:spPr>
          <a:xfrm>
            <a:off x="467544" y="3212976"/>
            <a:ext cx="8280920" cy="1569660"/>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9. </a:t>
            </a:r>
            <a:r>
              <a:rPr lang="zh-CN" altLang="zh-CN" sz="2400" b="1" dirty="0" smtClean="0">
                <a:solidFill>
                  <a:srgbClr val="0000FF"/>
                </a:solidFill>
                <a:latin typeface="Times New Roman" pitchFamily="18" charset="0"/>
                <a:cs typeface="Times New Roman" pitchFamily="18" charset="0"/>
              </a:rPr>
              <a:t>两</a:t>
            </a:r>
            <a:r>
              <a:rPr lang="zh-CN" altLang="zh-CN" sz="2400" b="1" dirty="0">
                <a:solidFill>
                  <a:srgbClr val="0000FF"/>
                </a:solidFill>
                <a:latin typeface="Times New Roman" pitchFamily="18" charset="0"/>
                <a:cs typeface="Times New Roman" pitchFamily="18" charset="0"/>
              </a:rPr>
              <a:t>个偏振化方向正交的偏振片平行放置，强度为</a:t>
            </a:r>
            <a:r>
              <a:rPr lang="en-US" altLang="zh-CN" sz="2400" b="1" i="1" dirty="0">
                <a:solidFill>
                  <a:srgbClr val="0000FF"/>
                </a:solidFill>
                <a:latin typeface="Times New Roman" pitchFamily="18" charset="0"/>
                <a:cs typeface="Times New Roman" pitchFamily="18" charset="0"/>
              </a:rPr>
              <a:t>I</a:t>
            </a:r>
            <a:r>
              <a:rPr lang="en-US" altLang="zh-CN" sz="2400" b="1" baseline="-25000" dirty="0">
                <a:solidFill>
                  <a:srgbClr val="0000FF"/>
                </a:solidFill>
                <a:latin typeface="Times New Roman" pitchFamily="18" charset="0"/>
                <a:cs typeface="Times New Roman" pitchFamily="18" charset="0"/>
              </a:rPr>
              <a:t>0</a:t>
            </a:r>
            <a:r>
              <a:rPr lang="zh-CN" altLang="zh-CN" sz="2400" b="1" dirty="0">
                <a:solidFill>
                  <a:srgbClr val="0000FF"/>
                </a:solidFill>
                <a:latin typeface="Times New Roman" pitchFamily="18" charset="0"/>
                <a:cs typeface="Times New Roman" pitchFamily="18" charset="0"/>
              </a:rPr>
              <a:t>的自然光垂直入射。在两偏振片之间平行插入另一个偏振片，该偏振片以匀角速度 </a:t>
            </a:r>
            <a:r>
              <a:rPr lang="en-US" altLang="zh-CN" sz="2400" b="1" i="1" dirty="0">
                <a:solidFill>
                  <a:srgbClr val="0000FF"/>
                </a:solidFill>
                <a:latin typeface="Times New Roman" pitchFamily="18" charset="0"/>
                <a:cs typeface="Times New Roman" pitchFamily="18" charset="0"/>
                <a:sym typeface="Symbol"/>
              </a:rPr>
              <a:t></a:t>
            </a:r>
            <a:r>
              <a:rPr lang="en-US" altLang="zh-CN" sz="2400" b="1" dirty="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绕光传播方向旋转，则从最后一个</a:t>
            </a:r>
            <a:r>
              <a:rPr lang="zh-CN" altLang="zh-CN" sz="2400" b="1" dirty="0" smtClean="0">
                <a:solidFill>
                  <a:srgbClr val="0000FF"/>
                </a:solidFill>
                <a:latin typeface="Times New Roman" pitchFamily="18" charset="0"/>
                <a:cs typeface="Times New Roman" pitchFamily="18" charset="0"/>
              </a:rPr>
              <a:t>偏振片</a:t>
            </a:r>
            <a:r>
              <a:rPr lang="zh-CN" altLang="zh-CN" sz="2400" b="1" dirty="0">
                <a:solidFill>
                  <a:srgbClr val="0000FF"/>
                </a:solidFill>
                <a:latin typeface="Times New Roman" pitchFamily="18" charset="0"/>
                <a:cs typeface="Times New Roman" pitchFamily="18" charset="0"/>
              </a:rPr>
              <a:t>出射光线明暗变化的频率为</a:t>
            </a:r>
            <a:r>
              <a:rPr lang="en-US" altLang="zh-CN" sz="2400" b="1" u="sng" dirty="0">
                <a:solidFill>
                  <a:srgbClr val="0000FF"/>
                </a:solidFill>
                <a:latin typeface="Times New Roman" pitchFamily="18" charset="0"/>
                <a:cs typeface="Times New Roman" pitchFamily="18" charset="0"/>
              </a:rPr>
              <a:t>               </a:t>
            </a:r>
            <a:r>
              <a:rPr lang="en-US" altLang="zh-CN" sz="2400" b="1" u="sng" dirty="0" smtClean="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，最大光强为</a:t>
            </a:r>
            <a:r>
              <a:rPr lang="en-US" altLang="zh-CN" sz="2400" b="1" u="sng" dirty="0">
                <a:solidFill>
                  <a:srgbClr val="0000FF"/>
                </a:solidFill>
                <a:latin typeface="Times New Roman" pitchFamily="18" charset="0"/>
                <a:cs typeface="Times New Roman" pitchFamily="18" charset="0"/>
              </a:rPr>
              <a:t> </a:t>
            </a:r>
            <a:r>
              <a:rPr lang="en-US" altLang="zh-CN" sz="2400" b="1" u="sng" dirty="0" smtClean="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a:t>
            </a:r>
          </a:p>
        </p:txBody>
      </p:sp>
      <p:sp>
        <p:nvSpPr>
          <p:cNvPr id="10" name="矩形 9"/>
          <p:cNvSpPr/>
          <p:nvPr/>
        </p:nvSpPr>
        <p:spPr>
          <a:xfrm>
            <a:off x="7524328" y="4293096"/>
            <a:ext cx="710374" cy="461665"/>
          </a:xfrm>
          <a:prstGeom prst="rect">
            <a:avLst/>
          </a:prstGeom>
        </p:spPr>
        <p:txBody>
          <a:bodyPr wrap="square">
            <a:spAutoFit/>
          </a:bodyPr>
          <a:lstStyle/>
          <a:p>
            <a:r>
              <a:rPr lang="en-US" altLang="zh-CN" sz="2400" b="1" i="1" dirty="0" smtClean="0">
                <a:solidFill>
                  <a:srgbClr val="FF0000"/>
                </a:solidFill>
                <a:latin typeface="Times New Roman" pitchFamily="18" charset="0"/>
                <a:cs typeface="Times New Roman" pitchFamily="18" charset="0"/>
              </a:rPr>
              <a:t>I</a:t>
            </a:r>
            <a:r>
              <a:rPr lang="en-US" altLang="zh-CN" sz="2400" b="1" baseline="-25000" dirty="0" smtClean="0">
                <a:solidFill>
                  <a:srgbClr val="FF0000"/>
                </a:solidFill>
                <a:latin typeface="Times New Roman" pitchFamily="18" charset="0"/>
                <a:cs typeface="Times New Roman" pitchFamily="18" charset="0"/>
              </a:rPr>
              <a:t>0</a:t>
            </a:r>
            <a:r>
              <a:rPr lang="en-US" altLang="zh-CN" sz="2400" b="1" dirty="0" smtClean="0">
                <a:solidFill>
                  <a:srgbClr val="FF0000"/>
                </a:solidFill>
                <a:latin typeface="Times New Roman" pitchFamily="18" charset="0"/>
                <a:cs typeface="Times New Roman" pitchFamily="18" charset="0"/>
              </a:rPr>
              <a:t>/8</a:t>
            </a:r>
            <a:endParaRPr lang="zh-CN" altLang="en-US" sz="2400" b="1" dirty="0">
              <a:solidFill>
                <a:srgbClr val="FF0000"/>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4103606212"/>
              </p:ext>
            </p:extLst>
          </p:nvPr>
        </p:nvGraphicFramePr>
        <p:xfrm>
          <a:off x="4427984" y="4767479"/>
          <a:ext cx="2209680" cy="812160"/>
        </p:xfrm>
        <a:graphic>
          <a:graphicData uri="http://schemas.openxmlformats.org/presentationml/2006/ole">
            <mc:AlternateContent xmlns:mc="http://schemas.openxmlformats.org/markup-compatibility/2006">
              <mc:Choice xmlns:v="urn:schemas-microsoft-com:vml" Requires="v">
                <p:oleObj spid="_x0000_s17451" name="公式" r:id="rId3" imgW="1104840" imgH="406080" progId="Equation.3">
                  <p:embed/>
                </p:oleObj>
              </mc:Choice>
              <mc:Fallback>
                <p:oleObj name="公式" r:id="rId3" imgW="1104840" imgH="406080" progId="Equation.3">
                  <p:embed/>
                  <p:pic>
                    <p:nvPicPr>
                      <p:cNvPr id="0" name="Object 5"/>
                      <p:cNvPicPr>
                        <a:picLocks noChangeAspect="1" noChangeArrowheads="1"/>
                      </p:cNvPicPr>
                      <p:nvPr/>
                    </p:nvPicPr>
                    <p:blipFill>
                      <a:blip r:embed="rId4"/>
                      <a:srcRect/>
                      <a:stretch>
                        <a:fillRect/>
                      </a:stretch>
                    </p:blipFill>
                    <p:spPr bwMode="auto">
                      <a:xfrm>
                        <a:off x="4427984" y="4767479"/>
                        <a:ext cx="2209680" cy="81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矩形 11"/>
          <p:cNvSpPr/>
          <p:nvPr/>
        </p:nvSpPr>
        <p:spPr>
          <a:xfrm>
            <a:off x="827584" y="4941168"/>
            <a:ext cx="3587842" cy="461665"/>
          </a:xfrm>
          <a:prstGeom prst="rect">
            <a:avLst/>
          </a:prstGeom>
        </p:spPr>
        <p:txBody>
          <a:bodyPr wrap="none">
            <a:spAutoFit/>
          </a:bodyPr>
          <a:lstStyle/>
          <a:p>
            <a:r>
              <a:rPr lang="zh-CN" altLang="en-US" sz="2400" b="1" dirty="0" smtClean="0">
                <a:solidFill>
                  <a:srgbClr val="0000FF"/>
                </a:solidFill>
                <a:latin typeface="Times New Roman" pitchFamily="18" charset="0"/>
                <a:cs typeface="Times New Roman" pitchFamily="18" charset="0"/>
              </a:rPr>
              <a:t>透过所有偏振片的光强为</a:t>
            </a:r>
            <a:endParaRPr lang="zh-CN" altLang="en-US" sz="2400" dirty="0"/>
          </a:p>
        </p:txBody>
      </p:sp>
      <p:sp>
        <p:nvSpPr>
          <p:cNvPr id="13" name="矩形 12"/>
          <p:cNvSpPr/>
          <p:nvPr/>
        </p:nvSpPr>
        <p:spPr>
          <a:xfrm>
            <a:off x="4420528" y="4293096"/>
            <a:ext cx="855712" cy="461665"/>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2</a:t>
            </a:r>
            <a:r>
              <a:rPr lang="el-GR" altLang="zh-CN" sz="2400" b="1" i="1" dirty="0" smtClean="0">
                <a:solidFill>
                  <a:srgbClr val="FF0000"/>
                </a:solidFill>
                <a:latin typeface="Times New Roman" pitchFamily="18" charset="0"/>
                <a:cs typeface="Times New Roman" pitchFamily="18" charset="0"/>
              </a:rPr>
              <a:t>ω</a:t>
            </a:r>
            <a:r>
              <a:rPr lang="en-US" altLang="zh-CN" sz="2400" b="1" dirty="0" smtClean="0">
                <a:solidFill>
                  <a:srgbClr val="FF0000"/>
                </a:solidFill>
                <a:latin typeface="Times New Roman" pitchFamily="18" charset="0"/>
                <a:cs typeface="Times New Roman" pitchFamily="18" charset="0"/>
              </a:rPr>
              <a:t>/</a:t>
            </a:r>
            <a:r>
              <a:rPr lang="el-GR" altLang="zh-CN" sz="2400" b="1" i="1" dirty="0" smtClean="0">
                <a:solidFill>
                  <a:srgbClr val="FF0000"/>
                </a:solidFill>
                <a:latin typeface="Times New Roman" pitchFamily="18" charset="0"/>
                <a:cs typeface="Times New Roman" pitchFamily="18" charset="0"/>
              </a:rPr>
              <a:t>π</a:t>
            </a:r>
            <a:endParaRPr lang="zh-CN" altLang="en-US" sz="2400" b="1" dirty="0">
              <a:solidFill>
                <a:srgbClr val="FF0000"/>
              </a:solidFill>
            </a:endParaRPr>
          </a:p>
        </p:txBody>
      </p:sp>
      <p:sp>
        <p:nvSpPr>
          <p:cNvPr id="14" name="矩形 13"/>
          <p:cNvSpPr/>
          <p:nvPr/>
        </p:nvSpPr>
        <p:spPr>
          <a:xfrm>
            <a:off x="840143" y="5631631"/>
            <a:ext cx="7692298" cy="830997"/>
          </a:xfrm>
          <a:prstGeom prst="rect">
            <a:avLst/>
          </a:prstGeom>
        </p:spPr>
        <p:txBody>
          <a:bodyPr wrap="square">
            <a:spAutoFit/>
          </a:bodyPr>
          <a:lstStyle/>
          <a:p>
            <a:r>
              <a:rPr lang="zh-CN" altLang="en-US" sz="2400" b="1" dirty="0" smtClean="0">
                <a:solidFill>
                  <a:srgbClr val="0000FF"/>
                </a:solidFill>
                <a:latin typeface="Times New Roman" pitchFamily="18" charset="0"/>
                <a:cs typeface="Times New Roman" pitchFamily="18" charset="0"/>
              </a:rPr>
              <a:t>中间的偏振片转</a:t>
            </a:r>
            <a:r>
              <a:rPr lang="en-US" altLang="zh-CN" sz="2400" b="1" dirty="0" smtClean="0">
                <a:solidFill>
                  <a:srgbClr val="0000FF"/>
                </a:solidFill>
                <a:latin typeface="Times New Roman" pitchFamily="18" charset="0"/>
                <a:cs typeface="Times New Roman" pitchFamily="18" charset="0"/>
              </a:rPr>
              <a:t>1</a:t>
            </a:r>
            <a:r>
              <a:rPr lang="zh-CN" altLang="en-US" sz="2400" b="1" dirty="0" smtClean="0">
                <a:solidFill>
                  <a:srgbClr val="0000FF"/>
                </a:solidFill>
                <a:latin typeface="Times New Roman" pitchFamily="18" charset="0"/>
                <a:cs typeface="Times New Roman" pitchFamily="18" charset="0"/>
              </a:rPr>
              <a:t>圈，出射光线明暗变化</a:t>
            </a:r>
            <a:r>
              <a:rPr lang="en-US" altLang="zh-CN" sz="2400" b="1" dirty="0" smtClean="0">
                <a:solidFill>
                  <a:srgbClr val="0000FF"/>
                </a:solidFill>
                <a:latin typeface="Times New Roman" pitchFamily="18" charset="0"/>
                <a:cs typeface="Times New Roman" pitchFamily="18" charset="0"/>
              </a:rPr>
              <a:t>4</a:t>
            </a:r>
            <a:r>
              <a:rPr lang="zh-CN" altLang="en-US" sz="2400" b="1" dirty="0" smtClean="0">
                <a:solidFill>
                  <a:srgbClr val="0000FF"/>
                </a:solidFill>
                <a:latin typeface="Times New Roman" pitchFamily="18" charset="0"/>
                <a:cs typeface="Times New Roman" pitchFamily="18" charset="0"/>
              </a:rPr>
              <a:t>次。偏振片旋转频率</a:t>
            </a:r>
            <a:r>
              <a:rPr lang="el-GR" altLang="zh-CN" sz="2400" b="1" i="1" dirty="0" smtClean="0">
                <a:solidFill>
                  <a:srgbClr val="0000FF"/>
                </a:solidFill>
                <a:latin typeface="Times New Roman" pitchFamily="18" charset="0"/>
                <a:cs typeface="Times New Roman" pitchFamily="18" charset="0"/>
              </a:rPr>
              <a:t>ω</a:t>
            </a:r>
            <a:r>
              <a:rPr lang="en-US" altLang="zh-CN" sz="2400" b="1" dirty="0" smtClean="0">
                <a:solidFill>
                  <a:srgbClr val="0000FF"/>
                </a:solidFill>
                <a:latin typeface="Times New Roman" pitchFamily="18" charset="0"/>
                <a:cs typeface="Times New Roman" pitchFamily="18" charset="0"/>
              </a:rPr>
              <a:t>/2</a:t>
            </a:r>
            <a:r>
              <a:rPr lang="el-GR" altLang="zh-CN" sz="2400" b="1" i="1" dirty="0" smtClean="0">
                <a:solidFill>
                  <a:srgbClr val="0000FF"/>
                </a:solidFill>
                <a:latin typeface="Times New Roman" pitchFamily="18" charset="0"/>
                <a:cs typeface="Times New Roman" pitchFamily="18" charset="0"/>
              </a:rPr>
              <a:t>π</a:t>
            </a:r>
            <a:r>
              <a:rPr lang="zh-CN" altLang="en-US" sz="2400" b="1" dirty="0" smtClean="0">
                <a:solidFill>
                  <a:srgbClr val="0000FF"/>
                </a:solidFill>
                <a:latin typeface="Times New Roman" pitchFamily="18" charset="0"/>
                <a:cs typeface="Times New Roman" pitchFamily="18" charset="0"/>
              </a:rPr>
              <a:t>，则出射光线明暗变化频率为 </a:t>
            </a:r>
            <a:r>
              <a:rPr lang="en-US" altLang="zh-CN" sz="2400" b="1" dirty="0" smtClean="0">
                <a:solidFill>
                  <a:srgbClr val="0000FF"/>
                </a:solidFill>
                <a:latin typeface="Times New Roman" pitchFamily="18" charset="0"/>
                <a:cs typeface="Times New Roman" pitchFamily="18" charset="0"/>
              </a:rPr>
              <a:t>2</a:t>
            </a:r>
            <a:r>
              <a:rPr lang="el-GR" altLang="zh-CN" sz="2400" b="1" i="1" dirty="0" smtClean="0">
                <a:solidFill>
                  <a:srgbClr val="0000FF"/>
                </a:solidFill>
                <a:latin typeface="Times New Roman" pitchFamily="18" charset="0"/>
                <a:cs typeface="Times New Roman" pitchFamily="18" charset="0"/>
              </a:rPr>
              <a:t>ω</a:t>
            </a:r>
            <a:r>
              <a:rPr lang="en-US" altLang="zh-CN" sz="2400" b="1" dirty="0" smtClean="0">
                <a:solidFill>
                  <a:srgbClr val="0000FF"/>
                </a:solidFill>
                <a:latin typeface="Times New Roman" pitchFamily="18" charset="0"/>
                <a:cs typeface="Times New Roman" pitchFamily="18" charset="0"/>
              </a:rPr>
              <a:t>/</a:t>
            </a:r>
            <a:r>
              <a:rPr lang="el-GR" altLang="zh-CN" sz="2400" b="1" i="1" dirty="0" smtClean="0">
                <a:solidFill>
                  <a:srgbClr val="0000FF"/>
                </a:solidFill>
                <a:latin typeface="Times New Roman" pitchFamily="18" charset="0"/>
                <a:cs typeface="Times New Roman" pitchFamily="18" charset="0"/>
              </a:rPr>
              <a:t>π</a:t>
            </a:r>
            <a:r>
              <a:rPr lang="zh-CN" altLang="en-US" sz="2400" b="1" dirty="0" smtClean="0">
                <a:solidFill>
                  <a:srgbClr val="0000FF"/>
                </a:solidFill>
                <a:latin typeface="Times New Roman" pitchFamily="18" charset="0"/>
                <a:cs typeface="Times New Roman" pitchFamily="18" charset="0"/>
              </a:rPr>
              <a:t>。</a:t>
            </a:r>
            <a:endParaRPr lang="zh-CN" altLang="en-US" sz="2400" dirty="0"/>
          </a:p>
        </p:txBody>
      </p:sp>
    </p:spTree>
    <p:extLst>
      <p:ext uri="{BB962C8B-B14F-4D97-AF65-F5344CB8AC3E}">
        <p14:creationId xmlns:p14="http://schemas.microsoft.com/office/powerpoint/2010/main" val="140817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2"/>
          <p:cNvSpPr>
            <a:spLocks noChangeArrowheads="1"/>
          </p:cNvSpPr>
          <p:nvPr/>
        </p:nvSpPr>
        <p:spPr bwMode="auto">
          <a:xfrm>
            <a:off x="467544" y="701988"/>
            <a:ext cx="820891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 </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用波长为</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rPr>
              <a:t>589nm</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的单色线光源</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s</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（垂直于纸面延伸）照射双缝，在观察屏上形成干涉图样，零级明条纹位于</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O</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点，如图所示。如将线光源</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s</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向上平移至</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rPr>
              <a:t>s</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rPr>
              <a:t>位置，零级明条纹将发生移动。欲使零级明纹移回到</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O</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点，必须在</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___________</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缝（填入：</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s</a:t>
            </a:r>
            <a:r>
              <a:rPr kumimoji="0" lang="en-US" altLang="zh-CN" sz="2400" b="1" i="0"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1</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或</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s</a:t>
            </a:r>
            <a:r>
              <a:rPr kumimoji="0" lang="en-US" altLang="zh-CN" sz="2400" b="1" i="0" u="none" strike="noStrike" cap="none" normalizeH="0" baseline="-30000" dirty="0" smtClean="0">
                <a:ln>
                  <a:noFill/>
                </a:ln>
                <a:solidFill>
                  <a:srgbClr val="0000FF"/>
                </a:solidFill>
                <a:effectLst/>
                <a:latin typeface="Times New Roman" pitchFamily="18" charset="0"/>
                <a:cs typeface="Times New Roman" pitchFamily="18" charset="0"/>
                <a:sym typeface="Symbol" pitchFamily="18" charset="2"/>
              </a:rPr>
              <a:t>2</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）处覆盖一薄云母片才有可能；欲使移动了</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3.5</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个明纹间距的零级明纹移回到</a:t>
            </a:r>
            <a:r>
              <a:rPr kumimoji="0" lang="en-US" altLang="zh-CN" sz="2400" b="1" i="1"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O</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点，云母片的厚度应为</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_____________nm</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（云母片的折射率为</a:t>
            </a:r>
            <a:r>
              <a:rPr kumimoji="0" lang="en-US" altLang="zh-CN"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1.58</a:t>
            </a:r>
            <a:r>
              <a:rPr kumimoji="0" lang="zh-CN" altLang="en-US" sz="2400" b="1" i="0" u="none" strike="noStrike" cap="none" normalizeH="0" baseline="0" dirty="0" smtClean="0">
                <a:ln>
                  <a:noFill/>
                </a:ln>
                <a:solidFill>
                  <a:srgbClr val="0000FF"/>
                </a:solidFill>
                <a:effectLst/>
                <a:latin typeface="Times New Roman" pitchFamily="18" charset="0"/>
                <a:cs typeface="Times New Roman" pitchFamily="18" charset="0"/>
                <a:sym typeface="Symbol" pitchFamily="18" charset="2"/>
              </a:rPr>
              <a:t>）。</a:t>
            </a:r>
          </a:p>
        </p:txBody>
      </p:sp>
      <p:pic>
        <p:nvPicPr>
          <p:cNvPr id="24599"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448" y="3429000"/>
            <a:ext cx="3312000" cy="143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11561" y="3573016"/>
            <a:ext cx="4680888" cy="1200329"/>
          </a:xfrm>
          <a:prstGeom prst="rect">
            <a:avLst/>
          </a:prstGeom>
          <a:noFill/>
        </p:spPr>
        <p:txBody>
          <a:bodyPr wrap="square" rtlCol="0">
            <a:spAutoFit/>
          </a:bodyPr>
          <a:lstStyle/>
          <a:p>
            <a:r>
              <a:rPr lang="en-US" altLang="zh-CN" sz="2400" b="1" dirty="0" smtClean="0">
                <a:solidFill>
                  <a:srgbClr val="0000FF"/>
                </a:solidFill>
                <a:latin typeface="Times New Roman" pitchFamily="18" charset="0"/>
                <a:cs typeface="Times New Roman" pitchFamily="18" charset="0"/>
              </a:rPr>
              <a:t>0</a:t>
            </a:r>
            <a:r>
              <a:rPr lang="zh-CN" altLang="en-US" sz="2400" b="1" dirty="0" smtClean="0">
                <a:solidFill>
                  <a:srgbClr val="0000FF"/>
                </a:solidFill>
                <a:latin typeface="Times New Roman" pitchFamily="18" charset="0"/>
                <a:cs typeface="Times New Roman" pitchFamily="18" charset="0"/>
              </a:rPr>
              <a:t>级明纹移回</a:t>
            </a:r>
            <a:r>
              <a:rPr lang="en-US" altLang="zh-CN" sz="2400" b="1" dirty="0" smtClean="0">
                <a:solidFill>
                  <a:srgbClr val="0000FF"/>
                </a:solidFill>
                <a:latin typeface="Times New Roman" pitchFamily="18" charset="0"/>
                <a:cs typeface="Times New Roman" pitchFamily="18" charset="0"/>
              </a:rPr>
              <a:t>O</a:t>
            </a:r>
            <a:r>
              <a:rPr lang="zh-CN" altLang="en-US" sz="2400" b="1" dirty="0" smtClean="0">
                <a:solidFill>
                  <a:srgbClr val="0000FF"/>
                </a:solidFill>
                <a:latin typeface="Times New Roman" pitchFamily="18" charset="0"/>
                <a:cs typeface="Times New Roman" pitchFamily="18" charset="0"/>
              </a:rPr>
              <a:t>，说明加薄片后，</a:t>
            </a:r>
            <a:r>
              <a:rPr lang="en-US" altLang="zh-CN" sz="2400" b="1" dirty="0" smtClean="0">
                <a:solidFill>
                  <a:srgbClr val="0000FF"/>
                </a:solidFill>
                <a:latin typeface="Times New Roman" pitchFamily="18" charset="0"/>
                <a:cs typeface="Times New Roman" pitchFamily="18" charset="0"/>
              </a:rPr>
              <a:t>s’</a:t>
            </a:r>
            <a:r>
              <a:rPr lang="zh-CN" altLang="en-US" sz="2400" b="1" dirty="0" smtClean="0">
                <a:solidFill>
                  <a:srgbClr val="0000FF"/>
                </a:solidFill>
                <a:latin typeface="Times New Roman" pitchFamily="18" charset="0"/>
                <a:cs typeface="Times New Roman" pitchFamily="18" charset="0"/>
              </a:rPr>
              <a:t>到</a:t>
            </a:r>
            <a:r>
              <a:rPr lang="en-US" altLang="zh-CN" sz="2400" b="1" dirty="0" smtClean="0">
                <a:solidFill>
                  <a:srgbClr val="0000FF"/>
                </a:solidFill>
                <a:latin typeface="Times New Roman" pitchFamily="18" charset="0"/>
                <a:cs typeface="Times New Roman" pitchFamily="18" charset="0"/>
              </a:rPr>
              <a:t>O</a:t>
            </a:r>
            <a:r>
              <a:rPr lang="zh-CN" altLang="en-US" sz="2400" b="1" dirty="0" smtClean="0">
                <a:solidFill>
                  <a:srgbClr val="0000FF"/>
                </a:solidFill>
                <a:latin typeface="Times New Roman" pitchFamily="18" charset="0"/>
                <a:cs typeface="Times New Roman" pitchFamily="18" charset="0"/>
              </a:rPr>
              <a:t>的两光路光程相等。所以加在</a:t>
            </a:r>
            <a:r>
              <a:rPr lang="en-US" altLang="zh-CN" sz="2400" b="1" i="1" dirty="0" smtClean="0">
                <a:solidFill>
                  <a:srgbClr val="0000FF"/>
                </a:solidFill>
                <a:latin typeface="Times New Roman" pitchFamily="18" charset="0"/>
                <a:cs typeface="Times New Roman" pitchFamily="18" charset="0"/>
                <a:sym typeface="Symbol" pitchFamily="18" charset="2"/>
              </a:rPr>
              <a:t>s</a:t>
            </a:r>
            <a:r>
              <a:rPr lang="en-US" altLang="zh-CN" sz="2400" b="1" baseline="-30000" dirty="0" smtClean="0">
                <a:solidFill>
                  <a:srgbClr val="0000FF"/>
                </a:solidFill>
                <a:latin typeface="Times New Roman" pitchFamily="18" charset="0"/>
                <a:cs typeface="Times New Roman" pitchFamily="18" charset="0"/>
                <a:sym typeface="Symbol" pitchFamily="18" charset="2"/>
              </a:rPr>
              <a:t>1</a:t>
            </a:r>
            <a:r>
              <a:rPr lang="zh-CN" altLang="en-US" sz="2400" b="1" dirty="0" smtClean="0">
                <a:solidFill>
                  <a:srgbClr val="0000FF"/>
                </a:solidFill>
                <a:latin typeface="Times New Roman" pitchFamily="18" charset="0"/>
                <a:cs typeface="Times New Roman" pitchFamily="18" charset="0"/>
                <a:sym typeface="Symbol" pitchFamily="18" charset="2"/>
              </a:rPr>
              <a:t>处</a:t>
            </a:r>
            <a:r>
              <a:rPr lang="zh-CN" altLang="en-US" sz="2400" b="1" dirty="0">
                <a:solidFill>
                  <a:srgbClr val="0000FF"/>
                </a:solidFill>
                <a:latin typeface="Times New Roman" pitchFamily="18" charset="0"/>
                <a:cs typeface="Times New Roman" pitchFamily="18" charset="0"/>
                <a:sym typeface="Symbol" pitchFamily="18" charset="2"/>
              </a:rPr>
              <a:t>。</a:t>
            </a:r>
            <a:endParaRPr lang="zh-CN" altLang="en-US" sz="2400" b="1" dirty="0">
              <a:solidFill>
                <a:srgbClr val="0000FF"/>
              </a:solidFill>
              <a:latin typeface="Times New Roman" pitchFamily="18" charset="0"/>
              <a:cs typeface="Times New Roman" pitchFamily="18" charset="0"/>
            </a:endParaRPr>
          </a:p>
        </p:txBody>
      </p:sp>
      <p:sp>
        <p:nvSpPr>
          <p:cNvPr id="3" name="矩形 2"/>
          <p:cNvSpPr/>
          <p:nvPr/>
        </p:nvSpPr>
        <p:spPr>
          <a:xfrm>
            <a:off x="6588224" y="1743199"/>
            <a:ext cx="407484" cy="461665"/>
          </a:xfrm>
          <a:prstGeom prst="rect">
            <a:avLst/>
          </a:prstGeom>
        </p:spPr>
        <p:txBody>
          <a:bodyPr wrap="none">
            <a:spAutoFit/>
          </a:bodyPr>
          <a:lstStyle/>
          <a:p>
            <a:r>
              <a:rPr lang="en-US" altLang="zh-CN" sz="2400" b="1" i="1" dirty="0">
                <a:solidFill>
                  <a:srgbClr val="FF0000"/>
                </a:solidFill>
                <a:latin typeface="Times New Roman" pitchFamily="18" charset="0"/>
                <a:cs typeface="Times New Roman" pitchFamily="18" charset="0"/>
                <a:sym typeface="Symbol" pitchFamily="18" charset="2"/>
              </a:rPr>
              <a:t>s</a:t>
            </a:r>
            <a:r>
              <a:rPr lang="en-US" altLang="zh-CN" sz="2400" b="1" baseline="-30000" dirty="0">
                <a:solidFill>
                  <a:srgbClr val="FF0000"/>
                </a:solidFill>
                <a:latin typeface="Times New Roman" pitchFamily="18" charset="0"/>
                <a:cs typeface="Times New Roman" pitchFamily="18" charset="0"/>
                <a:sym typeface="Symbol" pitchFamily="18" charset="2"/>
              </a:rPr>
              <a:t>1</a:t>
            </a:r>
            <a:endParaRPr lang="zh-CN" altLang="en-US" sz="2400" dirty="0">
              <a:solidFill>
                <a:srgbClr val="FF0000"/>
              </a:solidFill>
            </a:endParaRPr>
          </a:p>
        </p:txBody>
      </p:sp>
      <p:sp>
        <p:nvSpPr>
          <p:cNvPr id="5" name="TextBox 4"/>
          <p:cNvSpPr txBox="1"/>
          <p:nvPr/>
        </p:nvSpPr>
        <p:spPr>
          <a:xfrm>
            <a:off x="539552" y="5027692"/>
            <a:ext cx="7416824" cy="1569660"/>
          </a:xfrm>
          <a:prstGeom prst="rect">
            <a:avLst/>
          </a:prstGeom>
          <a:noFill/>
        </p:spPr>
        <p:txBody>
          <a:bodyPr wrap="square" rtlCol="0">
            <a:spAutoFit/>
          </a:bodyPr>
          <a:lstStyle/>
          <a:p>
            <a:r>
              <a:rPr lang="zh-CN" altLang="en-US" sz="2400" b="1" dirty="0" smtClean="0">
                <a:solidFill>
                  <a:srgbClr val="0000FF"/>
                </a:solidFill>
                <a:latin typeface="Times New Roman" pitchFamily="18" charset="0"/>
                <a:cs typeface="Times New Roman" pitchFamily="18" charset="0"/>
              </a:rPr>
              <a:t>不加薄片，</a:t>
            </a:r>
            <a:r>
              <a:rPr lang="en-US" altLang="zh-CN" sz="2400" b="1" dirty="0" smtClean="0">
                <a:solidFill>
                  <a:srgbClr val="0000FF"/>
                </a:solidFill>
                <a:latin typeface="Times New Roman" pitchFamily="18" charset="0"/>
                <a:cs typeface="Times New Roman" pitchFamily="18" charset="0"/>
              </a:rPr>
              <a:t>O</a:t>
            </a:r>
            <a:r>
              <a:rPr lang="zh-CN" altLang="en-US" sz="2400" b="1" dirty="0" smtClean="0">
                <a:solidFill>
                  <a:srgbClr val="0000FF"/>
                </a:solidFill>
                <a:latin typeface="Times New Roman" pitchFamily="18" charset="0"/>
                <a:cs typeface="Times New Roman" pitchFamily="18" charset="0"/>
              </a:rPr>
              <a:t>处为</a:t>
            </a:r>
            <a:r>
              <a:rPr lang="en-US" altLang="zh-CN" sz="2400" b="1" dirty="0" smtClean="0">
                <a:solidFill>
                  <a:srgbClr val="0000FF"/>
                </a:solidFill>
                <a:latin typeface="Times New Roman" pitchFamily="18" charset="0"/>
                <a:cs typeface="Times New Roman" pitchFamily="18" charset="0"/>
              </a:rPr>
              <a:t>3.5</a:t>
            </a:r>
            <a:r>
              <a:rPr lang="zh-CN" altLang="en-US" sz="2400" b="1" dirty="0" smtClean="0">
                <a:solidFill>
                  <a:srgbClr val="0000FF"/>
                </a:solidFill>
                <a:latin typeface="Times New Roman" pitchFamily="18" charset="0"/>
                <a:cs typeface="Times New Roman" pitchFamily="18" charset="0"/>
              </a:rPr>
              <a:t>级条纹，此时两路光程差</a:t>
            </a:r>
            <a:r>
              <a:rPr lang="en-US" altLang="zh-CN" sz="2400" b="1" dirty="0">
                <a:solidFill>
                  <a:srgbClr val="0000FF"/>
                </a:solidFill>
                <a:latin typeface="Times New Roman" pitchFamily="18" charset="0"/>
                <a:cs typeface="Times New Roman" pitchFamily="18" charset="0"/>
              </a:rPr>
              <a:t>3.5</a:t>
            </a:r>
            <a:r>
              <a:rPr lang="el-GR" altLang="zh-CN" sz="2400" b="1" i="1" dirty="0">
                <a:solidFill>
                  <a:srgbClr val="0000FF"/>
                </a:solidFill>
                <a:latin typeface="Times New Roman" pitchFamily="18" charset="0"/>
                <a:cs typeface="Times New Roman" pitchFamily="18" charset="0"/>
              </a:rPr>
              <a:t> </a:t>
            </a:r>
            <a:r>
              <a:rPr lang="el-GR" altLang="zh-CN" sz="2400" b="1" i="1" dirty="0" smtClean="0">
                <a:solidFill>
                  <a:srgbClr val="0000FF"/>
                </a:solidFill>
                <a:latin typeface="Times New Roman" pitchFamily="18" charset="0"/>
                <a:cs typeface="Times New Roman" pitchFamily="18" charset="0"/>
              </a:rPr>
              <a:t>λ</a:t>
            </a:r>
            <a:r>
              <a:rPr lang="zh-CN" altLang="en-US" sz="2400" b="1" dirty="0" smtClean="0">
                <a:solidFill>
                  <a:srgbClr val="0000FF"/>
                </a:solidFill>
                <a:latin typeface="Times New Roman" pitchFamily="18" charset="0"/>
                <a:cs typeface="Times New Roman" pitchFamily="18" charset="0"/>
              </a:rPr>
              <a:t>。</a:t>
            </a:r>
            <a:endParaRPr lang="en-US" altLang="zh-CN" sz="2400" b="1" dirty="0" smtClean="0">
              <a:solidFill>
                <a:srgbClr val="0000FF"/>
              </a:solidFill>
              <a:latin typeface="Times New Roman" pitchFamily="18" charset="0"/>
              <a:cs typeface="Times New Roman" pitchFamily="18" charset="0"/>
            </a:endParaRPr>
          </a:p>
          <a:p>
            <a:r>
              <a:rPr lang="zh-CN" altLang="en-US" sz="2400" b="1" dirty="0">
                <a:solidFill>
                  <a:srgbClr val="0000FF"/>
                </a:solidFill>
                <a:latin typeface="Times New Roman" pitchFamily="18" charset="0"/>
                <a:cs typeface="Times New Roman" pitchFamily="18" charset="0"/>
              </a:rPr>
              <a:t>加</a:t>
            </a:r>
            <a:r>
              <a:rPr lang="zh-CN" altLang="en-US" sz="2400" b="1" dirty="0" smtClean="0">
                <a:solidFill>
                  <a:srgbClr val="0000FF"/>
                </a:solidFill>
                <a:latin typeface="Times New Roman" pitchFamily="18" charset="0"/>
                <a:cs typeface="Times New Roman" pitchFamily="18" charset="0"/>
              </a:rPr>
              <a:t>薄片，</a:t>
            </a:r>
            <a:r>
              <a:rPr lang="en-US" altLang="zh-CN" sz="2400" b="1" dirty="0" smtClean="0">
                <a:solidFill>
                  <a:srgbClr val="0000FF"/>
                </a:solidFill>
                <a:latin typeface="Times New Roman" pitchFamily="18" charset="0"/>
                <a:cs typeface="Times New Roman" pitchFamily="18" charset="0"/>
              </a:rPr>
              <a:t>O</a:t>
            </a:r>
            <a:r>
              <a:rPr lang="zh-CN" altLang="en-US" sz="2400" b="1" dirty="0" smtClean="0">
                <a:solidFill>
                  <a:srgbClr val="0000FF"/>
                </a:solidFill>
                <a:latin typeface="Times New Roman" pitchFamily="18" charset="0"/>
                <a:cs typeface="Times New Roman" pitchFamily="18" charset="0"/>
              </a:rPr>
              <a:t>处零级明纹，此时两路等光程。</a:t>
            </a:r>
            <a:endParaRPr lang="en-US" altLang="zh-CN" sz="2400" b="1" dirty="0" smtClean="0">
              <a:solidFill>
                <a:srgbClr val="0000FF"/>
              </a:solidFill>
              <a:latin typeface="Times New Roman" pitchFamily="18" charset="0"/>
              <a:cs typeface="Times New Roman" pitchFamily="18" charset="0"/>
            </a:endParaRPr>
          </a:p>
          <a:p>
            <a:r>
              <a:rPr lang="zh-CN" altLang="en-US" sz="2400" b="1" dirty="0" smtClean="0">
                <a:solidFill>
                  <a:srgbClr val="0000FF"/>
                </a:solidFill>
                <a:latin typeface="Times New Roman" pitchFamily="18" charset="0"/>
                <a:cs typeface="Times New Roman" pitchFamily="18" charset="0"/>
              </a:rPr>
              <a:t>所以，加薄片使</a:t>
            </a:r>
            <a:r>
              <a:rPr lang="en-US" altLang="zh-CN" sz="2400" b="1" i="1" dirty="0" smtClean="0">
                <a:solidFill>
                  <a:srgbClr val="0000FF"/>
                </a:solidFill>
                <a:latin typeface="Times New Roman" pitchFamily="18" charset="0"/>
                <a:cs typeface="Times New Roman" pitchFamily="18" charset="0"/>
                <a:sym typeface="Symbol" pitchFamily="18" charset="2"/>
              </a:rPr>
              <a:t>s</a:t>
            </a:r>
            <a:r>
              <a:rPr lang="en-US" altLang="zh-CN" sz="2400" b="1" baseline="-30000" dirty="0" smtClean="0">
                <a:solidFill>
                  <a:srgbClr val="0000FF"/>
                </a:solidFill>
                <a:latin typeface="Times New Roman" pitchFamily="18" charset="0"/>
                <a:cs typeface="Times New Roman" pitchFamily="18" charset="0"/>
                <a:sym typeface="Symbol" pitchFamily="18" charset="2"/>
              </a:rPr>
              <a:t>1</a:t>
            </a:r>
            <a:r>
              <a:rPr lang="zh-CN" altLang="en-US" sz="2400" b="1" dirty="0" smtClean="0">
                <a:solidFill>
                  <a:srgbClr val="0000FF"/>
                </a:solidFill>
                <a:latin typeface="Times New Roman" pitchFamily="18" charset="0"/>
                <a:cs typeface="Times New Roman" pitchFamily="18" charset="0"/>
                <a:sym typeface="Symbol" pitchFamily="18" charset="2"/>
              </a:rPr>
              <a:t>这路光程改变</a:t>
            </a:r>
            <a:r>
              <a:rPr lang="en-US" altLang="zh-CN" sz="2400" b="1" dirty="0">
                <a:solidFill>
                  <a:srgbClr val="0000FF"/>
                </a:solidFill>
                <a:latin typeface="Times New Roman" pitchFamily="18" charset="0"/>
                <a:cs typeface="Times New Roman" pitchFamily="18" charset="0"/>
              </a:rPr>
              <a:t>3.5</a:t>
            </a:r>
            <a:r>
              <a:rPr lang="el-GR" altLang="zh-CN" sz="2400" b="1" i="1" dirty="0">
                <a:solidFill>
                  <a:srgbClr val="0000FF"/>
                </a:solidFill>
                <a:latin typeface="Times New Roman" pitchFamily="18" charset="0"/>
                <a:cs typeface="Times New Roman" pitchFamily="18" charset="0"/>
              </a:rPr>
              <a:t> </a:t>
            </a:r>
            <a:r>
              <a:rPr lang="el-GR" altLang="zh-CN" sz="2400" b="1" i="1" dirty="0" smtClean="0">
                <a:solidFill>
                  <a:srgbClr val="0000FF"/>
                </a:solidFill>
                <a:latin typeface="Times New Roman" pitchFamily="18" charset="0"/>
                <a:cs typeface="Times New Roman" pitchFamily="18" charset="0"/>
              </a:rPr>
              <a:t>λ</a:t>
            </a:r>
            <a:r>
              <a:rPr lang="zh-CN" altLang="en-US" sz="2400" b="1" dirty="0" smtClean="0">
                <a:solidFill>
                  <a:srgbClr val="0000FF"/>
                </a:solidFill>
                <a:latin typeface="Times New Roman" pitchFamily="18" charset="0"/>
                <a:cs typeface="Times New Roman" pitchFamily="18" charset="0"/>
              </a:rPr>
              <a:t>。</a:t>
            </a:r>
            <a:endParaRPr lang="en-US" altLang="zh-CN" sz="2400" b="1" dirty="0" smtClean="0">
              <a:solidFill>
                <a:srgbClr val="0000FF"/>
              </a:solidFill>
              <a:latin typeface="Times New Roman" pitchFamily="18" charset="0"/>
              <a:cs typeface="Times New Roman" pitchFamily="18" charset="0"/>
            </a:endParaRPr>
          </a:p>
          <a:p>
            <a:r>
              <a:rPr lang="en-US" altLang="zh-CN" sz="2400" b="1" dirty="0" smtClean="0">
                <a:solidFill>
                  <a:srgbClr val="0000FF"/>
                </a:solidFill>
                <a:latin typeface="Times New Roman" pitchFamily="18" charset="0"/>
                <a:cs typeface="Times New Roman" pitchFamily="18" charset="0"/>
              </a:rPr>
              <a:t>r</a:t>
            </a:r>
            <a:r>
              <a:rPr lang="en-US" altLang="zh-CN" sz="2400" b="1" baseline="-25000" dirty="0" smtClean="0">
                <a:solidFill>
                  <a:srgbClr val="0000FF"/>
                </a:solidFill>
                <a:latin typeface="Times New Roman" pitchFamily="18" charset="0"/>
                <a:cs typeface="Times New Roman" pitchFamily="18" charset="0"/>
              </a:rPr>
              <a:t>1</a:t>
            </a:r>
            <a:r>
              <a:rPr lang="en-US" altLang="zh-CN" sz="2400" b="1" dirty="0" smtClean="0">
                <a:solidFill>
                  <a:srgbClr val="0000FF"/>
                </a:solidFill>
                <a:latin typeface="Times New Roman" pitchFamily="18" charset="0"/>
                <a:cs typeface="Times New Roman" pitchFamily="18" charset="0"/>
              </a:rPr>
              <a:t>-r</a:t>
            </a:r>
            <a:r>
              <a:rPr lang="en-US" altLang="zh-CN" sz="2400" b="1" baseline="-25000" dirty="0" smtClean="0">
                <a:solidFill>
                  <a:srgbClr val="0000FF"/>
                </a:solidFill>
                <a:latin typeface="Times New Roman" pitchFamily="18" charset="0"/>
                <a:cs typeface="Times New Roman" pitchFamily="18" charset="0"/>
              </a:rPr>
              <a:t>2</a:t>
            </a:r>
            <a:r>
              <a:rPr lang="en-US" altLang="zh-CN" sz="2400" b="1" dirty="0" smtClean="0">
                <a:solidFill>
                  <a:srgbClr val="0000FF"/>
                </a:solidFill>
                <a:latin typeface="Times New Roman" pitchFamily="18" charset="0"/>
                <a:cs typeface="Times New Roman" pitchFamily="18" charset="0"/>
              </a:rPr>
              <a:t> = (n-1) e = 3.5</a:t>
            </a:r>
            <a:r>
              <a:rPr lang="el-GR" altLang="zh-CN" sz="2400" b="1" i="1" dirty="0">
                <a:solidFill>
                  <a:srgbClr val="0000FF"/>
                </a:solidFill>
                <a:latin typeface="Times New Roman" pitchFamily="18" charset="0"/>
                <a:cs typeface="Times New Roman" pitchFamily="18" charset="0"/>
              </a:rPr>
              <a:t> λ</a:t>
            </a:r>
            <a:endParaRPr lang="zh-CN" altLang="en-US" sz="2400" b="1" dirty="0">
              <a:solidFill>
                <a:srgbClr val="0000FF"/>
              </a:solidFill>
              <a:latin typeface="Times New Roman" pitchFamily="18" charset="0"/>
              <a:cs typeface="Times New Roman" pitchFamily="18" charset="0"/>
            </a:endParaRPr>
          </a:p>
        </p:txBody>
      </p:sp>
      <p:sp>
        <p:nvSpPr>
          <p:cNvPr id="8" name="矩形 7"/>
          <p:cNvSpPr/>
          <p:nvPr/>
        </p:nvSpPr>
        <p:spPr>
          <a:xfrm>
            <a:off x="1259632" y="2908578"/>
            <a:ext cx="800219" cy="461665"/>
          </a:xfrm>
          <a:prstGeom prst="rect">
            <a:avLst/>
          </a:prstGeom>
        </p:spPr>
        <p:txBody>
          <a:bodyPr wrap="none">
            <a:spAutoFit/>
          </a:bodyPr>
          <a:lstStyle/>
          <a:p>
            <a:r>
              <a:rPr lang="en-US" altLang="zh-CN" sz="2400" b="1" dirty="0" smtClean="0">
                <a:solidFill>
                  <a:srgbClr val="FF0000"/>
                </a:solidFill>
                <a:latin typeface="Times New Roman" pitchFamily="18" charset="0"/>
                <a:cs typeface="Times New Roman" pitchFamily="18" charset="0"/>
                <a:sym typeface="Symbol" pitchFamily="18" charset="2"/>
              </a:rPr>
              <a:t>3554</a:t>
            </a:r>
            <a:endParaRPr lang="zh-CN" altLang="en-US" sz="2400" dirty="0">
              <a:solidFill>
                <a:srgbClr val="FF0000"/>
              </a:solidFill>
            </a:endParaRPr>
          </a:p>
        </p:txBody>
      </p:sp>
    </p:spTree>
    <p:extLst>
      <p:ext uri="{BB962C8B-B14F-4D97-AF65-F5344CB8AC3E}">
        <p14:creationId xmlns:p14="http://schemas.microsoft.com/office/powerpoint/2010/main" val="34470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476672"/>
            <a:ext cx="8136904" cy="1569660"/>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11. </a:t>
            </a:r>
            <a:r>
              <a:rPr lang="zh-CN" altLang="zh-CN" sz="2400" b="1" dirty="0" smtClean="0">
                <a:solidFill>
                  <a:srgbClr val="0000FF"/>
                </a:solidFill>
                <a:latin typeface="Times New Roman" pitchFamily="18" charset="0"/>
                <a:cs typeface="Times New Roman" pitchFamily="18" charset="0"/>
              </a:rPr>
              <a:t>平行</a:t>
            </a:r>
            <a:r>
              <a:rPr lang="zh-CN" altLang="zh-CN" sz="2400" b="1" dirty="0">
                <a:solidFill>
                  <a:srgbClr val="0000FF"/>
                </a:solidFill>
                <a:latin typeface="Times New Roman" pitchFamily="18" charset="0"/>
                <a:cs typeface="Times New Roman" pitchFamily="18" charset="0"/>
              </a:rPr>
              <a:t>单色光垂直入射于单缝上，观察夫琅禾费衍射。若屏上</a:t>
            </a:r>
            <a:r>
              <a:rPr lang="en-US" altLang="zh-CN" sz="2400" b="1" i="1" dirty="0">
                <a:solidFill>
                  <a:srgbClr val="0000FF"/>
                </a:solidFill>
                <a:latin typeface="Times New Roman" pitchFamily="18" charset="0"/>
                <a:cs typeface="Times New Roman" pitchFamily="18" charset="0"/>
              </a:rPr>
              <a:t>P</a:t>
            </a:r>
            <a:r>
              <a:rPr lang="zh-CN" altLang="zh-CN" sz="2400" b="1" dirty="0">
                <a:solidFill>
                  <a:srgbClr val="0000FF"/>
                </a:solidFill>
                <a:latin typeface="Times New Roman" pitchFamily="18" charset="0"/>
                <a:cs typeface="Times New Roman" pitchFamily="18" charset="0"/>
              </a:rPr>
              <a:t>点处为第二级暗纹，则单缝处波面相应地可划分</a:t>
            </a:r>
            <a:r>
              <a:rPr lang="zh-CN" altLang="zh-CN" sz="2400" b="1" dirty="0" smtClean="0">
                <a:solidFill>
                  <a:srgbClr val="0000FF"/>
                </a:solidFill>
                <a:latin typeface="Times New Roman" pitchFamily="18" charset="0"/>
                <a:cs typeface="Times New Roman" pitchFamily="18" charset="0"/>
              </a:rPr>
              <a:t>为</a:t>
            </a:r>
            <a:endParaRPr lang="en-US" altLang="zh-CN" sz="2400" b="1" dirty="0" smtClean="0">
              <a:solidFill>
                <a:srgbClr val="0000FF"/>
              </a:solidFill>
              <a:latin typeface="Times New Roman" pitchFamily="18" charset="0"/>
              <a:cs typeface="Times New Roman" pitchFamily="18" charset="0"/>
            </a:endParaRPr>
          </a:p>
          <a:p>
            <a:r>
              <a:rPr lang="en-US" altLang="zh-CN" sz="2400" b="1" dirty="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________ </a:t>
            </a:r>
            <a:r>
              <a:rPr lang="zh-CN" altLang="zh-CN" sz="2400" b="1" dirty="0" smtClean="0">
                <a:solidFill>
                  <a:srgbClr val="0000FF"/>
                </a:solidFill>
                <a:latin typeface="Times New Roman" pitchFamily="18" charset="0"/>
                <a:cs typeface="Times New Roman" pitchFamily="18" charset="0"/>
              </a:rPr>
              <a:t>个半波</a:t>
            </a:r>
            <a:r>
              <a:rPr lang="zh-CN" altLang="zh-CN" sz="2400" b="1" dirty="0">
                <a:solidFill>
                  <a:srgbClr val="0000FF"/>
                </a:solidFill>
                <a:latin typeface="Times New Roman" pitchFamily="18" charset="0"/>
                <a:cs typeface="Times New Roman" pitchFamily="18" charset="0"/>
              </a:rPr>
              <a:t>带。若将单缝宽度缩小一半，</a:t>
            </a:r>
            <a:r>
              <a:rPr lang="en-US" altLang="zh-CN" sz="2400" b="1" i="1" dirty="0">
                <a:solidFill>
                  <a:srgbClr val="0000FF"/>
                </a:solidFill>
                <a:latin typeface="Times New Roman" pitchFamily="18" charset="0"/>
                <a:cs typeface="Times New Roman" pitchFamily="18" charset="0"/>
              </a:rPr>
              <a:t>P</a:t>
            </a:r>
            <a:r>
              <a:rPr lang="zh-CN" altLang="zh-CN" sz="2400" b="1" dirty="0">
                <a:solidFill>
                  <a:srgbClr val="0000FF"/>
                </a:solidFill>
                <a:latin typeface="Times New Roman" pitchFamily="18" charset="0"/>
                <a:cs typeface="Times New Roman" pitchFamily="18" charset="0"/>
              </a:rPr>
              <a:t>点处将是</a:t>
            </a:r>
            <a:r>
              <a:rPr lang="en-US" altLang="zh-CN" sz="2400" b="1" u="sng" dirty="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_______</a:t>
            </a:r>
            <a:r>
              <a:rPr lang="zh-CN" altLang="zh-CN" sz="2400" b="1" dirty="0" smtClean="0">
                <a:solidFill>
                  <a:srgbClr val="0000FF"/>
                </a:solidFill>
                <a:latin typeface="Times New Roman" pitchFamily="18" charset="0"/>
                <a:cs typeface="Times New Roman" pitchFamily="18" charset="0"/>
              </a:rPr>
              <a:t>级</a:t>
            </a:r>
            <a:r>
              <a:rPr lang="en-US" altLang="zh-CN" sz="2400" b="1" u="sng" dirty="0" smtClean="0">
                <a:solidFill>
                  <a:srgbClr val="0000FF"/>
                </a:solidFill>
                <a:latin typeface="Times New Roman" pitchFamily="18" charset="0"/>
                <a:cs typeface="Times New Roman" pitchFamily="18" charset="0"/>
              </a:rPr>
              <a:t>          </a:t>
            </a:r>
            <a:r>
              <a:rPr lang="zh-CN" altLang="zh-CN" sz="2400" b="1" dirty="0">
                <a:solidFill>
                  <a:srgbClr val="0000FF"/>
                </a:solidFill>
                <a:latin typeface="Times New Roman" pitchFamily="18" charset="0"/>
                <a:cs typeface="Times New Roman" pitchFamily="18" charset="0"/>
              </a:rPr>
              <a:t>纹。</a:t>
            </a:r>
          </a:p>
        </p:txBody>
      </p:sp>
      <p:sp>
        <p:nvSpPr>
          <p:cNvPr id="3" name="矩形 2"/>
          <p:cNvSpPr/>
          <p:nvPr/>
        </p:nvSpPr>
        <p:spPr>
          <a:xfrm>
            <a:off x="1187624" y="1196752"/>
            <a:ext cx="367496" cy="461665"/>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4</a:t>
            </a:r>
            <a:endParaRPr lang="zh-CN" altLang="en-US" sz="2400" b="1" dirty="0">
              <a:solidFill>
                <a:srgbClr val="FF0000"/>
              </a:solidFill>
            </a:endParaRPr>
          </a:p>
        </p:txBody>
      </p:sp>
      <p:sp>
        <p:nvSpPr>
          <p:cNvPr id="5" name="矩形 4"/>
          <p:cNvSpPr/>
          <p:nvPr/>
        </p:nvSpPr>
        <p:spPr>
          <a:xfrm>
            <a:off x="972528" y="1584667"/>
            <a:ext cx="367496" cy="461665"/>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1</a:t>
            </a:r>
            <a:endParaRPr lang="zh-CN" altLang="en-US" sz="2400" b="1" dirty="0">
              <a:solidFill>
                <a:srgbClr val="FF0000"/>
              </a:solidFill>
            </a:endParaRPr>
          </a:p>
        </p:txBody>
      </p:sp>
      <p:sp>
        <p:nvSpPr>
          <p:cNvPr id="6" name="矩形 5"/>
          <p:cNvSpPr/>
          <p:nvPr/>
        </p:nvSpPr>
        <p:spPr>
          <a:xfrm>
            <a:off x="2195736" y="1554306"/>
            <a:ext cx="439504" cy="461665"/>
          </a:xfrm>
          <a:prstGeom prst="rect">
            <a:avLst/>
          </a:prstGeom>
        </p:spPr>
        <p:txBody>
          <a:bodyPr wrap="square">
            <a:spAutoFit/>
          </a:bodyPr>
          <a:lstStyle/>
          <a:p>
            <a:r>
              <a:rPr lang="zh-CN" altLang="en-US" sz="2400" b="1" dirty="0" smtClean="0">
                <a:solidFill>
                  <a:srgbClr val="FF0000"/>
                </a:solidFill>
              </a:rPr>
              <a:t>暗</a:t>
            </a:r>
            <a:endParaRPr lang="zh-CN" altLang="en-US" sz="2400" b="1" dirty="0">
              <a:solidFill>
                <a:srgbClr val="FF0000"/>
              </a:solidFill>
            </a:endParaRPr>
          </a:p>
        </p:txBody>
      </p:sp>
      <p:sp>
        <p:nvSpPr>
          <p:cNvPr id="2" name="TextBox 1"/>
          <p:cNvSpPr txBox="1"/>
          <p:nvPr/>
        </p:nvSpPr>
        <p:spPr>
          <a:xfrm>
            <a:off x="899592" y="2247255"/>
            <a:ext cx="1526380" cy="461665"/>
          </a:xfrm>
          <a:prstGeom prst="rect">
            <a:avLst/>
          </a:prstGeom>
          <a:noFill/>
        </p:spPr>
        <p:txBody>
          <a:bodyPr wrap="none" rtlCol="0">
            <a:spAutoFit/>
          </a:bodyPr>
          <a:lstStyle/>
          <a:p>
            <a:r>
              <a:rPr lang="en-US" altLang="zh-CN" sz="2400" b="1" i="1" dirty="0" err="1" smtClean="0">
                <a:solidFill>
                  <a:srgbClr val="0000FF"/>
                </a:solidFill>
                <a:latin typeface="Times New Roman" pitchFamily="18" charset="0"/>
                <a:cs typeface="Times New Roman" pitchFamily="18" charset="0"/>
              </a:rPr>
              <a:t>a</a:t>
            </a:r>
            <a:r>
              <a:rPr lang="en-US" altLang="zh-CN" sz="2400" b="1" dirty="0" err="1" smtClean="0">
                <a:solidFill>
                  <a:srgbClr val="0000FF"/>
                </a:solidFill>
                <a:latin typeface="Times New Roman" pitchFamily="18" charset="0"/>
                <a:cs typeface="Times New Roman" pitchFamily="18" charset="0"/>
              </a:rPr>
              <a:t>sin</a:t>
            </a:r>
            <a:r>
              <a:rPr lang="el-GR" altLang="zh-CN" sz="2400" b="1" i="1" dirty="0" smtClean="0">
                <a:solidFill>
                  <a:srgbClr val="0000FF"/>
                </a:solidFill>
                <a:latin typeface="Times New Roman" pitchFamily="18" charset="0"/>
                <a:cs typeface="Times New Roman" pitchFamily="18" charset="0"/>
              </a:rPr>
              <a:t>θ</a:t>
            </a:r>
            <a:r>
              <a:rPr lang="en-US" altLang="zh-CN" sz="2400" b="1" dirty="0" smtClean="0">
                <a:solidFill>
                  <a:srgbClr val="0000FF"/>
                </a:solidFill>
                <a:latin typeface="Times New Roman" pitchFamily="18" charset="0"/>
                <a:cs typeface="Times New Roman" pitchFamily="18" charset="0"/>
              </a:rPr>
              <a:t> = </a:t>
            </a:r>
            <a:r>
              <a:rPr lang="en-US" altLang="zh-CN" sz="2400" b="1" i="1" dirty="0" smtClean="0">
                <a:solidFill>
                  <a:srgbClr val="0000FF"/>
                </a:solidFill>
                <a:latin typeface="Times New Roman" pitchFamily="18" charset="0"/>
                <a:cs typeface="Times New Roman" pitchFamily="18" charset="0"/>
              </a:rPr>
              <a:t>k</a:t>
            </a:r>
            <a:r>
              <a:rPr lang="el-GR" altLang="zh-CN" sz="2400" b="1" i="1" dirty="0" smtClean="0">
                <a:solidFill>
                  <a:srgbClr val="0000FF"/>
                </a:solidFill>
                <a:latin typeface="Times New Roman" pitchFamily="18" charset="0"/>
                <a:cs typeface="Times New Roman" pitchFamily="18" charset="0"/>
              </a:rPr>
              <a:t>λ</a:t>
            </a:r>
            <a:endParaRPr lang="zh-CN" altLang="en-US" sz="2400" b="1" i="1" dirty="0">
              <a:solidFill>
                <a:srgbClr val="0000FF"/>
              </a:solidFill>
              <a:latin typeface="Times New Roman" pitchFamily="18" charset="0"/>
              <a:cs typeface="Times New Roman" pitchFamily="18" charset="0"/>
            </a:endParaRPr>
          </a:p>
        </p:txBody>
      </p:sp>
      <p:sp>
        <p:nvSpPr>
          <p:cNvPr id="7" name="TextBox 6"/>
          <p:cNvSpPr txBox="1"/>
          <p:nvPr/>
        </p:nvSpPr>
        <p:spPr>
          <a:xfrm>
            <a:off x="3059832" y="2165955"/>
            <a:ext cx="5420074" cy="830997"/>
          </a:xfrm>
          <a:prstGeom prst="rect">
            <a:avLst/>
          </a:prstGeom>
          <a:noFill/>
        </p:spPr>
        <p:txBody>
          <a:bodyPr wrap="none" rtlCol="0">
            <a:spAutoFit/>
          </a:bodyPr>
          <a:lstStyle/>
          <a:p>
            <a:r>
              <a:rPr lang="zh-CN" altLang="en-US" sz="2400" b="1" dirty="0">
                <a:solidFill>
                  <a:srgbClr val="0000FF"/>
                </a:solidFill>
                <a:latin typeface="Times New Roman" pitchFamily="18" charset="0"/>
                <a:cs typeface="Times New Roman" pitchFamily="18" charset="0"/>
              </a:rPr>
              <a:t>二</a:t>
            </a:r>
            <a:r>
              <a:rPr lang="zh-CN" altLang="en-US" sz="2400" b="1" dirty="0" smtClean="0">
                <a:solidFill>
                  <a:srgbClr val="0000FF"/>
                </a:solidFill>
                <a:latin typeface="Times New Roman" pitchFamily="18" charset="0"/>
                <a:cs typeface="Times New Roman" pitchFamily="18" charset="0"/>
              </a:rPr>
              <a:t>级暗纹对应</a:t>
            </a:r>
            <a:r>
              <a:rPr lang="en-US" altLang="zh-CN" sz="2400" b="1" i="1" dirty="0" smtClean="0">
                <a:solidFill>
                  <a:srgbClr val="0000FF"/>
                </a:solidFill>
                <a:latin typeface="Times New Roman" pitchFamily="18" charset="0"/>
                <a:cs typeface="Times New Roman" pitchFamily="18" charset="0"/>
              </a:rPr>
              <a:t>k</a:t>
            </a:r>
            <a:r>
              <a:rPr lang="en-US" altLang="zh-CN" sz="2400" b="1" dirty="0" smtClean="0">
                <a:solidFill>
                  <a:srgbClr val="0000FF"/>
                </a:solidFill>
                <a:latin typeface="Times New Roman" pitchFamily="18" charset="0"/>
                <a:cs typeface="Times New Roman" pitchFamily="18" charset="0"/>
              </a:rPr>
              <a:t>=2</a:t>
            </a:r>
            <a:r>
              <a:rPr lang="zh-CN" altLang="en-US" sz="2400" b="1" dirty="0" smtClean="0">
                <a:solidFill>
                  <a:srgbClr val="0000FF"/>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4</a:t>
            </a:r>
            <a:r>
              <a:rPr lang="zh-CN" altLang="en-US" sz="2400" b="1" dirty="0" smtClean="0">
                <a:solidFill>
                  <a:srgbClr val="0000FF"/>
                </a:solidFill>
                <a:latin typeface="Times New Roman" pitchFamily="18" charset="0"/>
                <a:cs typeface="Times New Roman" pitchFamily="18" charset="0"/>
              </a:rPr>
              <a:t>个半波带。</a:t>
            </a:r>
            <a:endParaRPr lang="en-US" altLang="zh-CN" sz="2400" b="1" dirty="0" smtClean="0">
              <a:solidFill>
                <a:srgbClr val="0000FF"/>
              </a:solidFill>
              <a:latin typeface="Times New Roman" pitchFamily="18" charset="0"/>
              <a:cs typeface="Times New Roman" pitchFamily="18" charset="0"/>
            </a:endParaRPr>
          </a:p>
          <a:p>
            <a:r>
              <a:rPr lang="zh-CN" altLang="en-US" sz="2400" b="1" dirty="0">
                <a:solidFill>
                  <a:srgbClr val="0000FF"/>
                </a:solidFill>
                <a:latin typeface="Times New Roman" pitchFamily="18" charset="0"/>
                <a:cs typeface="Times New Roman" pitchFamily="18" charset="0"/>
              </a:rPr>
              <a:t>单</a:t>
            </a:r>
            <a:r>
              <a:rPr lang="zh-CN" altLang="en-US" sz="2400" b="1" dirty="0" smtClean="0">
                <a:solidFill>
                  <a:srgbClr val="0000FF"/>
                </a:solidFill>
                <a:latin typeface="Times New Roman" pitchFamily="18" charset="0"/>
                <a:cs typeface="Times New Roman" pitchFamily="18" charset="0"/>
              </a:rPr>
              <a:t>缝宽度减半，</a:t>
            </a:r>
            <a:r>
              <a:rPr lang="en-US" altLang="zh-CN" sz="2400" b="1" dirty="0" smtClean="0">
                <a:solidFill>
                  <a:srgbClr val="0000FF"/>
                </a:solidFill>
                <a:latin typeface="Times New Roman" pitchFamily="18" charset="0"/>
                <a:cs typeface="Times New Roman" pitchFamily="18" charset="0"/>
              </a:rPr>
              <a:t>2</a:t>
            </a:r>
            <a:r>
              <a:rPr lang="zh-CN" altLang="en-US" sz="2400" b="1" dirty="0" smtClean="0">
                <a:solidFill>
                  <a:srgbClr val="0000FF"/>
                </a:solidFill>
                <a:latin typeface="Times New Roman" pitchFamily="18" charset="0"/>
                <a:cs typeface="Times New Roman" pitchFamily="18" charset="0"/>
              </a:rPr>
              <a:t>个半波带，</a:t>
            </a:r>
            <a:r>
              <a:rPr lang="en-US" altLang="zh-CN" sz="2400" b="1" dirty="0" smtClean="0">
                <a:solidFill>
                  <a:srgbClr val="0000FF"/>
                </a:solidFill>
                <a:latin typeface="Times New Roman" pitchFamily="18" charset="0"/>
                <a:cs typeface="Times New Roman" pitchFamily="18" charset="0"/>
              </a:rPr>
              <a:t>1</a:t>
            </a:r>
            <a:r>
              <a:rPr lang="zh-CN" altLang="en-US" sz="2400" b="1" dirty="0" smtClean="0">
                <a:solidFill>
                  <a:srgbClr val="0000FF"/>
                </a:solidFill>
                <a:latin typeface="Times New Roman" pitchFamily="18" charset="0"/>
                <a:cs typeface="Times New Roman" pitchFamily="18" charset="0"/>
              </a:rPr>
              <a:t>级暗纹。</a:t>
            </a:r>
            <a:endParaRPr lang="zh-CN" altLang="en-US" sz="24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3357834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332656"/>
            <a:ext cx="8280920" cy="2677656"/>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12. </a:t>
            </a:r>
            <a:r>
              <a:rPr lang="zh-CN" altLang="zh-CN" sz="2400" b="1" dirty="0">
                <a:solidFill>
                  <a:srgbClr val="0000FF"/>
                </a:solidFill>
                <a:latin typeface="Times New Roman" pitchFamily="18" charset="0"/>
                <a:cs typeface="Times New Roman" pitchFamily="18" charset="0"/>
              </a:rPr>
              <a:t>两偏振片堆叠在一起，一束自然光垂直入射其上时没有光线通过。当其中一偏振片慢慢转动</a:t>
            </a:r>
            <a:r>
              <a:rPr lang="en-US" altLang="zh-CN" sz="2400" b="1" dirty="0">
                <a:solidFill>
                  <a:srgbClr val="0000FF"/>
                </a:solidFill>
                <a:latin typeface="Times New Roman" pitchFamily="18" charset="0"/>
                <a:cs typeface="Times New Roman" pitchFamily="18" charset="0"/>
              </a:rPr>
              <a:t>180</a:t>
            </a:r>
            <a:r>
              <a:rPr lang="zh-CN" altLang="zh-CN" sz="2400" b="1" dirty="0">
                <a:solidFill>
                  <a:srgbClr val="0000FF"/>
                </a:solidFill>
                <a:latin typeface="Times New Roman" pitchFamily="18" charset="0"/>
                <a:cs typeface="Times New Roman" pitchFamily="18" charset="0"/>
              </a:rPr>
              <a:t>°时透射光强度发生的变化为：</a:t>
            </a:r>
          </a:p>
          <a:p>
            <a:r>
              <a:rPr lang="en-US" altLang="zh-CN" sz="2400" b="1" dirty="0">
                <a:solidFill>
                  <a:srgbClr val="0000FF"/>
                </a:solidFill>
                <a:latin typeface="Times New Roman" pitchFamily="18" charset="0"/>
                <a:cs typeface="Times New Roman" pitchFamily="18" charset="0"/>
              </a:rPr>
              <a:t> </a:t>
            </a:r>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A) </a:t>
            </a:r>
            <a:r>
              <a:rPr lang="zh-CN" altLang="zh-CN" sz="2400" b="1" dirty="0">
                <a:solidFill>
                  <a:srgbClr val="0000FF"/>
                </a:solidFill>
                <a:latin typeface="Times New Roman" pitchFamily="18" charset="0"/>
                <a:cs typeface="Times New Roman" pitchFamily="18" charset="0"/>
              </a:rPr>
              <a:t>光强单调增加。</a:t>
            </a:r>
            <a:r>
              <a:rPr lang="en-US" altLang="zh-CN" sz="2400" b="1" dirty="0">
                <a:solidFill>
                  <a:srgbClr val="0000FF"/>
                </a:solidFill>
                <a:latin typeface="Times New Roman" pitchFamily="18" charset="0"/>
                <a:cs typeface="Times New Roman" pitchFamily="18" charset="0"/>
              </a:rPr>
              <a:t>     </a:t>
            </a:r>
            <a:endParaRPr lang="zh-CN" altLang="zh-CN" sz="2400" b="1" dirty="0">
              <a:solidFill>
                <a:srgbClr val="0000FF"/>
              </a:solidFill>
              <a:latin typeface="Times New Roman" pitchFamily="18" charset="0"/>
              <a:cs typeface="Times New Roman" pitchFamily="18" charset="0"/>
            </a:endParaRPr>
          </a:p>
          <a:p>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B) </a:t>
            </a:r>
            <a:r>
              <a:rPr lang="zh-CN" altLang="zh-CN" sz="2400" b="1" dirty="0">
                <a:solidFill>
                  <a:srgbClr val="0000FF"/>
                </a:solidFill>
                <a:latin typeface="Times New Roman" pitchFamily="18" charset="0"/>
                <a:cs typeface="Times New Roman" pitchFamily="18" charset="0"/>
              </a:rPr>
              <a:t>光强先增加，后又减小至零。</a:t>
            </a:r>
            <a:r>
              <a:rPr lang="en-US" altLang="zh-CN" sz="2400" b="1" dirty="0">
                <a:solidFill>
                  <a:srgbClr val="0000FF"/>
                </a:solidFill>
                <a:latin typeface="Times New Roman" pitchFamily="18" charset="0"/>
                <a:cs typeface="Times New Roman" pitchFamily="18" charset="0"/>
              </a:rPr>
              <a:t> </a:t>
            </a:r>
            <a:endParaRPr lang="zh-CN" altLang="zh-CN" sz="2400" b="1" dirty="0">
              <a:solidFill>
                <a:srgbClr val="0000FF"/>
              </a:solidFill>
              <a:latin typeface="Times New Roman" pitchFamily="18" charset="0"/>
              <a:cs typeface="Times New Roman" pitchFamily="18" charset="0"/>
            </a:endParaRPr>
          </a:p>
          <a:p>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C) </a:t>
            </a:r>
            <a:r>
              <a:rPr lang="zh-CN" altLang="zh-CN" sz="2400" b="1" dirty="0">
                <a:solidFill>
                  <a:srgbClr val="0000FF"/>
                </a:solidFill>
                <a:latin typeface="Times New Roman" pitchFamily="18" charset="0"/>
                <a:cs typeface="Times New Roman" pitchFamily="18" charset="0"/>
              </a:rPr>
              <a:t>光强先增加，后减小，再增加。</a:t>
            </a:r>
            <a:r>
              <a:rPr lang="en-US" altLang="zh-CN" sz="2400" b="1" dirty="0">
                <a:solidFill>
                  <a:srgbClr val="0000FF"/>
                </a:solidFill>
                <a:latin typeface="Times New Roman" pitchFamily="18" charset="0"/>
                <a:cs typeface="Times New Roman" pitchFamily="18" charset="0"/>
              </a:rPr>
              <a:t> </a:t>
            </a:r>
            <a:endParaRPr lang="zh-CN" altLang="zh-CN" sz="2400" b="1" dirty="0">
              <a:solidFill>
                <a:srgbClr val="0000FF"/>
              </a:solidFill>
              <a:latin typeface="Times New Roman" pitchFamily="18" charset="0"/>
              <a:cs typeface="Times New Roman" pitchFamily="18" charset="0"/>
            </a:endParaRPr>
          </a:p>
          <a:p>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D) </a:t>
            </a:r>
            <a:r>
              <a:rPr lang="zh-CN" altLang="zh-CN" sz="2400" b="1" dirty="0">
                <a:solidFill>
                  <a:srgbClr val="0000FF"/>
                </a:solidFill>
                <a:latin typeface="Times New Roman" pitchFamily="18" charset="0"/>
                <a:cs typeface="Times New Roman" pitchFamily="18" charset="0"/>
              </a:rPr>
              <a:t>光强先增加，然后减小，再增加，再减小至零</a:t>
            </a:r>
            <a:r>
              <a:rPr lang="zh-CN" altLang="zh-CN" sz="2400" b="1" dirty="0" smtClean="0">
                <a:solidFill>
                  <a:srgbClr val="0000FF"/>
                </a:solidFill>
                <a:latin typeface="Times New Roman" pitchFamily="18" charset="0"/>
                <a:cs typeface="Times New Roman" pitchFamily="18" charset="0"/>
              </a:rPr>
              <a:t>。</a:t>
            </a:r>
            <a:endParaRPr lang="zh-CN" altLang="zh-CN" sz="2400" b="1" dirty="0">
              <a:solidFill>
                <a:srgbClr val="0000FF"/>
              </a:solidFill>
              <a:latin typeface="Times New Roman" pitchFamily="18" charset="0"/>
              <a:cs typeface="Times New Roman" pitchFamily="18" charset="0"/>
            </a:endParaRPr>
          </a:p>
        </p:txBody>
      </p:sp>
      <p:sp>
        <p:nvSpPr>
          <p:cNvPr id="5" name="AutoShape 7"/>
          <p:cNvSpPr>
            <a:spLocks noChangeAspect="1" noChangeArrowheads="1"/>
          </p:cNvSpPr>
          <p:nvPr/>
        </p:nvSpPr>
        <p:spPr bwMode="auto">
          <a:xfrm>
            <a:off x="467544" y="1844824"/>
            <a:ext cx="390144" cy="390144"/>
          </a:xfrm>
          <a:prstGeom prst="star5">
            <a:avLst/>
          </a:prstGeom>
          <a:gradFill rotWithShape="0">
            <a:gsLst>
              <a:gs pos="0">
                <a:srgbClr val="FFFFFF"/>
              </a:gs>
              <a:gs pos="100000">
                <a:srgbClr val="FF3300"/>
              </a:gs>
            </a:gsLst>
            <a:path path="shape">
              <a:fillToRect l="50000" t="50000" r="50000" b="50000"/>
            </a:path>
          </a:gradFill>
          <a:ln w="9525">
            <a:solidFill>
              <a:srgbClr val="D60093"/>
            </a:solidFill>
            <a:miter lim="800000"/>
            <a:headEnd/>
            <a:tailEnd/>
          </a:ln>
          <a:effectLst/>
        </p:spPr>
        <p:txBody>
          <a:bodyPr wrap="none" anchor="ctr"/>
          <a:lstStyle/>
          <a:p>
            <a:pPr>
              <a:defRPr/>
            </a:pPr>
            <a:endParaRPr lang="zh-CN" altLang="en-US"/>
          </a:p>
        </p:txBody>
      </p:sp>
      <p:sp>
        <p:nvSpPr>
          <p:cNvPr id="6" name="矩形 5"/>
          <p:cNvSpPr/>
          <p:nvPr/>
        </p:nvSpPr>
        <p:spPr>
          <a:xfrm>
            <a:off x="467544" y="3573016"/>
            <a:ext cx="8280920" cy="2677656"/>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13. </a:t>
            </a:r>
            <a:r>
              <a:rPr lang="zh-CN" altLang="zh-CN" sz="2400" b="1" dirty="0">
                <a:solidFill>
                  <a:srgbClr val="0000FF"/>
                </a:solidFill>
                <a:latin typeface="Times New Roman" pitchFamily="18" charset="0"/>
                <a:cs typeface="Times New Roman" pitchFamily="18" charset="0"/>
              </a:rPr>
              <a:t>对一定波长的垂直入射光，衍射光栅的屏幕上只能出现零级和一级主极大。欲使屏幕上出现更高级次的主极大，应该</a:t>
            </a:r>
          </a:p>
          <a:p>
            <a:r>
              <a:rPr lang="en-US" altLang="zh-CN" sz="2400" b="1" dirty="0">
                <a:solidFill>
                  <a:srgbClr val="0000FF"/>
                </a:solidFill>
                <a:latin typeface="Times New Roman" pitchFamily="18" charset="0"/>
                <a:cs typeface="Times New Roman" pitchFamily="18" charset="0"/>
              </a:rPr>
              <a:t>    (A) </a:t>
            </a:r>
            <a:r>
              <a:rPr lang="zh-CN" altLang="zh-CN" sz="2400" b="1" dirty="0">
                <a:solidFill>
                  <a:srgbClr val="0000FF"/>
                </a:solidFill>
                <a:latin typeface="Times New Roman" pitchFamily="18" charset="0"/>
                <a:cs typeface="Times New Roman" pitchFamily="18" charset="0"/>
              </a:rPr>
              <a:t>换一个光栅常数较大的光栅；</a:t>
            </a:r>
            <a:r>
              <a:rPr lang="en-US" altLang="zh-CN" sz="2400" b="1" dirty="0">
                <a:solidFill>
                  <a:srgbClr val="0000FF"/>
                </a:solidFill>
                <a:latin typeface="Times New Roman" pitchFamily="18" charset="0"/>
                <a:cs typeface="Times New Roman" pitchFamily="18" charset="0"/>
              </a:rPr>
              <a:t> </a:t>
            </a:r>
            <a:endParaRPr lang="zh-CN" altLang="zh-CN" sz="2400" b="1" dirty="0">
              <a:solidFill>
                <a:srgbClr val="0000FF"/>
              </a:solidFill>
              <a:latin typeface="Times New Roman" pitchFamily="18" charset="0"/>
              <a:cs typeface="Times New Roman" pitchFamily="18" charset="0"/>
            </a:endParaRPr>
          </a:p>
          <a:p>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B) </a:t>
            </a:r>
            <a:r>
              <a:rPr lang="zh-CN" altLang="zh-CN" sz="2400" b="1" dirty="0">
                <a:solidFill>
                  <a:srgbClr val="0000FF"/>
                </a:solidFill>
                <a:latin typeface="Times New Roman" pitchFamily="18" charset="0"/>
                <a:cs typeface="Times New Roman" pitchFamily="18" charset="0"/>
              </a:rPr>
              <a:t>换一个光栅常数较小的光栅；</a:t>
            </a:r>
          </a:p>
          <a:p>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C) </a:t>
            </a:r>
            <a:r>
              <a:rPr lang="zh-CN" altLang="zh-CN" sz="2400" b="1" dirty="0">
                <a:solidFill>
                  <a:srgbClr val="0000FF"/>
                </a:solidFill>
                <a:latin typeface="Times New Roman" pitchFamily="18" charset="0"/>
                <a:cs typeface="Times New Roman" pitchFamily="18" charset="0"/>
              </a:rPr>
              <a:t>将光栅向靠近屏幕的方向移动；</a:t>
            </a:r>
            <a:r>
              <a:rPr lang="en-US" altLang="zh-CN" sz="2400" b="1" dirty="0">
                <a:solidFill>
                  <a:srgbClr val="0000FF"/>
                </a:solidFill>
                <a:latin typeface="Times New Roman" pitchFamily="18" charset="0"/>
                <a:cs typeface="Times New Roman" pitchFamily="18" charset="0"/>
              </a:rPr>
              <a:t>     </a:t>
            </a:r>
            <a:endParaRPr lang="zh-CN" altLang="zh-CN" sz="2400" b="1" dirty="0">
              <a:solidFill>
                <a:srgbClr val="0000FF"/>
              </a:solidFill>
              <a:latin typeface="Times New Roman" pitchFamily="18" charset="0"/>
              <a:cs typeface="Times New Roman" pitchFamily="18" charset="0"/>
            </a:endParaRPr>
          </a:p>
          <a:p>
            <a:r>
              <a:rPr lang="en-US" altLang="zh-CN" sz="2400" b="1" dirty="0" smtClean="0">
                <a:solidFill>
                  <a:srgbClr val="0000FF"/>
                </a:solidFill>
                <a:latin typeface="Times New Roman" pitchFamily="18" charset="0"/>
                <a:cs typeface="Times New Roman" pitchFamily="18" charset="0"/>
              </a:rPr>
              <a:t>    (</a:t>
            </a:r>
            <a:r>
              <a:rPr lang="en-US" altLang="zh-CN" sz="2400" b="1" dirty="0">
                <a:solidFill>
                  <a:srgbClr val="0000FF"/>
                </a:solidFill>
                <a:latin typeface="Times New Roman" pitchFamily="18" charset="0"/>
                <a:cs typeface="Times New Roman" pitchFamily="18" charset="0"/>
              </a:rPr>
              <a:t>D) </a:t>
            </a:r>
            <a:r>
              <a:rPr lang="zh-CN" altLang="zh-CN" sz="2400" b="1" dirty="0">
                <a:solidFill>
                  <a:srgbClr val="0000FF"/>
                </a:solidFill>
                <a:latin typeface="Times New Roman" pitchFamily="18" charset="0"/>
                <a:cs typeface="Times New Roman" pitchFamily="18" charset="0"/>
              </a:rPr>
              <a:t>将光栅向远离屏幕的方向移动</a:t>
            </a:r>
            <a:r>
              <a:rPr lang="zh-CN" altLang="zh-CN" sz="2400" b="1" dirty="0" smtClean="0">
                <a:solidFill>
                  <a:srgbClr val="0000FF"/>
                </a:solidFill>
                <a:latin typeface="Times New Roman" pitchFamily="18" charset="0"/>
                <a:cs typeface="Times New Roman" pitchFamily="18" charset="0"/>
              </a:rPr>
              <a:t>。</a:t>
            </a:r>
            <a:endParaRPr lang="zh-CN" altLang="en-US" dirty="0"/>
          </a:p>
        </p:txBody>
      </p:sp>
      <p:sp>
        <p:nvSpPr>
          <p:cNvPr id="7" name="AutoShape 7"/>
          <p:cNvSpPr>
            <a:spLocks noChangeAspect="1" noChangeArrowheads="1"/>
          </p:cNvSpPr>
          <p:nvPr/>
        </p:nvSpPr>
        <p:spPr bwMode="auto">
          <a:xfrm>
            <a:off x="467544" y="4695040"/>
            <a:ext cx="390144" cy="390144"/>
          </a:xfrm>
          <a:prstGeom prst="star5">
            <a:avLst/>
          </a:prstGeom>
          <a:gradFill rotWithShape="0">
            <a:gsLst>
              <a:gs pos="0">
                <a:srgbClr val="FFFFFF"/>
              </a:gs>
              <a:gs pos="100000">
                <a:srgbClr val="FF3300"/>
              </a:gs>
            </a:gsLst>
            <a:path path="shape">
              <a:fillToRect l="50000" t="50000" r="50000" b="50000"/>
            </a:path>
          </a:gradFill>
          <a:ln w="9525">
            <a:solidFill>
              <a:srgbClr val="D60093"/>
            </a:solidFill>
            <a:miter lim="800000"/>
            <a:headEnd/>
            <a:tailEnd/>
          </a:ln>
          <a:effectLst/>
        </p:spPr>
        <p:txBody>
          <a:bodyPr wrap="none" anchor="ctr"/>
          <a:lstStyle/>
          <a:p>
            <a:pPr>
              <a:defRPr/>
            </a:pPr>
            <a:endParaRPr lang="zh-CN" altLang="en-US"/>
          </a:p>
        </p:txBody>
      </p:sp>
    </p:spTree>
    <p:extLst>
      <p:ext uri="{BB962C8B-B14F-4D97-AF65-F5344CB8AC3E}">
        <p14:creationId xmlns:p14="http://schemas.microsoft.com/office/powerpoint/2010/main" val="98192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260648"/>
            <a:ext cx="5040560" cy="1938992"/>
          </a:xfrm>
          <a:prstGeom prst="rect">
            <a:avLst/>
          </a:prstGeom>
        </p:spPr>
        <p:txBody>
          <a:bodyPr wrap="square">
            <a:spAutoFit/>
          </a:bodyPr>
          <a:lstStyle/>
          <a:p>
            <a:r>
              <a:rPr lang="en-US" altLang="zh-CN" sz="2400" b="1" dirty="0" smtClean="0">
                <a:solidFill>
                  <a:srgbClr val="FF0000"/>
                </a:solidFill>
                <a:latin typeface="Times New Roman" pitchFamily="18" charset="0"/>
                <a:cs typeface="Times New Roman" pitchFamily="18" charset="0"/>
              </a:rPr>
              <a:t>14. </a:t>
            </a:r>
            <a:r>
              <a:rPr lang="zh-CN" altLang="zh-CN" sz="2400" b="1" dirty="0">
                <a:solidFill>
                  <a:srgbClr val="0000FF"/>
                </a:solidFill>
                <a:latin typeface="Times New Roman" pitchFamily="18" charset="0"/>
                <a:cs typeface="Times New Roman" pitchFamily="18" charset="0"/>
              </a:rPr>
              <a:t>两个直径相差甚小的圆柱体平行放在两块平板玻璃之间，用单色激光垂直照射，可看到干涉条纹。如果将两个圆柱之间的距离</a:t>
            </a:r>
            <a:r>
              <a:rPr lang="en-US" altLang="zh-CN" sz="2400" b="1" i="1" dirty="0">
                <a:solidFill>
                  <a:srgbClr val="0000FF"/>
                </a:solidFill>
                <a:latin typeface="Times New Roman" pitchFamily="18" charset="0"/>
                <a:cs typeface="Times New Roman" pitchFamily="18" charset="0"/>
              </a:rPr>
              <a:t>L</a:t>
            </a:r>
            <a:r>
              <a:rPr lang="zh-CN" altLang="zh-CN" sz="2400" b="1" dirty="0">
                <a:solidFill>
                  <a:srgbClr val="0000FF"/>
                </a:solidFill>
                <a:latin typeface="Times New Roman" pitchFamily="18" charset="0"/>
                <a:cs typeface="Times New Roman" pitchFamily="18" charset="0"/>
              </a:rPr>
              <a:t>拉大，则</a:t>
            </a:r>
            <a:r>
              <a:rPr lang="en-US" altLang="zh-CN" sz="2400" b="1" i="1" dirty="0">
                <a:solidFill>
                  <a:srgbClr val="0000FF"/>
                </a:solidFill>
                <a:latin typeface="Times New Roman" pitchFamily="18" charset="0"/>
                <a:cs typeface="Times New Roman" pitchFamily="18" charset="0"/>
              </a:rPr>
              <a:t>L</a:t>
            </a:r>
            <a:r>
              <a:rPr lang="zh-CN" altLang="zh-CN" sz="2400" b="1" dirty="0">
                <a:solidFill>
                  <a:srgbClr val="0000FF"/>
                </a:solidFill>
                <a:latin typeface="Times New Roman" pitchFamily="18" charset="0"/>
                <a:cs typeface="Times New Roman" pitchFamily="18" charset="0"/>
              </a:rPr>
              <a:t>范围内的干涉条纹</a:t>
            </a:r>
            <a:endParaRPr lang="zh-CN" altLang="en-US" sz="2400" b="1" dirty="0">
              <a:solidFill>
                <a:srgbClr val="0000FF"/>
              </a:solidFill>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32656"/>
            <a:ext cx="2529840" cy="221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259632" y="2204864"/>
            <a:ext cx="3744416" cy="1569660"/>
          </a:xfrm>
          <a:prstGeom prst="rect">
            <a:avLst/>
          </a:prstGeom>
        </p:spPr>
        <p:txBody>
          <a:bodyPr wrap="square">
            <a:spAutoFit/>
          </a:bodyPr>
          <a:lstStyle/>
          <a:p>
            <a:pPr marL="457200" indent="-457200">
              <a:buAutoNum type="alphaUcParenBoth"/>
            </a:pPr>
            <a:r>
              <a:rPr lang="zh-CN" altLang="zh-CN" sz="2400" b="1" dirty="0" smtClean="0">
                <a:solidFill>
                  <a:srgbClr val="0000FF"/>
                </a:solidFill>
                <a:latin typeface="Times New Roman" pitchFamily="18" charset="0"/>
                <a:cs typeface="Times New Roman" pitchFamily="18" charset="0"/>
              </a:rPr>
              <a:t>数目</a:t>
            </a:r>
            <a:r>
              <a:rPr lang="zh-CN" altLang="zh-CN" sz="2400" b="1" dirty="0">
                <a:solidFill>
                  <a:srgbClr val="0000FF"/>
                </a:solidFill>
                <a:latin typeface="Times New Roman" pitchFamily="18" charset="0"/>
                <a:cs typeface="Times New Roman" pitchFamily="18" charset="0"/>
              </a:rPr>
              <a:t>增加，间距</a:t>
            </a:r>
            <a:r>
              <a:rPr lang="zh-CN" altLang="zh-CN" sz="2400" b="1" dirty="0" smtClean="0">
                <a:solidFill>
                  <a:srgbClr val="0000FF"/>
                </a:solidFill>
                <a:latin typeface="Times New Roman" pitchFamily="18" charset="0"/>
                <a:cs typeface="Times New Roman" pitchFamily="18" charset="0"/>
              </a:rPr>
              <a:t>不变</a:t>
            </a:r>
            <a:endParaRPr lang="en-US" altLang="zh-CN" sz="2400" b="1" dirty="0" smtClean="0">
              <a:solidFill>
                <a:srgbClr val="0000FF"/>
              </a:solidFill>
              <a:latin typeface="Times New Roman" pitchFamily="18" charset="0"/>
              <a:cs typeface="Times New Roman" pitchFamily="18" charset="0"/>
            </a:endParaRPr>
          </a:p>
          <a:p>
            <a:pPr marL="457200" indent="-457200">
              <a:buAutoNum type="alphaUcParenBoth"/>
            </a:pPr>
            <a:r>
              <a:rPr lang="zh-CN" altLang="zh-CN" sz="2400" b="1" dirty="0" smtClean="0">
                <a:solidFill>
                  <a:srgbClr val="0000FF"/>
                </a:solidFill>
                <a:latin typeface="Times New Roman" pitchFamily="18" charset="0"/>
                <a:cs typeface="Times New Roman" pitchFamily="18" charset="0"/>
              </a:rPr>
              <a:t>数目</a:t>
            </a:r>
            <a:r>
              <a:rPr lang="zh-CN" altLang="zh-CN" sz="2400" b="1" dirty="0">
                <a:solidFill>
                  <a:srgbClr val="0000FF"/>
                </a:solidFill>
                <a:latin typeface="Times New Roman" pitchFamily="18" charset="0"/>
                <a:cs typeface="Times New Roman" pitchFamily="18" charset="0"/>
              </a:rPr>
              <a:t>增加，间距变小</a:t>
            </a:r>
          </a:p>
          <a:p>
            <a:r>
              <a:rPr lang="en-US" altLang="zh-CN" sz="2400" b="1" dirty="0">
                <a:solidFill>
                  <a:srgbClr val="0000FF"/>
                </a:solidFill>
                <a:latin typeface="Times New Roman" pitchFamily="18" charset="0"/>
                <a:cs typeface="Times New Roman" pitchFamily="18" charset="0"/>
              </a:rPr>
              <a:t>(C) </a:t>
            </a:r>
            <a:r>
              <a:rPr lang="zh-CN" altLang="zh-CN" sz="2400" b="1" dirty="0">
                <a:solidFill>
                  <a:srgbClr val="0000FF"/>
                </a:solidFill>
                <a:latin typeface="Times New Roman" pitchFamily="18" charset="0"/>
                <a:cs typeface="Times New Roman" pitchFamily="18" charset="0"/>
              </a:rPr>
              <a:t>数目不变，间距变</a:t>
            </a:r>
            <a:r>
              <a:rPr lang="zh-CN" altLang="zh-CN" sz="2400" b="1" dirty="0" smtClean="0">
                <a:solidFill>
                  <a:srgbClr val="0000FF"/>
                </a:solidFill>
                <a:latin typeface="Times New Roman" pitchFamily="18" charset="0"/>
                <a:cs typeface="Times New Roman" pitchFamily="18" charset="0"/>
              </a:rPr>
              <a:t>大</a:t>
            </a:r>
            <a:endParaRPr lang="en-US" altLang="zh-CN" sz="2400" b="1" dirty="0" smtClean="0">
              <a:solidFill>
                <a:srgbClr val="0000FF"/>
              </a:solidFill>
              <a:latin typeface="Times New Roman" pitchFamily="18" charset="0"/>
              <a:cs typeface="Times New Roman" pitchFamily="18" charset="0"/>
            </a:endParaRPr>
          </a:p>
          <a:p>
            <a:r>
              <a:rPr lang="en-US" altLang="zh-CN" sz="2400" b="1" dirty="0" smtClean="0">
                <a:solidFill>
                  <a:srgbClr val="0000FF"/>
                </a:solidFill>
                <a:latin typeface="Times New Roman" pitchFamily="18" charset="0"/>
                <a:cs typeface="Times New Roman" pitchFamily="18" charset="0"/>
              </a:rPr>
              <a:t>(</a:t>
            </a:r>
            <a:r>
              <a:rPr lang="en-US" altLang="zh-CN" sz="2400" b="1" dirty="0">
                <a:solidFill>
                  <a:srgbClr val="0000FF"/>
                </a:solidFill>
                <a:latin typeface="Times New Roman" pitchFamily="18" charset="0"/>
                <a:cs typeface="Times New Roman" pitchFamily="18" charset="0"/>
              </a:rPr>
              <a:t>D) </a:t>
            </a:r>
            <a:r>
              <a:rPr lang="zh-CN" altLang="zh-CN" sz="2400" b="1" dirty="0">
                <a:solidFill>
                  <a:srgbClr val="0000FF"/>
                </a:solidFill>
                <a:latin typeface="Times New Roman" pitchFamily="18" charset="0"/>
                <a:cs typeface="Times New Roman" pitchFamily="18" charset="0"/>
              </a:rPr>
              <a:t>数目减小，间距变大 </a:t>
            </a:r>
            <a:endParaRPr lang="zh-CN" altLang="en-US" sz="2400" b="1" dirty="0">
              <a:solidFill>
                <a:srgbClr val="0000FF"/>
              </a:solidFill>
              <a:latin typeface="Times New Roman" pitchFamily="18" charset="0"/>
              <a:cs typeface="Times New Roman" pitchFamily="18" charset="0"/>
            </a:endParaRPr>
          </a:p>
        </p:txBody>
      </p:sp>
      <p:sp>
        <p:nvSpPr>
          <p:cNvPr id="7" name="AutoShape 7"/>
          <p:cNvSpPr>
            <a:spLocks noChangeAspect="1" noChangeArrowheads="1"/>
          </p:cNvSpPr>
          <p:nvPr/>
        </p:nvSpPr>
        <p:spPr bwMode="auto">
          <a:xfrm>
            <a:off x="869488" y="2966848"/>
            <a:ext cx="390144" cy="390144"/>
          </a:xfrm>
          <a:prstGeom prst="star5">
            <a:avLst/>
          </a:prstGeom>
          <a:gradFill rotWithShape="0">
            <a:gsLst>
              <a:gs pos="0">
                <a:srgbClr val="FFFFFF"/>
              </a:gs>
              <a:gs pos="100000">
                <a:srgbClr val="FF3300"/>
              </a:gs>
            </a:gsLst>
            <a:path path="shape">
              <a:fillToRect l="50000" t="50000" r="50000" b="50000"/>
            </a:path>
          </a:gradFill>
          <a:ln w="9525">
            <a:solidFill>
              <a:srgbClr val="D60093"/>
            </a:solidFill>
            <a:miter lim="800000"/>
            <a:headEnd/>
            <a:tailEnd/>
          </a:ln>
          <a:effectLst/>
        </p:spPr>
        <p:txBody>
          <a:bodyPr wrap="none" anchor="ctr"/>
          <a:lstStyle/>
          <a:p>
            <a:pPr>
              <a:defRPr/>
            </a:pPr>
            <a:endParaRPr lang="zh-CN" altLang="en-US"/>
          </a:p>
        </p:txBody>
      </p:sp>
      <p:sp>
        <p:nvSpPr>
          <p:cNvPr id="9" name="Rectangle 5"/>
          <p:cNvSpPr>
            <a:spLocks noChangeArrowheads="1"/>
          </p:cNvSpPr>
          <p:nvPr/>
        </p:nvSpPr>
        <p:spPr bwMode="auto">
          <a:xfrm>
            <a:off x="755576" y="4091588"/>
            <a:ext cx="7806968" cy="15696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lang="en-US" altLang="zh-CN" sz="2400" b="1" dirty="0">
                <a:solidFill>
                  <a:srgbClr val="FF0000"/>
                </a:solidFill>
                <a:latin typeface="Times New Roman" pitchFamily="18" charset="0"/>
                <a:cs typeface="Times New Roman" pitchFamily="18" charset="0"/>
              </a:rPr>
              <a:t>15. </a:t>
            </a:r>
            <a:r>
              <a:rPr lang="zh-CN" altLang="en-US" sz="2400" b="1" dirty="0">
                <a:solidFill>
                  <a:srgbClr val="0000FF"/>
                </a:solidFill>
                <a:latin typeface="Times New Roman" pitchFamily="18" charset="0"/>
                <a:cs typeface="Times New Roman" pitchFamily="18" charset="0"/>
              </a:rPr>
              <a:t>一束自然光垂直穿过两个偏振片，两个偏振片的偏振化方向成</a:t>
            </a:r>
            <a:r>
              <a:rPr lang="en-US" altLang="zh-CN" sz="2400" b="1" dirty="0">
                <a:solidFill>
                  <a:srgbClr val="0000FF"/>
                </a:solidFill>
                <a:latin typeface="Times New Roman" pitchFamily="18" charset="0"/>
                <a:cs typeface="Times New Roman" pitchFamily="18" charset="0"/>
              </a:rPr>
              <a:t>45°</a:t>
            </a:r>
            <a:r>
              <a:rPr lang="zh-CN" altLang="en-US" sz="2400" b="1" dirty="0">
                <a:solidFill>
                  <a:srgbClr val="0000FF"/>
                </a:solidFill>
                <a:latin typeface="Times New Roman" pitchFamily="18" charset="0"/>
                <a:cs typeface="Times New Roman" pitchFamily="18" charset="0"/>
              </a:rPr>
              <a:t>角。已知通过此两偏振片后的光强为</a:t>
            </a:r>
            <a:r>
              <a:rPr lang="en-US" altLang="zh-CN" sz="2400" b="1" dirty="0">
                <a:solidFill>
                  <a:srgbClr val="0000FF"/>
                </a:solidFill>
                <a:latin typeface="Times New Roman" pitchFamily="18" charset="0"/>
                <a:cs typeface="Times New Roman" pitchFamily="18" charset="0"/>
              </a:rPr>
              <a:t>I</a:t>
            </a:r>
            <a:r>
              <a:rPr lang="zh-CN" altLang="en-US" sz="2400" b="1" dirty="0">
                <a:solidFill>
                  <a:srgbClr val="0000FF"/>
                </a:solidFill>
                <a:latin typeface="Times New Roman" pitchFamily="18" charset="0"/>
                <a:cs typeface="Times New Roman" pitchFamily="18" charset="0"/>
              </a:rPr>
              <a:t>，则入射至第二个偏振片的线偏振光强度为	</a:t>
            </a:r>
          </a:p>
          <a:p>
            <a:pPr marL="457200" indent="-457200">
              <a:buAutoNum type="alphaUcParenBoth"/>
            </a:pPr>
            <a:r>
              <a:rPr lang="en-US" altLang="zh-CN" sz="2400" b="1" dirty="0" smtClean="0">
                <a:solidFill>
                  <a:srgbClr val="0000FF"/>
                </a:solidFill>
                <a:latin typeface="Times New Roman" pitchFamily="18" charset="0"/>
                <a:cs typeface="Times New Roman" pitchFamily="18" charset="0"/>
              </a:rPr>
              <a:t>  I</a:t>
            </a:r>
            <a:r>
              <a:rPr lang="zh-CN" altLang="en-US" sz="2400" b="1" dirty="0" smtClean="0">
                <a:solidFill>
                  <a:srgbClr val="0000FF"/>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        (B)   2I</a:t>
            </a:r>
            <a:r>
              <a:rPr lang="zh-CN" altLang="en-US" sz="2400" b="1" dirty="0" smtClean="0">
                <a:solidFill>
                  <a:srgbClr val="0000FF"/>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         (C)   3I</a:t>
            </a:r>
            <a:r>
              <a:rPr lang="zh-CN" altLang="en-US" sz="2400" b="1" dirty="0" smtClean="0">
                <a:solidFill>
                  <a:srgbClr val="0000FF"/>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           (D)   4I </a:t>
            </a:r>
            <a:r>
              <a:rPr lang="zh-CN" altLang="en-US" sz="2400" b="1" dirty="0" smtClean="0">
                <a:solidFill>
                  <a:srgbClr val="0000FF"/>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 </a:t>
            </a:r>
            <a:endParaRPr lang="en-US" altLang="zh-CN" sz="2400" b="1" dirty="0">
              <a:solidFill>
                <a:srgbClr val="0000FF"/>
              </a:solidFill>
              <a:latin typeface="Times New Roman" pitchFamily="18" charset="0"/>
              <a:cs typeface="Times New Roman" pitchFamily="18" charset="0"/>
            </a:endParaRPr>
          </a:p>
        </p:txBody>
      </p:sp>
      <p:sp>
        <p:nvSpPr>
          <p:cNvPr id="8" name="AutoShape 7"/>
          <p:cNvSpPr>
            <a:spLocks noChangeAspect="1" noChangeArrowheads="1"/>
          </p:cNvSpPr>
          <p:nvPr/>
        </p:nvSpPr>
        <p:spPr bwMode="auto">
          <a:xfrm>
            <a:off x="2483768" y="5229200"/>
            <a:ext cx="390144" cy="390144"/>
          </a:xfrm>
          <a:prstGeom prst="star5">
            <a:avLst/>
          </a:prstGeom>
          <a:gradFill rotWithShape="0">
            <a:gsLst>
              <a:gs pos="0">
                <a:srgbClr val="FFFFFF"/>
              </a:gs>
              <a:gs pos="100000">
                <a:srgbClr val="FF3300"/>
              </a:gs>
            </a:gsLst>
            <a:path path="shape">
              <a:fillToRect l="50000" t="50000" r="50000" b="50000"/>
            </a:path>
          </a:gradFill>
          <a:ln w="9525">
            <a:solidFill>
              <a:srgbClr val="D60093"/>
            </a:solidFill>
            <a:miter lim="800000"/>
            <a:headEnd/>
            <a:tailEnd/>
          </a:ln>
          <a:effectLst/>
        </p:spPr>
        <p:txBody>
          <a:bodyPr wrap="none" anchor="ctr"/>
          <a:lstStyle/>
          <a:p>
            <a:pPr>
              <a:defRPr/>
            </a:pPr>
            <a:endParaRPr lang="zh-CN" altLang="en-US"/>
          </a:p>
        </p:txBody>
      </p:sp>
      <mc:AlternateContent xmlns:mc="http://schemas.openxmlformats.org/markup-compatibility/2006" xmlns:a14="http://schemas.microsoft.com/office/drawing/2010/main">
        <mc:Choice Requires="a14">
          <p:sp>
            <p:nvSpPr>
              <p:cNvPr id="2" name="矩形 1"/>
              <p:cNvSpPr/>
              <p:nvPr/>
            </p:nvSpPr>
            <p:spPr>
              <a:xfrm>
                <a:off x="2370844" y="5949280"/>
                <a:ext cx="3713324" cy="47000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r>
                        <a:rPr lang="en-US" altLang="zh-CN" sz="2400" b="1" i="1" smtClean="0">
                          <a:solidFill>
                            <a:srgbClr val="0000FF"/>
                          </a:solidFill>
                          <a:effectLst/>
                          <a:latin typeface="Cambria Math"/>
                        </a:rPr>
                        <m:t>𝑰</m:t>
                      </m:r>
                      <m:r>
                        <a:rPr lang="en-US" altLang="zh-CN" sz="2400" b="1" i="1">
                          <a:solidFill>
                            <a:srgbClr val="0000FF"/>
                          </a:solidFill>
                          <a:effectLst/>
                          <a:latin typeface="Cambria Math"/>
                        </a:rPr>
                        <m:t>=</m:t>
                      </m:r>
                      <m:sSub>
                        <m:sSubPr>
                          <m:ctrlPr>
                            <a:rPr lang="en-US" altLang="zh-CN" sz="2400" b="1" i="1">
                              <a:solidFill>
                                <a:srgbClr val="0000FF"/>
                              </a:solidFill>
                              <a:effectLst/>
                              <a:latin typeface="Cambria Math"/>
                            </a:rPr>
                          </m:ctrlPr>
                        </m:sSubPr>
                        <m:e>
                          <m:r>
                            <a:rPr lang="en-US" altLang="zh-CN" sz="2400" b="1" i="1">
                              <a:solidFill>
                                <a:srgbClr val="0000FF"/>
                              </a:solidFill>
                              <a:effectLst/>
                              <a:latin typeface="Cambria Math"/>
                            </a:rPr>
                            <m:t>𝑰</m:t>
                          </m:r>
                        </m:e>
                        <m:sub>
                          <m:r>
                            <a:rPr lang="en-US" altLang="zh-CN" sz="2400" b="1" i="1">
                              <a:solidFill>
                                <a:srgbClr val="0000FF"/>
                              </a:solidFill>
                              <a:effectLst/>
                              <a:latin typeface="Cambria Math"/>
                            </a:rPr>
                            <m:t>𝟎</m:t>
                          </m:r>
                        </m:sub>
                      </m:sSub>
                      <m:sSup>
                        <m:sSupPr>
                          <m:ctrlPr>
                            <a:rPr lang="en-US" altLang="zh-CN" sz="2400" b="1" i="1">
                              <a:solidFill>
                                <a:srgbClr val="0000FF"/>
                              </a:solidFill>
                              <a:effectLst/>
                              <a:latin typeface="Cambria Math"/>
                              <a:ea typeface="Cambria Math"/>
                            </a:rPr>
                          </m:ctrlPr>
                        </m:sSupPr>
                        <m:e>
                          <m:r>
                            <a:rPr lang="en-US" altLang="zh-CN" sz="2400" b="1">
                              <a:solidFill>
                                <a:srgbClr val="0000FF"/>
                              </a:solidFill>
                              <a:effectLst/>
                              <a:latin typeface="Cambria Math"/>
                              <a:ea typeface="Cambria Math"/>
                            </a:rPr>
                            <m:t>𝐜𝐨𝐬</m:t>
                          </m:r>
                        </m:e>
                        <m:sup>
                          <m:r>
                            <a:rPr lang="en-US" altLang="zh-CN" sz="2400" b="1" i="1">
                              <a:solidFill>
                                <a:srgbClr val="0000FF"/>
                              </a:solidFill>
                              <a:effectLst/>
                              <a:latin typeface="Cambria Math"/>
                              <a:ea typeface="Cambria Math"/>
                            </a:rPr>
                            <m:t>𝟐</m:t>
                          </m:r>
                        </m:sup>
                      </m:sSup>
                      <m:r>
                        <a:rPr lang="zh-CN" altLang="en-US" sz="2400" b="1" i="1">
                          <a:solidFill>
                            <a:srgbClr val="0000FF"/>
                          </a:solidFill>
                          <a:effectLst/>
                          <a:latin typeface="Cambria Math"/>
                          <a:ea typeface="Cambria Math"/>
                        </a:rPr>
                        <m:t>𝜶</m:t>
                      </m:r>
                      <m:r>
                        <a:rPr lang="en-US" altLang="zh-CN" sz="2400" b="1" i="1" smtClean="0">
                          <a:solidFill>
                            <a:srgbClr val="0000FF"/>
                          </a:solidFill>
                          <a:effectLst/>
                          <a:latin typeface="Cambria Math"/>
                          <a:ea typeface="Cambria Math"/>
                        </a:rPr>
                        <m:t>=</m:t>
                      </m:r>
                      <m:sSub>
                        <m:sSubPr>
                          <m:ctrlPr>
                            <a:rPr lang="en-US" altLang="zh-CN" sz="2400" b="1" i="1">
                              <a:solidFill>
                                <a:srgbClr val="0000FF"/>
                              </a:solidFill>
                              <a:effectLst/>
                              <a:latin typeface="Cambria Math"/>
                            </a:rPr>
                          </m:ctrlPr>
                        </m:sSubPr>
                        <m:e>
                          <m:r>
                            <a:rPr lang="en-US" altLang="zh-CN" sz="2400" b="1" i="1">
                              <a:solidFill>
                                <a:srgbClr val="0000FF"/>
                              </a:solidFill>
                              <a:effectLst/>
                              <a:latin typeface="Cambria Math"/>
                            </a:rPr>
                            <m:t>𝑰</m:t>
                          </m:r>
                        </m:e>
                        <m:sub>
                          <m:r>
                            <a:rPr lang="en-US" altLang="zh-CN" sz="2400" b="1" i="1">
                              <a:solidFill>
                                <a:srgbClr val="0000FF"/>
                              </a:solidFill>
                              <a:effectLst/>
                              <a:latin typeface="Cambria Math"/>
                            </a:rPr>
                            <m:t>𝟎</m:t>
                          </m:r>
                        </m:sub>
                      </m:sSub>
                      <m:sSup>
                        <m:sSupPr>
                          <m:ctrlPr>
                            <a:rPr lang="en-US" altLang="zh-CN" sz="2400" b="1" i="1">
                              <a:solidFill>
                                <a:srgbClr val="0000FF"/>
                              </a:solidFill>
                              <a:effectLst/>
                              <a:latin typeface="Cambria Math"/>
                              <a:ea typeface="Cambria Math"/>
                            </a:rPr>
                          </m:ctrlPr>
                        </m:sSupPr>
                        <m:e>
                          <m:r>
                            <a:rPr lang="en-US" altLang="zh-CN" sz="2400" b="1">
                              <a:solidFill>
                                <a:srgbClr val="0000FF"/>
                              </a:solidFill>
                              <a:effectLst/>
                              <a:latin typeface="Cambria Math"/>
                              <a:ea typeface="Cambria Math"/>
                            </a:rPr>
                            <m:t>𝐜𝐨𝐬</m:t>
                          </m:r>
                        </m:e>
                        <m:sup>
                          <m:r>
                            <a:rPr lang="en-US" altLang="zh-CN" sz="2400" b="1" i="1">
                              <a:solidFill>
                                <a:srgbClr val="0000FF"/>
                              </a:solidFill>
                              <a:effectLst/>
                              <a:latin typeface="Cambria Math"/>
                              <a:ea typeface="Cambria Math"/>
                            </a:rPr>
                            <m:t>𝟐</m:t>
                          </m:r>
                        </m:sup>
                      </m:sSup>
                      <m:r>
                        <a:rPr lang="en-US" altLang="zh-CN" sz="2400" b="1" i="1" smtClean="0">
                          <a:solidFill>
                            <a:srgbClr val="0000FF"/>
                          </a:solidFill>
                          <a:effectLst/>
                          <a:latin typeface="Cambria Math"/>
                          <a:ea typeface="Cambria Math"/>
                        </a:rPr>
                        <m:t>𝟒𝟓</m:t>
                      </m:r>
                      <m:r>
                        <a:rPr lang="en-US" altLang="zh-CN" sz="2400" b="1" i="1" smtClean="0">
                          <a:solidFill>
                            <a:srgbClr val="0000FF"/>
                          </a:solidFill>
                          <a:effectLst/>
                          <a:latin typeface="Cambria Math"/>
                          <a:ea typeface="Cambria Math"/>
                        </a:rPr>
                        <m:t>°</m:t>
                      </m:r>
                    </m:oMath>
                  </m:oMathPara>
                </a14:m>
                <a:endParaRPr lang="zh-CN" altLang="en-US" sz="2400" b="1" dirty="0">
                  <a:solidFill>
                    <a:srgbClr val="0000FF"/>
                  </a:solidFill>
                  <a:effectLst/>
                  <a:latin typeface="华文隶书" pitchFamily="2" charset="-122"/>
                  <a:ea typeface="华文隶书" pitchFamily="2"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2370844" y="5949280"/>
                <a:ext cx="3713324" cy="470000"/>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60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9" grpId="0"/>
      <p:bldP spid="8" grpId="0" animBg="1"/>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956</TotalTime>
  <Words>4823</Words>
  <Application>Microsoft Office PowerPoint</Application>
  <PresentationFormat>全屏显示(4:3)</PresentationFormat>
  <Paragraphs>208</Paragraphs>
  <Slides>32</Slides>
  <Notes>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32</vt:i4>
      </vt:variant>
    </vt:vector>
  </HeadingPairs>
  <TitlesOfParts>
    <vt:vector size="37" baseType="lpstr">
      <vt:lpstr>Office 主题</vt:lpstr>
      <vt:lpstr>Picture</vt:lpstr>
      <vt:lpstr>公式</vt:lpstr>
      <vt:lpstr>Flash Movie</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340</cp:revision>
  <dcterms:created xsi:type="dcterms:W3CDTF">2018-06-10T02:09:38Z</dcterms:created>
  <dcterms:modified xsi:type="dcterms:W3CDTF">2019-06-10T01:04:26Z</dcterms:modified>
</cp:coreProperties>
</file>