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34"/>
  </p:handoutMasterIdLst>
  <p:sldIdLst>
    <p:sldId id="388" r:id="rId3"/>
    <p:sldId id="258" r:id="rId4"/>
    <p:sldId id="259" r:id="rId5"/>
    <p:sldId id="260" r:id="rId6"/>
    <p:sldId id="261" r:id="rId7"/>
    <p:sldId id="262" r:id="rId8"/>
    <p:sldId id="264" r:id="rId9"/>
    <p:sldId id="265" r:id="rId10"/>
    <p:sldId id="266" r:id="rId11"/>
    <p:sldId id="267" r:id="rId12"/>
    <p:sldId id="268" r:id="rId13"/>
    <p:sldId id="269" r:id="rId14"/>
    <p:sldId id="276" r:id="rId15"/>
    <p:sldId id="277" r:id="rId17"/>
    <p:sldId id="410" r:id="rId18"/>
    <p:sldId id="278" r:id="rId19"/>
    <p:sldId id="279" r:id="rId20"/>
    <p:sldId id="280" r:id="rId21"/>
    <p:sldId id="281" r:id="rId22"/>
    <p:sldId id="412" r:id="rId23"/>
    <p:sldId id="282" r:id="rId24"/>
    <p:sldId id="411" r:id="rId25"/>
    <p:sldId id="379" r:id="rId26"/>
    <p:sldId id="380" r:id="rId27"/>
    <p:sldId id="381" r:id="rId28"/>
    <p:sldId id="382" r:id="rId29"/>
    <p:sldId id="383" r:id="rId30"/>
    <p:sldId id="384" r:id="rId31"/>
    <p:sldId id="385" r:id="rId32"/>
    <p:sldId id="386" r:id="rId33"/>
    <p:sldId id="387" r:id="rId34"/>
    <p:sldId id="413"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8" r:id="rId55"/>
    <p:sldId id="417" r:id="rId56"/>
    <p:sldId id="309" r:id="rId57"/>
    <p:sldId id="310" r:id="rId58"/>
    <p:sldId id="418" r:id="rId59"/>
    <p:sldId id="419" r:id="rId60"/>
    <p:sldId id="311" r:id="rId61"/>
    <p:sldId id="312" r:id="rId62"/>
    <p:sldId id="314" r:id="rId63"/>
    <p:sldId id="315" r:id="rId64"/>
    <p:sldId id="316" r:id="rId65"/>
    <p:sldId id="317" r:id="rId66"/>
    <p:sldId id="318" r:id="rId67"/>
    <p:sldId id="319" r:id="rId68"/>
    <p:sldId id="320" r:id="rId69"/>
    <p:sldId id="321" r:id="rId70"/>
    <p:sldId id="322" r:id="rId71"/>
    <p:sldId id="323" r:id="rId72"/>
    <p:sldId id="324" r:id="rId73"/>
    <p:sldId id="414" r:id="rId74"/>
    <p:sldId id="325" r:id="rId75"/>
    <p:sldId id="415" r:id="rId76"/>
    <p:sldId id="326" r:id="rId77"/>
    <p:sldId id="327" r:id="rId78"/>
    <p:sldId id="328" r:id="rId79"/>
    <p:sldId id="329" r:id="rId80"/>
    <p:sldId id="330" r:id="rId81"/>
    <p:sldId id="334" r:id="rId82"/>
    <p:sldId id="335" r:id="rId83"/>
    <p:sldId id="336" r:id="rId84"/>
    <p:sldId id="337" r:id="rId85"/>
    <p:sldId id="338" r:id="rId86"/>
    <p:sldId id="339" r:id="rId87"/>
    <p:sldId id="389"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72" r:id="rId114"/>
    <p:sldId id="373" r:id="rId115"/>
    <p:sldId id="374" r:id="rId116"/>
    <p:sldId id="396" r:id="rId117"/>
    <p:sldId id="375" r:id="rId118"/>
    <p:sldId id="398" r:id="rId119"/>
    <p:sldId id="399" r:id="rId120"/>
    <p:sldId id="378" r:id="rId121"/>
    <p:sldId id="400" r:id="rId122"/>
    <p:sldId id="401" r:id="rId123"/>
    <p:sldId id="402" r:id="rId124"/>
    <p:sldId id="403" r:id="rId125"/>
    <p:sldId id="404" r:id="rId126"/>
    <p:sldId id="407" r:id="rId127"/>
    <p:sldId id="406" r:id="rId128"/>
    <p:sldId id="405" r:id="rId129"/>
    <p:sldId id="408" r:id="rId130"/>
    <p:sldId id="409" r:id="rId131"/>
    <p:sldId id="376" r:id="rId132"/>
    <p:sldId id="377" r:id="rId133"/>
  </p:sldIdLst>
  <p:sldSz cx="9906000" cy="6858000" type="A4"/>
  <p:notesSz cx="6934200" cy="9398000"/>
  <p:custDataLst>
    <p:tags r:id="rId138"/>
  </p:custDataLst>
  <p:defaultTextStyle>
    <a:defPPr>
      <a:defRPr lang="en-US"/>
    </a:defPPr>
    <a:lvl1pPr algn="l" rtl="0" eaLnBrk="0" fontAlgn="base" hangingPunct="0">
      <a:spcBef>
        <a:spcPct val="0"/>
      </a:spcBef>
      <a:spcAft>
        <a:spcPct val="0"/>
      </a:spcAft>
      <a:defRPr b="1" kern="1200">
        <a:solidFill>
          <a:srgbClr val="FF0000"/>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FF0000"/>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FF0000"/>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FF0000"/>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FF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rgbClr val="FF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rgbClr val="FF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rgbClr val="FF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rgbClr val="FF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C39"/>
    <a:srgbClr val="0000FF"/>
    <a:srgbClr val="020268"/>
    <a:srgbClr val="ABDB77"/>
    <a:srgbClr val="CC5D12"/>
    <a:srgbClr val="CC3300"/>
    <a:srgbClr val="000066"/>
    <a:srgbClr val="0000CC"/>
    <a:srgbClr val="3F3F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snapToGrid="0" snapToObjects="1" showGuides="1">
      <p:cViewPr varScale="1">
        <p:scale>
          <a:sx n="79" d="100"/>
          <a:sy n="79" d="100"/>
        </p:scale>
        <p:origin x="1310"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3" d="100"/>
          <a:sy n="63" d="100"/>
        </p:scale>
        <p:origin x="-2874" y="-114"/>
      </p:cViewPr>
      <p:guideLst>
        <p:guide orient="horz" pos="2960"/>
        <p:guide pos="2184"/>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8" Type="http://schemas.openxmlformats.org/officeDocument/2006/relationships/tags" Target="tags/tag1.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handoutMaster" Target="handoutMasters/handoutMaster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eaLnBrk="1" hangingPunct="1">
              <a:spcBef>
                <a:spcPct val="0"/>
              </a:spcBef>
              <a:defRPr kumimoji="1" sz="1200" b="0">
                <a:solidFill>
                  <a:schemeClr val="tx1"/>
                </a:solidFill>
                <a:ea typeface="宋体" panose="02010600030101010101" pitchFamily="2" charset="-122"/>
              </a:defRPr>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r" eaLnBrk="1" hangingPunct="1">
              <a:spcBef>
                <a:spcPct val="0"/>
              </a:spcBef>
              <a:defRPr kumimoji="1" sz="1200" b="0">
                <a:solidFill>
                  <a:schemeClr val="tx1"/>
                </a:solidFill>
                <a:ea typeface="宋体" panose="02010600030101010101" pitchFamily="2" charset="-122"/>
              </a:defRPr>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eaLnBrk="1" hangingPunct="1">
              <a:spcBef>
                <a:spcPct val="0"/>
              </a:spcBef>
              <a:defRPr kumimoji="1" sz="1200" b="0">
                <a:solidFill>
                  <a:schemeClr val="tx1"/>
                </a:solidFill>
                <a:ea typeface="宋体" panose="02010600030101010101" pitchFamily="2" charset="-122"/>
              </a:defRPr>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r" eaLnBrk="1" hangingPunct="1">
              <a:defRPr kumimoji="1" sz="1200" b="0">
                <a:solidFill>
                  <a:schemeClr val="tx1"/>
                </a:solidFill>
              </a:defRPr>
            </a:lvl1pPr>
          </a:lstStyle>
          <a:p>
            <a:fld id="{6F38E04F-5040-4FCC-AB1C-7AECE730CCEC}"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eaLnBrk="1" hangingPunct="1">
              <a:spcBef>
                <a:spcPct val="0"/>
              </a:spcBef>
              <a:defRPr sz="1200" b="0">
                <a:solidFill>
                  <a:schemeClr val="tx1"/>
                </a:solidFill>
                <a:ea typeface="宋体" panose="02010600030101010101" pitchFamily="2" charset="-122"/>
              </a:defRPr>
            </a:lvl1pPr>
          </a:lstStyle>
          <a:p>
            <a:pPr>
              <a:defRPr/>
            </a:pPr>
            <a:endParaRPr lang="zh-CN" altLang="en-US"/>
          </a:p>
        </p:txBody>
      </p:sp>
      <p:sp>
        <p:nvSpPr>
          <p:cNvPr id="3075" name="Rectangle 3"/>
          <p:cNvSpPr>
            <a:spLocks noGrp="1" noRot="1" noChangeAspect="1" noChangeArrowheads="1"/>
          </p:cNvSpPr>
          <p:nvPr>
            <p:ph type="sldImg" idx="2"/>
          </p:nvPr>
        </p:nvSpPr>
        <p:spPr bwMode="auto">
          <a:xfrm>
            <a:off x="881063" y="685800"/>
            <a:ext cx="5172075" cy="35814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3" name="Rectangle 5"/>
          <p:cNvSpPr>
            <a:spLocks noGrp="1" noChangeArrowheads="1"/>
          </p:cNvSpPr>
          <p:nvPr>
            <p:ph type="dt"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r" eaLnBrk="1" hangingPunct="1">
              <a:spcBef>
                <a:spcPct val="0"/>
              </a:spcBef>
              <a:defRPr sz="1200" b="0">
                <a:solidFill>
                  <a:schemeClr val="tx1"/>
                </a:solidFill>
                <a:ea typeface="宋体" panose="02010600030101010101" pitchFamily="2" charset="-122"/>
              </a:defRPr>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eaLnBrk="1" hangingPunct="1">
              <a:spcBef>
                <a:spcPct val="0"/>
              </a:spcBef>
              <a:defRPr sz="1200" b="0">
                <a:solidFill>
                  <a:schemeClr val="tx1"/>
                </a:solidFill>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r" eaLnBrk="1" hangingPunct="1">
              <a:defRPr sz="1200" b="0">
                <a:solidFill>
                  <a:schemeClr val="tx1"/>
                </a:solidFill>
              </a:defRPr>
            </a:lvl1pPr>
          </a:lstStyle>
          <a:p>
            <a:fld id="{8627A396-86FD-4B06-B805-D5AF90C5AC6B}"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C5ABDCB5-94B1-41AA-98F1-2915237DF4CB}"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1075" name="Rectangle 2"/>
          <p:cNvSpPr>
            <a:spLocks noGrp="1" noRot="1" noChangeAspect="1" noChangeArrowheads="1" noTextEdit="1"/>
          </p:cNvSpPr>
          <p:nvPr>
            <p:ph type="sldImg"/>
          </p:nvPr>
        </p:nvSpPr>
        <p:spPr>
          <a:xfrm>
            <a:off x="952500" y="685800"/>
            <a:ext cx="4953000" cy="3429000"/>
          </a:xfrm>
        </p:spPr>
      </p:sp>
      <p:sp>
        <p:nvSpPr>
          <p:cNvPr id="131076"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16CB485-26F7-4F2C-9C87-33773E07E3D6}"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0291" name="Rectangle 2"/>
          <p:cNvSpPr>
            <a:spLocks noGrp="1" noRot="1" noChangeAspect="1" noChangeArrowheads="1" noTextEdit="1"/>
          </p:cNvSpPr>
          <p:nvPr>
            <p:ph type="sldImg"/>
          </p:nvPr>
        </p:nvSpPr>
        <p:spPr>
          <a:xfrm>
            <a:off x="952500" y="685800"/>
            <a:ext cx="4953000" cy="3429000"/>
          </a:xfrm>
        </p:spPr>
      </p:sp>
      <p:sp>
        <p:nvSpPr>
          <p:cNvPr id="140292"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C159F0C3-3D2A-4BA0-A73A-D4CF782D55C9}"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1315" name="Rectangle 2"/>
          <p:cNvSpPr>
            <a:spLocks noGrp="1" noRot="1" noChangeAspect="1" noChangeArrowheads="1" noTextEdit="1"/>
          </p:cNvSpPr>
          <p:nvPr>
            <p:ph type="sldImg"/>
          </p:nvPr>
        </p:nvSpPr>
        <p:spPr>
          <a:xfrm>
            <a:off x="952500" y="685800"/>
            <a:ext cx="4953000" cy="3429000"/>
          </a:xfrm>
        </p:spPr>
      </p:sp>
      <p:sp>
        <p:nvSpPr>
          <p:cNvPr id="141316"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F1BD1599-F253-4354-88D4-288E3EE58662}"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endParaRPr>
          </a:p>
        </p:txBody>
      </p:sp>
      <p:sp>
        <p:nvSpPr>
          <p:cNvPr id="147459" name="Rectangle 2"/>
          <p:cNvSpPr>
            <a:spLocks noGrp="1" noRot="1" noChangeAspect="1" noChangeArrowheads="1" noTextEdit="1"/>
          </p:cNvSpPr>
          <p:nvPr>
            <p:ph type="sldImg"/>
          </p:nvPr>
        </p:nvSpPr>
        <p:spPr>
          <a:xfrm>
            <a:off x="912813" y="665163"/>
            <a:ext cx="5032375" cy="3484562"/>
          </a:xfrm>
          <a:solidFill>
            <a:srgbClr val="FFFFFF"/>
          </a:solidFill>
        </p:spPr>
      </p:sp>
      <p:sp>
        <p:nvSpPr>
          <p:cNvPr id="147460" name="Rectangle 3"/>
          <p:cNvSpPr>
            <a:spLocks noGrp="1" noChangeArrowheads="1"/>
          </p:cNvSpPr>
          <p:nvPr>
            <p:ph type="body" idx="1"/>
          </p:nvPr>
        </p:nvSpPr>
        <p:spPr>
          <a:solidFill>
            <a:srgbClr val="FFFFFF"/>
          </a:solidFill>
          <a:ln>
            <a:solidFill>
              <a:srgbClr val="000000"/>
            </a:solidFill>
          </a:ln>
        </p:spPr>
        <p:txBody>
          <a:bodyPr lIns="87765" tIns="43883" rIns="87765" bIns="43883"/>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8C35DCF-613B-4B8D-AAA6-CF767CA0D214}"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endParaRPr>
          </a:p>
        </p:txBody>
      </p:sp>
      <p:sp>
        <p:nvSpPr>
          <p:cNvPr id="148483" name="Rectangle 2"/>
          <p:cNvSpPr>
            <a:spLocks noGrp="1" noRot="1" noChangeAspect="1" noChangeArrowheads="1" noTextEdit="1"/>
          </p:cNvSpPr>
          <p:nvPr>
            <p:ph type="sldImg"/>
          </p:nvPr>
        </p:nvSpPr>
        <p:spPr>
          <a:xfrm>
            <a:off x="912813" y="665163"/>
            <a:ext cx="5032375" cy="3484562"/>
          </a:xfrm>
          <a:solidFill>
            <a:srgbClr val="FFFFFF"/>
          </a:solidFill>
        </p:spPr>
      </p:sp>
      <p:sp>
        <p:nvSpPr>
          <p:cNvPr id="148484" name="Rectangle 3"/>
          <p:cNvSpPr>
            <a:spLocks noGrp="1" noChangeArrowheads="1"/>
          </p:cNvSpPr>
          <p:nvPr>
            <p:ph type="body" idx="1"/>
          </p:nvPr>
        </p:nvSpPr>
        <p:spPr>
          <a:solidFill>
            <a:srgbClr val="FFFFFF"/>
          </a:solidFill>
          <a:ln>
            <a:solidFill>
              <a:srgbClr val="000000"/>
            </a:solidFill>
          </a:ln>
        </p:spPr>
        <p:txBody>
          <a:bodyPr lIns="87765" tIns="43883" rIns="87765" bIns="43883"/>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A72CC3A-B09D-4E27-9754-BB872104F630}"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2099" name="Rectangle 2"/>
          <p:cNvSpPr>
            <a:spLocks noGrp="1" noRot="1" noChangeAspect="1" noChangeArrowheads="1" noTextEdit="1"/>
          </p:cNvSpPr>
          <p:nvPr>
            <p:ph type="sldImg"/>
          </p:nvPr>
        </p:nvSpPr>
        <p:spPr>
          <a:xfrm>
            <a:off x="952500" y="685800"/>
            <a:ext cx="4953000" cy="3429000"/>
          </a:xfrm>
        </p:spPr>
      </p:sp>
      <p:sp>
        <p:nvSpPr>
          <p:cNvPr id="132100"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708025" y="738188"/>
            <a:ext cx="5341938" cy="3698875"/>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676275" y="4686300"/>
            <a:ext cx="5403850" cy="4440238"/>
          </a:xfrm>
          <a:prstGeom prst="rect">
            <a:avLst/>
          </a:prstGeom>
          <a:noFill/>
          <a:ln>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p:sp>
      <p:sp>
        <p:nvSpPr>
          <p:cNvPr id="1331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p>
        </p:txBody>
      </p:sp>
      <p:sp>
        <p:nvSpPr>
          <p:cNvPr id="1331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26D7465F-5DFB-4475-A668-678870A45765}"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0ADE8F2-7AC8-454C-B501-A114548A0D85}"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noRot="1" noChangeAspect="1" noChangeArrowheads="1" noTextEdit="1"/>
          </p:cNvSpPr>
          <p:nvPr>
            <p:ph type="sldImg"/>
          </p:nvPr>
        </p:nvSpPr>
        <p:spPr>
          <a:xfrm>
            <a:off x="952500" y="685800"/>
            <a:ext cx="4953000" cy="3429000"/>
          </a:xfrm>
        </p:spPr>
      </p:sp>
      <p:sp>
        <p:nvSpPr>
          <p:cNvPr id="134148"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1EC35C1F-6DC0-418A-A08B-8819358CC0F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171" name="Rectangle 2"/>
          <p:cNvSpPr>
            <a:spLocks noGrp="1" noRot="1" noChangeAspect="1" noChangeArrowheads="1" noTextEdit="1"/>
          </p:cNvSpPr>
          <p:nvPr>
            <p:ph type="sldImg"/>
          </p:nvPr>
        </p:nvSpPr>
        <p:spPr>
          <a:xfrm>
            <a:off x="952500" y="685800"/>
            <a:ext cx="4953000" cy="3429000"/>
          </a:xfrm>
        </p:spPr>
      </p:sp>
      <p:sp>
        <p:nvSpPr>
          <p:cNvPr id="135172"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p:sp>
      <p:sp>
        <p:nvSpPr>
          <p:cNvPr id="136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p>
        </p:txBody>
      </p:sp>
      <p:sp>
        <p:nvSpPr>
          <p:cNvPr id="1361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2E67E93D-1929-4619-816B-5686EA17474D}"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62A36CA-CAF2-4FAB-9CF6-8182264E366B}"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43" name="Rectangle 2"/>
          <p:cNvSpPr>
            <a:spLocks noGrp="1" noRot="1" noChangeAspect="1" noChangeArrowheads="1" noTextEdit="1"/>
          </p:cNvSpPr>
          <p:nvPr>
            <p:ph type="sldImg"/>
          </p:nvPr>
        </p:nvSpPr>
        <p:spPr>
          <a:xfrm>
            <a:off x="952500" y="685800"/>
            <a:ext cx="4953000" cy="3429000"/>
          </a:xfrm>
        </p:spPr>
      </p:sp>
      <p:sp>
        <p:nvSpPr>
          <p:cNvPr id="138244"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对指针数组的操作可以引入指向该指针数组的指针来进行，这时</a:t>
            </a:r>
            <a:r>
              <a:rPr lang="en-US" altLang="zh-CN"/>
              <a:t>p</a:t>
            </a:r>
            <a:r>
              <a:rPr lang="zh-CN" altLang="en-US"/>
              <a:t>就是指向指针的指针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27710" indent="-280035" eaLnBrk="0" hangingPunct="0">
              <a:defRPr>
                <a:solidFill>
                  <a:schemeClr val="tx1"/>
                </a:solidFill>
                <a:latin typeface="Arial" panose="020B0604020202020204" pitchFamily="34" charset="0"/>
                <a:ea typeface="宋体" panose="02010600030101010101" pitchFamily="2" charset="-122"/>
              </a:defRPr>
            </a:lvl2pPr>
            <a:lvl3pPr marL="1119505" indent="-224155" eaLnBrk="0" hangingPunct="0">
              <a:defRPr>
                <a:solidFill>
                  <a:schemeClr val="tx1"/>
                </a:solidFill>
                <a:latin typeface="Arial" panose="020B0604020202020204" pitchFamily="34" charset="0"/>
                <a:ea typeface="宋体" panose="02010600030101010101" pitchFamily="2" charset="-122"/>
              </a:defRPr>
            </a:lvl3pPr>
            <a:lvl4pPr marL="1567815" indent="-224155" eaLnBrk="0" hangingPunct="0">
              <a:defRPr>
                <a:solidFill>
                  <a:schemeClr val="tx1"/>
                </a:solidFill>
                <a:latin typeface="Arial" panose="020B0604020202020204" pitchFamily="34" charset="0"/>
                <a:ea typeface="宋体" panose="02010600030101010101" pitchFamily="2" charset="-122"/>
              </a:defRPr>
            </a:lvl4pPr>
            <a:lvl5pPr marL="2015490" indent="-224155" eaLnBrk="0" hangingPunct="0">
              <a:defRPr>
                <a:solidFill>
                  <a:schemeClr val="tx1"/>
                </a:solidFill>
                <a:latin typeface="Arial" panose="020B0604020202020204" pitchFamily="34" charset="0"/>
                <a:ea typeface="宋体" panose="02010600030101010101" pitchFamily="2" charset="-122"/>
              </a:defRPr>
            </a:lvl5pPr>
            <a:lvl6pPr marL="246380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11475"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5915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07460" indent="-2241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44A02E22-ABF7-49B0-9563-E88FD891B106}"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9267" name="Rectangle 2"/>
          <p:cNvSpPr>
            <a:spLocks noGrp="1" noRot="1" noChangeAspect="1" noChangeArrowheads="1" noTextEdit="1"/>
          </p:cNvSpPr>
          <p:nvPr>
            <p:ph type="sldImg"/>
          </p:nvPr>
        </p:nvSpPr>
        <p:spPr>
          <a:xfrm>
            <a:off x="952500" y="685800"/>
            <a:ext cx="4953000" cy="3429000"/>
          </a:xfrm>
        </p:spPr>
      </p:sp>
      <p:sp>
        <p:nvSpPr>
          <p:cNvPr id="139268" name="Rectangle 3"/>
          <p:cNvSpPr>
            <a:spLocks noGrp="1" noChangeArrowheads="1"/>
          </p:cNvSpPr>
          <p:nvPr>
            <p:ph type="body" idx="1"/>
          </p:nvPr>
        </p:nvSpPr>
        <p:spPr>
          <a:xfrm>
            <a:off x="686115" y="4343400"/>
            <a:ext cx="548577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3">
            <a:alpha val="87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stretch>
            <a:fillRect/>
          </a:stretch>
        </p:blipFill>
        <p:spPr>
          <a:xfrm>
            <a:off x="817748" y="119784"/>
            <a:ext cx="7882906" cy="1939809"/>
          </a:xfrm>
          <a:prstGeom prst="rect">
            <a:avLst/>
          </a:prstGeom>
          <a:gradFill>
            <a:gsLst>
              <a:gs pos="54000">
                <a:schemeClr val="bg1">
                  <a:lumMod val="95000"/>
                  <a:alpha val="59000"/>
                </a:schemeClr>
              </a:gs>
              <a:gs pos="100000">
                <a:schemeClr val="bg1">
                  <a:lumMod val="95000"/>
                </a:schemeClr>
              </a:gs>
            </a:gsLst>
            <a:lin ang="0" scaled="1"/>
          </a:gradFill>
        </p:spPr>
      </p:pic>
      <p:sp>
        <p:nvSpPr>
          <p:cNvPr id="2" name="标题 1"/>
          <p:cNvSpPr>
            <a:spLocks noGrp="1"/>
          </p:cNvSpPr>
          <p:nvPr>
            <p:ph type="ctrTitle"/>
          </p:nvPr>
        </p:nvSpPr>
        <p:spPr>
          <a:xfrm>
            <a:off x="990600" y="1511904"/>
            <a:ext cx="8420100" cy="1470025"/>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78263" y="372745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4" name="灯片编号占位符 1"/>
          <p:cNvSpPr>
            <a:spLocks noGrp="1"/>
          </p:cNvSpPr>
          <p:nvPr>
            <p:ph type="sldNum" sz="quarter" idx="10"/>
          </p:nvPr>
        </p:nvSpPr>
        <p:spPr/>
        <p:txBody>
          <a:bodyPr/>
          <a:lstStyle>
            <a:lvl1pPr>
              <a:defRPr/>
            </a:lvl1pPr>
          </a:lstStyle>
          <a:p>
            <a:fld id="{2016162B-ED2B-4418-B8A0-868EA42A8D0F}" type="slidenum">
              <a:rPr lang="zh-CN" altLang="en-US"/>
            </a:fld>
            <a:endParaRPr lang="zh-CN" altLang="en-US"/>
          </a:p>
        </p:txBody>
      </p:sp>
      <p:sp>
        <p:nvSpPr>
          <p:cNvPr id="9" name="矩形 8"/>
          <p:cNvSpPr/>
          <p:nvPr userDrawn="1"/>
        </p:nvSpPr>
        <p:spPr>
          <a:xfrm>
            <a:off x="0" y="6356350"/>
            <a:ext cx="9906000" cy="381866"/>
          </a:xfrm>
          <a:prstGeom prst="rect">
            <a:avLst/>
          </a:prstGeom>
          <a:gradFill>
            <a:gsLst>
              <a:gs pos="0">
                <a:srgbClr val="A13F0B"/>
              </a:gs>
              <a:gs pos="100000">
                <a:srgbClr val="A13F0B"/>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10" name="组合 9"/>
          <p:cNvGrpSpPr/>
          <p:nvPr userDrawn="1"/>
        </p:nvGrpSpPr>
        <p:grpSpPr>
          <a:xfrm>
            <a:off x="598941" y="6399999"/>
            <a:ext cx="2542613" cy="276499"/>
            <a:chOff x="598941" y="6399999"/>
            <a:chExt cx="2542613" cy="276499"/>
          </a:xfrm>
          <a:solidFill>
            <a:sysClr val="window" lastClr="FFFFFF"/>
          </a:solidFill>
        </p:grpSpPr>
        <p:grpSp>
          <p:nvGrpSpPr>
            <p:cNvPr id="11" name="组合 10"/>
            <p:cNvGrpSpPr/>
            <p:nvPr/>
          </p:nvGrpSpPr>
          <p:grpSpPr>
            <a:xfrm>
              <a:off x="2055693" y="6402621"/>
              <a:ext cx="1085861" cy="270805"/>
              <a:chOff x="10340336" y="2247899"/>
              <a:chExt cx="2724438" cy="679451"/>
            </a:xfrm>
            <a:grpFill/>
          </p:grpSpPr>
          <p:sp>
            <p:nvSpPr>
              <p:cNvPr id="25"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6"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nvGrpSpPr>
              <p:cNvPr id="27" name="组合 26"/>
              <p:cNvGrpSpPr/>
              <p:nvPr/>
            </p:nvGrpSpPr>
            <p:grpSpPr>
              <a:xfrm>
                <a:off x="10340336" y="2247899"/>
                <a:ext cx="547688" cy="679451"/>
                <a:chOff x="5548313" y="2084388"/>
                <a:chExt cx="547688" cy="679451"/>
              </a:xfrm>
              <a:grpFill/>
            </p:grpSpPr>
            <p:sp>
              <p:nvSpPr>
                <p:cNvPr id="3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28" name="组合 27"/>
              <p:cNvGrpSpPr/>
              <p:nvPr/>
            </p:nvGrpSpPr>
            <p:grpSpPr>
              <a:xfrm>
                <a:off x="11192276" y="2400300"/>
                <a:ext cx="322175" cy="373063"/>
                <a:chOff x="3792874" y="3138488"/>
                <a:chExt cx="322175" cy="373063"/>
              </a:xfrm>
              <a:grpFill/>
            </p:grpSpPr>
            <p:sp>
              <p:nvSpPr>
                <p:cNvPr id="29"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0"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1"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grpSp>
          <p:nvGrpSpPr>
            <p:cNvPr id="12" name="组合 11"/>
            <p:cNvGrpSpPr/>
            <p:nvPr/>
          </p:nvGrpSpPr>
          <p:grpSpPr>
            <a:xfrm>
              <a:off x="598941" y="6399999"/>
              <a:ext cx="1102619" cy="276499"/>
              <a:chOff x="6738929" y="2270918"/>
              <a:chExt cx="2766486" cy="693738"/>
            </a:xfrm>
            <a:grpFill/>
          </p:grpSpPr>
          <p:grpSp>
            <p:nvGrpSpPr>
              <p:cNvPr id="13" name="组合 12"/>
              <p:cNvGrpSpPr/>
              <p:nvPr/>
            </p:nvGrpSpPr>
            <p:grpSpPr>
              <a:xfrm>
                <a:off x="8180494" y="2355056"/>
                <a:ext cx="484188" cy="509588"/>
                <a:chOff x="6113463" y="3541713"/>
                <a:chExt cx="484188" cy="509588"/>
              </a:xfrm>
              <a:grpFill/>
            </p:grpSpPr>
            <p:sp>
              <p:nvSpPr>
                <p:cNvPr id="2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14" name="组合 13"/>
              <p:cNvGrpSpPr/>
              <p:nvPr/>
            </p:nvGrpSpPr>
            <p:grpSpPr>
              <a:xfrm>
                <a:off x="6738929" y="2270918"/>
                <a:ext cx="549275" cy="693738"/>
                <a:chOff x="6108700" y="2066926"/>
                <a:chExt cx="549275" cy="693738"/>
              </a:xfrm>
              <a:grpFill/>
            </p:grpSpPr>
            <p:sp>
              <p:nvSpPr>
                <p:cNvPr id="2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15" name="组合 14"/>
              <p:cNvGrpSpPr/>
              <p:nvPr/>
            </p:nvGrpSpPr>
            <p:grpSpPr>
              <a:xfrm>
                <a:off x="7532962" y="2451100"/>
                <a:ext cx="368300" cy="317500"/>
                <a:chOff x="6186488" y="2930526"/>
                <a:chExt cx="368300" cy="317500"/>
              </a:xfrm>
              <a:grpFill/>
            </p:grpSpPr>
            <p:sp>
              <p:nvSpPr>
                <p:cNvPr id="1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6"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7"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spTree>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本在内容之上">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88925" y="952513"/>
            <a:ext cx="9369425" cy="2638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288925" y="3743338"/>
            <a:ext cx="9369425" cy="2638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Slide Number Placeholder 5"/>
          <p:cNvSpPr>
            <a:spLocks noGrp="1"/>
          </p:cNvSpPr>
          <p:nvPr>
            <p:ph type="sldNum" sz="quarter" idx="10"/>
          </p:nvPr>
        </p:nvSpPr>
        <p:spPr/>
        <p:txBody>
          <a:bodyPr/>
          <a:lstStyle>
            <a:lvl1pPr>
              <a:defRPr/>
            </a:lvl1pPr>
          </a:lstStyle>
          <a:p>
            <a:fld id="{F51100F8-7637-47AC-9F3D-5758D2443BC8}" type="slidenum">
              <a:rPr lang="zh-CN" altLang="en-US"/>
            </a:fld>
            <a:endParaRPr lang="zh-CN" altLang="en-US"/>
          </a:p>
        </p:txBody>
      </p:sp>
    </p:spTree>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88928" y="952500"/>
            <a:ext cx="4602163" cy="5429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56187" y="952513"/>
            <a:ext cx="4602163" cy="2638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56187" y="3743338"/>
            <a:ext cx="4602163" cy="263842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Slide Number Placeholder 5"/>
          <p:cNvSpPr>
            <a:spLocks noGrp="1"/>
          </p:cNvSpPr>
          <p:nvPr>
            <p:ph type="sldNum" sz="quarter" idx="10"/>
          </p:nvPr>
        </p:nvSpPr>
        <p:spPr/>
        <p:txBody>
          <a:bodyPr/>
          <a:lstStyle>
            <a:lvl1pPr>
              <a:defRPr/>
            </a:lvl1pPr>
          </a:lstStyle>
          <a:p>
            <a:fld id="{D6652AC9-AA82-4CBB-A493-FA564625F3C6}" type="slidenum">
              <a:rPr lang="zh-CN" altLang="en-US"/>
            </a:fld>
            <a:endParaRPr lang="zh-CN" altLang="en-US"/>
          </a:p>
        </p:txBody>
      </p:sp>
    </p:spTree>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300" y="1600200"/>
            <a:ext cx="89154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95300" y="3938592"/>
            <a:ext cx="89154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7ADD08F3-BE66-4504-9E69-565B82E8840E}" type="slidenum">
              <a:rPr lang="zh-CN" altLang="en-US" smtClean="0"/>
            </a:fld>
            <a:endParaRPr lang="zh-CN" altLang="en-US" dirty="0"/>
          </a:p>
        </p:txBody>
      </p:sp>
    </p:spTree>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95301" y="1600204"/>
            <a:ext cx="4381501"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29199" y="1600204"/>
            <a:ext cx="4381501"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95300" y="274642"/>
            <a:ext cx="89154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灯片编号占位符 1"/>
          <p:cNvSpPr>
            <a:spLocks noGrp="1"/>
          </p:cNvSpPr>
          <p:nvPr>
            <p:ph type="sldNum" sz="quarter" idx="10"/>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fld id="{801E7A38-FBDD-48BA-82C5-A614112E297E}" type="slidenum">
              <a:rPr lang="zh-CN" altLang="en-US"/>
            </a:fld>
            <a:endParaRPr lang="zh-CN" altLang="en-US"/>
          </a:p>
        </p:txBody>
      </p:sp>
      <p:grpSp>
        <p:nvGrpSpPr>
          <p:cNvPr id="28" name="组合 27"/>
          <p:cNvGrpSpPr/>
          <p:nvPr userDrawn="1"/>
        </p:nvGrpSpPr>
        <p:grpSpPr>
          <a:xfrm>
            <a:off x="522741" y="6399999"/>
            <a:ext cx="2542613" cy="276499"/>
            <a:chOff x="598941" y="6399999"/>
            <a:chExt cx="2542613" cy="276499"/>
          </a:xfrm>
          <a:solidFill>
            <a:srgbClr val="A2A2A2"/>
          </a:solidFill>
        </p:grpSpPr>
        <p:grpSp>
          <p:nvGrpSpPr>
            <p:cNvPr id="29" name="组合 28"/>
            <p:cNvGrpSpPr/>
            <p:nvPr/>
          </p:nvGrpSpPr>
          <p:grpSpPr>
            <a:xfrm>
              <a:off x="2055693" y="6402621"/>
              <a:ext cx="1085861" cy="270805"/>
              <a:chOff x="10340336" y="2247899"/>
              <a:chExt cx="2724438" cy="679451"/>
            </a:xfrm>
            <a:grpFill/>
          </p:grpSpPr>
          <p:sp>
            <p:nvSpPr>
              <p:cNvPr id="43"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4"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nvGrpSpPr>
              <p:cNvPr id="45" name="组合 44"/>
              <p:cNvGrpSpPr/>
              <p:nvPr/>
            </p:nvGrpSpPr>
            <p:grpSpPr>
              <a:xfrm>
                <a:off x="10340336" y="2247899"/>
                <a:ext cx="547688" cy="679451"/>
                <a:chOff x="5548313" y="2084388"/>
                <a:chExt cx="547688" cy="679451"/>
              </a:xfrm>
              <a:grpFill/>
            </p:grpSpPr>
            <p:sp>
              <p:nvSpPr>
                <p:cNvPr id="50"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51"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46" name="组合 45"/>
              <p:cNvGrpSpPr/>
              <p:nvPr/>
            </p:nvGrpSpPr>
            <p:grpSpPr>
              <a:xfrm>
                <a:off x="11192276" y="2400300"/>
                <a:ext cx="322175" cy="373063"/>
                <a:chOff x="3792874" y="3138488"/>
                <a:chExt cx="322175" cy="373063"/>
              </a:xfrm>
              <a:grpFill/>
            </p:grpSpPr>
            <p:sp>
              <p:nvSpPr>
                <p:cNvPr id="47"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8"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9"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grpSp>
          <p:nvGrpSpPr>
            <p:cNvPr id="30" name="组合 29"/>
            <p:cNvGrpSpPr/>
            <p:nvPr/>
          </p:nvGrpSpPr>
          <p:grpSpPr>
            <a:xfrm>
              <a:off x="598941" y="6399999"/>
              <a:ext cx="1102619" cy="276499"/>
              <a:chOff x="6738929" y="2270918"/>
              <a:chExt cx="2766486" cy="693738"/>
            </a:xfrm>
            <a:grpFill/>
          </p:grpSpPr>
          <p:grpSp>
            <p:nvGrpSpPr>
              <p:cNvPr id="31" name="组合 30"/>
              <p:cNvGrpSpPr/>
              <p:nvPr/>
            </p:nvGrpSpPr>
            <p:grpSpPr>
              <a:xfrm>
                <a:off x="8180494" y="2355056"/>
                <a:ext cx="484188" cy="509588"/>
                <a:chOff x="6113463" y="3541713"/>
                <a:chExt cx="484188" cy="509588"/>
              </a:xfrm>
              <a:grpFill/>
            </p:grpSpPr>
            <p:sp>
              <p:nvSpPr>
                <p:cNvPr id="41"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2"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32" name="组合 31"/>
              <p:cNvGrpSpPr/>
              <p:nvPr/>
            </p:nvGrpSpPr>
            <p:grpSpPr>
              <a:xfrm>
                <a:off x="6738929" y="2270918"/>
                <a:ext cx="549275" cy="693738"/>
                <a:chOff x="6108700" y="2066926"/>
                <a:chExt cx="549275" cy="693738"/>
              </a:xfrm>
              <a:grpFill/>
            </p:grpSpPr>
            <p:sp>
              <p:nvSpPr>
                <p:cNvPr id="39"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0"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33" name="组合 32"/>
              <p:cNvGrpSpPr/>
              <p:nvPr/>
            </p:nvGrpSpPr>
            <p:grpSpPr>
              <a:xfrm>
                <a:off x="7532962" y="2451100"/>
                <a:ext cx="368300" cy="317500"/>
                <a:chOff x="6186488" y="2930526"/>
                <a:chExt cx="368300" cy="317500"/>
              </a:xfrm>
              <a:grpFill/>
            </p:grpSpPr>
            <p:sp>
              <p:nvSpPr>
                <p:cNvPr id="36"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7"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8"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34"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5"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spTree>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
        <p:nvSpPr>
          <p:cNvPr id="4" name="灯片编号占位符 1"/>
          <p:cNvSpPr>
            <a:spLocks noGrp="1"/>
          </p:cNvSpPr>
          <p:nvPr>
            <p:ph type="sldNum" sz="quarter" idx="10"/>
          </p:nvPr>
        </p:nvSpPr>
        <p:spPr/>
        <p:txBody>
          <a:bodyPr/>
          <a:lstStyle>
            <a:lvl1pPr>
              <a:defRPr/>
            </a:lvl1pPr>
          </a:lstStyle>
          <a:p>
            <a:fld id="{03D9DABE-D16F-4266-87BB-C5250BC7121B}" type="slidenum">
              <a:rPr lang="zh-CN" altLang="en-US"/>
            </a:fld>
            <a:endParaRPr lang="zh-CN" altLang="en-US"/>
          </a:p>
        </p:txBody>
      </p:sp>
    </p:spTree>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1"/>
          <p:cNvSpPr>
            <a:spLocks noGrp="1"/>
          </p:cNvSpPr>
          <p:nvPr>
            <p:ph type="sldNum" sz="quarter" idx="10"/>
          </p:nvPr>
        </p:nvSpPr>
        <p:spPr/>
        <p:txBody>
          <a:bodyPr/>
          <a:lstStyle>
            <a:lvl1pPr>
              <a:defRPr/>
            </a:lvl1pPr>
          </a:lstStyle>
          <a:p>
            <a:fld id="{A20C6C87-D58D-4C78-B317-ADEA25F68A35}" type="slidenum">
              <a:rPr lang="zh-CN" altLang="en-US"/>
            </a:fld>
            <a:endParaRPr lang="zh-CN" altLang="en-US"/>
          </a:p>
        </p:txBody>
      </p:sp>
    </p:spTree>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4D6CBCAF-8D1E-4698-B501-8566050D3B1E}" type="slidenum">
              <a:rPr lang="zh-CN" altLang="en-US"/>
            </a:fld>
            <a:endParaRPr lang="zh-CN" altLang="en-US"/>
          </a:p>
        </p:txBody>
      </p:sp>
    </p:spTree>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1"/>
          <p:cNvSpPr>
            <a:spLocks noGrp="1"/>
          </p:cNvSpPr>
          <p:nvPr>
            <p:ph type="sldNum" sz="quarter" idx="10"/>
          </p:nvPr>
        </p:nvSpPr>
        <p:spPr/>
        <p:txBody>
          <a:bodyPr/>
          <a:lstStyle>
            <a:lvl1pPr>
              <a:defRPr/>
            </a:lvl1pPr>
          </a:lstStyle>
          <a:p>
            <a:fld id="{1186CD6C-C93D-4B26-8A31-6683F2CC41B7}" type="slidenum">
              <a:rPr lang="zh-CN" altLang="en-US"/>
            </a:fld>
            <a:endParaRPr lang="zh-CN" altLang="en-US"/>
          </a:p>
        </p:txBody>
      </p:sp>
    </p:spTree>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fld id="{C4147386-4883-4F30-98B2-0379D030ABAA}" type="slidenum">
              <a:rPr lang="zh-CN" altLang="en-US"/>
            </a:fld>
            <a:endParaRPr lang="zh-CN" altLang="en-US"/>
          </a:p>
        </p:txBody>
      </p:sp>
    </p:spTree>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477EDE83-5D00-4A99-A742-6FF0EF35605A}" type="slidenum">
              <a:rPr lang="zh-CN" altLang="en-US"/>
            </a:fld>
            <a:endParaRPr lang="zh-CN" altLang="en-US"/>
          </a:p>
        </p:txBody>
      </p:sp>
    </p:spTree>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Slide Number Placeholder 5"/>
          <p:cNvSpPr>
            <a:spLocks noGrp="1"/>
          </p:cNvSpPr>
          <p:nvPr>
            <p:ph type="sldNum" sz="quarter" idx="10"/>
          </p:nvPr>
        </p:nvSpPr>
        <p:spPr/>
        <p:txBody>
          <a:bodyPr/>
          <a:lstStyle>
            <a:lvl1pPr>
              <a:defRPr/>
            </a:lvl1pPr>
          </a:lstStyle>
          <a:p>
            <a:fld id="{F9CFB799-2CE7-4AF4-8581-0181590289B6}" type="slidenum">
              <a:rPr lang="zh-CN" altLang="en-US"/>
            </a:fld>
            <a:endParaRPr lang="zh-CN" altLang="en-US"/>
          </a:p>
        </p:txBody>
      </p:sp>
    </p:spTree>
  </p:cSld>
  <p:clrMapOvr>
    <a:masterClrMapping/>
  </p:clrMapOvr>
  <p:transition>
    <p:strips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274638"/>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95300" y="1600200"/>
            <a:ext cx="8915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 name="灯片编号占位符 1"/>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lstStyle>
            <a:lvl1pPr algn="r" eaLnBrk="1" hangingPunct="1">
              <a:spcBef>
                <a:spcPct val="20000"/>
              </a:spcBef>
              <a:defRPr sz="1200">
                <a:solidFill>
                  <a:schemeClr val="tx1"/>
                </a:solidFill>
              </a:defRPr>
            </a:lvl1pPr>
          </a:lstStyle>
          <a:p>
            <a:fld id="{E7CC41B0-DFD2-4175-AF51-2C4AE56E4B74}" type="slidenum">
              <a:rPr lang="zh-CN" altLang="en-US"/>
            </a:fld>
            <a:endParaRPr lang="zh-CN" altLang="en-US"/>
          </a:p>
        </p:txBody>
      </p:sp>
      <p:grpSp>
        <p:nvGrpSpPr>
          <p:cNvPr id="32" name="组合 31"/>
          <p:cNvGrpSpPr/>
          <p:nvPr userDrawn="1"/>
        </p:nvGrpSpPr>
        <p:grpSpPr>
          <a:xfrm>
            <a:off x="684666" y="6423435"/>
            <a:ext cx="1915659" cy="208321"/>
            <a:chOff x="598941" y="6399999"/>
            <a:chExt cx="2542613" cy="276499"/>
          </a:xfrm>
          <a:solidFill>
            <a:schemeClr val="accent3"/>
          </a:solidFill>
        </p:grpSpPr>
        <p:grpSp>
          <p:nvGrpSpPr>
            <p:cNvPr id="33" name="组合 32"/>
            <p:cNvGrpSpPr/>
            <p:nvPr/>
          </p:nvGrpSpPr>
          <p:grpSpPr>
            <a:xfrm>
              <a:off x="2055693" y="6402621"/>
              <a:ext cx="1085861" cy="270805"/>
              <a:chOff x="10340336" y="2247899"/>
              <a:chExt cx="2724438" cy="679451"/>
            </a:xfrm>
            <a:grpFill/>
          </p:grpSpPr>
          <p:sp>
            <p:nvSpPr>
              <p:cNvPr id="47"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49" name="组合 48"/>
              <p:cNvGrpSpPr/>
              <p:nvPr/>
            </p:nvGrpSpPr>
            <p:grpSpPr>
              <a:xfrm>
                <a:off x="10340336" y="2247899"/>
                <a:ext cx="547688" cy="679451"/>
                <a:chOff x="5548313" y="2084388"/>
                <a:chExt cx="547688" cy="679451"/>
              </a:xfrm>
              <a:grpFill/>
            </p:grpSpPr>
            <p:sp>
              <p:nvSpPr>
                <p:cNvPr id="5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11192276" y="2400300"/>
                <a:ext cx="322175" cy="373063"/>
                <a:chOff x="3792874" y="3138488"/>
                <a:chExt cx="322175" cy="373063"/>
              </a:xfrm>
              <a:grpFill/>
            </p:grpSpPr>
            <p:sp>
              <p:nvSpPr>
                <p:cNvPr id="51"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598941" y="6399999"/>
              <a:ext cx="1102619" cy="276499"/>
              <a:chOff x="6738929" y="2270918"/>
              <a:chExt cx="2766486" cy="693738"/>
            </a:xfrm>
            <a:grpFill/>
          </p:grpSpPr>
          <p:grpSp>
            <p:nvGrpSpPr>
              <p:cNvPr id="35" name="组合 34"/>
              <p:cNvGrpSpPr/>
              <p:nvPr/>
            </p:nvGrpSpPr>
            <p:grpSpPr>
              <a:xfrm>
                <a:off x="8180494" y="2355056"/>
                <a:ext cx="484188" cy="509588"/>
                <a:chOff x="6113463" y="3541713"/>
                <a:chExt cx="484188" cy="509588"/>
              </a:xfrm>
              <a:grpFill/>
            </p:grpSpPr>
            <p:sp>
              <p:nvSpPr>
                <p:cNvPr id="4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6738929" y="2270918"/>
                <a:ext cx="549275" cy="693738"/>
                <a:chOff x="6108700" y="2066926"/>
                <a:chExt cx="549275" cy="693738"/>
              </a:xfrm>
              <a:grpFill/>
            </p:grpSpPr>
            <p:sp>
              <p:nvSpPr>
                <p:cNvPr id="4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7532962" y="2451100"/>
                <a:ext cx="368300" cy="317500"/>
                <a:chOff x="6186488" y="2930526"/>
                <a:chExt cx="368300" cy="317500"/>
              </a:xfrm>
              <a:grpFill/>
            </p:grpSpPr>
            <p:sp>
              <p:nvSpPr>
                <p:cNvPr id="4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56" name="组合 55"/>
          <p:cNvGrpSpPr/>
          <p:nvPr userDrawn="1"/>
        </p:nvGrpSpPr>
        <p:grpSpPr>
          <a:xfrm>
            <a:off x="522741" y="6399999"/>
            <a:ext cx="2542613" cy="276499"/>
            <a:chOff x="598941" y="6399999"/>
            <a:chExt cx="2542613" cy="276499"/>
          </a:xfrm>
          <a:solidFill>
            <a:srgbClr val="A2A2A2"/>
          </a:solidFill>
        </p:grpSpPr>
        <p:grpSp>
          <p:nvGrpSpPr>
            <p:cNvPr id="57" name="组合 56"/>
            <p:cNvGrpSpPr/>
            <p:nvPr/>
          </p:nvGrpSpPr>
          <p:grpSpPr>
            <a:xfrm>
              <a:off x="2055693" y="6402621"/>
              <a:ext cx="1085861" cy="270805"/>
              <a:chOff x="10340336" y="2247899"/>
              <a:chExt cx="2724438" cy="679451"/>
            </a:xfrm>
            <a:grpFill/>
          </p:grpSpPr>
          <p:sp>
            <p:nvSpPr>
              <p:cNvPr id="71"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72"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nvGrpSpPr>
              <p:cNvPr id="73" name="组合 72"/>
              <p:cNvGrpSpPr/>
              <p:nvPr/>
            </p:nvGrpSpPr>
            <p:grpSpPr>
              <a:xfrm>
                <a:off x="10340336" y="2247899"/>
                <a:ext cx="547688" cy="679451"/>
                <a:chOff x="5548313" y="2084388"/>
                <a:chExt cx="547688" cy="679451"/>
              </a:xfrm>
              <a:grpFill/>
            </p:grpSpPr>
            <p:sp>
              <p:nvSpPr>
                <p:cNvPr id="78"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79"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74" name="组合 73"/>
              <p:cNvGrpSpPr/>
              <p:nvPr/>
            </p:nvGrpSpPr>
            <p:grpSpPr>
              <a:xfrm>
                <a:off x="11192276" y="2400300"/>
                <a:ext cx="322175" cy="373063"/>
                <a:chOff x="3792874" y="3138488"/>
                <a:chExt cx="322175" cy="373063"/>
              </a:xfrm>
              <a:grpFill/>
            </p:grpSpPr>
            <p:sp>
              <p:nvSpPr>
                <p:cNvPr id="75"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76"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77"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grpSp>
          <p:nvGrpSpPr>
            <p:cNvPr id="58" name="组合 57"/>
            <p:cNvGrpSpPr/>
            <p:nvPr/>
          </p:nvGrpSpPr>
          <p:grpSpPr>
            <a:xfrm>
              <a:off x="598941" y="6399999"/>
              <a:ext cx="1102619" cy="276499"/>
              <a:chOff x="6738929" y="2270918"/>
              <a:chExt cx="2766486" cy="693738"/>
            </a:xfrm>
            <a:grpFill/>
          </p:grpSpPr>
          <p:grpSp>
            <p:nvGrpSpPr>
              <p:cNvPr id="59" name="组合 58"/>
              <p:cNvGrpSpPr/>
              <p:nvPr/>
            </p:nvGrpSpPr>
            <p:grpSpPr>
              <a:xfrm>
                <a:off x="8180494" y="2355056"/>
                <a:ext cx="484188" cy="509588"/>
                <a:chOff x="6113463" y="3541713"/>
                <a:chExt cx="484188" cy="509588"/>
              </a:xfrm>
              <a:grpFill/>
            </p:grpSpPr>
            <p:sp>
              <p:nvSpPr>
                <p:cNvPr id="69"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70"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60" name="组合 59"/>
              <p:cNvGrpSpPr/>
              <p:nvPr/>
            </p:nvGrpSpPr>
            <p:grpSpPr>
              <a:xfrm>
                <a:off x="6738929" y="2270918"/>
                <a:ext cx="549275" cy="693738"/>
                <a:chOff x="6108700" y="2066926"/>
                <a:chExt cx="549275" cy="693738"/>
              </a:xfrm>
              <a:grpFill/>
            </p:grpSpPr>
            <p:sp>
              <p:nvSpPr>
                <p:cNvPr id="67"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68"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a:off x="7532962" y="2451100"/>
                <a:ext cx="368300" cy="317500"/>
                <a:chOff x="6186488" y="2930526"/>
                <a:chExt cx="368300" cy="317500"/>
              </a:xfrm>
              <a:grpFill/>
            </p:grpSpPr>
            <p:sp>
              <p:nvSpPr>
                <p:cNvPr id="64"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65"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66"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62"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63"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trips dir="ru"/>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8.xml"/><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file:///D:\tc\TC.EXE"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8.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GIF"/></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8.xml"/><Relationship Id="rId6" Type="http://schemas.openxmlformats.org/officeDocument/2006/relationships/image" Target="../media/image14.GIF"/><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GI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file:///d:\TC\TC%20d:\niu\C5_8001.C"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ChangeArrowheads="1"/>
          </p:cNvSpPr>
          <p:nvPr/>
        </p:nvSpPr>
        <p:spPr bwMode="auto">
          <a:xfrm>
            <a:off x="1712911" y="4657147"/>
            <a:ext cx="6480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buFontTx/>
              <a:buNone/>
            </a:pPr>
            <a:r>
              <a:rPr lang="zh-CN" altLang="en-US" sz="3600" b="0" dirty="0">
                <a:solidFill>
                  <a:srgbClr val="800000"/>
                </a:solidFill>
                <a:latin typeface="微软雅黑" panose="020B0503020204020204" charset="-122"/>
                <a:ea typeface="微软雅黑" panose="020B0503020204020204" charset="-122"/>
              </a:rPr>
              <a:t>赵三元 </a:t>
            </a:r>
            <a:endParaRPr lang="en-US" altLang="zh-CN" sz="3600" b="0" dirty="0">
              <a:solidFill>
                <a:srgbClr val="800000"/>
              </a:solidFill>
              <a:latin typeface="微软雅黑" panose="020B0503020204020204" charset="-122"/>
              <a:ea typeface="微软雅黑" panose="020B0503020204020204" charset="-122"/>
            </a:endParaRPr>
          </a:p>
          <a:p>
            <a:pPr algn="ctr" eaLnBrk="1" hangingPunct="1">
              <a:buFontTx/>
              <a:buNone/>
            </a:pPr>
            <a:r>
              <a:rPr lang="zh-CN" altLang="en-US" sz="3600" dirty="0">
                <a:solidFill>
                  <a:srgbClr val="800000"/>
                </a:solidFill>
                <a:latin typeface="Times New Roman" panose="02020603050405020304" pitchFamily="18" charset="0"/>
                <a:ea typeface="黑体" panose="02010609060101010101" pitchFamily="49" charset="-122"/>
              </a:rPr>
              <a:t>   </a:t>
            </a:r>
            <a:endParaRPr lang="en-US" altLang="zh-CN" sz="3600" dirty="0">
              <a:solidFill>
                <a:srgbClr val="800000"/>
              </a:solidFill>
              <a:latin typeface="Times New Roman" panose="02020603050405020304" pitchFamily="18" charset="0"/>
              <a:ea typeface="黑体" panose="02010609060101010101" pitchFamily="49" charset="-122"/>
            </a:endParaRPr>
          </a:p>
        </p:txBody>
      </p:sp>
      <p:sp>
        <p:nvSpPr>
          <p:cNvPr id="5123" name="Rectangle 9"/>
          <p:cNvSpPr>
            <a:spLocks noChangeArrowheads="1"/>
          </p:cNvSpPr>
          <p:nvPr/>
        </p:nvSpPr>
        <p:spPr bwMode="auto">
          <a:xfrm>
            <a:off x="7535863" y="0"/>
            <a:ext cx="1958975"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solidFill>
                  <a:schemeClr val="bg1"/>
                </a:solidFill>
                <a:latin typeface="Consolas" panose="020B0609020204030204" pitchFamily="49" charset="0"/>
                <a:ea typeface="Arial Unicode MS" pitchFamily="34" charset="-122"/>
                <a:cs typeface="Consolas" panose="020B0609020204030204" pitchFamily="49" charset="0"/>
              </a:rPr>
              <a:t>Fall 2017</a:t>
            </a:r>
            <a:endParaRPr lang="en-US" altLang="zh-CN" sz="2800">
              <a:solidFill>
                <a:schemeClr val="bg1"/>
              </a:solidFill>
              <a:latin typeface="Consolas" panose="020B0609020204030204" pitchFamily="49" charset="0"/>
              <a:ea typeface="Arial Unicode MS" pitchFamily="34" charset="-122"/>
              <a:cs typeface="Consolas" panose="020B0609020204030204" pitchFamily="49" charset="0"/>
            </a:endParaRPr>
          </a:p>
        </p:txBody>
      </p:sp>
      <p:sp>
        <p:nvSpPr>
          <p:cNvPr id="512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buFontTx/>
              <a:buNone/>
            </a:pPr>
            <a:fld id="{0DB6E521-DFB2-422B-B308-E4C595C2898E}"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
        <p:nvSpPr>
          <p:cNvPr id="3" name="矩形 2"/>
          <p:cNvSpPr/>
          <p:nvPr/>
        </p:nvSpPr>
        <p:spPr>
          <a:xfrm>
            <a:off x="747265" y="2664390"/>
            <a:ext cx="8411469" cy="1384995"/>
          </a:xfrm>
          <a:prstGeom prst="rect">
            <a:avLst/>
          </a:prstGeom>
          <a:noFill/>
          <a:effectLst>
            <a:glow rad="63500">
              <a:schemeClr val="accent1">
                <a:satMod val="175000"/>
                <a:alpha val="40000"/>
              </a:schemeClr>
            </a:glow>
          </a:effectLst>
          <a:scene3d>
            <a:camera prst="orthographicFront">
              <a:rot lat="0" lon="0" rev="0"/>
            </a:camera>
            <a:lightRig rig="contrasting" dir="t">
              <a:rot lat="0" lon="0" rev="4500000"/>
            </a:lightRig>
          </a:scene3d>
          <a:sp3d>
            <a:bevelT/>
          </a:sp3d>
        </p:spPr>
        <p:txBody>
          <a:bodyPr wrap="square">
            <a:spAutoFit/>
            <a:sp3d contourW="6350" prstMaterial="metal">
              <a:bevelT w="127000" h="31750" prst="relaxedInset"/>
              <a:contourClr>
                <a:schemeClr val="accent1">
                  <a:shade val="75000"/>
                </a:schemeClr>
              </a:contourClr>
            </a:sp3d>
          </a:bodyPr>
          <a:lstStyle/>
          <a:p>
            <a:pPr algn="ctr" eaLnBrk="1" hangingPunct="1">
              <a:spcBef>
                <a:spcPct val="20000"/>
              </a:spcBef>
              <a:defRPr/>
            </a:pPr>
            <a:r>
              <a:rPr lang="zh-CN" altLang="en-US" sz="6000" u="sng" cap="all" spc="600" dirty="0">
                <a:ln w="0"/>
                <a:solidFill>
                  <a:srgbClr val="000066"/>
                </a:solidFill>
                <a:latin typeface="微软雅黑" panose="020B0503020204020204" charset="-122"/>
                <a:ea typeface="微软雅黑" panose="020B0503020204020204" charset="-122"/>
                <a:cs typeface="Times New Roman" panose="02020603050405020304" pitchFamily="18" charset="0"/>
              </a:rPr>
              <a:t>程序设计基础</a:t>
            </a:r>
            <a:r>
              <a:rPr lang="en-US" altLang="zh-CN" sz="6000" u="sng" cap="all" spc="600" dirty="0">
                <a:ln w="0"/>
                <a:solidFill>
                  <a:srgbClr val="000066"/>
                </a:solidFill>
                <a:latin typeface="微软雅黑" panose="020B0503020204020204" charset="-122"/>
                <a:ea typeface="微软雅黑" panose="020B0503020204020204" charset="-122"/>
                <a:cs typeface="Times New Roman" panose="02020603050405020304" pitchFamily="18" charset="0"/>
              </a:rPr>
              <a:t>(C</a:t>
            </a:r>
            <a:r>
              <a:rPr lang="zh-CN" altLang="en-US" sz="6000" u="sng" cap="all" spc="600" dirty="0">
                <a:ln w="0"/>
                <a:solidFill>
                  <a:srgbClr val="000066"/>
                </a:solidFill>
                <a:latin typeface="微软雅黑" panose="020B0503020204020204" charset="-122"/>
                <a:ea typeface="微软雅黑" panose="020B0503020204020204" charset="-122"/>
                <a:cs typeface="Times New Roman" panose="02020603050405020304" pitchFamily="18" charset="0"/>
              </a:rPr>
              <a:t>语言</a:t>
            </a:r>
            <a:r>
              <a:rPr lang="en-US" altLang="zh-CN" sz="6000" u="sng" cap="all" spc="600" dirty="0">
                <a:ln w="0"/>
                <a:solidFill>
                  <a:srgbClr val="000066"/>
                </a:solidFill>
                <a:latin typeface="微软雅黑" panose="020B0503020204020204" charset="-122"/>
                <a:ea typeface="微软雅黑" panose="020B0503020204020204" charset="-122"/>
                <a:cs typeface="Times New Roman" panose="02020603050405020304" pitchFamily="18" charset="0"/>
              </a:rPr>
              <a:t>)</a:t>
            </a:r>
            <a:endParaRPr lang="en-US" altLang="zh-CN" sz="6000" u="sng" cap="all" spc="600" dirty="0">
              <a:ln w="0"/>
              <a:solidFill>
                <a:srgbClr val="000066"/>
              </a:solidFill>
              <a:latin typeface="微软雅黑" panose="020B0503020204020204" charset="-122"/>
              <a:ea typeface="微软雅黑" panose="020B0503020204020204" charset="-122"/>
              <a:cs typeface="Times New Roman" panose="02020603050405020304" pitchFamily="18" charset="0"/>
            </a:endParaRPr>
          </a:p>
          <a:p>
            <a:pPr algn="ctr" eaLnBrk="1" hangingPunct="1">
              <a:spcBef>
                <a:spcPct val="20000"/>
              </a:spcBef>
              <a:defRPr/>
            </a:pPr>
            <a:r>
              <a:rPr lang="en-US" altLang="zh-CN" sz="2000" cap="all" spc="600" dirty="0">
                <a:ln w="0"/>
                <a:solidFill>
                  <a:srgbClr val="000066"/>
                </a:solidFill>
                <a:latin typeface="Adobe Garamond Pro Bold" pitchFamily="18" charset="0"/>
                <a:ea typeface="微软雅黑" panose="020B0503020204020204" charset="-122"/>
                <a:cs typeface="Times New Roman" panose="02020603050405020304" pitchFamily="18" charset="0"/>
              </a:rPr>
              <a:t>The C programming language</a:t>
            </a:r>
            <a:endParaRPr lang="zh-CN" altLang="en-US" sz="2000" cap="all" spc="600" dirty="0">
              <a:ln w="0"/>
              <a:solidFill>
                <a:srgbClr val="000066"/>
              </a:solidFill>
              <a:latin typeface="Adobe Garamond Pro Bold" pitchFamily="18" charset="0"/>
              <a:ea typeface="微软雅黑" panose="020B0503020204020204" charset="-122"/>
              <a:cs typeface="Times New Roman" panose="02020603050405020304" pitchFamily="18" charset="0"/>
            </a:endParaRPr>
          </a:p>
        </p:txBody>
      </p:sp>
      <p:sp>
        <p:nvSpPr>
          <p:cNvPr id="6" name="Rectangle 9"/>
          <p:cNvSpPr>
            <a:spLocks noChangeArrowheads="1"/>
          </p:cNvSpPr>
          <p:nvPr/>
        </p:nvSpPr>
        <p:spPr bwMode="auto">
          <a:xfrm>
            <a:off x="7413769" y="655"/>
            <a:ext cx="2334260" cy="5219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sz="2800" b="1">
                <a:solidFill>
                  <a:srgbClr val="FFFF00"/>
                </a:solidFill>
                <a:latin typeface="Arial" panose="020B0604020202020204" pitchFamily="34" charset="0"/>
                <a:ea typeface="宋体" panose="02010600030101010101" pitchFamily="2" charset="-122"/>
              </a:defRPr>
            </a:lvl1pPr>
            <a:lvl2pPr marL="742950" indent="-285750">
              <a:defRPr kumimoji="1" sz="2800" b="1">
                <a:solidFill>
                  <a:srgbClr val="FFFF00"/>
                </a:solidFill>
                <a:latin typeface="Arial" panose="020B0604020202020204" pitchFamily="34" charset="0"/>
                <a:ea typeface="宋体" panose="02010600030101010101" pitchFamily="2" charset="-122"/>
              </a:defRPr>
            </a:lvl2pPr>
            <a:lvl3pPr marL="1143000" indent="-228600">
              <a:defRPr kumimoji="1" sz="2800" b="1">
                <a:solidFill>
                  <a:srgbClr val="FFFF00"/>
                </a:solidFill>
                <a:latin typeface="Arial" panose="020B0604020202020204" pitchFamily="34" charset="0"/>
                <a:ea typeface="宋体" panose="02010600030101010101" pitchFamily="2" charset="-122"/>
              </a:defRPr>
            </a:lvl3pPr>
            <a:lvl4pPr marL="1600200" indent="-228600">
              <a:defRPr kumimoji="1" sz="2800" b="1">
                <a:solidFill>
                  <a:srgbClr val="FFFF00"/>
                </a:solidFill>
                <a:latin typeface="Arial" panose="020B0604020202020204" pitchFamily="34" charset="0"/>
                <a:ea typeface="宋体" panose="02010600030101010101" pitchFamily="2" charset="-122"/>
              </a:defRPr>
            </a:lvl4pPr>
            <a:lvl5pPr marL="2057400" indent="-228600">
              <a:defRPr kumimoji="1" sz="28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Arial" panose="020B0604020202020204" pitchFamily="34" charset="0"/>
                <a:ea typeface="宋体" panose="02010600030101010101" pitchFamily="2" charset="-122"/>
              </a:defRPr>
            </a:lvl9pPr>
          </a:lstStyle>
          <a:p>
            <a:pPr eaLnBrk="1" hangingPunct="1"/>
            <a:r>
              <a:rPr lang="en-US" altLang="zh-CN">
                <a:solidFill>
                  <a:srgbClr val="FF0000"/>
                </a:solidFill>
                <a:latin typeface="Consolas" panose="020B0609020204030204" pitchFamily="49" charset="0"/>
                <a:ea typeface="Arial Unicode MS" pitchFamily="34" charset="-122"/>
                <a:cs typeface="Consolas" panose="020B0609020204030204" pitchFamily="49" charset="0"/>
              </a:rPr>
              <a:t>Spring 2023</a:t>
            </a:r>
            <a:endParaRPr lang="en-US" altLang="zh-CN" dirty="0">
              <a:solidFill>
                <a:srgbClr val="FF0000"/>
              </a:solidFill>
              <a:latin typeface="Consolas" panose="020B0609020204030204" pitchFamily="49" charset="0"/>
              <a:ea typeface="Arial Unicode MS" pitchFamily="34" charset="-122"/>
              <a:cs typeface="Consolas" panose="020B0609020204030204" pitchFamily="49" charset="0"/>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320F6A8-9334-40D5-AF2D-18FD406B10AD}" type="slidenum">
              <a:rPr lang="zh-CN" altLang="en-US" b="0">
                <a:solidFill>
                  <a:srgbClr val="000000"/>
                </a:solidFill>
              </a:rPr>
            </a:fld>
            <a:endParaRPr lang="zh-CN" altLang="en-US" b="0">
              <a:solidFill>
                <a:srgbClr val="000000"/>
              </a:solidFill>
            </a:endParaRPr>
          </a:p>
        </p:txBody>
      </p:sp>
      <p:sp>
        <p:nvSpPr>
          <p:cNvPr id="5" name="Rectangle 3"/>
          <p:cNvSpPr txBox="1">
            <a:spLocks noChangeArrowheads="1"/>
          </p:cNvSpPr>
          <p:nvPr/>
        </p:nvSpPr>
        <p:spPr bwMode="auto">
          <a:xfrm>
            <a:off x="493836" y="760413"/>
            <a:ext cx="885165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78205" indent="-42100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Tx/>
              <a:buChar char="•"/>
            </a:pPr>
            <a:r>
              <a:rPr lang="en-US" altLang="zh-CN" sz="3200" dirty="0">
                <a:solidFill>
                  <a:srgbClr val="FF0000"/>
                </a:solidFill>
                <a:latin typeface="华文仿宋" panose="02010600040101010101" pitchFamily="2" charset="-122"/>
                <a:ea typeface="华文仿宋" panose="02010600040101010101" pitchFamily="2" charset="-122"/>
              </a:rPr>
              <a:t>“</a:t>
            </a:r>
            <a:r>
              <a:rPr lang="zh-CN" altLang="en-US" sz="3200" dirty="0">
                <a:solidFill>
                  <a:srgbClr val="FF0000"/>
                </a:solidFill>
                <a:latin typeface="华文仿宋" panose="02010600040101010101" pitchFamily="2" charset="-122"/>
                <a:ea typeface="华文仿宋" panose="02010600040101010101" pitchFamily="2" charset="-122"/>
              </a:rPr>
              <a:t>处理”部分的算法设计</a:t>
            </a:r>
            <a:endParaRPr lang="zh-CN" altLang="en-US" sz="3200" dirty="0">
              <a:solidFill>
                <a:srgbClr val="FF0000"/>
              </a:solidFill>
              <a:latin typeface="华文仿宋" panose="02010600040101010101" pitchFamily="2" charset="-122"/>
              <a:ea typeface="华文仿宋" panose="02010600040101010101" pitchFamily="2" charset="-122"/>
            </a:endParaRPr>
          </a:p>
          <a:p>
            <a:pPr lvl="1" eaLnBrk="1" fontAlgn="auto" hangingPunct="1">
              <a:spcBef>
                <a:spcPts val="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1. </a:t>
            </a:r>
            <a:r>
              <a:rPr lang="zh-CN" altLang="en-US" sz="2800" dirty="0">
                <a:solidFill>
                  <a:srgbClr val="000000"/>
                </a:solidFill>
                <a:latin typeface="华文仿宋" panose="02010600040101010101" pitchFamily="2" charset="-122"/>
                <a:ea typeface="华文仿宋" panose="02010600040101010101" pitchFamily="2" charset="-122"/>
              </a:rPr>
              <a:t>龙头下标</a:t>
            </a:r>
            <a:r>
              <a:rPr lang="en-US" altLang="zh-CN" sz="2800" dirty="0">
                <a:solidFill>
                  <a:srgbClr val="000000"/>
                </a:solidFill>
                <a:latin typeface="华文仿宋" panose="02010600040101010101" pitchFamily="2" charset="-122"/>
                <a:ea typeface="华文仿宋" panose="02010600040101010101" pitchFamily="2" charset="-122"/>
              </a:rPr>
              <a:t> j=0</a:t>
            </a:r>
            <a:r>
              <a:rPr lang="zh-CN" altLang="en-US" sz="2800" dirty="0">
                <a:solidFill>
                  <a:srgbClr val="000000"/>
                </a:solidFill>
                <a:latin typeface="华文仿宋" panose="02010600040101010101" pitchFamily="2" charset="-122"/>
                <a:ea typeface="华文仿宋" panose="02010600040101010101" pitchFamily="2" charset="-122"/>
              </a:rPr>
              <a:t>，勇士下标 </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=0</a:t>
            </a:r>
            <a:endParaRPr lang="en-US" altLang="zh-CN"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ts val="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2. </a:t>
            </a:r>
            <a:r>
              <a:rPr lang="zh-CN" altLang="en-US" sz="2800" dirty="0">
                <a:solidFill>
                  <a:srgbClr val="000000"/>
                </a:solidFill>
                <a:latin typeface="华文仿宋" panose="02010600040101010101" pitchFamily="2" charset="-122"/>
                <a:ea typeface="华文仿宋" panose="02010600040101010101" pitchFamily="2" charset="-122"/>
              </a:rPr>
              <a:t>当 </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&lt;m </a:t>
            </a:r>
            <a:r>
              <a:rPr lang="zh-CN" altLang="en-US" sz="2800" dirty="0">
                <a:solidFill>
                  <a:srgbClr val="000000"/>
                </a:solidFill>
                <a:latin typeface="华文仿宋" panose="02010600040101010101" pitchFamily="2" charset="-122"/>
                <a:ea typeface="华文仿宋" panose="02010600040101010101" pitchFamily="2" charset="-122"/>
              </a:rPr>
              <a:t>且 </a:t>
            </a:r>
            <a:r>
              <a:rPr lang="en-US" altLang="zh-CN" sz="2800" dirty="0">
                <a:solidFill>
                  <a:srgbClr val="000000"/>
                </a:solidFill>
                <a:latin typeface="华文仿宋" panose="02010600040101010101" pitchFamily="2" charset="-122"/>
                <a:ea typeface="华文仿宋" panose="02010600040101010101" pitchFamily="2" charset="-122"/>
              </a:rPr>
              <a:t>j&lt;n </a:t>
            </a:r>
            <a:r>
              <a:rPr lang="zh-CN" altLang="en-US" sz="2800" dirty="0">
                <a:solidFill>
                  <a:srgbClr val="000000"/>
                </a:solidFill>
                <a:latin typeface="华文仿宋" panose="02010600040101010101" pitchFamily="2" charset="-122"/>
                <a:ea typeface="华文仿宋" panose="02010600040101010101" pitchFamily="2" charset="-122"/>
              </a:rPr>
              <a:t>时，进入 </a:t>
            </a:r>
            <a:r>
              <a:rPr lang="en-US" altLang="zh-CN" sz="2800" dirty="0">
                <a:solidFill>
                  <a:srgbClr val="000000"/>
                </a:solidFill>
                <a:latin typeface="华文仿宋" panose="02010600040101010101" pitchFamily="2" charset="-122"/>
                <a:ea typeface="华文仿宋" panose="02010600040101010101" pitchFamily="2" charset="-122"/>
              </a:rPr>
              <a:t>3 </a:t>
            </a:r>
            <a:r>
              <a:rPr lang="zh-CN" altLang="en-US" sz="2800" dirty="0">
                <a:solidFill>
                  <a:srgbClr val="000000"/>
                </a:solidFill>
                <a:latin typeface="华文仿宋" panose="02010600040101010101" pitchFamily="2" charset="-122"/>
                <a:ea typeface="华文仿宋" panose="02010600040101010101" pitchFamily="2" charset="-122"/>
              </a:rPr>
              <a:t>进行尝试，否则结束。</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ts val="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3. </a:t>
            </a:r>
            <a:r>
              <a:rPr lang="zh-CN" altLang="en-US" sz="2800" dirty="0">
                <a:solidFill>
                  <a:srgbClr val="000000"/>
                </a:solidFill>
                <a:latin typeface="华文仿宋" panose="02010600040101010101" pitchFamily="2" charset="-122"/>
                <a:ea typeface="华文仿宋" panose="02010600040101010101" pitchFamily="2" charset="-122"/>
              </a:rPr>
              <a:t>判断第 </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 </a:t>
            </a:r>
            <a:r>
              <a:rPr lang="zh-CN" altLang="en-US" sz="2800" dirty="0">
                <a:solidFill>
                  <a:srgbClr val="000000"/>
                </a:solidFill>
                <a:latin typeface="华文仿宋" panose="02010600040101010101" pitchFamily="2" charset="-122"/>
                <a:ea typeface="华文仿宋" panose="02010600040101010101" pitchFamily="2" charset="-122"/>
              </a:rPr>
              <a:t>个勇士的身高 </a:t>
            </a:r>
            <a:r>
              <a:rPr lang="en-US" altLang="zh-CN" sz="2800" dirty="0">
                <a:solidFill>
                  <a:srgbClr val="000000"/>
                </a:solidFill>
                <a:latin typeface="华文仿宋" panose="02010600040101010101" pitchFamily="2" charset="-122"/>
                <a:ea typeface="华文仿宋" panose="02010600040101010101" pitchFamily="2" charset="-122"/>
              </a:rPr>
              <a:t>&gt;= </a:t>
            </a:r>
            <a:r>
              <a:rPr lang="zh-CN" altLang="en-US" sz="2800" dirty="0">
                <a:solidFill>
                  <a:srgbClr val="000000"/>
                </a:solidFill>
                <a:latin typeface="华文仿宋" panose="02010600040101010101" pitchFamily="2" charset="-122"/>
                <a:ea typeface="华文仿宋" panose="02010600040101010101" pitchFamily="2" charset="-122"/>
              </a:rPr>
              <a:t>第 </a:t>
            </a:r>
            <a:r>
              <a:rPr lang="en-US" altLang="zh-CN" sz="2800" dirty="0">
                <a:solidFill>
                  <a:srgbClr val="000000"/>
                </a:solidFill>
                <a:latin typeface="华文仿宋" panose="02010600040101010101" pitchFamily="2" charset="-122"/>
                <a:ea typeface="华文仿宋" panose="02010600040101010101" pitchFamily="2" charset="-122"/>
              </a:rPr>
              <a:t>j </a:t>
            </a:r>
            <a:r>
              <a:rPr lang="zh-CN" altLang="en-US" sz="2800" dirty="0">
                <a:solidFill>
                  <a:srgbClr val="000000"/>
                </a:solidFill>
                <a:latin typeface="华文仿宋" panose="02010600040101010101" pitchFamily="2" charset="-122"/>
                <a:ea typeface="华文仿宋" panose="02010600040101010101" pitchFamily="2" charset="-122"/>
              </a:rPr>
              <a:t>个龙头直径吗？</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ts val="0"/>
              </a:spcBef>
              <a:spcAft>
                <a:spcPts val="0"/>
              </a:spcAft>
            </a:pPr>
            <a:r>
              <a:rPr lang="zh-CN" altLang="en-US" sz="2800" dirty="0">
                <a:solidFill>
                  <a:srgbClr val="000000"/>
                </a:solidFill>
                <a:latin typeface="华文仿宋" panose="02010600040101010101" pitchFamily="2" charset="-122"/>
                <a:ea typeface="华文仿宋" panose="02010600040101010101" pitchFamily="2" charset="-122"/>
              </a:rPr>
              <a:t>	若成立，则表示第 </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 </a:t>
            </a:r>
            <a:r>
              <a:rPr lang="zh-CN" altLang="en-US" sz="2800" dirty="0">
                <a:solidFill>
                  <a:srgbClr val="000000"/>
                </a:solidFill>
                <a:latin typeface="华文仿宋" panose="02010600040101010101" pitchFamily="2" charset="-122"/>
                <a:ea typeface="华文仿宋" panose="02010600040101010101" pitchFamily="2" charset="-122"/>
              </a:rPr>
              <a:t>个勇士可以砍下第 </a:t>
            </a:r>
            <a:r>
              <a:rPr lang="en-US" altLang="zh-CN" sz="2800" dirty="0">
                <a:solidFill>
                  <a:srgbClr val="000000"/>
                </a:solidFill>
                <a:latin typeface="华文仿宋" panose="02010600040101010101" pitchFamily="2" charset="-122"/>
                <a:ea typeface="华文仿宋" panose="02010600040101010101" pitchFamily="2" charset="-122"/>
              </a:rPr>
              <a:t>j </a:t>
            </a:r>
            <a:r>
              <a:rPr lang="zh-CN" altLang="en-US" sz="2800" dirty="0">
                <a:solidFill>
                  <a:srgbClr val="000000"/>
                </a:solidFill>
                <a:latin typeface="华文仿宋" panose="02010600040101010101" pitchFamily="2" charset="-122"/>
                <a:ea typeface="华文仿宋" panose="02010600040101010101" pitchFamily="2" charset="-122"/>
              </a:rPr>
              <a:t>个龙头，记录身高，找下一个勇士和下一个龙头（</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 </a:t>
            </a:r>
            <a:r>
              <a:rPr lang="en-US" altLang="zh-CN" sz="2800" dirty="0" err="1">
                <a:solidFill>
                  <a:srgbClr val="000000"/>
                </a:solidFill>
                <a:latin typeface="华文仿宋" panose="02010600040101010101" pitchFamily="2" charset="-122"/>
                <a:ea typeface="华文仿宋" panose="02010600040101010101" pitchFamily="2" charset="-122"/>
              </a:rPr>
              <a:t>j++</a:t>
            </a:r>
            <a:r>
              <a:rPr lang="zh-CN" altLang="en-US" sz="2800" dirty="0">
                <a:solidFill>
                  <a:srgbClr val="000000"/>
                </a:solidFill>
                <a:latin typeface="华文仿宋" panose="02010600040101010101" pitchFamily="2" charset="-122"/>
                <a:ea typeface="华文仿宋" panose="02010600040101010101" pitchFamily="2" charset="-122"/>
              </a:rPr>
              <a:t>）转</a:t>
            </a:r>
            <a:r>
              <a:rPr lang="en-US" altLang="zh-CN" sz="2800" dirty="0">
                <a:solidFill>
                  <a:srgbClr val="000000"/>
                </a:solidFill>
                <a:latin typeface="华文仿宋" panose="02010600040101010101" pitchFamily="2" charset="-122"/>
                <a:ea typeface="华文仿宋" panose="02010600040101010101" pitchFamily="2" charset="-122"/>
              </a:rPr>
              <a:t>2</a:t>
            </a:r>
            <a:r>
              <a:rPr lang="zh-CN" altLang="en-US" sz="2800" dirty="0">
                <a:solidFill>
                  <a:srgbClr val="000000"/>
                </a:solidFill>
                <a:latin typeface="华文仿宋" panose="02010600040101010101" pitchFamily="2" charset="-122"/>
                <a:ea typeface="华文仿宋" panose="02010600040101010101" pitchFamily="2" charset="-122"/>
              </a:rPr>
              <a:t>。</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ts val="0"/>
              </a:spcBef>
              <a:spcAft>
                <a:spcPts val="0"/>
              </a:spcAft>
            </a:pPr>
            <a:r>
              <a:rPr lang="zh-CN" altLang="en-US" sz="2800" dirty="0">
                <a:solidFill>
                  <a:srgbClr val="000000"/>
                </a:solidFill>
                <a:latin typeface="华文仿宋" panose="02010600040101010101" pitchFamily="2" charset="-122"/>
                <a:ea typeface="华文仿宋" panose="02010600040101010101" pitchFamily="2" charset="-122"/>
              </a:rPr>
              <a:t>	若不成立，试探下一个勇士（</a:t>
            </a:r>
            <a:r>
              <a:rPr lang="en-US" altLang="zh-CN" sz="2800" dirty="0" err="1">
                <a:solidFill>
                  <a:srgbClr val="000000"/>
                </a:solidFill>
                <a:latin typeface="华文仿宋" panose="02010600040101010101" pitchFamily="2" charset="-122"/>
                <a:ea typeface="华文仿宋" panose="02010600040101010101" pitchFamily="2" charset="-122"/>
              </a:rPr>
              <a:t>i</a:t>
            </a:r>
            <a:r>
              <a:rPr lang="en-US" altLang="zh-CN" sz="2800" dirty="0">
                <a:solidFill>
                  <a:srgbClr val="000000"/>
                </a:solidFill>
                <a:latin typeface="华文仿宋" panose="02010600040101010101" pitchFamily="2" charset="-122"/>
                <a:ea typeface="华文仿宋" panose="02010600040101010101" pitchFamily="2" charset="-122"/>
              </a:rPr>
              <a:t>++</a:t>
            </a:r>
            <a:r>
              <a:rPr lang="zh-CN" altLang="en-US" sz="2800" dirty="0">
                <a:solidFill>
                  <a:srgbClr val="000000"/>
                </a:solidFill>
                <a:latin typeface="华文仿宋" panose="02010600040101010101" pitchFamily="2" charset="-122"/>
                <a:ea typeface="华文仿宋" panose="02010600040101010101" pitchFamily="2" charset="-122"/>
              </a:rPr>
              <a:t>），转</a:t>
            </a:r>
            <a:r>
              <a:rPr lang="en-US" altLang="zh-CN" sz="2800" dirty="0">
                <a:solidFill>
                  <a:srgbClr val="000000"/>
                </a:solidFill>
                <a:latin typeface="华文仿宋" panose="02010600040101010101" pitchFamily="2" charset="-122"/>
                <a:ea typeface="华文仿宋" panose="02010600040101010101" pitchFamily="2" charset="-122"/>
              </a:rPr>
              <a:t>2</a:t>
            </a:r>
            <a:r>
              <a:rPr lang="zh-CN" altLang="en-US" sz="2800" dirty="0">
                <a:solidFill>
                  <a:srgbClr val="000000"/>
                </a:solidFill>
                <a:latin typeface="华文仿宋" panose="02010600040101010101" pitchFamily="2" charset="-122"/>
                <a:ea typeface="华文仿宋" panose="02010600040101010101" pitchFamily="2" charset="-122"/>
              </a:rPr>
              <a:t>。</a:t>
            </a:r>
            <a:endParaRPr lang="zh-CN" altLang="en-US" sz="2800" dirty="0">
              <a:solidFill>
                <a:srgbClr val="000000"/>
              </a:solidFill>
              <a:latin typeface="华文仿宋" panose="02010600040101010101" pitchFamily="2" charset="-122"/>
              <a:ea typeface="华文仿宋" panose="02010600040101010101" pitchFamily="2" charset="-122"/>
            </a:endParaRPr>
          </a:p>
        </p:txBody>
      </p:sp>
      <p:sp>
        <p:nvSpPr>
          <p:cNvPr id="6" name="Rectangle 4"/>
          <p:cNvSpPr>
            <a:spLocks noChangeArrowheads="1"/>
          </p:cNvSpPr>
          <p:nvPr/>
        </p:nvSpPr>
        <p:spPr bwMode="auto">
          <a:xfrm>
            <a:off x="920553" y="4289128"/>
            <a:ext cx="772697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for ( </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=j=0; </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&lt;m &amp;&amp; j&lt;n;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a:t>
            </a:r>
            <a:endParaRPr lang="zh-CN" altLang="en-US" sz="2600" b="0" dirty="0">
              <a:solidFill>
                <a:srgbClr val="000000"/>
              </a:solidFill>
              <a:latin typeface="Consolas" panose="020B0609020204030204" pitchFamily="49" charset="0"/>
            </a:endParaRPr>
          </a:p>
        </p:txBody>
      </p:sp>
      <p:sp>
        <p:nvSpPr>
          <p:cNvPr id="7" name="Rectangle 5"/>
          <p:cNvSpPr>
            <a:spLocks noChangeArrowheads="1"/>
          </p:cNvSpPr>
          <p:nvPr/>
        </p:nvSpPr>
        <p:spPr bwMode="auto">
          <a:xfrm>
            <a:off x="1568624" y="4668839"/>
            <a:ext cx="7499176"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if ( cavalier[</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 &gt;= dragon[j] )</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   result += cavalier[</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   </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   </a:t>
            </a:r>
            <a:r>
              <a:rPr lang="en-US" altLang="zh-CN" sz="2600" b="0" dirty="0" err="1">
                <a:solidFill>
                  <a:srgbClr val="000000"/>
                </a:solidFill>
                <a:latin typeface="Consolas" panose="020B0609020204030204" pitchFamily="49" charset="0"/>
              </a:rPr>
              <a:t>j++</a:t>
            </a:r>
            <a:r>
              <a:rPr lang="en-US" altLang="zh-CN" sz="2600" b="0" dirty="0">
                <a:solidFill>
                  <a:srgbClr val="000000"/>
                </a:solidFill>
                <a:latin typeface="Consolas" panose="020B0609020204030204" pitchFamily="49" charset="0"/>
              </a:rPr>
              <a:t>;</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a:t>
            </a:r>
            <a:endParaRPr lang="en-US" altLang="zh-CN" sz="2600" b="0" dirty="0">
              <a:solidFill>
                <a:srgbClr val="000000"/>
              </a:solidFill>
              <a:latin typeface="Consolas" panose="020B0609020204030204" pitchFamily="49" charset="0"/>
            </a:endParaRPr>
          </a:p>
          <a:p>
            <a:pPr marL="342900" indent="-342900" eaLnBrk="1" fontAlgn="auto" hangingPunct="1">
              <a:lnSpc>
                <a:spcPct val="90000"/>
              </a:lnSpc>
              <a:spcBef>
                <a:spcPts val="0"/>
              </a:spcBef>
              <a:spcAft>
                <a:spcPts val="0"/>
              </a:spcAft>
              <a:buClr>
                <a:srgbClr val="FFFF00"/>
              </a:buClr>
              <a:buSzPct val="70000"/>
            </a:pPr>
            <a:r>
              <a:rPr lang="en-US" altLang="zh-CN" sz="2600" b="0" dirty="0">
                <a:solidFill>
                  <a:srgbClr val="000000"/>
                </a:solidFill>
                <a:latin typeface="Consolas" panose="020B0609020204030204" pitchFamily="49" charset="0"/>
              </a:rPr>
              <a:t>else </a:t>
            </a:r>
            <a:r>
              <a:rPr lang="en-US" altLang="zh-CN" sz="2600" b="0" dirty="0" err="1">
                <a:solidFill>
                  <a:srgbClr val="000000"/>
                </a:solidFill>
                <a:latin typeface="Consolas" panose="020B0609020204030204" pitchFamily="49" charset="0"/>
              </a:rPr>
              <a:t>i</a:t>
            </a:r>
            <a:r>
              <a:rPr lang="en-US" altLang="zh-CN" sz="2600" b="0" dirty="0">
                <a:solidFill>
                  <a:srgbClr val="000000"/>
                </a:solidFill>
                <a:latin typeface="Consolas" panose="020B0609020204030204" pitchFamily="49" charset="0"/>
              </a:rPr>
              <a:t>++;</a:t>
            </a:r>
            <a:endParaRPr lang="zh-CN" altLang="en-US" sz="2600" b="0" dirty="0">
              <a:solidFill>
                <a:srgbClr val="000000"/>
              </a:solidFill>
              <a:latin typeface="Consolas" panose="020B0609020204030204" pitchFamily="49" charset="0"/>
            </a:endParaRPr>
          </a:p>
        </p:txBody>
      </p:sp>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算法设计：北理工的恶龙</a:t>
            </a:r>
            <a:endParaRPr lang="zh-CN" altLang="en-US" sz="400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2" build="p"/>
      <p:bldP spid="6" grpId="0"/>
      <p:bldP spid="7"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10445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B7869E8-2929-45DD-A883-7F68129EA506}" type="slidenum">
              <a:rPr lang="zh-CN" altLang="en-US" b="0">
                <a:solidFill>
                  <a:srgbClr val="000000"/>
                </a:solidFill>
              </a:rPr>
            </a:fld>
            <a:endParaRPr lang="zh-CN" altLang="en-US" b="0">
              <a:solidFill>
                <a:srgbClr val="000000"/>
              </a:solidFill>
            </a:endParaRPr>
          </a:p>
        </p:txBody>
      </p:sp>
      <p:pic>
        <p:nvPicPr>
          <p:cNvPr id="104452" name="Picture 4"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280747" y="954090"/>
            <a:ext cx="7704992" cy="29987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85000"/>
              </a:lnSpc>
              <a:buClr>
                <a:srgbClr val="0000FF"/>
              </a:buClr>
              <a:buFontTx/>
              <a:buAutoNum type="arabicPeriod"/>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指针与函数</a:t>
            </a:r>
            <a:r>
              <a:rPr lang="en-US" altLang="zh-CN" dirty="0">
                <a:solidFill>
                  <a:srgbClr val="333399"/>
                </a:solidFill>
                <a:latin typeface="Times New Roman" panose="02020603050405020304" pitchFamily="18" charset="0"/>
                <a:ea typeface="宋体" panose="02010600030101010101" pitchFamily="2" charset="-122"/>
              </a:rPr>
              <a:t> </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指针和数组</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动态内存分配</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字符串、字符数组和指针</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7">
                                            <p:txEl>
                                              <p:pRg st="5" end="5"/>
                                            </p:txEl>
                                          </p:spTgt>
                                        </p:tgtEl>
                                        <p:attrNameLst>
                                          <p:attrName>style.color</p:attrName>
                                        </p:attrNameLst>
                                      </p:cBhvr>
                                      <p:by>
                                        <p:hsl h="7200000" s="0" l="0"/>
                                      </p:by>
                                    </p:animClr>
                                    <p:animClr clrSpc="hsl" dir="cw">
                                      <p:cBhvr>
                                        <p:cTn id="7" dur="500" fill="hold"/>
                                        <p:tgtEl>
                                          <p:spTgt spid="7">
                                            <p:txEl>
                                              <p:pRg st="5" end="5"/>
                                            </p:txEl>
                                          </p:spTgt>
                                        </p:tgtEl>
                                        <p:attrNameLst>
                                          <p:attrName>fillcolor</p:attrName>
                                        </p:attrNameLst>
                                      </p:cBhvr>
                                      <p:by>
                                        <p:hsl h="7200000" s="0" l="0"/>
                                      </p:by>
                                    </p:animClr>
                                    <p:animClr clrSpc="hsl" dir="cw">
                                      <p:cBhvr>
                                        <p:cTn id="8" dur="500" fill="hold"/>
                                        <p:tgtEl>
                                          <p:spTgt spid="7">
                                            <p:txEl>
                                              <p:pRg st="5" end="5"/>
                                            </p:txEl>
                                          </p:spTgt>
                                        </p:tgtEl>
                                        <p:attrNameLst>
                                          <p:attrName>stroke.color</p:attrName>
                                        </p:attrNameLst>
                                      </p:cBhvr>
                                      <p:by>
                                        <p:hsl h="7200000" s="0" l="0"/>
                                      </p:by>
                                    </p:animClr>
                                    <p:set>
                                      <p:cBhvr>
                                        <p:cTn id="9" dur="500" fill="hold"/>
                                        <p:tgtEl>
                                          <p:spTgt spid="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idx="1"/>
          </p:nvPr>
        </p:nvSpPr>
        <p:spPr>
          <a:xfrm>
            <a:off x="874836" y="938215"/>
            <a:ext cx="7958503" cy="4681537"/>
          </a:xfrm>
        </p:spPr>
        <p:txBody>
          <a:bodyPr/>
          <a:lstStyle/>
          <a:p>
            <a:pPr eaLnBrk="1" hangingPunct="1">
              <a:lnSpc>
                <a:spcPct val="105000"/>
              </a:lnSpc>
            </a:pPr>
            <a:r>
              <a:rPr lang="zh-CN" altLang="en-US" b="1" dirty="0">
                <a:latin typeface="Garamond" panose="02020404030301010803" charset="0"/>
                <a:ea typeface="楷体_GB2312" pitchFamily="49" charset="-122"/>
              </a:rPr>
              <a:t>字符串</a:t>
            </a:r>
            <a:endParaRPr lang="zh-CN" altLang="en-US" b="1" dirty="0">
              <a:latin typeface="Garamond" panose="02020404030301010803" charset="0"/>
              <a:ea typeface="楷体_GB2312" pitchFamily="49" charset="-122"/>
            </a:endParaRPr>
          </a:p>
          <a:p>
            <a:pPr lvl="1" eaLnBrk="1" hangingPunct="1">
              <a:lnSpc>
                <a:spcPct val="105000"/>
              </a:lnSpc>
            </a:pPr>
            <a:r>
              <a:rPr lang="zh-CN" altLang="en-US" b="1" dirty="0">
                <a:latin typeface="Garamond" panose="02020404030301010803" charset="0"/>
                <a:ea typeface="楷体_GB2312" pitchFamily="49" charset="-122"/>
              </a:rPr>
              <a:t>一串以</a:t>
            </a:r>
            <a:r>
              <a:rPr lang="zh-CN" altLang="en-US" b="1" dirty="0">
                <a:solidFill>
                  <a:srgbClr val="000000"/>
                </a:solidFill>
                <a:latin typeface="Garamond" panose="02020404030301010803" charset="0"/>
                <a:ea typeface="楷体_GB2312" pitchFamily="49" charset="-122"/>
              </a:rPr>
              <a:t>‘</a:t>
            </a:r>
            <a:r>
              <a:rPr lang="en-US" altLang="zh-CN" b="1" dirty="0">
                <a:solidFill>
                  <a:srgbClr val="000000"/>
                </a:solidFill>
                <a:latin typeface="Garamond" panose="02020404030301010803" charset="0"/>
                <a:ea typeface="楷体_GB2312" pitchFamily="49" charset="-122"/>
              </a:rPr>
              <a:t>\0’</a:t>
            </a:r>
            <a:r>
              <a:rPr lang="zh-CN" altLang="en-US" b="1" dirty="0">
                <a:latin typeface="Garamond" panose="02020404030301010803" charset="0"/>
                <a:ea typeface="楷体_GB2312" pitchFamily="49" charset="-122"/>
              </a:rPr>
              <a:t>结尾的一组字符在</a:t>
            </a:r>
            <a:r>
              <a:rPr lang="en-US" altLang="zh-CN" b="1" dirty="0">
                <a:latin typeface="Garamond" panose="02020404030301010803" charset="0"/>
                <a:ea typeface="楷体_GB2312" pitchFamily="49" charset="-122"/>
              </a:rPr>
              <a:t>C/C++</a:t>
            </a:r>
            <a:r>
              <a:rPr lang="zh-CN" altLang="en-US" b="1" dirty="0">
                <a:latin typeface="Garamond" panose="02020404030301010803" charset="0"/>
                <a:ea typeface="楷体_GB2312" pitchFamily="49" charset="-122"/>
              </a:rPr>
              <a:t>中被看作字符串</a:t>
            </a:r>
            <a:endParaRPr lang="zh-CN" altLang="en-US" b="1" dirty="0">
              <a:latin typeface="Garamond" panose="02020404030301010803" charset="0"/>
              <a:ea typeface="楷体_GB2312" pitchFamily="49" charset="-122"/>
            </a:endParaRPr>
          </a:p>
          <a:p>
            <a:pPr lvl="1" eaLnBrk="1" hangingPunct="1">
              <a:lnSpc>
                <a:spcPct val="105000"/>
              </a:lnSpc>
            </a:pPr>
            <a:r>
              <a:rPr lang="zh-CN" altLang="en-US" b="1" dirty="0">
                <a:latin typeface="Garamond" panose="02020404030301010803" charset="0"/>
                <a:ea typeface="楷体_GB2312" pitchFamily="49" charset="-122"/>
              </a:rPr>
              <a:t>可通过字符数组和字符指针完成对字符串的操作</a:t>
            </a:r>
            <a:endParaRPr lang="zh-CN" altLang="en-US" b="1" dirty="0">
              <a:latin typeface="Garamond" panose="02020404030301010803" charset="0"/>
              <a:ea typeface="楷体_GB2312" pitchFamily="49" charset="-122"/>
            </a:endParaRPr>
          </a:p>
          <a:p>
            <a:pPr eaLnBrk="1" hangingPunct="1">
              <a:lnSpc>
                <a:spcPct val="105000"/>
              </a:lnSpc>
            </a:pPr>
            <a:r>
              <a:rPr lang="zh-CN" altLang="en-US" b="1" dirty="0">
                <a:latin typeface="Garamond" panose="02020404030301010803" charset="0"/>
                <a:ea typeface="楷体_GB2312" pitchFamily="49" charset="-122"/>
              </a:rPr>
              <a:t>字符数组</a:t>
            </a:r>
            <a:endParaRPr lang="zh-CN" altLang="en-US" b="1" dirty="0">
              <a:latin typeface="Garamond" panose="02020404030301010803" charset="0"/>
              <a:ea typeface="楷体_GB2312" pitchFamily="49" charset="-122"/>
            </a:endParaRPr>
          </a:p>
          <a:p>
            <a:pPr lvl="1" eaLnBrk="1" hangingPunct="1">
              <a:lnSpc>
                <a:spcPct val="105000"/>
              </a:lnSpc>
            </a:pPr>
            <a:r>
              <a:rPr lang="zh-CN" altLang="en-US" b="1" dirty="0">
                <a:latin typeface="Garamond" panose="02020404030301010803" charset="0"/>
                <a:ea typeface="楷体_GB2312" pitchFamily="49" charset="-122"/>
              </a:rPr>
              <a:t>每个元素都是字符类型的数组</a:t>
            </a:r>
            <a:endParaRPr lang="zh-CN" altLang="en-US" b="1" dirty="0">
              <a:latin typeface="Garamond" panose="02020404030301010803" charset="0"/>
              <a:ea typeface="楷体_GB2312" pitchFamily="49" charset="-122"/>
            </a:endParaRPr>
          </a:p>
          <a:p>
            <a:pPr lvl="1" eaLnBrk="1" hangingPunct="1">
              <a:lnSpc>
                <a:spcPct val="105000"/>
              </a:lnSpc>
            </a:pPr>
            <a:r>
              <a:rPr lang="en-US" altLang="zh-CN" b="1" dirty="0">
                <a:solidFill>
                  <a:srgbClr val="0000FF"/>
                </a:solidFill>
                <a:latin typeface="Garamond" panose="02020404030301010803" charset="0"/>
                <a:ea typeface="楷体_GB2312" pitchFamily="49" charset="-122"/>
              </a:rPr>
              <a:t>char</a:t>
            </a:r>
            <a:r>
              <a:rPr lang="en-US" altLang="zh-CN" b="1" dirty="0">
                <a:solidFill>
                  <a:srgbClr val="000000"/>
                </a:solidFill>
                <a:latin typeface="Garamond" panose="02020404030301010803" charset="0"/>
                <a:ea typeface="楷体_GB2312" pitchFamily="49" charset="-122"/>
              </a:rPr>
              <a:t> string[100];</a:t>
            </a:r>
            <a:endParaRPr lang="en-US" altLang="zh-CN" b="1" dirty="0">
              <a:solidFill>
                <a:srgbClr val="000000"/>
              </a:solidFill>
              <a:latin typeface="Garamond" panose="02020404030301010803" charset="0"/>
              <a:ea typeface="楷体_GB2312" pitchFamily="49" charset="-122"/>
            </a:endParaRPr>
          </a:p>
          <a:p>
            <a:pPr eaLnBrk="1" hangingPunct="1">
              <a:lnSpc>
                <a:spcPct val="105000"/>
              </a:lnSpc>
            </a:pPr>
            <a:r>
              <a:rPr lang="zh-CN" altLang="en-US" b="1" dirty="0">
                <a:latin typeface="Garamond" panose="02020404030301010803" charset="0"/>
                <a:ea typeface="楷体_GB2312" pitchFamily="49" charset="-122"/>
              </a:rPr>
              <a:t>字符指针</a:t>
            </a:r>
            <a:endParaRPr lang="zh-CN" altLang="en-US" b="1" dirty="0">
              <a:latin typeface="Garamond" panose="02020404030301010803" charset="0"/>
              <a:ea typeface="楷体_GB2312" pitchFamily="49" charset="-122"/>
            </a:endParaRPr>
          </a:p>
          <a:p>
            <a:pPr lvl="1" eaLnBrk="1" hangingPunct="1">
              <a:lnSpc>
                <a:spcPct val="105000"/>
              </a:lnSpc>
            </a:pPr>
            <a:r>
              <a:rPr lang="zh-CN" altLang="en-US" b="1" dirty="0">
                <a:latin typeface="Garamond" panose="02020404030301010803" charset="0"/>
                <a:ea typeface="楷体_GB2312" pitchFamily="49" charset="-122"/>
              </a:rPr>
              <a:t>指向字符类型的指针</a:t>
            </a:r>
            <a:endParaRPr lang="zh-CN" altLang="en-US" b="1" dirty="0">
              <a:latin typeface="Garamond" panose="02020404030301010803" charset="0"/>
              <a:ea typeface="楷体_GB2312" pitchFamily="49" charset="-122"/>
            </a:endParaRPr>
          </a:p>
          <a:p>
            <a:pPr lvl="1" eaLnBrk="1" hangingPunct="1">
              <a:lnSpc>
                <a:spcPct val="105000"/>
              </a:lnSpc>
            </a:pPr>
            <a:r>
              <a:rPr lang="en-US" altLang="zh-CN" b="1" dirty="0">
                <a:solidFill>
                  <a:srgbClr val="0000FF"/>
                </a:solidFill>
                <a:latin typeface="Garamond" panose="02020404030301010803" charset="0"/>
                <a:ea typeface="楷体_GB2312" pitchFamily="49" charset="-122"/>
              </a:rPr>
              <a:t>char</a:t>
            </a:r>
            <a:r>
              <a:rPr lang="en-US" altLang="zh-CN" b="1" dirty="0">
                <a:solidFill>
                  <a:srgbClr val="000000"/>
                </a:solidFill>
                <a:latin typeface="Garamond" panose="02020404030301010803" charset="0"/>
                <a:ea typeface="楷体_GB2312" pitchFamily="49" charset="-122"/>
              </a:rPr>
              <a:t>* p;</a:t>
            </a:r>
            <a:endParaRPr lang="en-US" altLang="zh-CN" b="1" dirty="0">
              <a:solidFill>
                <a:srgbClr val="000000"/>
              </a:solidFill>
              <a:latin typeface="Garamond" panose="02020404030301010803" charset="0"/>
              <a:ea typeface="楷体_GB2312" pitchFamily="49" charset="-122"/>
            </a:endParaRPr>
          </a:p>
        </p:txBody>
      </p:sp>
      <p:sp>
        <p:nvSpPr>
          <p:cNvPr id="1054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F512607-FDB3-4412-9091-8F13DD881194}" type="slidenum">
              <a:rPr lang="zh-CN" altLang="en-US" b="0">
                <a:solidFill>
                  <a:srgbClr val="000000"/>
                </a:solidFill>
              </a:rPr>
            </a:fld>
            <a:endParaRPr lang="zh-CN" altLang="en-US" b="0">
              <a:solidFill>
                <a:srgbClr val="000000"/>
              </a:solidFill>
            </a:endParaRPr>
          </a:p>
        </p:txBody>
      </p:sp>
      <p:sp>
        <p:nvSpPr>
          <p:cNvPr id="4" name="矩形 3"/>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85000"/>
              </a:lnSpc>
              <a:spcBef>
                <a:spcPts val="0"/>
              </a:spcBef>
              <a:spcAft>
                <a:spcPts val="0"/>
              </a:spcAft>
              <a:buClr>
                <a:srgbClr val="0000FF"/>
              </a:buClr>
              <a:defRPr/>
            </a:pPr>
            <a:r>
              <a:rPr lang="en-US" altLang="zh-CN" sz="4000" b="0" dirty="0">
                <a:solidFill>
                  <a:srgbClr val="FFFFFF"/>
                </a:solidFill>
                <a:latin typeface="Calibri" panose="020F0502020204030204"/>
                <a:ea typeface="宋体" panose="02010600030101010101" pitchFamily="2" charset="-122"/>
              </a:rPr>
              <a:t>   8.5 </a:t>
            </a:r>
            <a:r>
              <a:rPr lang="zh-CN" altLang="en-US" sz="4000" dirty="0">
                <a:solidFill>
                  <a:srgbClr val="FFFFFF"/>
                </a:solidFill>
                <a:latin typeface="Times New Roman" panose="02020603050405020304" pitchFamily="18" charset="0"/>
                <a:ea typeface="宋体" panose="02010600030101010101" pitchFamily="2" charset="-122"/>
              </a:rPr>
              <a:t>字符串、字符数组和指针</a:t>
            </a:r>
            <a:endParaRPr lang="en-US" altLang="zh-CN" sz="4000" dirty="0">
              <a:solidFill>
                <a:srgbClr val="FFFFFF"/>
              </a:solidFill>
              <a:latin typeface="Times New Roman" panose="02020603050405020304" pitchFamily="18" charset="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blinds(horizontal)">
                                      <p:cBhvr>
                                        <p:cTn id="7" dur="500"/>
                                        <p:tgtEl>
                                          <p:spTgt spid="7086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08611">
                                            <p:txEl>
                                              <p:pRg st="1" end="1"/>
                                            </p:txEl>
                                          </p:spTgt>
                                        </p:tgtEl>
                                        <p:attrNameLst>
                                          <p:attrName>style.visibility</p:attrName>
                                        </p:attrNameLst>
                                      </p:cBhvr>
                                      <p:to>
                                        <p:strVal val="visible"/>
                                      </p:to>
                                    </p:set>
                                    <p:animEffect transition="in" filter="blinds(horizontal)">
                                      <p:cBhvr>
                                        <p:cTn id="10" dur="500"/>
                                        <p:tgtEl>
                                          <p:spTgt spid="70861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08611">
                                            <p:txEl>
                                              <p:pRg st="2" end="2"/>
                                            </p:txEl>
                                          </p:spTgt>
                                        </p:tgtEl>
                                        <p:attrNameLst>
                                          <p:attrName>style.visibility</p:attrName>
                                        </p:attrNameLst>
                                      </p:cBhvr>
                                      <p:to>
                                        <p:strVal val="visible"/>
                                      </p:to>
                                    </p:set>
                                    <p:animEffect transition="in" filter="blinds(horizontal)">
                                      <p:cBhvr>
                                        <p:cTn id="13" dur="500"/>
                                        <p:tgtEl>
                                          <p:spTgt spid="7086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08611">
                                            <p:txEl>
                                              <p:pRg st="3" end="3"/>
                                            </p:txEl>
                                          </p:spTgt>
                                        </p:tgtEl>
                                        <p:attrNameLst>
                                          <p:attrName>style.visibility</p:attrName>
                                        </p:attrNameLst>
                                      </p:cBhvr>
                                      <p:to>
                                        <p:strVal val="visible"/>
                                      </p:to>
                                    </p:set>
                                    <p:animEffect transition="in" filter="blinds(horizontal)">
                                      <p:cBhvr>
                                        <p:cTn id="18" dur="500"/>
                                        <p:tgtEl>
                                          <p:spTgt spid="70861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08611">
                                            <p:txEl>
                                              <p:pRg st="4" end="4"/>
                                            </p:txEl>
                                          </p:spTgt>
                                        </p:tgtEl>
                                        <p:attrNameLst>
                                          <p:attrName>style.visibility</p:attrName>
                                        </p:attrNameLst>
                                      </p:cBhvr>
                                      <p:to>
                                        <p:strVal val="visible"/>
                                      </p:to>
                                    </p:set>
                                    <p:animEffect transition="in" filter="blinds(horizontal)">
                                      <p:cBhvr>
                                        <p:cTn id="21" dur="500"/>
                                        <p:tgtEl>
                                          <p:spTgt spid="70861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08611">
                                            <p:txEl>
                                              <p:pRg st="5" end="5"/>
                                            </p:txEl>
                                          </p:spTgt>
                                        </p:tgtEl>
                                        <p:attrNameLst>
                                          <p:attrName>style.visibility</p:attrName>
                                        </p:attrNameLst>
                                      </p:cBhvr>
                                      <p:to>
                                        <p:strVal val="visible"/>
                                      </p:to>
                                    </p:set>
                                    <p:animEffect transition="in" filter="blinds(horizontal)">
                                      <p:cBhvr>
                                        <p:cTn id="24" dur="500"/>
                                        <p:tgtEl>
                                          <p:spTgt spid="7086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08611">
                                            <p:txEl>
                                              <p:pRg st="6" end="6"/>
                                            </p:txEl>
                                          </p:spTgt>
                                        </p:tgtEl>
                                        <p:attrNameLst>
                                          <p:attrName>style.visibility</p:attrName>
                                        </p:attrNameLst>
                                      </p:cBhvr>
                                      <p:to>
                                        <p:strVal val="visible"/>
                                      </p:to>
                                    </p:set>
                                    <p:animEffect transition="in" filter="blinds(horizontal)">
                                      <p:cBhvr>
                                        <p:cTn id="29" dur="500"/>
                                        <p:tgtEl>
                                          <p:spTgt spid="7086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08611">
                                            <p:txEl>
                                              <p:pRg st="7" end="7"/>
                                            </p:txEl>
                                          </p:spTgt>
                                        </p:tgtEl>
                                        <p:attrNameLst>
                                          <p:attrName>style.visibility</p:attrName>
                                        </p:attrNameLst>
                                      </p:cBhvr>
                                      <p:to>
                                        <p:strVal val="visible"/>
                                      </p:to>
                                    </p:set>
                                    <p:animEffect transition="in" filter="blinds(horizontal)">
                                      <p:cBhvr>
                                        <p:cTn id="32" dur="500"/>
                                        <p:tgtEl>
                                          <p:spTgt spid="70861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08611">
                                            <p:txEl>
                                              <p:pRg st="8" end="8"/>
                                            </p:txEl>
                                          </p:spTgt>
                                        </p:tgtEl>
                                        <p:attrNameLst>
                                          <p:attrName>style.visibility</p:attrName>
                                        </p:attrNameLst>
                                      </p:cBhvr>
                                      <p:to>
                                        <p:strVal val="visible"/>
                                      </p:to>
                                    </p:set>
                                    <p:animEffect transition="in" filter="blinds(horizontal)">
                                      <p:cBhvr>
                                        <p:cTn id="35" dur="500"/>
                                        <p:tgtEl>
                                          <p:spTgt spid="708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5" name="Rectangle 3"/>
          <p:cNvSpPr>
            <a:spLocks noGrp="1" noChangeArrowheads="1"/>
          </p:cNvSpPr>
          <p:nvPr>
            <p:ph idx="1"/>
          </p:nvPr>
        </p:nvSpPr>
        <p:spPr>
          <a:xfrm>
            <a:off x="993531" y="1485900"/>
            <a:ext cx="8352692" cy="4895850"/>
          </a:xfrm>
        </p:spPr>
        <p:txBody>
          <a:bodyPr/>
          <a:lstStyle/>
          <a:p>
            <a:pPr eaLnBrk="1" hangingPunct="1">
              <a:lnSpc>
                <a:spcPct val="90000"/>
              </a:lnSpc>
            </a:pPr>
            <a:r>
              <a:rPr lang="zh-CN" altLang="en-US" sz="2600" b="1" dirty="0">
                <a:ea typeface="楷体_GB2312" pitchFamily="49" charset="-122"/>
              </a:rPr>
              <a:t>定义方法</a:t>
            </a:r>
            <a:endParaRPr lang="zh-CN" altLang="en-US" sz="2600" b="1" dirty="0">
              <a:ea typeface="楷体_GB2312" pitchFamily="49" charset="-122"/>
            </a:endParaRPr>
          </a:p>
          <a:p>
            <a:pPr lvl="1">
              <a:spcBef>
                <a:spcPct val="50000"/>
              </a:spcBef>
              <a:buClr>
                <a:schemeClr val="bg1"/>
              </a:buClr>
              <a:buNone/>
            </a:pPr>
            <a:r>
              <a:rPr lang="zh-CN" altLang="en-US" sz="2600" b="1" dirty="0">
                <a:ea typeface="楷体_GB2312" pitchFamily="49" charset="-122"/>
              </a:rPr>
              <a:t>  </a:t>
            </a:r>
            <a:r>
              <a:rPr lang="en-US" altLang="zh-CN" b="1" dirty="0">
                <a:solidFill>
                  <a:srgbClr val="0000FF"/>
                </a:solidFill>
                <a:ea typeface="楷体_GB2312" pitchFamily="49" charset="-122"/>
              </a:rPr>
              <a:t>char</a:t>
            </a:r>
            <a:r>
              <a:rPr kumimoji="1" lang="en-US" altLang="zh-CN" b="1" dirty="0">
                <a:ea typeface="楷体_GB2312" pitchFamily="49" charset="-122"/>
              </a:rPr>
              <a:t> </a:t>
            </a:r>
            <a:r>
              <a:rPr kumimoji="1" lang="en-US" altLang="zh-CN" b="1" dirty="0" err="1">
                <a:ea typeface="楷体_GB2312" pitchFamily="49" charset="-122"/>
              </a:rPr>
              <a:t>str</a:t>
            </a:r>
            <a:r>
              <a:rPr kumimoji="1" lang="en-US" altLang="zh-CN" b="1" dirty="0">
                <a:ea typeface="楷体_GB2312" pitchFamily="49" charset="-122"/>
              </a:rPr>
              <a:t>[10]; </a:t>
            </a:r>
            <a:r>
              <a:rPr kumimoji="1" lang="en-US" altLang="zh-CN" b="1" dirty="0">
                <a:solidFill>
                  <a:srgbClr val="006600"/>
                </a:solidFill>
                <a:ea typeface="楷体_GB2312" pitchFamily="49" charset="-122"/>
              </a:rPr>
              <a:t>//array</a:t>
            </a:r>
            <a:r>
              <a:rPr kumimoji="1" lang="en-US" altLang="zh-CN" b="1" dirty="0">
                <a:ea typeface="楷体_GB2312" pitchFamily="49" charset="-122"/>
              </a:rPr>
              <a:t>	        </a:t>
            </a:r>
            <a:r>
              <a:rPr lang="en-US" altLang="zh-CN" b="1" dirty="0">
                <a:solidFill>
                  <a:srgbClr val="0000FF"/>
                </a:solidFill>
                <a:ea typeface="楷体_GB2312" pitchFamily="49" charset="-122"/>
              </a:rPr>
              <a:t>char</a:t>
            </a:r>
            <a:r>
              <a:rPr kumimoji="1" lang="en-US" altLang="zh-CN" sz="2400" b="1" dirty="0">
                <a:ea typeface="楷体_GB2312" pitchFamily="49" charset="-122"/>
              </a:rPr>
              <a:t>*</a:t>
            </a:r>
            <a:r>
              <a:rPr kumimoji="1" lang="en-US" altLang="zh-CN" sz="2400" b="1" dirty="0" err="1">
                <a:ea typeface="楷体_GB2312" pitchFamily="49" charset="-122"/>
              </a:rPr>
              <a:t>ptr</a:t>
            </a:r>
            <a:r>
              <a:rPr kumimoji="1" lang="en-US" altLang="zh-CN" sz="2400" b="1" dirty="0">
                <a:ea typeface="楷体_GB2312" pitchFamily="49" charset="-122"/>
              </a:rPr>
              <a:t>=NULL;</a:t>
            </a:r>
            <a:r>
              <a:rPr kumimoji="1" lang="en-US" altLang="zh-CN" sz="2400" b="1" dirty="0">
                <a:solidFill>
                  <a:srgbClr val="006600"/>
                </a:solidFill>
                <a:ea typeface="楷体_GB2312" pitchFamily="49" charset="-122"/>
              </a:rPr>
              <a:t>//pointer</a:t>
            </a:r>
            <a:endParaRPr kumimoji="1" lang="en-US" altLang="zh-CN" sz="2400" b="1" dirty="0">
              <a:solidFill>
                <a:srgbClr val="006600"/>
              </a:solidFill>
              <a:ea typeface="楷体_GB2312" pitchFamily="49" charset="-122"/>
            </a:endParaRPr>
          </a:p>
          <a:p>
            <a:pPr lvl="1" eaLnBrk="1" hangingPunct="1">
              <a:spcBef>
                <a:spcPct val="50000"/>
              </a:spcBef>
              <a:buClr>
                <a:schemeClr val="bg1"/>
              </a:buClr>
              <a:buFontTx/>
              <a:buNone/>
            </a:pPr>
            <a:endParaRPr kumimoji="1" lang="en-US" altLang="zh-CN" sz="2600" b="1" dirty="0">
              <a:ea typeface="楷体_GB2312" pitchFamily="49" charset="-122"/>
            </a:endParaRPr>
          </a:p>
          <a:p>
            <a:pPr eaLnBrk="1" hangingPunct="1">
              <a:lnSpc>
                <a:spcPct val="90000"/>
              </a:lnSpc>
            </a:pPr>
            <a:r>
              <a:rPr lang="zh-CN" altLang="en-US" sz="2600" b="1" dirty="0">
                <a:ea typeface="楷体_GB2312" pitchFamily="49" charset="-122"/>
              </a:rPr>
              <a:t>赋值方法</a:t>
            </a:r>
            <a:endParaRPr lang="zh-CN" altLang="en-US" sz="2600" b="1" dirty="0">
              <a:ea typeface="楷体_GB2312" pitchFamily="49" charset="-122"/>
            </a:endParaRPr>
          </a:p>
          <a:p>
            <a:pPr lvl="1" eaLnBrk="1" hangingPunct="1">
              <a:spcBef>
                <a:spcPct val="50000"/>
              </a:spcBef>
              <a:buClr>
                <a:schemeClr val="bg1"/>
              </a:buClr>
              <a:buFontTx/>
              <a:buNone/>
            </a:pPr>
            <a:r>
              <a:rPr kumimoji="1" lang="zh-CN" altLang="en-US" sz="2600" b="1" dirty="0">
                <a:ea typeface="楷体_GB2312" pitchFamily="49" charset="-122"/>
              </a:rPr>
              <a:t>  </a:t>
            </a:r>
            <a:r>
              <a:rPr lang="en-US" altLang="zh-CN" b="1" dirty="0">
                <a:solidFill>
                  <a:srgbClr val="0000FF"/>
                </a:solidFill>
                <a:ea typeface="楷体_GB2312" pitchFamily="49" charset="-122"/>
              </a:rPr>
              <a:t>char</a:t>
            </a:r>
            <a:r>
              <a:rPr kumimoji="1" lang="en-US" altLang="zh-CN" b="1" dirty="0">
                <a:ea typeface="楷体_GB2312" pitchFamily="49" charset="-122"/>
              </a:rPr>
              <a:t> </a:t>
            </a:r>
            <a:r>
              <a:rPr kumimoji="1" lang="en-US" altLang="zh-CN" b="1" dirty="0" err="1">
                <a:ea typeface="楷体_GB2312" pitchFamily="49" charset="-122"/>
              </a:rPr>
              <a:t>str</a:t>
            </a:r>
            <a:r>
              <a:rPr kumimoji="1" lang="en-US" altLang="zh-CN" b="1" dirty="0">
                <a:ea typeface="楷体_GB2312" pitchFamily="49" charset="-122"/>
              </a:rPr>
              <a:t>[10] = “china”; 		</a:t>
            </a:r>
            <a:r>
              <a:rPr lang="en-US" altLang="zh-CN" b="1" dirty="0">
                <a:solidFill>
                  <a:srgbClr val="0000FF"/>
                </a:solidFill>
                <a:ea typeface="楷体_GB2312" pitchFamily="49" charset="-122"/>
              </a:rPr>
              <a:t>char</a:t>
            </a:r>
            <a:r>
              <a:rPr kumimoji="1" lang="en-US" altLang="zh-CN" b="1" dirty="0">
                <a:ea typeface="楷体_GB2312" pitchFamily="49" charset="-122"/>
              </a:rPr>
              <a:t> *</a:t>
            </a:r>
            <a:r>
              <a:rPr kumimoji="1" lang="en-US" altLang="zh-CN" b="1" dirty="0" err="1">
                <a:ea typeface="楷体_GB2312" pitchFamily="49" charset="-122"/>
              </a:rPr>
              <a:t>ptr</a:t>
            </a:r>
            <a:r>
              <a:rPr kumimoji="1" lang="en-US" altLang="zh-CN" b="1" dirty="0">
                <a:ea typeface="楷体_GB2312" pitchFamily="49" charset="-122"/>
              </a:rPr>
              <a:t>; </a:t>
            </a:r>
            <a:endParaRPr kumimoji="1" lang="en-US" altLang="zh-CN" b="1" dirty="0">
              <a:ea typeface="楷体_GB2312" pitchFamily="49" charset="-122"/>
            </a:endParaRPr>
          </a:p>
          <a:p>
            <a:pPr lvl="1" eaLnBrk="1" hangingPunct="1">
              <a:spcBef>
                <a:spcPct val="50000"/>
              </a:spcBef>
              <a:buClr>
                <a:schemeClr val="bg1"/>
              </a:buClr>
              <a:buFontTx/>
              <a:buNone/>
            </a:pPr>
            <a:r>
              <a:rPr lang="zh-CN" altLang="en-US" b="1" dirty="0">
                <a:solidFill>
                  <a:srgbClr val="0000FF"/>
                </a:solidFill>
                <a:ea typeface="楷体_GB2312" pitchFamily="49" charset="-122"/>
              </a:rPr>
              <a:t>或：  </a:t>
            </a:r>
            <a:endParaRPr lang="zh-CN" altLang="en-US" b="1" dirty="0">
              <a:solidFill>
                <a:srgbClr val="0000FF"/>
              </a:solidFill>
              <a:ea typeface="楷体_GB2312" pitchFamily="49" charset="-122"/>
            </a:endParaRPr>
          </a:p>
          <a:p>
            <a:pPr lvl="1" eaLnBrk="1" hangingPunct="1">
              <a:spcBef>
                <a:spcPct val="50000"/>
              </a:spcBef>
              <a:buClr>
                <a:schemeClr val="bg1"/>
              </a:buClr>
              <a:buFontTx/>
              <a:buNone/>
            </a:pPr>
            <a:r>
              <a:rPr lang="zh-CN" altLang="en-US" b="1" dirty="0">
                <a:solidFill>
                  <a:srgbClr val="0000FF"/>
                </a:solidFill>
                <a:ea typeface="楷体_GB2312" pitchFamily="49" charset="-122"/>
              </a:rPr>
              <a:t>  </a:t>
            </a:r>
            <a:r>
              <a:rPr lang="en-US" altLang="zh-CN" b="1" dirty="0">
                <a:solidFill>
                  <a:srgbClr val="0000FF"/>
                </a:solidFill>
                <a:ea typeface="楷体_GB2312" pitchFamily="49" charset="-122"/>
              </a:rPr>
              <a:t>char</a:t>
            </a:r>
            <a:r>
              <a:rPr kumimoji="1" lang="en-US" altLang="zh-CN" b="1" dirty="0">
                <a:ea typeface="楷体_GB2312" pitchFamily="49" charset="-122"/>
              </a:rPr>
              <a:t> </a:t>
            </a:r>
            <a:r>
              <a:rPr kumimoji="1" lang="en-US" altLang="zh-CN" b="1" dirty="0" err="1">
                <a:ea typeface="楷体_GB2312" pitchFamily="49" charset="-122"/>
              </a:rPr>
              <a:t>str</a:t>
            </a:r>
            <a:r>
              <a:rPr kumimoji="1" lang="en-US" altLang="zh-CN" b="1" dirty="0">
                <a:ea typeface="楷体_GB2312" pitchFamily="49" charset="-122"/>
              </a:rPr>
              <a:t>[10]</a:t>
            </a:r>
            <a:r>
              <a:rPr kumimoji="1" lang="zh-CN" altLang="en-US" b="1" dirty="0">
                <a:ea typeface="楷体_GB2312" pitchFamily="49" charset="-122"/>
              </a:rPr>
              <a:t>；		 		</a:t>
            </a:r>
            <a:r>
              <a:rPr kumimoji="1" lang="en-US" altLang="zh-CN" b="1" dirty="0" err="1">
                <a:solidFill>
                  <a:srgbClr val="C00000"/>
                </a:solidFill>
                <a:ea typeface="楷体_GB2312" pitchFamily="49" charset="-122"/>
              </a:rPr>
              <a:t>ptr</a:t>
            </a:r>
            <a:r>
              <a:rPr kumimoji="1" lang="en-US" altLang="zh-CN" b="1" dirty="0">
                <a:solidFill>
                  <a:srgbClr val="C00000"/>
                </a:solidFill>
                <a:ea typeface="楷体_GB2312" pitchFamily="49" charset="-122"/>
              </a:rPr>
              <a:t> = “china”;</a:t>
            </a:r>
            <a:endParaRPr kumimoji="1" lang="en-US" altLang="zh-CN" b="1" dirty="0">
              <a:solidFill>
                <a:srgbClr val="C00000"/>
              </a:solidFill>
              <a:ea typeface="楷体_GB2312" pitchFamily="49" charset="-122"/>
            </a:endParaRPr>
          </a:p>
          <a:p>
            <a:pPr lvl="1" eaLnBrk="1" hangingPunct="1">
              <a:spcBef>
                <a:spcPct val="50000"/>
              </a:spcBef>
              <a:buClr>
                <a:schemeClr val="bg1"/>
              </a:buClr>
              <a:buFontTx/>
              <a:buNone/>
            </a:pPr>
            <a:r>
              <a:rPr kumimoji="1" lang="en-US" altLang="zh-CN" b="1" dirty="0">
                <a:ea typeface="楷体_GB2312" pitchFamily="49" charset="-122"/>
              </a:rPr>
              <a:t>  </a:t>
            </a:r>
            <a:r>
              <a:rPr kumimoji="1" lang="en-US" altLang="zh-CN" b="1" dirty="0" err="1">
                <a:ea typeface="楷体_GB2312" pitchFamily="49" charset="-122"/>
              </a:rPr>
              <a:t>strcpy</a:t>
            </a:r>
            <a:r>
              <a:rPr kumimoji="1" lang="en-US" altLang="zh-CN" b="1" dirty="0">
                <a:ea typeface="楷体_GB2312" pitchFamily="49" charset="-122"/>
              </a:rPr>
              <a:t>(</a:t>
            </a:r>
            <a:r>
              <a:rPr kumimoji="1" lang="en-US" altLang="zh-CN" b="1" dirty="0" err="1">
                <a:ea typeface="楷体_GB2312" pitchFamily="49" charset="-122"/>
              </a:rPr>
              <a:t>str</a:t>
            </a:r>
            <a:r>
              <a:rPr kumimoji="1" lang="en-US" altLang="zh-CN" b="1" dirty="0">
                <a:ea typeface="楷体_GB2312" pitchFamily="49" charset="-122"/>
              </a:rPr>
              <a:t>, “china”); </a:t>
            </a:r>
            <a:endParaRPr kumimoji="1" lang="en-US" altLang="zh-CN" b="1" dirty="0">
              <a:solidFill>
                <a:srgbClr val="006600"/>
              </a:solidFill>
              <a:ea typeface="楷体_GB2312" pitchFamily="49" charset="-122"/>
            </a:endParaRPr>
          </a:p>
          <a:p>
            <a:pPr lvl="1" eaLnBrk="1" hangingPunct="1">
              <a:spcBef>
                <a:spcPct val="50000"/>
              </a:spcBef>
              <a:buClr>
                <a:schemeClr val="bg1"/>
              </a:buClr>
              <a:buFontTx/>
              <a:buNone/>
            </a:pPr>
            <a:r>
              <a:rPr kumimoji="1" lang="en-US" altLang="zh-CN" sz="2600" b="1" dirty="0">
                <a:ea typeface="楷体_GB2312" pitchFamily="49" charset="-122"/>
              </a:rPr>
              <a:t> </a:t>
            </a:r>
            <a:endParaRPr kumimoji="1" lang="en-US" altLang="zh-CN" sz="2600" b="1" dirty="0">
              <a:ea typeface="楷体_GB2312" pitchFamily="49" charset="-122"/>
            </a:endParaRPr>
          </a:p>
        </p:txBody>
      </p:sp>
      <p:sp>
        <p:nvSpPr>
          <p:cNvPr id="106499" name="Rectangle 2"/>
          <p:cNvSpPr>
            <a:spLocks noGrp="1" noChangeArrowheads="1"/>
          </p:cNvSpPr>
          <p:nvPr>
            <p:ph type="title"/>
          </p:nvPr>
        </p:nvSpPr>
        <p:spPr>
          <a:xfrm>
            <a:off x="838200" y="0"/>
            <a:ext cx="8229600" cy="1143000"/>
          </a:xfrm>
        </p:spPr>
        <p:txBody>
          <a:bodyPr/>
          <a:lstStyle/>
          <a:p>
            <a:pPr eaLnBrk="1" hangingPunct="1"/>
            <a:r>
              <a:rPr lang="zh-CN" altLang="en-US" sz="4000" b="1">
                <a:solidFill>
                  <a:srgbClr val="993300"/>
                </a:solidFill>
                <a:latin typeface="楷体_GB2312" pitchFamily="49" charset="-122"/>
                <a:ea typeface="楷体_GB2312" pitchFamily="49" charset="-122"/>
              </a:rPr>
              <a:t>字符指针</a:t>
            </a:r>
            <a:r>
              <a:rPr lang="zh-CN" altLang="en-US" sz="4000" b="1">
                <a:latin typeface="楷体_GB2312" pitchFamily="49" charset="-122"/>
                <a:ea typeface="楷体_GB2312" pitchFamily="49" charset="-122"/>
              </a:rPr>
              <a:t>与字符数组</a:t>
            </a:r>
            <a:endParaRPr lang="zh-CN" altLang="en-US" sz="4000" b="1">
              <a:latin typeface="楷体_GB2312" pitchFamily="49" charset="-122"/>
              <a:ea typeface="楷体_GB2312" pitchFamily="49" charset="-122"/>
            </a:endParaRPr>
          </a:p>
        </p:txBody>
      </p:sp>
      <p:sp>
        <p:nvSpPr>
          <p:cNvPr id="10650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5A7D43D-F3E2-4044-B3CD-A478D2250C74}" type="slidenum">
              <a:rPr lang="zh-CN" altLang="en-US" b="0">
                <a:solidFill>
                  <a:srgbClr val="000000"/>
                </a:solidFill>
              </a:rPr>
            </a:fld>
            <a:endParaRPr lang="zh-CN" altLang="en-US" b="0">
              <a:solidFill>
                <a:srgbClr val="000000"/>
              </a:solidFill>
            </a:endParaRPr>
          </a:p>
        </p:txBody>
      </p:sp>
      <p:sp>
        <p:nvSpPr>
          <p:cNvPr id="106501" name="Line 4"/>
          <p:cNvSpPr>
            <a:spLocks noChangeShapeType="1"/>
          </p:cNvSpPr>
          <p:nvPr/>
        </p:nvSpPr>
        <p:spPr bwMode="auto">
          <a:xfrm>
            <a:off x="5159620" y="1884363"/>
            <a:ext cx="0" cy="3600450"/>
          </a:xfrm>
          <a:prstGeom prst="line">
            <a:avLst/>
          </a:prstGeom>
          <a:noFill/>
          <a:ln w="63500">
            <a:solidFill>
              <a:srgbClr val="808080"/>
            </a:solidFill>
            <a:rou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06502" name="Line 5"/>
          <p:cNvSpPr>
            <a:spLocks noChangeShapeType="1"/>
          </p:cNvSpPr>
          <p:nvPr/>
        </p:nvSpPr>
        <p:spPr bwMode="auto">
          <a:xfrm rot="5400000">
            <a:off x="5159620" y="81161"/>
            <a:ext cx="0" cy="5543550"/>
          </a:xfrm>
          <a:prstGeom prst="line">
            <a:avLst/>
          </a:prstGeom>
          <a:noFill/>
          <a:ln w="63500">
            <a:solidFill>
              <a:srgbClr val="808080"/>
            </a:solidFill>
            <a:rou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b="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0" dur="500"/>
                                        <p:tgtEl>
                                          <p:spTgt spid="70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15" dur="500"/>
                                        <p:tgtEl>
                                          <p:spTgt spid="70963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09635">
                                            <p:txEl>
                                              <p:pRg st="4" end="4"/>
                                            </p:txEl>
                                          </p:spTgt>
                                        </p:tgtEl>
                                        <p:attrNameLst>
                                          <p:attrName>style.visibility</p:attrName>
                                        </p:attrNameLst>
                                      </p:cBhvr>
                                      <p:to>
                                        <p:strVal val="visible"/>
                                      </p:to>
                                    </p:set>
                                    <p:animEffect transition="in" filter="blinds(horizontal)">
                                      <p:cBhvr>
                                        <p:cTn id="18" dur="500"/>
                                        <p:tgtEl>
                                          <p:spTgt spid="70963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09635">
                                            <p:txEl>
                                              <p:pRg st="5" end="5"/>
                                            </p:txEl>
                                          </p:spTgt>
                                        </p:tgtEl>
                                        <p:attrNameLst>
                                          <p:attrName>style.visibility</p:attrName>
                                        </p:attrNameLst>
                                      </p:cBhvr>
                                      <p:to>
                                        <p:strVal val="visible"/>
                                      </p:to>
                                    </p:set>
                                    <p:animEffect transition="in" filter="blinds(horizontal)">
                                      <p:cBhvr>
                                        <p:cTn id="21" dur="500"/>
                                        <p:tgtEl>
                                          <p:spTgt spid="70963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09635">
                                            <p:txEl>
                                              <p:pRg st="6" end="6"/>
                                            </p:txEl>
                                          </p:spTgt>
                                        </p:tgtEl>
                                        <p:attrNameLst>
                                          <p:attrName>style.visibility</p:attrName>
                                        </p:attrNameLst>
                                      </p:cBhvr>
                                      <p:to>
                                        <p:strVal val="visible"/>
                                      </p:to>
                                    </p:set>
                                    <p:animEffect transition="in" filter="blinds(horizontal)">
                                      <p:cBhvr>
                                        <p:cTn id="24" dur="500"/>
                                        <p:tgtEl>
                                          <p:spTgt spid="70963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09635">
                                            <p:txEl>
                                              <p:pRg st="7" end="7"/>
                                            </p:txEl>
                                          </p:spTgt>
                                        </p:tgtEl>
                                        <p:attrNameLst>
                                          <p:attrName>style.visibility</p:attrName>
                                        </p:attrNameLst>
                                      </p:cBhvr>
                                      <p:to>
                                        <p:strVal val="visible"/>
                                      </p:to>
                                    </p:set>
                                    <p:animEffect transition="in" filter="blinds(horizontal)">
                                      <p:cBhvr>
                                        <p:cTn id="27" dur="500"/>
                                        <p:tgtEl>
                                          <p:spTgt spid="709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a:xfrm>
            <a:off x="786912" y="1174750"/>
            <a:ext cx="8280888" cy="5113338"/>
          </a:xfrm>
        </p:spPr>
        <p:txBody>
          <a:bodyPr/>
          <a:lstStyle/>
          <a:p>
            <a:pPr eaLnBrk="1" hangingPunct="1"/>
            <a:r>
              <a:rPr lang="zh-CN" altLang="en-US" sz="2800" b="1" dirty="0">
                <a:ea typeface="楷体_GB2312" pitchFamily="49" charset="-122"/>
              </a:rPr>
              <a:t>定义数组时，编译时分配内存单元且有确定地址；</a:t>
            </a:r>
            <a:endParaRPr lang="zh-CN" altLang="en-US" sz="2800" b="1" dirty="0">
              <a:ea typeface="楷体_GB2312" pitchFamily="49" charset="-122"/>
            </a:endParaRPr>
          </a:p>
          <a:p>
            <a:pPr eaLnBrk="1" hangingPunct="1"/>
            <a:r>
              <a:rPr lang="zh-CN" altLang="en-US" sz="2800" b="1" dirty="0">
                <a:ea typeface="楷体_GB2312" pitchFamily="49" charset="-122"/>
              </a:rPr>
              <a:t>定义</a:t>
            </a:r>
            <a:r>
              <a:rPr lang="zh-CN" altLang="en-US" sz="2800" b="1" dirty="0">
                <a:solidFill>
                  <a:srgbClr val="C00000"/>
                </a:solidFill>
                <a:ea typeface="楷体_GB2312" pitchFamily="49" charset="-122"/>
              </a:rPr>
              <a:t>字符指针</a:t>
            </a:r>
            <a:r>
              <a:rPr lang="zh-CN" altLang="en-US" sz="2800" b="1" dirty="0">
                <a:ea typeface="楷体_GB2312" pitchFamily="49" charset="-122"/>
              </a:rPr>
              <a:t>时，如未对它赋初值，则其所指数据是不定的，因而直接使用是危险的。</a:t>
            </a:r>
            <a:endParaRPr lang="zh-CN" altLang="en-US" sz="2800" b="1" dirty="0">
              <a:ea typeface="楷体_GB2312" pitchFamily="49" charset="-122"/>
            </a:endParaRPr>
          </a:p>
          <a:p>
            <a:pPr eaLnBrk="1" hangingPunct="1"/>
            <a:r>
              <a:rPr lang="en-US" altLang="zh-CN" sz="2800" b="1" dirty="0" err="1">
                <a:ea typeface="楷体_GB2312" pitchFamily="49" charset="-122"/>
              </a:rPr>
              <a:t>e.g</a:t>
            </a:r>
            <a:r>
              <a:rPr lang="zh-CN" altLang="en-US" sz="2800" b="1" dirty="0">
                <a:ea typeface="楷体_GB2312" pitchFamily="49" charset="-122"/>
              </a:rPr>
              <a:t>输入字符串时</a:t>
            </a:r>
            <a:endParaRPr lang="zh-CN" altLang="en-US" sz="2800" b="1" dirty="0">
              <a:ea typeface="楷体_GB2312" pitchFamily="49" charset="-122"/>
            </a:endParaRPr>
          </a:p>
          <a:p>
            <a:pPr eaLnBrk="1" hangingPunct="1">
              <a:spcBef>
                <a:spcPct val="0"/>
              </a:spcBef>
              <a:buFontTx/>
              <a:buNone/>
            </a:pPr>
            <a:r>
              <a:rPr lang="zh-CN" altLang="en-US" sz="2800" b="1" dirty="0">
                <a:ea typeface="楷体_GB2312" pitchFamily="49" charset="-122"/>
              </a:rPr>
              <a:t>	</a:t>
            </a:r>
            <a:r>
              <a:rPr lang="en-US" altLang="zh-CN" sz="2600" b="1" dirty="0">
                <a:solidFill>
                  <a:srgbClr val="0000FF"/>
                </a:solidFill>
                <a:ea typeface="楷体_GB2312" pitchFamily="49" charset="-122"/>
              </a:rPr>
              <a:t>char</a:t>
            </a:r>
            <a:r>
              <a:rPr lang="en-US" altLang="zh-CN" sz="2600" b="1" dirty="0">
                <a:ea typeface="楷体_GB2312" pitchFamily="49" charset="-122"/>
              </a:rPr>
              <a:t>  </a:t>
            </a:r>
            <a:r>
              <a:rPr kumimoji="1" lang="en-US" altLang="zh-CN" sz="2600" b="1" dirty="0" err="1">
                <a:ea typeface="楷体_GB2312" pitchFamily="49" charset="-122"/>
              </a:rPr>
              <a:t>str</a:t>
            </a:r>
            <a:r>
              <a:rPr kumimoji="1" lang="en-US" altLang="zh-CN" sz="2600" b="1" dirty="0">
                <a:ea typeface="楷体_GB2312" pitchFamily="49" charset="-122"/>
              </a:rPr>
              <a:t>[10];</a:t>
            </a:r>
            <a:endParaRPr kumimoji="1" lang="en-US" altLang="zh-CN" sz="2600" b="1" dirty="0">
              <a:ea typeface="楷体_GB2312" pitchFamily="49" charset="-122"/>
            </a:endParaRPr>
          </a:p>
          <a:p>
            <a:pPr eaLnBrk="1" hangingPunct="1">
              <a:spcBef>
                <a:spcPct val="0"/>
              </a:spcBef>
              <a:buFontTx/>
              <a:buNone/>
            </a:pPr>
            <a:r>
              <a:rPr kumimoji="1" lang="en-US" altLang="zh-CN" sz="2600" b="1" dirty="0">
                <a:ea typeface="楷体_GB2312" pitchFamily="49" charset="-122"/>
              </a:rPr>
              <a:t>    	</a:t>
            </a:r>
            <a:r>
              <a:rPr kumimoji="1" lang="en-US" altLang="zh-CN" sz="2600" b="1" dirty="0" err="1">
                <a:ea typeface="楷体_GB2312" pitchFamily="49" charset="-122"/>
              </a:rPr>
              <a:t>scanf</a:t>
            </a:r>
            <a:r>
              <a:rPr kumimoji="1" lang="en-US" altLang="zh-CN" sz="2600" b="1" dirty="0">
                <a:ea typeface="楷体_GB2312" pitchFamily="49" charset="-122"/>
              </a:rPr>
              <a:t>("%s", </a:t>
            </a:r>
            <a:r>
              <a:rPr kumimoji="1" lang="en-US" altLang="zh-CN" sz="2600" b="1" dirty="0" err="1">
                <a:ea typeface="楷体_GB2312" pitchFamily="49" charset="-122"/>
              </a:rPr>
              <a:t>str</a:t>
            </a:r>
            <a:r>
              <a:rPr kumimoji="1" lang="en-US" altLang="zh-CN" sz="2600" b="1" dirty="0">
                <a:ea typeface="楷体_GB2312" pitchFamily="49" charset="-122"/>
              </a:rPr>
              <a:t>);   </a:t>
            </a:r>
            <a:r>
              <a:rPr kumimoji="1" lang="en-US" altLang="zh-CN" sz="2600" b="1" dirty="0">
                <a:solidFill>
                  <a:srgbClr val="006600"/>
                </a:solidFill>
                <a:ea typeface="楷体_GB2312" pitchFamily="49" charset="-122"/>
              </a:rPr>
              <a:t>/*</a:t>
            </a:r>
            <a:r>
              <a:rPr kumimoji="1" lang="zh-CN" altLang="en-US" sz="2600" b="1" dirty="0">
                <a:solidFill>
                  <a:srgbClr val="006600"/>
                </a:solidFill>
                <a:ea typeface="楷体_GB2312" pitchFamily="49" charset="-122"/>
              </a:rPr>
              <a:t>正确*</a:t>
            </a:r>
            <a:r>
              <a:rPr kumimoji="1" lang="en-US" altLang="zh-CN" sz="2600" b="1" dirty="0">
                <a:solidFill>
                  <a:srgbClr val="006600"/>
                </a:solidFill>
                <a:ea typeface="楷体_GB2312" pitchFamily="49" charset="-122"/>
              </a:rPr>
              <a:t>/</a:t>
            </a:r>
            <a:endParaRPr kumimoji="1" lang="en-US" altLang="zh-CN" sz="2600" b="1" dirty="0">
              <a:solidFill>
                <a:srgbClr val="006600"/>
              </a:solidFill>
              <a:ea typeface="楷体_GB2312" pitchFamily="49" charset="-122"/>
            </a:endParaRPr>
          </a:p>
          <a:p>
            <a:pPr eaLnBrk="1" hangingPunct="1">
              <a:spcBef>
                <a:spcPct val="0"/>
              </a:spcBef>
              <a:buFontTx/>
              <a:buNone/>
            </a:pPr>
            <a:r>
              <a:rPr lang="en-US" altLang="zh-CN" sz="2600" b="1" dirty="0">
                <a:ea typeface="楷体_GB2312" pitchFamily="49" charset="-122"/>
              </a:rPr>
              <a:t>   </a:t>
            </a:r>
            <a:endParaRPr lang="en-US" altLang="zh-CN" sz="2600" b="1" dirty="0">
              <a:ea typeface="楷体_GB2312" pitchFamily="49" charset="-122"/>
            </a:endParaRPr>
          </a:p>
          <a:p>
            <a:pPr eaLnBrk="1" hangingPunct="1">
              <a:spcBef>
                <a:spcPct val="0"/>
              </a:spcBef>
              <a:buFontTx/>
              <a:buNone/>
            </a:pPr>
            <a:r>
              <a:rPr lang="en-US" altLang="zh-CN" sz="2600" b="1" dirty="0">
                <a:ea typeface="楷体_GB2312" pitchFamily="49" charset="-122"/>
              </a:rPr>
              <a:t>  	</a:t>
            </a:r>
            <a:r>
              <a:rPr lang="en-US" altLang="zh-CN" sz="2600" b="1" dirty="0">
                <a:solidFill>
                  <a:srgbClr val="0000FF"/>
                </a:solidFill>
                <a:ea typeface="楷体_GB2312" pitchFamily="49" charset="-122"/>
              </a:rPr>
              <a:t>char</a:t>
            </a:r>
            <a:r>
              <a:rPr lang="en-US" altLang="zh-CN" sz="2600" b="1" dirty="0">
                <a:ea typeface="楷体_GB2312" pitchFamily="49" charset="-122"/>
              </a:rPr>
              <a:t> </a:t>
            </a:r>
            <a:r>
              <a:rPr kumimoji="1" lang="en-US" altLang="zh-CN" sz="2600" b="1" dirty="0">
                <a:ea typeface="楷体_GB2312" pitchFamily="49" charset="-122"/>
              </a:rPr>
              <a:t>*a; 				</a:t>
            </a:r>
            <a:r>
              <a:rPr lang="en-US" altLang="zh-CN" sz="2600" b="1" dirty="0">
                <a:solidFill>
                  <a:srgbClr val="0000FF"/>
                </a:solidFill>
                <a:ea typeface="楷体_GB2312" pitchFamily="49" charset="-122"/>
              </a:rPr>
              <a:t>char</a:t>
            </a:r>
            <a:r>
              <a:rPr lang="en-US" altLang="zh-CN" sz="2600" b="1" dirty="0">
                <a:ea typeface="楷体_GB2312" pitchFamily="49" charset="-122"/>
              </a:rPr>
              <a:t> </a:t>
            </a:r>
            <a:r>
              <a:rPr kumimoji="1" lang="en-US" altLang="zh-CN" sz="2600" b="1" dirty="0">
                <a:ea typeface="楷体_GB2312" pitchFamily="49" charset="-122"/>
              </a:rPr>
              <a:t>*a;</a:t>
            </a:r>
            <a:r>
              <a:rPr lang="en-US" altLang="zh-CN" sz="2600" b="1" dirty="0">
                <a:ea typeface="楷体_GB2312" pitchFamily="49" charset="-122"/>
              </a:rPr>
              <a:t> </a:t>
            </a:r>
            <a:endParaRPr kumimoji="1" lang="en-US" altLang="zh-CN" sz="2600" b="1" dirty="0">
              <a:ea typeface="楷体_GB2312" pitchFamily="49" charset="-122"/>
            </a:endParaRPr>
          </a:p>
          <a:p>
            <a:pPr algn="just" eaLnBrk="1" hangingPunct="1">
              <a:spcBef>
                <a:spcPct val="0"/>
              </a:spcBef>
              <a:buFontTx/>
              <a:buNone/>
            </a:pPr>
            <a:r>
              <a:rPr kumimoji="1" lang="en-US" altLang="zh-CN" sz="2600" b="1" dirty="0">
                <a:ea typeface="楷体_GB2312" pitchFamily="49" charset="-122"/>
              </a:rPr>
              <a:t>    	</a:t>
            </a:r>
            <a:r>
              <a:rPr kumimoji="1" lang="en-US" altLang="zh-CN" sz="2600" b="1" dirty="0" err="1">
                <a:ea typeface="楷体_GB2312" pitchFamily="49" charset="-122"/>
              </a:rPr>
              <a:t>scanf</a:t>
            </a:r>
            <a:r>
              <a:rPr kumimoji="1" lang="en-US" altLang="zh-CN" sz="2600" b="1" dirty="0">
                <a:ea typeface="楷体_GB2312" pitchFamily="49" charset="-122"/>
              </a:rPr>
              <a:t>(“%s”, a); 			</a:t>
            </a:r>
            <a:r>
              <a:rPr lang="en-US" altLang="zh-CN" sz="2600" b="1" dirty="0">
                <a:solidFill>
                  <a:srgbClr val="0000FF"/>
                </a:solidFill>
                <a:ea typeface="楷体_GB2312" pitchFamily="49" charset="-122"/>
              </a:rPr>
              <a:t>char</a:t>
            </a:r>
            <a:r>
              <a:rPr lang="en-US" altLang="zh-CN" sz="2600" b="1" dirty="0">
                <a:ea typeface="楷体_GB2312" pitchFamily="49" charset="-122"/>
              </a:rPr>
              <a:t> </a:t>
            </a:r>
            <a:r>
              <a:rPr kumimoji="1" lang="en-US" altLang="zh-CN" sz="2600" b="1" dirty="0" err="1">
                <a:ea typeface="楷体_GB2312" pitchFamily="49" charset="-122"/>
              </a:rPr>
              <a:t>str</a:t>
            </a:r>
            <a:r>
              <a:rPr kumimoji="1" lang="en-US" altLang="zh-CN" sz="2600" b="1" dirty="0">
                <a:ea typeface="楷体_GB2312" pitchFamily="49" charset="-122"/>
              </a:rPr>
              <a:t>[10];</a:t>
            </a:r>
            <a:endParaRPr kumimoji="1" lang="en-US" altLang="zh-CN" sz="2600" b="1" dirty="0">
              <a:ea typeface="楷体_GB2312" pitchFamily="49" charset="-122"/>
            </a:endParaRPr>
          </a:p>
          <a:p>
            <a:pPr algn="just" eaLnBrk="1" hangingPunct="1">
              <a:spcBef>
                <a:spcPct val="0"/>
              </a:spcBef>
              <a:buFontTx/>
              <a:buNone/>
            </a:pPr>
            <a:r>
              <a:rPr kumimoji="1" lang="en-US" altLang="zh-CN" sz="2600" b="1" dirty="0">
                <a:ea typeface="楷体_GB2312" pitchFamily="49" charset="-122"/>
              </a:rPr>
              <a:t>   </a:t>
            </a:r>
            <a:r>
              <a:rPr kumimoji="1" lang="en-US" altLang="zh-CN" sz="2600" b="1" dirty="0">
                <a:solidFill>
                  <a:srgbClr val="006600"/>
                </a:solidFill>
                <a:ea typeface="楷体_GB2312" pitchFamily="49" charset="-122"/>
              </a:rPr>
              <a:t>/*</a:t>
            </a:r>
            <a:r>
              <a:rPr kumimoji="1" lang="zh-CN" altLang="en-US" sz="2600" b="1" dirty="0">
                <a:solidFill>
                  <a:srgbClr val="006600"/>
                </a:solidFill>
                <a:ea typeface="楷体_GB2312" pitchFamily="49" charset="-122"/>
              </a:rPr>
              <a:t>错误</a:t>
            </a:r>
            <a:r>
              <a:rPr kumimoji="1" lang="en-US" altLang="zh-CN" sz="2600" b="1" dirty="0">
                <a:solidFill>
                  <a:srgbClr val="006600"/>
                </a:solidFill>
                <a:ea typeface="楷体_GB2312" pitchFamily="49" charset="-122"/>
              </a:rPr>
              <a:t>,</a:t>
            </a:r>
            <a:r>
              <a:rPr kumimoji="1" lang="zh-CN" altLang="en-US" sz="2600" b="1" dirty="0">
                <a:solidFill>
                  <a:srgbClr val="006600"/>
                </a:solidFill>
                <a:ea typeface="楷体_GB2312" pitchFamily="49" charset="-122"/>
              </a:rPr>
              <a:t>指针指向不明*</a:t>
            </a:r>
            <a:r>
              <a:rPr kumimoji="1" lang="en-US" altLang="zh-CN" sz="2600" b="1" dirty="0">
                <a:solidFill>
                  <a:srgbClr val="006600"/>
                </a:solidFill>
                <a:ea typeface="楷体_GB2312" pitchFamily="49" charset="-122"/>
              </a:rPr>
              <a:t>/    	</a:t>
            </a:r>
            <a:r>
              <a:rPr kumimoji="1" lang="en-US" altLang="zh-CN" sz="2600" b="1" dirty="0">
                <a:ea typeface="楷体_GB2312" pitchFamily="49" charset="-122"/>
              </a:rPr>
              <a:t>a = </a:t>
            </a:r>
            <a:r>
              <a:rPr kumimoji="1" lang="en-US" altLang="zh-CN" sz="2600" b="1" dirty="0" err="1">
                <a:ea typeface="楷体_GB2312" pitchFamily="49" charset="-122"/>
              </a:rPr>
              <a:t>str</a:t>
            </a:r>
            <a:r>
              <a:rPr kumimoji="1" lang="en-US" altLang="zh-CN" sz="2600" b="1" dirty="0">
                <a:ea typeface="楷体_GB2312" pitchFamily="49" charset="-122"/>
              </a:rPr>
              <a:t>; </a:t>
            </a:r>
            <a:endParaRPr kumimoji="1" lang="en-US" altLang="zh-CN" sz="2600" b="1" dirty="0">
              <a:ea typeface="楷体_GB2312" pitchFamily="49" charset="-122"/>
            </a:endParaRPr>
          </a:p>
          <a:p>
            <a:pPr lvl="3" eaLnBrk="1" hangingPunct="1">
              <a:spcBef>
                <a:spcPct val="0"/>
              </a:spcBef>
              <a:buFontTx/>
              <a:buNone/>
            </a:pPr>
            <a:r>
              <a:rPr kumimoji="1" lang="en-US" altLang="zh-CN" sz="2400" b="1" dirty="0">
                <a:ea typeface="楷体_GB2312" pitchFamily="49" charset="-122"/>
              </a:rPr>
              <a:t>   				             </a:t>
            </a:r>
            <a:r>
              <a:rPr kumimoji="1" lang="en-US" altLang="zh-CN" sz="2400" b="1" dirty="0" err="1">
                <a:ea typeface="楷体_GB2312" pitchFamily="49" charset="-122"/>
              </a:rPr>
              <a:t>scanf</a:t>
            </a:r>
            <a:r>
              <a:rPr kumimoji="1" lang="en-US" altLang="zh-CN" sz="2400" b="1" dirty="0">
                <a:ea typeface="楷体_GB2312" pitchFamily="49" charset="-122"/>
              </a:rPr>
              <a:t>("%s", a); </a:t>
            </a:r>
            <a:r>
              <a:rPr kumimoji="1" lang="en-US" altLang="zh-CN" sz="2400" b="1" dirty="0">
                <a:solidFill>
                  <a:srgbClr val="006600"/>
                </a:solidFill>
                <a:ea typeface="楷体_GB2312" pitchFamily="49" charset="-122"/>
              </a:rPr>
              <a:t>/*</a:t>
            </a:r>
            <a:r>
              <a:rPr kumimoji="1" lang="zh-CN" altLang="en-US" sz="2400" b="1" dirty="0">
                <a:solidFill>
                  <a:srgbClr val="006600"/>
                </a:solidFill>
                <a:ea typeface="楷体_GB2312" pitchFamily="49" charset="-122"/>
              </a:rPr>
              <a:t>正确*</a:t>
            </a:r>
            <a:r>
              <a:rPr kumimoji="1" lang="en-US" altLang="zh-CN" sz="2400" b="1" dirty="0">
                <a:solidFill>
                  <a:srgbClr val="006600"/>
                </a:solidFill>
                <a:ea typeface="楷体_GB2312" pitchFamily="49" charset="-122"/>
              </a:rPr>
              <a:t>/</a:t>
            </a:r>
            <a:endParaRPr lang="en-US" altLang="zh-CN" sz="2400" b="1" dirty="0">
              <a:ea typeface="楷体_GB2312" pitchFamily="49" charset="-122"/>
            </a:endParaRPr>
          </a:p>
        </p:txBody>
      </p:sp>
      <p:sp>
        <p:nvSpPr>
          <p:cNvPr id="107523" name="Rectangle 2"/>
          <p:cNvSpPr>
            <a:spLocks noGrp="1" noChangeArrowheads="1"/>
          </p:cNvSpPr>
          <p:nvPr>
            <p:ph type="title"/>
          </p:nvPr>
        </p:nvSpPr>
        <p:spPr>
          <a:xfrm>
            <a:off x="838200" y="0"/>
            <a:ext cx="8229600" cy="1143000"/>
          </a:xfrm>
        </p:spPr>
        <p:txBody>
          <a:bodyPr/>
          <a:lstStyle/>
          <a:p>
            <a:pPr eaLnBrk="1" hangingPunct="1"/>
            <a:r>
              <a:rPr lang="zh-CN" altLang="en-US" sz="4000" b="1">
                <a:solidFill>
                  <a:srgbClr val="993300"/>
                </a:solidFill>
                <a:latin typeface="楷体_GB2312" pitchFamily="49" charset="-122"/>
                <a:ea typeface="楷体_GB2312" pitchFamily="49" charset="-122"/>
              </a:rPr>
              <a:t>字符指针</a:t>
            </a:r>
            <a:r>
              <a:rPr lang="zh-CN" altLang="en-US" sz="4000" b="1">
                <a:latin typeface="楷体_GB2312" pitchFamily="49" charset="-122"/>
                <a:ea typeface="楷体_GB2312" pitchFamily="49" charset="-122"/>
              </a:rPr>
              <a:t>与字符数组</a:t>
            </a:r>
            <a:endParaRPr lang="zh-CN" altLang="en-US" sz="4000" b="1">
              <a:latin typeface="楷体_GB2312" pitchFamily="49" charset="-122"/>
              <a:ea typeface="楷体_GB2312" pitchFamily="49" charset="-122"/>
            </a:endParaRPr>
          </a:p>
        </p:txBody>
      </p:sp>
      <p:sp>
        <p:nvSpPr>
          <p:cNvPr id="1075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8AED054-A0C3-45A9-8C7E-9B35EC802AAD}"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linds(horizontal)">
                                      <p:cBhvr>
                                        <p:cTn id="7" dur="500"/>
                                        <p:tgtEl>
                                          <p:spTgt spid="71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blinds(horizontal)">
                                      <p:cBhvr>
                                        <p:cTn id="12" dur="500"/>
                                        <p:tgtEl>
                                          <p:spTgt spid="71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blinds(horizontal)">
                                      <p:cBhvr>
                                        <p:cTn id="17" dur="500"/>
                                        <p:tgtEl>
                                          <p:spTgt spid="71065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10659">
                                            <p:txEl>
                                              <p:pRg st="3" end="3"/>
                                            </p:txEl>
                                          </p:spTgt>
                                        </p:tgtEl>
                                        <p:attrNameLst>
                                          <p:attrName>style.visibility</p:attrName>
                                        </p:attrNameLst>
                                      </p:cBhvr>
                                      <p:to>
                                        <p:strVal val="visible"/>
                                      </p:to>
                                    </p:set>
                                    <p:animEffect transition="in" filter="blinds(horizontal)">
                                      <p:cBhvr>
                                        <p:cTn id="20" dur="500"/>
                                        <p:tgtEl>
                                          <p:spTgt spid="7106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0659">
                                            <p:txEl>
                                              <p:pRg st="4" end="4"/>
                                            </p:txEl>
                                          </p:spTgt>
                                        </p:tgtEl>
                                        <p:attrNameLst>
                                          <p:attrName>style.visibility</p:attrName>
                                        </p:attrNameLst>
                                      </p:cBhvr>
                                      <p:to>
                                        <p:strVal val="visible"/>
                                      </p:to>
                                    </p:set>
                                    <p:animEffect transition="in" filter="blinds(horizontal)">
                                      <p:cBhvr>
                                        <p:cTn id="23" dur="500"/>
                                        <p:tgtEl>
                                          <p:spTgt spid="7106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0659">
                                            <p:txEl>
                                              <p:pRg st="5" end="5"/>
                                            </p:txEl>
                                          </p:spTgt>
                                        </p:tgtEl>
                                        <p:attrNameLst>
                                          <p:attrName>style.visibility</p:attrName>
                                        </p:attrNameLst>
                                      </p:cBhvr>
                                      <p:to>
                                        <p:strVal val="visible"/>
                                      </p:to>
                                    </p:set>
                                    <p:animEffect transition="in" filter="blinds(horizontal)">
                                      <p:cBhvr>
                                        <p:cTn id="26" dur="500"/>
                                        <p:tgtEl>
                                          <p:spTgt spid="71065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10659">
                                            <p:txEl>
                                              <p:pRg st="6" end="6"/>
                                            </p:txEl>
                                          </p:spTgt>
                                        </p:tgtEl>
                                        <p:attrNameLst>
                                          <p:attrName>style.visibility</p:attrName>
                                        </p:attrNameLst>
                                      </p:cBhvr>
                                      <p:to>
                                        <p:strVal val="visible"/>
                                      </p:to>
                                    </p:set>
                                    <p:animEffect transition="in" filter="blinds(horizontal)">
                                      <p:cBhvr>
                                        <p:cTn id="29" dur="500"/>
                                        <p:tgtEl>
                                          <p:spTgt spid="71065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10659">
                                            <p:txEl>
                                              <p:pRg st="7" end="7"/>
                                            </p:txEl>
                                          </p:spTgt>
                                        </p:tgtEl>
                                        <p:attrNameLst>
                                          <p:attrName>style.visibility</p:attrName>
                                        </p:attrNameLst>
                                      </p:cBhvr>
                                      <p:to>
                                        <p:strVal val="visible"/>
                                      </p:to>
                                    </p:set>
                                    <p:animEffect transition="in" filter="blinds(horizontal)">
                                      <p:cBhvr>
                                        <p:cTn id="32" dur="500"/>
                                        <p:tgtEl>
                                          <p:spTgt spid="710659">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10659">
                                            <p:txEl>
                                              <p:pRg st="8" end="8"/>
                                            </p:txEl>
                                          </p:spTgt>
                                        </p:tgtEl>
                                        <p:attrNameLst>
                                          <p:attrName>style.visibility</p:attrName>
                                        </p:attrNameLst>
                                      </p:cBhvr>
                                      <p:to>
                                        <p:strVal val="visible"/>
                                      </p:to>
                                    </p:set>
                                    <p:animEffect transition="in" filter="blinds(horizontal)">
                                      <p:cBhvr>
                                        <p:cTn id="35" dur="500"/>
                                        <p:tgtEl>
                                          <p:spTgt spid="710659">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10659">
                                            <p:txEl>
                                              <p:pRg st="9" end="9"/>
                                            </p:txEl>
                                          </p:spTgt>
                                        </p:tgtEl>
                                        <p:attrNameLst>
                                          <p:attrName>style.visibility</p:attrName>
                                        </p:attrNameLst>
                                      </p:cBhvr>
                                      <p:to>
                                        <p:strVal val="visible"/>
                                      </p:to>
                                    </p:set>
                                    <p:animEffect transition="in" filter="blinds(horizontal)">
                                      <p:cBhvr>
                                        <p:cTn id="38" dur="500"/>
                                        <p:tgtEl>
                                          <p:spTgt spid="710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1063871" y="846140"/>
            <a:ext cx="7746023" cy="4784725"/>
          </a:xfrm>
        </p:spPr>
        <p:txBody>
          <a:bodyPr/>
          <a:lstStyle/>
          <a:p>
            <a:pPr eaLnBrk="1" hangingPunct="1">
              <a:lnSpc>
                <a:spcPct val="95000"/>
              </a:lnSpc>
              <a:spcBef>
                <a:spcPct val="0"/>
              </a:spcBef>
              <a:buFontTx/>
              <a:buNone/>
            </a:pPr>
            <a:r>
              <a:rPr lang="fr-FR" altLang="zh-CN" sz="2600" b="1">
                <a:solidFill>
                  <a:srgbClr val="006600"/>
                </a:solidFill>
                <a:ea typeface="楷体_GB2312" pitchFamily="49" charset="-122"/>
              </a:rPr>
              <a:t>/*</a:t>
            </a:r>
            <a:r>
              <a:rPr lang="zh-CN" altLang="fr-FR" sz="2600" b="1">
                <a:solidFill>
                  <a:srgbClr val="006600"/>
                </a:solidFill>
                <a:ea typeface="楷体_GB2312" pitchFamily="49" charset="-122"/>
              </a:rPr>
              <a:t>函数功能</a:t>
            </a:r>
            <a:r>
              <a:rPr lang="fr-FR" altLang="zh-CN" sz="2600" b="1">
                <a:solidFill>
                  <a:srgbClr val="006600"/>
                </a:solidFill>
                <a:ea typeface="楷体_GB2312" pitchFamily="49" charset="-122"/>
              </a:rPr>
              <a:t>:	</a:t>
            </a:r>
            <a:r>
              <a:rPr lang="zh-CN" altLang="fr-FR" sz="2600" b="1">
                <a:solidFill>
                  <a:srgbClr val="006600"/>
                </a:solidFill>
                <a:ea typeface="楷体_GB2312" pitchFamily="49" charset="-122"/>
              </a:rPr>
              <a:t>字符串拷贝</a:t>
            </a:r>
            <a:endParaRPr lang="zh-CN" altLang="fr-FR" sz="2600" b="1">
              <a:solidFill>
                <a:srgbClr val="006600"/>
              </a:solidFill>
              <a:ea typeface="楷体_GB2312" pitchFamily="49" charset="-122"/>
            </a:endParaRPr>
          </a:p>
          <a:p>
            <a:pPr eaLnBrk="1" hangingPunct="1">
              <a:lnSpc>
                <a:spcPct val="95000"/>
              </a:lnSpc>
              <a:spcBef>
                <a:spcPct val="0"/>
              </a:spcBef>
              <a:buFontTx/>
              <a:buNone/>
            </a:pPr>
            <a:r>
              <a:rPr lang="zh-CN" altLang="fr-FR" sz="2600" b="1">
                <a:solidFill>
                  <a:srgbClr val="006600"/>
                </a:solidFill>
                <a:ea typeface="楷体_GB2312" pitchFamily="49" charset="-122"/>
              </a:rPr>
              <a:t>  函数参数：	字符型数组</a:t>
            </a:r>
            <a:r>
              <a:rPr lang="fr-FR" altLang="zh-CN" sz="2600" b="1">
                <a:solidFill>
                  <a:srgbClr val="006600"/>
                </a:solidFill>
                <a:ea typeface="楷体_GB2312" pitchFamily="49" charset="-122"/>
              </a:rPr>
              <a:t>from</a:t>
            </a:r>
            <a:r>
              <a:rPr lang="zh-CN" altLang="fr-FR" sz="2600" b="1">
                <a:solidFill>
                  <a:srgbClr val="006600"/>
                </a:solidFill>
                <a:ea typeface="楷体_GB2312" pitchFamily="49" charset="-122"/>
              </a:rPr>
              <a:t>，存储源字符串</a:t>
            </a:r>
            <a:endParaRPr lang="zh-CN" altLang="fr-FR" sz="2600" b="1">
              <a:solidFill>
                <a:srgbClr val="006600"/>
              </a:solidFill>
              <a:ea typeface="楷体_GB2312" pitchFamily="49" charset="-122"/>
            </a:endParaRPr>
          </a:p>
          <a:p>
            <a:pPr eaLnBrk="1" hangingPunct="1">
              <a:lnSpc>
                <a:spcPct val="95000"/>
              </a:lnSpc>
              <a:spcBef>
                <a:spcPct val="0"/>
              </a:spcBef>
              <a:buFontTx/>
              <a:buNone/>
            </a:pPr>
            <a:r>
              <a:rPr lang="zh-CN" altLang="fr-FR" sz="2600" b="1">
                <a:solidFill>
                  <a:srgbClr val="006600"/>
                </a:solidFill>
                <a:ea typeface="楷体_GB2312" pitchFamily="49" charset="-122"/>
              </a:rPr>
              <a:t>             	字符型数组</a:t>
            </a:r>
            <a:r>
              <a:rPr lang="fr-FR" altLang="zh-CN" sz="2600" b="1">
                <a:solidFill>
                  <a:srgbClr val="006600"/>
                </a:solidFill>
                <a:ea typeface="楷体_GB2312" pitchFamily="49" charset="-122"/>
              </a:rPr>
              <a:t>to</a:t>
            </a:r>
            <a:r>
              <a:rPr lang="zh-CN" altLang="fr-FR" sz="2600" b="1">
                <a:solidFill>
                  <a:srgbClr val="006600"/>
                </a:solidFill>
                <a:ea typeface="楷体_GB2312" pitchFamily="49" charset="-122"/>
              </a:rPr>
              <a:t>，存储目的字符串</a:t>
            </a:r>
            <a:endParaRPr lang="zh-CN" altLang="fr-FR" sz="2600" b="1">
              <a:solidFill>
                <a:srgbClr val="006600"/>
              </a:solidFill>
              <a:ea typeface="楷体_GB2312" pitchFamily="49" charset="-122"/>
            </a:endParaRPr>
          </a:p>
          <a:p>
            <a:pPr eaLnBrk="1" hangingPunct="1">
              <a:lnSpc>
                <a:spcPct val="95000"/>
              </a:lnSpc>
              <a:spcBef>
                <a:spcPct val="0"/>
              </a:spcBef>
              <a:buFontTx/>
              <a:buNone/>
            </a:pPr>
            <a:r>
              <a:rPr lang="zh-CN" altLang="fr-FR" sz="2600" b="1">
                <a:solidFill>
                  <a:srgbClr val="006600"/>
                </a:solidFill>
                <a:ea typeface="楷体_GB2312" pitchFamily="49" charset="-122"/>
              </a:rPr>
              <a:t>  函数返回值：无*</a:t>
            </a:r>
            <a:r>
              <a:rPr lang="fr-FR" altLang="zh-CN" sz="2600" b="1">
                <a:solidFill>
                  <a:srgbClr val="006600"/>
                </a:solidFill>
                <a:ea typeface="楷体_GB2312" pitchFamily="49" charset="-122"/>
              </a:rPr>
              <a:t>/</a:t>
            </a:r>
            <a:endParaRPr lang="fr-FR" altLang="zh-CN" sz="2600" b="1">
              <a:solidFill>
                <a:srgbClr val="006600"/>
              </a:solidFill>
              <a:ea typeface="楷体_GB2312" pitchFamily="49" charset="-122"/>
            </a:endParaRPr>
          </a:p>
          <a:p>
            <a:pPr eaLnBrk="1" hangingPunct="1">
              <a:lnSpc>
                <a:spcPct val="95000"/>
              </a:lnSpc>
              <a:spcBef>
                <a:spcPct val="0"/>
              </a:spcBef>
              <a:buFontTx/>
              <a:buNone/>
            </a:pPr>
            <a:r>
              <a:rPr lang="fr-FR" altLang="zh-CN" sz="2600" b="1"/>
              <a:t>void  MyStrcpy(</a:t>
            </a:r>
            <a:r>
              <a:rPr lang="fr-FR" altLang="zh-CN" sz="2600" b="1">
                <a:solidFill>
                  <a:srgbClr val="0066FF"/>
                </a:solidFill>
              </a:rPr>
              <a:t>char</a:t>
            </a:r>
            <a:r>
              <a:rPr lang="fr-FR" altLang="zh-CN" sz="2600" b="1"/>
              <a:t> to[ ], </a:t>
            </a:r>
            <a:r>
              <a:rPr lang="fr-FR" altLang="zh-CN" sz="2600" b="1">
                <a:solidFill>
                  <a:srgbClr val="0066FF"/>
                </a:solidFill>
              </a:rPr>
              <a:t>char</a:t>
            </a:r>
            <a:r>
              <a:rPr lang="fr-FR" altLang="zh-CN" sz="2600" b="1"/>
              <a:t> from[ ])</a:t>
            </a:r>
            <a:endParaRPr lang="fr-FR" altLang="zh-CN" sz="2600" b="1"/>
          </a:p>
          <a:p>
            <a:pPr eaLnBrk="1" hangingPunct="1">
              <a:lnSpc>
                <a:spcPct val="95000"/>
              </a:lnSpc>
              <a:spcBef>
                <a:spcPct val="0"/>
              </a:spcBef>
              <a:buFontTx/>
              <a:buNone/>
            </a:pPr>
            <a:r>
              <a:rPr lang="fr-FR" altLang="zh-CN" sz="2600" b="1"/>
              <a:t>{</a:t>
            </a:r>
            <a:endParaRPr lang="fr-FR" altLang="zh-CN" sz="2600" b="1"/>
          </a:p>
          <a:p>
            <a:pPr eaLnBrk="1" hangingPunct="1">
              <a:lnSpc>
                <a:spcPct val="95000"/>
              </a:lnSpc>
              <a:spcBef>
                <a:spcPct val="0"/>
              </a:spcBef>
              <a:buFontTx/>
              <a:buNone/>
            </a:pPr>
            <a:r>
              <a:rPr lang="fr-FR" altLang="zh-CN" sz="2600" b="1"/>
              <a:t>	</a:t>
            </a:r>
            <a:r>
              <a:rPr lang="fr-FR" altLang="zh-CN" sz="2600" b="1">
                <a:solidFill>
                  <a:srgbClr val="0066FF"/>
                </a:solidFill>
              </a:rPr>
              <a:t>int</a:t>
            </a:r>
            <a:r>
              <a:rPr lang="fr-FR" altLang="zh-CN" sz="2600" b="1"/>
              <a:t>  i = 0;                      </a:t>
            </a:r>
            <a:endParaRPr lang="fr-FR" altLang="zh-CN" sz="2600" b="1"/>
          </a:p>
          <a:p>
            <a:pPr eaLnBrk="1" hangingPunct="1">
              <a:lnSpc>
                <a:spcPct val="95000"/>
              </a:lnSpc>
              <a:spcBef>
                <a:spcPct val="0"/>
              </a:spcBef>
              <a:buFontTx/>
              <a:buNone/>
            </a:pPr>
            <a:r>
              <a:rPr lang="fr-FR" altLang="zh-CN" sz="2600" b="1"/>
              <a:t>	</a:t>
            </a:r>
            <a:r>
              <a:rPr lang="fr-FR" altLang="zh-CN" sz="2600" b="1">
                <a:solidFill>
                  <a:srgbClr val="0066FF"/>
                </a:solidFill>
              </a:rPr>
              <a:t>while</a:t>
            </a:r>
            <a:r>
              <a:rPr lang="fr-FR" altLang="zh-CN" sz="2600" b="1"/>
              <a:t> (from[i] != '\0')</a:t>
            </a:r>
            <a:endParaRPr lang="fr-FR" altLang="zh-CN" sz="2600" b="1"/>
          </a:p>
          <a:p>
            <a:pPr eaLnBrk="1" hangingPunct="1">
              <a:lnSpc>
                <a:spcPct val="95000"/>
              </a:lnSpc>
              <a:spcBef>
                <a:spcPct val="0"/>
              </a:spcBef>
              <a:buFontTx/>
              <a:buNone/>
            </a:pPr>
            <a:r>
              <a:rPr lang="fr-FR" altLang="zh-CN" sz="2600" b="1"/>
              <a:t>	{ </a:t>
            </a:r>
            <a:endParaRPr lang="fr-FR" altLang="zh-CN" sz="2600" b="1"/>
          </a:p>
          <a:p>
            <a:pPr eaLnBrk="1" hangingPunct="1">
              <a:lnSpc>
                <a:spcPct val="95000"/>
              </a:lnSpc>
              <a:spcBef>
                <a:spcPct val="0"/>
              </a:spcBef>
              <a:buFontTx/>
              <a:buNone/>
            </a:pPr>
            <a:r>
              <a:rPr lang="fr-FR" altLang="zh-CN" sz="2600" b="1"/>
              <a:t>    		to[i] = from[i];   </a:t>
            </a:r>
            <a:endParaRPr lang="fr-FR" altLang="zh-CN" sz="2600" b="1"/>
          </a:p>
          <a:p>
            <a:pPr eaLnBrk="1" hangingPunct="1">
              <a:lnSpc>
                <a:spcPct val="95000"/>
              </a:lnSpc>
              <a:spcBef>
                <a:spcPct val="0"/>
              </a:spcBef>
              <a:buFontTx/>
              <a:buNone/>
            </a:pPr>
            <a:r>
              <a:rPr lang="fr-FR" altLang="zh-CN" sz="2600" b="1"/>
              <a:t>	    	i++; 	</a:t>
            </a:r>
            <a:endParaRPr lang="fr-FR" altLang="zh-CN" sz="2600" b="1"/>
          </a:p>
          <a:p>
            <a:pPr eaLnBrk="1" hangingPunct="1">
              <a:lnSpc>
                <a:spcPct val="95000"/>
              </a:lnSpc>
              <a:spcBef>
                <a:spcPct val="0"/>
              </a:spcBef>
              <a:buFontTx/>
              <a:buNone/>
            </a:pPr>
            <a:r>
              <a:rPr lang="fr-FR" altLang="zh-CN" sz="2600" b="1"/>
              <a:t>    }</a:t>
            </a:r>
            <a:endParaRPr lang="fr-FR" altLang="zh-CN" sz="2600" b="1"/>
          </a:p>
          <a:p>
            <a:pPr eaLnBrk="1" hangingPunct="1">
              <a:lnSpc>
                <a:spcPct val="95000"/>
              </a:lnSpc>
              <a:spcBef>
                <a:spcPct val="0"/>
              </a:spcBef>
              <a:buFontTx/>
              <a:buNone/>
            </a:pPr>
            <a:r>
              <a:rPr lang="fr-FR" altLang="zh-CN" sz="2600" b="1"/>
              <a:t>	to[i] = '\0';</a:t>
            </a:r>
            <a:endParaRPr lang="fr-FR" altLang="zh-CN" sz="2600" b="1"/>
          </a:p>
          <a:p>
            <a:pPr eaLnBrk="1" hangingPunct="1">
              <a:lnSpc>
                <a:spcPct val="95000"/>
              </a:lnSpc>
              <a:spcBef>
                <a:spcPct val="0"/>
              </a:spcBef>
              <a:buFontTx/>
              <a:buNone/>
            </a:pPr>
            <a:r>
              <a:rPr lang="fr-FR" altLang="zh-CN" sz="2600" b="1"/>
              <a:t>}</a:t>
            </a:r>
            <a:endParaRPr lang="en-US" altLang="zh-CN" sz="2600" b="1"/>
          </a:p>
        </p:txBody>
      </p:sp>
      <p:sp>
        <p:nvSpPr>
          <p:cNvPr id="108547" name="Rectangle 2"/>
          <p:cNvSpPr>
            <a:spLocks noGrp="1" noChangeArrowheads="1"/>
          </p:cNvSpPr>
          <p:nvPr>
            <p:ph type="title"/>
          </p:nvPr>
        </p:nvSpPr>
        <p:spPr>
          <a:xfrm>
            <a:off x="838200" y="-296863"/>
            <a:ext cx="8229600" cy="1143001"/>
          </a:xfrm>
        </p:spPr>
        <p:txBody>
          <a:bodyPr/>
          <a:lstStyle/>
          <a:p>
            <a:pPr eaLnBrk="1" hangingPunct="1"/>
            <a:r>
              <a:rPr lang="zh-CN" altLang="en-US" sz="4000" b="1">
                <a:latin typeface="楷体_GB2312" pitchFamily="49" charset="-122"/>
                <a:ea typeface="楷体_GB2312" pitchFamily="49" charset="-122"/>
              </a:rPr>
              <a:t>字符串拷贝</a:t>
            </a:r>
            <a:r>
              <a:rPr lang="en-US" altLang="zh-CN" sz="4000" b="1">
                <a:latin typeface="楷体_GB2312" pitchFamily="49" charset="-122"/>
                <a:ea typeface="楷体_GB2312" pitchFamily="49" charset="-122"/>
              </a:rPr>
              <a:t>----</a:t>
            </a:r>
            <a:r>
              <a:rPr lang="zh-CN" altLang="en-US" sz="4000" b="1">
                <a:latin typeface="楷体_GB2312" pitchFamily="49" charset="-122"/>
                <a:ea typeface="楷体_GB2312" pitchFamily="49" charset="-122"/>
              </a:rPr>
              <a:t>字符数组实现</a:t>
            </a:r>
            <a:r>
              <a:rPr lang="zh-CN" altLang="en-US" sz="5400">
                <a:solidFill>
                  <a:schemeClr val="accent2"/>
                </a:solidFill>
                <a:latin typeface="楷体_GB2312" pitchFamily="49" charset="-122"/>
              </a:rPr>
              <a:t> </a:t>
            </a:r>
            <a:endParaRPr lang="zh-CN" altLang="en-US" sz="5400">
              <a:solidFill>
                <a:schemeClr val="accent2"/>
              </a:solidFill>
              <a:latin typeface="楷体_GB2312" pitchFamily="49" charset="-122"/>
            </a:endParaRPr>
          </a:p>
        </p:txBody>
      </p:sp>
      <p:sp>
        <p:nvSpPr>
          <p:cNvPr id="1085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8816803-9710-49E1-A924-B547E0DF9FAD}"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274640"/>
            <a:ext cx="8229600" cy="1138237"/>
          </a:xfrm>
        </p:spPr>
        <p:txBody>
          <a:bodyPr/>
          <a:lstStyle/>
          <a:p>
            <a:pPr eaLnBrk="1" hangingPunct="1"/>
            <a:r>
              <a:rPr lang="zh-CN" altLang="en-US">
                <a:ea typeface="楷体_GB2312" pitchFamily="49" charset="-122"/>
              </a:rPr>
              <a:t>字符串拷贝示意图</a:t>
            </a:r>
            <a:r>
              <a:rPr lang="en-US" altLang="zh-CN">
                <a:ea typeface="楷体_GB2312" pitchFamily="49" charset="-122"/>
              </a:rPr>
              <a:t>----</a:t>
            </a:r>
            <a:r>
              <a:rPr lang="zh-CN" altLang="en-US">
                <a:ea typeface="楷体_GB2312" pitchFamily="49" charset="-122"/>
              </a:rPr>
              <a:t>字符数组</a:t>
            </a:r>
            <a:r>
              <a:rPr lang="zh-CN" altLang="en-US">
                <a:solidFill>
                  <a:schemeClr val="accent2"/>
                </a:solidFill>
                <a:latin typeface="楷体_GB2312" pitchFamily="49" charset="-122"/>
              </a:rPr>
              <a:t> </a:t>
            </a:r>
            <a:endParaRPr lang="zh-CN" altLang="en-US">
              <a:solidFill>
                <a:schemeClr val="accent2"/>
              </a:solidFill>
              <a:latin typeface="楷体_GB2312" pitchFamily="49" charset="-122"/>
            </a:endParaRPr>
          </a:p>
        </p:txBody>
      </p:sp>
      <p:sp>
        <p:nvSpPr>
          <p:cNvPr id="109571" name="Slide Number Placeholder 4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17EF154-A009-4E38-B700-29E7972D9605}" type="slidenum">
              <a:rPr lang="zh-CN" altLang="en-US" b="0">
                <a:solidFill>
                  <a:srgbClr val="000000"/>
                </a:solidFill>
              </a:rPr>
            </a:fld>
            <a:endParaRPr lang="zh-CN" altLang="en-US" b="0">
              <a:solidFill>
                <a:srgbClr val="000000"/>
              </a:solidFill>
            </a:endParaRPr>
          </a:p>
        </p:txBody>
      </p:sp>
      <p:grpSp>
        <p:nvGrpSpPr>
          <p:cNvPr id="109572" name="Group 3"/>
          <p:cNvGrpSpPr/>
          <p:nvPr/>
        </p:nvGrpSpPr>
        <p:grpSpPr bwMode="auto">
          <a:xfrm>
            <a:off x="1280747" y="2205039"/>
            <a:ext cx="7633189" cy="3024187"/>
            <a:chOff x="2160" y="9396"/>
            <a:chExt cx="7620" cy="2540"/>
          </a:xfrm>
        </p:grpSpPr>
        <p:sp>
          <p:nvSpPr>
            <p:cNvPr id="712708" name="Text Box 4"/>
            <p:cNvSpPr txBox="1">
              <a:spLocks noChangeArrowheads="1"/>
            </p:cNvSpPr>
            <p:nvPr/>
          </p:nvSpPr>
          <p:spPr bwMode="auto">
            <a:xfrm>
              <a:off x="2160" y="9396"/>
              <a:ext cx="7560" cy="401"/>
            </a:xfrm>
            <a:prstGeom prst="rect">
              <a:avLst/>
            </a:prstGeom>
            <a:solidFill>
              <a:srgbClr val="FFFFFF"/>
            </a:solidFill>
            <a:ln w="9525">
              <a:noFill/>
              <a:miter lim="800000"/>
            </a:ln>
          </p:spPr>
          <p:txBody>
            <a:bodyPr/>
            <a:lstStyle/>
            <a:p>
              <a:pPr algn="just" fontAlgn="auto">
                <a:spcBef>
                  <a:spcPts val="0"/>
                </a:spcBef>
                <a:spcAft>
                  <a:spcPts val="0"/>
                </a:spcAft>
                <a:defRPr/>
              </a:pPr>
              <a:r>
                <a:rPr lang="zh-CN" altLang="en-US" sz="1600">
                  <a:solidFill>
                    <a:srgbClr val="000000"/>
                  </a:solidFill>
                </a:rPr>
                <a:t>下标：      </a:t>
              </a:r>
              <a:r>
                <a:rPr lang="en-US" altLang="zh-CN">
                  <a:solidFill>
                    <a:srgbClr val="000000"/>
                  </a:solidFill>
                </a:rPr>
                <a:t>0      1      2      3      4       5      6       7      8      9     10     11 </a:t>
              </a:r>
              <a:endParaRPr lang="en-US" altLang="zh-CN">
                <a:solidFill>
                  <a:srgbClr val="000000"/>
                </a:solidFill>
                <a:effectLst>
                  <a:outerShdw blurRad="38100" dist="38100" dir="2700000" algn="tl">
                    <a:srgbClr val="C0C0C0"/>
                  </a:outerShdw>
                </a:effectLst>
              </a:endParaRPr>
            </a:p>
          </p:txBody>
        </p:sp>
        <p:grpSp>
          <p:nvGrpSpPr>
            <p:cNvPr id="109574" name="Group 5"/>
            <p:cNvGrpSpPr/>
            <p:nvPr/>
          </p:nvGrpSpPr>
          <p:grpSpPr bwMode="auto">
            <a:xfrm>
              <a:off x="3135" y="9797"/>
              <a:ext cx="6480" cy="401"/>
              <a:chOff x="3060" y="13608"/>
              <a:chExt cx="6480" cy="468"/>
            </a:xfrm>
          </p:grpSpPr>
          <p:sp>
            <p:nvSpPr>
              <p:cNvPr id="712710" name="Text Box 6"/>
              <p:cNvSpPr txBox="1">
                <a:spLocks noChangeArrowheads="1"/>
              </p:cNvSpPr>
              <p:nvPr/>
            </p:nvSpPr>
            <p:spPr bwMode="auto">
              <a:xfrm>
                <a:off x="3062"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2711" name="Text Box 7"/>
              <p:cNvSpPr txBox="1">
                <a:spLocks noChangeArrowheads="1"/>
              </p:cNvSpPr>
              <p:nvPr/>
            </p:nvSpPr>
            <p:spPr bwMode="auto">
              <a:xfrm>
                <a:off x="3602" y="13608"/>
                <a:ext cx="541"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sz="2000">
                    <a:solidFill>
                      <a:srgbClr val="000000"/>
                    </a:solidFill>
                  </a:rPr>
                  <a:t>e</a:t>
                </a:r>
                <a:endParaRPr lang="en-US" altLang="zh-CN" sz="2000">
                  <a:solidFill>
                    <a:srgbClr val="000000"/>
                  </a:solidFill>
                  <a:effectLst>
                    <a:outerShdw blurRad="38100" dist="38100" dir="2700000" algn="tl">
                      <a:srgbClr val="C0C0C0"/>
                    </a:outerShdw>
                  </a:effectLst>
                </a:endParaRPr>
              </a:p>
            </p:txBody>
          </p:sp>
          <p:sp>
            <p:nvSpPr>
              <p:cNvPr id="712712" name="Text Box 8"/>
              <p:cNvSpPr txBox="1">
                <a:spLocks noChangeArrowheads="1"/>
              </p:cNvSpPr>
              <p:nvPr/>
            </p:nvSpPr>
            <p:spPr bwMode="auto">
              <a:xfrm>
                <a:off x="414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2713" name="Text Box 9"/>
              <p:cNvSpPr txBox="1">
                <a:spLocks noChangeArrowheads="1"/>
              </p:cNvSpPr>
              <p:nvPr/>
            </p:nvSpPr>
            <p:spPr bwMode="auto">
              <a:xfrm>
                <a:off x="468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2714" name="Text Box 10"/>
              <p:cNvSpPr txBox="1">
                <a:spLocks noChangeArrowheads="1"/>
              </p:cNvSpPr>
              <p:nvPr/>
            </p:nvSpPr>
            <p:spPr bwMode="auto">
              <a:xfrm>
                <a:off x="522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2715" name="Text Box 11"/>
              <p:cNvSpPr txBox="1">
                <a:spLocks noChangeArrowheads="1"/>
              </p:cNvSpPr>
              <p:nvPr/>
            </p:nvSpPr>
            <p:spPr bwMode="auto">
              <a:xfrm>
                <a:off x="5760" y="13608"/>
                <a:ext cx="541" cy="468"/>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2716" name="Text Box 12"/>
              <p:cNvSpPr txBox="1">
                <a:spLocks noChangeArrowheads="1"/>
              </p:cNvSpPr>
              <p:nvPr/>
            </p:nvSpPr>
            <p:spPr bwMode="auto">
              <a:xfrm>
                <a:off x="6301"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712717" name="Text Box 13"/>
              <p:cNvSpPr txBox="1">
                <a:spLocks noChangeArrowheads="1"/>
              </p:cNvSpPr>
              <p:nvPr/>
            </p:nvSpPr>
            <p:spPr bwMode="auto">
              <a:xfrm>
                <a:off x="6841"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2718" name="Text Box 14"/>
              <p:cNvSpPr txBox="1">
                <a:spLocks noChangeArrowheads="1"/>
              </p:cNvSpPr>
              <p:nvPr/>
            </p:nvSpPr>
            <p:spPr bwMode="auto">
              <a:xfrm>
                <a:off x="7381"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2719" name="Text Box 15"/>
              <p:cNvSpPr txBox="1">
                <a:spLocks noChangeArrowheads="1"/>
              </p:cNvSpPr>
              <p:nvPr/>
            </p:nvSpPr>
            <p:spPr bwMode="auto">
              <a:xfrm>
                <a:off x="792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2720" name="Text Box 16"/>
              <p:cNvSpPr txBox="1">
                <a:spLocks noChangeArrowheads="1"/>
              </p:cNvSpPr>
              <p:nvPr/>
            </p:nvSpPr>
            <p:spPr bwMode="auto">
              <a:xfrm>
                <a:off x="846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2721" name="Text Box 17"/>
              <p:cNvSpPr txBox="1">
                <a:spLocks noChangeArrowheads="1"/>
              </p:cNvSpPr>
              <p:nvPr/>
            </p:nvSpPr>
            <p:spPr bwMode="auto">
              <a:xfrm>
                <a:off x="9000" y="1360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grpSp>
          <p:nvGrpSpPr>
            <p:cNvPr id="109575" name="Group 18"/>
            <p:cNvGrpSpPr/>
            <p:nvPr/>
          </p:nvGrpSpPr>
          <p:grpSpPr bwMode="auto">
            <a:xfrm>
              <a:off x="3135" y="11000"/>
              <a:ext cx="6480" cy="401"/>
              <a:chOff x="3060" y="14388"/>
              <a:chExt cx="6480" cy="468"/>
            </a:xfrm>
          </p:grpSpPr>
          <p:sp>
            <p:nvSpPr>
              <p:cNvPr id="712723" name="Text Box 19"/>
              <p:cNvSpPr txBox="1">
                <a:spLocks noChangeArrowheads="1"/>
              </p:cNvSpPr>
              <p:nvPr/>
            </p:nvSpPr>
            <p:spPr bwMode="auto">
              <a:xfrm>
                <a:off x="3062"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2724" name="Text Box 20"/>
              <p:cNvSpPr txBox="1">
                <a:spLocks noChangeArrowheads="1"/>
              </p:cNvSpPr>
              <p:nvPr/>
            </p:nvSpPr>
            <p:spPr bwMode="auto">
              <a:xfrm>
                <a:off x="3602" y="14388"/>
                <a:ext cx="541"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e</a:t>
                </a:r>
                <a:endParaRPr lang="en-US" altLang="zh-CN">
                  <a:solidFill>
                    <a:srgbClr val="000000"/>
                  </a:solidFill>
                  <a:effectLst>
                    <a:outerShdw blurRad="38100" dist="38100" dir="2700000" algn="tl">
                      <a:srgbClr val="C0C0C0"/>
                    </a:outerShdw>
                  </a:effectLst>
                </a:endParaRPr>
              </a:p>
            </p:txBody>
          </p:sp>
          <p:sp>
            <p:nvSpPr>
              <p:cNvPr id="712725" name="Text Box 21"/>
              <p:cNvSpPr txBox="1">
                <a:spLocks noChangeArrowheads="1"/>
              </p:cNvSpPr>
              <p:nvPr/>
            </p:nvSpPr>
            <p:spPr bwMode="auto">
              <a:xfrm>
                <a:off x="414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2726" name="Text Box 22"/>
              <p:cNvSpPr txBox="1">
                <a:spLocks noChangeArrowheads="1"/>
              </p:cNvSpPr>
              <p:nvPr/>
            </p:nvSpPr>
            <p:spPr bwMode="auto">
              <a:xfrm>
                <a:off x="468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2727" name="Text Box 23"/>
              <p:cNvSpPr txBox="1">
                <a:spLocks noChangeArrowheads="1"/>
              </p:cNvSpPr>
              <p:nvPr/>
            </p:nvSpPr>
            <p:spPr bwMode="auto">
              <a:xfrm>
                <a:off x="522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2728" name="Text Box 24"/>
              <p:cNvSpPr txBox="1">
                <a:spLocks noChangeArrowheads="1"/>
              </p:cNvSpPr>
              <p:nvPr/>
            </p:nvSpPr>
            <p:spPr bwMode="auto">
              <a:xfrm>
                <a:off x="5760" y="14388"/>
                <a:ext cx="541" cy="468"/>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2729" name="Text Box 25"/>
              <p:cNvSpPr txBox="1">
                <a:spLocks noChangeArrowheads="1"/>
              </p:cNvSpPr>
              <p:nvPr/>
            </p:nvSpPr>
            <p:spPr bwMode="auto">
              <a:xfrm>
                <a:off x="6301"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712730" name="Text Box 26"/>
              <p:cNvSpPr txBox="1">
                <a:spLocks noChangeArrowheads="1"/>
              </p:cNvSpPr>
              <p:nvPr/>
            </p:nvSpPr>
            <p:spPr bwMode="auto">
              <a:xfrm>
                <a:off x="6841"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2731" name="Text Box 27"/>
              <p:cNvSpPr txBox="1">
                <a:spLocks noChangeArrowheads="1"/>
              </p:cNvSpPr>
              <p:nvPr/>
            </p:nvSpPr>
            <p:spPr bwMode="auto">
              <a:xfrm>
                <a:off x="7381"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2732" name="Text Box 28"/>
              <p:cNvSpPr txBox="1">
                <a:spLocks noChangeArrowheads="1"/>
              </p:cNvSpPr>
              <p:nvPr/>
            </p:nvSpPr>
            <p:spPr bwMode="auto">
              <a:xfrm>
                <a:off x="792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2733" name="Text Box 29"/>
              <p:cNvSpPr txBox="1">
                <a:spLocks noChangeArrowheads="1"/>
              </p:cNvSpPr>
              <p:nvPr/>
            </p:nvSpPr>
            <p:spPr bwMode="auto">
              <a:xfrm>
                <a:off x="846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2734" name="Text Box 30"/>
              <p:cNvSpPr txBox="1">
                <a:spLocks noChangeArrowheads="1"/>
              </p:cNvSpPr>
              <p:nvPr/>
            </p:nvSpPr>
            <p:spPr bwMode="auto">
              <a:xfrm>
                <a:off x="9000" y="14388"/>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09576" name="Line 31"/>
            <p:cNvSpPr>
              <a:spLocks noChangeShapeType="1"/>
            </p:cNvSpPr>
            <p:nvPr/>
          </p:nvSpPr>
          <p:spPr bwMode="auto">
            <a:xfrm flipV="1">
              <a:off x="3525" y="10198"/>
              <a:ext cx="0" cy="40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09577" name="Line 32"/>
            <p:cNvSpPr>
              <a:spLocks noChangeShapeType="1"/>
            </p:cNvSpPr>
            <p:nvPr/>
          </p:nvSpPr>
          <p:spPr bwMode="auto">
            <a:xfrm flipV="1">
              <a:off x="9255" y="10198"/>
              <a:ext cx="0" cy="40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2737" name="AutoShape 33"/>
            <p:cNvSpPr>
              <a:spLocks noChangeArrowheads="1"/>
            </p:cNvSpPr>
            <p:nvPr/>
          </p:nvSpPr>
          <p:spPr bwMode="auto">
            <a:xfrm>
              <a:off x="2160" y="10332"/>
              <a:ext cx="1050" cy="401"/>
            </a:xfrm>
            <a:prstGeom prst="wedgeRoundRectCallout">
              <a:avLst>
                <a:gd name="adj1" fmla="val 55144"/>
                <a:gd name="adj2" fmla="val -106625"/>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a:solidFill>
                    <a:srgbClr val="000000"/>
                  </a:solidFill>
                  <a:latin typeface="Dotum" pitchFamily="34" charset="-127"/>
                  <a:ea typeface="Dotum" pitchFamily="34" charset="-127"/>
                </a:rPr>
                <a:t>from[i]</a:t>
              </a:r>
              <a:endParaRPr lang="en-US" altLang="zh-CN" sz="160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109579" name="AutoShape 34"/>
            <p:cNvSpPr>
              <a:spLocks noChangeArrowheads="1"/>
            </p:cNvSpPr>
            <p:nvPr/>
          </p:nvSpPr>
          <p:spPr bwMode="auto">
            <a:xfrm>
              <a:off x="2265" y="11401"/>
              <a:ext cx="967" cy="401"/>
            </a:xfrm>
            <a:prstGeom prst="wedgeRoundRectCallout">
              <a:avLst>
                <a:gd name="adj1" fmla="val 51343"/>
                <a:gd name="adj2" fmla="val -93394"/>
                <a:gd name="adj3" fmla="val 16667"/>
              </a:avLst>
            </a:prstGeom>
            <a:solidFill>
              <a:srgbClr val="FFFFFF"/>
            </a:solidFill>
            <a:ln w="9525">
              <a:solidFill>
                <a:srgbClr val="000000"/>
              </a:solidFill>
              <a:miter lim="800000"/>
            </a:ln>
          </p:spPr>
          <p:txBody>
            <a:bodyPr/>
            <a:lstStyle/>
            <a:p>
              <a:pPr algn="just" fontAlgn="auto">
                <a:spcBef>
                  <a:spcPts val="0"/>
                </a:spcBef>
                <a:spcAft>
                  <a:spcPts val="0"/>
                </a:spcAft>
              </a:pPr>
              <a:r>
                <a:rPr lang="en-US" altLang="zh-CN" sz="1600">
                  <a:solidFill>
                    <a:srgbClr val="000000"/>
                  </a:solidFill>
                  <a:latin typeface="Dotum" pitchFamily="34" charset="-127"/>
                  <a:ea typeface="Dotum" pitchFamily="34" charset="-127"/>
                </a:rPr>
                <a:t>to[i]</a:t>
              </a:r>
              <a:endParaRPr lang="en-US" altLang="zh-CN" sz="1600">
                <a:solidFill>
                  <a:srgbClr val="000000"/>
                </a:solidFill>
                <a:latin typeface="Dotum" pitchFamily="34" charset="-127"/>
                <a:ea typeface="Dotum" pitchFamily="34" charset="-127"/>
              </a:endParaRPr>
            </a:p>
          </p:txBody>
        </p:sp>
        <p:sp>
          <p:nvSpPr>
            <p:cNvPr id="109580" name="AutoShape 35"/>
            <p:cNvSpPr>
              <a:spLocks noChangeArrowheads="1"/>
            </p:cNvSpPr>
            <p:nvPr/>
          </p:nvSpPr>
          <p:spPr bwMode="auto">
            <a:xfrm>
              <a:off x="3210" y="10064"/>
              <a:ext cx="315" cy="1070"/>
            </a:xfrm>
            <a:prstGeom prst="curvedRightArrow">
              <a:avLst>
                <a:gd name="adj1" fmla="val 67937"/>
                <a:gd name="adj2" fmla="val 135873"/>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09581" name="Line 36"/>
            <p:cNvSpPr>
              <a:spLocks noChangeShapeType="1"/>
            </p:cNvSpPr>
            <p:nvPr/>
          </p:nvSpPr>
          <p:spPr bwMode="auto">
            <a:xfrm>
              <a:off x="3945" y="10733"/>
              <a:ext cx="73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09582" name="AutoShape 37"/>
            <p:cNvSpPr>
              <a:spLocks noChangeArrowheads="1"/>
            </p:cNvSpPr>
            <p:nvPr/>
          </p:nvSpPr>
          <p:spPr bwMode="auto">
            <a:xfrm>
              <a:off x="8475" y="10064"/>
              <a:ext cx="315" cy="1070"/>
            </a:xfrm>
            <a:prstGeom prst="curvedRightArrow">
              <a:avLst>
                <a:gd name="adj1" fmla="val 67937"/>
                <a:gd name="adj2" fmla="val 135873"/>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2742" name="AutoShape 38"/>
            <p:cNvSpPr>
              <a:spLocks noChangeArrowheads="1"/>
            </p:cNvSpPr>
            <p:nvPr/>
          </p:nvSpPr>
          <p:spPr bwMode="auto">
            <a:xfrm>
              <a:off x="5310" y="10332"/>
              <a:ext cx="1530" cy="401"/>
            </a:xfrm>
            <a:prstGeom prst="wedgeRoundRectCallout">
              <a:avLst>
                <a:gd name="adj1" fmla="val -86130"/>
                <a:gd name="adj2" fmla="val 49144"/>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zh-CN" altLang="en-US" sz="1400">
                  <a:solidFill>
                    <a:srgbClr val="000000"/>
                  </a:solidFill>
                </a:rPr>
                <a:t>下标移动方向</a:t>
              </a:r>
              <a:endParaRPr lang="zh-CN" altLang="en-US" sz="1400">
                <a:solidFill>
                  <a:srgbClr val="000000"/>
                </a:solidFill>
                <a:effectLst>
                  <a:outerShdw blurRad="38100" dist="38100" dir="2700000" algn="tl">
                    <a:srgbClr val="C0C0C0"/>
                  </a:outerShdw>
                </a:effectLst>
              </a:endParaRPr>
            </a:p>
          </p:txBody>
        </p:sp>
        <p:sp>
          <p:nvSpPr>
            <p:cNvPr id="712743" name="AutoShape 39"/>
            <p:cNvSpPr>
              <a:spLocks noChangeArrowheads="1"/>
            </p:cNvSpPr>
            <p:nvPr/>
          </p:nvSpPr>
          <p:spPr bwMode="auto">
            <a:xfrm>
              <a:off x="8355" y="11535"/>
              <a:ext cx="1358" cy="401"/>
            </a:xfrm>
            <a:prstGeom prst="wedgeRoundRectCallout">
              <a:avLst>
                <a:gd name="adj1" fmla="val 30028"/>
                <a:gd name="adj2" fmla="val -91648"/>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a:solidFill>
                    <a:srgbClr val="000000"/>
                  </a:solidFill>
                  <a:ea typeface="Dotum" pitchFamily="34" charset="-127"/>
                </a:rPr>
                <a:t>to[i]='\0</a:t>
              </a:r>
              <a:r>
                <a:rPr lang="en-US" altLang="zh-CN" sz="700">
                  <a:solidFill>
                    <a:srgbClr val="000000"/>
                  </a:solidFill>
                  <a:ea typeface="Dotum" pitchFamily="34" charset="-127"/>
                </a:rPr>
                <a:t>'</a:t>
              </a:r>
              <a:endParaRPr lang="en-US" altLang="zh-CN" sz="2400">
                <a:solidFill>
                  <a:srgbClr val="000000"/>
                </a:solidFill>
                <a:effectLst>
                  <a:outerShdw blurRad="38100" dist="38100" dir="2700000" algn="tl">
                    <a:srgbClr val="C0C0C0"/>
                  </a:outerShdw>
                </a:effectLst>
                <a:ea typeface="Dotum" pitchFamily="34" charset="-127"/>
              </a:endParaRPr>
            </a:p>
          </p:txBody>
        </p:sp>
        <p:sp>
          <p:nvSpPr>
            <p:cNvPr id="109585" name="Text Box 40"/>
            <p:cNvSpPr txBox="1">
              <a:spLocks noChangeArrowheads="1"/>
            </p:cNvSpPr>
            <p:nvPr/>
          </p:nvSpPr>
          <p:spPr bwMode="auto">
            <a:xfrm>
              <a:off x="2280" y="9810"/>
              <a:ext cx="930"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pPr>
              <a:r>
                <a:rPr lang="en-US" altLang="zh-CN" sz="1600">
                  <a:solidFill>
                    <a:srgbClr val="000000"/>
                  </a:solidFill>
                  <a:latin typeface="Dotum" pitchFamily="34" charset="-127"/>
                  <a:ea typeface="Dotum" pitchFamily="34" charset="-127"/>
                </a:rPr>
                <a:t>from</a:t>
              </a:r>
              <a:endParaRPr lang="en-US" altLang="zh-CN" sz="1600">
                <a:solidFill>
                  <a:srgbClr val="000000"/>
                </a:solidFill>
                <a:latin typeface="Dotum" pitchFamily="34" charset="-127"/>
                <a:ea typeface="Dotum" pitchFamily="34" charset="-127"/>
              </a:endParaRPr>
            </a:p>
          </p:txBody>
        </p:sp>
        <p:sp>
          <p:nvSpPr>
            <p:cNvPr id="712745" name="Text Box 41"/>
            <p:cNvSpPr txBox="1">
              <a:spLocks noChangeArrowheads="1"/>
            </p:cNvSpPr>
            <p:nvPr/>
          </p:nvSpPr>
          <p:spPr bwMode="auto">
            <a:xfrm>
              <a:off x="2520" y="10987"/>
              <a:ext cx="720" cy="401"/>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rPr>
                <a:t>to</a:t>
              </a:r>
              <a:endParaRPr lang="en-US" altLang="zh-CN">
                <a:solidFill>
                  <a:srgbClr val="000000"/>
                </a:solidFill>
                <a:effectLst>
                  <a:outerShdw blurRad="38100" dist="38100" dir="2700000" algn="tl">
                    <a:srgbClr val="C0C0C0"/>
                  </a:outerShdw>
                </a:effectLst>
              </a:endParaRPr>
            </a:p>
          </p:txBody>
        </p:sp>
        <p:sp>
          <p:nvSpPr>
            <p:cNvPr id="712746" name="Text Box 42"/>
            <p:cNvSpPr txBox="1">
              <a:spLocks noChangeArrowheads="1"/>
            </p:cNvSpPr>
            <p:nvPr/>
          </p:nvSpPr>
          <p:spPr bwMode="auto">
            <a:xfrm>
              <a:off x="8640" y="10332"/>
              <a:ext cx="809" cy="668"/>
            </a:xfrm>
            <a:prstGeom prst="rect">
              <a:avLst/>
            </a:prstGeom>
            <a:noFill/>
            <a:ln w="9525">
              <a:noFill/>
              <a:miter lim="800000"/>
            </a:ln>
          </p:spPr>
          <p:txBody>
            <a:bodyPr/>
            <a:lstStyle/>
            <a:p>
              <a:pPr algn="just" fontAlgn="auto">
                <a:spcBef>
                  <a:spcPts val="0"/>
                </a:spcBef>
                <a:spcAft>
                  <a:spcPts val="0"/>
                </a:spcAft>
                <a:defRPr/>
              </a:pPr>
              <a:r>
                <a:rPr lang="zh-CN" altLang="en-US" sz="1600">
                  <a:solidFill>
                    <a:srgbClr val="000000"/>
                  </a:solidFill>
                </a:rPr>
                <a:t>结束</a:t>
              </a:r>
              <a:endParaRPr lang="zh-CN" altLang="en-US" sz="1600">
                <a:solidFill>
                  <a:srgbClr val="000000"/>
                </a:solidFill>
              </a:endParaRPr>
            </a:p>
            <a:p>
              <a:pPr algn="just" fontAlgn="auto">
                <a:spcBef>
                  <a:spcPts val="0"/>
                </a:spcBef>
                <a:spcAft>
                  <a:spcPts val="0"/>
                </a:spcAft>
                <a:defRPr/>
              </a:pPr>
              <a:r>
                <a:rPr lang="zh-CN" altLang="en-US" sz="1600">
                  <a:solidFill>
                    <a:srgbClr val="000000"/>
                  </a:solidFill>
                </a:rPr>
                <a:t>拷贝</a:t>
              </a:r>
              <a:endParaRPr lang="zh-CN" altLang="en-US" sz="1600">
                <a:solidFill>
                  <a:srgbClr val="000000"/>
                </a:solidFill>
              </a:endParaRPr>
            </a:p>
            <a:p>
              <a:pPr fontAlgn="auto">
                <a:spcBef>
                  <a:spcPts val="0"/>
                </a:spcBef>
                <a:spcAft>
                  <a:spcPts val="0"/>
                </a:spcAft>
                <a:defRPr/>
              </a:pPr>
              <a:endParaRPr lang="zh-CN" altLang="en-US" sz="1600">
                <a:solidFill>
                  <a:srgbClr val="000000"/>
                </a:solidFill>
                <a:effectLst>
                  <a:outerShdw blurRad="38100" dist="38100" dir="2700000" algn="tl">
                    <a:srgbClr val="C0C0C0"/>
                  </a:outerShdw>
                </a:effectLst>
              </a:endParaRPr>
            </a:p>
          </p:txBody>
        </p:sp>
        <p:sp>
          <p:nvSpPr>
            <p:cNvPr id="712747" name="Text Box 43"/>
            <p:cNvSpPr txBox="1">
              <a:spLocks noChangeArrowheads="1"/>
            </p:cNvSpPr>
            <p:nvPr/>
          </p:nvSpPr>
          <p:spPr bwMode="auto">
            <a:xfrm>
              <a:off x="3165" y="10491"/>
              <a:ext cx="900" cy="401"/>
            </a:xfrm>
            <a:prstGeom prst="rect">
              <a:avLst/>
            </a:prstGeom>
            <a:noFill/>
            <a:ln w="9525">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defRPr/>
              </a:pPr>
              <a:r>
                <a:rPr lang="en-US" altLang="zh-CN" sz="700">
                  <a:solidFill>
                    <a:srgbClr val="000000"/>
                  </a:solidFill>
                  <a:latin typeface="Courier" pitchFamily="49" charset="0"/>
                </a:rPr>
                <a:t>i</a:t>
              </a:r>
              <a:endParaRPr lang="en-US" altLang="zh-CN" sz="700">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latin typeface="Times New Roman" panose="02020603050405020304" pitchFamily="18" charset="0"/>
              </a:endParaRPr>
            </a:p>
          </p:txBody>
        </p:sp>
        <p:sp>
          <p:nvSpPr>
            <p:cNvPr id="712748" name="Text Box 44"/>
            <p:cNvSpPr txBox="1">
              <a:spLocks noChangeArrowheads="1"/>
            </p:cNvSpPr>
            <p:nvPr/>
          </p:nvSpPr>
          <p:spPr bwMode="auto">
            <a:xfrm>
              <a:off x="3750" y="10319"/>
              <a:ext cx="900" cy="401"/>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i++</a:t>
              </a:r>
              <a:endParaRPr lang="en-US" altLang="zh-CN">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2749" name="Text Box 45"/>
            <p:cNvSpPr txBox="1">
              <a:spLocks noChangeArrowheads="1"/>
            </p:cNvSpPr>
            <p:nvPr/>
          </p:nvSpPr>
          <p:spPr bwMode="auto">
            <a:xfrm>
              <a:off x="8880" y="10491"/>
              <a:ext cx="900" cy="401"/>
            </a:xfrm>
            <a:prstGeom prst="rect">
              <a:avLst/>
            </a:prstGeom>
            <a:noFill/>
            <a:ln w="9525">
              <a:noFill/>
              <a:miter lim="800000"/>
            </a:ln>
          </p:spPr>
          <p:txBody>
            <a:bodyPr/>
            <a:lstStyle/>
            <a:p>
              <a:pPr algn="just" fontAlgn="auto">
                <a:spcBef>
                  <a:spcPts val="0"/>
                </a:spcBef>
                <a:spcAft>
                  <a:spcPts val="0"/>
                </a:spcAft>
                <a:defRPr/>
              </a:pPr>
              <a:r>
                <a:rPr lang="en-US" altLang="zh-CN" sz="700">
                  <a:solidFill>
                    <a:srgbClr val="000000"/>
                  </a:solidFill>
                  <a:latin typeface="Courier" pitchFamily="49" charset="0"/>
                </a:rPr>
                <a:t>i </a:t>
              </a:r>
              <a:endParaRPr lang="en-US" altLang="zh-CN" sz="700">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grpSp>
    </p:spTree>
  </p:cSld>
  <p:clrMapOvr>
    <a:masterClrMapping/>
  </p:clrMapOvr>
  <p:transition>
    <p:strips dir="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1137140" y="1073150"/>
            <a:ext cx="7488115" cy="5113338"/>
          </a:xfrm>
        </p:spPr>
        <p:txBody>
          <a:bodyPr/>
          <a:lstStyle/>
          <a:p>
            <a:pPr eaLnBrk="1" hangingPunct="1">
              <a:lnSpc>
                <a:spcPct val="85000"/>
              </a:lnSpc>
              <a:spcBef>
                <a:spcPct val="0"/>
              </a:spcBef>
              <a:buFontTx/>
              <a:buNone/>
            </a:pPr>
            <a:r>
              <a:rPr lang="fr-FR" altLang="zh-CN" sz="2600" b="1">
                <a:solidFill>
                  <a:srgbClr val="006600"/>
                </a:solidFill>
                <a:ea typeface="楷体_GB2312" pitchFamily="49" charset="-122"/>
              </a:rPr>
              <a:t>/*</a:t>
            </a:r>
            <a:r>
              <a:rPr lang="zh-CN" altLang="fr-FR" sz="2600" b="1">
                <a:solidFill>
                  <a:srgbClr val="006600"/>
                </a:solidFill>
                <a:ea typeface="楷体_GB2312" pitchFamily="49" charset="-122"/>
              </a:rPr>
              <a:t>函数功能</a:t>
            </a:r>
            <a:r>
              <a:rPr lang="fr-FR" altLang="zh-CN" sz="2600" b="1">
                <a:solidFill>
                  <a:srgbClr val="006600"/>
                </a:solidFill>
                <a:ea typeface="楷体_GB2312" pitchFamily="49" charset="-122"/>
              </a:rPr>
              <a:t>:	</a:t>
            </a:r>
            <a:r>
              <a:rPr lang="zh-CN" altLang="fr-FR" sz="2600" b="1">
                <a:solidFill>
                  <a:srgbClr val="006600"/>
                </a:solidFill>
                <a:ea typeface="楷体_GB2312" pitchFamily="49" charset="-122"/>
              </a:rPr>
              <a:t>字符串拷贝</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函数参数：	字符型指针</a:t>
            </a:r>
            <a:r>
              <a:rPr lang="fr-FR" altLang="zh-CN" sz="2600" b="1">
                <a:solidFill>
                  <a:srgbClr val="006600"/>
                </a:solidFill>
                <a:ea typeface="楷体_GB2312" pitchFamily="49" charset="-122"/>
              </a:rPr>
              <a:t>from</a:t>
            </a:r>
            <a:r>
              <a:rPr lang="zh-CN" altLang="fr-FR" sz="2600" b="1">
                <a:solidFill>
                  <a:srgbClr val="006600"/>
                </a:solidFill>
                <a:ea typeface="楷体_GB2312" pitchFamily="49" charset="-122"/>
              </a:rPr>
              <a:t>，指向源字符串</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字符型指针</a:t>
            </a:r>
            <a:r>
              <a:rPr lang="fr-FR" altLang="zh-CN" sz="2600" b="1">
                <a:solidFill>
                  <a:srgbClr val="006600"/>
                </a:solidFill>
                <a:ea typeface="楷体_GB2312" pitchFamily="49" charset="-122"/>
              </a:rPr>
              <a:t>to</a:t>
            </a:r>
            <a:r>
              <a:rPr lang="zh-CN" altLang="fr-FR" sz="2600" b="1">
                <a:solidFill>
                  <a:srgbClr val="006600"/>
                </a:solidFill>
                <a:ea typeface="楷体_GB2312" pitchFamily="49" charset="-122"/>
              </a:rPr>
              <a:t>，指向目的字符串</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函数返回值：无 *</a:t>
            </a:r>
            <a:r>
              <a:rPr lang="fr-FR" altLang="zh-CN" sz="2600" b="1">
                <a:solidFill>
                  <a:srgbClr val="006600"/>
                </a:solidFill>
                <a:ea typeface="楷体_GB2312" pitchFamily="49" charset="-122"/>
              </a:rPr>
              <a:t>/</a:t>
            </a:r>
            <a:endParaRPr lang="fr-FR" altLang="zh-CN" sz="2600" b="1">
              <a:solidFill>
                <a:srgbClr val="006600"/>
              </a:solidFill>
              <a:ea typeface="楷体_GB2312" pitchFamily="49" charset="-122"/>
            </a:endParaRPr>
          </a:p>
          <a:p>
            <a:pPr eaLnBrk="1" hangingPunct="1">
              <a:lnSpc>
                <a:spcPct val="105000"/>
              </a:lnSpc>
              <a:spcBef>
                <a:spcPct val="0"/>
              </a:spcBef>
              <a:buFontTx/>
              <a:buNone/>
            </a:pPr>
            <a:r>
              <a:rPr lang="fr-FR" altLang="zh-CN" sz="2600" b="1">
                <a:solidFill>
                  <a:srgbClr val="0066FF"/>
                </a:solidFill>
              </a:rPr>
              <a:t>void</a:t>
            </a:r>
            <a:r>
              <a:rPr lang="fr-FR" altLang="zh-CN" sz="2600" b="1"/>
              <a:t>  MyStrcpy(</a:t>
            </a:r>
            <a:r>
              <a:rPr lang="fr-FR" altLang="zh-CN" sz="2600" b="1">
                <a:solidFill>
                  <a:srgbClr val="0066FF"/>
                </a:solidFill>
              </a:rPr>
              <a:t>char</a:t>
            </a:r>
            <a:r>
              <a:rPr lang="fr-FR" altLang="zh-CN" sz="2600" b="1"/>
              <a:t> *to, </a:t>
            </a:r>
            <a:r>
              <a:rPr lang="fr-FR" altLang="zh-CN" sz="2600" b="1">
                <a:solidFill>
                  <a:srgbClr val="0066FF"/>
                </a:solidFill>
              </a:rPr>
              <a:t>const char</a:t>
            </a:r>
            <a:r>
              <a:rPr lang="fr-FR" altLang="zh-CN" sz="2600" b="1"/>
              <a:t> *from)</a:t>
            </a:r>
            <a:endParaRPr lang="fr-FR" altLang="zh-CN" sz="2600" b="1"/>
          </a:p>
          <a:p>
            <a:pPr eaLnBrk="1" hangingPunct="1">
              <a:lnSpc>
                <a:spcPct val="105000"/>
              </a:lnSpc>
              <a:spcBef>
                <a:spcPct val="0"/>
              </a:spcBef>
              <a:buFontTx/>
              <a:buNone/>
            </a:pPr>
            <a:r>
              <a:rPr lang="fr-FR" altLang="zh-CN" sz="2600" b="1"/>
              <a:t>{</a:t>
            </a:r>
            <a:endParaRPr lang="fr-FR" altLang="zh-CN" sz="2600" b="1"/>
          </a:p>
          <a:p>
            <a:pPr eaLnBrk="1" hangingPunct="1">
              <a:lnSpc>
                <a:spcPct val="105000"/>
              </a:lnSpc>
              <a:spcBef>
                <a:spcPct val="0"/>
              </a:spcBef>
              <a:buFontTx/>
              <a:buNone/>
            </a:pPr>
            <a:r>
              <a:rPr lang="fr-FR" altLang="zh-CN" sz="2600" b="1"/>
              <a:t>	</a:t>
            </a:r>
            <a:r>
              <a:rPr lang="fr-FR" altLang="zh-CN" sz="2600" b="1">
                <a:solidFill>
                  <a:srgbClr val="0066FF"/>
                </a:solidFill>
              </a:rPr>
              <a:t>while</a:t>
            </a:r>
            <a:r>
              <a:rPr lang="fr-FR" altLang="zh-CN" sz="2600" b="1"/>
              <a:t> (*from != '\0')</a:t>
            </a:r>
            <a:endParaRPr lang="fr-FR" altLang="zh-CN" sz="2600" b="1"/>
          </a:p>
          <a:p>
            <a:pPr eaLnBrk="1" hangingPunct="1">
              <a:lnSpc>
                <a:spcPct val="105000"/>
              </a:lnSpc>
              <a:spcBef>
                <a:spcPct val="0"/>
              </a:spcBef>
              <a:buFontTx/>
              <a:buNone/>
            </a:pPr>
            <a:r>
              <a:rPr lang="fr-FR" altLang="zh-CN" sz="2600" b="1"/>
              <a:t>	{ </a:t>
            </a:r>
            <a:endParaRPr lang="fr-FR" altLang="zh-CN" sz="2600" b="1"/>
          </a:p>
          <a:p>
            <a:pPr eaLnBrk="1" hangingPunct="1">
              <a:lnSpc>
                <a:spcPct val="105000"/>
              </a:lnSpc>
              <a:spcBef>
                <a:spcPct val="0"/>
              </a:spcBef>
              <a:buFontTx/>
              <a:buNone/>
            </a:pPr>
            <a:r>
              <a:rPr lang="fr-FR" altLang="zh-CN" sz="2600" b="1"/>
              <a:t>    		*to = *from;    </a:t>
            </a:r>
            <a:endParaRPr lang="fr-FR" altLang="zh-CN" sz="2600" b="1"/>
          </a:p>
          <a:p>
            <a:pPr eaLnBrk="1" hangingPunct="1">
              <a:lnSpc>
                <a:spcPct val="105000"/>
              </a:lnSpc>
              <a:spcBef>
                <a:spcPct val="0"/>
              </a:spcBef>
              <a:buFontTx/>
              <a:buNone/>
            </a:pPr>
            <a:r>
              <a:rPr lang="fr-FR" altLang="zh-CN" sz="2600" b="1"/>
              <a:t>	    	from++; </a:t>
            </a:r>
            <a:endParaRPr lang="fr-FR" altLang="zh-CN" sz="2600" b="1"/>
          </a:p>
          <a:p>
            <a:pPr eaLnBrk="1" hangingPunct="1">
              <a:lnSpc>
                <a:spcPct val="105000"/>
              </a:lnSpc>
              <a:spcBef>
                <a:spcPct val="0"/>
              </a:spcBef>
              <a:buFontTx/>
              <a:buNone/>
            </a:pPr>
            <a:r>
              <a:rPr lang="fr-FR" altLang="zh-CN" sz="2600" b="1"/>
              <a:t>		to++;               </a:t>
            </a:r>
            <a:endParaRPr lang="fr-FR" altLang="zh-CN" sz="2600" b="1"/>
          </a:p>
          <a:p>
            <a:pPr eaLnBrk="1" hangingPunct="1">
              <a:lnSpc>
                <a:spcPct val="105000"/>
              </a:lnSpc>
              <a:spcBef>
                <a:spcPct val="0"/>
              </a:spcBef>
              <a:buFontTx/>
              <a:buNone/>
            </a:pPr>
            <a:r>
              <a:rPr lang="fr-FR" altLang="zh-CN" sz="2600" b="1"/>
              <a:t>	}</a:t>
            </a:r>
            <a:endParaRPr lang="fr-FR" altLang="zh-CN" sz="2600" b="1"/>
          </a:p>
          <a:p>
            <a:pPr eaLnBrk="1" hangingPunct="1">
              <a:lnSpc>
                <a:spcPct val="105000"/>
              </a:lnSpc>
              <a:spcBef>
                <a:spcPct val="0"/>
              </a:spcBef>
              <a:buFontTx/>
              <a:buNone/>
            </a:pPr>
            <a:r>
              <a:rPr lang="fr-FR" altLang="zh-CN" sz="2600" b="1"/>
              <a:t>	*to = '\0';           </a:t>
            </a:r>
            <a:endParaRPr lang="fr-FR" altLang="zh-CN" sz="2600" b="1"/>
          </a:p>
          <a:p>
            <a:pPr eaLnBrk="1" hangingPunct="1">
              <a:lnSpc>
                <a:spcPct val="105000"/>
              </a:lnSpc>
              <a:spcBef>
                <a:spcPct val="0"/>
              </a:spcBef>
              <a:buFontTx/>
              <a:buNone/>
            </a:pPr>
            <a:r>
              <a:rPr lang="fr-FR" altLang="zh-CN" sz="2600" b="1"/>
              <a:t>}</a:t>
            </a:r>
            <a:endParaRPr lang="en-US" altLang="zh-CN" sz="2600" b="1"/>
          </a:p>
        </p:txBody>
      </p:sp>
      <p:sp>
        <p:nvSpPr>
          <p:cNvPr id="110595" name="Rectangle 2"/>
          <p:cNvSpPr>
            <a:spLocks noGrp="1" noChangeArrowheads="1"/>
          </p:cNvSpPr>
          <p:nvPr>
            <p:ph type="title"/>
          </p:nvPr>
        </p:nvSpPr>
        <p:spPr>
          <a:xfrm>
            <a:off x="1081454" y="0"/>
            <a:ext cx="7543800" cy="1295400"/>
          </a:xfrm>
        </p:spPr>
        <p:txBody>
          <a:bodyPr/>
          <a:lstStyle/>
          <a:p>
            <a:pPr eaLnBrk="1" hangingPunct="1"/>
            <a:r>
              <a:rPr lang="zh-CN" altLang="en-US" sz="4000" b="1">
                <a:latin typeface="楷体_GB2312" pitchFamily="49" charset="-122"/>
                <a:ea typeface="楷体_GB2312" pitchFamily="49" charset="-122"/>
              </a:rPr>
              <a:t>字符串拷贝</a:t>
            </a:r>
            <a:r>
              <a:rPr lang="en-US" altLang="zh-CN" sz="4000" b="1">
                <a:latin typeface="楷体_GB2312" pitchFamily="49" charset="-122"/>
                <a:ea typeface="楷体_GB2312" pitchFamily="49" charset="-122"/>
              </a:rPr>
              <a:t>----</a:t>
            </a:r>
            <a:r>
              <a:rPr lang="zh-CN" altLang="en-US" sz="4000" b="1">
                <a:solidFill>
                  <a:srgbClr val="993300"/>
                </a:solidFill>
                <a:latin typeface="楷体_GB2312" pitchFamily="49" charset="-122"/>
                <a:ea typeface="楷体_GB2312" pitchFamily="49" charset="-122"/>
              </a:rPr>
              <a:t>字符指针</a:t>
            </a:r>
            <a:r>
              <a:rPr lang="zh-CN" altLang="en-US" sz="4000" b="1">
                <a:latin typeface="楷体_GB2312" pitchFamily="49" charset="-122"/>
                <a:ea typeface="楷体_GB2312" pitchFamily="49" charset="-122"/>
              </a:rPr>
              <a:t>实现</a:t>
            </a:r>
            <a:r>
              <a:rPr lang="zh-CN" altLang="en-US" sz="4000"/>
              <a:t> </a:t>
            </a:r>
            <a:endParaRPr lang="zh-CN" altLang="en-US" sz="4000"/>
          </a:p>
        </p:txBody>
      </p:sp>
      <p:sp>
        <p:nvSpPr>
          <p:cNvPr id="1105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3200F9A8-A68D-461F-BCD0-2EE665D2BA10}"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0"/>
            <a:ext cx="8229600" cy="757238"/>
          </a:xfrm>
        </p:spPr>
        <p:txBody>
          <a:bodyPr/>
          <a:lstStyle/>
          <a:p>
            <a:pPr eaLnBrk="1" hangingPunct="1"/>
            <a:r>
              <a:rPr lang="zh-CN" altLang="en-US" sz="4000">
                <a:ea typeface="楷体_GB2312" pitchFamily="49" charset="-122"/>
              </a:rPr>
              <a:t>字符串拷贝示意图</a:t>
            </a:r>
            <a:r>
              <a:rPr lang="en-US" altLang="zh-CN" sz="4000">
                <a:ea typeface="楷体_GB2312" pitchFamily="49" charset="-122"/>
              </a:rPr>
              <a:t>—</a:t>
            </a:r>
            <a:r>
              <a:rPr lang="zh-CN" altLang="en-US" sz="4000">
                <a:ea typeface="楷体_GB2312" pitchFamily="49" charset="-122"/>
              </a:rPr>
              <a:t>字符指针</a:t>
            </a:r>
            <a:r>
              <a:rPr lang="zh-CN" altLang="en-US" sz="5400">
                <a:solidFill>
                  <a:schemeClr val="accent2"/>
                </a:solidFill>
                <a:latin typeface="楷体_GB2312" pitchFamily="49" charset="-122"/>
              </a:rPr>
              <a:t> </a:t>
            </a:r>
            <a:endParaRPr lang="zh-CN" altLang="en-US" sz="5400">
              <a:solidFill>
                <a:schemeClr val="accent2"/>
              </a:solidFill>
              <a:latin typeface="楷体_GB2312" pitchFamily="49" charset="-122"/>
            </a:endParaRPr>
          </a:p>
        </p:txBody>
      </p:sp>
      <p:sp>
        <p:nvSpPr>
          <p:cNvPr id="111619" name="Slide Number Placeholder 9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8276BB7-B781-4350-B241-8C60B628E955}" type="slidenum">
              <a:rPr lang="zh-CN" altLang="en-US" b="0">
                <a:solidFill>
                  <a:srgbClr val="000000"/>
                </a:solidFill>
              </a:rPr>
            </a:fld>
            <a:endParaRPr lang="zh-CN" altLang="en-US" b="0">
              <a:solidFill>
                <a:srgbClr val="000000"/>
              </a:solidFill>
            </a:endParaRPr>
          </a:p>
        </p:txBody>
      </p:sp>
      <p:grpSp>
        <p:nvGrpSpPr>
          <p:cNvPr id="111620" name="Group 3"/>
          <p:cNvGrpSpPr/>
          <p:nvPr/>
        </p:nvGrpSpPr>
        <p:grpSpPr bwMode="auto">
          <a:xfrm>
            <a:off x="1497624" y="3789363"/>
            <a:ext cx="6768612" cy="2620962"/>
            <a:chOff x="2160" y="9396"/>
            <a:chExt cx="7620" cy="2540"/>
          </a:xfrm>
        </p:grpSpPr>
        <p:sp>
          <p:nvSpPr>
            <p:cNvPr id="714756" name="Text Box 4"/>
            <p:cNvSpPr txBox="1">
              <a:spLocks noChangeArrowheads="1"/>
            </p:cNvSpPr>
            <p:nvPr/>
          </p:nvSpPr>
          <p:spPr bwMode="auto">
            <a:xfrm>
              <a:off x="2160" y="9396"/>
              <a:ext cx="7561" cy="402"/>
            </a:xfrm>
            <a:prstGeom prst="rect">
              <a:avLst/>
            </a:prstGeom>
            <a:solidFill>
              <a:srgbClr val="FFFFFF"/>
            </a:solidFill>
            <a:ln w="9525">
              <a:noFill/>
              <a:miter lim="800000"/>
            </a:ln>
          </p:spPr>
          <p:txBody>
            <a:bodyPr/>
            <a:lstStyle/>
            <a:p>
              <a:pPr algn="just" fontAlgn="auto">
                <a:spcBef>
                  <a:spcPts val="0"/>
                </a:spcBef>
                <a:spcAft>
                  <a:spcPts val="0"/>
                </a:spcAft>
                <a:defRPr/>
              </a:pPr>
              <a:r>
                <a:rPr lang="zh-CN" altLang="en-US" sz="1600">
                  <a:solidFill>
                    <a:srgbClr val="000000"/>
                  </a:solidFill>
                </a:rPr>
                <a:t>下标：      </a:t>
              </a:r>
              <a:r>
                <a:rPr lang="en-US" altLang="zh-CN">
                  <a:solidFill>
                    <a:srgbClr val="000000"/>
                  </a:solidFill>
                </a:rPr>
                <a:t>0      1      2      3      4       5      6       7      8      9     10     11 </a:t>
              </a:r>
              <a:endParaRPr lang="en-US" altLang="zh-CN">
                <a:solidFill>
                  <a:srgbClr val="000000"/>
                </a:solidFill>
                <a:effectLst>
                  <a:outerShdw blurRad="38100" dist="38100" dir="2700000" algn="tl">
                    <a:srgbClr val="C0C0C0"/>
                  </a:outerShdw>
                </a:effectLst>
              </a:endParaRPr>
            </a:p>
          </p:txBody>
        </p:sp>
        <p:grpSp>
          <p:nvGrpSpPr>
            <p:cNvPr id="111668" name="Group 5"/>
            <p:cNvGrpSpPr/>
            <p:nvPr/>
          </p:nvGrpSpPr>
          <p:grpSpPr bwMode="auto">
            <a:xfrm>
              <a:off x="3135" y="9797"/>
              <a:ext cx="6480" cy="401"/>
              <a:chOff x="3060" y="13608"/>
              <a:chExt cx="6480" cy="468"/>
            </a:xfrm>
          </p:grpSpPr>
          <p:sp>
            <p:nvSpPr>
              <p:cNvPr id="714758" name="Text Box 6"/>
              <p:cNvSpPr txBox="1">
                <a:spLocks noChangeArrowheads="1"/>
              </p:cNvSpPr>
              <p:nvPr/>
            </p:nvSpPr>
            <p:spPr bwMode="auto">
              <a:xfrm>
                <a:off x="306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759" name="Text Box 7"/>
              <p:cNvSpPr txBox="1">
                <a:spLocks noChangeArrowheads="1"/>
              </p:cNvSpPr>
              <p:nvPr/>
            </p:nvSpPr>
            <p:spPr bwMode="auto">
              <a:xfrm>
                <a:off x="359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sz="2000">
                    <a:solidFill>
                      <a:srgbClr val="000000"/>
                    </a:solidFill>
                  </a:rPr>
                  <a:t>e</a:t>
                </a:r>
                <a:endParaRPr lang="en-US" altLang="zh-CN" sz="2000">
                  <a:solidFill>
                    <a:srgbClr val="000000"/>
                  </a:solidFill>
                  <a:effectLst>
                    <a:outerShdw blurRad="38100" dist="38100" dir="2700000" algn="tl">
                      <a:srgbClr val="C0C0C0"/>
                    </a:outerShdw>
                  </a:effectLst>
                </a:endParaRPr>
              </a:p>
            </p:txBody>
          </p:sp>
          <p:sp>
            <p:nvSpPr>
              <p:cNvPr id="714760" name="Text Box 8"/>
              <p:cNvSpPr txBox="1">
                <a:spLocks noChangeArrowheads="1"/>
              </p:cNvSpPr>
              <p:nvPr/>
            </p:nvSpPr>
            <p:spPr bwMode="auto">
              <a:xfrm>
                <a:off x="414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761" name="Text Box 9"/>
              <p:cNvSpPr txBox="1">
                <a:spLocks noChangeArrowheads="1"/>
              </p:cNvSpPr>
              <p:nvPr/>
            </p:nvSpPr>
            <p:spPr bwMode="auto">
              <a:xfrm>
                <a:off x="468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762" name="Text Box 10"/>
              <p:cNvSpPr txBox="1">
                <a:spLocks noChangeArrowheads="1"/>
              </p:cNvSpPr>
              <p:nvPr/>
            </p:nvSpPr>
            <p:spPr bwMode="auto">
              <a:xfrm>
                <a:off x="521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4763" name="Text Box 11"/>
              <p:cNvSpPr txBox="1">
                <a:spLocks noChangeArrowheads="1"/>
              </p:cNvSpPr>
              <p:nvPr/>
            </p:nvSpPr>
            <p:spPr bwMode="auto">
              <a:xfrm>
                <a:off x="5761" y="13610"/>
                <a:ext cx="539" cy="460"/>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4764" name="Text Box 12"/>
              <p:cNvSpPr txBox="1">
                <a:spLocks noChangeArrowheads="1"/>
              </p:cNvSpPr>
              <p:nvPr/>
            </p:nvSpPr>
            <p:spPr bwMode="auto">
              <a:xfrm>
                <a:off x="630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C</a:t>
                </a:r>
                <a:endParaRPr lang="en-US" altLang="zh-CN" dirty="0">
                  <a:solidFill>
                    <a:srgbClr val="000000"/>
                  </a:solidFill>
                  <a:effectLst>
                    <a:outerShdw blurRad="38100" dist="38100" dir="2700000" algn="tl">
                      <a:srgbClr val="C0C0C0"/>
                    </a:outerShdw>
                  </a:effectLst>
                </a:endParaRPr>
              </a:p>
            </p:txBody>
          </p:sp>
          <p:sp>
            <p:nvSpPr>
              <p:cNvPr id="714765" name="Text Box 13"/>
              <p:cNvSpPr txBox="1">
                <a:spLocks noChangeArrowheads="1"/>
              </p:cNvSpPr>
              <p:nvPr/>
            </p:nvSpPr>
            <p:spPr bwMode="auto">
              <a:xfrm>
                <a:off x="683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766" name="Text Box 14"/>
              <p:cNvSpPr txBox="1">
                <a:spLocks noChangeArrowheads="1"/>
              </p:cNvSpPr>
              <p:nvPr/>
            </p:nvSpPr>
            <p:spPr bwMode="auto">
              <a:xfrm>
                <a:off x="738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4767" name="Text Box 15"/>
              <p:cNvSpPr txBox="1">
                <a:spLocks noChangeArrowheads="1"/>
              </p:cNvSpPr>
              <p:nvPr/>
            </p:nvSpPr>
            <p:spPr bwMode="auto">
              <a:xfrm>
                <a:off x="792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4768" name="Text Box 16"/>
              <p:cNvSpPr txBox="1">
                <a:spLocks noChangeArrowheads="1"/>
              </p:cNvSpPr>
              <p:nvPr/>
            </p:nvSpPr>
            <p:spPr bwMode="auto">
              <a:xfrm>
                <a:off x="845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4769" name="Text Box 17"/>
              <p:cNvSpPr txBox="1">
                <a:spLocks noChangeArrowheads="1"/>
              </p:cNvSpPr>
              <p:nvPr/>
            </p:nvSpPr>
            <p:spPr bwMode="auto">
              <a:xfrm>
                <a:off x="900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grpSp>
          <p:nvGrpSpPr>
            <p:cNvPr id="111669" name="Group 18"/>
            <p:cNvGrpSpPr/>
            <p:nvPr/>
          </p:nvGrpSpPr>
          <p:grpSpPr bwMode="auto">
            <a:xfrm>
              <a:off x="3135" y="11000"/>
              <a:ext cx="6480" cy="401"/>
              <a:chOff x="3060" y="14388"/>
              <a:chExt cx="6480" cy="468"/>
            </a:xfrm>
          </p:grpSpPr>
          <p:sp>
            <p:nvSpPr>
              <p:cNvPr id="714771" name="Text Box 19"/>
              <p:cNvSpPr txBox="1">
                <a:spLocks noChangeArrowheads="1"/>
              </p:cNvSpPr>
              <p:nvPr/>
            </p:nvSpPr>
            <p:spPr bwMode="auto">
              <a:xfrm>
                <a:off x="306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772" name="Text Box 20"/>
              <p:cNvSpPr txBox="1">
                <a:spLocks noChangeArrowheads="1"/>
              </p:cNvSpPr>
              <p:nvPr/>
            </p:nvSpPr>
            <p:spPr bwMode="auto">
              <a:xfrm>
                <a:off x="359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e</a:t>
                </a:r>
                <a:endParaRPr lang="en-US" altLang="zh-CN">
                  <a:solidFill>
                    <a:srgbClr val="000000"/>
                  </a:solidFill>
                  <a:effectLst>
                    <a:outerShdw blurRad="38100" dist="38100" dir="2700000" algn="tl">
                      <a:srgbClr val="C0C0C0"/>
                    </a:outerShdw>
                  </a:effectLst>
                </a:endParaRPr>
              </a:p>
            </p:txBody>
          </p:sp>
          <p:sp>
            <p:nvSpPr>
              <p:cNvPr id="714773" name="Text Box 21"/>
              <p:cNvSpPr txBox="1">
                <a:spLocks noChangeArrowheads="1"/>
              </p:cNvSpPr>
              <p:nvPr/>
            </p:nvSpPr>
            <p:spPr bwMode="auto">
              <a:xfrm>
                <a:off x="414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774" name="Text Box 22"/>
              <p:cNvSpPr txBox="1">
                <a:spLocks noChangeArrowheads="1"/>
              </p:cNvSpPr>
              <p:nvPr/>
            </p:nvSpPr>
            <p:spPr bwMode="auto">
              <a:xfrm>
                <a:off x="468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775" name="Text Box 23"/>
              <p:cNvSpPr txBox="1">
                <a:spLocks noChangeArrowheads="1"/>
              </p:cNvSpPr>
              <p:nvPr/>
            </p:nvSpPr>
            <p:spPr bwMode="auto">
              <a:xfrm>
                <a:off x="521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4776" name="Text Box 24"/>
              <p:cNvSpPr txBox="1">
                <a:spLocks noChangeArrowheads="1"/>
              </p:cNvSpPr>
              <p:nvPr/>
            </p:nvSpPr>
            <p:spPr bwMode="auto">
              <a:xfrm>
                <a:off x="5761" y="14392"/>
                <a:ext cx="539" cy="460"/>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4777" name="Text Box 25"/>
              <p:cNvSpPr txBox="1">
                <a:spLocks noChangeArrowheads="1"/>
              </p:cNvSpPr>
              <p:nvPr/>
            </p:nvSpPr>
            <p:spPr bwMode="auto">
              <a:xfrm>
                <a:off x="630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714778" name="Text Box 26"/>
              <p:cNvSpPr txBox="1">
                <a:spLocks noChangeArrowheads="1"/>
              </p:cNvSpPr>
              <p:nvPr/>
            </p:nvSpPr>
            <p:spPr bwMode="auto">
              <a:xfrm>
                <a:off x="683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779" name="Text Box 27"/>
              <p:cNvSpPr txBox="1">
                <a:spLocks noChangeArrowheads="1"/>
              </p:cNvSpPr>
              <p:nvPr/>
            </p:nvSpPr>
            <p:spPr bwMode="auto">
              <a:xfrm>
                <a:off x="738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4780" name="Text Box 28"/>
              <p:cNvSpPr txBox="1">
                <a:spLocks noChangeArrowheads="1"/>
              </p:cNvSpPr>
              <p:nvPr/>
            </p:nvSpPr>
            <p:spPr bwMode="auto">
              <a:xfrm>
                <a:off x="792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4781" name="Text Box 29"/>
              <p:cNvSpPr txBox="1">
                <a:spLocks noChangeArrowheads="1"/>
              </p:cNvSpPr>
              <p:nvPr/>
            </p:nvSpPr>
            <p:spPr bwMode="auto">
              <a:xfrm>
                <a:off x="845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4782" name="Text Box 30"/>
              <p:cNvSpPr txBox="1">
                <a:spLocks noChangeArrowheads="1"/>
              </p:cNvSpPr>
              <p:nvPr/>
            </p:nvSpPr>
            <p:spPr bwMode="auto">
              <a:xfrm>
                <a:off x="900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11670" name="Line 31"/>
            <p:cNvSpPr>
              <a:spLocks noChangeShapeType="1"/>
            </p:cNvSpPr>
            <p:nvPr/>
          </p:nvSpPr>
          <p:spPr bwMode="auto">
            <a:xfrm flipV="1">
              <a:off x="3525" y="10198"/>
              <a:ext cx="0" cy="40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71" name="Line 32"/>
            <p:cNvSpPr>
              <a:spLocks noChangeShapeType="1"/>
            </p:cNvSpPr>
            <p:nvPr/>
          </p:nvSpPr>
          <p:spPr bwMode="auto">
            <a:xfrm flipV="1">
              <a:off x="9255" y="10198"/>
              <a:ext cx="0" cy="40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4785" name="AutoShape 33"/>
            <p:cNvSpPr>
              <a:spLocks noChangeArrowheads="1"/>
            </p:cNvSpPr>
            <p:nvPr/>
          </p:nvSpPr>
          <p:spPr bwMode="auto">
            <a:xfrm>
              <a:off x="2160" y="10331"/>
              <a:ext cx="1049" cy="402"/>
            </a:xfrm>
            <a:prstGeom prst="wedgeRoundRectCallout">
              <a:avLst>
                <a:gd name="adj1" fmla="val 55144"/>
                <a:gd name="adj2" fmla="val -106625"/>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a:solidFill>
                    <a:srgbClr val="000000"/>
                  </a:solidFill>
                  <a:latin typeface="Dotum" pitchFamily="34" charset="-127"/>
                  <a:ea typeface="Dotum" pitchFamily="34" charset="-127"/>
                </a:rPr>
                <a:t>from[i]</a:t>
              </a:r>
              <a:endParaRPr lang="en-US" altLang="zh-CN" sz="160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111673" name="AutoShape 34"/>
            <p:cNvSpPr>
              <a:spLocks noChangeArrowheads="1"/>
            </p:cNvSpPr>
            <p:nvPr/>
          </p:nvSpPr>
          <p:spPr bwMode="auto">
            <a:xfrm>
              <a:off x="2265" y="11401"/>
              <a:ext cx="967" cy="401"/>
            </a:xfrm>
            <a:prstGeom prst="wedgeRoundRectCallout">
              <a:avLst>
                <a:gd name="adj1" fmla="val 51343"/>
                <a:gd name="adj2" fmla="val -93394"/>
                <a:gd name="adj3" fmla="val 16667"/>
              </a:avLst>
            </a:prstGeom>
            <a:solidFill>
              <a:srgbClr val="FFFFFF"/>
            </a:solidFill>
            <a:ln w="9525">
              <a:solidFill>
                <a:srgbClr val="000000"/>
              </a:solidFill>
              <a:miter lim="800000"/>
            </a:ln>
          </p:spPr>
          <p:txBody>
            <a:bodyPr/>
            <a:lstStyle/>
            <a:p>
              <a:pPr algn="just" fontAlgn="auto">
                <a:spcBef>
                  <a:spcPts val="0"/>
                </a:spcBef>
                <a:spcAft>
                  <a:spcPts val="0"/>
                </a:spcAft>
              </a:pPr>
              <a:r>
                <a:rPr lang="en-US" altLang="zh-CN" sz="1600">
                  <a:solidFill>
                    <a:srgbClr val="000000"/>
                  </a:solidFill>
                  <a:latin typeface="Dotum" pitchFamily="34" charset="-127"/>
                  <a:ea typeface="Dotum" pitchFamily="34" charset="-127"/>
                </a:rPr>
                <a:t>to[i]</a:t>
              </a:r>
              <a:endParaRPr lang="en-US" altLang="zh-CN" sz="1600">
                <a:solidFill>
                  <a:srgbClr val="000000"/>
                </a:solidFill>
                <a:latin typeface="Dotum" pitchFamily="34" charset="-127"/>
                <a:ea typeface="Dotum" pitchFamily="34" charset="-127"/>
              </a:endParaRPr>
            </a:p>
          </p:txBody>
        </p:sp>
        <p:sp>
          <p:nvSpPr>
            <p:cNvPr id="111674" name="AutoShape 35"/>
            <p:cNvSpPr>
              <a:spLocks noChangeArrowheads="1"/>
            </p:cNvSpPr>
            <p:nvPr/>
          </p:nvSpPr>
          <p:spPr bwMode="auto">
            <a:xfrm>
              <a:off x="3210" y="10064"/>
              <a:ext cx="315" cy="1070"/>
            </a:xfrm>
            <a:prstGeom prst="curvedRightArrow">
              <a:avLst>
                <a:gd name="adj1" fmla="val 67937"/>
                <a:gd name="adj2" fmla="val 135873"/>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75" name="Line 36"/>
            <p:cNvSpPr>
              <a:spLocks noChangeShapeType="1"/>
            </p:cNvSpPr>
            <p:nvPr/>
          </p:nvSpPr>
          <p:spPr bwMode="auto">
            <a:xfrm>
              <a:off x="3945" y="10733"/>
              <a:ext cx="73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76" name="AutoShape 37"/>
            <p:cNvSpPr>
              <a:spLocks noChangeArrowheads="1"/>
            </p:cNvSpPr>
            <p:nvPr/>
          </p:nvSpPr>
          <p:spPr bwMode="auto">
            <a:xfrm>
              <a:off x="8475" y="10064"/>
              <a:ext cx="315" cy="1070"/>
            </a:xfrm>
            <a:prstGeom prst="curvedRightArrow">
              <a:avLst>
                <a:gd name="adj1" fmla="val 67937"/>
                <a:gd name="adj2" fmla="val 135873"/>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4790" name="AutoShape 38"/>
            <p:cNvSpPr>
              <a:spLocks noChangeArrowheads="1"/>
            </p:cNvSpPr>
            <p:nvPr/>
          </p:nvSpPr>
          <p:spPr bwMode="auto">
            <a:xfrm>
              <a:off x="5309" y="10331"/>
              <a:ext cx="1531" cy="402"/>
            </a:xfrm>
            <a:prstGeom prst="wedgeRoundRectCallout">
              <a:avLst>
                <a:gd name="adj1" fmla="val -86130"/>
                <a:gd name="adj2" fmla="val 49144"/>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zh-CN" altLang="en-US" sz="1400">
                  <a:solidFill>
                    <a:srgbClr val="000000"/>
                  </a:solidFill>
                </a:rPr>
                <a:t>下标移动方向</a:t>
              </a:r>
              <a:endParaRPr lang="zh-CN" altLang="en-US" sz="1400">
                <a:solidFill>
                  <a:srgbClr val="000000"/>
                </a:solidFill>
                <a:effectLst>
                  <a:outerShdw blurRad="38100" dist="38100" dir="2700000" algn="tl">
                    <a:srgbClr val="C0C0C0"/>
                  </a:outerShdw>
                </a:effectLst>
              </a:endParaRPr>
            </a:p>
          </p:txBody>
        </p:sp>
        <p:sp>
          <p:nvSpPr>
            <p:cNvPr id="714791" name="AutoShape 39"/>
            <p:cNvSpPr>
              <a:spLocks noChangeArrowheads="1"/>
            </p:cNvSpPr>
            <p:nvPr/>
          </p:nvSpPr>
          <p:spPr bwMode="auto">
            <a:xfrm>
              <a:off x="8355" y="11534"/>
              <a:ext cx="1358" cy="402"/>
            </a:xfrm>
            <a:prstGeom prst="wedgeRoundRectCallout">
              <a:avLst>
                <a:gd name="adj1" fmla="val 30028"/>
                <a:gd name="adj2" fmla="val -91648"/>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a:solidFill>
                    <a:srgbClr val="000000"/>
                  </a:solidFill>
                  <a:ea typeface="Dotum" pitchFamily="34" charset="-127"/>
                </a:rPr>
                <a:t>to[i]='\0</a:t>
              </a:r>
              <a:r>
                <a:rPr lang="en-US" altLang="zh-CN" sz="700">
                  <a:solidFill>
                    <a:srgbClr val="000000"/>
                  </a:solidFill>
                  <a:ea typeface="Dotum" pitchFamily="34" charset="-127"/>
                </a:rPr>
                <a:t>'</a:t>
              </a:r>
              <a:endParaRPr lang="en-US" altLang="zh-CN" sz="2400">
                <a:solidFill>
                  <a:srgbClr val="000000"/>
                </a:solidFill>
                <a:effectLst>
                  <a:outerShdw blurRad="38100" dist="38100" dir="2700000" algn="tl">
                    <a:srgbClr val="C0C0C0"/>
                  </a:outerShdw>
                </a:effectLst>
                <a:ea typeface="Dotum" pitchFamily="34" charset="-127"/>
              </a:endParaRPr>
            </a:p>
          </p:txBody>
        </p:sp>
        <p:sp>
          <p:nvSpPr>
            <p:cNvPr id="111679" name="Text Box 40"/>
            <p:cNvSpPr txBox="1">
              <a:spLocks noChangeArrowheads="1"/>
            </p:cNvSpPr>
            <p:nvPr/>
          </p:nvSpPr>
          <p:spPr bwMode="auto">
            <a:xfrm>
              <a:off x="2280" y="9810"/>
              <a:ext cx="930"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pPr>
              <a:r>
                <a:rPr lang="en-US" altLang="zh-CN" sz="1600">
                  <a:solidFill>
                    <a:srgbClr val="000000"/>
                  </a:solidFill>
                  <a:latin typeface="Dotum" pitchFamily="34" charset="-127"/>
                  <a:ea typeface="Dotum" pitchFamily="34" charset="-127"/>
                </a:rPr>
                <a:t>from</a:t>
              </a:r>
              <a:endParaRPr lang="en-US" altLang="zh-CN" sz="1600">
                <a:solidFill>
                  <a:srgbClr val="000000"/>
                </a:solidFill>
                <a:latin typeface="Dotum" pitchFamily="34" charset="-127"/>
                <a:ea typeface="Dotum" pitchFamily="34" charset="-127"/>
              </a:endParaRPr>
            </a:p>
          </p:txBody>
        </p:sp>
        <p:sp>
          <p:nvSpPr>
            <p:cNvPr id="714793" name="Text Box 41"/>
            <p:cNvSpPr txBox="1">
              <a:spLocks noChangeArrowheads="1"/>
            </p:cNvSpPr>
            <p:nvPr/>
          </p:nvSpPr>
          <p:spPr bwMode="auto">
            <a:xfrm>
              <a:off x="2520" y="10987"/>
              <a:ext cx="721" cy="402"/>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rPr>
                <a:t>to</a:t>
              </a:r>
              <a:endParaRPr lang="en-US" altLang="zh-CN">
                <a:solidFill>
                  <a:srgbClr val="000000"/>
                </a:solidFill>
                <a:effectLst>
                  <a:outerShdw blurRad="38100" dist="38100" dir="2700000" algn="tl">
                    <a:srgbClr val="C0C0C0"/>
                  </a:outerShdw>
                </a:effectLst>
              </a:endParaRPr>
            </a:p>
          </p:txBody>
        </p:sp>
        <p:sp>
          <p:nvSpPr>
            <p:cNvPr id="714794" name="Text Box 42"/>
            <p:cNvSpPr txBox="1">
              <a:spLocks noChangeArrowheads="1"/>
            </p:cNvSpPr>
            <p:nvPr/>
          </p:nvSpPr>
          <p:spPr bwMode="auto">
            <a:xfrm>
              <a:off x="8640" y="10331"/>
              <a:ext cx="810" cy="669"/>
            </a:xfrm>
            <a:prstGeom prst="rect">
              <a:avLst/>
            </a:prstGeom>
            <a:noFill/>
            <a:ln w="9525">
              <a:noFill/>
              <a:miter lim="800000"/>
            </a:ln>
          </p:spPr>
          <p:txBody>
            <a:bodyPr/>
            <a:lstStyle/>
            <a:p>
              <a:pPr algn="just" fontAlgn="auto">
                <a:spcBef>
                  <a:spcPts val="0"/>
                </a:spcBef>
                <a:spcAft>
                  <a:spcPts val="0"/>
                </a:spcAft>
                <a:defRPr/>
              </a:pPr>
              <a:r>
                <a:rPr lang="zh-CN" altLang="en-US" sz="1600">
                  <a:solidFill>
                    <a:srgbClr val="000000"/>
                  </a:solidFill>
                </a:rPr>
                <a:t>结束</a:t>
              </a:r>
              <a:endParaRPr lang="zh-CN" altLang="en-US" sz="1600">
                <a:solidFill>
                  <a:srgbClr val="000000"/>
                </a:solidFill>
              </a:endParaRPr>
            </a:p>
            <a:p>
              <a:pPr algn="just" fontAlgn="auto">
                <a:spcBef>
                  <a:spcPts val="0"/>
                </a:spcBef>
                <a:spcAft>
                  <a:spcPts val="0"/>
                </a:spcAft>
                <a:defRPr/>
              </a:pPr>
              <a:r>
                <a:rPr lang="zh-CN" altLang="en-US" sz="1600">
                  <a:solidFill>
                    <a:srgbClr val="000000"/>
                  </a:solidFill>
                </a:rPr>
                <a:t>拷贝</a:t>
              </a:r>
              <a:endParaRPr lang="zh-CN" altLang="en-US" sz="1600">
                <a:solidFill>
                  <a:srgbClr val="000000"/>
                </a:solidFill>
              </a:endParaRPr>
            </a:p>
            <a:p>
              <a:pPr fontAlgn="auto">
                <a:spcBef>
                  <a:spcPts val="0"/>
                </a:spcBef>
                <a:spcAft>
                  <a:spcPts val="0"/>
                </a:spcAft>
                <a:defRPr/>
              </a:pPr>
              <a:endParaRPr lang="zh-CN" altLang="en-US" sz="1600">
                <a:solidFill>
                  <a:srgbClr val="000000"/>
                </a:solidFill>
                <a:effectLst>
                  <a:outerShdw blurRad="38100" dist="38100" dir="2700000" algn="tl">
                    <a:srgbClr val="C0C0C0"/>
                  </a:outerShdw>
                </a:effectLst>
              </a:endParaRPr>
            </a:p>
          </p:txBody>
        </p:sp>
        <p:sp>
          <p:nvSpPr>
            <p:cNvPr id="714795" name="Text Box 43"/>
            <p:cNvSpPr txBox="1">
              <a:spLocks noChangeArrowheads="1"/>
            </p:cNvSpPr>
            <p:nvPr/>
          </p:nvSpPr>
          <p:spPr bwMode="auto">
            <a:xfrm>
              <a:off x="3165" y="10491"/>
              <a:ext cx="901" cy="400"/>
            </a:xfrm>
            <a:prstGeom prst="rect">
              <a:avLst/>
            </a:prstGeom>
            <a:noFill/>
            <a:ln w="9525">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defRPr/>
              </a:pPr>
              <a:r>
                <a:rPr lang="en-US" altLang="zh-CN" sz="700">
                  <a:solidFill>
                    <a:srgbClr val="000000"/>
                  </a:solidFill>
                  <a:latin typeface="Courier" pitchFamily="49" charset="0"/>
                </a:rPr>
                <a:t>i</a:t>
              </a:r>
              <a:endParaRPr lang="en-US" altLang="zh-CN" sz="700">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latin typeface="Times New Roman" panose="02020603050405020304" pitchFamily="18" charset="0"/>
              </a:endParaRPr>
            </a:p>
          </p:txBody>
        </p:sp>
        <p:sp>
          <p:nvSpPr>
            <p:cNvPr id="714796" name="Text Box 44"/>
            <p:cNvSpPr txBox="1">
              <a:spLocks noChangeArrowheads="1"/>
            </p:cNvSpPr>
            <p:nvPr/>
          </p:nvSpPr>
          <p:spPr bwMode="auto">
            <a:xfrm>
              <a:off x="3750" y="10319"/>
              <a:ext cx="899" cy="402"/>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i++</a:t>
              </a:r>
              <a:endParaRPr lang="en-US" altLang="zh-CN">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4797" name="Text Box 45"/>
            <p:cNvSpPr txBox="1">
              <a:spLocks noChangeArrowheads="1"/>
            </p:cNvSpPr>
            <p:nvPr/>
          </p:nvSpPr>
          <p:spPr bwMode="auto">
            <a:xfrm>
              <a:off x="8879" y="10491"/>
              <a:ext cx="901" cy="400"/>
            </a:xfrm>
            <a:prstGeom prst="rect">
              <a:avLst/>
            </a:prstGeom>
            <a:noFill/>
            <a:ln w="9525">
              <a:noFill/>
              <a:miter lim="800000"/>
            </a:ln>
          </p:spPr>
          <p:txBody>
            <a:bodyPr/>
            <a:lstStyle/>
            <a:p>
              <a:pPr algn="just" fontAlgn="auto">
                <a:spcBef>
                  <a:spcPts val="0"/>
                </a:spcBef>
                <a:spcAft>
                  <a:spcPts val="0"/>
                </a:spcAft>
                <a:defRPr/>
              </a:pPr>
              <a:r>
                <a:rPr lang="en-US" altLang="zh-CN" sz="700">
                  <a:solidFill>
                    <a:srgbClr val="000000"/>
                  </a:solidFill>
                  <a:latin typeface="Courier" pitchFamily="49" charset="0"/>
                </a:rPr>
                <a:t>i </a:t>
              </a:r>
              <a:endParaRPr lang="en-US" altLang="zh-CN" sz="700">
                <a:solidFill>
                  <a:srgbClr val="000000"/>
                </a:solidFill>
                <a:latin typeface="Courier" pitchFamily="49" charset="0"/>
              </a:endParaRPr>
            </a:p>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grpSp>
      <p:grpSp>
        <p:nvGrpSpPr>
          <p:cNvPr id="111621" name="Group 46"/>
          <p:cNvGrpSpPr/>
          <p:nvPr/>
        </p:nvGrpSpPr>
        <p:grpSpPr bwMode="auto">
          <a:xfrm>
            <a:off x="1207477" y="1052515"/>
            <a:ext cx="7057292" cy="2592387"/>
            <a:chOff x="2070" y="1651"/>
            <a:chExt cx="7695" cy="2457"/>
          </a:xfrm>
        </p:grpSpPr>
        <p:grpSp>
          <p:nvGrpSpPr>
            <p:cNvPr id="111622" name="Group 47"/>
            <p:cNvGrpSpPr/>
            <p:nvPr/>
          </p:nvGrpSpPr>
          <p:grpSpPr bwMode="auto">
            <a:xfrm>
              <a:off x="3075" y="1651"/>
              <a:ext cx="6480" cy="399"/>
              <a:chOff x="3060" y="3312"/>
              <a:chExt cx="6480" cy="468"/>
            </a:xfrm>
          </p:grpSpPr>
          <p:sp>
            <p:nvSpPr>
              <p:cNvPr id="714800" name="Text Box 48"/>
              <p:cNvSpPr txBox="1">
                <a:spLocks noChangeArrowheads="1"/>
              </p:cNvSpPr>
              <p:nvPr/>
            </p:nvSpPr>
            <p:spPr bwMode="auto">
              <a:xfrm>
                <a:off x="306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801" name="Text Box 49"/>
              <p:cNvSpPr txBox="1">
                <a:spLocks noChangeArrowheads="1"/>
              </p:cNvSpPr>
              <p:nvPr/>
            </p:nvSpPr>
            <p:spPr bwMode="auto">
              <a:xfrm>
                <a:off x="360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e</a:t>
                </a:r>
                <a:endParaRPr lang="en-US" altLang="zh-CN">
                  <a:solidFill>
                    <a:srgbClr val="000000"/>
                  </a:solidFill>
                  <a:effectLst>
                    <a:outerShdw blurRad="38100" dist="38100" dir="2700000" algn="tl">
                      <a:srgbClr val="C0C0C0"/>
                    </a:outerShdw>
                  </a:effectLst>
                </a:endParaRPr>
              </a:p>
            </p:txBody>
          </p:sp>
          <p:sp>
            <p:nvSpPr>
              <p:cNvPr id="714802" name="Text Box 50"/>
              <p:cNvSpPr txBox="1">
                <a:spLocks noChangeArrowheads="1"/>
              </p:cNvSpPr>
              <p:nvPr/>
            </p:nvSpPr>
            <p:spPr bwMode="auto">
              <a:xfrm>
                <a:off x="414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803" name="Text Box 51"/>
              <p:cNvSpPr txBox="1">
                <a:spLocks noChangeArrowheads="1"/>
              </p:cNvSpPr>
              <p:nvPr/>
            </p:nvSpPr>
            <p:spPr bwMode="auto">
              <a:xfrm>
                <a:off x="468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804" name="Text Box 52"/>
              <p:cNvSpPr txBox="1">
                <a:spLocks noChangeArrowheads="1"/>
              </p:cNvSpPr>
              <p:nvPr/>
            </p:nvSpPr>
            <p:spPr bwMode="auto">
              <a:xfrm>
                <a:off x="522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4805" name="Text Box 53"/>
              <p:cNvSpPr txBox="1">
                <a:spLocks noChangeArrowheads="1"/>
              </p:cNvSpPr>
              <p:nvPr/>
            </p:nvSpPr>
            <p:spPr bwMode="auto">
              <a:xfrm>
                <a:off x="5760" y="3312"/>
                <a:ext cx="540" cy="468"/>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4806" name="Text Box 54"/>
              <p:cNvSpPr txBox="1">
                <a:spLocks noChangeArrowheads="1"/>
              </p:cNvSpPr>
              <p:nvPr/>
            </p:nvSpPr>
            <p:spPr bwMode="auto">
              <a:xfrm>
                <a:off x="630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714807" name="Text Box 55"/>
              <p:cNvSpPr txBox="1">
                <a:spLocks noChangeArrowheads="1"/>
              </p:cNvSpPr>
              <p:nvPr/>
            </p:nvSpPr>
            <p:spPr bwMode="auto">
              <a:xfrm>
                <a:off x="684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808" name="Text Box 56"/>
              <p:cNvSpPr txBox="1">
                <a:spLocks noChangeArrowheads="1"/>
              </p:cNvSpPr>
              <p:nvPr/>
            </p:nvSpPr>
            <p:spPr bwMode="auto">
              <a:xfrm>
                <a:off x="7380"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4809" name="Text Box 57"/>
              <p:cNvSpPr txBox="1">
                <a:spLocks noChangeArrowheads="1"/>
              </p:cNvSpPr>
              <p:nvPr/>
            </p:nvSpPr>
            <p:spPr bwMode="auto">
              <a:xfrm>
                <a:off x="7922"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4810" name="Text Box 58"/>
              <p:cNvSpPr txBox="1">
                <a:spLocks noChangeArrowheads="1"/>
              </p:cNvSpPr>
              <p:nvPr/>
            </p:nvSpPr>
            <p:spPr bwMode="auto">
              <a:xfrm>
                <a:off x="8462"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4811" name="Text Box 59"/>
              <p:cNvSpPr txBox="1">
                <a:spLocks noChangeArrowheads="1"/>
              </p:cNvSpPr>
              <p:nvPr/>
            </p:nvSpPr>
            <p:spPr bwMode="auto">
              <a:xfrm>
                <a:off x="9002" y="331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11623" name="Line 60"/>
            <p:cNvSpPr>
              <a:spLocks noChangeShapeType="1"/>
            </p:cNvSpPr>
            <p:nvPr/>
          </p:nvSpPr>
          <p:spPr bwMode="auto">
            <a:xfrm flipV="1">
              <a:off x="3435" y="2050"/>
              <a:ext cx="0" cy="39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24" name="Line 61"/>
            <p:cNvSpPr>
              <a:spLocks noChangeShapeType="1"/>
            </p:cNvSpPr>
            <p:nvPr/>
          </p:nvSpPr>
          <p:spPr bwMode="auto">
            <a:xfrm flipV="1">
              <a:off x="9195" y="2050"/>
              <a:ext cx="0" cy="39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nvGrpSpPr>
            <p:cNvPr id="111625" name="Group 62"/>
            <p:cNvGrpSpPr/>
            <p:nvPr/>
          </p:nvGrpSpPr>
          <p:grpSpPr bwMode="auto">
            <a:xfrm>
              <a:off x="3015" y="2980"/>
              <a:ext cx="6480" cy="399"/>
              <a:chOff x="3060" y="5184"/>
              <a:chExt cx="6480" cy="468"/>
            </a:xfrm>
          </p:grpSpPr>
          <p:sp>
            <p:nvSpPr>
              <p:cNvPr id="714815" name="Text Box 63"/>
              <p:cNvSpPr txBox="1">
                <a:spLocks noChangeArrowheads="1"/>
              </p:cNvSpPr>
              <p:nvPr/>
            </p:nvSpPr>
            <p:spPr bwMode="auto">
              <a:xfrm>
                <a:off x="3058"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816" name="Text Box 64"/>
              <p:cNvSpPr txBox="1">
                <a:spLocks noChangeArrowheads="1"/>
              </p:cNvSpPr>
              <p:nvPr/>
            </p:nvSpPr>
            <p:spPr bwMode="auto">
              <a:xfrm>
                <a:off x="3598"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e</a:t>
                </a:r>
                <a:endParaRPr lang="en-US" altLang="zh-CN">
                  <a:solidFill>
                    <a:srgbClr val="000000"/>
                  </a:solidFill>
                  <a:effectLst>
                    <a:outerShdw blurRad="38100" dist="38100" dir="2700000" algn="tl">
                      <a:srgbClr val="C0C0C0"/>
                    </a:outerShdw>
                  </a:effectLst>
                </a:endParaRPr>
              </a:p>
            </p:txBody>
          </p:sp>
          <p:sp>
            <p:nvSpPr>
              <p:cNvPr id="714817" name="Text Box 65"/>
              <p:cNvSpPr txBox="1">
                <a:spLocks noChangeArrowheads="1"/>
              </p:cNvSpPr>
              <p:nvPr/>
            </p:nvSpPr>
            <p:spPr bwMode="auto">
              <a:xfrm>
                <a:off x="4138"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818" name="Text Box 66"/>
              <p:cNvSpPr txBox="1">
                <a:spLocks noChangeArrowheads="1"/>
              </p:cNvSpPr>
              <p:nvPr/>
            </p:nvSpPr>
            <p:spPr bwMode="auto">
              <a:xfrm>
                <a:off x="4678"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714819" name="Text Box 67"/>
              <p:cNvSpPr txBox="1">
                <a:spLocks noChangeArrowheads="1"/>
              </p:cNvSpPr>
              <p:nvPr/>
            </p:nvSpPr>
            <p:spPr bwMode="auto">
              <a:xfrm>
                <a:off x="522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714820" name="Text Box 68"/>
              <p:cNvSpPr txBox="1">
                <a:spLocks noChangeArrowheads="1"/>
              </p:cNvSpPr>
              <p:nvPr/>
            </p:nvSpPr>
            <p:spPr bwMode="auto">
              <a:xfrm>
                <a:off x="5760" y="5182"/>
                <a:ext cx="540" cy="468"/>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714821" name="Text Box 69"/>
              <p:cNvSpPr txBox="1">
                <a:spLocks noChangeArrowheads="1"/>
              </p:cNvSpPr>
              <p:nvPr/>
            </p:nvSpPr>
            <p:spPr bwMode="auto">
              <a:xfrm>
                <a:off x="630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714822" name="Text Box 70"/>
              <p:cNvSpPr txBox="1">
                <a:spLocks noChangeArrowheads="1"/>
              </p:cNvSpPr>
              <p:nvPr/>
            </p:nvSpPr>
            <p:spPr bwMode="auto">
              <a:xfrm>
                <a:off x="684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714823" name="Text Box 71"/>
              <p:cNvSpPr txBox="1">
                <a:spLocks noChangeArrowheads="1"/>
              </p:cNvSpPr>
              <p:nvPr/>
            </p:nvSpPr>
            <p:spPr bwMode="auto">
              <a:xfrm>
                <a:off x="738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714824" name="Text Box 72"/>
              <p:cNvSpPr txBox="1">
                <a:spLocks noChangeArrowheads="1"/>
              </p:cNvSpPr>
              <p:nvPr/>
            </p:nvSpPr>
            <p:spPr bwMode="auto">
              <a:xfrm>
                <a:off x="792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714825" name="Text Box 73"/>
              <p:cNvSpPr txBox="1">
                <a:spLocks noChangeArrowheads="1"/>
              </p:cNvSpPr>
              <p:nvPr/>
            </p:nvSpPr>
            <p:spPr bwMode="auto">
              <a:xfrm>
                <a:off x="846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714826" name="Text Box 74"/>
              <p:cNvSpPr txBox="1">
                <a:spLocks noChangeArrowheads="1"/>
              </p:cNvSpPr>
              <p:nvPr/>
            </p:nvSpPr>
            <p:spPr bwMode="auto">
              <a:xfrm>
                <a:off x="9000" y="5182"/>
                <a:ext cx="540" cy="468"/>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11626" name="Line 75"/>
            <p:cNvSpPr>
              <a:spLocks noChangeShapeType="1"/>
            </p:cNvSpPr>
            <p:nvPr/>
          </p:nvSpPr>
          <p:spPr bwMode="auto">
            <a:xfrm flipV="1">
              <a:off x="3435" y="3379"/>
              <a:ext cx="0" cy="39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27" name="AutoShape 76"/>
            <p:cNvSpPr>
              <a:spLocks noChangeArrowheads="1"/>
            </p:cNvSpPr>
            <p:nvPr/>
          </p:nvSpPr>
          <p:spPr bwMode="auto">
            <a:xfrm>
              <a:off x="2070" y="2050"/>
              <a:ext cx="945" cy="398"/>
            </a:xfrm>
            <a:prstGeom prst="wedgeRoundRectCallout">
              <a:avLst>
                <a:gd name="adj1" fmla="val 71481"/>
                <a:gd name="adj2" fmla="val -102991"/>
                <a:gd name="adj3" fmla="val 16667"/>
              </a:avLst>
            </a:prstGeom>
            <a:solidFill>
              <a:srgbClr val="FFFFFF"/>
            </a:solidFill>
            <a:ln w="9525">
              <a:solidFill>
                <a:srgbClr val="000000"/>
              </a:solidFill>
              <a:miter lim="800000"/>
            </a:ln>
          </p:spPr>
          <p:txBody>
            <a:bodyPr/>
            <a:lstStyle/>
            <a:p>
              <a:pPr algn="just" fontAlgn="auto">
                <a:spcBef>
                  <a:spcPts val="0"/>
                </a:spcBef>
                <a:spcAft>
                  <a:spcPts val="0"/>
                </a:spcAft>
              </a:pPr>
              <a:r>
                <a:rPr lang="zh-CN" altLang="en-US">
                  <a:solidFill>
                    <a:srgbClr val="000000"/>
                  </a:solidFill>
                  <a:latin typeface="Courier" pitchFamily="49" charset="0"/>
                </a:rPr>
                <a:t>*</a:t>
              </a:r>
              <a:r>
                <a:rPr lang="en-US" altLang="zh-CN" sz="1600">
                  <a:solidFill>
                    <a:srgbClr val="000000"/>
                  </a:solidFill>
                  <a:latin typeface="Dotum" pitchFamily="34" charset="-127"/>
                  <a:ea typeface="Dotum" pitchFamily="34" charset="-127"/>
                </a:rPr>
                <a:t>from</a:t>
              </a:r>
              <a:endParaRPr lang="en-US" altLang="zh-CN" sz="1600">
                <a:solidFill>
                  <a:srgbClr val="000000"/>
                </a:solidFill>
                <a:latin typeface="Dotum" pitchFamily="34" charset="-127"/>
                <a:ea typeface="Dotum" pitchFamily="34" charset="-127"/>
              </a:endParaRPr>
            </a:p>
          </p:txBody>
        </p:sp>
        <p:sp>
          <p:nvSpPr>
            <p:cNvPr id="111628" name="AutoShape 77"/>
            <p:cNvSpPr>
              <a:spLocks noChangeArrowheads="1"/>
            </p:cNvSpPr>
            <p:nvPr/>
          </p:nvSpPr>
          <p:spPr bwMode="auto">
            <a:xfrm>
              <a:off x="2175" y="3246"/>
              <a:ext cx="630" cy="400"/>
            </a:xfrm>
            <a:prstGeom prst="wedgeRoundRectCallout">
              <a:avLst>
                <a:gd name="adj1" fmla="val 102542"/>
                <a:gd name="adj2" fmla="val -70940"/>
                <a:gd name="adj3" fmla="val 16667"/>
              </a:avLst>
            </a:prstGeom>
            <a:solidFill>
              <a:srgbClr val="FFFFFF"/>
            </a:solidFill>
            <a:ln w="9525">
              <a:solidFill>
                <a:srgbClr val="000000"/>
              </a:solidFill>
              <a:miter lim="800000"/>
            </a:ln>
          </p:spPr>
          <p:txBody>
            <a:bodyPr/>
            <a:lstStyle/>
            <a:p>
              <a:pPr algn="just" fontAlgn="auto">
                <a:spcBef>
                  <a:spcPts val="0"/>
                </a:spcBef>
                <a:spcAft>
                  <a:spcPts val="0"/>
                </a:spcAft>
              </a:pPr>
              <a:r>
                <a:rPr lang="zh-CN" altLang="en-US">
                  <a:solidFill>
                    <a:srgbClr val="000000"/>
                  </a:solidFill>
                  <a:latin typeface="Courier" pitchFamily="49" charset="0"/>
                </a:rPr>
                <a:t>*</a:t>
              </a:r>
              <a:r>
                <a:rPr lang="en-US" altLang="zh-CN" sz="1600">
                  <a:solidFill>
                    <a:srgbClr val="000000"/>
                  </a:solidFill>
                  <a:latin typeface="Dotum" pitchFamily="34" charset="-127"/>
                  <a:ea typeface="Dotum" pitchFamily="34" charset="-127"/>
                </a:rPr>
                <a:t>to</a:t>
              </a:r>
              <a:endParaRPr lang="en-US" altLang="zh-CN" sz="1600">
                <a:solidFill>
                  <a:srgbClr val="000000"/>
                </a:solidFill>
                <a:latin typeface="Dotum" pitchFamily="34" charset="-127"/>
                <a:ea typeface="Dotum" pitchFamily="34" charset="-127"/>
              </a:endParaRPr>
            </a:p>
          </p:txBody>
        </p:sp>
        <p:sp>
          <p:nvSpPr>
            <p:cNvPr id="111629" name="AutoShape 78"/>
            <p:cNvSpPr>
              <a:spLocks noChangeArrowheads="1"/>
            </p:cNvSpPr>
            <p:nvPr/>
          </p:nvSpPr>
          <p:spPr bwMode="auto">
            <a:xfrm>
              <a:off x="3015" y="2068"/>
              <a:ext cx="294" cy="1012"/>
            </a:xfrm>
            <a:prstGeom prst="curvedRightArrow">
              <a:avLst>
                <a:gd name="adj1" fmla="val 68844"/>
                <a:gd name="adj2" fmla="val 137687"/>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30" name="AutoShape 79"/>
            <p:cNvSpPr>
              <a:spLocks noChangeArrowheads="1"/>
            </p:cNvSpPr>
            <p:nvPr/>
          </p:nvSpPr>
          <p:spPr bwMode="auto">
            <a:xfrm>
              <a:off x="8475" y="2068"/>
              <a:ext cx="306" cy="1012"/>
            </a:xfrm>
            <a:prstGeom prst="curvedRightArrow">
              <a:avLst>
                <a:gd name="adj1" fmla="val 66144"/>
                <a:gd name="adj2" fmla="val 132288"/>
                <a:gd name="adj3" fmla="val 33333"/>
              </a:avLst>
            </a:prstGeom>
            <a:solidFill>
              <a:srgbClr val="FFFFFF"/>
            </a:solidFill>
            <a:ln w="9525">
              <a:solidFill>
                <a:srgbClr val="000000"/>
              </a:solidFill>
              <a:miter lim="800000"/>
            </a:ln>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31" name="Line 80"/>
            <p:cNvSpPr>
              <a:spLocks noChangeShapeType="1"/>
            </p:cNvSpPr>
            <p:nvPr/>
          </p:nvSpPr>
          <p:spPr bwMode="auto">
            <a:xfrm>
              <a:off x="3960" y="3781"/>
              <a:ext cx="84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111632" name="Line 81"/>
            <p:cNvSpPr>
              <a:spLocks noChangeShapeType="1"/>
            </p:cNvSpPr>
            <p:nvPr/>
          </p:nvSpPr>
          <p:spPr bwMode="auto">
            <a:xfrm>
              <a:off x="3960" y="2448"/>
              <a:ext cx="84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4834" name="AutoShape 82"/>
            <p:cNvSpPr>
              <a:spLocks noChangeArrowheads="1"/>
            </p:cNvSpPr>
            <p:nvPr/>
          </p:nvSpPr>
          <p:spPr bwMode="auto">
            <a:xfrm>
              <a:off x="5536" y="2182"/>
              <a:ext cx="1470" cy="400"/>
            </a:xfrm>
            <a:prstGeom prst="wedgeRoundRectCallout">
              <a:avLst>
                <a:gd name="adj1" fmla="val -86190"/>
                <a:gd name="adj2" fmla="val 20301"/>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zh-CN" altLang="en-US" sz="1400">
                  <a:solidFill>
                    <a:srgbClr val="000000"/>
                  </a:solidFill>
                </a:rPr>
                <a:t>指针移动方向</a:t>
              </a:r>
              <a:endParaRPr lang="zh-CN" altLang="en-US" sz="1400">
                <a:solidFill>
                  <a:srgbClr val="000000"/>
                </a:solidFill>
                <a:effectLst>
                  <a:outerShdw blurRad="38100" dist="38100" dir="2700000" algn="tl">
                    <a:srgbClr val="C0C0C0"/>
                  </a:outerShdw>
                </a:effectLst>
              </a:endParaRPr>
            </a:p>
          </p:txBody>
        </p:sp>
        <p:sp>
          <p:nvSpPr>
            <p:cNvPr id="714835" name="AutoShape 83"/>
            <p:cNvSpPr>
              <a:spLocks noChangeArrowheads="1"/>
            </p:cNvSpPr>
            <p:nvPr/>
          </p:nvSpPr>
          <p:spPr bwMode="auto">
            <a:xfrm>
              <a:off x="5325" y="3512"/>
              <a:ext cx="1500" cy="399"/>
            </a:xfrm>
            <a:prstGeom prst="wedgeRoundRectCallout">
              <a:avLst>
                <a:gd name="adj1" fmla="val -77796"/>
                <a:gd name="adj2" fmla="val 22009"/>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zh-CN" altLang="en-US" sz="1400" dirty="0">
                  <a:solidFill>
                    <a:srgbClr val="000000"/>
                  </a:solidFill>
                </a:rPr>
                <a:t>指针移动方向</a:t>
              </a:r>
              <a:endParaRPr lang="zh-CN" altLang="en-US" sz="1400" dirty="0">
                <a:solidFill>
                  <a:srgbClr val="000000"/>
                </a:solidFill>
                <a:effectLst>
                  <a:outerShdw blurRad="38100" dist="38100" dir="2700000" algn="tl">
                    <a:srgbClr val="C0C0C0"/>
                  </a:outerShdw>
                </a:effectLst>
              </a:endParaRPr>
            </a:p>
          </p:txBody>
        </p:sp>
        <p:sp>
          <p:nvSpPr>
            <p:cNvPr id="714836" name="AutoShape 84"/>
            <p:cNvSpPr>
              <a:spLocks noChangeArrowheads="1"/>
            </p:cNvSpPr>
            <p:nvPr/>
          </p:nvSpPr>
          <p:spPr bwMode="auto">
            <a:xfrm>
              <a:off x="8003" y="3646"/>
              <a:ext cx="1102" cy="397"/>
            </a:xfrm>
            <a:prstGeom prst="wedgeRoundRectCallout">
              <a:avLst>
                <a:gd name="adj1" fmla="val 45713"/>
                <a:gd name="adj2" fmla="val -131838"/>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zh-CN" altLang="en-US">
                  <a:solidFill>
                    <a:srgbClr val="000000"/>
                  </a:solidFill>
                </a:rPr>
                <a:t>*</a:t>
              </a:r>
              <a:r>
                <a:rPr lang="en-US" altLang="zh-CN">
                  <a:solidFill>
                    <a:srgbClr val="000000"/>
                  </a:solidFill>
                </a:rPr>
                <a:t>to='\0'</a:t>
              </a:r>
              <a:endParaRPr lang="en-US" altLang="zh-CN">
                <a:solidFill>
                  <a:srgbClr val="000000"/>
                </a:solidFill>
                <a:effectLst>
                  <a:outerShdw blurRad="38100" dist="38100" dir="2700000" algn="tl">
                    <a:srgbClr val="C0C0C0"/>
                  </a:outerShdw>
                </a:effectLst>
              </a:endParaRPr>
            </a:p>
          </p:txBody>
        </p:sp>
        <p:sp>
          <p:nvSpPr>
            <p:cNvPr id="111636" name="Line 85"/>
            <p:cNvSpPr>
              <a:spLocks noChangeShapeType="1"/>
            </p:cNvSpPr>
            <p:nvPr/>
          </p:nvSpPr>
          <p:spPr bwMode="auto">
            <a:xfrm flipV="1">
              <a:off x="9316" y="3379"/>
              <a:ext cx="0" cy="39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14838" name="Text Box 86"/>
            <p:cNvSpPr txBox="1">
              <a:spLocks noChangeArrowheads="1"/>
            </p:cNvSpPr>
            <p:nvPr/>
          </p:nvSpPr>
          <p:spPr bwMode="auto">
            <a:xfrm>
              <a:off x="3225" y="3672"/>
              <a:ext cx="900" cy="399"/>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to</a:t>
              </a:r>
              <a:endParaRPr lang="en-US" altLang="zh-CN">
                <a:solidFill>
                  <a:srgbClr val="000000"/>
                </a:solidFill>
                <a:effectLst>
                  <a:outerShdw blurRad="38100" dist="38100" dir="2700000" algn="tl">
                    <a:srgbClr val="C0C0C0"/>
                  </a:outerShdw>
                </a:effectLst>
              </a:endParaRPr>
            </a:p>
          </p:txBody>
        </p:sp>
        <p:sp>
          <p:nvSpPr>
            <p:cNvPr id="714839" name="Text Box 87"/>
            <p:cNvSpPr txBox="1">
              <a:spLocks noChangeArrowheads="1"/>
            </p:cNvSpPr>
            <p:nvPr/>
          </p:nvSpPr>
          <p:spPr bwMode="auto">
            <a:xfrm>
              <a:off x="3885" y="2397"/>
              <a:ext cx="1080" cy="399"/>
            </a:xfrm>
            <a:prstGeom prst="rect">
              <a:avLst/>
            </a:prstGeom>
            <a:noFill/>
            <a:ln w="9525">
              <a:noFill/>
              <a:miter lim="800000"/>
            </a:ln>
          </p:spPr>
          <p:txBody>
            <a:bodyPr/>
            <a:lstStyle/>
            <a:p>
              <a:pPr algn="just" fontAlgn="auto">
                <a:spcBef>
                  <a:spcPts val="0"/>
                </a:spcBef>
                <a:spcAft>
                  <a:spcPts val="0"/>
                </a:spcAft>
                <a:defRPr/>
              </a:pPr>
              <a:r>
                <a:rPr lang="en-US" altLang="zh-CN" sz="1600">
                  <a:solidFill>
                    <a:srgbClr val="000000"/>
                  </a:solidFill>
                  <a:latin typeface="Courier" pitchFamily="49" charset="0"/>
                </a:rPr>
                <a:t>from++</a:t>
              </a:r>
              <a:endParaRPr lang="en-US" altLang="zh-CN" sz="1600">
                <a:solidFill>
                  <a:srgbClr val="000000"/>
                </a:solidFill>
                <a:effectLst>
                  <a:outerShdw blurRad="38100" dist="38100" dir="2700000" algn="tl">
                    <a:srgbClr val="C0C0C0"/>
                  </a:outerShdw>
                </a:effectLst>
              </a:endParaRPr>
            </a:p>
          </p:txBody>
        </p:sp>
        <p:sp>
          <p:nvSpPr>
            <p:cNvPr id="714840" name="Text Box 88"/>
            <p:cNvSpPr txBox="1">
              <a:spLocks noChangeArrowheads="1"/>
            </p:cNvSpPr>
            <p:nvPr/>
          </p:nvSpPr>
          <p:spPr bwMode="auto">
            <a:xfrm>
              <a:off x="8865" y="2448"/>
              <a:ext cx="900" cy="399"/>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from</a:t>
              </a:r>
              <a:endParaRPr lang="en-US" altLang="zh-CN">
                <a:solidFill>
                  <a:srgbClr val="000000"/>
                </a:solidFill>
                <a:effectLst>
                  <a:outerShdw blurRad="38100" dist="38100" dir="2700000" algn="tl">
                    <a:srgbClr val="C0C0C0"/>
                  </a:outerShdw>
                </a:effectLst>
              </a:endParaRPr>
            </a:p>
          </p:txBody>
        </p:sp>
        <p:sp>
          <p:nvSpPr>
            <p:cNvPr id="714841" name="Text Box 89"/>
            <p:cNvSpPr txBox="1">
              <a:spLocks noChangeArrowheads="1"/>
            </p:cNvSpPr>
            <p:nvPr/>
          </p:nvSpPr>
          <p:spPr bwMode="auto">
            <a:xfrm>
              <a:off x="3120" y="2384"/>
              <a:ext cx="900" cy="399"/>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from</a:t>
              </a:r>
              <a:endParaRPr lang="en-US" altLang="zh-CN">
                <a:solidFill>
                  <a:srgbClr val="000000"/>
                </a:solidFill>
                <a:effectLst>
                  <a:outerShdw blurRad="38100" dist="38100" dir="2700000" algn="tl">
                    <a:srgbClr val="C0C0C0"/>
                  </a:outerShdw>
                </a:effectLst>
              </a:endParaRPr>
            </a:p>
          </p:txBody>
        </p:sp>
        <p:sp>
          <p:nvSpPr>
            <p:cNvPr id="714842" name="Text Box 90"/>
            <p:cNvSpPr txBox="1">
              <a:spLocks noChangeArrowheads="1"/>
            </p:cNvSpPr>
            <p:nvPr/>
          </p:nvSpPr>
          <p:spPr bwMode="auto">
            <a:xfrm>
              <a:off x="3944" y="3709"/>
              <a:ext cx="901" cy="399"/>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to++</a:t>
              </a:r>
              <a:endParaRPr lang="en-US" altLang="zh-CN">
                <a:solidFill>
                  <a:srgbClr val="000000"/>
                </a:solidFill>
                <a:effectLst>
                  <a:outerShdw blurRad="38100" dist="38100" dir="2700000" algn="tl">
                    <a:srgbClr val="C0C0C0"/>
                  </a:outerShdw>
                </a:effectLst>
              </a:endParaRPr>
            </a:p>
          </p:txBody>
        </p:sp>
        <p:sp>
          <p:nvSpPr>
            <p:cNvPr id="714843" name="Text Box 91"/>
            <p:cNvSpPr txBox="1">
              <a:spLocks noChangeArrowheads="1"/>
            </p:cNvSpPr>
            <p:nvPr/>
          </p:nvSpPr>
          <p:spPr bwMode="auto">
            <a:xfrm>
              <a:off x="9119" y="3672"/>
              <a:ext cx="585" cy="399"/>
            </a:xfrm>
            <a:prstGeom prst="rect">
              <a:avLst/>
            </a:prstGeom>
            <a:noFill/>
            <a:ln w="9525">
              <a:noFill/>
              <a:miter lim="800000"/>
            </a:ln>
          </p:spPr>
          <p:txBody>
            <a:bodyPr/>
            <a:lstStyle/>
            <a:p>
              <a:pPr algn="just" fontAlgn="auto">
                <a:spcBef>
                  <a:spcPts val="0"/>
                </a:spcBef>
                <a:spcAft>
                  <a:spcPts val="0"/>
                </a:spcAft>
                <a:defRPr/>
              </a:pPr>
              <a:r>
                <a:rPr lang="en-US" altLang="zh-CN">
                  <a:solidFill>
                    <a:srgbClr val="000000"/>
                  </a:solidFill>
                  <a:latin typeface="Courier" pitchFamily="49" charset="0"/>
                </a:rPr>
                <a:t>to</a:t>
              </a:r>
              <a:endParaRPr lang="en-US" altLang="zh-CN">
                <a:solidFill>
                  <a:srgbClr val="000000"/>
                </a:solidFill>
                <a:effectLst>
                  <a:outerShdw blurRad="38100" dist="38100" dir="2700000" algn="tl">
                    <a:srgbClr val="C0C0C0"/>
                  </a:outerShdw>
                </a:effectLst>
              </a:endParaRPr>
            </a:p>
          </p:txBody>
        </p:sp>
      </p:grpSp>
    </p:spTree>
  </p:cSld>
  <p:clrMapOvr>
    <a:masterClrMapping/>
  </p:clrMapOvr>
  <p:transition>
    <p:strips dir="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992067" y="969963"/>
            <a:ext cx="8064011" cy="4508500"/>
          </a:xfrm>
        </p:spPr>
        <p:txBody>
          <a:bodyPr/>
          <a:lstStyle/>
          <a:p>
            <a:pPr eaLnBrk="1" hangingPunct="1">
              <a:lnSpc>
                <a:spcPct val="85000"/>
              </a:lnSpc>
              <a:spcBef>
                <a:spcPct val="0"/>
              </a:spcBef>
              <a:buFontTx/>
              <a:buNone/>
            </a:pPr>
            <a:r>
              <a:rPr lang="fr-FR" altLang="zh-CN" sz="2600" b="1">
                <a:solidFill>
                  <a:srgbClr val="006600"/>
                </a:solidFill>
                <a:ea typeface="楷体_GB2312" pitchFamily="49" charset="-122"/>
              </a:rPr>
              <a:t>/*	</a:t>
            </a:r>
            <a:r>
              <a:rPr lang="zh-CN" altLang="fr-FR" sz="2600" b="1">
                <a:solidFill>
                  <a:srgbClr val="006600"/>
                </a:solidFill>
                <a:ea typeface="楷体_GB2312" pitchFamily="49" charset="-122"/>
              </a:rPr>
              <a:t>函数功能： 计算字符串的长度</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函数参数： 字符型数组</a:t>
            </a:r>
            <a:r>
              <a:rPr lang="fr-FR" altLang="zh-CN" sz="2600" b="1">
                <a:solidFill>
                  <a:srgbClr val="006600"/>
                </a:solidFill>
                <a:ea typeface="楷体_GB2312" pitchFamily="49" charset="-122"/>
              </a:rPr>
              <a:t>str</a:t>
            </a:r>
            <a:r>
              <a:rPr lang="zh-CN" altLang="fr-FR" sz="2600" b="1">
                <a:solidFill>
                  <a:srgbClr val="006600"/>
                </a:solidFill>
                <a:ea typeface="楷体_GB2312" pitchFamily="49" charset="-122"/>
              </a:rPr>
              <a:t>，存储字符串</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函数返回值：字符串的长度  *</a:t>
            </a:r>
            <a:r>
              <a:rPr lang="fr-FR" altLang="zh-CN" sz="2600" b="1">
                <a:solidFill>
                  <a:srgbClr val="006600"/>
                </a:solidFill>
                <a:ea typeface="楷体_GB2312" pitchFamily="49" charset="-122"/>
              </a:rPr>
              <a:t>/</a:t>
            </a:r>
            <a:endParaRPr lang="fr-FR" altLang="zh-CN" sz="2600" b="1">
              <a:solidFill>
                <a:srgbClr val="006600"/>
              </a:solidFill>
              <a:ea typeface="楷体_GB2312" pitchFamily="49" charset="-122"/>
            </a:endParaRPr>
          </a:p>
          <a:p>
            <a:pPr eaLnBrk="1" hangingPunct="1">
              <a:lnSpc>
                <a:spcPct val="105000"/>
              </a:lnSpc>
              <a:spcBef>
                <a:spcPct val="0"/>
              </a:spcBef>
              <a:buFontTx/>
              <a:buNone/>
            </a:pPr>
            <a:r>
              <a:rPr lang="fr-FR" altLang="zh-CN" sz="2600" b="1">
                <a:solidFill>
                  <a:srgbClr val="0066FF"/>
                </a:solidFill>
              </a:rPr>
              <a:t>unsigned int</a:t>
            </a:r>
            <a:r>
              <a:rPr lang="fr-FR" altLang="zh-CN" sz="2600" b="1"/>
              <a:t>  MyStrlen(</a:t>
            </a:r>
            <a:r>
              <a:rPr lang="fr-FR" altLang="zh-CN" sz="2600" b="1">
                <a:solidFill>
                  <a:srgbClr val="0066FF"/>
                </a:solidFill>
              </a:rPr>
              <a:t>char</a:t>
            </a:r>
            <a:r>
              <a:rPr lang="fr-FR" altLang="zh-CN" sz="2600" b="1"/>
              <a:t> str[])</a:t>
            </a:r>
            <a:endParaRPr lang="fr-FR" altLang="zh-CN" sz="2600" b="1"/>
          </a:p>
          <a:p>
            <a:pPr eaLnBrk="1" hangingPunct="1">
              <a:lnSpc>
                <a:spcPct val="105000"/>
              </a:lnSpc>
              <a:spcBef>
                <a:spcPct val="0"/>
              </a:spcBef>
              <a:buFontTx/>
              <a:buNone/>
            </a:pPr>
            <a:r>
              <a:rPr lang="fr-FR" altLang="zh-CN" sz="2600" b="1"/>
              <a:t>{ </a:t>
            </a:r>
            <a:endParaRPr lang="fr-FR" altLang="zh-CN" sz="2600" b="1"/>
          </a:p>
          <a:p>
            <a:pPr eaLnBrk="1" hangingPunct="1">
              <a:lnSpc>
                <a:spcPct val="105000"/>
              </a:lnSpc>
              <a:spcBef>
                <a:spcPct val="0"/>
              </a:spcBef>
              <a:buFontTx/>
              <a:buNone/>
            </a:pPr>
            <a:r>
              <a:rPr lang="fr-FR" altLang="zh-CN" sz="2600" b="1"/>
              <a:t>	</a:t>
            </a:r>
            <a:r>
              <a:rPr lang="fr-FR" altLang="zh-CN" sz="2600" b="1">
                <a:solidFill>
                  <a:srgbClr val="0066FF"/>
                </a:solidFill>
              </a:rPr>
              <a:t>int</a:t>
            </a:r>
            <a:r>
              <a:rPr lang="fr-FR" altLang="zh-CN" sz="2600" b="1"/>
              <a:t>  i ;</a:t>
            </a:r>
            <a:endParaRPr lang="fr-FR" altLang="zh-CN" sz="2600" b="1"/>
          </a:p>
          <a:p>
            <a:pPr eaLnBrk="1" hangingPunct="1">
              <a:lnSpc>
                <a:spcPct val="105000"/>
              </a:lnSpc>
              <a:spcBef>
                <a:spcPct val="0"/>
              </a:spcBef>
              <a:buFontTx/>
              <a:buNone/>
            </a:pPr>
            <a:r>
              <a:rPr lang="fr-FR" altLang="zh-CN" sz="2600" b="1"/>
              <a:t>	</a:t>
            </a:r>
            <a:r>
              <a:rPr lang="fr-FR" altLang="zh-CN" sz="2600" b="1">
                <a:solidFill>
                  <a:srgbClr val="0066FF"/>
                </a:solidFill>
              </a:rPr>
              <a:t>unsigned int</a:t>
            </a:r>
            <a:r>
              <a:rPr lang="fr-FR" altLang="zh-CN" sz="2600" b="1"/>
              <a:t> len = 0;                 </a:t>
            </a:r>
            <a:endParaRPr lang="fr-FR" altLang="zh-CN" sz="2600" b="1"/>
          </a:p>
          <a:p>
            <a:pPr eaLnBrk="1" hangingPunct="1">
              <a:lnSpc>
                <a:spcPct val="105000"/>
              </a:lnSpc>
              <a:spcBef>
                <a:spcPct val="0"/>
              </a:spcBef>
              <a:buFontTx/>
              <a:buNone/>
            </a:pPr>
            <a:r>
              <a:rPr lang="fr-FR" altLang="zh-CN" sz="2600" b="1"/>
              <a:t>	</a:t>
            </a:r>
            <a:r>
              <a:rPr lang="fr-FR" altLang="zh-CN" sz="2600" b="1">
                <a:solidFill>
                  <a:srgbClr val="0066FF"/>
                </a:solidFill>
              </a:rPr>
              <a:t>for</a:t>
            </a:r>
            <a:r>
              <a:rPr lang="fr-FR" altLang="zh-CN" sz="2600" b="1"/>
              <a:t> (i=0; str[i]!='\0'; i++)  </a:t>
            </a:r>
            <a:endParaRPr lang="fr-FR" altLang="zh-CN" sz="2600" b="1"/>
          </a:p>
          <a:p>
            <a:pPr eaLnBrk="1" hangingPunct="1">
              <a:lnSpc>
                <a:spcPct val="105000"/>
              </a:lnSpc>
              <a:spcBef>
                <a:spcPct val="0"/>
              </a:spcBef>
              <a:buFontTx/>
              <a:buNone/>
            </a:pPr>
            <a:r>
              <a:rPr lang="fr-FR" altLang="zh-CN" sz="2600" b="1"/>
              <a:t>	{</a:t>
            </a:r>
            <a:endParaRPr lang="fr-FR" altLang="zh-CN" sz="2600" b="1"/>
          </a:p>
          <a:p>
            <a:pPr eaLnBrk="1" hangingPunct="1">
              <a:lnSpc>
                <a:spcPct val="105000"/>
              </a:lnSpc>
              <a:spcBef>
                <a:spcPct val="0"/>
              </a:spcBef>
              <a:buFontTx/>
              <a:buNone/>
            </a:pPr>
            <a:r>
              <a:rPr lang="fr-FR" altLang="zh-CN" sz="2600" b="1"/>
              <a:t>		len++; </a:t>
            </a:r>
            <a:endParaRPr lang="fr-FR" altLang="zh-CN" sz="2600" b="1"/>
          </a:p>
          <a:p>
            <a:pPr eaLnBrk="1" hangingPunct="1">
              <a:lnSpc>
                <a:spcPct val="105000"/>
              </a:lnSpc>
              <a:spcBef>
                <a:spcPct val="0"/>
              </a:spcBef>
              <a:buFontTx/>
              <a:buNone/>
            </a:pPr>
            <a:r>
              <a:rPr lang="fr-FR" altLang="zh-CN" sz="2600" b="1"/>
              <a:t>	}</a:t>
            </a:r>
            <a:endParaRPr lang="fr-FR" altLang="zh-CN" sz="2600" b="1"/>
          </a:p>
          <a:p>
            <a:pPr eaLnBrk="1" hangingPunct="1">
              <a:lnSpc>
                <a:spcPct val="105000"/>
              </a:lnSpc>
              <a:spcBef>
                <a:spcPct val="0"/>
              </a:spcBef>
              <a:buFontTx/>
              <a:buNone/>
            </a:pPr>
            <a:r>
              <a:rPr lang="fr-FR" altLang="zh-CN" sz="2600" b="1"/>
              <a:t>	</a:t>
            </a:r>
            <a:r>
              <a:rPr lang="fr-FR" altLang="zh-CN" sz="2600" b="1">
                <a:solidFill>
                  <a:srgbClr val="0066FF"/>
                </a:solidFill>
              </a:rPr>
              <a:t>return</a:t>
            </a:r>
            <a:r>
              <a:rPr lang="fr-FR" altLang="zh-CN" sz="2600" b="1"/>
              <a:t> (len);</a:t>
            </a:r>
            <a:endParaRPr lang="fr-FR" altLang="zh-CN" sz="2600" b="1"/>
          </a:p>
          <a:p>
            <a:pPr eaLnBrk="1" hangingPunct="1">
              <a:lnSpc>
                <a:spcPct val="105000"/>
              </a:lnSpc>
              <a:spcBef>
                <a:spcPct val="0"/>
              </a:spcBef>
              <a:buFontTx/>
              <a:buNone/>
            </a:pPr>
            <a:r>
              <a:rPr lang="fr-FR" altLang="zh-CN" sz="2600" b="1"/>
              <a:t>} </a:t>
            </a:r>
            <a:endParaRPr lang="en-US" altLang="zh-CN" sz="2600" b="1"/>
          </a:p>
        </p:txBody>
      </p:sp>
      <p:sp>
        <p:nvSpPr>
          <p:cNvPr id="112643" name="Rectangle 2"/>
          <p:cNvSpPr>
            <a:spLocks noGrp="1" noChangeArrowheads="1"/>
          </p:cNvSpPr>
          <p:nvPr>
            <p:ph type="title"/>
          </p:nvPr>
        </p:nvSpPr>
        <p:spPr>
          <a:xfrm>
            <a:off x="381001" y="0"/>
            <a:ext cx="8675077" cy="1143000"/>
          </a:xfrm>
        </p:spPr>
        <p:txBody>
          <a:bodyPr/>
          <a:lstStyle/>
          <a:p>
            <a:pPr eaLnBrk="1" hangingPunct="1"/>
            <a:r>
              <a:rPr lang="zh-CN" altLang="en-US" sz="4000" b="1" dirty="0">
                <a:latin typeface="楷体_GB2312" pitchFamily="49" charset="-122"/>
                <a:ea typeface="楷体_GB2312" pitchFamily="49" charset="-122"/>
              </a:rPr>
              <a:t>计算实际字符个数</a:t>
            </a:r>
            <a:r>
              <a:rPr lang="en-US" altLang="zh-CN" sz="4000" b="1" dirty="0">
                <a:latin typeface="楷体_GB2312" pitchFamily="49" charset="-122"/>
                <a:ea typeface="楷体_GB2312" pitchFamily="49" charset="-122"/>
              </a:rPr>
              <a:t>----</a:t>
            </a:r>
            <a:r>
              <a:rPr lang="zh-CN" altLang="en-US" sz="4000" b="1" dirty="0">
                <a:latin typeface="楷体_GB2312" pitchFamily="49" charset="-122"/>
                <a:ea typeface="楷体_GB2312" pitchFamily="49" charset="-122"/>
              </a:rPr>
              <a:t>字符数组实现</a:t>
            </a:r>
            <a:r>
              <a:rPr lang="zh-CN" altLang="en-US" sz="4800" dirty="0"/>
              <a:t> </a:t>
            </a:r>
            <a:endParaRPr lang="zh-CN" altLang="en-US" sz="4800" dirty="0"/>
          </a:p>
        </p:txBody>
      </p:sp>
      <p:sp>
        <p:nvSpPr>
          <p:cNvPr id="1126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09F27A5-F040-4CDD-9168-EB1F03C54865}"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a:xfrm>
            <a:off x="920263" y="1296988"/>
            <a:ext cx="8065477" cy="4508500"/>
          </a:xfrm>
        </p:spPr>
        <p:txBody>
          <a:bodyPr/>
          <a:lstStyle/>
          <a:p>
            <a:pPr eaLnBrk="1" hangingPunct="1">
              <a:lnSpc>
                <a:spcPct val="85000"/>
              </a:lnSpc>
              <a:spcBef>
                <a:spcPct val="0"/>
              </a:spcBef>
              <a:buFontTx/>
              <a:buNone/>
            </a:pPr>
            <a:r>
              <a:rPr lang="fr-FR" altLang="zh-CN" sz="2600" b="1">
                <a:solidFill>
                  <a:srgbClr val="006600"/>
                </a:solidFill>
                <a:ea typeface="楷体_GB2312" pitchFamily="49" charset="-122"/>
              </a:rPr>
              <a:t>/*	</a:t>
            </a:r>
            <a:r>
              <a:rPr lang="zh-CN" altLang="fr-FR" sz="2600" b="1">
                <a:solidFill>
                  <a:srgbClr val="006600"/>
                </a:solidFill>
                <a:ea typeface="楷体_GB2312" pitchFamily="49" charset="-122"/>
              </a:rPr>
              <a:t>函数功能：  计算字符串的长度</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函数参数：  字符型指针变量</a:t>
            </a:r>
            <a:r>
              <a:rPr lang="fr-FR" altLang="zh-CN" sz="2600" b="1">
                <a:solidFill>
                  <a:srgbClr val="006600"/>
                </a:solidFill>
                <a:ea typeface="楷体_GB2312" pitchFamily="49" charset="-122"/>
              </a:rPr>
              <a:t>pStr</a:t>
            </a:r>
            <a:r>
              <a:rPr lang="zh-CN" altLang="fr-FR" sz="2600" b="1">
                <a:solidFill>
                  <a:srgbClr val="006600"/>
                </a:solidFill>
                <a:ea typeface="楷体_GB2312" pitchFamily="49" charset="-122"/>
              </a:rPr>
              <a:t>，指向字符串</a:t>
            </a:r>
            <a:endParaRPr lang="zh-CN" altLang="fr-FR" sz="2600" b="1">
              <a:solidFill>
                <a:srgbClr val="006600"/>
              </a:solidFill>
              <a:ea typeface="楷体_GB2312" pitchFamily="49" charset="-122"/>
            </a:endParaRPr>
          </a:p>
          <a:p>
            <a:pPr eaLnBrk="1" hangingPunct="1">
              <a:lnSpc>
                <a:spcPct val="85000"/>
              </a:lnSpc>
              <a:spcBef>
                <a:spcPct val="0"/>
              </a:spcBef>
              <a:buFontTx/>
              <a:buNone/>
            </a:pPr>
            <a:r>
              <a:rPr lang="zh-CN" altLang="fr-FR" sz="2600" b="1">
                <a:solidFill>
                  <a:srgbClr val="006600"/>
                </a:solidFill>
                <a:ea typeface="楷体_GB2312" pitchFamily="49" charset="-122"/>
              </a:rPr>
              <a:t>	函数返回值：字符串的长度 *</a:t>
            </a:r>
            <a:r>
              <a:rPr lang="fr-FR" altLang="zh-CN" sz="2600" b="1">
                <a:solidFill>
                  <a:srgbClr val="006600"/>
                </a:solidFill>
                <a:ea typeface="楷体_GB2312" pitchFamily="49" charset="-122"/>
              </a:rPr>
              <a:t>/</a:t>
            </a:r>
            <a:endParaRPr lang="fr-FR" altLang="zh-CN" sz="2600" b="1">
              <a:solidFill>
                <a:srgbClr val="006600"/>
              </a:solidFill>
              <a:ea typeface="楷体_GB2312" pitchFamily="49" charset="-122"/>
            </a:endParaRPr>
          </a:p>
          <a:p>
            <a:pPr eaLnBrk="1" hangingPunct="1">
              <a:lnSpc>
                <a:spcPct val="115000"/>
              </a:lnSpc>
              <a:spcBef>
                <a:spcPct val="0"/>
              </a:spcBef>
              <a:buFontTx/>
              <a:buNone/>
            </a:pPr>
            <a:r>
              <a:rPr lang="fr-FR" altLang="zh-CN" sz="2600" b="1"/>
              <a:t>unsigned int  MyStrlen(</a:t>
            </a:r>
            <a:r>
              <a:rPr lang="fr-FR" altLang="zh-CN" sz="2600" b="1">
                <a:solidFill>
                  <a:srgbClr val="0066FF"/>
                </a:solidFill>
              </a:rPr>
              <a:t>char *</a:t>
            </a:r>
            <a:r>
              <a:rPr lang="fr-FR" altLang="zh-CN" sz="2600" b="1"/>
              <a:t>pStr)</a:t>
            </a:r>
            <a:endParaRPr lang="fr-FR" altLang="zh-CN" sz="2600" b="1"/>
          </a:p>
          <a:p>
            <a:pPr eaLnBrk="1" hangingPunct="1">
              <a:lnSpc>
                <a:spcPct val="115000"/>
              </a:lnSpc>
              <a:spcBef>
                <a:spcPct val="0"/>
              </a:spcBef>
              <a:buFontTx/>
              <a:buNone/>
            </a:pPr>
            <a:r>
              <a:rPr lang="fr-FR" altLang="zh-CN" sz="2600" b="1"/>
              <a:t>{ </a:t>
            </a:r>
            <a:endParaRPr lang="fr-FR" altLang="zh-CN" sz="2600" b="1"/>
          </a:p>
          <a:p>
            <a:pPr eaLnBrk="1" hangingPunct="1">
              <a:lnSpc>
                <a:spcPct val="115000"/>
              </a:lnSpc>
              <a:spcBef>
                <a:spcPct val="0"/>
              </a:spcBef>
              <a:buFontTx/>
              <a:buNone/>
            </a:pPr>
            <a:r>
              <a:rPr lang="fr-FR" altLang="zh-CN" sz="2600" b="1"/>
              <a:t>	</a:t>
            </a:r>
            <a:r>
              <a:rPr lang="fr-FR" altLang="zh-CN" sz="2600" b="1">
                <a:solidFill>
                  <a:srgbClr val="0066FF"/>
                </a:solidFill>
              </a:rPr>
              <a:t>unsigned int</a:t>
            </a:r>
            <a:r>
              <a:rPr lang="fr-FR" altLang="zh-CN" sz="2600" b="1"/>
              <a:t>  len = 0; </a:t>
            </a:r>
            <a:endParaRPr lang="fr-FR" altLang="zh-CN" sz="2600" b="1"/>
          </a:p>
          <a:p>
            <a:pPr eaLnBrk="1" hangingPunct="1">
              <a:lnSpc>
                <a:spcPct val="115000"/>
              </a:lnSpc>
              <a:spcBef>
                <a:spcPct val="0"/>
              </a:spcBef>
              <a:buFontTx/>
              <a:buNone/>
            </a:pPr>
            <a:r>
              <a:rPr lang="fr-FR" altLang="zh-CN" sz="2600" b="1"/>
              <a:t>	</a:t>
            </a:r>
            <a:r>
              <a:rPr lang="fr-FR" altLang="zh-CN" sz="2600" b="1">
                <a:solidFill>
                  <a:srgbClr val="0066FF"/>
                </a:solidFill>
              </a:rPr>
              <a:t>for</a:t>
            </a:r>
            <a:r>
              <a:rPr lang="fr-FR" altLang="zh-CN" sz="2600" b="1"/>
              <a:t> (; *pStr!='\0'; pStr++)  </a:t>
            </a:r>
            <a:endParaRPr lang="fr-FR" altLang="zh-CN" sz="2600" b="1"/>
          </a:p>
          <a:p>
            <a:pPr eaLnBrk="1" hangingPunct="1">
              <a:lnSpc>
                <a:spcPct val="115000"/>
              </a:lnSpc>
              <a:spcBef>
                <a:spcPct val="0"/>
              </a:spcBef>
              <a:buFontTx/>
              <a:buNone/>
            </a:pPr>
            <a:r>
              <a:rPr lang="fr-FR" altLang="zh-CN" sz="2600" b="1"/>
              <a:t>	{</a:t>
            </a:r>
            <a:endParaRPr lang="fr-FR" altLang="zh-CN" sz="2600" b="1"/>
          </a:p>
          <a:p>
            <a:pPr eaLnBrk="1" hangingPunct="1">
              <a:lnSpc>
                <a:spcPct val="115000"/>
              </a:lnSpc>
              <a:spcBef>
                <a:spcPct val="0"/>
              </a:spcBef>
              <a:buFontTx/>
              <a:buNone/>
            </a:pPr>
            <a:r>
              <a:rPr lang="fr-FR" altLang="zh-CN" sz="2600" b="1"/>
              <a:t>		len++; </a:t>
            </a:r>
            <a:endParaRPr lang="fr-FR" altLang="zh-CN" sz="2600" b="1"/>
          </a:p>
          <a:p>
            <a:pPr eaLnBrk="1" hangingPunct="1">
              <a:lnSpc>
                <a:spcPct val="115000"/>
              </a:lnSpc>
              <a:spcBef>
                <a:spcPct val="0"/>
              </a:spcBef>
              <a:buFontTx/>
              <a:buNone/>
            </a:pPr>
            <a:r>
              <a:rPr lang="fr-FR" altLang="zh-CN" sz="2600" b="1"/>
              <a:t>	}</a:t>
            </a:r>
            <a:endParaRPr lang="fr-FR" altLang="zh-CN" sz="2600" b="1"/>
          </a:p>
          <a:p>
            <a:pPr eaLnBrk="1" hangingPunct="1">
              <a:lnSpc>
                <a:spcPct val="115000"/>
              </a:lnSpc>
              <a:spcBef>
                <a:spcPct val="0"/>
              </a:spcBef>
              <a:buFontTx/>
              <a:buNone/>
            </a:pPr>
            <a:r>
              <a:rPr lang="fr-FR" altLang="zh-CN" sz="2600" b="1"/>
              <a:t>	</a:t>
            </a:r>
            <a:r>
              <a:rPr lang="fr-FR" altLang="zh-CN" sz="2600" b="1">
                <a:solidFill>
                  <a:srgbClr val="0066FF"/>
                </a:solidFill>
              </a:rPr>
              <a:t>return</a:t>
            </a:r>
            <a:r>
              <a:rPr lang="fr-FR" altLang="zh-CN" sz="2600" b="1"/>
              <a:t> (len);            </a:t>
            </a:r>
            <a:endParaRPr lang="fr-FR" altLang="zh-CN" sz="2600" b="1"/>
          </a:p>
          <a:p>
            <a:pPr eaLnBrk="1" hangingPunct="1">
              <a:lnSpc>
                <a:spcPct val="115000"/>
              </a:lnSpc>
              <a:spcBef>
                <a:spcPct val="0"/>
              </a:spcBef>
              <a:buFontTx/>
              <a:buNone/>
            </a:pPr>
            <a:r>
              <a:rPr lang="fr-FR" altLang="zh-CN" sz="2600" b="1"/>
              <a:t>} </a:t>
            </a:r>
            <a:endParaRPr lang="en-US" altLang="zh-CN" sz="2600" b="1"/>
          </a:p>
        </p:txBody>
      </p:sp>
      <p:sp>
        <p:nvSpPr>
          <p:cNvPr id="113667" name="Rectangle 2"/>
          <p:cNvSpPr>
            <a:spLocks noGrp="1" noChangeArrowheads="1"/>
          </p:cNvSpPr>
          <p:nvPr>
            <p:ph type="title"/>
          </p:nvPr>
        </p:nvSpPr>
        <p:spPr>
          <a:xfrm>
            <a:off x="488504" y="0"/>
            <a:ext cx="8795320" cy="1143000"/>
          </a:xfrm>
        </p:spPr>
        <p:txBody>
          <a:bodyPr/>
          <a:lstStyle/>
          <a:p>
            <a:pPr eaLnBrk="1" hangingPunct="1"/>
            <a:r>
              <a:rPr lang="zh-CN" altLang="en-US" b="1" dirty="0">
                <a:latin typeface="楷体_GB2312" pitchFamily="49" charset="-122"/>
                <a:ea typeface="楷体_GB2312" pitchFamily="49" charset="-122"/>
              </a:rPr>
              <a:t>计算实际字符个数</a:t>
            </a:r>
            <a:r>
              <a:rPr lang="en-US" altLang="zh-CN" sz="4000" b="1" dirty="0">
                <a:latin typeface="楷体_GB2312" pitchFamily="49" charset="-122"/>
                <a:ea typeface="楷体_GB2312" pitchFamily="49" charset="-122"/>
              </a:rPr>
              <a:t>----</a:t>
            </a:r>
            <a:r>
              <a:rPr lang="zh-CN" altLang="en-US" sz="4000" b="1" dirty="0">
                <a:latin typeface="楷体_GB2312" pitchFamily="49" charset="-122"/>
                <a:ea typeface="楷体_GB2312" pitchFamily="49" charset="-122"/>
              </a:rPr>
              <a:t>字符指针实现</a:t>
            </a:r>
            <a:r>
              <a:rPr lang="zh-CN" altLang="en-US" dirty="0"/>
              <a:t> </a:t>
            </a:r>
            <a:endParaRPr lang="zh-CN" altLang="en-US" dirty="0"/>
          </a:p>
        </p:txBody>
      </p:sp>
      <p:sp>
        <p:nvSpPr>
          <p:cNvPr id="1136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4EC1493D-72DD-4D6E-813B-2BA72060309F}"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EF66A69-5F86-4964-AB03-89DB8A545502}" type="slidenum">
              <a:rPr lang="zh-CN" altLang="en-US" b="0">
                <a:solidFill>
                  <a:srgbClr val="000000"/>
                </a:solidFill>
              </a:rPr>
            </a:fld>
            <a:endParaRPr lang="zh-CN" altLang="en-US" b="0">
              <a:solidFill>
                <a:srgbClr val="000000"/>
              </a:solidFill>
            </a:endParaRPr>
          </a:p>
        </p:txBody>
      </p:sp>
      <p:sp>
        <p:nvSpPr>
          <p:cNvPr id="5" name="矩形 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算法设计：北理工的恶龙</a:t>
            </a:r>
            <a:endParaRPr lang="zh-CN" altLang="en-US" sz="4000" dirty="0">
              <a:solidFill>
                <a:srgbClr val="FFFFFF"/>
              </a:solidFill>
              <a:latin typeface="Calibri" panose="020F0502020204030204"/>
              <a:ea typeface="宋体" panose="02010600030101010101" pitchFamily="2" charset="-122"/>
            </a:endParaRPr>
          </a:p>
        </p:txBody>
      </p:sp>
      <p:sp>
        <p:nvSpPr>
          <p:cNvPr id="6" name="Rectangle 3"/>
          <p:cNvSpPr txBox="1">
            <a:spLocks noChangeArrowheads="1"/>
          </p:cNvSpPr>
          <p:nvPr/>
        </p:nvSpPr>
        <p:spPr bwMode="auto">
          <a:xfrm>
            <a:off x="488505" y="765821"/>
            <a:ext cx="9036496" cy="595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95000"/>
              </a:lnSpc>
              <a:spcBef>
                <a:spcPts val="0"/>
              </a:spcBef>
              <a:spcAft>
                <a:spcPts val="0"/>
              </a:spcAft>
            </a:pPr>
            <a:r>
              <a:rPr lang="en-US" altLang="zh-CN" sz="2800" b="0" dirty="0" err="1">
                <a:solidFill>
                  <a:srgbClr val="000000"/>
                </a:solidFill>
                <a:latin typeface="Consolas" panose="020B0609020204030204" pitchFamily="49" charset="0"/>
              </a:rPr>
              <a:t>int</a:t>
            </a:r>
            <a:r>
              <a:rPr lang="en-US" altLang="zh-CN" sz="2800" b="0" dirty="0">
                <a:solidFill>
                  <a:srgbClr val="000000"/>
                </a:solidFill>
                <a:latin typeface="Consolas" panose="020B0609020204030204" pitchFamily="49" charset="0"/>
              </a:rPr>
              <a:t> main (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int</a:t>
            </a:r>
            <a:r>
              <a:rPr lang="en-US" altLang="zh-CN" sz="2800" b="0" dirty="0">
                <a:solidFill>
                  <a:srgbClr val="000000"/>
                </a:solidFill>
                <a:latin typeface="Consolas" panose="020B0609020204030204" pitchFamily="49" charset="0"/>
              </a:rPr>
              <a:t> n, m, </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 j; long result=0; </a:t>
            </a:r>
            <a:r>
              <a:rPr lang="en-US" altLang="zh-CN" sz="2800" b="0" dirty="0">
                <a:solidFill>
                  <a:srgbClr val="006600"/>
                </a:solidFill>
                <a:latin typeface="Consolas" panose="020B0609020204030204" pitchFamily="49" charset="0"/>
              </a:rPr>
              <a:t>/* </a:t>
            </a:r>
            <a:r>
              <a:rPr lang="zh-CN" altLang="en-US" sz="2800" b="0" dirty="0">
                <a:solidFill>
                  <a:srgbClr val="006600"/>
                </a:solidFill>
                <a:latin typeface="Consolas" panose="020B0609020204030204" pitchFamily="49" charset="0"/>
              </a:rPr>
              <a:t>记录学分*</a:t>
            </a:r>
            <a:r>
              <a:rPr lang="en-US" altLang="zh-CN" sz="2800" b="0" dirty="0">
                <a:solidFill>
                  <a:srgbClr val="006600"/>
                </a:solidFill>
                <a:latin typeface="Consolas" panose="020B0609020204030204" pitchFamily="49" charset="0"/>
              </a:rPr>
              <a:t>/</a:t>
            </a:r>
            <a:endParaRPr lang="en-US" altLang="zh-CN" sz="2800" b="0" dirty="0">
              <a:solidFill>
                <a:srgbClr val="0066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scanf</a:t>
            </a:r>
            <a:r>
              <a:rPr lang="en-US" altLang="zh-CN" sz="2800" b="0" dirty="0">
                <a:solidFill>
                  <a:srgbClr val="000000"/>
                </a:solidFill>
                <a:latin typeface="Consolas" panose="020B0609020204030204" pitchFamily="49" charset="0"/>
              </a:rPr>
              <a:t>("%</a:t>
            </a:r>
            <a:r>
              <a:rPr lang="en-US" altLang="zh-CN" sz="2800" b="0" dirty="0" err="1">
                <a:solidFill>
                  <a:srgbClr val="000000"/>
                </a:solidFill>
                <a:latin typeface="Consolas" panose="020B0609020204030204" pitchFamily="49" charset="0"/>
              </a:rPr>
              <a:t>d%d</a:t>
            </a:r>
            <a:r>
              <a:rPr lang="en-US" altLang="zh-CN" sz="2800" b="0" dirty="0">
                <a:solidFill>
                  <a:srgbClr val="000000"/>
                </a:solidFill>
                <a:latin typeface="Consolas" panose="020B0609020204030204" pitchFamily="49" charset="0"/>
              </a:rPr>
              <a:t>", &amp;n, &amp;m);</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input( dragon, n ); input( cavalier, m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sort( dragon, n );	  sort( cavalier, m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r>
              <a:rPr lang="en-US" altLang="zh-CN" sz="2800" b="0" dirty="0">
                <a:solidFill>
                  <a:srgbClr val="FF0000"/>
                </a:solidFill>
                <a:latin typeface="Consolas" panose="020B0609020204030204" pitchFamily="49" charset="0"/>
              </a:rPr>
              <a:t>for</a:t>
            </a:r>
            <a:r>
              <a:rPr lang="en-US" altLang="zh-CN" sz="2800" b="0" dirty="0">
                <a:solidFill>
                  <a:srgbClr val="00FF00"/>
                </a:solidFill>
                <a:latin typeface="Consolas" panose="020B0609020204030204" pitchFamily="49" charset="0"/>
              </a:rPr>
              <a:t> </a:t>
            </a: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=j=0; </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&lt;m &amp;&amp; j&lt;n; )    </a:t>
            </a:r>
            <a:r>
              <a:rPr lang="en-US" altLang="zh-CN" sz="2800" b="0" dirty="0">
                <a:solidFill>
                  <a:srgbClr val="006600"/>
                </a:solidFill>
                <a:latin typeface="Consolas" panose="020B0609020204030204" pitchFamily="49" charset="0"/>
              </a:rPr>
              <a:t>/* </a:t>
            </a:r>
            <a:r>
              <a:rPr lang="zh-CN" altLang="en-US" sz="2800" b="0" dirty="0">
                <a:solidFill>
                  <a:srgbClr val="006600"/>
                </a:solidFill>
                <a:latin typeface="Consolas" panose="020B0609020204030204" pitchFamily="49" charset="0"/>
              </a:rPr>
              <a:t>进行试探 *</a:t>
            </a:r>
            <a:r>
              <a:rPr lang="en-US" altLang="zh-CN" sz="2800" b="0" dirty="0">
                <a:solidFill>
                  <a:srgbClr val="006600"/>
                </a:solidFill>
                <a:latin typeface="Consolas" panose="020B0609020204030204" pitchFamily="49" charset="0"/>
              </a:rPr>
              <a:t>/</a:t>
            </a:r>
            <a:endParaRPr lang="en-US" altLang="zh-CN" sz="2800" b="0" dirty="0">
              <a:solidFill>
                <a:srgbClr val="0066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r>
              <a:rPr lang="en-US" altLang="zh-CN" sz="2800" b="0" dirty="0">
                <a:solidFill>
                  <a:srgbClr val="FF0000"/>
                </a:solidFill>
                <a:latin typeface="Consolas" panose="020B0609020204030204" pitchFamily="49" charset="0"/>
              </a:rPr>
              <a:t>{</a:t>
            </a:r>
            <a:r>
              <a:rPr lang="en-US" altLang="zh-CN" sz="2800" b="0" dirty="0">
                <a:solidFill>
                  <a:srgbClr val="000000"/>
                </a:solidFill>
                <a:latin typeface="Consolas" panose="020B0609020204030204" pitchFamily="49" charset="0"/>
              </a:rPr>
              <a:t>  if ( cavalier[</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 &gt;= dragon[j]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 result += cavalier[</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j++</a:t>
            </a:r>
            <a:r>
              <a:rPr lang="en-US" altLang="zh-CN" sz="2800" b="0" dirty="0">
                <a:solidFill>
                  <a:srgbClr val="000000"/>
                </a:solidFill>
                <a:latin typeface="Consolas" panose="020B0609020204030204" pitchFamily="49" charset="0"/>
              </a:rPr>
              <a:t>;</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else </a:t>
            </a:r>
            <a:r>
              <a:rPr lang="en-US" altLang="zh-CN" sz="2800" b="0" dirty="0" err="1">
                <a:solidFill>
                  <a:srgbClr val="000000"/>
                </a:solidFill>
                <a:latin typeface="Consolas" panose="020B0609020204030204" pitchFamily="49" charset="0"/>
              </a:rPr>
              <a:t>i</a:t>
            </a:r>
            <a:r>
              <a:rPr lang="en-US" altLang="zh-CN" sz="2800" b="0" dirty="0">
                <a:solidFill>
                  <a:srgbClr val="000000"/>
                </a:solidFill>
                <a:latin typeface="Consolas" panose="020B0609020204030204" pitchFamily="49" charset="0"/>
              </a:rPr>
              <a:t>++;</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a:t>
            </a:r>
            <a:r>
              <a:rPr lang="en-US" altLang="zh-CN" sz="2800" b="0" dirty="0">
                <a:solidFill>
                  <a:srgbClr val="FF0000"/>
                </a:solidFill>
                <a:latin typeface="Consolas" panose="020B0609020204030204" pitchFamily="49" charset="0"/>
              </a:rPr>
              <a:t>}</a:t>
            </a:r>
            <a:endParaRPr lang="en-US" altLang="zh-CN" sz="2800" b="0" dirty="0">
              <a:solidFill>
                <a:srgbClr val="FF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if ( j==n )	</a:t>
            </a:r>
            <a:r>
              <a:rPr lang="en-US" altLang="zh-CN" sz="2800" b="0" dirty="0" err="1">
                <a:solidFill>
                  <a:srgbClr val="000000"/>
                </a:solidFill>
                <a:latin typeface="Consolas" panose="020B0609020204030204" pitchFamily="49" charset="0"/>
              </a:rPr>
              <a:t>printf</a:t>
            </a:r>
            <a:r>
              <a:rPr lang="en-US" altLang="zh-CN" sz="2800" b="0" dirty="0">
                <a:solidFill>
                  <a:srgbClr val="000000"/>
                </a:solidFill>
                <a:latin typeface="Consolas" panose="020B0609020204030204" pitchFamily="49" charset="0"/>
              </a:rPr>
              <a:t>("%</a:t>
            </a:r>
            <a:r>
              <a:rPr lang="en-US" altLang="zh-CN" sz="2800" b="0" dirty="0" err="1">
                <a:solidFill>
                  <a:srgbClr val="000000"/>
                </a:solidFill>
                <a:latin typeface="Consolas" panose="020B0609020204030204" pitchFamily="49" charset="0"/>
              </a:rPr>
              <a:t>ld</a:t>
            </a:r>
            <a:r>
              <a:rPr lang="en-US" altLang="zh-CN" sz="2800" b="0" dirty="0">
                <a:solidFill>
                  <a:srgbClr val="000000"/>
                </a:solidFill>
                <a:latin typeface="Consolas" panose="020B0609020204030204" pitchFamily="49" charset="0"/>
              </a:rPr>
              <a:t>\n", result );</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	else		</a:t>
            </a:r>
            <a:r>
              <a:rPr lang="en-US" altLang="zh-CN" sz="2800" b="0" dirty="0" err="1">
                <a:solidFill>
                  <a:srgbClr val="000000"/>
                </a:solidFill>
                <a:latin typeface="Consolas" panose="020B0609020204030204" pitchFamily="49" charset="0"/>
              </a:rPr>
              <a:t>printf</a:t>
            </a:r>
            <a:r>
              <a:rPr lang="en-US" altLang="zh-CN" sz="2800" b="0" dirty="0">
                <a:solidFill>
                  <a:srgbClr val="000000"/>
                </a:solidFill>
                <a:latin typeface="Consolas" panose="020B0609020204030204" pitchFamily="49" charset="0"/>
              </a:rPr>
              <a:t>("bit is doomed!\n");</a:t>
            </a:r>
            <a:endParaRPr lang="en-US" altLang="zh-CN" sz="2800" b="0" dirty="0">
              <a:solidFill>
                <a:srgbClr val="000000"/>
              </a:solidFill>
              <a:latin typeface="Consolas" panose="020B0609020204030204" pitchFamily="49" charset="0"/>
            </a:endParaRPr>
          </a:p>
          <a:p>
            <a:pPr eaLnBrk="1" fontAlgn="auto" hangingPunct="1">
              <a:lnSpc>
                <a:spcPct val="95000"/>
              </a:lnSpc>
              <a:spcBef>
                <a:spcPts val="0"/>
              </a:spcBef>
              <a:spcAft>
                <a:spcPts val="0"/>
              </a:spcAft>
            </a:pPr>
            <a:r>
              <a:rPr lang="en-US" altLang="zh-CN" sz="2800" b="0" dirty="0">
                <a:solidFill>
                  <a:srgbClr val="000000"/>
                </a:solidFill>
                <a:latin typeface="Consolas" panose="020B0609020204030204" pitchFamily="49" charset="0"/>
              </a:rPr>
              <a:t>}</a:t>
            </a:r>
            <a:endParaRPr lang="zh-CN" altLang="en-US" sz="2800" b="0" dirty="0">
              <a:solidFill>
                <a:srgbClr val="00FF00"/>
              </a:solidFill>
              <a:latin typeface="Consolas" panose="020B0609020204030204"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Grp="1" noChangeArrowheads="1"/>
          </p:cNvSpPr>
          <p:nvPr>
            <p:ph idx="1"/>
          </p:nvPr>
        </p:nvSpPr>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85000"/>
              </a:lnSpc>
              <a:buClr>
                <a:srgbClr val="0000FF"/>
              </a:buClr>
              <a:buFontTx/>
              <a:buAutoNum type="arabicPeriod"/>
              <a:defRPr/>
            </a:pPr>
            <a:endParaRPr lang="en-US" altLang="zh-CN" sz="2400"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指针与函数</a:t>
            </a:r>
            <a:r>
              <a:rPr lang="en-US" altLang="zh-CN" b="1" dirty="0">
                <a:solidFill>
                  <a:schemeClr val="accent2"/>
                </a:solidFill>
                <a:latin typeface="Times New Roman" panose="02020603050405020304" pitchFamily="18" charset="0"/>
              </a:rPr>
              <a:t> </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指针和数组</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动态内存分配</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字符串、字符数组和指针</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编程实例</a:t>
            </a:r>
            <a:endParaRPr lang="en-US" altLang="zh-CN" b="1" dirty="0">
              <a:solidFill>
                <a:schemeClr val="accent2"/>
              </a:solidFill>
              <a:latin typeface="Times New Roman" panose="02020603050405020304" pitchFamily="18" charset="0"/>
            </a:endParaRPr>
          </a:p>
          <a:p>
            <a:pPr marL="609600" indent="-609600" eaLnBrk="1" hangingPunct="1">
              <a:lnSpc>
                <a:spcPct val="85000"/>
              </a:lnSpc>
              <a:buClr>
                <a:srgbClr val="0000FF"/>
              </a:buClr>
              <a:buFontTx/>
              <a:buAutoNum type="arabicPeriod"/>
              <a:defRPr/>
            </a:pPr>
            <a:endParaRPr lang="en-US" altLang="zh-CN" b="1" dirty="0">
              <a:solidFill>
                <a:schemeClr val="accent2"/>
              </a:solidFill>
              <a:latin typeface="Times New Roman" panose="02020603050405020304" pitchFamily="18" charset="0"/>
            </a:endParaRPr>
          </a:p>
          <a:p>
            <a:pPr marL="0" indent="0" eaLnBrk="1" hangingPunct="1">
              <a:lnSpc>
                <a:spcPct val="85000"/>
              </a:lnSpc>
              <a:buClr>
                <a:srgbClr val="0000FF"/>
              </a:buClr>
              <a:buNone/>
              <a:defRPr/>
            </a:pPr>
            <a:endParaRPr lang="en-US" altLang="zh-CN" sz="2400" b="1" dirty="0">
              <a:solidFill>
                <a:schemeClr val="accent2"/>
              </a:solidFill>
              <a:latin typeface="Times New Roman" panose="02020603050405020304" pitchFamily="18" charset="0"/>
            </a:endParaRPr>
          </a:p>
          <a:p>
            <a:pPr marL="609600" indent="-609600" eaLnBrk="1" hangingPunct="1">
              <a:lnSpc>
                <a:spcPct val="85000"/>
              </a:lnSpc>
              <a:buClr>
                <a:srgbClr val="0000FF"/>
              </a:buClr>
              <a:buNone/>
              <a:defRPr/>
            </a:pPr>
            <a:endParaRPr lang="en-US" altLang="zh-CN" sz="2400" b="1" dirty="0">
              <a:solidFill>
                <a:schemeClr val="accent2"/>
              </a:solidFill>
              <a:latin typeface="Times New Roman" panose="02020603050405020304" pitchFamily="18" charset="0"/>
            </a:endParaRPr>
          </a:p>
        </p:txBody>
      </p:sp>
      <p:sp>
        <p:nvSpPr>
          <p:cNvPr id="114691"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11469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B4B3DC6-3C24-4977-AEF1-9059DF0CF310}" type="slidenum">
              <a:rPr lang="zh-CN" altLang="en-US" b="0">
                <a:solidFill>
                  <a:srgbClr val="000000"/>
                </a:solidFill>
              </a:rPr>
            </a:fld>
            <a:endParaRPr lang="zh-CN" altLang="en-US" b="0">
              <a:solidFill>
                <a:srgbClr val="000000"/>
              </a:solidFill>
            </a:endParaRPr>
          </a:p>
        </p:txBody>
      </p:sp>
      <p:pic>
        <p:nvPicPr>
          <p:cNvPr id="114693" name="Picture 4"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7">
                                            <p:txEl>
                                              <p:pRg st="6" end="6"/>
                                            </p:txEl>
                                          </p:spTgt>
                                        </p:tgtEl>
                                        <p:attrNameLst>
                                          <p:attrName>style.color</p:attrName>
                                        </p:attrNameLst>
                                      </p:cBhvr>
                                      <p:by>
                                        <p:hsl h="7200000" s="0" l="0"/>
                                      </p:by>
                                    </p:animClr>
                                    <p:animClr clrSpc="hsl" dir="cw">
                                      <p:cBhvr>
                                        <p:cTn id="7" dur="500" fill="hold"/>
                                        <p:tgtEl>
                                          <p:spTgt spid="7">
                                            <p:txEl>
                                              <p:pRg st="6" end="6"/>
                                            </p:txEl>
                                          </p:spTgt>
                                        </p:tgtEl>
                                        <p:attrNameLst>
                                          <p:attrName>fillcolor</p:attrName>
                                        </p:attrNameLst>
                                      </p:cBhvr>
                                      <p:by>
                                        <p:hsl h="7200000" s="0" l="0"/>
                                      </p:by>
                                    </p:animClr>
                                    <p:animClr clrSpc="hsl" dir="cw">
                                      <p:cBhvr>
                                        <p:cTn id="8" dur="500" fill="hold"/>
                                        <p:tgtEl>
                                          <p:spTgt spid="7">
                                            <p:txEl>
                                              <p:pRg st="6" end="6"/>
                                            </p:txEl>
                                          </p:spTgt>
                                        </p:tgtEl>
                                        <p:attrNameLst>
                                          <p:attrName>stroke.color</p:attrName>
                                        </p:attrNameLst>
                                      </p:cBhvr>
                                      <p:by>
                                        <p:hsl h="7200000" s="0" l="0"/>
                                      </p:by>
                                    </p:animClr>
                                    <p:set>
                                      <p:cBhvr>
                                        <p:cTn id="9" dur="500" fill="hold"/>
                                        <p:tgtEl>
                                          <p:spTgt spid="7">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4"/>
          <p:cNvSpPr>
            <a:spLocks noGrp="1" noChangeArrowheads="1"/>
          </p:cNvSpPr>
          <p:nvPr>
            <p:ph type="title"/>
          </p:nvPr>
        </p:nvSpPr>
        <p:spPr>
          <a:xfrm>
            <a:off x="838200" y="0"/>
            <a:ext cx="8229600" cy="977900"/>
          </a:xfrm>
        </p:spPr>
        <p:txBody>
          <a:bodyPr/>
          <a:lstStyle/>
          <a:p>
            <a:pPr eaLnBrk="1" hangingPunct="1"/>
            <a:r>
              <a:rPr lang="zh-CN" altLang="en-US" b="1">
                <a:solidFill>
                  <a:srgbClr val="FF0000"/>
                </a:solidFill>
              </a:rPr>
              <a:t>编程实例-串处理</a:t>
            </a:r>
            <a:endParaRPr lang="zh-CN" altLang="en-US" b="1">
              <a:solidFill>
                <a:srgbClr val="FF0000"/>
              </a:solidFill>
            </a:endParaRPr>
          </a:p>
        </p:txBody>
      </p:sp>
      <p:sp>
        <p:nvSpPr>
          <p:cNvPr id="689155" name="Rectangle 3"/>
          <p:cNvSpPr>
            <a:spLocks noGrp="1" noChangeArrowheads="1"/>
          </p:cNvSpPr>
          <p:nvPr>
            <p:ph type="body" sz="half" idx="1"/>
          </p:nvPr>
        </p:nvSpPr>
        <p:spPr>
          <a:xfrm>
            <a:off x="838200" y="762000"/>
            <a:ext cx="8477250" cy="6096000"/>
          </a:xfrm>
        </p:spPr>
        <p:txBody>
          <a:bodyPr/>
          <a:lstStyle/>
          <a:p>
            <a:pPr marL="0" indent="0">
              <a:buNone/>
              <a:defRPr/>
            </a:pPr>
            <a:r>
              <a:rPr lang="en-US" altLang="zh-CN" i="1" u="sng" dirty="0">
                <a:solidFill>
                  <a:srgbClr val="FF0000"/>
                </a:solidFill>
              </a:rPr>
              <a:t>Example</a:t>
            </a:r>
            <a:r>
              <a:rPr lang="zh-CN" altLang="en-US" i="1" u="sng" dirty="0">
                <a:solidFill>
                  <a:srgbClr val="FF0000"/>
                </a:solidFill>
              </a:rPr>
              <a:t>：</a:t>
            </a:r>
            <a:r>
              <a:rPr lang="zh-CN" altLang="en-US" dirty="0"/>
              <a:t>用指针实现合并字符串。</a:t>
            </a:r>
            <a:endParaRPr lang="zh-CN" altLang="en-US" dirty="0"/>
          </a:p>
          <a:p>
            <a:pPr eaLnBrk="1" hangingPunct="1">
              <a:lnSpc>
                <a:spcPct val="75000"/>
              </a:lnSpc>
              <a:buFont typeface="Wingdings" panose="05000000000000000000" pitchFamily="2" charset="2"/>
              <a:buNone/>
              <a:defRPr/>
            </a:pPr>
            <a:r>
              <a:rPr lang="zh-CN" altLang="en-US" sz="2400" dirty="0"/>
              <a:t>	 </a:t>
            </a:r>
            <a:r>
              <a:rPr lang="en-US" altLang="zh-CN" sz="2400" dirty="0" err="1"/>
              <a:t>int</a:t>
            </a:r>
            <a:r>
              <a:rPr lang="en-US" altLang="zh-CN" sz="2400" dirty="0"/>
              <a:t> </a:t>
            </a:r>
            <a:r>
              <a:rPr lang="zh-CN" altLang="zh-CN" sz="2400" dirty="0"/>
              <a:t>main ( )</a:t>
            </a:r>
            <a:endParaRPr lang="zh-CN" altLang="zh-CN" sz="2400" dirty="0"/>
          </a:p>
          <a:p>
            <a:pPr lvl="1" eaLnBrk="1" hangingPunct="1">
              <a:lnSpc>
                <a:spcPct val="75000"/>
              </a:lnSpc>
              <a:buFont typeface="宋体" panose="02010600030101010101" pitchFamily="2" charset="-122"/>
              <a:buNone/>
              <a:defRPr/>
            </a:pPr>
            <a:r>
              <a:rPr lang="zh-CN" altLang="en-US" sz="2400" dirty="0"/>
              <a:t>{ </a:t>
            </a:r>
            <a:r>
              <a:rPr lang="zh-CN" altLang="zh-CN" sz="2400" dirty="0"/>
              <a:t>char str1[80], str2[80], str[80];</a:t>
            </a:r>
            <a:endParaRPr lang="zh-CN" altLang="zh-CN" sz="2400" dirty="0"/>
          </a:p>
          <a:p>
            <a:pPr lvl="1" eaLnBrk="1" hangingPunct="1">
              <a:lnSpc>
                <a:spcPct val="75000"/>
              </a:lnSpc>
              <a:buFont typeface="宋体" panose="02010600030101010101" pitchFamily="2" charset="-122"/>
              <a:buNone/>
              <a:defRPr/>
            </a:pPr>
            <a:r>
              <a:rPr lang="zh-CN" altLang="zh-CN" sz="2400" dirty="0"/>
              <a:t>  char *p, *q, *r, *s;</a:t>
            </a:r>
            <a:endParaRPr lang="zh-CN" altLang="zh-CN" sz="2400" dirty="0"/>
          </a:p>
          <a:p>
            <a:pPr lvl="1" eaLnBrk="1" hangingPunct="1">
              <a:lnSpc>
                <a:spcPct val="75000"/>
              </a:lnSpc>
              <a:buFont typeface="宋体" panose="02010600030101010101" pitchFamily="2" charset="-122"/>
              <a:buNone/>
              <a:defRPr/>
            </a:pPr>
            <a:r>
              <a:rPr lang="zh-CN" altLang="zh-CN" sz="2400" dirty="0"/>
              <a:t>  int i, j, n;</a:t>
            </a:r>
            <a:endParaRPr lang="zh-CN" altLang="zh-CN" sz="2400" dirty="0"/>
          </a:p>
          <a:p>
            <a:pPr lvl="1" eaLnBrk="1" hangingPunct="1">
              <a:lnSpc>
                <a:spcPct val="75000"/>
              </a:lnSpc>
              <a:buFont typeface="宋体" panose="02010600030101010101" pitchFamily="2" charset="-122"/>
              <a:buNone/>
              <a:defRPr/>
            </a:pPr>
            <a:r>
              <a:rPr lang="zh-CN" altLang="zh-CN" sz="2400" dirty="0"/>
              <a:t>  printf ("Enter string1:");  gets ( str1 );</a:t>
            </a:r>
            <a:endParaRPr lang="zh-CN" altLang="zh-CN" sz="2400" dirty="0"/>
          </a:p>
          <a:p>
            <a:pPr lvl="1" eaLnBrk="1" hangingPunct="1">
              <a:lnSpc>
                <a:spcPct val="75000"/>
              </a:lnSpc>
              <a:buFont typeface="宋体" panose="02010600030101010101" pitchFamily="2" charset="-122"/>
              <a:buNone/>
              <a:defRPr/>
            </a:pPr>
            <a:r>
              <a:rPr lang="zh-CN" altLang="zh-CN" sz="2400" dirty="0"/>
              <a:t>  printf (“Enter string2:”);  gets ( str2 );</a:t>
            </a:r>
            <a:endParaRPr lang="zh-CN" altLang="zh-CN" sz="2400" dirty="0"/>
          </a:p>
          <a:p>
            <a:pPr lvl="1" eaLnBrk="1" hangingPunct="1">
              <a:lnSpc>
                <a:spcPct val="75000"/>
              </a:lnSpc>
              <a:buFont typeface="宋体" panose="02010600030101010101" pitchFamily="2" charset="-122"/>
              <a:buNone/>
              <a:defRPr/>
            </a:pPr>
            <a:r>
              <a:rPr lang="zh-CN" altLang="zh-CN" sz="2400" dirty="0"/>
              <a:t>  </a:t>
            </a:r>
            <a:r>
              <a:rPr lang="zh-CN" altLang="zh-CN" sz="2400" dirty="0">
                <a:solidFill>
                  <a:srgbClr val="0E0EFC"/>
                </a:solidFill>
              </a:rPr>
              <a:t>for ( p=str1, q=str2, r=str; *p!='\0' &amp;&amp; *q!='\0'; )</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solidFill>
                  <a:srgbClr val="0E0EFC"/>
                </a:solidFill>
              </a:rPr>
              <a:t>  </a:t>
            </a:r>
            <a:r>
              <a:rPr lang="en-US" altLang="zh-CN" sz="2400" dirty="0">
                <a:solidFill>
                  <a:srgbClr val="0E0EFC"/>
                </a:solidFill>
              </a:rPr>
              <a:t>	  	 </a:t>
            </a:r>
            <a:r>
              <a:rPr lang="zh-CN" altLang="zh-CN" sz="2400" dirty="0">
                <a:solidFill>
                  <a:srgbClr val="0E0EFC"/>
                </a:solidFill>
              </a:rPr>
              <a:t>if ( *p &lt; *q )  *r++ = *p++;</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en-US" altLang="zh-CN" sz="2400" dirty="0">
                <a:solidFill>
                  <a:srgbClr val="0E0EFC"/>
                </a:solidFill>
              </a:rPr>
              <a:t> 		</a:t>
            </a:r>
            <a:r>
              <a:rPr lang="zh-CN" altLang="zh-CN" sz="2400" dirty="0">
                <a:solidFill>
                  <a:srgbClr val="0E0EFC"/>
                </a:solidFill>
              </a:rPr>
              <a:t> else            *r++ = *q++;</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solidFill>
                  <a:srgbClr val="0E0EFC"/>
                </a:solidFill>
              </a:rPr>
              <a:t>  s =  ( *p!='\0' ) ? p : q;</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solidFill>
                  <a:srgbClr val="0E0EFC"/>
                </a:solidFill>
              </a:rPr>
              <a:t>  while ( *s != '\0' )</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solidFill>
                  <a:srgbClr val="0E0EFC"/>
                </a:solidFill>
              </a:rPr>
              <a:t>     </a:t>
            </a:r>
            <a:r>
              <a:rPr lang="en-US" altLang="zh-CN" sz="2400" dirty="0">
                <a:solidFill>
                  <a:srgbClr val="0E0EFC"/>
                </a:solidFill>
              </a:rPr>
              <a:t>    </a:t>
            </a:r>
            <a:r>
              <a:rPr lang="zh-CN" altLang="zh-CN" sz="2400" dirty="0">
                <a:solidFill>
                  <a:srgbClr val="0E0EFC"/>
                </a:solidFill>
              </a:rPr>
              <a:t>*r++ = *s++;</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solidFill>
                  <a:srgbClr val="0E0EFC"/>
                </a:solidFill>
              </a:rPr>
              <a:t>  *r = '\0';</a:t>
            </a:r>
            <a:endParaRPr lang="zh-CN" altLang="zh-CN" sz="2400" dirty="0">
              <a:solidFill>
                <a:srgbClr val="0E0EFC"/>
              </a:solidFill>
            </a:endParaRPr>
          </a:p>
          <a:p>
            <a:pPr lvl="1" eaLnBrk="1" hangingPunct="1">
              <a:lnSpc>
                <a:spcPct val="75000"/>
              </a:lnSpc>
              <a:buFont typeface="宋体" panose="02010600030101010101" pitchFamily="2" charset="-122"/>
              <a:buNone/>
              <a:defRPr/>
            </a:pPr>
            <a:r>
              <a:rPr lang="zh-CN" altLang="zh-CN" sz="2400" dirty="0"/>
              <a:t>  printf("Result:");  puts ( str );</a:t>
            </a:r>
            <a:endParaRPr lang="zh-CN" altLang="zh-CN" sz="2400" dirty="0"/>
          </a:p>
          <a:p>
            <a:pPr lvl="1" eaLnBrk="1" hangingPunct="1">
              <a:lnSpc>
                <a:spcPct val="75000"/>
              </a:lnSpc>
              <a:buFont typeface="宋体" panose="02010600030101010101" pitchFamily="2" charset="-122"/>
              <a:buNone/>
              <a:defRPr/>
            </a:pPr>
            <a:r>
              <a:rPr lang="zh-CN" altLang="zh-CN" sz="2400" dirty="0"/>
              <a:t>}</a:t>
            </a:r>
            <a:endParaRPr lang="zh-CN" altLang="zh-CN" sz="2400" dirty="0"/>
          </a:p>
        </p:txBody>
      </p:sp>
      <p:sp>
        <p:nvSpPr>
          <p:cNvPr id="12186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9515DC49-4F62-4335-A1C0-B4EB933BB6E1}"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89155">
                                            <p:txEl>
                                              <p:pRg st="0" end="0"/>
                                            </p:txEl>
                                          </p:spTgt>
                                        </p:tgtEl>
                                        <p:attrNameLst>
                                          <p:attrName>style.visibility</p:attrName>
                                        </p:attrNameLst>
                                      </p:cBhvr>
                                      <p:to>
                                        <p:strVal val="visible"/>
                                      </p:to>
                                    </p:set>
                                    <p:animEffect transition="in" filter="wipe(up)">
                                      <p:cBhvr>
                                        <p:cTn id="7" dur="75"/>
                                        <p:tgtEl>
                                          <p:spTgt spid="68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89155">
                                            <p:txEl>
                                              <p:pRg st="1" end="1"/>
                                            </p:txEl>
                                          </p:spTgt>
                                        </p:tgtEl>
                                        <p:attrNameLst>
                                          <p:attrName>style.visibility</p:attrName>
                                        </p:attrNameLst>
                                      </p:cBhvr>
                                      <p:to>
                                        <p:strVal val="visible"/>
                                      </p:to>
                                    </p:set>
                                    <p:animEffect transition="in" filter="wipe(up)">
                                      <p:cBhvr>
                                        <p:cTn id="12" dur="75"/>
                                        <p:tgtEl>
                                          <p:spTgt spid="689155">
                                            <p:txEl>
                                              <p:pRg st="1" end="1"/>
                                            </p:txEl>
                                          </p:spTgt>
                                        </p:tgtEl>
                                      </p:cBhvr>
                                    </p:animEffect>
                                  </p:childTnLst>
                                </p:cTn>
                              </p:par>
                              <p:par>
                                <p:cTn id="13" presetID="22" presetClass="entr" presetSubtype="1" fill="hold" grpId="0" nodeType="withEffect">
                                  <p:stCondLst>
                                    <p:cond delay="0"/>
                                  </p:stCondLst>
                                  <p:iterate type="lt">
                                    <p:tmPct val="100000"/>
                                  </p:iterate>
                                  <p:childTnLst>
                                    <p:set>
                                      <p:cBhvr>
                                        <p:cTn id="14" dur="1" fill="hold">
                                          <p:stCondLst>
                                            <p:cond delay="0"/>
                                          </p:stCondLst>
                                        </p:cTn>
                                        <p:tgtEl>
                                          <p:spTgt spid="689155">
                                            <p:txEl>
                                              <p:pRg st="2" end="2"/>
                                            </p:txEl>
                                          </p:spTgt>
                                        </p:tgtEl>
                                        <p:attrNameLst>
                                          <p:attrName>style.visibility</p:attrName>
                                        </p:attrNameLst>
                                      </p:cBhvr>
                                      <p:to>
                                        <p:strVal val="visible"/>
                                      </p:to>
                                    </p:set>
                                    <p:animEffect transition="in" filter="wipe(up)">
                                      <p:cBhvr>
                                        <p:cTn id="15" dur="75"/>
                                        <p:tgtEl>
                                          <p:spTgt spid="689155">
                                            <p:txEl>
                                              <p:pRg st="2" end="2"/>
                                            </p:txEl>
                                          </p:spTgt>
                                        </p:tgtEl>
                                      </p:cBhvr>
                                    </p:animEffect>
                                  </p:child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689155">
                                            <p:txEl>
                                              <p:pRg st="3" end="3"/>
                                            </p:txEl>
                                          </p:spTgt>
                                        </p:tgtEl>
                                        <p:attrNameLst>
                                          <p:attrName>style.visibility</p:attrName>
                                        </p:attrNameLst>
                                      </p:cBhvr>
                                      <p:to>
                                        <p:strVal val="visible"/>
                                      </p:to>
                                    </p:set>
                                    <p:animEffect transition="in" filter="wipe(up)">
                                      <p:cBhvr>
                                        <p:cTn id="18" dur="75"/>
                                        <p:tgtEl>
                                          <p:spTgt spid="689155">
                                            <p:txEl>
                                              <p:pRg st="3" end="3"/>
                                            </p:txEl>
                                          </p:spTgt>
                                        </p:tgtEl>
                                      </p:cBhvr>
                                    </p:animEffect>
                                  </p:child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689155">
                                            <p:txEl>
                                              <p:pRg st="4" end="4"/>
                                            </p:txEl>
                                          </p:spTgt>
                                        </p:tgtEl>
                                        <p:attrNameLst>
                                          <p:attrName>style.visibility</p:attrName>
                                        </p:attrNameLst>
                                      </p:cBhvr>
                                      <p:to>
                                        <p:strVal val="visible"/>
                                      </p:to>
                                    </p:set>
                                    <p:animEffect transition="in" filter="wipe(up)">
                                      <p:cBhvr>
                                        <p:cTn id="21" dur="75"/>
                                        <p:tgtEl>
                                          <p:spTgt spid="689155">
                                            <p:txEl>
                                              <p:pRg st="4" end="4"/>
                                            </p:txEl>
                                          </p:spTgt>
                                        </p:tgtEl>
                                      </p:cBhvr>
                                    </p:animEffect>
                                  </p:child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689155">
                                            <p:txEl>
                                              <p:pRg st="5" end="5"/>
                                            </p:txEl>
                                          </p:spTgt>
                                        </p:tgtEl>
                                        <p:attrNameLst>
                                          <p:attrName>style.visibility</p:attrName>
                                        </p:attrNameLst>
                                      </p:cBhvr>
                                      <p:to>
                                        <p:strVal val="visible"/>
                                      </p:to>
                                    </p:set>
                                    <p:animEffect transition="in" filter="wipe(up)">
                                      <p:cBhvr>
                                        <p:cTn id="24" dur="75"/>
                                        <p:tgtEl>
                                          <p:spTgt spid="689155">
                                            <p:txEl>
                                              <p:pRg st="5" end="5"/>
                                            </p:txEl>
                                          </p:spTgt>
                                        </p:tgtEl>
                                      </p:cBhvr>
                                    </p:animEffect>
                                  </p:child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689155">
                                            <p:txEl>
                                              <p:pRg st="6" end="6"/>
                                            </p:txEl>
                                          </p:spTgt>
                                        </p:tgtEl>
                                        <p:attrNameLst>
                                          <p:attrName>style.visibility</p:attrName>
                                        </p:attrNameLst>
                                      </p:cBhvr>
                                      <p:to>
                                        <p:strVal val="visible"/>
                                      </p:to>
                                    </p:set>
                                    <p:animEffect transition="in" filter="wipe(up)">
                                      <p:cBhvr>
                                        <p:cTn id="27" dur="75"/>
                                        <p:tgtEl>
                                          <p:spTgt spid="689155">
                                            <p:txEl>
                                              <p:pRg st="6" end="6"/>
                                            </p:txEl>
                                          </p:spTgt>
                                        </p:tgtEl>
                                      </p:cBhvr>
                                    </p:animEffect>
                                  </p:childTnLst>
                                </p:cTn>
                              </p:par>
                              <p:par>
                                <p:cTn id="28" presetID="22" presetClass="entr" presetSubtype="1" fill="hold" grpId="0" nodeType="withEffect">
                                  <p:stCondLst>
                                    <p:cond delay="0"/>
                                  </p:stCondLst>
                                  <p:iterate type="lt">
                                    <p:tmPct val="100000"/>
                                  </p:iterate>
                                  <p:childTnLst>
                                    <p:set>
                                      <p:cBhvr>
                                        <p:cTn id="29" dur="1" fill="hold">
                                          <p:stCondLst>
                                            <p:cond delay="0"/>
                                          </p:stCondLst>
                                        </p:cTn>
                                        <p:tgtEl>
                                          <p:spTgt spid="689155">
                                            <p:txEl>
                                              <p:pRg st="7" end="7"/>
                                            </p:txEl>
                                          </p:spTgt>
                                        </p:tgtEl>
                                        <p:attrNameLst>
                                          <p:attrName>style.visibility</p:attrName>
                                        </p:attrNameLst>
                                      </p:cBhvr>
                                      <p:to>
                                        <p:strVal val="visible"/>
                                      </p:to>
                                    </p:set>
                                    <p:animEffect transition="in" filter="wipe(up)">
                                      <p:cBhvr>
                                        <p:cTn id="30" dur="75"/>
                                        <p:tgtEl>
                                          <p:spTgt spid="689155">
                                            <p:txEl>
                                              <p:pRg st="7" end="7"/>
                                            </p:txEl>
                                          </p:spTgt>
                                        </p:tgtEl>
                                      </p:cBhvr>
                                    </p:animEffect>
                                  </p:childTnLst>
                                </p:cTn>
                              </p:par>
                              <p:par>
                                <p:cTn id="31" presetID="22" presetClass="entr" presetSubtype="1" fill="hold" grpId="0" nodeType="withEffect">
                                  <p:stCondLst>
                                    <p:cond delay="0"/>
                                  </p:stCondLst>
                                  <p:iterate type="lt">
                                    <p:tmPct val="100000"/>
                                  </p:iterate>
                                  <p:childTnLst>
                                    <p:set>
                                      <p:cBhvr>
                                        <p:cTn id="32" dur="1" fill="hold">
                                          <p:stCondLst>
                                            <p:cond delay="0"/>
                                          </p:stCondLst>
                                        </p:cTn>
                                        <p:tgtEl>
                                          <p:spTgt spid="689155">
                                            <p:txEl>
                                              <p:pRg st="8" end="8"/>
                                            </p:txEl>
                                          </p:spTgt>
                                        </p:tgtEl>
                                        <p:attrNameLst>
                                          <p:attrName>style.visibility</p:attrName>
                                        </p:attrNameLst>
                                      </p:cBhvr>
                                      <p:to>
                                        <p:strVal val="visible"/>
                                      </p:to>
                                    </p:set>
                                    <p:animEffect transition="in" filter="wipe(up)">
                                      <p:cBhvr>
                                        <p:cTn id="33" dur="75"/>
                                        <p:tgtEl>
                                          <p:spTgt spid="689155">
                                            <p:txEl>
                                              <p:pRg st="8" end="8"/>
                                            </p:txEl>
                                          </p:spTgt>
                                        </p:tgtEl>
                                      </p:cBhvr>
                                    </p:animEffect>
                                  </p:childTnLst>
                                </p:cTn>
                              </p:par>
                              <p:par>
                                <p:cTn id="34" presetID="22" presetClass="entr" presetSubtype="1" fill="hold" grpId="0" nodeType="withEffect">
                                  <p:stCondLst>
                                    <p:cond delay="0"/>
                                  </p:stCondLst>
                                  <p:iterate type="lt">
                                    <p:tmPct val="100000"/>
                                  </p:iterate>
                                  <p:childTnLst>
                                    <p:set>
                                      <p:cBhvr>
                                        <p:cTn id="35" dur="1" fill="hold">
                                          <p:stCondLst>
                                            <p:cond delay="0"/>
                                          </p:stCondLst>
                                        </p:cTn>
                                        <p:tgtEl>
                                          <p:spTgt spid="689155">
                                            <p:txEl>
                                              <p:pRg st="9" end="9"/>
                                            </p:txEl>
                                          </p:spTgt>
                                        </p:tgtEl>
                                        <p:attrNameLst>
                                          <p:attrName>style.visibility</p:attrName>
                                        </p:attrNameLst>
                                      </p:cBhvr>
                                      <p:to>
                                        <p:strVal val="visible"/>
                                      </p:to>
                                    </p:set>
                                    <p:animEffect transition="in" filter="wipe(up)">
                                      <p:cBhvr>
                                        <p:cTn id="36" dur="75"/>
                                        <p:tgtEl>
                                          <p:spTgt spid="689155">
                                            <p:txEl>
                                              <p:pRg st="9" end="9"/>
                                            </p:txEl>
                                          </p:spTgt>
                                        </p:tgtEl>
                                      </p:cBhvr>
                                    </p:animEffect>
                                  </p:childTnLst>
                                </p:cTn>
                              </p:par>
                              <p:par>
                                <p:cTn id="37" presetID="22" presetClass="entr" presetSubtype="1" fill="hold" grpId="0" nodeType="withEffect">
                                  <p:stCondLst>
                                    <p:cond delay="0"/>
                                  </p:stCondLst>
                                  <p:iterate type="lt">
                                    <p:tmPct val="100000"/>
                                  </p:iterate>
                                  <p:childTnLst>
                                    <p:set>
                                      <p:cBhvr>
                                        <p:cTn id="38" dur="1" fill="hold">
                                          <p:stCondLst>
                                            <p:cond delay="0"/>
                                          </p:stCondLst>
                                        </p:cTn>
                                        <p:tgtEl>
                                          <p:spTgt spid="689155">
                                            <p:txEl>
                                              <p:pRg st="10" end="10"/>
                                            </p:txEl>
                                          </p:spTgt>
                                        </p:tgtEl>
                                        <p:attrNameLst>
                                          <p:attrName>style.visibility</p:attrName>
                                        </p:attrNameLst>
                                      </p:cBhvr>
                                      <p:to>
                                        <p:strVal val="visible"/>
                                      </p:to>
                                    </p:set>
                                    <p:animEffect transition="in" filter="wipe(up)">
                                      <p:cBhvr>
                                        <p:cTn id="39" dur="75"/>
                                        <p:tgtEl>
                                          <p:spTgt spid="689155">
                                            <p:txEl>
                                              <p:pRg st="10" end="10"/>
                                            </p:txEl>
                                          </p:spTgt>
                                        </p:tgtEl>
                                      </p:cBhvr>
                                    </p:animEffect>
                                  </p:childTnLst>
                                </p:cTn>
                              </p:par>
                              <p:par>
                                <p:cTn id="40" presetID="22" presetClass="entr" presetSubtype="1" fill="hold" grpId="0" nodeType="withEffect">
                                  <p:stCondLst>
                                    <p:cond delay="0"/>
                                  </p:stCondLst>
                                  <p:iterate type="lt">
                                    <p:tmPct val="100000"/>
                                  </p:iterate>
                                  <p:childTnLst>
                                    <p:set>
                                      <p:cBhvr>
                                        <p:cTn id="41" dur="1" fill="hold">
                                          <p:stCondLst>
                                            <p:cond delay="0"/>
                                          </p:stCondLst>
                                        </p:cTn>
                                        <p:tgtEl>
                                          <p:spTgt spid="689155">
                                            <p:txEl>
                                              <p:pRg st="11" end="11"/>
                                            </p:txEl>
                                          </p:spTgt>
                                        </p:tgtEl>
                                        <p:attrNameLst>
                                          <p:attrName>style.visibility</p:attrName>
                                        </p:attrNameLst>
                                      </p:cBhvr>
                                      <p:to>
                                        <p:strVal val="visible"/>
                                      </p:to>
                                    </p:set>
                                    <p:animEffect transition="in" filter="wipe(up)">
                                      <p:cBhvr>
                                        <p:cTn id="42" dur="75"/>
                                        <p:tgtEl>
                                          <p:spTgt spid="689155">
                                            <p:txEl>
                                              <p:pRg st="11" end="11"/>
                                            </p:txEl>
                                          </p:spTgt>
                                        </p:tgtEl>
                                      </p:cBhvr>
                                    </p:animEffect>
                                  </p:childTnLst>
                                </p:cTn>
                              </p:par>
                              <p:par>
                                <p:cTn id="43" presetID="22" presetClass="entr" presetSubtype="1" fill="hold" grpId="0" nodeType="withEffect">
                                  <p:stCondLst>
                                    <p:cond delay="0"/>
                                  </p:stCondLst>
                                  <p:iterate type="lt">
                                    <p:tmPct val="100000"/>
                                  </p:iterate>
                                  <p:childTnLst>
                                    <p:set>
                                      <p:cBhvr>
                                        <p:cTn id="44" dur="1" fill="hold">
                                          <p:stCondLst>
                                            <p:cond delay="0"/>
                                          </p:stCondLst>
                                        </p:cTn>
                                        <p:tgtEl>
                                          <p:spTgt spid="689155">
                                            <p:txEl>
                                              <p:pRg st="12" end="12"/>
                                            </p:txEl>
                                          </p:spTgt>
                                        </p:tgtEl>
                                        <p:attrNameLst>
                                          <p:attrName>style.visibility</p:attrName>
                                        </p:attrNameLst>
                                      </p:cBhvr>
                                      <p:to>
                                        <p:strVal val="visible"/>
                                      </p:to>
                                    </p:set>
                                    <p:animEffect transition="in" filter="wipe(up)">
                                      <p:cBhvr>
                                        <p:cTn id="45" dur="75"/>
                                        <p:tgtEl>
                                          <p:spTgt spid="689155">
                                            <p:txEl>
                                              <p:pRg st="12" end="12"/>
                                            </p:txEl>
                                          </p:spTgt>
                                        </p:tgtEl>
                                      </p:cBhvr>
                                    </p:animEffect>
                                  </p:childTnLst>
                                </p:cTn>
                              </p:par>
                              <p:par>
                                <p:cTn id="46" presetID="22" presetClass="entr" presetSubtype="1" fill="hold" grpId="0" nodeType="withEffect">
                                  <p:stCondLst>
                                    <p:cond delay="0"/>
                                  </p:stCondLst>
                                  <p:iterate type="lt">
                                    <p:tmPct val="100000"/>
                                  </p:iterate>
                                  <p:childTnLst>
                                    <p:set>
                                      <p:cBhvr>
                                        <p:cTn id="47" dur="1" fill="hold">
                                          <p:stCondLst>
                                            <p:cond delay="0"/>
                                          </p:stCondLst>
                                        </p:cTn>
                                        <p:tgtEl>
                                          <p:spTgt spid="689155">
                                            <p:txEl>
                                              <p:pRg st="13" end="13"/>
                                            </p:txEl>
                                          </p:spTgt>
                                        </p:tgtEl>
                                        <p:attrNameLst>
                                          <p:attrName>style.visibility</p:attrName>
                                        </p:attrNameLst>
                                      </p:cBhvr>
                                      <p:to>
                                        <p:strVal val="visible"/>
                                      </p:to>
                                    </p:set>
                                    <p:animEffect transition="in" filter="wipe(up)">
                                      <p:cBhvr>
                                        <p:cTn id="48" dur="75"/>
                                        <p:tgtEl>
                                          <p:spTgt spid="689155">
                                            <p:txEl>
                                              <p:pRg st="13" end="13"/>
                                            </p:txEl>
                                          </p:spTgt>
                                        </p:tgtEl>
                                      </p:cBhvr>
                                    </p:animEffect>
                                  </p:childTnLst>
                                </p:cTn>
                              </p:par>
                              <p:par>
                                <p:cTn id="49" presetID="22" presetClass="entr" presetSubtype="1" fill="hold" grpId="0" nodeType="withEffect">
                                  <p:stCondLst>
                                    <p:cond delay="0"/>
                                  </p:stCondLst>
                                  <p:iterate type="lt">
                                    <p:tmPct val="100000"/>
                                  </p:iterate>
                                  <p:childTnLst>
                                    <p:set>
                                      <p:cBhvr>
                                        <p:cTn id="50" dur="1" fill="hold">
                                          <p:stCondLst>
                                            <p:cond delay="0"/>
                                          </p:stCondLst>
                                        </p:cTn>
                                        <p:tgtEl>
                                          <p:spTgt spid="689155">
                                            <p:txEl>
                                              <p:pRg st="14" end="14"/>
                                            </p:txEl>
                                          </p:spTgt>
                                        </p:tgtEl>
                                        <p:attrNameLst>
                                          <p:attrName>style.visibility</p:attrName>
                                        </p:attrNameLst>
                                      </p:cBhvr>
                                      <p:to>
                                        <p:strVal val="visible"/>
                                      </p:to>
                                    </p:set>
                                    <p:animEffect transition="in" filter="wipe(up)">
                                      <p:cBhvr>
                                        <p:cTn id="51" dur="75"/>
                                        <p:tgtEl>
                                          <p:spTgt spid="689155">
                                            <p:txEl>
                                              <p:pRg st="14" end="14"/>
                                            </p:txEl>
                                          </p:spTgt>
                                        </p:tgtEl>
                                      </p:cBhvr>
                                    </p:animEffect>
                                  </p:childTnLst>
                                </p:cTn>
                              </p:par>
                              <p:par>
                                <p:cTn id="52" presetID="22" presetClass="entr" presetSubtype="1" fill="hold" grpId="0" nodeType="withEffect">
                                  <p:stCondLst>
                                    <p:cond delay="0"/>
                                  </p:stCondLst>
                                  <p:iterate type="lt">
                                    <p:tmPct val="100000"/>
                                  </p:iterate>
                                  <p:childTnLst>
                                    <p:set>
                                      <p:cBhvr>
                                        <p:cTn id="53" dur="1" fill="hold">
                                          <p:stCondLst>
                                            <p:cond delay="0"/>
                                          </p:stCondLst>
                                        </p:cTn>
                                        <p:tgtEl>
                                          <p:spTgt spid="689155">
                                            <p:txEl>
                                              <p:pRg st="15" end="15"/>
                                            </p:txEl>
                                          </p:spTgt>
                                        </p:tgtEl>
                                        <p:attrNameLst>
                                          <p:attrName>style.visibility</p:attrName>
                                        </p:attrNameLst>
                                      </p:cBhvr>
                                      <p:to>
                                        <p:strVal val="visible"/>
                                      </p:to>
                                    </p:set>
                                    <p:animEffect transition="in" filter="wipe(up)">
                                      <p:cBhvr>
                                        <p:cTn id="54" dur="75"/>
                                        <p:tgtEl>
                                          <p:spTgt spid="68915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utoUpdateAnimBg="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4"/>
          <p:cNvSpPr>
            <a:spLocks noGrp="1" noChangeArrowheads="1"/>
          </p:cNvSpPr>
          <p:nvPr>
            <p:ph type="title"/>
          </p:nvPr>
        </p:nvSpPr>
        <p:spPr>
          <a:xfrm>
            <a:off x="838200" y="20638"/>
            <a:ext cx="8229600" cy="868362"/>
          </a:xfrm>
        </p:spPr>
        <p:txBody>
          <a:bodyPr/>
          <a:lstStyle/>
          <a:p>
            <a:pPr eaLnBrk="1" hangingPunct="1"/>
            <a:r>
              <a:rPr lang="zh-CN" altLang="en-US" b="1">
                <a:solidFill>
                  <a:srgbClr val="FF0000"/>
                </a:solidFill>
              </a:rPr>
              <a:t>编程实例-串处理</a:t>
            </a:r>
            <a:endParaRPr lang="zh-CN" altLang="en-US" b="1">
              <a:solidFill>
                <a:srgbClr val="FF0000"/>
              </a:solidFill>
            </a:endParaRPr>
          </a:p>
        </p:txBody>
      </p:sp>
      <p:sp>
        <p:nvSpPr>
          <p:cNvPr id="691203" name="Rectangle 3"/>
          <p:cNvSpPr>
            <a:spLocks noGrp="1" noChangeArrowheads="1"/>
          </p:cNvSpPr>
          <p:nvPr>
            <p:ph type="body" sz="half" idx="1"/>
          </p:nvPr>
        </p:nvSpPr>
        <p:spPr>
          <a:xfrm>
            <a:off x="666750" y="762000"/>
            <a:ext cx="8591550" cy="5638800"/>
          </a:xfrm>
        </p:spPr>
        <p:txBody>
          <a:bodyPr/>
          <a:lstStyle/>
          <a:p>
            <a:pPr marL="0" indent="0">
              <a:lnSpc>
                <a:spcPct val="90000"/>
              </a:lnSpc>
              <a:buNone/>
              <a:defRPr/>
            </a:pPr>
            <a:r>
              <a:rPr lang="en-US" altLang="zh-CN" i="1" u="sng" dirty="0">
                <a:solidFill>
                  <a:srgbClr val="FF0000"/>
                </a:solidFill>
              </a:rPr>
              <a:t>Example</a:t>
            </a:r>
            <a:r>
              <a:rPr lang="zh-CN" altLang="en-US" dirty="0"/>
              <a:t>：编写一个复制字符串的递归函数</a:t>
            </a:r>
            <a:r>
              <a:rPr lang="en-US" altLang="zh-CN" dirty="0" err="1"/>
              <a:t>strcpy</a:t>
            </a:r>
            <a:r>
              <a:rPr lang="zh-CN" altLang="en-US" dirty="0"/>
              <a:t>，完成串拷贝。 </a:t>
            </a:r>
            <a:endParaRPr lang="zh-CN" altLang="en-US" sz="3000" dirty="0"/>
          </a:p>
          <a:p>
            <a:pPr eaLnBrk="1" hangingPunct="1">
              <a:lnSpc>
                <a:spcPct val="90000"/>
              </a:lnSpc>
              <a:buFont typeface="Wingdings" panose="05000000000000000000" pitchFamily="2" charset="2"/>
              <a:buNone/>
              <a:defRPr/>
            </a:pPr>
            <a:r>
              <a:rPr lang="zh-CN" altLang="zh-CN" sz="2400" dirty="0"/>
              <a:t>	 </a:t>
            </a:r>
            <a:r>
              <a:rPr lang="zh-CN" altLang="zh-CN" sz="2400" dirty="0">
                <a:solidFill>
                  <a:srgbClr val="0E0EFC"/>
                </a:solidFill>
              </a:rPr>
              <a:t>strcopy ( str2, str1 )</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zh-CN" altLang="zh-CN" sz="2400" dirty="0">
                <a:solidFill>
                  <a:srgbClr val="0E0EFC"/>
                </a:solidFill>
              </a:rPr>
              <a:t>  char *str1, *str2;</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zh-CN" altLang="zh-CN" sz="2400" dirty="0">
                <a:solidFill>
                  <a:srgbClr val="0E0EFC"/>
                </a:solidFill>
              </a:rPr>
              <a:t>{</a:t>
            </a:r>
            <a:r>
              <a:rPr lang="en-US" altLang="zh-CN" sz="2400" dirty="0">
                <a:solidFill>
                  <a:srgbClr val="0E0EFC"/>
                </a:solidFill>
              </a:rPr>
              <a:t>  </a:t>
            </a:r>
            <a:r>
              <a:rPr lang="zh-CN" altLang="zh-CN" sz="2400" dirty="0">
                <a:solidFill>
                  <a:srgbClr val="0E0EFC"/>
                </a:solidFill>
              </a:rPr>
              <a:t> *str2 = *str1;</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zh-CN" altLang="zh-CN" sz="2400" dirty="0">
                <a:solidFill>
                  <a:srgbClr val="0E0EFC"/>
                </a:solidFill>
              </a:rPr>
              <a:t> </a:t>
            </a:r>
            <a:r>
              <a:rPr lang="en-US" altLang="zh-CN" sz="2400" dirty="0">
                <a:solidFill>
                  <a:srgbClr val="0E0EFC"/>
                </a:solidFill>
              </a:rPr>
              <a:t>   </a:t>
            </a:r>
            <a:r>
              <a:rPr lang="zh-CN" altLang="zh-CN" sz="2400" dirty="0">
                <a:solidFill>
                  <a:srgbClr val="0E0EFC"/>
                </a:solidFill>
              </a:rPr>
              <a:t> if ( *str1 == '\0' ) return;</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en-US" altLang="zh-CN" sz="2400" dirty="0">
                <a:solidFill>
                  <a:srgbClr val="0E0EFC"/>
                </a:solidFill>
              </a:rPr>
              <a:t>   </a:t>
            </a:r>
            <a:r>
              <a:rPr lang="zh-CN" altLang="zh-CN" sz="2400" dirty="0">
                <a:solidFill>
                  <a:srgbClr val="0E0EFC"/>
                </a:solidFill>
              </a:rPr>
              <a:t>  else  strcopy ( str2+1, str1+1 );</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zh-CN" altLang="zh-CN" sz="2400" dirty="0">
                <a:solidFill>
                  <a:srgbClr val="0E0EFC"/>
                </a:solidFill>
              </a:rPr>
              <a:t>}</a:t>
            </a:r>
            <a:endParaRPr lang="zh-CN" altLang="zh-CN" sz="2400" dirty="0">
              <a:solidFill>
                <a:srgbClr val="0E0EFC"/>
              </a:solidFill>
            </a:endParaRPr>
          </a:p>
          <a:p>
            <a:pPr lvl="1" eaLnBrk="1" hangingPunct="1">
              <a:lnSpc>
                <a:spcPct val="90000"/>
              </a:lnSpc>
              <a:buFont typeface="宋体" panose="02010600030101010101" pitchFamily="2" charset="-122"/>
              <a:buNone/>
              <a:defRPr/>
            </a:pPr>
            <a:r>
              <a:rPr lang="en-US" altLang="zh-CN" sz="2400" dirty="0" err="1"/>
              <a:t>int</a:t>
            </a:r>
            <a:r>
              <a:rPr lang="en-US" altLang="zh-CN" sz="2400" dirty="0"/>
              <a:t> </a:t>
            </a:r>
            <a:r>
              <a:rPr lang="zh-CN" altLang="zh-CN" sz="2400" dirty="0"/>
              <a:t>main ( )</a:t>
            </a:r>
            <a:endParaRPr lang="zh-CN" altLang="zh-CN" sz="2400" dirty="0"/>
          </a:p>
          <a:p>
            <a:pPr lvl="1" eaLnBrk="1" hangingPunct="1">
              <a:lnSpc>
                <a:spcPct val="90000"/>
              </a:lnSpc>
              <a:buFont typeface="宋体" panose="02010600030101010101" pitchFamily="2" charset="-122"/>
              <a:buNone/>
              <a:defRPr/>
            </a:pPr>
            <a:r>
              <a:rPr lang="zh-CN" altLang="zh-CN" sz="2400" dirty="0"/>
              <a:t>{ char str1[100], str2[100];</a:t>
            </a:r>
            <a:endParaRPr lang="zh-CN" altLang="zh-CN" sz="2400" dirty="0"/>
          </a:p>
          <a:p>
            <a:pPr lvl="1" eaLnBrk="1" hangingPunct="1">
              <a:lnSpc>
                <a:spcPct val="90000"/>
              </a:lnSpc>
              <a:buFont typeface="宋体" panose="02010600030101010101" pitchFamily="2" charset="-122"/>
              <a:buNone/>
              <a:defRPr/>
            </a:pPr>
            <a:r>
              <a:rPr lang="zh-CN" altLang="zh-CN" sz="2400" dirty="0"/>
              <a:t>  gets ( str1 );</a:t>
            </a:r>
            <a:endParaRPr lang="zh-CN" altLang="zh-CN" sz="2400" dirty="0"/>
          </a:p>
          <a:p>
            <a:pPr lvl="1" eaLnBrk="1" hangingPunct="1">
              <a:lnSpc>
                <a:spcPct val="90000"/>
              </a:lnSpc>
              <a:buFont typeface="宋体" panose="02010600030101010101" pitchFamily="2" charset="-122"/>
              <a:buNone/>
              <a:defRPr/>
            </a:pPr>
            <a:r>
              <a:rPr lang="zh-CN" altLang="zh-CN" sz="2400" dirty="0"/>
              <a:t>  strcopy ( str2, str1 );</a:t>
            </a:r>
            <a:endParaRPr lang="zh-CN" altLang="zh-CN" sz="2400" dirty="0"/>
          </a:p>
          <a:p>
            <a:pPr lvl="1" eaLnBrk="1" hangingPunct="1">
              <a:lnSpc>
                <a:spcPct val="90000"/>
              </a:lnSpc>
              <a:buFont typeface="宋体" panose="02010600030101010101" pitchFamily="2" charset="-122"/>
              <a:buNone/>
              <a:defRPr/>
            </a:pPr>
            <a:r>
              <a:rPr lang="zh-CN" altLang="zh-CN" sz="2400" dirty="0"/>
              <a:t>  puts ( str2 );</a:t>
            </a:r>
            <a:endParaRPr lang="zh-CN" altLang="zh-CN" sz="2400" dirty="0"/>
          </a:p>
          <a:p>
            <a:pPr lvl="1" eaLnBrk="1" hangingPunct="1">
              <a:lnSpc>
                <a:spcPct val="90000"/>
              </a:lnSpc>
              <a:buFont typeface="宋体" panose="02010600030101010101" pitchFamily="2" charset="-122"/>
              <a:buNone/>
              <a:defRPr/>
            </a:pPr>
            <a:r>
              <a:rPr lang="zh-CN" altLang="zh-CN" sz="2400" dirty="0"/>
              <a:t>}</a:t>
            </a:r>
            <a:endParaRPr lang="zh-CN" altLang="zh-CN" sz="2400" dirty="0"/>
          </a:p>
        </p:txBody>
      </p:sp>
      <p:sp>
        <p:nvSpPr>
          <p:cNvPr id="12288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5691386-6A49-48EA-9307-778C56C21E1F}"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wipe(up)">
                                      <p:cBhvr>
                                        <p:cTn id="7" dur="75"/>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91203">
                                            <p:txEl>
                                              <p:pRg st="1" end="1"/>
                                            </p:txEl>
                                          </p:spTgt>
                                        </p:tgtEl>
                                        <p:attrNameLst>
                                          <p:attrName>style.visibility</p:attrName>
                                        </p:attrNameLst>
                                      </p:cBhvr>
                                      <p:to>
                                        <p:strVal val="visible"/>
                                      </p:to>
                                    </p:set>
                                    <p:animEffect transition="in" filter="wipe(up)">
                                      <p:cBhvr>
                                        <p:cTn id="12" dur="75"/>
                                        <p:tgtEl>
                                          <p:spTgt spid="691203">
                                            <p:txEl>
                                              <p:pRg st="1" end="1"/>
                                            </p:txEl>
                                          </p:spTgt>
                                        </p:tgtEl>
                                      </p:cBhvr>
                                    </p:animEffect>
                                  </p:childTnLst>
                                </p:cTn>
                              </p:par>
                              <p:par>
                                <p:cTn id="13" presetID="22" presetClass="entr" presetSubtype="1" fill="hold" grpId="0" nodeType="withEffect">
                                  <p:stCondLst>
                                    <p:cond delay="0"/>
                                  </p:stCondLst>
                                  <p:iterate type="lt">
                                    <p:tmPct val="100000"/>
                                  </p:iterate>
                                  <p:childTnLst>
                                    <p:set>
                                      <p:cBhvr>
                                        <p:cTn id="14" dur="1" fill="hold">
                                          <p:stCondLst>
                                            <p:cond delay="0"/>
                                          </p:stCondLst>
                                        </p:cTn>
                                        <p:tgtEl>
                                          <p:spTgt spid="691203">
                                            <p:txEl>
                                              <p:pRg st="2" end="2"/>
                                            </p:txEl>
                                          </p:spTgt>
                                        </p:tgtEl>
                                        <p:attrNameLst>
                                          <p:attrName>style.visibility</p:attrName>
                                        </p:attrNameLst>
                                      </p:cBhvr>
                                      <p:to>
                                        <p:strVal val="visible"/>
                                      </p:to>
                                    </p:set>
                                    <p:animEffect transition="in" filter="wipe(up)">
                                      <p:cBhvr>
                                        <p:cTn id="15" dur="75"/>
                                        <p:tgtEl>
                                          <p:spTgt spid="691203">
                                            <p:txEl>
                                              <p:pRg st="2" end="2"/>
                                            </p:txEl>
                                          </p:spTgt>
                                        </p:tgtEl>
                                      </p:cBhvr>
                                    </p:animEffect>
                                  </p:child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691203">
                                            <p:txEl>
                                              <p:pRg st="3" end="3"/>
                                            </p:txEl>
                                          </p:spTgt>
                                        </p:tgtEl>
                                        <p:attrNameLst>
                                          <p:attrName>style.visibility</p:attrName>
                                        </p:attrNameLst>
                                      </p:cBhvr>
                                      <p:to>
                                        <p:strVal val="visible"/>
                                      </p:to>
                                    </p:set>
                                    <p:animEffect transition="in" filter="wipe(up)">
                                      <p:cBhvr>
                                        <p:cTn id="18" dur="75"/>
                                        <p:tgtEl>
                                          <p:spTgt spid="691203">
                                            <p:txEl>
                                              <p:pRg st="3" end="3"/>
                                            </p:txEl>
                                          </p:spTgt>
                                        </p:tgtEl>
                                      </p:cBhvr>
                                    </p:animEffect>
                                  </p:child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691203">
                                            <p:txEl>
                                              <p:pRg st="4" end="4"/>
                                            </p:txEl>
                                          </p:spTgt>
                                        </p:tgtEl>
                                        <p:attrNameLst>
                                          <p:attrName>style.visibility</p:attrName>
                                        </p:attrNameLst>
                                      </p:cBhvr>
                                      <p:to>
                                        <p:strVal val="visible"/>
                                      </p:to>
                                    </p:set>
                                    <p:animEffect transition="in" filter="wipe(up)">
                                      <p:cBhvr>
                                        <p:cTn id="21" dur="75"/>
                                        <p:tgtEl>
                                          <p:spTgt spid="691203">
                                            <p:txEl>
                                              <p:pRg st="4" end="4"/>
                                            </p:txEl>
                                          </p:spTgt>
                                        </p:tgtEl>
                                      </p:cBhvr>
                                    </p:animEffect>
                                  </p:child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691203">
                                            <p:txEl>
                                              <p:pRg st="5" end="5"/>
                                            </p:txEl>
                                          </p:spTgt>
                                        </p:tgtEl>
                                        <p:attrNameLst>
                                          <p:attrName>style.visibility</p:attrName>
                                        </p:attrNameLst>
                                      </p:cBhvr>
                                      <p:to>
                                        <p:strVal val="visible"/>
                                      </p:to>
                                    </p:set>
                                    <p:animEffect transition="in" filter="wipe(up)">
                                      <p:cBhvr>
                                        <p:cTn id="24" dur="75"/>
                                        <p:tgtEl>
                                          <p:spTgt spid="691203">
                                            <p:txEl>
                                              <p:pRg st="5" end="5"/>
                                            </p:txEl>
                                          </p:spTgt>
                                        </p:tgtEl>
                                      </p:cBhvr>
                                    </p:animEffect>
                                  </p:child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691203">
                                            <p:txEl>
                                              <p:pRg st="6" end="6"/>
                                            </p:txEl>
                                          </p:spTgt>
                                        </p:tgtEl>
                                        <p:attrNameLst>
                                          <p:attrName>style.visibility</p:attrName>
                                        </p:attrNameLst>
                                      </p:cBhvr>
                                      <p:to>
                                        <p:strVal val="visible"/>
                                      </p:to>
                                    </p:set>
                                    <p:animEffect transition="in" filter="wipe(up)">
                                      <p:cBhvr>
                                        <p:cTn id="27" dur="75"/>
                                        <p:tgtEl>
                                          <p:spTgt spid="691203">
                                            <p:txEl>
                                              <p:pRg st="6" end="6"/>
                                            </p:txEl>
                                          </p:spTgt>
                                        </p:tgtEl>
                                      </p:cBhvr>
                                    </p:animEffect>
                                  </p:childTnLst>
                                </p:cTn>
                              </p:par>
                              <p:par>
                                <p:cTn id="28" presetID="22" presetClass="entr" presetSubtype="1" fill="hold" grpId="0" nodeType="withEffect">
                                  <p:stCondLst>
                                    <p:cond delay="0"/>
                                  </p:stCondLst>
                                  <p:iterate type="lt">
                                    <p:tmPct val="100000"/>
                                  </p:iterate>
                                  <p:childTnLst>
                                    <p:set>
                                      <p:cBhvr>
                                        <p:cTn id="29" dur="1" fill="hold">
                                          <p:stCondLst>
                                            <p:cond delay="0"/>
                                          </p:stCondLst>
                                        </p:cTn>
                                        <p:tgtEl>
                                          <p:spTgt spid="691203">
                                            <p:txEl>
                                              <p:pRg st="7" end="7"/>
                                            </p:txEl>
                                          </p:spTgt>
                                        </p:tgtEl>
                                        <p:attrNameLst>
                                          <p:attrName>style.visibility</p:attrName>
                                        </p:attrNameLst>
                                      </p:cBhvr>
                                      <p:to>
                                        <p:strVal val="visible"/>
                                      </p:to>
                                    </p:set>
                                    <p:animEffect transition="in" filter="wipe(up)">
                                      <p:cBhvr>
                                        <p:cTn id="30" dur="75"/>
                                        <p:tgtEl>
                                          <p:spTgt spid="691203">
                                            <p:txEl>
                                              <p:pRg st="7" end="7"/>
                                            </p:txEl>
                                          </p:spTgt>
                                        </p:tgtEl>
                                      </p:cBhvr>
                                    </p:animEffect>
                                  </p:childTnLst>
                                </p:cTn>
                              </p:par>
                              <p:par>
                                <p:cTn id="31" presetID="22" presetClass="entr" presetSubtype="1" fill="hold" grpId="0" nodeType="withEffect">
                                  <p:stCondLst>
                                    <p:cond delay="0"/>
                                  </p:stCondLst>
                                  <p:iterate type="lt">
                                    <p:tmPct val="100000"/>
                                  </p:iterate>
                                  <p:childTnLst>
                                    <p:set>
                                      <p:cBhvr>
                                        <p:cTn id="32" dur="1" fill="hold">
                                          <p:stCondLst>
                                            <p:cond delay="0"/>
                                          </p:stCondLst>
                                        </p:cTn>
                                        <p:tgtEl>
                                          <p:spTgt spid="691203">
                                            <p:txEl>
                                              <p:pRg st="8" end="8"/>
                                            </p:txEl>
                                          </p:spTgt>
                                        </p:tgtEl>
                                        <p:attrNameLst>
                                          <p:attrName>style.visibility</p:attrName>
                                        </p:attrNameLst>
                                      </p:cBhvr>
                                      <p:to>
                                        <p:strVal val="visible"/>
                                      </p:to>
                                    </p:set>
                                    <p:animEffect transition="in" filter="wipe(up)">
                                      <p:cBhvr>
                                        <p:cTn id="33" dur="75"/>
                                        <p:tgtEl>
                                          <p:spTgt spid="691203">
                                            <p:txEl>
                                              <p:pRg st="8" end="8"/>
                                            </p:txEl>
                                          </p:spTgt>
                                        </p:tgtEl>
                                      </p:cBhvr>
                                    </p:animEffect>
                                  </p:childTnLst>
                                </p:cTn>
                              </p:par>
                              <p:par>
                                <p:cTn id="34" presetID="22" presetClass="entr" presetSubtype="1" fill="hold" grpId="0" nodeType="withEffect">
                                  <p:stCondLst>
                                    <p:cond delay="0"/>
                                  </p:stCondLst>
                                  <p:iterate type="lt">
                                    <p:tmPct val="100000"/>
                                  </p:iterate>
                                  <p:childTnLst>
                                    <p:set>
                                      <p:cBhvr>
                                        <p:cTn id="35" dur="1" fill="hold">
                                          <p:stCondLst>
                                            <p:cond delay="0"/>
                                          </p:stCondLst>
                                        </p:cTn>
                                        <p:tgtEl>
                                          <p:spTgt spid="691203">
                                            <p:txEl>
                                              <p:pRg st="9" end="9"/>
                                            </p:txEl>
                                          </p:spTgt>
                                        </p:tgtEl>
                                        <p:attrNameLst>
                                          <p:attrName>style.visibility</p:attrName>
                                        </p:attrNameLst>
                                      </p:cBhvr>
                                      <p:to>
                                        <p:strVal val="visible"/>
                                      </p:to>
                                    </p:set>
                                    <p:animEffect transition="in" filter="wipe(up)">
                                      <p:cBhvr>
                                        <p:cTn id="36" dur="75"/>
                                        <p:tgtEl>
                                          <p:spTgt spid="691203">
                                            <p:txEl>
                                              <p:pRg st="9" end="9"/>
                                            </p:txEl>
                                          </p:spTgt>
                                        </p:tgtEl>
                                      </p:cBhvr>
                                    </p:animEffect>
                                  </p:childTnLst>
                                </p:cTn>
                              </p:par>
                              <p:par>
                                <p:cTn id="37" presetID="22" presetClass="entr" presetSubtype="1" fill="hold" grpId="0" nodeType="withEffect">
                                  <p:stCondLst>
                                    <p:cond delay="0"/>
                                  </p:stCondLst>
                                  <p:iterate type="lt">
                                    <p:tmPct val="100000"/>
                                  </p:iterate>
                                  <p:childTnLst>
                                    <p:set>
                                      <p:cBhvr>
                                        <p:cTn id="38" dur="1" fill="hold">
                                          <p:stCondLst>
                                            <p:cond delay="0"/>
                                          </p:stCondLst>
                                        </p:cTn>
                                        <p:tgtEl>
                                          <p:spTgt spid="691203">
                                            <p:txEl>
                                              <p:pRg st="10" end="10"/>
                                            </p:txEl>
                                          </p:spTgt>
                                        </p:tgtEl>
                                        <p:attrNameLst>
                                          <p:attrName>style.visibility</p:attrName>
                                        </p:attrNameLst>
                                      </p:cBhvr>
                                      <p:to>
                                        <p:strVal val="visible"/>
                                      </p:to>
                                    </p:set>
                                    <p:animEffect transition="in" filter="wipe(up)">
                                      <p:cBhvr>
                                        <p:cTn id="39" dur="75"/>
                                        <p:tgtEl>
                                          <p:spTgt spid="691203">
                                            <p:txEl>
                                              <p:pRg st="10" end="10"/>
                                            </p:txEl>
                                          </p:spTgt>
                                        </p:tgtEl>
                                      </p:cBhvr>
                                    </p:animEffect>
                                  </p:childTnLst>
                                </p:cTn>
                              </p:par>
                              <p:par>
                                <p:cTn id="40" presetID="22" presetClass="entr" presetSubtype="1" fill="hold" grpId="0" nodeType="withEffect">
                                  <p:stCondLst>
                                    <p:cond delay="0"/>
                                  </p:stCondLst>
                                  <p:iterate type="lt">
                                    <p:tmPct val="100000"/>
                                  </p:iterate>
                                  <p:childTnLst>
                                    <p:set>
                                      <p:cBhvr>
                                        <p:cTn id="41" dur="1" fill="hold">
                                          <p:stCondLst>
                                            <p:cond delay="0"/>
                                          </p:stCondLst>
                                        </p:cTn>
                                        <p:tgtEl>
                                          <p:spTgt spid="691203">
                                            <p:txEl>
                                              <p:pRg st="11" end="11"/>
                                            </p:txEl>
                                          </p:spTgt>
                                        </p:tgtEl>
                                        <p:attrNameLst>
                                          <p:attrName>style.visibility</p:attrName>
                                        </p:attrNameLst>
                                      </p:cBhvr>
                                      <p:to>
                                        <p:strVal val="visible"/>
                                      </p:to>
                                    </p:set>
                                    <p:animEffect transition="in" filter="wipe(up)">
                                      <p:cBhvr>
                                        <p:cTn id="42" dur="75"/>
                                        <p:tgtEl>
                                          <p:spTgt spid="691203">
                                            <p:txEl>
                                              <p:pRg st="11" end="11"/>
                                            </p:txEl>
                                          </p:spTgt>
                                        </p:tgtEl>
                                      </p:cBhvr>
                                    </p:animEffect>
                                  </p:childTnLst>
                                </p:cTn>
                              </p:par>
                              <p:par>
                                <p:cTn id="43" presetID="22" presetClass="entr" presetSubtype="1" fill="hold" grpId="0" nodeType="withEffect">
                                  <p:stCondLst>
                                    <p:cond delay="0"/>
                                  </p:stCondLst>
                                  <p:iterate type="lt">
                                    <p:tmPct val="100000"/>
                                  </p:iterate>
                                  <p:childTnLst>
                                    <p:set>
                                      <p:cBhvr>
                                        <p:cTn id="44" dur="1" fill="hold">
                                          <p:stCondLst>
                                            <p:cond delay="0"/>
                                          </p:stCondLst>
                                        </p:cTn>
                                        <p:tgtEl>
                                          <p:spTgt spid="691203">
                                            <p:txEl>
                                              <p:pRg st="12" end="12"/>
                                            </p:txEl>
                                          </p:spTgt>
                                        </p:tgtEl>
                                        <p:attrNameLst>
                                          <p:attrName>style.visibility</p:attrName>
                                        </p:attrNameLst>
                                      </p:cBhvr>
                                      <p:to>
                                        <p:strVal val="visible"/>
                                      </p:to>
                                    </p:set>
                                    <p:animEffect transition="in" filter="wipe(up)">
                                      <p:cBhvr>
                                        <p:cTn id="45" dur="75"/>
                                        <p:tgtEl>
                                          <p:spTgt spid="6912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utoUpdateAnimBg="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838200" y="182563"/>
            <a:ext cx="8229600" cy="762000"/>
          </a:xfrm>
        </p:spPr>
        <p:txBody>
          <a:bodyPr/>
          <a:lstStyle/>
          <a:p>
            <a:r>
              <a:rPr lang="zh-CN" altLang="en-US" sz="4000" b="1" dirty="0">
                <a:solidFill>
                  <a:srgbClr val="FF0000"/>
                </a:solidFill>
              </a:rPr>
              <a:t>输出空心正方形</a:t>
            </a:r>
            <a:endParaRPr lang="zh-CN" altLang="en-US" sz="4000" b="1" dirty="0">
              <a:solidFill>
                <a:srgbClr val="FF0000"/>
              </a:solidFill>
            </a:endParaRPr>
          </a:p>
        </p:txBody>
      </p:sp>
      <p:sp>
        <p:nvSpPr>
          <p:cNvPr id="4" name="内容占位符 3"/>
          <p:cNvSpPr>
            <a:spLocks noGrp="1"/>
          </p:cNvSpPr>
          <p:nvPr>
            <p:ph sz="half" idx="2"/>
          </p:nvPr>
        </p:nvSpPr>
        <p:spPr>
          <a:xfrm>
            <a:off x="838200" y="974725"/>
            <a:ext cx="8229600" cy="4897438"/>
          </a:xfrm>
        </p:spPr>
        <p:txBody>
          <a:bodyPr/>
          <a:lstStyle/>
          <a:p>
            <a:pPr>
              <a:defRPr/>
            </a:pPr>
            <a:r>
              <a:rPr lang="zh-CN" altLang="zh-CN" sz="2400" b="1" dirty="0"/>
              <a:t>输入正整数</a:t>
            </a:r>
            <a:r>
              <a:rPr lang="en-US" altLang="zh-CN" sz="2400" b="1" dirty="0"/>
              <a:t> n </a:t>
            </a:r>
            <a:r>
              <a:rPr lang="zh-CN" altLang="zh-CN" sz="2400" b="1" dirty="0"/>
              <a:t>、正方形左上角的字母，在屏幕上输出如图所示的由大写英文字母围起的空心正方形。无论输入的字母是大写或小写，输出的字母均是大写，且字母输出是循环的，即输出</a:t>
            </a:r>
            <a:r>
              <a:rPr lang="en-US" altLang="zh-CN" sz="2400" b="1" dirty="0"/>
              <a:t> ‘Z’ </a:t>
            </a:r>
            <a:r>
              <a:rPr lang="zh-CN" altLang="zh-CN" sz="2400" b="1" dirty="0"/>
              <a:t>后接着输出</a:t>
            </a:r>
            <a:r>
              <a:rPr lang="en-US" altLang="zh-CN" sz="2400" b="1" dirty="0"/>
              <a:t> ‘A’ </a:t>
            </a:r>
            <a:r>
              <a:rPr lang="zh-CN" altLang="zh-CN" sz="2400" b="1" dirty="0"/>
              <a:t>。（</a:t>
            </a:r>
            <a:r>
              <a:rPr lang="en-US" altLang="zh-CN" sz="2400" b="1" dirty="0"/>
              <a:t>↙</a:t>
            </a:r>
            <a:r>
              <a:rPr lang="zh-CN" altLang="zh-CN" sz="2400" b="1" dirty="0"/>
              <a:t>表示回车）如输入的左上角字符不是字母，输出“</a:t>
            </a:r>
            <a:r>
              <a:rPr lang="en-US" altLang="zh-CN" sz="2400" b="1" dirty="0"/>
              <a:t>Input error!</a:t>
            </a:r>
            <a:r>
              <a:rPr lang="zh-CN" altLang="zh-CN" sz="2400" b="1" dirty="0"/>
              <a:t>”</a:t>
            </a:r>
            <a:endParaRPr lang="zh-CN" altLang="zh-CN" sz="2400" b="1" dirty="0"/>
          </a:p>
          <a:p>
            <a:pPr>
              <a:defRPr/>
            </a:pPr>
            <a:r>
              <a:rPr lang="zh-CN" altLang="zh-CN" sz="2400" b="1" dirty="0"/>
              <a:t>例：输入：</a:t>
            </a:r>
            <a:endParaRPr lang="zh-CN" altLang="zh-CN" sz="2400" b="1" dirty="0"/>
          </a:p>
          <a:p>
            <a:pPr marL="1257300" lvl="3" indent="0">
              <a:buNone/>
              <a:defRPr/>
            </a:pPr>
            <a:r>
              <a:rPr lang="en-US" altLang="zh-CN" b="1" dirty="0"/>
              <a:t> 5 m↙</a:t>
            </a:r>
            <a:endParaRPr lang="zh-CN" altLang="zh-CN" b="1" dirty="0"/>
          </a:p>
          <a:p>
            <a:pPr>
              <a:defRPr/>
            </a:pPr>
            <a:r>
              <a:rPr lang="zh-CN" altLang="zh-CN" sz="2400" b="1" dirty="0"/>
              <a:t>屏幕输出：</a:t>
            </a:r>
            <a:endParaRPr lang="zh-CN" altLang="zh-CN" sz="2400" b="1" dirty="0"/>
          </a:p>
          <a:p>
            <a:pPr marL="1257300" lvl="3" indent="0">
              <a:buNone/>
              <a:defRPr/>
            </a:pPr>
            <a:r>
              <a:rPr lang="en-US" altLang="zh-CN" sz="2400" b="1" dirty="0"/>
              <a:t>M N O P  Q↙</a:t>
            </a:r>
            <a:endParaRPr lang="zh-CN" altLang="zh-CN" sz="2400" b="1" dirty="0"/>
          </a:p>
          <a:p>
            <a:pPr marL="1257300" lvl="3" indent="0">
              <a:buNone/>
              <a:defRPr/>
            </a:pPr>
            <a:r>
              <a:rPr lang="en-US" altLang="zh-CN" sz="2400" b="1" dirty="0"/>
              <a:t>N              R↙</a:t>
            </a:r>
            <a:endParaRPr lang="zh-CN" altLang="zh-CN" sz="2400" b="1" dirty="0"/>
          </a:p>
          <a:p>
            <a:pPr marL="1257300" lvl="3" indent="0">
              <a:buNone/>
              <a:defRPr/>
            </a:pPr>
            <a:r>
              <a:rPr lang="en-US" altLang="zh-CN" sz="2400" b="1" dirty="0"/>
              <a:t>O              S↙</a:t>
            </a:r>
            <a:endParaRPr lang="zh-CN" altLang="zh-CN" sz="2400" b="1" dirty="0"/>
          </a:p>
          <a:p>
            <a:pPr marL="1257300" lvl="3" indent="0">
              <a:buNone/>
              <a:defRPr/>
            </a:pPr>
            <a:r>
              <a:rPr lang="en-US" altLang="zh-CN" sz="2400" b="1" dirty="0"/>
              <a:t>P               T↙</a:t>
            </a:r>
            <a:endParaRPr lang="zh-CN" altLang="zh-CN" sz="2400" b="1" dirty="0"/>
          </a:p>
          <a:p>
            <a:pPr marL="1257300" lvl="3" indent="0">
              <a:buNone/>
              <a:defRPr/>
            </a:pPr>
            <a:r>
              <a:rPr lang="en-US" altLang="zh-CN" sz="2400" b="1" dirty="0"/>
              <a:t>Q R  S  T  U↙</a:t>
            </a:r>
            <a:endParaRPr lang="zh-CN" altLang="zh-CN" sz="2400" b="1" dirty="0"/>
          </a:p>
          <a:p>
            <a:pPr marL="0" indent="0">
              <a:buNone/>
              <a:defRPr/>
            </a:pPr>
            <a:endParaRPr lang="zh-CN" altLang="zh-CN" sz="2400" dirty="0"/>
          </a:p>
          <a:p>
            <a:pPr>
              <a:defRPr/>
            </a:pPr>
            <a:endParaRPr lang="zh-CN" altLang="en-US" sz="2400" dirty="0"/>
          </a:p>
        </p:txBody>
      </p:sp>
      <p:sp>
        <p:nvSpPr>
          <p:cNvPr id="123908"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D60E090-B4DE-4A33-9D53-3BF54AA5B9FC}"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12" y="117694"/>
            <a:ext cx="8784976" cy="6740307"/>
          </a:xfrm>
          <a:prstGeom prst="rect">
            <a:avLst/>
          </a:prstGeom>
        </p:spPr>
        <p:txBody>
          <a:bodyPr wrap="square">
            <a:spAutoFit/>
          </a:bodyPr>
          <a:lstStyle/>
          <a:p>
            <a:pPr eaLnBrk="1" fontAlgn="auto" hangingPunct="1">
              <a:spcBef>
                <a:spcPts val="0"/>
              </a:spcBef>
              <a:spcAft>
                <a:spcPts val="0"/>
              </a:spcAft>
            </a:pPr>
            <a:r>
              <a:rPr lang="zh-CN" altLang="en-US" sz="2400" b="0" dirty="0">
                <a:solidFill>
                  <a:srgbClr val="000000"/>
                </a:solidFill>
                <a:latin typeface="Calibri" panose="020F0502020204030204"/>
              </a:rPr>
              <a:t>#include &lt;stdio.h&gt;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int main()</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{int n,i,j; 	char m;</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scanf("%d%c",&amp;n,&amp;m);</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if (m&gt;=</a:t>
            </a:r>
            <a:r>
              <a:rPr lang="en-US" altLang="zh-CN" sz="2400" b="0" dirty="0">
                <a:solidFill>
                  <a:srgbClr val="000000"/>
                </a:solidFill>
                <a:latin typeface="Calibri" panose="020F0502020204030204"/>
              </a:rPr>
              <a:t> ‘ </a:t>
            </a:r>
            <a:r>
              <a:rPr lang="zh-CN" altLang="en-US" sz="2400" b="0" dirty="0">
                <a:solidFill>
                  <a:srgbClr val="000000"/>
                </a:solidFill>
                <a:latin typeface="Calibri" panose="020F0502020204030204"/>
              </a:rPr>
              <a:t>a</a:t>
            </a:r>
            <a:r>
              <a:rPr lang="en-US" altLang="zh-CN" sz="2400" b="0" dirty="0">
                <a:solidFill>
                  <a:srgbClr val="000000"/>
                </a:solidFill>
                <a:latin typeface="Calibri" panose="020F0502020204030204"/>
              </a:rPr>
              <a:t> ’</a:t>
            </a:r>
            <a:r>
              <a:rPr lang="zh-CN" altLang="en-US" sz="2400" b="0" dirty="0">
                <a:solidFill>
                  <a:srgbClr val="000000"/>
                </a:solidFill>
                <a:latin typeface="Calibri" panose="020F0502020204030204"/>
              </a:rPr>
              <a:t>) m = m-(</a:t>
            </a:r>
            <a:r>
              <a:rPr lang="en-US" altLang="zh-CN" sz="2400" b="0" dirty="0">
                <a:solidFill>
                  <a:srgbClr val="000000"/>
                </a:solidFill>
                <a:latin typeface="Calibri" panose="020F0502020204030204"/>
              </a:rPr>
              <a:t>‘a’</a:t>
            </a:r>
            <a:r>
              <a:rPr lang="zh-CN" altLang="en-US" sz="2400" b="0" dirty="0">
                <a:solidFill>
                  <a:srgbClr val="000000"/>
                </a:solidFill>
                <a:latin typeface="Calibri" panose="020F0502020204030204"/>
              </a:rPr>
              <a:t>-</a:t>
            </a:r>
            <a:r>
              <a:rPr lang="en-US" altLang="zh-CN" sz="2400" b="0" dirty="0">
                <a:solidFill>
                  <a:srgbClr val="000000"/>
                </a:solidFill>
                <a:latin typeface="Calibri" panose="020F0502020204030204"/>
              </a:rPr>
              <a:t> ‘ </a:t>
            </a:r>
            <a:r>
              <a:rPr lang="zh-CN" altLang="en-US" sz="2400" b="0" dirty="0">
                <a:solidFill>
                  <a:srgbClr val="000000"/>
                </a:solidFill>
                <a:latin typeface="Calibri" panose="020F0502020204030204"/>
              </a:rPr>
              <a:t>A</a:t>
            </a:r>
            <a:r>
              <a:rPr lang="en-US" altLang="zh-CN" sz="2400" b="0" dirty="0">
                <a:solidFill>
                  <a:srgbClr val="000000"/>
                </a:solidFill>
                <a:latin typeface="Calibri" panose="020F0502020204030204"/>
              </a:rPr>
              <a:t>’</a:t>
            </a:r>
            <a:r>
              <a:rPr lang="zh-CN" altLang="en-US" sz="2400" b="0" dirty="0">
                <a:solidFill>
                  <a:srgbClr val="000000"/>
                </a:solidFill>
                <a:latin typeface="Calibri" panose="020F0502020204030204"/>
              </a:rPr>
              <a:t>); </a:t>
            </a:r>
            <a:r>
              <a:rPr lang="en-US" altLang="zh-CN" sz="2400" b="0" dirty="0">
                <a:solidFill>
                  <a:srgbClr val="000000"/>
                </a:solidFill>
                <a:latin typeface="Calibri" panose="020F0502020204030204"/>
              </a:rPr>
              <a:t>/*</a:t>
            </a:r>
            <a:r>
              <a:rPr lang="zh-CN" altLang="en-US" sz="2400" b="0" dirty="0">
                <a:solidFill>
                  <a:srgbClr val="000000"/>
                </a:solidFill>
                <a:latin typeface="Calibri" panose="020F0502020204030204"/>
              </a:rPr>
              <a:t>小写字符转大写字符</a:t>
            </a:r>
            <a:r>
              <a:rPr lang="en-US" altLang="zh-CN" sz="2400" b="0" dirty="0">
                <a:solidFill>
                  <a:srgbClr val="000000"/>
                </a:solidFill>
                <a:latin typeface="Calibri" panose="020F0502020204030204"/>
              </a:rPr>
              <a: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for(i=1;i&lt;=n;i++)</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	for(j=1;j&lt;=n;j++)</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	if (i==1 )  printf("%c",(m+j-1-'A')%26+'A');</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if(i==n) printf("%c",(m+n+j-2-'A')%26+'A');</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if(i&gt;1 &amp;&amp; i&lt;n)</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	if (j==1)	printf("%c",(m+i-1-'A')%26+'A');</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if(j&gt;1 &amp;&amp; j&lt;n) printf(" ");</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if(j==n) printf("%c",(m+i+j-2-'A')%26+'A');</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a:t>
            </a:r>
            <a:r>
              <a:rPr lang="en-US" altLang="zh-CN" sz="2400" b="0" dirty="0">
                <a:solidFill>
                  <a:srgbClr val="000000"/>
                </a:solidFill>
                <a:latin typeface="Calibri" panose="020F0502020204030204"/>
              </a:rPr>
              <a:t>	</a:t>
            </a:r>
            <a:r>
              <a:rPr lang="zh-CN" altLang="en-US" sz="2400" b="0" dirty="0">
                <a:solidFill>
                  <a:srgbClr val="000000"/>
                </a:solidFill>
                <a:latin typeface="Calibri" panose="020F0502020204030204"/>
              </a:rPr>
              <a: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a:t>
            </a:r>
            <a:r>
              <a:rPr lang="en-US" altLang="zh-CN" sz="2400" b="0" dirty="0">
                <a:solidFill>
                  <a:srgbClr val="000000"/>
                </a:solidFill>
                <a:latin typeface="Calibri" panose="020F0502020204030204"/>
              </a:rPr>
              <a:t>	</a:t>
            </a:r>
            <a:r>
              <a:rPr lang="zh-CN" altLang="en-US" sz="2400" b="0" dirty="0">
                <a:solidFill>
                  <a:srgbClr val="000000"/>
                </a:solidFill>
                <a:latin typeface="Calibri" panose="020F0502020204030204"/>
              </a:rPr>
              <a: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printf("\n");</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a:t>
            </a:r>
            <a:endParaRPr lang="zh-CN" altLang="en-US" sz="2400" b="0" dirty="0">
              <a:solidFill>
                <a:srgbClr val="000000"/>
              </a:solidFill>
              <a:latin typeface="Calibri" panose="020F0502020204030204"/>
            </a:endParaRPr>
          </a:p>
        </p:txBody>
      </p:sp>
      <p:sp>
        <p:nvSpPr>
          <p:cNvPr id="6" name="标题 1"/>
          <p:cNvSpPr>
            <a:spLocks noGrp="1"/>
          </p:cNvSpPr>
          <p:nvPr>
            <p:ph type="title"/>
          </p:nvPr>
        </p:nvSpPr>
        <p:spPr>
          <a:xfrm>
            <a:off x="1064568" y="73461"/>
            <a:ext cx="8229600" cy="762000"/>
          </a:xfrm>
        </p:spPr>
        <p:txBody>
          <a:bodyPr/>
          <a:lstStyle/>
          <a:p>
            <a:r>
              <a:rPr lang="zh-CN" altLang="en-US" sz="4000" b="1" dirty="0">
                <a:solidFill>
                  <a:srgbClr val="FF0000"/>
                </a:solidFill>
              </a:rPr>
              <a:t>输出空心正方形</a:t>
            </a:r>
            <a:endParaRPr lang="zh-CN" altLang="en-US" sz="4000" b="1" dirty="0">
              <a:solidFill>
                <a:srgbClr val="FF0000"/>
              </a:solidFill>
            </a:endParaRPr>
          </a:p>
        </p:txBody>
      </p:sp>
    </p:spTree>
  </p:cSld>
  <p:clrMapOvr>
    <a:masterClrMapping/>
  </p:clrMapOvr>
  <p:transition>
    <p:strips dir="ru"/>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a:solidFill>
                  <a:srgbClr val="FF0000"/>
                </a:solidFill>
              </a:rPr>
              <a:t>递归</a:t>
            </a:r>
            <a:endParaRPr lang="zh-CN" altLang="en-US">
              <a:solidFill>
                <a:srgbClr val="FF0000"/>
              </a:solidFill>
            </a:endParaRPr>
          </a:p>
        </p:txBody>
      </p:sp>
      <p:sp>
        <p:nvSpPr>
          <p:cNvPr id="3" name="文本占位符 2"/>
          <p:cNvSpPr>
            <a:spLocks noGrp="1"/>
          </p:cNvSpPr>
          <p:nvPr>
            <p:ph type="body" sz="half" idx="1"/>
          </p:nvPr>
        </p:nvSpPr>
        <p:spPr>
          <a:xfrm>
            <a:off x="838201" y="1600202"/>
            <a:ext cx="7908681" cy="4525963"/>
          </a:xfrm>
        </p:spPr>
        <p:txBody>
          <a:bodyPr/>
          <a:lstStyle/>
          <a:p>
            <a:pPr>
              <a:defRPr/>
            </a:pPr>
            <a:r>
              <a:rPr lang="zh-CN" altLang="zh-CN" b="1" dirty="0"/>
              <a:t>递归，已知</a:t>
            </a:r>
            <a:r>
              <a:rPr lang="en-US" altLang="zh-CN" b="1" dirty="0"/>
              <a:t>f(</a:t>
            </a:r>
            <a:r>
              <a:rPr lang="en-US" altLang="zh-CN" b="1" dirty="0" err="1"/>
              <a:t>n,m</a:t>
            </a:r>
            <a:r>
              <a:rPr lang="en-US" altLang="zh-CN" b="1" dirty="0"/>
              <a:t>) = f(n+1,m) + f(n,m-1)   </a:t>
            </a:r>
            <a:endParaRPr lang="zh-CN" altLang="zh-CN" b="1" dirty="0"/>
          </a:p>
          <a:p>
            <a:pPr marL="0" indent="0">
              <a:buNone/>
              <a:defRPr/>
            </a:pPr>
            <a:r>
              <a:rPr lang="en-US" altLang="zh-CN" b="1" dirty="0"/>
              <a:t>     f(</a:t>
            </a:r>
            <a:r>
              <a:rPr lang="en-US" altLang="zh-CN" b="1" dirty="0" err="1"/>
              <a:t>n,m</a:t>
            </a:r>
            <a:r>
              <a:rPr lang="en-US" altLang="zh-CN" b="1" dirty="0"/>
              <a:t>)= 1  </a:t>
            </a:r>
            <a:r>
              <a:rPr lang="zh-CN" altLang="zh-CN" b="1" dirty="0"/>
              <a:t>当</a:t>
            </a:r>
            <a:r>
              <a:rPr lang="en-US" altLang="zh-CN" b="1" dirty="0"/>
              <a:t>n&gt;5&amp;&amp; m&gt;=0 </a:t>
            </a:r>
            <a:r>
              <a:rPr lang="zh-CN" altLang="zh-CN" b="1" dirty="0"/>
              <a:t>时</a:t>
            </a:r>
            <a:endParaRPr lang="zh-CN" altLang="zh-CN" b="1" dirty="0"/>
          </a:p>
          <a:p>
            <a:pPr marL="0" indent="0">
              <a:buNone/>
              <a:defRPr/>
            </a:pPr>
            <a:r>
              <a:rPr lang="en-US" altLang="zh-CN" b="1" dirty="0"/>
              <a:t>                   2  </a:t>
            </a:r>
            <a:r>
              <a:rPr lang="zh-CN" altLang="zh-CN" b="1" dirty="0"/>
              <a:t>当</a:t>
            </a:r>
            <a:r>
              <a:rPr lang="en-US" altLang="zh-CN" b="1" dirty="0"/>
              <a:t>m&lt;0</a:t>
            </a:r>
            <a:r>
              <a:rPr lang="zh-CN" altLang="zh-CN" b="1" dirty="0"/>
              <a:t>时</a:t>
            </a:r>
            <a:endParaRPr lang="zh-CN" altLang="zh-CN" b="1" dirty="0"/>
          </a:p>
          <a:p>
            <a:pPr>
              <a:defRPr/>
            </a:pPr>
            <a:r>
              <a:rPr lang="zh-CN" altLang="zh-CN" b="1" dirty="0"/>
              <a:t>输入：</a:t>
            </a:r>
            <a:r>
              <a:rPr lang="en-US" altLang="zh-CN" b="1" dirty="0" err="1"/>
              <a:t>n,m</a:t>
            </a:r>
            <a:endParaRPr lang="zh-CN" altLang="zh-CN" b="1" dirty="0"/>
          </a:p>
          <a:p>
            <a:pPr>
              <a:defRPr/>
            </a:pPr>
            <a:r>
              <a:rPr lang="zh-CN" altLang="zh-CN" b="1" dirty="0"/>
              <a:t>输出：</a:t>
            </a:r>
            <a:r>
              <a:rPr lang="en-US" altLang="zh-CN" b="1" dirty="0"/>
              <a:t> f(</a:t>
            </a:r>
            <a:r>
              <a:rPr lang="en-US" altLang="zh-CN" b="1" dirty="0" err="1"/>
              <a:t>n,m</a:t>
            </a:r>
            <a:r>
              <a:rPr lang="en-US" altLang="zh-CN" b="1" dirty="0"/>
              <a:t>)</a:t>
            </a:r>
            <a:endParaRPr lang="zh-CN" altLang="zh-CN" b="1" dirty="0"/>
          </a:p>
          <a:p>
            <a:pPr>
              <a:defRPr/>
            </a:pPr>
            <a:endParaRPr lang="zh-CN" altLang="en-US" dirty="0"/>
          </a:p>
        </p:txBody>
      </p:sp>
      <p:sp>
        <p:nvSpPr>
          <p:cNvPr id="124932"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F9AD206-DBA2-4BA8-8C97-099890AD7703}"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dirty="0">
                <a:solidFill>
                  <a:srgbClr val="FF0000"/>
                </a:solidFill>
              </a:rPr>
              <a:t>求最大公约数</a:t>
            </a:r>
            <a:r>
              <a:rPr lang="en-US" altLang="zh-CN" dirty="0">
                <a:solidFill>
                  <a:srgbClr val="FF0000"/>
                </a:solidFill>
              </a:rPr>
              <a:t>——</a:t>
            </a:r>
            <a:r>
              <a:rPr lang="zh-CN" altLang="en-US" dirty="0">
                <a:solidFill>
                  <a:srgbClr val="FF0000"/>
                </a:solidFill>
              </a:rPr>
              <a:t>递归</a:t>
            </a:r>
            <a:endParaRPr lang="zh-CN" altLang="en-US" dirty="0">
              <a:solidFill>
                <a:srgbClr val="FF0000"/>
              </a:solidFill>
            </a:endParaRPr>
          </a:p>
        </p:txBody>
      </p:sp>
      <p:sp>
        <p:nvSpPr>
          <p:cNvPr id="3" name="文本占位符 2"/>
          <p:cNvSpPr>
            <a:spLocks noGrp="1"/>
          </p:cNvSpPr>
          <p:nvPr>
            <p:ph type="body" sz="half" idx="1"/>
          </p:nvPr>
        </p:nvSpPr>
        <p:spPr>
          <a:xfrm>
            <a:off x="555340" y="1556793"/>
            <a:ext cx="8795320" cy="4525963"/>
          </a:xfrm>
        </p:spPr>
        <p:txBody>
          <a:bodyPr/>
          <a:lstStyle/>
          <a:p>
            <a:r>
              <a:rPr lang="zh-CN" altLang="en-US" dirty="0"/>
              <a:t>请使用递归算法计算正整数</a:t>
            </a:r>
            <a:r>
              <a:rPr lang="en-US" altLang="zh-CN" dirty="0"/>
              <a:t>n</a:t>
            </a:r>
            <a:r>
              <a:rPr lang="zh-CN" altLang="en-US" dirty="0"/>
              <a:t>和</a:t>
            </a:r>
            <a:r>
              <a:rPr lang="en-US" altLang="zh-CN" dirty="0"/>
              <a:t>m</a:t>
            </a:r>
            <a:r>
              <a:rPr lang="zh-CN" altLang="en-US" dirty="0"/>
              <a:t>的最大公约数</a:t>
            </a:r>
            <a:r>
              <a:rPr lang="en-US" altLang="zh-CN" dirty="0"/>
              <a:t>GCD(</a:t>
            </a:r>
            <a:r>
              <a:rPr lang="en-US" altLang="zh-CN" dirty="0" err="1"/>
              <a:t>n,m</a:t>
            </a:r>
            <a:r>
              <a:rPr lang="en-US" altLang="zh-CN" dirty="0"/>
              <a:t>)</a:t>
            </a:r>
            <a:r>
              <a:rPr lang="zh-CN" altLang="en-US" dirty="0"/>
              <a:t>。</a:t>
            </a:r>
            <a:endParaRPr lang="zh-CN" altLang="en-US" dirty="0"/>
          </a:p>
          <a:p>
            <a:pPr marL="0" indent="0">
              <a:buNone/>
            </a:pPr>
            <a:r>
              <a:rPr lang="zh-CN" altLang="en-US" dirty="0"/>
              <a:t>　　             </a:t>
            </a:r>
            <a:r>
              <a:rPr lang="en-US" altLang="zh-CN" dirty="0"/>
              <a:t>  m </a:t>
            </a:r>
            <a:r>
              <a:rPr lang="zh-CN" altLang="en-US" dirty="0"/>
              <a:t>；</a:t>
            </a:r>
            <a:r>
              <a:rPr lang="en-US" altLang="zh-CN" dirty="0"/>
              <a:t>                 </a:t>
            </a:r>
            <a:r>
              <a:rPr lang="zh-CN" altLang="en-US" dirty="0"/>
              <a:t>当 </a:t>
            </a:r>
            <a:r>
              <a:rPr lang="en-US" altLang="zh-CN" dirty="0"/>
              <a:t>m&lt;=n </a:t>
            </a:r>
            <a:r>
              <a:rPr lang="zh-CN" altLang="en-US" dirty="0"/>
              <a:t>且 </a:t>
            </a:r>
            <a:r>
              <a:rPr lang="en-US" altLang="zh-CN" dirty="0"/>
              <a:t>n mod m =0</a:t>
            </a:r>
            <a:br>
              <a:rPr lang="en-US" altLang="zh-CN" dirty="0"/>
            </a:br>
            <a:r>
              <a:rPr lang="en-US" altLang="zh-CN" dirty="0"/>
              <a:t>GCD(N,M)=    GCD(</a:t>
            </a:r>
            <a:r>
              <a:rPr lang="en-US" altLang="zh-CN" dirty="0" err="1"/>
              <a:t>m,n</a:t>
            </a:r>
            <a:r>
              <a:rPr lang="en-US" altLang="zh-CN" dirty="0"/>
              <a:t>)  </a:t>
            </a:r>
            <a:r>
              <a:rPr lang="zh-CN" altLang="en-US" dirty="0"/>
              <a:t>；</a:t>
            </a:r>
            <a:r>
              <a:rPr lang="en-US" altLang="zh-CN" dirty="0"/>
              <a:t> </a:t>
            </a:r>
            <a:r>
              <a:rPr lang="zh-CN" altLang="en-US" dirty="0"/>
              <a:t>当</a:t>
            </a:r>
            <a:r>
              <a:rPr lang="en-US" altLang="zh-CN" dirty="0"/>
              <a:t>n&lt;m</a:t>
            </a:r>
            <a:r>
              <a:rPr lang="zh-CN" altLang="en-US" dirty="0"/>
              <a:t>时</a:t>
            </a:r>
            <a:br>
              <a:rPr lang="zh-CN" altLang="en-US" dirty="0"/>
            </a:br>
            <a:r>
              <a:rPr lang="zh-CN" altLang="en-US" dirty="0"/>
              <a:t>                      </a:t>
            </a:r>
            <a:r>
              <a:rPr lang="en-US" altLang="zh-CN" dirty="0"/>
              <a:t>  GCD(m, n mod m) </a:t>
            </a:r>
            <a:r>
              <a:rPr lang="zh-CN" altLang="en-US" dirty="0"/>
              <a:t>；</a:t>
            </a:r>
            <a:r>
              <a:rPr lang="en-US" altLang="zh-CN" dirty="0"/>
              <a:t>    </a:t>
            </a:r>
            <a:r>
              <a:rPr lang="zh-CN" altLang="en-US" dirty="0"/>
              <a:t>其它</a:t>
            </a:r>
            <a:endParaRPr lang="zh-CN" altLang="en-US" dirty="0"/>
          </a:p>
          <a:p>
            <a:r>
              <a:rPr lang="zh-CN" altLang="en-US" b="1" dirty="0"/>
              <a:t>输入：</a:t>
            </a:r>
            <a:br>
              <a:rPr lang="zh-CN" altLang="en-US" b="1" dirty="0"/>
            </a:br>
            <a:r>
              <a:rPr lang="zh-CN" altLang="en-US" b="1" dirty="0"/>
              <a:t>        </a:t>
            </a:r>
            <a:r>
              <a:rPr lang="en-US" altLang="zh-CN" dirty="0"/>
              <a:t>n</a:t>
            </a:r>
            <a:r>
              <a:rPr lang="zh-CN" altLang="en-US" dirty="0"/>
              <a:t>和</a:t>
            </a:r>
            <a:r>
              <a:rPr lang="en-US" altLang="zh-CN" dirty="0"/>
              <a:t>m</a:t>
            </a:r>
            <a:endParaRPr lang="en-US" altLang="zh-CN" dirty="0"/>
          </a:p>
          <a:p>
            <a:r>
              <a:rPr lang="zh-CN" altLang="en-US" b="1" dirty="0"/>
              <a:t>输出：</a:t>
            </a:r>
            <a:br>
              <a:rPr lang="zh-CN" altLang="en-US" dirty="0"/>
            </a:br>
            <a:r>
              <a:rPr lang="zh-CN" altLang="en-US" dirty="0"/>
              <a:t>        </a:t>
            </a:r>
            <a:r>
              <a:rPr lang="en-US" altLang="zh-CN" dirty="0"/>
              <a:t>n</a:t>
            </a:r>
            <a:r>
              <a:rPr lang="zh-CN" altLang="en-US" dirty="0"/>
              <a:t>和</a:t>
            </a:r>
            <a:r>
              <a:rPr lang="en-US" altLang="zh-CN" dirty="0"/>
              <a:t>m</a:t>
            </a:r>
            <a:r>
              <a:rPr lang="zh-CN" altLang="en-US" dirty="0"/>
              <a:t>的最大公约数</a:t>
            </a:r>
            <a:endParaRPr lang="zh-CN" altLang="en-US" dirty="0"/>
          </a:p>
          <a:p>
            <a:pPr>
              <a:defRPr/>
            </a:pPr>
            <a:endParaRPr lang="zh-CN" altLang="en-US" dirty="0"/>
          </a:p>
        </p:txBody>
      </p:sp>
      <p:sp>
        <p:nvSpPr>
          <p:cNvPr id="124932"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F9AD206-DBA2-4BA8-8C97-099890AD7703}" type="slidenum">
              <a:rPr lang="zh-CN" altLang="en-US" b="0">
                <a:solidFill>
                  <a:srgbClr val="000000"/>
                </a:solidFill>
              </a:rPr>
            </a:fld>
            <a:endParaRPr lang="zh-CN" altLang="en-US" b="0">
              <a:solidFill>
                <a:srgbClr val="000000"/>
              </a:solidFill>
            </a:endParaRPr>
          </a:p>
        </p:txBody>
      </p:sp>
      <p:sp>
        <p:nvSpPr>
          <p:cNvPr id="2" name="左大括号 1"/>
          <p:cNvSpPr/>
          <p:nvPr/>
        </p:nvSpPr>
        <p:spPr bwMode="auto">
          <a:xfrm>
            <a:off x="2504728" y="2852936"/>
            <a:ext cx="216024" cy="1152128"/>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eaLnBrk="1" hangingPunct="1">
              <a:spcBef>
                <a:spcPct val="20000"/>
              </a:spcBef>
            </a:pPr>
            <a:r>
              <a:rPr lang="en-US" altLang="zh-CN" dirty="0"/>
              <a:t> </a:t>
            </a:r>
            <a:endParaRPr lang="zh-CN" altLang="en-US" dirty="0"/>
          </a:p>
        </p:txBody>
      </p:sp>
    </p:spTree>
  </p:cSld>
  <p:clrMapOvr>
    <a:masterClrMapping/>
  </p:clrMapOvr>
  <p:transition>
    <p:strips dir="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1532" y="116633"/>
            <a:ext cx="8280920" cy="6555641"/>
          </a:xfrm>
          <a:prstGeom prst="rect">
            <a:avLst/>
          </a:prstGeom>
        </p:spPr>
        <p:txBody>
          <a:bodyPr wrap="square">
            <a:spAutoFit/>
          </a:bodyPr>
          <a:lstStyle/>
          <a:p>
            <a:pPr eaLnBrk="1" fontAlgn="auto" hangingPunct="1">
              <a:spcBef>
                <a:spcPts val="0"/>
              </a:spcBef>
              <a:spcAft>
                <a:spcPts val="0"/>
              </a:spcAft>
            </a:pPr>
            <a:r>
              <a:rPr lang="zh-CN" altLang="en-US" sz="2800" b="0" dirty="0">
                <a:solidFill>
                  <a:srgbClr val="000000"/>
                </a:solidFill>
                <a:latin typeface="Calibri" panose="020F0502020204030204"/>
              </a:rPr>
              <a:t>#include&lt;stdio.h&gt;</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int GCD(int n, int m) ;</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int main()</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int n,m,p=0;</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scanf("%d%d",&amp;n,&amp;m);</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p=GCD(n,m);</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printf("%d\n",p);</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return 0; }</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int GCD(int n,int m)</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if (m&lt;=n &amp;&amp; n%m==0)</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return m;</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else if(n&lt;m)</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return(GCD(m,n));</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else</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return (GCD(m, n%m)); }</a:t>
            </a:r>
            <a:endParaRPr lang="zh-CN" altLang="en-US" sz="2800" b="0" dirty="0">
              <a:solidFill>
                <a:srgbClr val="000000"/>
              </a:solidFill>
              <a:latin typeface="Calibri" panose="020F0502020204030204"/>
            </a:endParaRPr>
          </a:p>
        </p:txBody>
      </p:sp>
      <p:sp>
        <p:nvSpPr>
          <p:cNvPr id="6" name="标题 1"/>
          <p:cNvSpPr>
            <a:spLocks noGrp="1"/>
          </p:cNvSpPr>
          <p:nvPr>
            <p:ph type="title"/>
          </p:nvPr>
        </p:nvSpPr>
        <p:spPr>
          <a:xfrm>
            <a:off x="4304928" y="274638"/>
            <a:ext cx="4762872" cy="274042"/>
          </a:xfrm>
        </p:spPr>
        <p:txBody>
          <a:bodyPr/>
          <a:lstStyle/>
          <a:p>
            <a:r>
              <a:rPr lang="zh-CN" altLang="en-US" sz="3200" dirty="0">
                <a:solidFill>
                  <a:srgbClr val="FF0000"/>
                </a:solidFill>
              </a:rPr>
              <a:t>求最大公约数</a:t>
            </a:r>
            <a:r>
              <a:rPr lang="en-US" altLang="zh-CN" sz="3200" dirty="0">
                <a:solidFill>
                  <a:srgbClr val="FF0000"/>
                </a:solidFill>
              </a:rPr>
              <a:t>——</a:t>
            </a:r>
            <a:r>
              <a:rPr lang="zh-CN" altLang="en-US" sz="3200" dirty="0">
                <a:solidFill>
                  <a:srgbClr val="FF0000"/>
                </a:solidFill>
              </a:rPr>
              <a:t>递归</a:t>
            </a:r>
            <a:endParaRPr lang="zh-CN" altLang="en-US" sz="3200" dirty="0">
              <a:solidFill>
                <a:srgbClr val="FF0000"/>
              </a:solidFill>
            </a:endParaRPr>
          </a:p>
        </p:txBody>
      </p:sp>
    </p:spTree>
  </p:cSld>
  <p:clrMapOvr>
    <a:masterClrMapping/>
  </p:clrMapOvr>
  <p:transition>
    <p:strips dir="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48544" y="404665"/>
            <a:ext cx="7848872" cy="4525963"/>
          </a:xfrm>
        </p:spPr>
        <p:txBody>
          <a:bodyPr/>
          <a:lstStyle/>
          <a:p>
            <a:pPr marL="0" indent="0">
              <a:buNone/>
              <a:defRPr/>
            </a:pPr>
            <a:r>
              <a:rPr lang="zh-CN" altLang="en-US" b="1" dirty="0">
                <a:solidFill>
                  <a:srgbClr val="FF0000"/>
                </a:solidFill>
              </a:rPr>
              <a:t>字符串处理：</a:t>
            </a:r>
            <a:r>
              <a:rPr lang="zh-CN" altLang="zh-CN" dirty="0"/>
              <a:t>输入一个程序，将长度为</a:t>
            </a:r>
            <a:r>
              <a:rPr lang="en-US" altLang="zh-CN" dirty="0"/>
              <a:t>N</a:t>
            </a:r>
            <a:r>
              <a:rPr lang="zh-CN" altLang="zh-CN" dirty="0"/>
              <a:t>的字符串</a:t>
            </a:r>
            <a:r>
              <a:rPr lang="en-US" altLang="zh-CN" dirty="0"/>
              <a:t>S</a:t>
            </a:r>
            <a:r>
              <a:rPr lang="zh-CN" altLang="zh-CN" dirty="0"/>
              <a:t>，从其第</a:t>
            </a:r>
            <a:r>
              <a:rPr lang="en-US" altLang="zh-CN" dirty="0"/>
              <a:t>K</a:t>
            </a:r>
            <a:r>
              <a:rPr lang="zh-CN" altLang="zh-CN" dirty="0"/>
              <a:t>个字符起，添加长度为</a:t>
            </a:r>
            <a:r>
              <a:rPr lang="en-US" altLang="zh-CN" dirty="0"/>
              <a:t>M</a:t>
            </a:r>
            <a:r>
              <a:rPr lang="zh-CN" altLang="zh-CN" dirty="0"/>
              <a:t>的字符串</a:t>
            </a:r>
            <a:r>
              <a:rPr lang="en-US" altLang="zh-CN" dirty="0"/>
              <a:t>I</a:t>
            </a:r>
            <a:r>
              <a:rPr lang="zh-CN" altLang="zh-CN" dirty="0"/>
              <a:t>，输出新的长度为</a:t>
            </a:r>
            <a:r>
              <a:rPr lang="en-US" altLang="zh-CN" dirty="0"/>
              <a:t>N+M</a:t>
            </a:r>
            <a:r>
              <a:rPr lang="zh-CN" altLang="zh-CN" dirty="0"/>
              <a:t>的字符串。</a:t>
            </a:r>
            <a:r>
              <a:rPr lang="en-US" altLang="zh-CN" dirty="0"/>
              <a:t>(N,M</a:t>
            </a:r>
            <a:r>
              <a:rPr lang="zh-CN" altLang="zh-CN" dirty="0"/>
              <a:t>均小于</a:t>
            </a:r>
            <a:r>
              <a:rPr lang="en-US" altLang="zh-CN" dirty="0"/>
              <a:t>100,K&lt;=N)</a:t>
            </a:r>
            <a:endParaRPr lang="zh-CN" altLang="zh-CN" dirty="0"/>
          </a:p>
          <a:p>
            <a:pPr>
              <a:defRPr/>
            </a:pPr>
            <a:r>
              <a:rPr lang="zh-CN" altLang="zh-CN" dirty="0"/>
              <a:t>例：输入：</a:t>
            </a:r>
            <a:r>
              <a:rPr lang="en-US" altLang="zh-CN" dirty="0" err="1"/>
              <a:t>Wearestudents</a:t>
            </a:r>
            <a:r>
              <a:rPr lang="en-US" altLang="zh-CN" dirty="0"/>
              <a:t>↙  5↙ BIT↙</a:t>
            </a:r>
            <a:endParaRPr lang="zh-CN" altLang="zh-CN" dirty="0"/>
          </a:p>
          <a:p>
            <a:pPr>
              <a:defRPr/>
            </a:pPr>
            <a:r>
              <a:rPr lang="zh-CN" altLang="zh-CN" dirty="0"/>
              <a:t>屏幕输出：</a:t>
            </a:r>
            <a:r>
              <a:rPr lang="en-US" altLang="zh-CN" dirty="0" err="1"/>
              <a:t>WeareBITstudents</a:t>
            </a:r>
            <a:endParaRPr lang="zh-CN" altLang="zh-CN" dirty="0"/>
          </a:p>
          <a:p>
            <a:endParaRPr lang="zh-CN" altLang="en-US" dirty="0"/>
          </a:p>
        </p:txBody>
      </p:sp>
    </p:spTree>
  </p:cSld>
  <p:clrMapOvr>
    <a:masterClrMapping/>
  </p:clrMapOvr>
  <p:transition>
    <p:strips dir="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96753"/>
            <a:ext cx="8229600" cy="4525963"/>
          </a:xfrm>
        </p:spPr>
        <p:txBody>
          <a:bodyPr/>
          <a:lstStyle/>
          <a:p>
            <a:r>
              <a:rPr lang="zh-CN" altLang="en-US" dirty="0"/>
              <a:t>在西方，星期五和数字</a:t>
            </a:r>
            <a:r>
              <a:rPr lang="en-US" altLang="zh-CN" dirty="0"/>
              <a:t>13</a:t>
            </a:r>
            <a:r>
              <a:rPr lang="zh-CN" altLang="en-US" dirty="0"/>
              <a:t>都代表着坏运气，两个不幸的个体最后结合成超级不幸的一天。所以，不管哪个月的十三日又恰逢星期五就叫</a:t>
            </a:r>
            <a:r>
              <a:rPr lang="en-US" altLang="zh-CN" dirty="0"/>
              <a:t>"</a:t>
            </a:r>
            <a:r>
              <a:rPr lang="zh-CN" altLang="en-US" dirty="0"/>
              <a:t>黑色星期五”。</a:t>
            </a:r>
            <a:endParaRPr lang="zh-CN" altLang="en-US" dirty="0"/>
          </a:p>
          <a:p>
            <a:r>
              <a:rPr lang="zh-CN" altLang="en-US" b="1" dirty="0"/>
              <a:t>输入：</a:t>
            </a:r>
            <a:r>
              <a:rPr lang="zh-CN" altLang="en-US" dirty="0"/>
              <a:t>年份</a:t>
            </a:r>
            <a:endParaRPr lang="zh-CN" altLang="en-US" dirty="0"/>
          </a:p>
          <a:p>
            <a:r>
              <a:rPr lang="zh-CN" altLang="en-US" b="1" dirty="0"/>
              <a:t>输出：</a:t>
            </a:r>
            <a:endParaRPr lang="zh-CN" altLang="en-US" dirty="0"/>
          </a:p>
          <a:p>
            <a:pPr marL="0" indent="0">
              <a:buNone/>
            </a:pPr>
            <a:r>
              <a:rPr lang="zh-CN" altLang="en-US" b="1" dirty="0"/>
              <a:t>   </a:t>
            </a:r>
            <a:r>
              <a:rPr lang="zh-CN" altLang="en-US" dirty="0"/>
              <a:t>判断该年是否包含黑色星期五，如包含，给出具体日期</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solidFill>
                  <a:srgbClr val="FF0000"/>
                </a:solidFill>
              </a:rPr>
              <a:t>黑色星期五</a:t>
            </a:r>
            <a:endParaRPr lang="zh-CN" altLang="en-US" dirty="0">
              <a:solidFill>
                <a:srgbClr val="FF0000"/>
              </a:solidFill>
            </a:endParaRPr>
          </a:p>
        </p:txBody>
      </p:sp>
      <p:sp>
        <p:nvSpPr>
          <p:cNvPr id="4" name="文本框 3"/>
          <p:cNvSpPr txBox="1"/>
          <p:nvPr/>
        </p:nvSpPr>
        <p:spPr>
          <a:xfrm>
            <a:off x="1136576" y="5713537"/>
            <a:ext cx="7731604" cy="523220"/>
          </a:xfrm>
          <a:prstGeom prst="rect">
            <a:avLst/>
          </a:prstGeom>
          <a:solidFill>
            <a:srgbClr val="FFFF00"/>
          </a:solidFill>
          <a:ln>
            <a:solidFill>
              <a:schemeClr val="tx1"/>
            </a:solidFill>
          </a:ln>
        </p:spPr>
        <p:txBody>
          <a:bodyPr wrap="none" rtlCol="0">
            <a:spAutoFit/>
          </a:bodyPr>
          <a:lstStyle/>
          <a:p>
            <a:pPr eaLnBrk="1" fontAlgn="auto" hangingPunct="1">
              <a:spcBef>
                <a:spcPts val="0"/>
              </a:spcBef>
              <a:spcAft>
                <a:spcPts val="0"/>
              </a:spcAft>
            </a:pPr>
            <a:r>
              <a:rPr lang="zh-CN" altLang="en-US" sz="2800" b="0" dirty="0">
                <a:solidFill>
                  <a:srgbClr val="000000"/>
                </a:solidFill>
                <a:latin typeface="Calibri" panose="020F0502020204030204"/>
              </a:rPr>
              <a:t>转化为：判断一年中某个月的</a:t>
            </a:r>
            <a:r>
              <a:rPr lang="en-US" altLang="zh-CN" sz="2800" b="0" dirty="0">
                <a:solidFill>
                  <a:srgbClr val="000000"/>
                </a:solidFill>
                <a:latin typeface="Calibri" panose="020F0502020204030204"/>
              </a:rPr>
              <a:t>13</a:t>
            </a:r>
            <a:r>
              <a:rPr lang="zh-CN" altLang="en-US" sz="2800" b="0" dirty="0">
                <a:solidFill>
                  <a:srgbClr val="000000"/>
                </a:solidFill>
                <a:latin typeface="Calibri" panose="020F0502020204030204"/>
              </a:rPr>
              <a:t>日是否是星期五</a:t>
            </a:r>
            <a:endParaRPr lang="zh-CN" altLang="en-US" sz="2800" b="0" dirty="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7BBB1F2-388A-4CBE-8D98-ECB385B19354}" type="slidenum">
              <a:rPr lang="zh-CN" altLang="en-US" b="0">
                <a:solidFill>
                  <a:srgbClr val="000000"/>
                </a:solidFill>
              </a:rPr>
            </a:fld>
            <a:endParaRPr lang="zh-CN" altLang="en-US" b="0">
              <a:solidFill>
                <a:srgbClr val="000000"/>
              </a:solidFill>
            </a:endParaRPr>
          </a:p>
        </p:txBody>
      </p:sp>
      <p:sp>
        <p:nvSpPr>
          <p:cNvPr id="5" name="矩形 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b="0" dirty="0">
                <a:solidFill>
                  <a:srgbClr val="FFFFFF"/>
                </a:solidFill>
                <a:latin typeface="Calibri" panose="020F0502020204030204"/>
                <a:ea typeface="宋体" panose="02010600030101010101" pitchFamily="2" charset="-122"/>
              </a:rPr>
              <a:t>小结：编程的步骤</a:t>
            </a:r>
            <a:endParaRPr lang="zh-CN" altLang="en-US" sz="4000" dirty="0">
              <a:solidFill>
                <a:srgbClr val="FFFFFF"/>
              </a:solidFill>
              <a:latin typeface="Calibri" panose="020F0502020204030204"/>
              <a:ea typeface="宋体" panose="02010600030101010101" pitchFamily="2" charset="-122"/>
            </a:endParaRPr>
          </a:p>
        </p:txBody>
      </p:sp>
      <p:sp>
        <p:nvSpPr>
          <p:cNvPr id="6" name="Rectangle 3"/>
          <p:cNvSpPr txBox="1">
            <a:spLocks noChangeArrowheads="1"/>
          </p:cNvSpPr>
          <p:nvPr/>
        </p:nvSpPr>
        <p:spPr bwMode="auto">
          <a:xfrm>
            <a:off x="930521" y="766763"/>
            <a:ext cx="7455877" cy="588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6205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
              </a:spcBef>
              <a:spcAft>
                <a:spcPts val="0"/>
              </a:spcAft>
              <a:buFontTx/>
              <a:buChar char="•"/>
            </a:pPr>
            <a:r>
              <a:rPr lang="zh-CN" altLang="en-US" sz="3200" dirty="0">
                <a:solidFill>
                  <a:srgbClr val="000000"/>
                </a:solidFill>
              </a:rPr>
              <a:t>明确问题的性质，分析题意</a:t>
            </a:r>
            <a:endParaRPr lang="zh-CN" altLang="en-US" sz="2800" dirty="0">
              <a:solidFill>
                <a:srgbClr val="000000"/>
              </a:solidFill>
            </a:endParaRPr>
          </a:p>
          <a:p>
            <a:pPr lvl="1" eaLnBrk="1" fontAlgn="auto" hangingPunct="1">
              <a:spcBef>
                <a:spcPct val="5000"/>
              </a:spcBef>
              <a:spcAft>
                <a:spcPts val="0"/>
              </a:spcAft>
              <a:buFontTx/>
              <a:buChar char="–"/>
            </a:pPr>
            <a:r>
              <a:rPr lang="zh-CN" altLang="en-US" sz="2800" dirty="0">
                <a:solidFill>
                  <a:srgbClr val="000000"/>
                </a:solidFill>
                <a:latin typeface="楷体" panose="02010609060101010101" pitchFamily="49" charset="-122"/>
                <a:ea typeface="楷体" panose="02010609060101010101" pitchFamily="49" charset="-122"/>
              </a:rPr>
              <a:t>数值问题</a:t>
            </a:r>
            <a:endParaRPr lang="zh-CN" altLang="en-US" sz="2600" dirty="0">
              <a:solidFill>
                <a:srgbClr val="000000"/>
              </a:solidFill>
              <a:latin typeface="楷体" panose="02010609060101010101" pitchFamily="49" charset="-122"/>
              <a:ea typeface="楷体" panose="02010609060101010101" pitchFamily="49" charset="-122"/>
            </a:endParaRPr>
          </a:p>
          <a:p>
            <a:pPr eaLnBrk="1" fontAlgn="auto" hangingPunct="1">
              <a:spcBef>
                <a:spcPct val="5000"/>
              </a:spcBef>
              <a:spcAft>
                <a:spcPts val="0"/>
              </a:spcAft>
              <a:buFontTx/>
              <a:buChar char="•"/>
            </a:pPr>
            <a:r>
              <a:rPr lang="zh-CN" altLang="en-US" sz="3200" dirty="0">
                <a:solidFill>
                  <a:srgbClr val="000000"/>
                </a:solidFill>
              </a:rPr>
              <a:t>建立问题的描述模型</a:t>
            </a:r>
            <a:endParaRPr lang="zh-CN" altLang="en-US" sz="2800" dirty="0">
              <a:solidFill>
                <a:srgbClr val="000000"/>
              </a:solidFill>
            </a:endParaRPr>
          </a:p>
          <a:p>
            <a:pPr lvl="1" eaLnBrk="1" fontAlgn="auto" hangingPunct="1">
              <a:spcBef>
                <a:spcPct val="5000"/>
              </a:spcBef>
              <a:spcAft>
                <a:spcPts val="0"/>
              </a:spcAft>
              <a:buFontTx/>
              <a:buChar char="–"/>
            </a:pPr>
            <a:r>
              <a:rPr lang="zh-CN" altLang="en-US" sz="2800" dirty="0">
                <a:solidFill>
                  <a:srgbClr val="000000"/>
                </a:solidFill>
                <a:latin typeface="楷体" panose="02010609060101010101" pitchFamily="49" charset="-122"/>
                <a:ea typeface="楷体" panose="02010609060101010101" pitchFamily="49" charset="-122"/>
              </a:rPr>
              <a:t>进行数学分析，推导出数学公式</a:t>
            </a:r>
            <a:endParaRPr lang="zh-CN" altLang="en-US" sz="2600" dirty="0">
              <a:solidFill>
                <a:srgbClr val="000000"/>
              </a:solidFill>
              <a:latin typeface="楷体" panose="02010609060101010101" pitchFamily="49" charset="-122"/>
              <a:ea typeface="楷体" panose="02010609060101010101" pitchFamily="49" charset="-122"/>
            </a:endParaRPr>
          </a:p>
          <a:p>
            <a:pPr eaLnBrk="1" fontAlgn="auto" hangingPunct="1">
              <a:spcBef>
                <a:spcPct val="5000"/>
              </a:spcBef>
              <a:spcAft>
                <a:spcPts val="0"/>
              </a:spcAft>
              <a:buFontTx/>
              <a:buChar char="•"/>
            </a:pPr>
            <a:r>
              <a:rPr lang="zh-CN" altLang="en-US" sz="3200" dirty="0">
                <a:solidFill>
                  <a:srgbClr val="000000"/>
                </a:solidFill>
              </a:rPr>
              <a:t>设计/确定算法</a:t>
            </a:r>
            <a:endParaRPr lang="zh-CN" altLang="en-US" sz="2800" dirty="0">
              <a:solidFill>
                <a:srgbClr val="000000"/>
              </a:solidFill>
            </a:endParaRPr>
          </a:p>
          <a:p>
            <a:pPr lvl="1" eaLnBrk="1" fontAlgn="auto" hangingPunct="1">
              <a:spcBef>
                <a:spcPct val="5000"/>
              </a:spcBef>
              <a:spcAft>
                <a:spcPts val="0"/>
              </a:spcAft>
              <a:buFontTx/>
              <a:buChar char="–"/>
            </a:pPr>
            <a:r>
              <a:rPr lang="zh-CN" altLang="en-US" sz="2800" dirty="0">
                <a:solidFill>
                  <a:srgbClr val="000000"/>
                </a:solidFill>
              </a:rPr>
              <a:t>基本思想：穷举法 或其它方法</a:t>
            </a:r>
            <a:endParaRPr lang="zh-CN" altLang="en-US" sz="2800" dirty="0">
              <a:solidFill>
                <a:srgbClr val="000000"/>
              </a:solidFill>
            </a:endParaRPr>
          </a:p>
          <a:p>
            <a:pPr lvl="1" eaLnBrk="1" fontAlgn="auto" hangingPunct="1">
              <a:spcBef>
                <a:spcPct val="5000"/>
              </a:spcBef>
              <a:spcAft>
                <a:spcPts val="0"/>
              </a:spcAft>
              <a:buFontTx/>
              <a:buChar char="–"/>
            </a:pPr>
            <a:r>
              <a:rPr lang="zh-CN" altLang="en-US" sz="2800" dirty="0">
                <a:solidFill>
                  <a:srgbClr val="000000"/>
                </a:solidFill>
              </a:rPr>
              <a:t>采用逐步求精的步骤逐步，推导出整个算法</a:t>
            </a:r>
            <a:endParaRPr lang="zh-CN" altLang="en-US" sz="2800" dirty="0">
              <a:solidFill>
                <a:srgbClr val="000000"/>
              </a:solidFill>
            </a:endParaRPr>
          </a:p>
          <a:p>
            <a:pPr lvl="2" eaLnBrk="1" fontAlgn="auto" hangingPunct="1">
              <a:spcBef>
                <a:spcPct val="5000"/>
              </a:spcBef>
              <a:spcAft>
                <a:spcPts val="0"/>
              </a:spcAft>
              <a:buFontTx/>
              <a:buChar char="•"/>
            </a:pPr>
            <a:r>
              <a:rPr lang="zh-CN" altLang="en-US" sz="2600" dirty="0">
                <a:solidFill>
                  <a:srgbClr val="FF0000"/>
                </a:solidFill>
                <a:latin typeface="楷体" panose="02010609060101010101" pitchFamily="49" charset="-122"/>
                <a:ea typeface="楷体" panose="02010609060101010101" pitchFamily="49" charset="-122"/>
              </a:rPr>
              <a:t>确定数据结构：数组存储、变量？</a:t>
            </a:r>
            <a:endParaRPr lang="zh-CN" altLang="en-US" sz="2600" dirty="0">
              <a:solidFill>
                <a:srgbClr val="FF0000"/>
              </a:solidFill>
              <a:latin typeface="楷体" panose="02010609060101010101" pitchFamily="49" charset="-122"/>
              <a:ea typeface="楷体" panose="02010609060101010101" pitchFamily="49" charset="-122"/>
            </a:endParaRPr>
          </a:p>
          <a:p>
            <a:pPr lvl="2" eaLnBrk="1" fontAlgn="auto" hangingPunct="1">
              <a:spcBef>
                <a:spcPct val="5000"/>
              </a:spcBef>
              <a:spcAft>
                <a:spcPts val="0"/>
              </a:spcAft>
              <a:buFontTx/>
              <a:buChar char="•"/>
            </a:pPr>
            <a:r>
              <a:rPr lang="zh-CN" altLang="en-US" sz="2600" dirty="0">
                <a:solidFill>
                  <a:srgbClr val="FF0000"/>
                </a:solidFill>
                <a:latin typeface="楷体" panose="02010609060101010101" pitchFamily="49" charset="-122"/>
                <a:ea typeface="楷体" panose="02010609060101010101" pitchFamily="49" charset="-122"/>
              </a:rPr>
              <a:t>采用伪语言描述算法</a:t>
            </a:r>
            <a:endParaRPr lang="zh-CN" altLang="en-US" sz="2600" dirty="0">
              <a:solidFill>
                <a:srgbClr val="FF0000"/>
              </a:solidFill>
              <a:latin typeface="楷体" panose="02010609060101010101" pitchFamily="49" charset="-122"/>
              <a:ea typeface="楷体" panose="02010609060101010101" pitchFamily="49" charset="-122"/>
            </a:endParaRPr>
          </a:p>
          <a:p>
            <a:pPr lvl="2" eaLnBrk="1" fontAlgn="auto" hangingPunct="1">
              <a:spcBef>
                <a:spcPct val="5000"/>
              </a:spcBef>
              <a:spcAft>
                <a:spcPts val="0"/>
              </a:spcAft>
              <a:buFontTx/>
              <a:buChar char="•"/>
            </a:pPr>
            <a:r>
              <a:rPr lang="zh-CN" altLang="en-US" sz="2600" dirty="0">
                <a:solidFill>
                  <a:srgbClr val="FF0000"/>
                </a:solidFill>
                <a:latin typeface="楷体" panose="02010609060101010101" pitchFamily="49" charset="-122"/>
                <a:ea typeface="楷体" panose="02010609060101010101" pitchFamily="49" charset="-122"/>
              </a:rPr>
              <a:t>逐步细化产生程序</a:t>
            </a:r>
            <a:endParaRPr lang="zh-CN" altLang="en-US" sz="2600" dirty="0">
              <a:solidFill>
                <a:srgbClr val="FF0000"/>
              </a:solidFill>
              <a:latin typeface="楷体" panose="02010609060101010101" pitchFamily="49" charset="-122"/>
              <a:ea typeface="楷体" panose="02010609060101010101" pitchFamily="49" charset="-122"/>
            </a:endParaRPr>
          </a:p>
          <a:p>
            <a:pPr eaLnBrk="1" fontAlgn="auto" hangingPunct="1">
              <a:spcBef>
                <a:spcPct val="5000"/>
              </a:spcBef>
              <a:spcAft>
                <a:spcPts val="0"/>
              </a:spcAft>
              <a:buFontTx/>
              <a:buChar char="•"/>
            </a:pPr>
            <a:r>
              <a:rPr lang="zh-CN" altLang="en-US" sz="3200" dirty="0">
                <a:solidFill>
                  <a:srgbClr val="000000"/>
                </a:solidFill>
              </a:rPr>
              <a:t>编程调试</a:t>
            </a:r>
            <a:endParaRPr lang="zh-CN" altLang="en-US" sz="3200" dirty="0">
              <a:solidFill>
                <a:srgbClr val="000000"/>
              </a:solidFill>
            </a:endParaRPr>
          </a:p>
          <a:p>
            <a:pPr eaLnBrk="1" fontAlgn="auto" hangingPunct="1">
              <a:spcBef>
                <a:spcPct val="5000"/>
              </a:spcBef>
              <a:spcAft>
                <a:spcPts val="0"/>
              </a:spcAft>
              <a:buFontTx/>
              <a:buChar char="•"/>
            </a:pPr>
            <a:r>
              <a:rPr lang="zh-CN" altLang="en-US" sz="3200" dirty="0">
                <a:solidFill>
                  <a:srgbClr val="000000"/>
                </a:solidFill>
              </a:rPr>
              <a:t>分析运行结果</a:t>
            </a:r>
            <a:endParaRPr lang="zh-CN" altLang="en-US" sz="3200" dirty="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719" y="188641"/>
            <a:ext cx="9037512" cy="6555641"/>
          </a:xfrm>
          <a:prstGeom prst="rect">
            <a:avLst/>
          </a:prstGeom>
        </p:spPr>
        <p:txBody>
          <a:bodyPr wrap="square">
            <a:spAutoFit/>
          </a:bodyPr>
          <a:lstStyle/>
          <a:p>
            <a:pPr eaLnBrk="1" fontAlgn="auto" hangingPunct="1">
              <a:spcBef>
                <a:spcPts val="0"/>
              </a:spcBef>
              <a:spcAft>
                <a:spcPts val="0"/>
              </a:spcAft>
            </a:pPr>
            <a:r>
              <a:rPr lang="zh-CN" altLang="en-US" sz="2800" b="0" dirty="0">
                <a:solidFill>
                  <a:srgbClr val="000000"/>
                </a:solidFill>
                <a:latin typeface="Calibri" panose="020F0502020204030204"/>
              </a:rPr>
              <a:t>#include &lt;stdio.h&gt;</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latin typeface="Calibri" panose="020F0502020204030204"/>
              </a:rPr>
              <a:t>int day_of_week ( int year, int month, int day );</a:t>
            </a:r>
            <a:endParaRPr lang="zh-CN" altLang="en-US" sz="2800" b="0" dirty="0">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int main()</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int year,month,day=13,weekday;</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int BF[12]={0};    int i=0,j;</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scanf("%d",&amp;year);</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for(month=1;month&lt;=12;month++)</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         </a:t>
            </a:r>
            <a:r>
              <a:rPr lang="zh-CN" altLang="en-US" sz="2800" b="0" dirty="0">
                <a:latin typeface="Calibri" panose="020F0502020204030204"/>
              </a:rPr>
              <a:t>weekday = day_of_week ( year, month, 13 );</a:t>
            </a:r>
            <a:endParaRPr lang="zh-CN" altLang="en-US" sz="2800" b="0" dirty="0">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if(weekday == 5)    { BF[i] = month;i++; }   }</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printf(“There %s %d Black %s in year    %d.\n",i&gt;1?"are":"is",i,i&gt;1?"Fridays":"Friday",year);</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if(i&gt;1) printf(“They are:\n"); </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else if(i==1)      printf("It is:\n");</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for(j=0;j&lt;i;j++)  </a:t>
            </a:r>
            <a:r>
              <a:rPr lang="en-US" altLang="zh-CN" sz="2800" b="0" dirty="0">
                <a:solidFill>
                  <a:srgbClr val="000000"/>
                </a:solidFill>
                <a:latin typeface="Calibri" panose="020F0502020204030204"/>
              </a:rPr>
              <a:t>	</a:t>
            </a:r>
            <a:r>
              <a:rPr lang="zh-CN" altLang="en-US" sz="2800" b="0" dirty="0">
                <a:solidFill>
                  <a:srgbClr val="000000"/>
                </a:solidFill>
                <a:latin typeface="Calibri" panose="020F0502020204030204"/>
              </a:rPr>
              <a:t>printf("%d/%d/%d\n",year,BF[j],day );</a:t>
            </a:r>
            <a:endParaRPr lang="zh-CN" altLang="en-US" sz="2800" b="0" dirty="0">
              <a:solidFill>
                <a:srgbClr val="000000"/>
              </a:solidFill>
              <a:latin typeface="Calibri" panose="020F0502020204030204"/>
            </a:endParaRPr>
          </a:p>
          <a:p>
            <a:pPr eaLnBrk="1" fontAlgn="auto" hangingPunct="1">
              <a:spcBef>
                <a:spcPts val="0"/>
              </a:spcBef>
              <a:spcAft>
                <a:spcPts val="0"/>
              </a:spcAft>
            </a:pPr>
            <a:r>
              <a:rPr lang="zh-CN" altLang="en-US" sz="2800" b="0" dirty="0">
                <a:solidFill>
                  <a:srgbClr val="000000"/>
                </a:solidFill>
                <a:latin typeface="Calibri" panose="020F0502020204030204"/>
              </a:rPr>
              <a:t>    return 0; }</a:t>
            </a:r>
            <a:endParaRPr lang="zh-CN" altLang="en-US" sz="2800" b="0" dirty="0">
              <a:solidFill>
                <a:srgbClr val="000000"/>
              </a:solidFill>
              <a:latin typeface="Calibri" panose="020F0502020204030204"/>
            </a:endParaRPr>
          </a:p>
        </p:txBody>
      </p:sp>
    </p:spTree>
  </p:cSld>
  <p:clrMapOvr>
    <a:masterClrMapping/>
  </p:clrMapOvr>
  <p:transition>
    <p:strips dir="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2520" y="-99392"/>
            <a:ext cx="8712968" cy="7109639"/>
          </a:xfrm>
          <a:prstGeom prst="rect">
            <a:avLst/>
          </a:prstGeom>
        </p:spPr>
        <p:txBody>
          <a:bodyPr wrap="square">
            <a:spAutoFit/>
          </a:bodyPr>
          <a:lstStyle/>
          <a:p>
            <a:pPr eaLnBrk="1" fontAlgn="auto" hangingPunct="1">
              <a:spcBef>
                <a:spcPts val="0"/>
              </a:spcBef>
              <a:spcAft>
                <a:spcPts val="0"/>
              </a:spcAft>
            </a:pPr>
            <a:r>
              <a:rPr lang="zh-CN" altLang="en-US" sz="2400" b="0" dirty="0">
                <a:latin typeface="Calibri" panose="020F0502020204030204"/>
              </a:rPr>
              <a:t>int day_of_week ( int year, int month, int day )</a:t>
            </a:r>
            <a:endParaRPr lang="zh-CN" altLang="en-US" sz="2400" b="0" dirty="0">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{int n,m,weekday;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n = 1+year-1900 + (year-1900)/4-(year-1900)/100+(year-1600)/400;</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if(month==1) m = 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if(month==2) m = 31+day;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if(month==3) m = 59+day;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if(month==4) m = 90+day;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if(month==5) m = 120+day;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if(month==6) m = 151+day;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if(month==7) m = 181+day;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if(month==8) m = 212+day;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if(month==9) m = 243+day;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if(month==10) m = 273+day;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if(month==11) m = 304+day;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else if(month==12) m = 335+day;</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if((year%4==0 &amp;&amp; year%100!=0) || (year%400 ==0))</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a:t>
            </a:r>
            <a:r>
              <a:rPr lang="en-US" altLang="zh-CN" sz="2400" b="0" dirty="0">
                <a:solidFill>
                  <a:srgbClr val="000000"/>
                </a:solidFill>
                <a:latin typeface="Calibri" panose="020F0502020204030204"/>
              </a:rPr>
              <a:t>	</a:t>
            </a:r>
            <a:r>
              <a:rPr lang="zh-CN" altLang="en-US" sz="2400" b="0" dirty="0">
                <a:solidFill>
                  <a:srgbClr val="000000"/>
                </a:solidFill>
                <a:latin typeface="Calibri" panose="020F0502020204030204"/>
              </a:rPr>
              <a:t>if (month==1 || month==2)    n -= 1;</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weekday = </a:t>
            </a:r>
            <a:r>
              <a:rPr lang="en-US" altLang="zh-CN" sz="2400" b="0" dirty="0">
                <a:solidFill>
                  <a:srgbClr val="000000"/>
                </a:solidFill>
                <a:latin typeface="Calibri" panose="020F0502020204030204"/>
              </a:rPr>
              <a:t>(</a:t>
            </a:r>
            <a:r>
              <a:rPr lang="zh-CN" altLang="en-US" sz="2400" b="0" dirty="0">
                <a:solidFill>
                  <a:srgbClr val="000000"/>
                </a:solidFill>
                <a:latin typeface="Calibri" panose="020F0502020204030204"/>
              </a:rPr>
              <a:t>n + m -1</a:t>
            </a:r>
            <a:r>
              <a:rPr lang="en-US" altLang="zh-CN" sz="2400" b="0" dirty="0">
                <a:solidFill>
                  <a:srgbClr val="000000"/>
                </a:solidFill>
                <a:latin typeface="Calibri" panose="020F0502020204030204"/>
              </a:rPr>
              <a:t>)%7</a:t>
            </a:r>
            <a:r>
              <a:rPr lang="zh-CN" altLang="en-US" sz="2400" b="0" dirty="0">
                <a:solidFill>
                  <a:srgbClr val="000000"/>
                </a:solidFill>
                <a:latin typeface="Calibri" panose="020F0502020204030204"/>
              </a:rPr>
              <a:t>;</a:t>
            </a:r>
            <a:endParaRPr lang="zh-CN" altLang="en-US" sz="2400" b="0" dirty="0">
              <a:solidFill>
                <a:srgbClr val="000000"/>
              </a:solidFill>
              <a:latin typeface="Calibri" panose="020F0502020204030204"/>
            </a:endParaRPr>
          </a:p>
          <a:p>
            <a:pPr eaLnBrk="1" fontAlgn="auto" hangingPunct="1">
              <a:spcBef>
                <a:spcPts val="0"/>
              </a:spcBef>
              <a:spcAft>
                <a:spcPts val="0"/>
              </a:spcAft>
            </a:pPr>
            <a:r>
              <a:rPr lang="zh-CN" altLang="en-US" sz="2400" b="0" dirty="0">
                <a:solidFill>
                  <a:srgbClr val="000000"/>
                </a:solidFill>
                <a:latin typeface="Calibri" panose="020F0502020204030204"/>
              </a:rPr>
              <a:t> return (weekday); }</a:t>
            </a:r>
            <a:endParaRPr lang="zh-CN" altLang="en-US" sz="2400" b="0" dirty="0">
              <a:solidFill>
                <a:srgbClr val="000000"/>
              </a:solidFill>
              <a:latin typeface="Calibri" panose="020F0502020204030204"/>
            </a:endParaRPr>
          </a:p>
        </p:txBody>
      </p:sp>
    </p:spTree>
  </p:cSld>
  <p:clrMapOvr>
    <a:masterClrMapping/>
  </p:clrMapOvr>
  <p:transition>
    <p:strips dir="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96753"/>
            <a:ext cx="8229600" cy="4525963"/>
          </a:xfrm>
        </p:spPr>
        <p:txBody>
          <a:bodyPr/>
          <a:lstStyle/>
          <a:p>
            <a:r>
              <a:rPr lang="zh-CN" altLang="en-US" sz="2800" dirty="0"/>
              <a:t>请编写一个递归函数 </a:t>
            </a:r>
            <a:r>
              <a:rPr lang="en-US" altLang="zh-CN" sz="2800" dirty="0"/>
              <a:t>reverse(char </a:t>
            </a:r>
            <a:r>
              <a:rPr lang="en-US" altLang="zh-CN" sz="2800" dirty="0" err="1"/>
              <a:t>str</a:t>
            </a:r>
            <a:r>
              <a:rPr lang="en-US" altLang="zh-CN" sz="2800" dirty="0"/>
              <a:t>[], </a:t>
            </a:r>
            <a:r>
              <a:rPr lang="en-US" altLang="zh-CN" sz="2800" dirty="0" err="1"/>
              <a:t>int</a:t>
            </a:r>
            <a:r>
              <a:rPr lang="en-US" altLang="zh-CN" sz="2800" dirty="0"/>
              <a:t> start, </a:t>
            </a:r>
            <a:r>
              <a:rPr lang="en-US" altLang="zh-CN" sz="2800" dirty="0" err="1"/>
              <a:t>int</a:t>
            </a:r>
            <a:r>
              <a:rPr lang="en-US" altLang="zh-CN" sz="2800" dirty="0"/>
              <a:t> end ) </a:t>
            </a:r>
            <a:r>
              <a:rPr lang="zh-CN" altLang="en-US" sz="2800" dirty="0"/>
              <a:t>，该函数的功能是将串 </a:t>
            </a:r>
            <a:r>
              <a:rPr lang="en-US" altLang="zh-CN" sz="2800" dirty="0" err="1"/>
              <a:t>str</a:t>
            </a:r>
            <a:r>
              <a:rPr lang="en-US" altLang="zh-CN" sz="2800" dirty="0"/>
              <a:t> </a:t>
            </a:r>
            <a:r>
              <a:rPr lang="zh-CN" altLang="en-US" sz="2800" dirty="0"/>
              <a:t>中下标从 </a:t>
            </a:r>
            <a:r>
              <a:rPr lang="en-US" altLang="zh-CN" sz="2800" dirty="0"/>
              <a:t>start </a:t>
            </a:r>
            <a:r>
              <a:rPr lang="zh-CN" altLang="en-US" sz="2800" dirty="0"/>
              <a:t>开始到 </a:t>
            </a:r>
            <a:r>
              <a:rPr lang="en-US" altLang="zh-CN" sz="2800" dirty="0"/>
              <a:t>end </a:t>
            </a:r>
            <a:r>
              <a:rPr lang="zh-CN" altLang="en-US" sz="2800" dirty="0"/>
              <a:t>结束的字符颠倒顺序。假设 </a:t>
            </a:r>
            <a:r>
              <a:rPr lang="en-US" altLang="zh-CN" sz="2800" dirty="0"/>
              <a:t>start </a:t>
            </a:r>
            <a:r>
              <a:rPr lang="zh-CN" altLang="en-US" sz="2800" dirty="0"/>
              <a:t>和 </a:t>
            </a:r>
            <a:r>
              <a:rPr lang="en-US" altLang="zh-CN" sz="2800" dirty="0"/>
              <a:t>end </a:t>
            </a:r>
            <a:r>
              <a:rPr lang="zh-CN" altLang="en-US" sz="2800" dirty="0"/>
              <a:t>都在合理的取值范围。</a:t>
            </a:r>
            <a:endParaRPr lang="zh-CN" altLang="en-US" sz="2800" dirty="0"/>
          </a:p>
          <a:p>
            <a:r>
              <a:rPr lang="zh-CN" altLang="en-US" sz="2800" dirty="0"/>
              <a:t>例如：</a:t>
            </a:r>
            <a:endParaRPr lang="zh-CN" altLang="en-US" sz="2800" dirty="0"/>
          </a:p>
          <a:p>
            <a:pPr marL="400050" lvl="1" indent="0">
              <a:buNone/>
            </a:pPr>
            <a:r>
              <a:rPr lang="zh-CN" altLang="en-US" dirty="0"/>
              <a:t>执行前：</a:t>
            </a:r>
            <a:r>
              <a:rPr lang="en-US" altLang="zh-CN" dirty="0" err="1"/>
              <a:t>str</a:t>
            </a:r>
            <a:r>
              <a:rPr lang="en-US" altLang="zh-CN" dirty="0"/>
              <a:t>[]="0123456"</a:t>
            </a:r>
            <a:r>
              <a:rPr lang="zh-CN" altLang="en-US" dirty="0"/>
              <a:t>；</a:t>
            </a:r>
            <a:r>
              <a:rPr lang="en-US" altLang="zh-CN" dirty="0"/>
              <a:t>start=1 </a:t>
            </a:r>
            <a:r>
              <a:rPr lang="zh-CN" altLang="en-US" dirty="0"/>
              <a:t>；</a:t>
            </a:r>
            <a:r>
              <a:rPr lang="en-US" altLang="zh-CN" dirty="0"/>
              <a:t>end=4</a:t>
            </a:r>
            <a:endParaRPr lang="en-US" altLang="zh-CN" dirty="0"/>
          </a:p>
          <a:p>
            <a:pPr marL="400050" lvl="1" indent="0">
              <a:buNone/>
            </a:pPr>
            <a:r>
              <a:rPr lang="zh-CN" altLang="en-US" dirty="0"/>
              <a:t>执行后：</a:t>
            </a:r>
            <a:r>
              <a:rPr lang="en-US" altLang="zh-CN" dirty="0" err="1"/>
              <a:t>strr</a:t>
            </a:r>
            <a:r>
              <a:rPr lang="en-US" altLang="zh-CN" dirty="0"/>
              <a:t>[]="0432156"</a:t>
            </a:r>
            <a:endParaRPr lang="en-US" altLang="zh-CN" dirty="0"/>
          </a:p>
          <a:p>
            <a:pPr marL="400050" lvl="1" indent="0">
              <a:buNone/>
            </a:pPr>
            <a:r>
              <a:rPr lang="zh-CN" altLang="en-US" dirty="0"/>
              <a:t>要求在该函数中不使用新的数组，没有循环。</a:t>
            </a:r>
            <a:endParaRPr lang="zh-CN" altLang="en-US" dirty="0"/>
          </a:p>
          <a:p>
            <a:r>
              <a:rPr lang="zh-CN" altLang="en-US" sz="2800" b="1" dirty="0"/>
              <a:t>注意：只需要编写递归函数 </a:t>
            </a:r>
            <a:r>
              <a:rPr lang="en-US" altLang="zh-CN" sz="2800" b="1" dirty="0"/>
              <a:t>reverse</a:t>
            </a:r>
            <a:r>
              <a:rPr lang="zh-CN" altLang="en-US" sz="2800" b="1" dirty="0"/>
              <a:t>，系统中已经设置好了</a:t>
            </a:r>
            <a:r>
              <a:rPr lang="en-US" altLang="zh-CN" sz="2800" b="1" dirty="0"/>
              <a:t>main</a:t>
            </a:r>
            <a:r>
              <a:rPr lang="zh-CN" altLang="en-US" sz="2800" b="1" dirty="0"/>
              <a:t>函数。</a:t>
            </a:r>
            <a:endParaRPr lang="zh-CN" altLang="en-US" sz="2800" dirty="0"/>
          </a:p>
          <a:p>
            <a:endParaRPr lang="zh-CN" altLang="en-US" sz="2800" dirty="0"/>
          </a:p>
        </p:txBody>
      </p:sp>
      <p:sp>
        <p:nvSpPr>
          <p:cNvPr id="3" name="标题 2"/>
          <p:cNvSpPr>
            <a:spLocks noGrp="1"/>
          </p:cNvSpPr>
          <p:nvPr>
            <p:ph type="title"/>
          </p:nvPr>
        </p:nvSpPr>
        <p:spPr/>
        <p:txBody>
          <a:bodyPr/>
          <a:lstStyle/>
          <a:p>
            <a:r>
              <a:rPr lang="zh-CN" altLang="en-US" dirty="0">
                <a:solidFill>
                  <a:srgbClr val="FF0000"/>
                </a:solidFill>
              </a:rPr>
              <a:t>子串反向</a:t>
            </a:r>
            <a:r>
              <a:rPr lang="en-US" altLang="zh-CN" dirty="0">
                <a:solidFill>
                  <a:srgbClr val="FF0000"/>
                </a:solidFill>
              </a:rPr>
              <a:t>——</a:t>
            </a:r>
            <a:r>
              <a:rPr lang="zh-CN" altLang="en-US" dirty="0">
                <a:solidFill>
                  <a:srgbClr val="FF0000"/>
                </a:solidFill>
              </a:rPr>
              <a:t>递归</a:t>
            </a:r>
            <a:endParaRPr lang="zh-CN" altLang="en-US" dirty="0">
              <a:solidFill>
                <a:srgbClr val="FF0000"/>
              </a:solidFill>
            </a:endParaRPr>
          </a:p>
        </p:txBody>
      </p:sp>
    </p:spTree>
  </p:cSld>
  <p:clrMapOvr>
    <a:masterClrMapping/>
  </p:clrMapOvr>
  <p:transition>
    <p:strips dir="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96753"/>
            <a:ext cx="8229600" cy="4525963"/>
          </a:xfrm>
        </p:spPr>
        <p:txBody>
          <a:bodyPr/>
          <a:lstStyle/>
          <a:p>
            <a:r>
              <a:rPr lang="zh-CN" altLang="en-US" dirty="0"/>
              <a:t>前置代码</a:t>
            </a:r>
            <a:endParaRPr lang="zh-CN" altLang="en-US" dirty="0"/>
          </a:p>
          <a:p>
            <a:pPr marL="0" indent="0">
              <a:buNone/>
            </a:pPr>
            <a:r>
              <a:rPr lang="en-US" altLang="zh-CN" sz="2000" dirty="0"/>
              <a:t>#include &lt;</a:t>
            </a:r>
            <a:r>
              <a:rPr lang="en-US" altLang="zh-CN" sz="2000" dirty="0" err="1"/>
              <a:t>stdio.h</a:t>
            </a:r>
            <a:r>
              <a:rPr lang="en-US" altLang="zh-CN" sz="2000" dirty="0"/>
              <a:t>&gt;</a:t>
            </a:r>
            <a:endParaRPr lang="en-US" altLang="zh-CN" sz="2000" dirty="0"/>
          </a:p>
          <a:p>
            <a:pPr marL="0" indent="0">
              <a:buNone/>
            </a:pPr>
            <a:r>
              <a:rPr lang="en-US" altLang="zh-CN" sz="2000" dirty="0"/>
              <a:t>#include &lt;</a:t>
            </a:r>
            <a:r>
              <a:rPr lang="en-US" altLang="zh-CN" sz="2000" dirty="0" err="1"/>
              <a:t>stdlib.h</a:t>
            </a:r>
            <a:r>
              <a:rPr lang="en-US" altLang="zh-CN" sz="2000" dirty="0"/>
              <a:t>&gt;</a:t>
            </a:r>
            <a:endParaRPr lang="en-US" altLang="zh-CN" sz="2000" dirty="0"/>
          </a:p>
          <a:p>
            <a:pPr marL="0" indent="0">
              <a:buNone/>
            </a:pPr>
            <a:r>
              <a:rPr lang="en-US" altLang="zh-CN" sz="2000" dirty="0"/>
              <a:t>void reverse( );</a:t>
            </a:r>
            <a:endParaRPr lang="en-US" altLang="zh-CN" sz="2000" dirty="0"/>
          </a:p>
          <a:p>
            <a:pPr marL="0" indent="0">
              <a:buNone/>
            </a:pPr>
            <a:r>
              <a:rPr lang="en-US" altLang="zh-CN" sz="2000" dirty="0" err="1"/>
              <a:t>int</a:t>
            </a:r>
            <a:r>
              <a:rPr lang="en-US" altLang="zh-CN" sz="2000" dirty="0"/>
              <a:t> main( )</a:t>
            </a:r>
            <a:endParaRPr lang="en-US" altLang="zh-CN" sz="2000" dirty="0"/>
          </a:p>
          <a:p>
            <a:pPr marL="0" indent="0">
              <a:buNone/>
            </a:pPr>
            <a:r>
              <a:rPr lang="en-US" altLang="zh-CN" sz="2000" dirty="0"/>
              <a:t>{	char </a:t>
            </a:r>
            <a:r>
              <a:rPr lang="en-US" altLang="zh-CN" sz="2000" dirty="0" err="1"/>
              <a:t>str</a:t>
            </a:r>
            <a:r>
              <a:rPr lang="en-US" altLang="zh-CN" sz="2000" dirty="0"/>
              <a:t>[100];</a:t>
            </a:r>
            <a:endParaRPr lang="en-US" altLang="zh-CN" sz="2000" dirty="0"/>
          </a:p>
          <a:p>
            <a:pPr marL="0" indent="0">
              <a:buNone/>
            </a:pPr>
            <a:r>
              <a:rPr lang="en-US" altLang="zh-CN" sz="2000" dirty="0"/>
              <a:t>	</a:t>
            </a:r>
            <a:r>
              <a:rPr lang="en-US" altLang="zh-CN" sz="2000" dirty="0" err="1"/>
              <a:t>int</a:t>
            </a:r>
            <a:r>
              <a:rPr lang="en-US" altLang="zh-CN" sz="2000" dirty="0"/>
              <a:t> start, end;</a:t>
            </a:r>
            <a:endParaRPr lang="en-US" altLang="zh-CN" sz="2000" dirty="0"/>
          </a:p>
          <a:p>
            <a:pPr marL="0" indent="0">
              <a:buNone/>
            </a:pPr>
            <a:r>
              <a:rPr lang="en-US" altLang="zh-CN" sz="2000" dirty="0"/>
              <a:t>	gets(</a:t>
            </a:r>
            <a:r>
              <a:rPr lang="en-US" altLang="zh-CN" sz="2000" dirty="0" err="1"/>
              <a:t>str</a:t>
            </a:r>
            <a:r>
              <a:rPr lang="en-US" altLang="zh-CN" sz="2000" dirty="0"/>
              <a:t>);</a:t>
            </a:r>
            <a:endParaRPr lang="en-US" altLang="zh-CN" sz="2000" dirty="0"/>
          </a:p>
          <a:p>
            <a:pPr marL="0" indent="0">
              <a:buNone/>
            </a:pPr>
            <a:r>
              <a:rPr lang="en-US" altLang="zh-CN" sz="2000" dirty="0"/>
              <a:t>	</a:t>
            </a:r>
            <a:r>
              <a:rPr lang="en-US" altLang="zh-CN" sz="2000" dirty="0" err="1"/>
              <a:t>scanf</a:t>
            </a:r>
            <a:r>
              <a:rPr lang="en-US" altLang="zh-CN" sz="2000" dirty="0"/>
              <a:t>("%</a:t>
            </a:r>
            <a:r>
              <a:rPr lang="en-US" altLang="zh-CN" sz="2000" dirty="0" err="1"/>
              <a:t>d%d</a:t>
            </a:r>
            <a:r>
              <a:rPr lang="en-US" altLang="zh-CN" sz="2000" dirty="0"/>
              <a:t>", &amp;start, &amp;end);</a:t>
            </a:r>
            <a:endParaRPr lang="en-US" altLang="zh-CN" sz="2000" dirty="0"/>
          </a:p>
          <a:p>
            <a:pPr marL="0" indent="0">
              <a:buNone/>
            </a:pPr>
            <a:r>
              <a:rPr lang="en-US" altLang="zh-CN" sz="2000" dirty="0"/>
              <a:t>	reverse( </a:t>
            </a:r>
            <a:r>
              <a:rPr lang="en-US" altLang="zh-CN" sz="2000" dirty="0" err="1"/>
              <a:t>str</a:t>
            </a:r>
            <a:r>
              <a:rPr lang="en-US" altLang="zh-CN" sz="2000" dirty="0"/>
              <a:t>, start, end );</a:t>
            </a:r>
            <a:endParaRPr lang="en-US" altLang="zh-CN" sz="2000" dirty="0"/>
          </a:p>
          <a:p>
            <a:pPr marL="0" indent="0">
              <a:buNone/>
            </a:pPr>
            <a:r>
              <a:rPr lang="en-US" altLang="zh-CN" sz="2000" dirty="0"/>
              <a:t>	</a:t>
            </a:r>
            <a:r>
              <a:rPr lang="en-US" altLang="zh-CN" sz="2000" dirty="0" err="1"/>
              <a:t>printf</a:t>
            </a:r>
            <a:r>
              <a:rPr lang="en-US" altLang="zh-CN" sz="2000" dirty="0"/>
              <a:t>("%s\n", </a:t>
            </a:r>
            <a:r>
              <a:rPr lang="en-US" altLang="zh-CN" sz="2000" dirty="0" err="1"/>
              <a:t>str</a:t>
            </a:r>
            <a:r>
              <a:rPr lang="en-US" altLang="zh-CN" sz="2000" dirty="0"/>
              <a:t>);</a:t>
            </a:r>
            <a:endParaRPr lang="en-US" altLang="zh-CN" sz="2000" dirty="0"/>
          </a:p>
          <a:p>
            <a:pPr marL="0" indent="0">
              <a:buNone/>
            </a:pPr>
            <a:r>
              <a:rPr lang="en-US" altLang="zh-CN" sz="2000" dirty="0"/>
              <a:t>	return 0;</a:t>
            </a:r>
            <a:endParaRPr lang="en-US" altLang="zh-CN" sz="2000" dirty="0"/>
          </a:p>
          <a:p>
            <a:pPr marL="0" indent="0">
              <a:buNone/>
            </a:pPr>
            <a:r>
              <a:rPr lang="en-US" altLang="zh-CN" sz="2000" dirty="0"/>
              <a:t>}</a:t>
            </a:r>
            <a:endParaRPr lang="en-US" altLang="zh-CN" sz="2000" dirty="0"/>
          </a:p>
          <a:p>
            <a:pPr marL="0" indent="0">
              <a:buNone/>
            </a:pPr>
            <a:endParaRPr lang="zh-CN" altLang="en-US" sz="2000" dirty="0"/>
          </a:p>
          <a:p>
            <a:endParaRPr lang="zh-CN" altLang="en-US" sz="2000" dirty="0"/>
          </a:p>
        </p:txBody>
      </p:sp>
      <p:sp>
        <p:nvSpPr>
          <p:cNvPr id="3" name="标题 2"/>
          <p:cNvSpPr>
            <a:spLocks noGrp="1"/>
          </p:cNvSpPr>
          <p:nvPr>
            <p:ph type="title"/>
          </p:nvPr>
        </p:nvSpPr>
        <p:spPr/>
        <p:txBody>
          <a:bodyPr/>
          <a:lstStyle/>
          <a:p>
            <a:r>
              <a:rPr lang="zh-CN" altLang="en-US" dirty="0">
                <a:solidFill>
                  <a:srgbClr val="FF0000"/>
                </a:solidFill>
              </a:rPr>
              <a:t>子串反向</a:t>
            </a:r>
            <a:r>
              <a:rPr lang="en-US" altLang="zh-CN" dirty="0">
                <a:solidFill>
                  <a:srgbClr val="FF0000"/>
                </a:solidFill>
              </a:rPr>
              <a:t>——</a:t>
            </a:r>
            <a:r>
              <a:rPr lang="zh-CN" altLang="en-US" dirty="0">
                <a:solidFill>
                  <a:srgbClr val="FF0000"/>
                </a:solidFill>
              </a:rPr>
              <a:t>递归</a:t>
            </a:r>
            <a:endParaRPr lang="zh-CN" altLang="en-US" dirty="0">
              <a:solidFill>
                <a:srgbClr val="FF0000"/>
              </a:solidFill>
            </a:endParaRPr>
          </a:p>
        </p:txBody>
      </p:sp>
    </p:spTree>
  </p:cSld>
  <p:clrMapOvr>
    <a:masterClrMapping/>
  </p:clrMapOvr>
  <p:transition>
    <p:strips dir="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FF0000"/>
                </a:solidFill>
              </a:rPr>
              <a:t>子串反向</a:t>
            </a:r>
            <a:r>
              <a:rPr lang="en-US" altLang="zh-CN" dirty="0">
                <a:solidFill>
                  <a:srgbClr val="FF0000"/>
                </a:solidFill>
              </a:rPr>
              <a:t>——</a:t>
            </a:r>
            <a:r>
              <a:rPr lang="zh-CN" altLang="en-US" dirty="0">
                <a:solidFill>
                  <a:srgbClr val="FF0000"/>
                </a:solidFill>
              </a:rPr>
              <a:t>递归</a:t>
            </a:r>
            <a:endParaRPr lang="zh-CN" altLang="en-US" dirty="0">
              <a:solidFill>
                <a:srgbClr val="FF0000"/>
              </a:solidFill>
            </a:endParaRPr>
          </a:p>
        </p:txBody>
      </p:sp>
      <p:sp>
        <p:nvSpPr>
          <p:cNvPr id="6" name="Text Box 4"/>
          <p:cNvSpPr txBox="1">
            <a:spLocks noChangeArrowheads="1"/>
          </p:cNvSpPr>
          <p:nvPr/>
        </p:nvSpPr>
        <p:spPr bwMode="auto">
          <a:xfrm>
            <a:off x="1208584" y="1340768"/>
            <a:ext cx="6716204" cy="418688"/>
          </a:xfrm>
          <a:prstGeom prst="rect">
            <a:avLst/>
          </a:prstGeom>
          <a:solidFill>
            <a:srgbClr val="FFFFFF"/>
          </a:solidFill>
          <a:ln w="9525">
            <a:noFill/>
            <a:miter lim="800000"/>
          </a:ln>
        </p:spPr>
        <p:txBody>
          <a:bodyPr/>
          <a:lstStyle/>
          <a:p>
            <a:pPr algn="just" fontAlgn="auto">
              <a:spcBef>
                <a:spcPts val="0"/>
              </a:spcBef>
              <a:spcAft>
                <a:spcPts val="0"/>
              </a:spcAft>
              <a:defRPr/>
            </a:pPr>
            <a:r>
              <a:rPr lang="zh-CN" altLang="en-US" sz="1600" dirty="0">
                <a:solidFill>
                  <a:srgbClr val="000000"/>
                </a:solidFill>
              </a:rPr>
              <a:t>下标：      </a:t>
            </a:r>
            <a:r>
              <a:rPr lang="en-US" altLang="zh-CN" dirty="0">
                <a:solidFill>
                  <a:srgbClr val="000000"/>
                </a:solidFill>
              </a:rPr>
              <a:t>0      1      2      3      4       5      6       7      8      9     10     11 </a:t>
            </a:r>
            <a:endParaRPr lang="en-US" altLang="zh-CN" dirty="0">
              <a:solidFill>
                <a:srgbClr val="000000"/>
              </a:solidFill>
              <a:effectLst>
                <a:outerShdw blurRad="38100" dist="38100" dir="2700000" algn="tl">
                  <a:srgbClr val="C0C0C0"/>
                </a:outerShdw>
              </a:effectLst>
            </a:endParaRPr>
          </a:p>
        </p:txBody>
      </p:sp>
      <p:grpSp>
        <p:nvGrpSpPr>
          <p:cNvPr id="7" name="Group 5"/>
          <p:cNvGrpSpPr/>
          <p:nvPr/>
        </p:nvGrpSpPr>
        <p:grpSpPr bwMode="auto">
          <a:xfrm>
            <a:off x="2074648" y="1758414"/>
            <a:ext cx="5755985" cy="417646"/>
            <a:chOff x="3060" y="13608"/>
            <a:chExt cx="6480" cy="468"/>
          </a:xfrm>
        </p:grpSpPr>
        <p:sp>
          <p:nvSpPr>
            <p:cNvPr id="36" name="Text Box 6"/>
            <p:cNvSpPr txBox="1">
              <a:spLocks noChangeArrowheads="1"/>
            </p:cNvSpPr>
            <p:nvPr/>
          </p:nvSpPr>
          <p:spPr bwMode="auto">
            <a:xfrm>
              <a:off x="306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H</a:t>
              </a:r>
              <a:endParaRPr lang="en-US" altLang="zh-CN" dirty="0">
                <a:solidFill>
                  <a:srgbClr val="000000"/>
                </a:solidFill>
                <a:effectLst>
                  <a:outerShdw blurRad="38100" dist="38100" dir="2700000" algn="tl">
                    <a:srgbClr val="C0C0C0"/>
                  </a:outerShdw>
                </a:effectLst>
              </a:endParaRPr>
            </a:p>
          </p:txBody>
        </p:sp>
        <p:sp>
          <p:nvSpPr>
            <p:cNvPr id="37" name="Text Box 7"/>
            <p:cNvSpPr txBox="1">
              <a:spLocks noChangeArrowheads="1"/>
            </p:cNvSpPr>
            <p:nvPr/>
          </p:nvSpPr>
          <p:spPr bwMode="auto">
            <a:xfrm>
              <a:off x="359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sz="2000">
                  <a:solidFill>
                    <a:srgbClr val="000000"/>
                  </a:solidFill>
                </a:rPr>
                <a:t>e</a:t>
              </a:r>
              <a:endParaRPr lang="en-US" altLang="zh-CN" sz="2000">
                <a:solidFill>
                  <a:srgbClr val="000000"/>
                </a:solidFill>
                <a:effectLst>
                  <a:outerShdw blurRad="38100" dist="38100" dir="2700000" algn="tl">
                    <a:srgbClr val="C0C0C0"/>
                  </a:outerShdw>
                </a:effectLst>
              </a:endParaRPr>
            </a:p>
          </p:txBody>
        </p:sp>
        <p:sp>
          <p:nvSpPr>
            <p:cNvPr id="38" name="Text Box 8"/>
            <p:cNvSpPr txBox="1">
              <a:spLocks noChangeArrowheads="1"/>
            </p:cNvSpPr>
            <p:nvPr/>
          </p:nvSpPr>
          <p:spPr bwMode="auto">
            <a:xfrm>
              <a:off x="414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39" name="Text Box 9"/>
            <p:cNvSpPr txBox="1">
              <a:spLocks noChangeArrowheads="1"/>
            </p:cNvSpPr>
            <p:nvPr/>
          </p:nvSpPr>
          <p:spPr bwMode="auto">
            <a:xfrm>
              <a:off x="468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40" name="Text Box 10"/>
            <p:cNvSpPr txBox="1">
              <a:spLocks noChangeArrowheads="1"/>
            </p:cNvSpPr>
            <p:nvPr/>
          </p:nvSpPr>
          <p:spPr bwMode="auto">
            <a:xfrm>
              <a:off x="521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41" name="Text Box 11"/>
            <p:cNvSpPr txBox="1">
              <a:spLocks noChangeArrowheads="1"/>
            </p:cNvSpPr>
            <p:nvPr/>
          </p:nvSpPr>
          <p:spPr bwMode="auto">
            <a:xfrm>
              <a:off x="5761" y="13610"/>
              <a:ext cx="539" cy="460"/>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42" name="Text Box 12"/>
            <p:cNvSpPr txBox="1">
              <a:spLocks noChangeArrowheads="1"/>
            </p:cNvSpPr>
            <p:nvPr/>
          </p:nvSpPr>
          <p:spPr bwMode="auto">
            <a:xfrm>
              <a:off x="630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C</a:t>
              </a:r>
              <a:endParaRPr lang="en-US" altLang="zh-CN" dirty="0">
                <a:solidFill>
                  <a:srgbClr val="000000"/>
                </a:solidFill>
                <a:effectLst>
                  <a:outerShdw blurRad="38100" dist="38100" dir="2700000" algn="tl">
                    <a:srgbClr val="C0C0C0"/>
                  </a:outerShdw>
                </a:effectLst>
              </a:endParaRPr>
            </a:p>
          </p:txBody>
        </p:sp>
        <p:sp>
          <p:nvSpPr>
            <p:cNvPr id="43" name="Text Box 13"/>
            <p:cNvSpPr txBox="1">
              <a:spLocks noChangeArrowheads="1"/>
            </p:cNvSpPr>
            <p:nvPr/>
          </p:nvSpPr>
          <p:spPr bwMode="auto">
            <a:xfrm>
              <a:off x="683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44" name="Text Box 14"/>
            <p:cNvSpPr txBox="1">
              <a:spLocks noChangeArrowheads="1"/>
            </p:cNvSpPr>
            <p:nvPr/>
          </p:nvSpPr>
          <p:spPr bwMode="auto">
            <a:xfrm>
              <a:off x="738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45" name="Text Box 15"/>
            <p:cNvSpPr txBox="1">
              <a:spLocks noChangeArrowheads="1"/>
            </p:cNvSpPr>
            <p:nvPr/>
          </p:nvSpPr>
          <p:spPr bwMode="auto">
            <a:xfrm>
              <a:off x="792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46" name="Text Box 16"/>
            <p:cNvSpPr txBox="1">
              <a:spLocks noChangeArrowheads="1"/>
            </p:cNvSpPr>
            <p:nvPr/>
          </p:nvSpPr>
          <p:spPr bwMode="auto">
            <a:xfrm>
              <a:off x="845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47" name="Text Box 17"/>
            <p:cNvSpPr txBox="1">
              <a:spLocks noChangeArrowheads="1"/>
            </p:cNvSpPr>
            <p:nvPr/>
          </p:nvSpPr>
          <p:spPr bwMode="auto">
            <a:xfrm>
              <a:off x="900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1" name="AutoShape 33"/>
          <p:cNvSpPr>
            <a:spLocks noChangeArrowheads="1"/>
          </p:cNvSpPr>
          <p:nvPr/>
        </p:nvSpPr>
        <p:spPr bwMode="auto">
          <a:xfrm>
            <a:off x="1728221" y="2409770"/>
            <a:ext cx="931794" cy="418688"/>
          </a:xfrm>
          <a:prstGeom prst="wedgeRoundRectCallout">
            <a:avLst>
              <a:gd name="adj1" fmla="val 55144"/>
              <a:gd name="adj2" fmla="val -106625"/>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start</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18" name="Text Box 40"/>
          <p:cNvSpPr txBox="1">
            <a:spLocks noChangeArrowheads="1"/>
          </p:cNvSpPr>
          <p:nvPr/>
        </p:nvSpPr>
        <p:spPr bwMode="auto">
          <a:xfrm>
            <a:off x="1315176" y="1771954"/>
            <a:ext cx="826090" cy="41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pPr>
            <a:r>
              <a:rPr lang="en-US" altLang="zh-CN" sz="1600" dirty="0" err="1">
                <a:solidFill>
                  <a:srgbClr val="000000"/>
                </a:solidFill>
                <a:latin typeface="Dotum" pitchFamily="34" charset="-127"/>
                <a:ea typeface="Dotum" pitchFamily="34" charset="-127"/>
              </a:rPr>
              <a:t>str</a:t>
            </a:r>
            <a:endParaRPr lang="en-US" altLang="zh-CN" sz="1600" dirty="0">
              <a:solidFill>
                <a:srgbClr val="000000"/>
              </a:solidFill>
              <a:latin typeface="Dotum" pitchFamily="34" charset="-127"/>
              <a:ea typeface="Dotum" pitchFamily="34" charset="-127"/>
            </a:endParaRPr>
          </a:p>
        </p:txBody>
      </p:sp>
      <p:sp>
        <p:nvSpPr>
          <p:cNvPr id="48" name="AutoShape 33"/>
          <p:cNvSpPr>
            <a:spLocks noChangeArrowheads="1"/>
          </p:cNvSpPr>
          <p:nvPr/>
        </p:nvSpPr>
        <p:spPr bwMode="auto">
          <a:xfrm>
            <a:off x="7350967" y="2357206"/>
            <a:ext cx="931794" cy="414814"/>
          </a:xfrm>
          <a:prstGeom prst="wedgeRoundRectCallout">
            <a:avLst>
              <a:gd name="adj1" fmla="val -118634"/>
              <a:gd name="adj2" fmla="val -76774"/>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end</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grpSp>
        <p:nvGrpSpPr>
          <p:cNvPr id="74" name="组合 73"/>
          <p:cNvGrpSpPr/>
          <p:nvPr/>
        </p:nvGrpSpPr>
        <p:grpSpPr>
          <a:xfrm>
            <a:off x="985554" y="4943718"/>
            <a:ext cx="6845079" cy="1653634"/>
            <a:chOff x="604553" y="4943718"/>
            <a:chExt cx="6845079" cy="1653634"/>
          </a:xfrm>
        </p:grpSpPr>
        <p:grpSp>
          <p:nvGrpSpPr>
            <p:cNvPr id="8" name="Group 18"/>
            <p:cNvGrpSpPr/>
            <p:nvPr/>
          </p:nvGrpSpPr>
          <p:grpSpPr bwMode="auto">
            <a:xfrm>
              <a:off x="1693647" y="5548868"/>
              <a:ext cx="5755985" cy="417646"/>
              <a:chOff x="3060" y="14388"/>
              <a:chExt cx="6480" cy="468"/>
            </a:xfrm>
          </p:grpSpPr>
          <p:sp>
            <p:nvSpPr>
              <p:cNvPr id="24" name="Text Box 19"/>
              <p:cNvSpPr txBox="1">
                <a:spLocks noChangeArrowheads="1"/>
              </p:cNvSpPr>
              <p:nvPr/>
            </p:nvSpPr>
            <p:spPr bwMode="auto">
              <a:xfrm>
                <a:off x="306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H</a:t>
                </a:r>
                <a:endParaRPr lang="en-US" altLang="zh-CN" dirty="0">
                  <a:solidFill>
                    <a:srgbClr val="000000"/>
                  </a:solidFill>
                  <a:effectLst>
                    <a:outerShdw blurRad="38100" dist="38100" dir="2700000" algn="tl">
                      <a:srgbClr val="C0C0C0"/>
                    </a:outerShdw>
                  </a:effectLst>
                </a:endParaRPr>
              </a:p>
            </p:txBody>
          </p:sp>
          <p:sp>
            <p:nvSpPr>
              <p:cNvPr id="25" name="Text Box 20"/>
              <p:cNvSpPr txBox="1">
                <a:spLocks noChangeArrowheads="1"/>
              </p:cNvSpPr>
              <p:nvPr/>
            </p:nvSpPr>
            <p:spPr bwMode="auto">
              <a:xfrm>
                <a:off x="359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e</a:t>
                </a:r>
                <a:endParaRPr lang="en-US" altLang="zh-CN">
                  <a:solidFill>
                    <a:srgbClr val="000000"/>
                  </a:solidFill>
                  <a:effectLst>
                    <a:outerShdw blurRad="38100" dist="38100" dir="2700000" algn="tl">
                      <a:srgbClr val="C0C0C0"/>
                    </a:outerShdw>
                  </a:effectLst>
                </a:endParaRPr>
              </a:p>
            </p:txBody>
          </p:sp>
          <p:sp>
            <p:nvSpPr>
              <p:cNvPr id="26" name="Text Box 21"/>
              <p:cNvSpPr txBox="1">
                <a:spLocks noChangeArrowheads="1"/>
              </p:cNvSpPr>
              <p:nvPr/>
            </p:nvSpPr>
            <p:spPr bwMode="auto">
              <a:xfrm>
                <a:off x="414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27" name="Text Box 22"/>
              <p:cNvSpPr txBox="1">
                <a:spLocks noChangeArrowheads="1"/>
              </p:cNvSpPr>
              <p:nvPr/>
            </p:nvSpPr>
            <p:spPr bwMode="auto">
              <a:xfrm>
                <a:off x="468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28" name="Text Box 23"/>
              <p:cNvSpPr txBox="1">
                <a:spLocks noChangeArrowheads="1"/>
              </p:cNvSpPr>
              <p:nvPr/>
            </p:nvSpPr>
            <p:spPr bwMode="auto">
              <a:xfrm>
                <a:off x="521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29" name="Text Box 24"/>
              <p:cNvSpPr txBox="1">
                <a:spLocks noChangeArrowheads="1"/>
              </p:cNvSpPr>
              <p:nvPr/>
            </p:nvSpPr>
            <p:spPr bwMode="auto">
              <a:xfrm>
                <a:off x="5761" y="14392"/>
                <a:ext cx="539" cy="460"/>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30" name="Text Box 25"/>
              <p:cNvSpPr txBox="1">
                <a:spLocks noChangeArrowheads="1"/>
              </p:cNvSpPr>
              <p:nvPr/>
            </p:nvSpPr>
            <p:spPr bwMode="auto">
              <a:xfrm>
                <a:off x="630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C</a:t>
                </a:r>
                <a:endParaRPr lang="en-US" altLang="zh-CN">
                  <a:solidFill>
                    <a:srgbClr val="000000"/>
                  </a:solidFill>
                  <a:effectLst>
                    <a:outerShdw blurRad="38100" dist="38100" dir="2700000" algn="tl">
                      <a:srgbClr val="C0C0C0"/>
                    </a:outerShdw>
                  </a:effectLst>
                </a:endParaRPr>
              </a:p>
            </p:txBody>
          </p:sp>
          <p:sp>
            <p:nvSpPr>
              <p:cNvPr id="31" name="Text Box 26"/>
              <p:cNvSpPr txBox="1">
                <a:spLocks noChangeArrowheads="1"/>
              </p:cNvSpPr>
              <p:nvPr/>
            </p:nvSpPr>
            <p:spPr bwMode="auto">
              <a:xfrm>
                <a:off x="683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32" name="Text Box 27"/>
              <p:cNvSpPr txBox="1">
                <a:spLocks noChangeArrowheads="1"/>
              </p:cNvSpPr>
              <p:nvPr/>
            </p:nvSpPr>
            <p:spPr bwMode="auto">
              <a:xfrm>
                <a:off x="738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33" name="Text Box 28"/>
              <p:cNvSpPr txBox="1">
                <a:spLocks noChangeArrowheads="1"/>
              </p:cNvSpPr>
              <p:nvPr/>
            </p:nvSpPr>
            <p:spPr bwMode="auto">
              <a:xfrm>
                <a:off x="7920"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34" name="Text Box 29"/>
              <p:cNvSpPr txBox="1">
                <a:spLocks noChangeArrowheads="1"/>
              </p:cNvSpPr>
              <p:nvPr/>
            </p:nvSpPr>
            <p:spPr bwMode="auto">
              <a:xfrm>
                <a:off x="8459" y="14392"/>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35" name="Text Box 30"/>
              <p:cNvSpPr txBox="1">
                <a:spLocks noChangeArrowheads="1"/>
              </p:cNvSpPr>
              <p:nvPr/>
            </p:nvSpPr>
            <p:spPr bwMode="auto">
              <a:xfrm>
                <a:off x="9001" y="14392"/>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19" name="Text Box 41"/>
            <p:cNvSpPr txBox="1">
              <a:spLocks noChangeArrowheads="1"/>
            </p:cNvSpPr>
            <p:nvPr/>
          </p:nvSpPr>
          <p:spPr bwMode="auto">
            <a:xfrm>
              <a:off x="1147361" y="5535328"/>
              <a:ext cx="640442" cy="418688"/>
            </a:xfrm>
            <a:prstGeom prst="rect">
              <a:avLst/>
            </a:prstGeom>
            <a:noFill/>
            <a:ln w="9525">
              <a:noFill/>
              <a:miter lim="800000"/>
            </a:ln>
          </p:spPr>
          <p:txBody>
            <a:bodyPr/>
            <a:lstStyle/>
            <a:p>
              <a:pPr algn="just" fontAlgn="auto">
                <a:spcBef>
                  <a:spcPts val="0"/>
                </a:spcBef>
                <a:spcAft>
                  <a:spcPts val="0"/>
                </a:spcAft>
                <a:defRPr/>
              </a:pPr>
              <a:r>
                <a:rPr lang="en-US" altLang="zh-CN" dirty="0" err="1">
                  <a:solidFill>
                    <a:srgbClr val="000000"/>
                  </a:solidFill>
                  <a:effectLst>
                    <a:outerShdw blurRad="38100" dist="38100" dir="2700000" algn="tl">
                      <a:srgbClr val="C0C0C0"/>
                    </a:outerShdw>
                  </a:effectLst>
                </a:rPr>
                <a:t>str</a:t>
              </a:r>
              <a:endParaRPr lang="en-US" altLang="zh-CN" dirty="0">
                <a:solidFill>
                  <a:srgbClr val="000000"/>
                </a:solidFill>
                <a:effectLst>
                  <a:outerShdw blurRad="38100" dist="38100" dir="2700000" algn="tl">
                    <a:srgbClr val="C0C0C0"/>
                  </a:outerShdw>
                </a:effectLst>
              </a:endParaRPr>
            </a:p>
          </p:txBody>
        </p:sp>
        <p:sp>
          <p:nvSpPr>
            <p:cNvPr id="49" name="AutoShape 33"/>
            <p:cNvSpPr>
              <a:spLocks noChangeArrowheads="1"/>
            </p:cNvSpPr>
            <p:nvPr/>
          </p:nvSpPr>
          <p:spPr bwMode="auto">
            <a:xfrm>
              <a:off x="3234063" y="6182538"/>
              <a:ext cx="931794" cy="414814"/>
            </a:xfrm>
            <a:prstGeom prst="wedgeRoundRectCallout">
              <a:avLst>
                <a:gd name="adj1" fmla="val 55144"/>
                <a:gd name="adj2" fmla="val -106625"/>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start</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50" name="AutoShape 33"/>
            <p:cNvSpPr>
              <a:spLocks noChangeArrowheads="1"/>
            </p:cNvSpPr>
            <p:nvPr/>
          </p:nvSpPr>
          <p:spPr bwMode="auto">
            <a:xfrm>
              <a:off x="4811028" y="6182538"/>
              <a:ext cx="931794" cy="414814"/>
            </a:xfrm>
            <a:prstGeom prst="wedgeRoundRectCallout">
              <a:avLst>
                <a:gd name="adj1" fmla="val -95123"/>
                <a:gd name="adj2" fmla="val -102032"/>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end</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51" name="文本框 50"/>
            <p:cNvSpPr txBox="1"/>
            <p:nvPr/>
          </p:nvSpPr>
          <p:spPr>
            <a:xfrm>
              <a:off x="604553" y="4943718"/>
              <a:ext cx="1980029" cy="400110"/>
            </a:xfrm>
            <a:prstGeom prst="rect">
              <a:avLst/>
            </a:prstGeom>
            <a:noFill/>
          </p:spPr>
          <p:txBody>
            <a:bodyPr wrap="none" rtlCol="0">
              <a:spAutoFit/>
            </a:bodyPr>
            <a:lstStyle/>
            <a:p>
              <a:pPr eaLnBrk="1" fontAlgn="auto" hangingPunct="1">
                <a:spcBef>
                  <a:spcPts val="0"/>
                </a:spcBef>
                <a:spcAft>
                  <a:spcPts val="0"/>
                </a:spcAft>
              </a:pPr>
              <a:r>
                <a:rPr lang="zh-CN" altLang="en-US" sz="2000" b="0" dirty="0">
                  <a:solidFill>
                    <a:srgbClr val="000000"/>
                  </a:solidFill>
                  <a:latin typeface="Calibri" panose="020F0502020204030204"/>
                </a:rPr>
                <a:t>递归终止情况：</a:t>
              </a:r>
              <a:endParaRPr lang="zh-CN" altLang="en-US" sz="2000" b="0" dirty="0">
                <a:solidFill>
                  <a:srgbClr val="000000"/>
                </a:solidFill>
                <a:latin typeface="Calibri" panose="020F0502020204030204"/>
              </a:endParaRPr>
            </a:p>
          </p:txBody>
        </p:sp>
      </p:grpSp>
      <p:grpSp>
        <p:nvGrpSpPr>
          <p:cNvPr id="76" name="组合 75"/>
          <p:cNvGrpSpPr/>
          <p:nvPr/>
        </p:nvGrpSpPr>
        <p:grpSpPr>
          <a:xfrm>
            <a:off x="992560" y="2869118"/>
            <a:ext cx="6932228" cy="1884256"/>
            <a:chOff x="611560" y="2869118"/>
            <a:chExt cx="6932228" cy="1884256"/>
          </a:xfrm>
        </p:grpSpPr>
        <p:grpSp>
          <p:nvGrpSpPr>
            <p:cNvPr id="73" name="组合 72"/>
            <p:cNvGrpSpPr/>
            <p:nvPr/>
          </p:nvGrpSpPr>
          <p:grpSpPr>
            <a:xfrm>
              <a:off x="827584" y="3237454"/>
              <a:ext cx="6716204" cy="1515920"/>
              <a:chOff x="827584" y="3237454"/>
              <a:chExt cx="6716204" cy="1515920"/>
            </a:xfrm>
          </p:grpSpPr>
          <p:sp>
            <p:nvSpPr>
              <p:cNvPr id="54" name="Text Box 4"/>
              <p:cNvSpPr txBox="1">
                <a:spLocks noChangeArrowheads="1"/>
              </p:cNvSpPr>
              <p:nvPr/>
            </p:nvSpPr>
            <p:spPr bwMode="auto">
              <a:xfrm>
                <a:off x="827584" y="3237454"/>
                <a:ext cx="6716204" cy="418688"/>
              </a:xfrm>
              <a:prstGeom prst="rect">
                <a:avLst/>
              </a:prstGeom>
              <a:solidFill>
                <a:srgbClr val="FFFFFF"/>
              </a:solidFill>
              <a:ln w="9525">
                <a:noFill/>
                <a:miter lim="800000"/>
              </a:ln>
            </p:spPr>
            <p:txBody>
              <a:bodyPr/>
              <a:lstStyle/>
              <a:p>
                <a:pPr algn="just" fontAlgn="auto">
                  <a:spcBef>
                    <a:spcPts val="0"/>
                  </a:spcBef>
                  <a:spcAft>
                    <a:spcPts val="0"/>
                  </a:spcAft>
                  <a:defRPr/>
                </a:pPr>
                <a:r>
                  <a:rPr lang="zh-CN" altLang="en-US" sz="1600" dirty="0">
                    <a:solidFill>
                      <a:srgbClr val="000000"/>
                    </a:solidFill>
                  </a:rPr>
                  <a:t>下标：      </a:t>
                </a:r>
                <a:r>
                  <a:rPr lang="en-US" altLang="zh-CN" dirty="0">
                    <a:solidFill>
                      <a:srgbClr val="000000"/>
                    </a:solidFill>
                  </a:rPr>
                  <a:t>0      1      2      3      4       5      6       7      8      9     10     11 </a:t>
                </a:r>
                <a:endParaRPr lang="en-US" altLang="zh-CN" dirty="0">
                  <a:solidFill>
                    <a:srgbClr val="000000"/>
                  </a:solidFill>
                  <a:effectLst>
                    <a:outerShdw blurRad="38100" dist="38100" dir="2700000" algn="tl">
                      <a:srgbClr val="C0C0C0"/>
                    </a:outerShdw>
                  </a:effectLst>
                </a:endParaRPr>
              </a:p>
            </p:txBody>
          </p:sp>
          <p:grpSp>
            <p:nvGrpSpPr>
              <p:cNvPr id="55" name="Group 5"/>
              <p:cNvGrpSpPr/>
              <p:nvPr/>
            </p:nvGrpSpPr>
            <p:grpSpPr bwMode="auto">
              <a:xfrm>
                <a:off x="1693647" y="3655100"/>
                <a:ext cx="5755985" cy="417646"/>
                <a:chOff x="3060" y="13608"/>
                <a:chExt cx="6480" cy="468"/>
              </a:xfrm>
            </p:grpSpPr>
            <p:sp>
              <p:nvSpPr>
                <p:cNvPr id="56" name="Text Box 6"/>
                <p:cNvSpPr txBox="1">
                  <a:spLocks noChangeArrowheads="1"/>
                </p:cNvSpPr>
                <p:nvPr/>
              </p:nvSpPr>
              <p:spPr bwMode="auto">
                <a:xfrm>
                  <a:off x="306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H</a:t>
                  </a:r>
                  <a:endParaRPr lang="en-US" altLang="zh-CN" dirty="0">
                    <a:solidFill>
                      <a:srgbClr val="000000"/>
                    </a:solidFill>
                    <a:effectLst>
                      <a:outerShdw blurRad="38100" dist="38100" dir="2700000" algn="tl">
                        <a:srgbClr val="C0C0C0"/>
                      </a:outerShdw>
                    </a:effectLst>
                  </a:endParaRPr>
                </a:p>
              </p:txBody>
            </p:sp>
            <p:sp>
              <p:nvSpPr>
                <p:cNvPr id="57" name="Text Box 7"/>
                <p:cNvSpPr txBox="1">
                  <a:spLocks noChangeArrowheads="1"/>
                </p:cNvSpPr>
                <p:nvPr/>
              </p:nvSpPr>
              <p:spPr bwMode="auto">
                <a:xfrm>
                  <a:off x="359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sz="2000">
                      <a:solidFill>
                        <a:srgbClr val="000000"/>
                      </a:solidFill>
                    </a:rPr>
                    <a:t>e</a:t>
                  </a:r>
                  <a:endParaRPr lang="en-US" altLang="zh-CN" sz="2000">
                    <a:solidFill>
                      <a:srgbClr val="000000"/>
                    </a:solidFill>
                    <a:effectLst>
                      <a:outerShdw blurRad="38100" dist="38100" dir="2700000" algn="tl">
                        <a:srgbClr val="C0C0C0"/>
                      </a:outerShdw>
                    </a:effectLst>
                  </a:endParaRPr>
                </a:p>
              </p:txBody>
            </p:sp>
            <p:sp>
              <p:nvSpPr>
                <p:cNvPr id="58" name="Text Box 8"/>
                <p:cNvSpPr txBox="1">
                  <a:spLocks noChangeArrowheads="1"/>
                </p:cNvSpPr>
                <p:nvPr/>
              </p:nvSpPr>
              <p:spPr bwMode="auto">
                <a:xfrm>
                  <a:off x="414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59" name="Text Box 9"/>
                <p:cNvSpPr txBox="1">
                  <a:spLocks noChangeArrowheads="1"/>
                </p:cNvSpPr>
                <p:nvPr/>
              </p:nvSpPr>
              <p:spPr bwMode="auto">
                <a:xfrm>
                  <a:off x="468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l</a:t>
                  </a:r>
                  <a:endParaRPr lang="en-US" altLang="zh-CN">
                    <a:solidFill>
                      <a:srgbClr val="000000"/>
                    </a:solidFill>
                    <a:effectLst>
                      <a:outerShdw blurRad="38100" dist="38100" dir="2700000" algn="tl">
                        <a:srgbClr val="C0C0C0"/>
                      </a:outerShdw>
                    </a:effectLst>
                  </a:endParaRPr>
                </a:p>
              </p:txBody>
            </p:sp>
            <p:sp>
              <p:nvSpPr>
                <p:cNvPr id="60" name="Text Box 10"/>
                <p:cNvSpPr txBox="1">
                  <a:spLocks noChangeArrowheads="1"/>
                </p:cNvSpPr>
                <p:nvPr/>
              </p:nvSpPr>
              <p:spPr bwMode="auto">
                <a:xfrm>
                  <a:off x="521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o</a:t>
                  </a:r>
                  <a:endParaRPr lang="en-US" altLang="zh-CN">
                    <a:solidFill>
                      <a:srgbClr val="000000"/>
                    </a:solidFill>
                    <a:effectLst>
                      <a:outerShdw blurRad="38100" dist="38100" dir="2700000" algn="tl">
                        <a:srgbClr val="C0C0C0"/>
                      </a:outerShdw>
                    </a:effectLst>
                  </a:endParaRPr>
                </a:p>
              </p:txBody>
            </p:sp>
            <p:sp>
              <p:nvSpPr>
                <p:cNvPr id="61" name="Text Box 11"/>
                <p:cNvSpPr txBox="1">
                  <a:spLocks noChangeArrowheads="1"/>
                </p:cNvSpPr>
                <p:nvPr/>
              </p:nvSpPr>
              <p:spPr bwMode="auto">
                <a:xfrm>
                  <a:off x="5761" y="13610"/>
                  <a:ext cx="539" cy="460"/>
                </a:xfrm>
                <a:prstGeom prst="rect">
                  <a:avLst/>
                </a:prstGeom>
                <a:solidFill>
                  <a:srgbClr val="FFFFFF"/>
                </a:solidFill>
                <a:ln w="9525">
                  <a:solidFill>
                    <a:srgbClr val="000000"/>
                  </a:solidFill>
                  <a:miter lim="800000"/>
                </a:ln>
              </p:spPr>
              <p:txBody>
                <a:bodyPr/>
                <a:lstStyle/>
                <a:p>
                  <a:pPr fontAlgn="auto">
                    <a:spcBef>
                      <a:spcPts val="0"/>
                    </a:spcBef>
                    <a:spcAft>
                      <a:spcPts val="0"/>
                    </a:spcAft>
                    <a:defRPr/>
                  </a:pPr>
                  <a:endParaRPr lang="zh-CN" altLang="en-US" sz="2400">
                    <a:solidFill>
                      <a:srgbClr val="000000"/>
                    </a:solidFill>
                    <a:effectLst>
                      <a:outerShdw blurRad="38100" dist="38100" dir="2700000" algn="tl">
                        <a:srgbClr val="C0C0C0"/>
                      </a:outerShdw>
                    </a:effectLst>
                  </a:endParaRPr>
                </a:p>
              </p:txBody>
            </p:sp>
            <p:sp>
              <p:nvSpPr>
                <p:cNvPr id="62" name="Text Box 12"/>
                <p:cNvSpPr txBox="1">
                  <a:spLocks noChangeArrowheads="1"/>
                </p:cNvSpPr>
                <p:nvPr/>
              </p:nvSpPr>
              <p:spPr bwMode="auto">
                <a:xfrm>
                  <a:off x="630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dirty="0">
                      <a:solidFill>
                        <a:srgbClr val="000000"/>
                      </a:solidFill>
                    </a:rPr>
                    <a:t>C</a:t>
                  </a:r>
                  <a:endParaRPr lang="en-US" altLang="zh-CN" dirty="0">
                    <a:solidFill>
                      <a:srgbClr val="000000"/>
                    </a:solidFill>
                    <a:effectLst>
                      <a:outerShdw blurRad="38100" dist="38100" dir="2700000" algn="tl">
                        <a:srgbClr val="C0C0C0"/>
                      </a:outerShdw>
                    </a:effectLst>
                  </a:endParaRPr>
                </a:p>
              </p:txBody>
            </p:sp>
            <p:sp>
              <p:nvSpPr>
                <p:cNvPr id="63" name="Text Box 13"/>
                <p:cNvSpPr txBox="1">
                  <a:spLocks noChangeArrowheads="1"/>
                </p:cNvSpPr>
                <p:nvPr/>
              </p:nvSpPr>
              <p:spPr bwMode="auto">
                <a:xfrm>
                  <a:off x="683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h</a:t>
                  </a:r>
                  <a:endParaRPr lang="en-US" altLang="zh-CN">
                    <a:solidFill>
                      <a:srgbClr val="000000"/>
                    </a:solidFill>
                    <a:effectLst>
                      <a:outerShdw blurRad="38100" dist="38100" dir="2700000" algn="tl">
                        <a:srgbClr val="C0C0C0"/>
                      </a:outerShdw>
                    </a:effectLst>
                  </a:endParaRPr>
                </a:p>
              </p:txBody>
            </p:sp>
            <p:sp>
              <p:nvSpPr>
                <p:cNvPr id="64" name="Text Box 14"/>
                <p:cNvSpPr txBox="1">
                  <a:spLocks noChangeArrowheads="1"/>
                </p:cNvSpPr>
                <p:nvPr/>
              </p:nvSpPr>
              <p:spPr bwMode="auto">
                <a:xfrm>
                  <a:off x="738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i</a:t>
                  </a:r>
                  <a:endParaRPr lang="en-US" altLang="zh-CN">
                    <a:solidFill>
                      <a:srgbClr val="000000"/>
                    </a:solidFill>
                    <a:effectLst>
                      <a:outerShdw blurRad="38100" dist="38100" dir="2700000" algn="tl">
                        <a:srgbClr val="C0C0C0"/>
                      </a:outerShdw>
                    </a:effectLst>
                  </a:endParaRPr>
                </a:p>
              </p:txBody>
            </p:sp>
            <p:sp>
              <p:nvSpPr>
                <p:cNvPr id="65" name="Text Box 15"/>
                <p:cNvSpPr txBox="1">
                  <a:spLocks noChangeArrowheads="1"/>
                </p:cNvSpPr>
                <p:nvPr/>
              </p:nvSpPr>
              <p:spPr bwMode="auto">
                <a:xfrm>
                  <a:off x="7920"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n</a:t>
                  </a:r>
                  <a:endParaRPr lang="en-US" altLang="zh-CN">
                    <a:solidFill>
                      <a:srgbClr val="000000"/>
                    </a:solidFill>
                    <a:effectLst>
                      <a:outerShdw blurRad="38100" dist="38100" dir="2700000" algn="tl">
                        <a:srgbClr val="C0C0C0"/>
                      </a:outerShdw>
                    </a:effectLst>
                  </a:endParaRPr>
                </a:p>
              </p:txBody>
            </p:sp>
            <p:sp>
              <p:nvSpPr>
                <p:cNvPr id="66" name="Text Box 16"/>
                <p:cNvSpPr txBox="1">
                  <a:spLocks noChangeArrowheads="1"/>
                </p:cNvSpPr>
                <p:nvPr/>
              </p:nvSpPr>
              <p:spPr bwMode="auto">
                <a:xfrm>
                  <a:off x="8459" y="13610"/>
                  <a:ext cx="541"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a</a:t>
                  </a:r>
                  <a:endParaRPr lang="en-US" altLang="zh-CN">
                    <a:solidFill>
                      <a:srgbClr val="000000"/>
                    </a:solidFill>
                    <a:effectLst>
                      <a:outerShdw blurRad="38100" dist="38100" dir="2700000" algn="tl">
                        <a:srgbClr val="C0C0C0"/>
                      </a:outerShdw>
                    </a:effectLst>
                  </a:endParaRPr>
                </a:p>
              </p:txBody>
            </p:sp>
            <p:sp>
              <p:nvSpPr>
                <p:cNvPr id="67" name="Text Box 17"/>
                <p:cNvSpPr txBox="1">
                  <a:spLocks noChangeArrowheads="1"/>
                </p:cNvSpPr>
                <p:nvPr/>
              </p:nvSpPr>
              <p:spPr bwMode="auto">
                <a:xfrm>
                  <a:off x="9001" y="13610"/>
                  <a:ext cx="539" cy="460"/>
                </a:xfrm>
                <a:prstGeom prst="rect">
                  <a:avLst/>
                </a:prstGeom>
                <a:solidFill>
                  <a:srgbClr val="FFFFFF"/>
                </a:solidFill>
                <a:ln w="9525">
                  <a:solidFill>
                    <a:srgbClr val="000000"/>
                  </a:solidFill>
                  <a:miter lim="800000"/>
                </a:ln>
              </p:spPr>
              <p:txBody>
                <a:bodyPr/>
                <a:lstStyle/>
                <a:p>
                  <a:pPr algn="just" fontAlgn="auto">
                    <a:spcBef>
                      <a:spcPts val="0"/>
                    </a:spcBef>
                    <a:spcAft>
                      <a:spcPts val="0"/>
                    </a:spcAft>
                    <a:defRPr/>
                  </a:pPr>
                  <a:r>
                    <a:rPr lang="en-US" altLang="zh-CN">
                      <a:solidFill>
                        <a:srgbClr val="000000"/>
                      </a:solidFill>
                    </a:rPr>
                    <a:t>\0</a:t>
                  </a:r>
                  <a:endParaRPr lang="en-US" altLang="zh-CN">
                    <a:solidFill>
                      <a:srgbClr val="000000"/>
                    </a:solidFill>
                    <a:effectLst>
                      <a:outerShdw blurRad="38100" dist="38100" dir="2700000" algn="tl">
                        <a:srgbClr val="C0C0C0"/>
                      </a:outerShdw>
                    </a:effectLst>
                  </a:endParaRPr>
                </a:p>
              </p:txBody>
            </p:sp>
          </p:grpSp>
          <p:sp>
            <p:nvSpPr>
              <p:cNvPr id="68" name="AutoShape 33"/>
              <p:cNvSpPr>
                <a:spLocks noChangeArrowheads="1"/>
              </p:cNvSpPr>
              <p:nvPr/>
            </p:nvSpPr>
            <p:spPr bwMode="auto">
              <a:xfrm>
                <a:off x="1926802" y="4334686"/>
                <a:ext cx="931794" cy="418688"/>
              </a:xfrm>
              <a:prstGeom prst="wedgeRoundRectCallout">
                <a:avLst>
                  <a:gd name="adj1" fmla="val 55144"/>
                  <a:gd name="adj2" fmla="val -106625"/>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start</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69" name="Text Box 40"/>
              <p:cNvSpPr txBox="1">
                <a:spLocks noChangeArrowheads="1"/>
              </p:cNvSpPr>
              <p:nvPr/>
            </p:nvSpPr>
            <p:spPr bwMode="auto">
              <a:xfrm>
                <a:off x="934176" y="3668640"/>
                <a:ext cx="826090" cy="41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auto">
                  <a:spcBef>
                    <a:spcPts val="0"/>
                  </a:spcBef>
                  <a:spcAft>
                    <a:spcPts val="0"/>
                  </a:spcAft>
                </a:pPr>
                <a:r>
                  <a:rPr lang="en-US" altLang="zh-CN" sz="1600" dirty="0" err="1">
                    <a:solidFill>
                      <a:srgbClr val="000000"/>
                    </a:solidFill>
                    <a:latin typeface="Dotum" pitchFamily="34" charset="-127"/>
                    <a:ea typeface="Dotum" pitchFamily="34" charset="-127"/>
                  </a:rPr>
                  <a:t>str</a:t>
                </a:r>
                <a:endParaRPr lang="en-US" altLang="zh-CN" sz="1600" dirty="0">
                  <a:solidFill>
                    <a:srgbClr val="000000"/>
                  </a:solidFill>
                  <a:latin typeface="Dotum" pitchFamily="34" charset="-127"/>
                  <a:ea typeface="Dotum" pitchFamily="34" charset="-127"/>
                </a:endParaRPr>
              </a:p>
            </p:txBody>
          </p:sp>
          <p:sp>
            <p:nvSpPr>
              <p:cNvPr id="70" name="AutoShape 33"/>
              <p:cNvSpPr>
                <a:spLocks noChangeArrowheads="1"/>
              </p:cNvSpPr>
              <p:nvPr/>
            </p:nvSpPr>
            <p:spPr bwMode="auto">
              <a:xfrm>
                <a:off x="6390024" y="4214793"/>
                <a:ext cx="931794" cy="414814"/>
              </a:xfrm>
              <a:prstGeom prst="wedgeRoundRectCallout">
                <a:avLst>
                  <a:gd name="adj1" fmla="val -118634"/>
                  <a:gd name="adj2" fmla="val -76774"/>
                  <a:gd name="adj3" fmla="val 16667"/>
                </a:avLst>
              </a:prstGeom>
              <a:solidFill>
                <a:srgbClr val="FFFFFF"/>
              </a:solidFill>
              <a:ln w="9525">
                <a:solidFill>
                  <a:srgbClr val="000000"/>
                </a:solidFill>
                <a:miter lim="800000"/>
              </a:ln>
              <a:effectLst/>
            </p:spPr>
            <p:txBody>
              <a:bodyPr/>
              <a:lstStyle/>
              <a:p>
                <a:pPr algn="just" fontAlgn="auto">
                  <a:spcBef>
                    <a:spcPts val="0"/>
                  </a:spcBef>
                  <a:spcAft>
                    <a:spcPts val="0"/>
                  </a:spcAft>
                  <a:defRPr/>
                </a:pPr>
                <a:r>
                  <a:rPr lang="en-US" altLang="zh-CN" sz="1600" dirty="0">
                    <a:solidFill>
                      <a:srgbClr val="000000"/>
                    </a:solidFill>
                    <a:latin typeface="Dotum" pitchFamily="34" charset="-127"/>
                    <a:ea typeface="Dotum" pitchFamily="34" charset="-127"/>
                  </a:rPr>
                  <a:t>end</a:t>
                </a:r>
                <a:endParaRPr lang="en-US" altLang="zh-CN" sz="1600" dirty="0">
                  <a:solidFill>
                    <a:srgbClr val="000000"/>
                  </a:solidFill>
                  <a:latin typeface="Dotum" pitchFamily="34" charset="-127"/>
                  <a:ea typeface="Dotum" pitchFamily="34" charset="-127"/>
                </a:endParaRPr>
              </a:p>
              <a:p>
                <a:pPr algn="just" fontAlgn="auto">
                  <a:spcBef>
                    <a:spcPts val="0"/>
                  </a:spcBef>
                  <a:spcAft>
                    <a:spcPts val="0"/>
                  </a:spcAft>
                  <a:defRPr/>
                </a:pPr>
                <a:endParaRPr lang="en-US" altLang="zh-CN" sz="1600" dirty="0">
                  <a:solidFill>
                    <a:srgbClr val="000000"/>
                  </a:solidFill>
                  <a:effectLst>
                    <a:outerShdw blurRad="38100" dist="38100" dir="2700000" algn="tl">
                      <a:srgbClr val="C0C0C0"/>
                    </a:outerShdw>
                  </a:effectLst>
                  <a:latin typeface="Dotum" pitchFamily="34" charset="-127"/>
                  <a:ea typeface="Dotum" pitchFamily="34" charset="-127"/>
                </a:endParaRPr>
              </a:p>
            </p:txBody>
          </p:sp>
          <p:sp>
            <p:nvSpPr>
              <p:cNvPr id="71" name="矩形 70"/>
              <p:cNvSpPr/>
              <p:nvPr/>
            </p:nvSpPr>
            <p:spPr bwMode="auto">
              <a:xfrm>
                <a:off x="6080498" y="3684549"/>
                <a:ext cx="383766" cy="355178"/>
              </a:xfrm>
              <a:prstGeom prst="rect">
                <a:avLst/>
              </a:prstGeom>
              <a:solidFill>
                <a:srgbClr val="FFFF00"/>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indent="-342900" eaLnBrk="1" hangingPunct="1">
                  <a:spcBef>
                    <a:spcPct val="20000"/>
                  </a:spcBef>
                </a:pPr>
                <a:r>
                  <a:rPr lang="en-US" altLang="zh-CN" dirty="0">
                    <a:solidFill>
                      <a:srgbClr val="000000"/>
                    </a:solidFill>
                  </a:rPr>
                  <a:t>e</a:t>
                </a:r>
                <a:endParaRPr lang="zh-CN" altLang="en-US" dirty="0">
                  <a:solidFill>
                    <a:srgbClr val="000000"/>
                  </a:solidFill>
                </a:endParaRPr>
              </a:p>
            </p:txBody>
          </p:sp>
          <p:sp>
            <p:nvSpPr>
              <p:cNvPr id="72" name="矩形 71"/>
              <p:cNvSpPr/>
              <p:nvPr/>
            </p:nvSpPr>
            <p:spPr bwMode="auto">
              <a:xfrm>
                <a:off x="2200816" y="3672067"/>
                <a:ext cx="383766" cy="355178"/>
              </a:xfrm>
              <a:prstGeom prst="rect">
                <a:avLst/>
              </a:prstGeom>
              <a:solidFill>
                <a:srgbClr val="FFFF00"/>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indent="-342900" eaLnBrk="1" hangingPunct="1">
                  <a:spcBef>
                    <a:spcPct val="20000"/>
                  </a:spcBef>
                </a:pPr>
                <a:r>
                  <a:rPr lang="en-US" altLang="zh-CN" dirty="0">
                    <a:solidFill>
                      <a:srgbClr val="000000"/>
                    </a:solidFill>
                  </a:rPr>
                  <a:t>n</a:t>
                </a:r>
                <a:endParaRPr lang="zh-CN" altLang="en-US" dirty="0">
                  <a:solidFill>
                    <a:srgbClr val="000000"/>
                  </a:solidFill>
                </a:endParaRPr>
              </a:p>
            </p:txBody>
          </p:sp>
        </p:grpSp>
        <p:sp>
          <p:nvSpPr>
            <p:cNvPr id="75" name="文本框 74"/>
            <p:cNvSpPr txBox="1"/>
            <p:nvPr/>
          </p:nvSpPr>
          <p:spPr>
            <a:xfrm>
              <a:off x="611560" y="2869118"/>
              <a:ext cx="1210588" cy="400110"/>
            </a:xfrm>
            <a:prstGeom prst="rect">
              <a:avLst/>
            </a:prstGeom>
            <a:noFill/>
          </p:spPr>
          <p:txBody>
            <a:bodyPr wrap="none" rtlCol="0">
              <a:spAutoFit/>
            </a:bodyPr>
            <a:lstStyle/>
            <a:p>
              <a:pPr eaLnBrk="1" fontAlgn="auto" hangingPunct="1">
                <a:spcBef>
                  <a:spcPts val="0"/>
                </a:spcBef>
                <a:spcAft>
                  <a:spcPts val="0"/>
                </a:spcAft>
              </a:pPr>
              <a:r>
                <a:rPr lang="zh-CN" altLang="en-US" sz="2000" b="0" dirty="0">
                  <a:solidFill>
                    <a:srgbClr val="000000"/>
                  </a:solidFill>
                  <a:latin typeface="Calibri" panose="020F0502020204030204"/>
                </a:rPr>
                <a:t>分解为：</a:t>
              </a:r>
              <a:endParaRPr lang="zh-CN" altLang="en-US" sz="2000" b="0" dirty="0">
                <a:solidFill>
                  <a:srgbClr val="000000"/>
                </a:solidFill>
                <a:latin typeface="Calibri" panose="020F0502020204030204"/>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96753"/>
            <a:ext cx="8229600" cy="4525963"/>
          </a:xfrm>
        </p:spPr>
        <p:txBody>
          <a:bodyPr/>
          <a:lstStyle/>
          <a:p>
            <a:pPr marL="0" indent="0">
              <a:buNone/>
            </a:pPr>
            <a:r>
              <a:rPr lang="en-US" altLang="zh-CN" sz="2400" dirty="0"/>
              <a:t>void reverse(char </a:t>
            </a:r>
            <a:r>
              <a:rPr lang="en-US" altLang="zh-CN" sz="2400" dirty="0" err="1"/>
              <a:t>str</a:t>
            </a:r>
            <a:r>
              <a:rPr lang="en-US" altLang="zh-CN" sz="2400" dirty="0"/>
              <a:t>[], </a:t>
            </a:r>
            <a:r>
              <a:rPr lang="en-US" altLang="zh-CN" sz="2400" dirty="0" err="1"/>
              <a:t>int</a:t>
            </a:r>
            <a:r>
              <a:rPr lang="en-US" altLang="zh-CN" sz="2400" dirty="0"/>
              <a:t> start, </a:t>
            </a:r>
            <a:r>
              <a:rPr lang="en-US" altLang="zh-CN" sz="2400" dirty="0" err="1"/>
              <a:t>int</a:t>
            </a:r>
            <a:r>
              <a:rPr lang="en-US" altLang="zh-CN" sz="2400" dirty="0"/>
              <a:t> end )</a:t>
            </a:r>
            <a:endParaRPr lang="en-US" altLang="zh-CN" sz="2400" dirty="0"/>
          </a:p>
          <a:p>
            <a:pPr marL="0" indent="0">
              <a:buNone/>
            </a:pPr>
            <a:r>
              <a:rPr lang="en-US" altLang="zh-CN" sz="2400" dirty="0"/>
              <a:t>{	char temp;</a:t>
            </a:r>
            <a:endParaRPr lang="en-US" altLang="zh-CN" sz="2400" dirty="0"/>
          </a:p>
          <a:p>
            <a:pPr marL="0" indent="0">
              <a:buNone/>
            </a:pPr>
            <a:r>
              <a:rPr lang="en-US" altLang="zh-CN" sz="2400" dirty="0"/>
              <a:t>	</a:t>
            </a:r>
            <a:r>
              <a:rPr lang="en-US" altLang="zh-CN" sz="2400" dirty="0">
                <a:solidFill>
                  <a:srgbClr val="FF0000"/>
                </a:solidFill>
              </a:rPr>
              <a:t>if((start+1)==end || start==end ) /*</a:t>
            </a:r>
            <a:r>
              <a:rPr lang="zh-CN" altLang="en-US" sz="2400" dirty="0">
                <a:solidFill>
                  <a:srgbClr val="FF0000"/>
                </a:solidFill>
              </a:rPr>
              <a:t>递归终止情况</a:t>
            </a:r>
            <a:r>
              <a:rPr lang="en-US" altLang="zh-CN" sz="2400" dirty="0">
                <a:solidFill>
                  <a:srgbClr val="FF0000"/>
                </a:solidFill>
              </a:rPr>
              <a:t>*/</a:t>
            </a:r>
            <a:endParaRPr lang="en-US" altLang="zh-CN" sz="2400" dirty="0">
              <a:solidFill>
                <a:srgbClr val="FF0000"/>
              </a:solidFill>
            </a:endParaRPr>
          </a:p>
          <a:p>
            <a:pPr marL="0" indent="0">
              <a:buNone/>
            </a:pPr>
            <a:r>
              <a:rPr lang="en-US" altLang="zh-CN" sz="2400" dirty="0"/>
              <a:t>	{temp = </a:t>
            </a:r>
            <a:r>
              <a:rPr lang="en-US" altLang="zh-CN" sz="2400" dirty="0" err="1"/>
              <a:t>str</a:t>
            </a:r>
            <a:r>
              <a:rPr lang="en-US" altLang="zh-CN" sz="2400" dirty="0"/>
              <a:t>[start]; </a:t>
            </a:r>
            <a:r>
              <a:rPr lang="en-US" altLang="zh-CN" sz="2400" dirty="0" err="1"/>
              <a:t>str</a:t>
            </a:r>
            <a:r>
              <a:rPr lang="en-US" altLang="zh-CN" sz="2400" dirty="0"/>
              <a:t>[start]=</a:t>
            </a:r>
            <a:r>
              <a:rPr lang="en-US" altLang="zh-CN" sz="2400" dirty="0" err="1"/>
              <a:t>str</a:t>
            </a:r>
            <a:r>
              <a:rPr lang="en-US" altLang="zh-CN" sz="2400" dirty="0"/>
              <a:t>[end];</a:t>
            </a:r>
            <a:r>
              <a:rPr lang="en-US" altLang="zh-CN" sz="2400" dirty="0" err="1"/>
              <a:t>str</a:t>
            </a:r>
            <a:r>
              <a:rPr lang="en-US" altLang="zh-CN" sz="2400" dirty="0"/>
              <a:t>[end]=temp;}</a:t>
            </a:r>
            <a:endParaRPr lang="en-US" altLang="zh-CN" sz="2400" dirty="0"/>
          </a:p>
          <a:p>
            <a:pPr marL="0" indent="0">
              <a:buNone/>
            </a:pPr>
            <a:r>
              <a:rPr lang="en-US" altLang="zh-CN" sz="2400" dirty="0"/>
              <a:t>	else</a:t>
            </a:r>
            <a:endParaRPr lang="en-US" altLang="zh-CN" sz="2400" dirty="0"/>
          </a:p>
          <a:p>
            <a:pPr marL="0" indent="0">
              <a:buNone/>
            </a:pPr>
            <a:r>
              <a:rPr lang="en-US" altLang="zh-CN" sz="2400" dirty="0"/>
              <a:t>	{</a:t>
            </a:r>
            <a:endParaRPr lang="en-US" altLang="zh-CN" sz="2400" dirty="0"/>
          </a:p>
          <a:p>
            <a:pPr marL="0" indent="0">
              <a:buNone/>
            </a:pPr>
            <a:r>
              <a:rPr lang="en-US" altLang="zh-CN" sz="2400" dirty="0"/>
              <a:t>	temp = </a:t>
            </a:r>
            <a:r>
              <a:rPr lang="en-US" altLang="zh-CN" sz="2400" dirty="0" err="1"/>
              <a:t>str</a:t>
            </a:r>
            <a:r>
              <a:rPr lang="en-US" altLang="zh-CN" sz="2400" dirty="0"/>
              <a:t>[start];</a:t>
            </a:r>
            <a:endParaRPr lang="en-US" altLang="zh-CN" sz="2400" dirty="0"/>
          </a:p>
          <a:p>
            <a:pPr marL="0" indent="0">
              <a:buNone/>
            </a:pPr>
            <a:r>
              <a:rPr lang="en-US" altLang="zh-CN" sz="2400" dirty="0"/>
              <a:t>	</a:t>
            </a:r>
            <a:r>
              <a:rPr lang="en-US" altLang="zh-CN" sz="2400" dirty="0" err="1"/>
              <a:t>str</a:t>
            </a:r>
            <a:r>
              <a:rPr lang="en-US" altLang="zh-CN" sz="2400" dirty="0"/>
              <a:t>[start]=</a:t>
            </a:r>
            <a:r>
              <a:rPr lang="en-US" altLang="zh-CN" sz="2400" dirty="0" err="1"/>
              <a:t>str</a:t>
            </a:r>
            <a:r>
              <a:rPr lang="en-US" altLang="zh-CN" sz="2400" dirty="0"/>
              <a:t>[end];</a:t>
            </a:r>
            <a:endParaRPr lang="en-US" altLang="zh-CN" sz="2400" dirty="0"/>
          </a:p>
          <a:p>
            <a:pPr marL="0" indent="0">
              <a:buNone/>
            </a:pPr>
            <a:r>
              <a:rPr lang="en-US" altLang="zh-CN" sz="2400" dirty="0"/>
              <a:t>	</a:t>
            </a:r>
            <a:r>
              <a:rPr lang="en-US" altLang="zh-CN" sz="2400" dirty="0" err="1"/>
              <a:t>str</a:t>
            </a:r>
            <a:r>
              <a:rPr lang="en-US" altLang="zh-CN" sz="2400" dirty="0"/>
              <a:t>[end]=temp;</a:t>
            </a:r>
            <a:endParaRPr lang="en-US" altLang="zh-CN" sz="2400" dirty="0"/>
          </a:p>
          <a:p>
            <a:pPr marL="0" indent="0">
              <a:buNone/>
            </a:pPr>
            <a:r>
              <a:rPr lang="en-US" altLang="zh-CN" sz="2400" dirty="0"/>
              <a:t>	reverse(</a:t>
            </a:r>
            <a:r>
              <a:rPr lang="en-US" altLang="zh-CN" sz="2400" dirty="0" err="1"/>
              <a:t>str</a:t>
            </a:r>
            <a:r>
              <a:rPr lang="en-US" altLang="zh-CN" sz="2400" dirty="0"/>
              <a:t>,  start+1,  end-1 );</a:t>
            </a:r>
            <a:endParaRPr lang="en-US" altLang="zh-CN" sz="2400" dirty="0"/>
          </a:p>
          <a:p>
            <a:pPr marL="0" indent="0">
              <a:buNone/>
            </a:pPr>
            <a:r>
              <a:rPr lang="en-US" altLang="zh-CN" sz="2400" dirty="0"/>
              <a:t>	}</a:t>
            </a:r>
            <a:endParaRPr lang="en-US" altLang="zh-CN" sz="2400" dirty="0"/>
          </a:p>
          <a:p>
            <a:pPr marL="0" indent="0">
              <a:buNone/>
            </a:pPr>
            <a:r>
              <a:rPr lang="en-US" altLang="zh-CN" sz="2400" dirty="0"/>
              <a:t>}</a:t>
            </a:r>
            <a:endParaRPr lang="en-US" altLang="zh-CN" sz="2400" dirty="0"/>
          </a:p>
          <a:p>
            <a:pPr marL="0" indent="0">
              <a:buNone/>
            </a:pPr>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a:solidFill>
                  <a:srgbClr val="FF0000"/>
                </a:solidFill>
              </a:rPr>
              <a:t>子串反向</a:t>
            </a:r>
            <a:r>
              <a:rPr lang="en-US" altLang="zh-CN" dirty="0">
                <a:solidFill>
                  <a:srgbClr val="FF0000"/>
                </a:solidFill>
              </a:rPr>
              <a:t>——</a:t>
            </a:r>
            <a:r>
              <a:rPr lang="zh-CN" altLang="en-US" dirty="0">
                <a:solidFill>
                  <a:srgbClr val="FF0000"/>
                </a:solidFill>
              </a:rPr>
              <a:t>递归</a:t>
            </a:r>
            <a:endParaRPr lang="zh-CN" altLang="en-US" dirty="0">
              <a:solidFill>
                <a:srgbClr val="FF0000"/>
              </a:solidFill>
            </a:endParaRPr>
          </a:p>
        </p:txBody>
      </p:sp>
    </p:spTree>
  </p:cSld>
  <p:clrMapOvr>
    <a:masterClrMapping/>
  </p:clrMapOvr>
  <p:transition>
    <p:strips dir="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0856" y="1417639"/>
            <a:ext cx="8939336" cy="4525963"/>
          </a:xfrm>
        </p:spPr>
        <p:txBody>
          <a:bodyPr/>
          <a:lstStyle/>
          <a:p>
            <a:r>
              <a:rPr lang="zh-CN" altLang="en-US" sz="2800" dirty="0"/>
              <a:t>有一种特殊形式的字符串，其正反序相同，被称为“回文字符串”。例如</a:t>
            </a:r>
            <a:r>
              <a:rPr lang="en-US" altLang="zh-CN" sz="2800" dirty="0" err="1"/>
              <a:t>LeveL</a:t>
            </a:r>
            <a:r>
              <a:rPr lang="zh-CN" altLang="en-US" sz="2800" dirty="0"/>
              <a:t>就是一个回文字符串。</a:t>
            </a:r>
            <a:endParaRPr lang="zh-CN" altLang="en-US" sz="2800" dirty="0"/>
          </a:p>
          <a:p>
            <a:r>
              <a:rPr lang="zh-CN" altLang="en-US" sz="2800" b="1" dirty="0"/>
              <a:t>输入：</a:t>
            </a:r>
            <a:br>
              <a:rPr lang="zh-CN" altLang="en-US" sz="2800" dirty="0"/>
            </a:br>
            <a:r>
              <a:rPr lang="zh-CN" altLang="en-US" sz="2800" dirty="0"/>
              <a:t>          字符串</a:t>
            </a:r>
            <a:endParaRPr lang="zh-CN" altLang="en-US" sz="2800" dirty="0"/>
          </a:p>
          <a:p>
            <a:r>
              <a:rPr lang="zh-CN" altLang="en-US" sz="2800" b="1" dirty="0"/>
              <a:t>输出：</a:t>
            </a:r>
            <a:br>
              <a:rPr lang="zh-CN" altLang="en-US" sz="2800" dirty="0"/>
            </a:br>
            <a:r>
              <a:rPr lang="zh-CN" altLang="en-US" sz="2800" dirty="0"/>
              <a:t>          </a:t>
            </a:r>
            <a:r>
              <a:rPr lang="en-US" altLang="zh-CN" sz="2800" dirty="0"/>
              <a:t>Yes</a:t>
            </a:r>
            <a:r>
              <a:rPr lang="zh-CN" altLang="en-US" sz="2800" dirty="0"/>
              <a:t>或者</a:t>
            </a:r>
            <a:r>
              <a:rPr lang="en-US" altLang="zh-CN" sz="2800" dirty="0"/>
              <a:t>No</a:t>
            </a:r>
            <a:endParaRPr lang="en-US" altLang="zh-CN" sz="2800" dirty="0"/>
          </a:p>
          <a:p>
            <a:r>
              <a:rPr lang="zh-CN" altLang="en-US" sz="2800" b="1" dirty="0"/>
              <a:t>说明：</a:t>
            </a:r>
            <a:br>
              <a:rPr lang="zh-CN" altLang="en-US" sz="2800" dirty="0"/>
            </a:br>
            <a:r>
              <a:rPr lang="zh-CN" altLang="en-US" sz="2800" dirty="0"/>
              <a:t>          如输出</a:t>
            </a:r>
            <a:r>
              <a:rPr lang="en-US" altLang="zh-CN" sz="2800" dirty="0"/>
              <a:t>Yes</a:t>
            </a:r>
            <a:r>
              <a:rPr lang="zh-CN" altLang="en-US" sz="2800" dirty="0"/>
              <a:t>，说明输入的字符串是一个回文字符串</a:t>
            </a:r>
            <a:br>
              <a:rPr lang="zh-CN" altLang="en-US" sz="2800" dirty="0"/>
            </a:br>
            <a:r>
              <a:rPr lang="zh-CN" altLang="en-US" sz="2800" dirty="0"/>
              <a:t>          输出</a:t>
            </a:r>
            <a:r>
              <a:rPr lang="en-US" altLang="zh-CN" sz="2800" dirty="0"/>
              <a:t>No</a:t>
            </a:r>
            <a:r>
              <a:rPr lang="zh-CN" altLang="en-US" sz="2800" dirty="0"/>
              <a:t>，说明输入的字符串不是一个回文字符串</a:t>
            </a:r>
            <a:br>
              <a:rPr lang="zh-CN" altLang="en-US" sz="2800" dirty="0"/>
            </a:br>
            <a:r>
              <a:rPr lang="zh-CN" altLang="en-US" sz="2800" dirty="0"/>
              <a:t>          请使用递归算法实现。</a:t>
            </a:r>
            <a:endParaRPr lang="zh-CN" altLang="en-US" sz="2800" dirty="0"/>
          </a:p>
          <a:p>
            <a:pPr marL="0" indent="0">
              <a:buNone/>
            </a:pPr>
            <a:endParaRPr lang="zh-CN" altLang="en-US" sz="2800" dirty="0"/>
          </a:p>
        </p:txBody>
      </p:sp>
      <p:sp>
        <p:nvSpPr>
          <p:cNvPr id="3" name="标题 2"/>
          <p:cNvSpPr>
            <a:spLocks noGrp="1"/>
          </p:cNvSpPr>
          <p:nvPr>
            <p:ph type="title"/>
          </p:nvPr>
        </p:nvSpPr>
        <p:spPr/>
        <p:txBody>
          <a:bodyPr/>
          <a:lstStyle/>
          <a:p>
            <a:r>
              <a:rPr lang="zh-CN" altLang="en-US" dirty="0">
                <a:solidFill>
                  <a:srgbClr val="FF0000"/>
                </a:solidFill>
              </a:rPr>
              <a:t>回文字符串</a:t>
            </a:r>
            <a:endParaRPr lang="zh-CN" altLang="en-US" dirty="0">
              <a:solidFill>
                <a:srgbClr val="FF0000"/>
              </a:solidFill>
            </a:endParaRPr>
          </a:p>
        </p:txBody>
      </p:sp>
    </p:spTree>
  </p:cSld>
  <p:clrMapOvr>
    <a:masterClrMapping/>
  </p:clrMapOvr>
  <p:transition>
    <p:strips dir="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052736"/>
            <a:ext cx="8229600" cy="6048672"/>
          </a:xfrm>
        </p:spPr>
        <p:txBody>
          <a:bodyPr/>
          <a:lstStyle/>
          <a:p>
            <a:pPr marL="0" indent="0">
              <a:buNone/>
            </a:pPr>
            <a:r>
              <a:rPr lang="en-US" altLang="zh-CN" sz="2400" dirty="0"/>
              <a:t>#include &lt;</a:t>
            </a:r>
            <a:r>
              <a:rPr lang="en-US" altLang="zh-CN" sz="2400" dirty="0" err="1"/>
              <a:t>stdio.h</a:t>
            </a:r>
            <a:r>
              <a:rPr lang="en-US" altLang="zh-CN" sz="2400" dirty="0"/>
              <a:t>&gt;</a:t>
            </a:r>
            <a:endParaRPr lang="en-US" altLang="zh-CN" sz="2400" dirty="0"/>
          </a:p>
          <a:p>
            <a:pPr marL="0" indent="0">
              <a:buNone/>
            </a:pPr>
            <a:r>
              <a:rPr lang="en-US" altLang="zh-CN" sz="2400" dirty="0" err="1">
                <a:solidFill>
                  <a:srgbClr val="FF0000"/>
                </a:solidFill>
              </a:rPr>
              <a:t>int</a:t>
            </a:r>
            <a:r>
              <a:rPr lang="en-US" altLang="zh-CN" sz="2400" dirty="0">
                <a:solidFill>
                  <a:srgbClr val="FF0000"/>
                </a:solidFill>
              </a:rPr>
              <a:t> </a:t>
            </a:r>
            <a:r>
              <a:rPr lang="en-US" altLang="zh-CN" sz="2400" dirty="0" err="1">
                <a:solidFill>
                  <a:srgbClr val="FF0000"/>
                </a:solidFill>
              </a:rPr>
              <a:t>huiwen</a:t>
            </a:r>
            <a:r>
              <a:rPr lang="en-US" altLang="zh-CN" sz="2400" dirty="0">
                <a:solidFill>
                  <a:srgbClr val="FF0000"/>
                </a:solidFill>
              </a:rPr>
              <a:t>(char </a:t>
            </a:r>
            <a:r>
              <a:rPr lang="en-US" altLang="zh-CN" sz="2400" dirty="0" err="1">
                <a:solidFill>
                  <a:srgbClr val="FF0000"/>
                </a:solidFill>
              </a:rPr>
              <a:t>str</a:t>
            </a:r>
            <a:r>
              <a:rPr lang="en-US" altLang="zh-CN" sz="2400" dirty="0">
                <a:solidFill>
                  <a:srgbClr val="FF0000"/>
                </a:solidFill>
              </a:rPr>
              <a:t>[],</a:t>
            </a:r>
            <a:r>
              <a:rPr lang="en-US" altLang="zh-CN" sz="2400" dirty="0" err="1">
                <a:solidFill>
                  <a:srgbClr val="FF0000"/>
                </a:solidFill>
              </a:rPr>
              <a:t>int</a:t>
            </a:r>
            <a:r>
              <a:rPr lang="en-US" altLang="zh-CN" sz="2400" dirty="0">
                <a:solidFill>
                  <a:srgbClr val="FF0000"/>
                </a:solidFill>
              </a:rPr>
              <a:t> </a:t>
            </a:r>
            <a:r>
              <a:rPr lang="en-US" altLang="zh-CN" sz="2400" dirty="0" err="1">
                <a:solidFill>
                  <a:srgbClr val="FF0000"/>
                </a:solidFill>
              </a:rPr>
              <a:t>start,int</a:t>
            </a:r>
            <a:r>
              <a:rPr lang="en-US" altLang="zh-CN" sz="2400" dirty="0">
                <a:solidFill>
                  <a:srgbClr val="FF0000"/>
                </a:solidFill>
              </a:rPr>
              <a:t> end);</a:t>
            </a:r>
            <a:endParaRPr lang="en-US" altLang="zh-CN" sz="2400" dirty="0">
              <a:solidFill>
                <a:srgbClr val="FF0000"/>
              </a:solidFill>
            </a:endParaRPr>
          </a:p>
          <a:p>
            <a:pPr marL="0" indent="0">
              <a:buNone/>
            </a:pPr>
            <a:r>
              <a:rPr lang="en-US" altLang="zh-CN" sz="2400" dirty="0" err="1"/>
              <a:t>int</a:t>
            </a:r>
            <a:r>
              <a:rPr lang="en-US" altLang="zh-CN" sz="2400" dirty="0"/>
              <a:t> main()</a:t>
            </a:r>
            <a:endParaRPr lang="en-US" altLang="zh-CN" sz="2400" dirty="0"/>
          </a:p>
          <a:p>
            <a:pPr marL="0" indent="0">
              <a:buNone/>
            </a:pPr>
            <a:r>
              <a:rPr lang="en-US" altLang="zh-CN" sz="2400" dirty="0"/>
              <a:t>{char </a:t>
            </a:r>
            <a:r>
              <a:rPr lang="en-US" altLang="zh-CN" sz="2400" dirty="0" err="1"/>
              <a:t>str</a:t>
            </a:r>
            <a:r>
              <a:rPr lang="en-US" altLang="zh-CN" sz="2400" dirty="0"/>
              <a:t>[100]; 	</a:t>
            </a:r>
            <a:r>
              <a:rPr lang="en-US" altLang="zh-CN" sz="2400" dirty="0" err="1"/>
              <a:t>int</a:t>
            </a:r>
            <a:r>
              <a:rPr lang="en-US" altLang="zh-CN" sz="2400" dirty="0"/>
              <a:t> start=0,end,i;</a:t>
            </a:r>
            <a:endParaRPr lang="en-US" altLang="zh-CN" sz="2400" dirty="0"/>
          </a:p>
          <a:p>
            <a:pPr marL="0" indent="0">
              <a:buNone/>
            </a:pPr>
            <a:r>
              <a:rPr lang="en-US" altLang="zh-CN" sz="2400" dirty="0"/>
              <a:t> </a:t>
            </a:r>
            <a:r>
              <a:rPr lang="en-US" altLang="zh-CN" sz="2400" dirty="0" err="1"/>
              <a:t>int</a:t>
            </a:r>
            <a:r>
              <a:rPr lang="en-US" altLang="zh-CN" sz="2400" dirty="0"/>
              <a:t> flag=0;   /*0</a:t>
            </a:r>
            <a:r>
              <a:rPr lang="zh-CN" altLang="en-US" sz="2400" dirty="0"/>
              <a:t>：</a:t>
            </a:r>
            <a:r>
              <a:rPr lang="en-US" altLang="zh-CN" sz="2400" dirty="0"/>
              <a:t>No</a:t>
            </a:r>
            <a:r>
              <a:rPr lang="zh-CN" altLang="en-US" sz="2400" dirty="0"/>
              <a:t>，</a:t>
            </a:r>
            <a:r>
              <a:rPr lang="en-US" altLang="zh-CN" sz="2400" dirty="0"/>
              <a:t>1</a:t>
            </a:r>
            <a:r>
              <a:rPr lang="zh-CN" altLang="en-US" sz="2400" dirty="0"/>
              <a:t>：</a:t>
            </a:r>
            <a:r>
              <a:rPr lang="en-US" altLang="zh-CN" sz="2400" dirty="0"/>
              <a:t>yes*/</a:t>
            </a:r>
            <a:endParaRPr lang="en-US" altLang="zh-CN" sz="2400" dirty="0"/>
          </a:p>
          <a:p>
            <a:pPr marL="0" indent="0">
              <a:buNone/>
            </a:pPr>
            <a:r>
              <a:rPr lang="en-US" altLang="zh-CN" sz="2400" dirty="0"/>
              <a:t> gets(</a:t>
            </a:r>
            <a:r>
              <a:rPr lang="en-US" altLang="zh-CN" sz="2400" dirty="0" err="1"/>
              <a:t>str</a:t>
            </a:r>
            <a:r>
              <a:rPr lang="en-US" altLang="zh-CN" sz="2400" dirty="0"/>
              <a:t>);</a:t>
            </a:r>
            <a:endParaRPr lang="en-US" altLang="zh-CN" sz="2400" dirty="0"/>
          </a:p>
          <a:p>
            <a:pPr marL="0" indent="0">
              <a:buNone/>
            </a:pPr>
            <a:r>
              <a:rPr lang="en-US" altLang="zh-CN" sz="2400" dirty="0"/>
              <a:t> for(</a:t>
            </a:r>
            <a:r>
              <a:rPr lang="en-US" altLang="zh-CN" sz="2400" dirty="0" err="1"/>
              <a:t>i</a:t>
            </a:r>
            <a:r>
              <a:rPr lang="en-US" altLang="zh-CN" sz="2400" dirty="0"/>
              <a:t>=0;i&lt;100 &amp;&amp; </a:t>
            </a:r>
            <a:r>
              <a:rPr lang="en-US" altLang="zh-CN" sz="2400" dirty="0" err="1"/>
              <a:t>str</a:t>
            </a:r>
            <a:r>
              <a:rPr lang="en-US" altLang="zh-CN" sz="2400" dirty="0"/>
              <a:t>[</a:t>
            </a:r>
            <a:r>
              <a:rPr lang="en-US" altLang="zh-CN" sz="2400" dirty="0" err="1"/>
              <a:t>i</a:t>
            </a:r>
            <a:r>
              <a:rPr lang="en-US" altLang="zh-CN" sz="2400" dirty="0"/>
              <a:t>]!='\0';i++) ;</a:t>
            </a:r>
            <a:endParaRPr lang="en-US" altLang="zh-CN" sz="2400" dirty="0"/>
          </a:p>
          <a:p>
            <a:pPr marL="0" indent="0">
              <a:buNone/>
            </a:pPr>
            <a:r>
              <a:rPr lang="en-US" altLang="zh-CN" sz="2400" dirty="0"/>
              <a:t> if(</a:t>
            </a:r>
            <a:r>
              <a:rPr lang="en-US" altLang="zh-CN" sz="2400" dirty="0" err="1"/>
              <a:t>i</a:t>
            </a:r>
            <a:r>
              <a:rPr lang="en-US" altLang="zh-CN" sz="2400" dirty="0"/>
              <a:t>!=0)  </a:t>
            </a:r>
            <a:r>
              <a:rPr lang="en-US" altLang="zh-CN" sz="2400" dirty="0" err="1"/>
              <a:t>i</a:t>
            </a:r>
            <a:r>
              <a:rPr lang="en-US" altLang="zh-CN" sz="2400" dirty="0"/>
              <a:t>--;</a:t>
            </a:r>
            <a:endParaRPr lang="en-US" altLang="zh-CN" sz="2400" dirty="0"/>
          </a:p>
          <a:p>
            <a:pPr marL="0" indent="0">
              <a:buNone/>
            </a:pPr>
            <a:r>
              <a:rPr lang="en-US" altLang="zh-CN" sz="2400" dirty="0"/>
              <a:t> end = </a:t>
            </a:r>
            <a:r>
              <a:rPr lang="en-US" altLang="zh-CN" sz="2400" dirty="0" err="1"/>
              <a:t>i</a:t>
            </a:r>
            <a:r>
              <a:rPr lang="en-US" altLang="zh-CN" sz="2400" dirty="0"/>
              <a:t>;</a:t>
            </a:r>
            <a:endParaRPr lang="en-US" altLang="zh-CN" sz="2400" dirty="0"/>
          </a:p>
          <a:p>
            <a:pPr marL="0" indent="0">
              <a:buNone/>
            </a:pPr>
            <a:r>
              <a:rPr lang="en-US" altLang="zh-CN" sz="2400" dirty="0"/>
              <a:t> </a:t>
            </a:r>
            <a:r>
              <a:rPr lang="en-US" altLang="zh-CN" sz="2400" dirty="0">
                <a:solidFill>
                  <a:srgbClr val="FF0000"/>
                </a:solidFill>
              </a:rPr>
              <a:t>flag = </a:t>
            </a:r>
            <a:r>
              <a:rPr lang="en-US" altLang="zh-CN" sz="2400" dirty="0" err="1">
                <a:solidFill>
                  <a:srgbClr val="FF0000"/>
                </a:solidFill>
              </a:rPr>
              <a:t>huiwen</a:t>
            </a:r>
            <a:r>
              <a:rPr lang="en-US" altLang="zh-CN" sz="2400" dirty="0">
                <a:solidFill>
                  <a:srgbClr val="FF0000"/>
                </a:solidFill>
              </a:rPr>
              <a:t>(</a:t>
            </a:r>
            <a:r>
              <a:rPr lang="en-US" altLang="zh-CN" sz="2400" dirty="0" err="1">
                <a:solidFill>
                  <a:srgbClr val="FF0000"/>
                </a:solidFill>
              </a:rPr>
              <a:t>str,start,end</a:t>
            </a:r>
            <a:r>
              <a:rPr lang="en-US" altLang="zh-CN" sz="2400" dirty="0">
                <a:solidFill>
                  <a:srgbClr val="FF0000"/>
                </a:solidFill>
              </a:rPr>
              <a:t>);</a:t>
            </a:r>
            <a:endParaRPr lang="en-US" altLang="zh-CN" sz="2400" dirty="0">
              <a:solidFill>
                <a:srgbClr val="FF0000"/>
              </a:solidFill>
            </a:endParaRPr>
          </a:p>
          <a:p>
            <a:pPr marL="0" indent="0">
              <a:buNone/>
            </a:pPr>
            <a:r>
              <a:rPr lang="en-US" altLang="zh-CN" sz="2400" dirty="0"/>
              <a:t> if(flag==1) 	</a:t>
            </a:r>
            <a:r>
              <a:rPr lang="en-US" altLang="zh-CN" sz="2400" dirty="0" err="1"/>
              <a:t>printf</a:t>
            </a:r>
            <a:r>
              <a:rPr lang="en-US" altLang="zh-CN" sz="2400" dirty="0"/>
              <a:t>("Yes\n");</a:t>
            </a:r>
            <a:endParaRPr lang="en-US" altLang="zh-CN" sz="2400" dirty="0"/>
          </a:p>
          <a:p>
            <a:pPr marL="0" indent="0">
              <a:buNone/>
            </a:pPr>
            <a:r>
              <a:rPr lang="en-US" altLang="zh-CN" sz="2400" dirty="0"/>
              <a:t> else </a:t>
            </a:r>
            <a:r>
              <a:rPr lang="en-US" altLang="zh-CN" sz="2400" dirty="0" err="1"/>
              <a:t>printf</a:t>
            </a:r>
            <a:r>
              <a:rPr lang="en-US" altLang="zh-CN" sz="2400" dirty="0"/>
              <a:t>("No\n");</a:t>
            </a:r>
            <a:endParaRPr lang="en-US" altLang="zh-CN" sz="2400" dirty="0"/>
          </a:p>
          <a:p>
            <a:pPr marL="0" indent="0">
              <a:buNone/>
            </a:pPr>
            <a:r>
              <a:rPr lang="en-US" altLang="zh-CN" sz="2400" dirty="0"/>
              <a:t>}</a:t>
            </a:r>
            <a:endParaRPr lang="en-US" altLang="zh-CN" sz="2400" dirty="0"/>
          </a:p>
        </p:txBody>
      </p:sp>
      <p:sp>
        <p:nvSpPr>
          <p:cNvPr id="3" name="标题 2"/>
          <p:cNvSpPr>
            <a:spLocks noGrp="1"/>
          </p:cNvSpPr>
          <p:nvPr>
            <p:ph type="title"/>
          </p:nvPr>
        </p:nvSpPr>
        <p:spPr/>
        <p:txBody>
          <a:bodyPr/>
          <a:lstStyle/>
          <a:p>
            <a:r>
              <a:rPr lang="zh-CN" altLang="en-US" dirty="0">
                <a:solidFill>
                  <a:srgbClr val="FF0000"/>
                </a:solidFill>
              </a:rPr>
              <a:t>回文字符串（</a:t>
            </a:r>
            <a:r>
              <a:rPr lang="en-US" altLang="zh-CN" dirty="0">
                <a:solidFill>
                  <a:srgbClr val="FF0000"/>
                </a:solidFill>
              </a:rPr>
              <a:t>1</a:t>
            </a:r>
            <a:r>
              <a:rPr lang="zh-CN" altLang="en-US" dirty="0">
                <a:solidFill>
                  <a:srgbClr val="FF0000"/>
                </a:solidFill>
              </a:rPr>
              <a:t>）</a:t>
            </a:r>
            <a:endParaRPr lang="zh-CN" altLang="en-US" dirty="0"/>
          </a:p>
        </p:txBody>
      </p:sp>
    </p:spTree>
  </p:cSld>
  <p:clrMapOvr>
    <a:masterClrMapping/>
  </p:clrMapOvr>
  <p:transition>
    <p:strips dir="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68761"/>
            <a:ext cx="8229600" cy="4525963"/>
          </a:xfrm>
        </p:spPr>
        <p:txBody>
          <a:bodyPr/>
          <a:lstStyle/>
          <a:p>
            <a:pPr marL="0" indent="0">
              <a:buNone/>
            </a:pPr>
            <a:r>
              <a:rPr lang="en-US" altLang="zh-CN" sz="2800" dirty="0" err="1">
                <a:solidFill>
                  <a:srgbClr val="FF0000"/>
                </a:solidFill>
              </a:rPr>
              <a:t>int</a:t>
            </a:r>
            <a:r>
              <a:rPr lang="en-US" altLang="zh-CN" sz="2800" dirty="0">
                <a:solidFill>
                  <a:srgbClr val="FF0000"/>
                </a:solidFill>
              </a:rPr>
              <a:t> </a:t>
            </a:r>
            <a:r>
              <a:rPr lang="en-US" altLang="zh-CN" sz="2800" dirty="0" err="1">
                <a:solidFill>
                  <a:srgbClr val="FF0000"/>
                </a:solidFill>
              </a:rPr>
              <a:t>huiwen</a:t>
            </a:r>
            <a:r>
              <a:rPr lang="en-US" altLang="zh-CN" sz="2800" dirty="0">
                <a:solidFill>
                  <a:srgbClr val="FF0000"/>
                </a:solidFill>
              </a:rPr>
              <a:t>(char </a:t>
            </a:r>
            <a:r>
              <a:rPr lang="en-US" altLang="zh-CN" sz="2800" dirty="0" err="1">
                <a:solidFill>
                  <a:srgbClr val="FF0000"/>
                </a:solidFill>
              </a:rPr>
              <a:t>str</a:t>
            </a:r>
            <a:r>
              <a:rPr lang="en-US" altLang="zh-CN" sz="2800" dirty="0">
                <a:solidFill>
                  <a:srgbClr val="FF0000"/>
                </a:solidFill>
              </a:rPr>
              <a:t>[],</a:t>
            </a:r>
            <a:r>
              <a:rPr lang="en-US" altLang="zh-CN" sz="2800" dirty="0" err="1">
                <a:solidFill>
                  <a:srgbClr val="FF0000"/>
                </a:solidFill>
              </a:rPr>
              <a:t>int</a:t>
            </a:r>
            <a:r>
              <a:rPr lang="en-US" altLang="zh-CN" sz="2800" dirty="0">
                <a:solidFill>
                  <a:srgbClr val="FF0000"/>
                </a:solidFill>
              </a:rPr>
              <a:t> </a:t>
            </a:r>
            <a:r>
              <a:rPr lang="en-US" altLang="zh-CN" sz="2800" dirty="0" err="1">
                <a:solidFill>
                  <a:srgbClr val="FF0000"/>
                </a:solidFill>
              </a:rPr>
              <a:t>start,int</a:t>
            </a:r>
            <a:r>
              <a:rPr lang="en-US" altLang="zh-CN" sz="2800" dirty="0">
                <a:solidFill>
                  <a:srgbClr val="FF0000"/>
                </a:solidFill>
              </a:rPr>
              <a:t> end)</a:t>
            </a:r>
            <a:endParaRPr lang="en-US" altLang="zh-CN" sz="2800" dirty="0">
              <a:solidFill>
                <a:srgbClr val="FF0000"/>
              </a:solidFill>
            </a:endParaRPr>
          </a:p>
          <a:p>
            <a:pPr marL="0" indent="0">
              <a:buNone/>
            </a:pPr>
            <a:r>
              <a:rPr lang="en-US" altLang="zh-CN" sz="2800" dirty="0"/>
              <a:t>{if(start==end )</a:t>
            </a:r>
            <a:endParaRPr lang="en-US" altLang="zh-CN" sz="2800" dirty="0"/>
          </a:p>
          <a:p>
            <a:pPr marL="0" indent="0">
              <a:buNone/>
            </a:pPr>
            <a:r>
              <a:rPr lang="en-US" altLang="zh-CN" sz="2800" dirty="0"/>
              <a:t>         {	if(</a:t>
            </a:r>
            <a:r>
              <a:rPr lang="en-US" altLang="zh-CN" sz="2800" dirty="0" err="1"/>
              <a:t>str</a:t>
            </a:r>
            <a:r>
              <a:rPr lang="en-US" altLang="zh-CN" sz="2800" dirty="0"/>
              <a:t>[start] ==</a:t>
            </a:r>
            <a:r>
              <a:rPr lang="en-US" altLang="zh-CN" sz="2800" dirty="0" err="1"/>
              <a:t>str</a:t>
            </a:r>
            <a:r>
              <a:rPr lang="en-US" altLang="zh-CN" sz="2800" dirty="0"/>
              <a:t>[end]) return 1;</a:t>
            </a:r>
            <a:endParaRPr lang="en-US" altLang="zh-CN" sz="2800" dirty="0"/>
          </a:p>
          <a:p>
            <a:pPr marL="0" indent="0">
              <a:buNone/>
            </a:pPr>
            <a:r>
              <a:rPr lang="en-US" altLang="zh-CN" sz="2800" dirty="0"/>
              <a:t>	else return 0;}</a:t>
            </a:r>
            <a:endParaRPr lang="en-US" altLang="zh-CN" sz="2800" dirty="0"/>
          </a:p>
          <a:p>
            <a:pPr marL="0" indent="0">
              <a:buNone/>
            </a:pPr>
            <a:r>
              <a:rPr lang="en-US" altLang="zh-CN" sz="2800" dirty="0"/>
              <a:t>else if (start+1 == end)</a:t>
            </a:r>
            <a:endParaRPr lang="en-US" altLang="zh-CN" sz="2800" dirty="0"/>
          </a:p>
          <a:p>
            <a:pPr marL="0" indent="0">
              <a:buNone/>
            </a:pPr>
            <a:r>
              <a:rPr lang="en-US" altLang="zh-CN" sz="2800" dirty="0"/>
              <a:t>         {	if(</a:t>
            </a:r>
            <a:r>
              <a:rPr lang="en-US" altLang="zh-CN" sz="2800" dirty="0" err="1"/>
              <a:t>str</a:t>
            </a:r>
            <a:r>
              <a:rPr lang="en-US" altLang="zh-CN" sz="2800" dirty="0"/>
              <a:t>[start] ==</a:t>
            </a:r>
            <a:r>
              <a:rPr lang="en-US" altLang="zh-CN" sz="2800" dirty="0" err="1"/>
              <a:t>str</a:t>
            </a:r>
            <a:r>
              <a:rPr lang="en-US" altLang="zh-CN" sz="2800" dirty="0"/>
              <a:t>[end]) return 1;</a:t>
            </a:r>
            <a:endParaRPr lang="en-US" altLang="zh-CN" sz="2800" dirty="0"/>
          </a:p>
          <a:p>
            <a:pPr marL="0" indent="0">
              <a:buNone/>
            </a:pPr>
            <a:r>
              <a:rPr lang="en-US" altLang="zh-CN" sz="2800" dirty="0"/>
              <a:t>	else return 0;}</a:t>
            </a:r>
            <a:endParaRPr lang="en-US" altLang="zh-CN" sz="2800" dirty="0"/>
          </a:p>
          <a:p>
            <a:pPr marL="0" indent="0">
              <a:buNone/>
            </a:pPr>
            <a:r>
              <a:rPr lang="en-US" altLang="zh-CN" sz="2800" dirty="0"/>
              <a:t>else if(</a:t>
            </a:r>
            <a:r>
              <a:rPr lang="en-US" altLang="zh-CN" sz="2800" dirty="0" err="1"/>
              <a:t>str</a:t>
            </a:r>
            <a:r>
              <a:rPr lang="en-US" altLang="zh-CN" sz="2800" dirty="0"/>
              <a:t>[start]==</a:t>
            </a:r>
            <a:r>
              <a:rPr lang="en-US" altLang="zh-CN" sz="2800" dirty="0" err="1"/>
              <a:t>str</a:t>
            </a:r>
            <a:r>
              <a:rPr lang="en-US" altLang="zh-CN" sz="2800" dirty="0"/>
              <a:t>[end] )</a:t>
            </a:r>
            <a:endParaRPr lang="en-US" altLang="zh-CN" sz="2800" dirty="0"/>
          </a:p>
          <a:p>
            <a:pPr marL="0" indent="0">
              <a:buNone/>
            </a:pPr>
            <a:r>
              <a:rPr lang="en-US" altLang="zh-CN" sz="2800" dirty="0"/>
              <a:t>	</a:t>
            </a:r>
            <a:r>
              <a:rPr lang="en-US" altLang="zh-CN" sz="2800" dirty="0">
                <a:solidFill>
                  <a:srgbClr val="FF0000"/>
                </a:solidFill>
              </a:rPr>
              <a:t>return </a:t>
            </a:r>
            <a:r>
              <a:rPr lang="en-US" altLang="zh-CN" sz="2800" dirty="0" err="1">
                <a:solidFill>
                  <a:srgbClr val="FF0000"/>
                </a:solidFill>
              </a:rPr>
              <a:t>huiwen</a:t>
            </a:r>
            <a:r>
              <a:rPr lang="en-US" altLang="zh-CN" sz="2800" dirty="0">
                <a:solidFill>
                  <a:srgbClr val="FF0000"/>
                </a:solidFill>
              </a:rPr>
              <a:t>(str,start+1, end-1);</a:t>
            </a:r>
            <a:endParaRPr lang="en-US" altLang="zh-CN" sz="2800" dirty="0">
              <a:solidFill>
                <a:srgbClr val="FF0000"/>
              </a:solidFill>
            </a:endParaRPr>
          </a:p>
          <a:p>
            <a:pPr marL="0" indent="0">
              <a:buNone/>
            </a:pPr>
            <a:r>
              <a:rPr lang="en-US" altLang="zh-CN" sz="2800" dirty="0"/>
              <a:t>else return 0;</a:t>
            </a:r>
            <a:endParaRPr lang="en-US" altLang="zh-CN" sz="2800" dirty="0"/>
          </a:p>
          <a:p>
            <a:pPr marL="0" indent="0">
              <a:buNone/>
            </a:pPr>
            <a:r>
              <a:rPr lang="en-US" altLang="zh-CN" sz="2800" dirty="0"/>
              <a:t>}</a:t>
            </a:r>
            <a:endParaRPr lang="zh-CN" altLang="en-US" sz="2800" dirty="0"/>
          </a:p>
        </p:txBody>
      </p:sp>
      <p:sp>
        <p:nvSpPr>
          <p:cNvPr id="3" name="标题 2"/>
          <p:cNvSpPr>
            <a:spLocks noGrp="1"/>
          </p:cNvSpPr>
          <p:nvPr>
            <p:ph type="title"/>
          </p:nvPr>
        </p:nvSpPr>
        <p:spPr/>
        <p:txBody>
          <a:bodyPr/>
          <a:lstStyle/>
          <a:p>
            <a:r>
              <a:rPr lang="zh-CN" altLang="en-US" dirty="0">
                <a:solidFill>
                  <a:srgbClr val="FF0000"/>
                </a:solidFill>
              </a:rPr>
              <a:t>回文字符串（</a:t>
            </a:r>
            <a:r>
              <a:rPr lang="en-US" altLang="zh-CN" dirty="0">
                <a:solidFill>
                  <a:srgbClr val="FF0000"/>
                </a:solidFill>
              </a:rPr>
              <a:t>2</a:t>
            </a:r>
            <a:r>
              <a:rPr lang="zh-CN" altLang="en-US" dirty="0">
                <a:solidFill>
                  <a:srgbClr val="FF0000"/>
                </a:solidFill>
              </a:rPr>
              <a:t>）</a:t>
            </a:r>
            <a:endParaRPr lang="zh-CN" altLang="en-US" dirty="0"/>
          </a:p>
        </p:txBody>
      </p:sp>
    </p:spTree>
  </p:cSld>
  <p:clrMapOvr>
    <a:masterClrMapping/>
  </p:clrMapOvr>
  <p:transition>
    <p:strips dir="ru"/>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31582" y="1257300"/>
            <a:ext cx="8678008" cy="5340350"/>
          </a:xfrm>
        </p:spPr>
        <p:txBody>
          <a:bodyPr/>
          <a:lstStyle/>
          <a:p>
            <a:pPr marL="0" indent="0">
              <a:lnSpc>
                <a:spcPts val="6300"/>
              </a:lnSpc>
              <a:spcBef>
                <a:spcPts val="600"/>
              </a:spcBef>
              <a:buNone/>
              <a:defRPr/>
            </a:pPr>
            <a:r>
              <a:rPr lang="zh-CN" altLang="en-US" sz="3600" dirty="0">
                <a:latin typeface="+mn-ea"/>
              </a:rPr>
              <a:t>    刚刚 </a:t>
            </a:r>
            <a:r>
              <a:rPr lang="en-US" altLang="zh-CN" sz="3600" dirty="0">
                <a:latin typeface="+mn-ea"/>
              </a:rPr>
              <a:t>helpdesk </a:t>
            </a:r>
            <a:r>
              <a:rPr lang="zh-CN" altLang="en-US" sz="3600" dirty="0">
                <a:latin typeface="+mn-ea"/>
              </a:rPr>
              <a:t>一同事跟我说，今天新来一员工，英文名叫 </a:t>
            </a:r>
            <a:r>
              <a:rPr lang="en-US" altLang="zh-CN" sz="3600" dirty="0">
                <a:latin typeface="+mn-ea"/>
              </a:rPr>
              <a:t>null</a:t>
            </a:r>
            <a:r>
              <a:rPr lang="zh-CN" altLang="en-US" sz="3600" dirty="0">
                <a:latin typeface="+mn-ea"/>
              </a:rPr>
              <a:t>。账号创建之后，现在公司所有的管理系统都崩溃了</a:t>
            </a:r>
            <a:r>
              <a:rPr lang="en-US" altLang="zh-CN" sz="3600" dirty="0">
                <a:latin typeface="+mn-ea"/>
              </a:rPr>
              <a:t>......</a:t>
            </a:r>
            <a:endParaRPr lang="en-US" altLang="zh-CN" sz="3600" dirty="0">
              <a:latin typeface="+mn-ea"/>
            </a:endParaRPr>
          </a:p>
          <a:p>
            <a:pPr>
              <a:lnSpc>
                <a:spcPts val="6300"/>
              </a:lnSpc>
              <a:spcBef>
                <a:spcPts val="600"/>
              </a:spcBef>
              <a:buNone/>
              <a:defRPr/>
            </a:pPr>
            <a:endParaRPr lang="zh-CN" altLang="en-US" sz="3600" dirty="0"/>
          </a:p>
        </p:txBody>
      </p:sp>
      <p:sp>
        <p:nvSpPr>
          <p:cNvPr id="126979" name="标题 5"/>
          <p:cNvSpPr>
            <a:spLocks noGrp="1"/>
          </p:cNvSpPr>
          <p:nvPr>
            <p:ph type="title"/>
          </p:nvPr>
        </p:nvSpPr>
        <p:spPr/>
        <p:txBody>
          <a:bodyPr/>
          <a:lstStyle/>
          <a:p>
            <a:pPr eaLnBrk="1" hangingPunct="1"/>
            <a:r>
              <a:rPr lang="zh-CN" altLang="en-US"/>
              <a:t>他叫 </a:t>
            </a:r>
            <a:r>
              <a:rPr lang="en-US" altLang="zh-CN"/>
              <a:t>NULL</a:t>
            </a:r>
            <a:endParaRPr lang="zh-CN" altLang="en-US"/>
          </a:p>
        </p:txBody>
      </p:sp>
      <p:sp>
        <p:nvSpPr>
          <p:cNvPr id="12698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0585E78-01BA-405D-BB5A-96F03C8094EE}" type="slidenum">
              <a:rPr lang="zh-CN" altLang="en-US" b="0">
                <a:solidFill>
                  <a:srgbClr val="000000"/>
                </a:solidFill>
              </a:rPr>
            </a:fld>
            <a:endParaRPr lang="zh-CN" altLang="en-US" b="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0" name="WordArt 6"/>
          <p:cNvSpPr>
            <a:spLocks noChangeArrowheads="1" noChangeShapeType="1" noTextEdit="1"/>
          </p:cNvSpPr>
          <p:nvPr/>
        </p:nvSpPr>
        <p:spPr bwMode="auto">
          <a:xfrm>
            <a:off x="1893278" y="1662113"/>
            <a:ext cx="5842489" cy="1682750"/>
          </a:xfrm>
          <a:prstGeom prst="rect">
            <a:avLst/>
          </a:prstGeom>
        </p:spPr>
        <p:txBody>
          <a:bodyPr wrap="none" fromWordArt="1">
            <a:prstTxWarp prst="textPlain">
              <a:avLst>
                <a:gd name="adj" fmla="val 50000"/>
              </a:avLst>
            </a:prstTxWarp>
          </a:bodyPr>
          <a:lstStyle/>
          <a:p>
            <a:pPr algn="ctr" eaLnBrk="1" fontAlgn="auto" hangingPunct="1">
              <a:spcBef>
                <a:spcPts val="0"/>
              </a:spcBef>
              <a:spcAft>
                <a:spcPts val="0"/>
              </a:spcAft>
            </a:pPr>
            <a:r>
              <a:rPr lang="en-US" altLang="zh-CN" sz="3600" kern="10">
                <a:ln w="12700" cap="sq">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华文行楷" panose="02010800040101010101" charset="-122"/>
                <a:ea typeface="华文行楷" panose="02010800040101010101" charset="-122"/>
              </a:rPr>
              <a:t>Lecture 8</a:t>
            </a:r>
            <a:endParaRPr lang="zh-CN" altLang="en-US" sz="3600" kern="10">
              <a:ln w="12700" cap="sq">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华文行楷" panose="02010800040101010101" charset="-122"/>
              <a:ea typeface="华文行楷" panose="02010800040101010101" charset="-122"/>
            </a:endParaRPr>
          </a:p>
        </p:txBody>
      </p:sp>
      <p:sp>
        <p:nvSpPr>
          <p:cNvPr id="338951" name="Rectangle 7"/>
          <p:cNvSpPr>
            <a:spLocks noGrp="1" noChangeArrowheads="1"/>
          </p:cNvSpPr>
          <p:nvPr>
            <p:ph type="subTitle" idx="1"/>
          </p:nvPr>
        </p:nvSpPr>
        <p:spPr>
          <a:xfrm>
            <a:off x="1752600" y="3636963"/>
            <a:ext cx="6400800" cy="1752600"/>
          </a:xfrm>
        </p:spPr>
        <p:txBody>
          <a:bodyPr/>
          <a:lstStyle/>
          <a:p>
            <a:pPr eaLnBrk="1" hangingPunct="1"/>
            <a:r>
              <a:rPr lang="zh-CN" altLang="en-US" sz="4400" b="1" i="1">
                <a:solidFill>
                  <a:srgbClr val="0000FF"/>
                </a:solidFill>
                <a:latin typeface="Times New Roman" panose="02020603050405020304" pitchFamily="18" charset="0"/>
              </a:rPr>
              <a:t>指针</a:t>
            </a:r>
            <a:endParaRPr lang="en-US" altLang="zh-CN" sz="4400" b="1" i="1">
              <a:solidFill>
                <a:srgbClr val="0000FF"/>
              </a:solidFill>
              <a:latin typeface="Times New Roman" panose="02020603050405020304" pitchFamily="18" charset="0"/>
            </a:endParaRPr>
          </a:p>
          <a:p>
            <a:pPr eaLnBrk="1" hangingPunct="1"/>
            <a:r>
              <a:rPr lang="en-US" altLang="zh-CN" sz="4400" b="1" i="1">
                <a:solidFill>
                  <a:srgbClr val="0000FF"/>
                </a:solidFill>
                <a:latin typeface="Times New Roman" panose="02020603050405020304" pitchFamily="18" charset="0"/>
              </a:rPr>
              <a:t>Pointer </a:t>
            </a:r>
            <a:endParaRPr lang="en-US" altLang="zh-CN" sz="4400" b="1" i="1">
              <a:solidFill>
                <a:srgbClr val="0000FF"/>
              </a:solidFill>
              <a:latin typeface="Times New Roman" panose="02020603050405020304" pitchFamily="18" charset="0"/>
            </a:endParaRPr>
          </a:p>
        </p:txBody>
      </p:sp>
      <p:sp>
        <p:nvSpPr>
          <p:cNvPr id="235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C0C8E55-5C7A-4DA9-A7D8-DF2802B00AC0}"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499"/>
                                          </p:stCondLst>
                                        </p:cTn>
                                        <p:tgtEl>
                                          <p:spTgt spid="338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animBg="1"/>
      <p:bldP spid="338951"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a:xfrm>
            <a:off x="838200" y="1292227"/>
            <a:ext cx="8229600" cy="4525963"/>
          </a:xfrm>
        </p:spPr>
        <p:txBody>
          <a:bodyPr/>
          <a:lstStyle/>
          <a:p>
            <a:pPr eaLnBrk="1" hangingPunct="1">
              <a:buFontTx/>
              <a:buNone/>
            </a:pPr>
            <a:endParaRPr lang="zh-CN" altLang="en-US" sz="2800"/>
          </a:p>
          <a:p>
            <a:pPr eaLnBrk="1" hangingPunct="1">
              <a:buClr>
                <a:srgbClr val="FF0000"/>
              </a:buClr>
            </a:pPr>
            <a:r>
              <a:rPr lang="en-US" altLang="zh-CN" sz="2800" b="1">
                <a:latin typeface="Times New Roman" panose="02020603050405020304" pitchFamily="18" charset="0"/>
              </a:rPr>
              <a:t>Pointer   </a:t>
            </a:r>
            <a:r>
              <a:rPr lang="zh-CN" altLang="en-US" sz="2800" b="1">
                <a:latin typeface="Times New Roman" panose="02020603050405020304" pitchFamily="18" charset="0"/>
              </a:rPr>
              <a:t>指针</a:t>
            </a:r>
            <a:endParaRPr lang="zh-CN" altLang="en-US" sz="2800" b="1">
              <a:latin typeface="Times New Roman" panose="02020603050405020304" pitchFamily="18" charset="0"/>
            </a:endParaRPr>
          </a:p>
          <a:p>
            <a:pPr eaLnBrk="1" hangingPunct="1">
              <a:buClr>
                <a:srgbClr val="FF0000"/>
              </a:buClr>
            </a:pPr>
            <a:r>
              <a:rPr lang="en-US" altLang="zh-CN" sz="2800" b="1">
                <a:latin typeface="Times New Roman" panose="02020603050405020304" pitchFamily="18" charset="0"/>
              </a:rPr>
              <a:t>Address </a:t>
            </a:r>
            <a:r>
              <a:rPr lang="zh-CN" altLang="en-US" sz="2800" b="1">
                <a:latin typeface="Times New Roman" panose="02020603050405020304" pitchFamily="18" charset="0"/>
              </a:rPr>
              <a:t>地址</a:t>
            </a:r>
            <a:endParaRPr lang="zh-CN" altLang="en-US" sz="2800" b="1">
              <a:latin typeface="Times New Roman" panose="02020603050405020304" pitchFamily="18" charset="0"/>
            </a:endParaRPr>
          </a:p>
          <a:p>
            <a:pPr eaLnBrk="1" hangingPunct="1">
              <a:buClr>
                <a:srgbClr val="FF0000"/>
              </a:buClr>
            </a:pPr>
            <a:r>
              <a:rPr lang="en-US" altLang="zh-CN" sz="2800" b="1">
                <a:latin typeface="Times New Roman" panose="02020603050405020304" pitchFamily="18" charset="0"/>
              </a:rPr>
              <a:t>Memory  </a:t>
            </a:r>
            <a:r>
              <a:rPr lang="zh-CN" altLang="en-US" sz="2800" b="1">
                <a:latin typeface="Times New Roman" panose="02020603050405020304" pitchFamily="18" charset="0"/>
              </a:rPr>
              <a:t>内存</a:t>
            </a:r>
            <a:endParaRPr lang="zh-CN" altLang="en-US" sz="2800" b="1">
              <a:latin typeface="Times New Roman" panose="02020603050405020304" pitchFamily="18" charset="0"/>
            </a:endParaRPr>
          </a:p>
          <a:p>
            <a:pPr eaLnBrk="1" hangingPunct="1">
              <a:buClr>
                <a:srgbClr val="FF0000"/>
              </a:buClr>
            </a:pPr>
            <a:r>
              <a:rPr lang="en-US" altLang="zh-CN" sz="2800" b="1">
                <a:latin typeface="Times New Roman" panose="02020603050405020304" pitchFamily="18" charset="0"/>
              </a:rPr>
              <a:t>Memory leak </a:t>
            </a:r>
            <a:r>
              <a:rPr lang="zh-CN" altLang="en-US" sz="2800" b="1">
                <a:latin typeface="Times New Roman" panose="02020603050405020304" pitchFamily="18" charset="0"/>
              </a:rPr>
              <a:t>内存泄漏</a:t>
            </a:r>
            <a:endParaRPr lang="zh-CN" altLang="en-US" sz="2800" b="1">
              <a:latin typeface="Times New Roman" panose="02020603050405020304" pitchFamily="18" charset="0"/>
            </a:endParaRPr>
          </a:p>
          <a:p>
            <a:pPr eaLnBrk="1" hangingPunct="1">
              <a:buClr>
                <a:srgbClr val="FF0000"/>
              </a:buClr>
            </a:pPr>
            <a:r>
              <a:rPr lang="en-US" altLang="zh-CN" sz="2800" b="1">
                <a:latin typeface="Times New Roman" panose="02020603050405020304" pitchFamily="18" charset="0"/>
              </a:rPr>
              <a:t>Memory allocation </a:t>
            </a:r>
            <a:r>
              <a:rPr lang="zh-CN" altLang="en-US" sz="2800" b="1">
                <a:latin typeface="Times New Roman" panose="02020603050405020304" pitchFamily="18" charset="0"/>
              </a:rPr>
              <a:t>内存分配</a:t>
            </a:r>
            <a:endParaRPr lang="zh-CN" altLang="en-US" sz="2800" b="1">
              <a:latin typeface="Times New Roman" panose="02020603050405020304" pitchFamily="18" charset="0"/>
            </a:endParaRPr>
          </a:p>
          <a:p>
            <a:pPr eaLnBrk="1" hangingPunct="1">
              <a:buClr>
                <a:srgbClr val="FF0000"/>
              </a:buClr>
              <a:buFont typeface="Wingdings" panose="05000000000000000000" pitchFamily="2" charset="2"/>
              <a:buNone/>
            </a:pPr>
            <a:endParaRPr lang="zh-CN" altLang="en-US" sz="2800" b="1">
              <a:latin typeface="Times New Roman" panose="02020603050405020304" pitchFamily="18" charset="0"/>
            </a:endParaRPr>
          </a:p>
        </p:txBody>
      </p:sp>
      <p:sp>
        <p:nvSpPr>
          <p:cNvPr id="128003" name="Rectangle 2"/>
          <p:cNvSpPr>
            <a:spLocks noGrp="1" noChangeArrowheads="1"/>
          </p:cNvSpPr>
          <p:nvPr>
            <p:ph type="title"/>
          </p:nvPr>
        </p:nvSpPr>
        <p:spPr/>
        <p:txBody>
          <a:bodyPr/>
          <a:lstStyle/>
          <a:p>
            <a:pPr eaLnBrk="1" hangingPunct="1"/>
            <a:r>
              <a:rPr lang="en-US" altLang="zh-CN"/>
              <a:t>TERMS</a:t>
            </a:r>
            <a:endParaRPr lang="en-US" altLang="zh-CN"/>
          </a:p>
        </p:txBody>
      </p:sp>
      <p:sp>
        <p:nvSpPr>
          <p:cNvPr id="1280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A16541A-D0AC-4BC6-A95A-BB237B433BC0}"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0" name="Picture 4" descr="FIG3-15"/>
          <p:cNvPicPr>
            <a:picLocks noChangeAspect="1" noChangeArrowheads="1"/>
          </p:cNvPicPr>
          <p:nvPr/>
        </p:nvPicPr>
        <p:blipFill>
          <a:blip r:embed="rId1">
            <a:extLst>
              <a:ext uri="{28A0092B-C50C-407E-A947-70E740481C1C}">
                <a14:useLocalDpi xmlns:a14="http://schemas.microsoft.com/office/drawing/2010/main" val="0"/>
              </a:ext>
            </a:extLst>
          </a:blip>
          <a:srcRect l="4301" r="3651"/>
          <a:stretch>
            <a:fillRect/>
          </a:stretch>
        </p:blipFill>
        <p:spPr bwMode="auto">
          <a:xfrm>
            <a:off x="548141" y="646476"/>
            <a:ext cx="5871797"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p:nvPr/>
        </p:nvGrpSpPr>
        <p:grpSpPr bwMode="auto">
          <a:xfrm>
            <a:off x="6419261" y="630240"/>
            <a:ext cx="2754049" cy="3609975"/>
            <a:chOff x="3595" y="311"/>
            <a:chExt cx="1508" cy="1807"/>
          </a:xfrm>
        </p:grpSpPr>
        <p:sp>
          <p:nvSpPr>
            <p:cNvPr id="24583" name="Rectangle 6"/>
            <p:cNvSpPr>
              <a:spLocks noChangeArrowheads="1"/>
            </p:cNvSpPr>
            <p:nvPr/>
          </p:nvSpPr>
          <p:spPr bwMode="auto">
            <a:xfrm>
              <a:off x="4241" y="527"/>
              <a:ext cx="862" cy="1542"/>
            </a:xfrm>
            <a:prstGeom prst="rect">
              <a:avLst/>
            </a:prstGeom>
            <a:solidFill>
              <a:srgbClr val="CCFFFF"/>
            </a:solidFill>
            <a:ln w="12700">
              <a:solidFill>
                <a:schemeClr val="tx1"/>
              </a:solidFill>
              <a:miter lim="800000"/>
            </a:ln>
          </p:spPr>
          <p:txBody>
            <a:bodyPr wrap="none" anchor="ctr"/>
            <a:lstStyle/>
            <a:p>
              <a:pPr algn="ctr" eaLnBrk="1" fontAlgn="auto" hangingPunct="1">
                <a:lnSpc>
                  <a:spcPct val="85000"/>
                </a:lnSpc>
                <a:spcBef>
                  <a:spcPts val="0"/>
                </a:spcBef>
                <a:spcAft>
                  <a:spcPts val="0"/>
                </a:spcAft>
              </a:pPr>
              <a:r>
                <a:rPr lang="en-US" altLang="zh-CN" sz="2400" b="0">
                  <a:solidFill>
                    <a:srgbClr val="333399"/>
                  </a:solidFill>
                </a:rPr>
                <a:t>10011001</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11001010</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10001100</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00001011</a:t>
              </a: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spcBef>
                  <a:spcPts val="0"/>
                </a:spcBef>
                <a:spcAft>
                  <a:spcPts val="0"/>
                </a:spcAft>
              </a:pPr>
              <a:r>
                <a:rPr lang="en-US" altLang="zh-CN" sz="2400" b="0">
                  <a:solidFill>
                    <a:srgbClr val="333399"/>
                  </a:solidFill>
                </a:rPr>
                <a:t>11001010</a:t>
              </a:r>
              <a:endParaRPr lang="en-US" altLang="zh-CN" sz="2400" b="0">
                <a:solidFill>
                  <a:srgbClr val="333399"/>
                </a:solidFill>
              </a:endParaRPr>
            </a:p>
            <a:p>
              <a:pPr algn="ctr" eaLnBrk="1" fontAlgn="auto" hangingPunct="1">
                <a:spcBef>
                  <a:spcPts val="0"/>
                </a:spcBef>
                <a:spcAft>
                  <a:spcPts val="0"/>
                </a:spcAft>
              </a:pPr>
              <a:r>
                <a:rPr lang="en-US" altLang="zh-CN" sz="2400" b="0">
                  <a:solidFill>
                    <a:srgbClr val="333399"/>
                  </a:solidFill>
                </a:rPr>
                <a:t>10001100</a:t>
              </a:r>
              <a:endParaRPr lang="en-US" altLang="zh-CN" sz="2400" b="0">
                <a:solidFill>
                  <a:srgbClr val="333399"/>
                </a:solidFill>
              </a:endParaRPr>
            </a:p>
          </p:txBody>
        </p:sp>
        <p:sp>
          <p:nvSpPr>
            <p:cNvPr id="24584" name="Line 7"/>
            <p:cNvSpPr>
              <a:spLocks noChangeShapeType="1"/>
            </p:cNvSpPr>
            <p:nvPr/>
          </p:nvSpPr>
          <p:spPr bwMode="auto">
            <a:xfrm>
              <a:off x="4241" y="709"/>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5" name="Line 8"/>
            <p:cNvSpPr>
              <a:spLocks noChangeShapeType="1"/>
            </p:cNvSpPr>
            <p:nvPr/>
          </p:nvSpPr>
          <p:spPr bwMode="auto">
            <a:xfrm>
              <a:off x="4241" y="1026"/>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6" name="Line 9"/>
            <p:cNvSpPr>
              <a:spLocks noChangeShapeType="1"/>
            </p:cNvSpPr>
            <p:nvPr/>
          </p:nvSpPr>
          <p:spPr bwMode="auto">
            <a:xfrm>
              <a:off x="4241" y="845"/>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7" name="Line 10"/>
            <p:cNvSpPr>
              <a:spLocks noChangeShapeType="1"/>
            </p:cNvSpPr>
            <p:nvPr/>
          </p:nvSpPr>
          <p:spPr bwMode="auto">
            <a:xfrm>
              <a:off x="4241" y="1207"/>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8" name="Line 11"/>
            <p:cNvSpPr>
              <a:spLocks noChangeShapeType="1"/>
            </p:cNvSpPr>
            <p:nvPr/>
          </p:nvSpPr>
          <p:spPr bwMode="auto">
            <a:xfrm>
              <a:off x="4241" y="1706"/>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9" name="Line 12"/>
            <p:cNvSpPr>
              <a:spLocks noChangeShapeType="1"/>
            </p:cNvSpPr>
            <p:nvPr/>
          </p:nvSpPr>
          <p:spPr bwMode="auto">
            <a:xfrm>
              <a:off x="4241" y="1888"/>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90" name="Rectangle 13"/>
            <p:cNvSpPr>
              <a:spLocks noChangeArrowheads="1"/>
            </p:cNvSpPr>
            <p:nvPr/>
          </p:nvSpPr>
          <p:spPr bwMode="auto">
            <a:xfrm>
              <a:off x="3595" y="311"/>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1" fontAlgn="auto" hangingPunct="1">
                <a:spcBef>
                  <a:spcPts val="0"/>
                </a:spcBef>
                <a:spcAft>
                  <a:spcPts val="0"/>
                </a:spcAft>
              </a:pPr>
              <a:r>
                <a:rPr kumimoji="1" lang="en-US" altLang="zh-CN" sz="2400">
                  <a:solidFill>
                    <a:srgbClr val="000000"/>
                  </a:solidFill>
                </a:rPr>
                <a:t>Address</a:t>
              </a:r>
              <a:endParaRPr kumimoji="1" lang="en-US" altLang="zh-CN" sz="2400">
                <a:solidFill>
                  <a:srgbClr val="000000"/>
                </a:solidFill>
              </a:endParaRPr>
            </a:p>
          </p:txBody>
        </p:sp>
        <p:sp>
          <p:nvSpPr>
            <p:cNvPr id="24591" name="Rectangle 14"/>
            <p:cNvSpPr>
              <a:spLocks noChangeArrowheads="1"/>
            </p:cNvSpPr>
            <p:nvPr/>
          </p:nvSpPr>
          <p:spPr bwMode="auto">
            <a:xfrm>
              <a:off x="3756" y="500"/>
              <a:ext cx="438" cy="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1" fontAlgn="auto" hangingPunct="1">
                <a:spcBef>
                  <a:spcPts val="0"/>
                </a:spcBef>
                <a:spcAft>
                  <a:spcPts val="0"/>
                </a:spcAft>
              </a:pPr>
              <a:r>
                <a:rPr kumimoji="1" lang="en-US" altLang="zh-CN" sz="2400">
                  <a:solidFill>
                    <a:srgbClr val="000000"/>
                  </a:solidFill>
                </a:rPr>
                <a:t>0001</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0002</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0003</a:t>
              </a:r>
              <a:endParaRPr kumimoji="1" lang="en-US" altLang="zh-CN" sz="2400">
                <a:solidFill>
                  <a:srgbClr val="000000"/>
                </a:solidFill>
              </a:endParaRPr>
            </a:p>
            <a:p>
              <a:pPr algn="ctr" eaLnBrk="1" fontAlgn="auto" hangingPunct="1">
                <a:spcBef>
                  <a:spcPts val="0"/>
                </a:spcBef>
                <a:spcAft>
                  <a:spcPts val="0"/>
                </a:spcAft>
              </a:pPr>
              <a:endParaRPr kumimoji="1" lang="en-US" altLang="zh-CN" sz="2400">
                <a:solidFill>
                  <a:srgbClr val="000000"/>
                </a:solidFill>
              </a:endParaRPr>
            </a:p>
            <a:p>
              <a:pPr algn="ctr" eaLnBrk="1" fontAlgn="auto" hangingPunct="1">
                <a:spcBef>
                  <a:spcPts val="0"/>
                </a:spcBef>
                <a:spcAft>
                  <a:spcPts val="0"/>
                </a:spcAft>
              </a:pPr>
              <a:endParaRPr kumimoji="1" lang="en-US" altLang="zh-CN">
                <a:solidFill>
                  <a:srgbClr val="000000"/>
                </a:solidFill>
              </a:endParaRPr>
            </a:p>
            <a:p>
              <a:pPr algn="ctr" eaLnBrk="1" fontAlgn="auto" hangingPunct="1">
                <a:spcBef>
                  <a:spcPts val="0"/>
                </a:spcBef>
                <a:spcAft>
                  <a:spcPts val="0"/>
                </a:spcAft>
              </a:pPr>
              <a:endParaRPr kumimoji="1" lang="en-US" altLang="zh-CN">
                <a:solidFill>
                  <a:srgbClr val="000000"/>
                </a:solidFill>
              </a:endParaRPr>
            </a:p>
            <a:p>
              <a:pPr algn="ctr" eaLnBrk="1" fontAlgn="auto" hangingPunct="1">
                <a:spcBef>
                  <a:spcPts val="0"/>
                </a:spcBef>
                <a:spcAft>
                  <a:spcPts val="0"/>
                </a:spcAft>
              </a:pP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1023</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1024</a:t>
              </a:r>
              <a:endParaRPr kumimoji="1" lang="en-US" altLang="zh-CN" sz="2400">
                <a:solidFill>
                  <a:srgbClr val="000000"/>
                </a:solidFill>
              </a:endParaRPr>
            </a:p>
          </p:txBody>
        </p:sp>
      </p:grpSp>
      <p:sp>
        <p:nvSpPr>
          <p:cNvPr id="229391" name="Rectangle 15"/>
          <p:cNvSpPr>
            <a:spLocks noChangeArrowheads="1"/>
          </p:cNvSpPr>
          <p:nvPr/>
        </p:nvSpPr>
        <p:spPr bwMode="auto">
          <a:xfrm>
            <a:off x="1227008" y="5023378"/>
            <a:ext cx="6805246" cy="64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fontAlgn="auto" hangingPunct="1">
              <a:spcBef>
                <a:spcPct val="20000"/>
              </a:spcBef>
              <a:spcAft>
                <a:spcPts val="0"/>
              </a:spcAft>
              <a:buClr>
                <a:srgbClr val="009999"/>
              </a:buClr>
              <a:buSzPct val="75000"/>
              <a:buFont typeface="Wingdings" panose="05000000000000000000" pitchFamily="2" charset="2"/>
              <a:buChar char="l"/>
            </a:pPr>
            <a:r>
              <a:rPr lang="en-US" altLang="zh-CN" sz="2700" dirty="0">
                <a:solidFill>
                  <a:srgbClr val="CC0000"/>
                </a:solidFill>
                <a:latin typeface="Calibri" panose="020F0502020204030204"/>
                <a:ea typeface="楷体_GB2312" pitchFamily="49" charset="-122"/>
              </a:rPr>
              <a:t>Can address store in memory?</a:t>
            </a:r>
            <a:endParaRPr lang="en-US" altLang="zh-CN" sz="2700" dirty="0">
              <a:solidFill>
                <a:srgbClr val="CC0000"/>
              </a:solidFill>
              <a:latin typeface="Calibri" panose="020F0502020204030204"/>
              <a:ea typeface="楷体_GB2312" pitchFamily="49" charset="-122"/>
            </a:endParaRPr>
          </a:p>
        </p:txBody>
      </p:sp>
      <p:sp>
        <p:nvSpPr>
          <p:cNvPr id="229392" name="Rectangle 16"/>
          <p:cNvSpPr>
            <a:spLocks noChangeArrowheads="1"/>
          </p:cNvSpPr>
          <p:nvPr/>
        </p:nvSpPr>
        <p:spPr bwMode="auto">
          <a:xfrm>
            <a:off x="1223141" y="5868095"/>
            <a:ext cx="6803780" cy="64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fontAlgn="auto" hangingPunct="1">
              <a:spcBef>
                <a:spcPct val="20000"/>
              </a:spcBef>
              <a:spcAft>
                <a:spcPts val="0"/>
              </a:spcAft>
              <a:buClr>
                <a:srgbClr val="009999"/>
              </a:buClr>
              <a:buSzPct val="75000"/>
              <a:buFont typeface="Wingdings" panose="05000000000000000000" pitchFamily="2" charset="2"/>
              <a:buChar char="l"/>
            </a:pPr>
            <a:r>
              <a:rPr lang="en-US" altLang="zh-CN" sz="2700" dirty="0">
                <a:solidFill>
                  <a:srgbClr val="CC0000"/>
                </a:solidFill>
                <a:latin typeface="Calibri" panose="020F0502020204030204"/>
                <a:ea typeface="楷体_GB2312" pitchFamily="49" charset="-122"/>
              </a:rPr>
              <a:t>Why should address store in memory?</a:t>
            </a:r>
            <a:endParaRPr lang="en-US" altLang="zh-CN" sz="2700" dirty="0">
              <a:solidFill>
                <a:srgbClr val="CC0000"/>
              </a:solidFill>
              <a:latin typeface="Calibri" panose="020F0502020204030204"/>
              <a:ea typeface="楷体_GB2312" pitchFamily="49" charset="-122"/>
            </a:endParaRPr>
          </a:p>
        </p:txBody>
      </p:sp>
      <p:sp>
        <p:nvSpPr>
          <p:cNvPr id="24582" name="Slide Number Placeholder 1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5593ECC3-EBBF-4614-8AD2-591E0A543A5D}" type="slidenum">
              <a:rPr lang="zh-CN" altLang="en-US" b="0">
                <a:solidFill>
                  <a:srgbClr val="000000"/>
                </a:solidFill>
              </a:rPr>
            </a:fld>
            <a:endParaRPr lang="zh-CN" altLang="en-US" b="0">
              <a:solidFill>
                <a:srgbClr val="000000"/>
              </a:solidFill>
            </a:endParaRPr>
          </a:p>
        </p:txBody>
      </p:sp>
      <p:sp>
        <p:nvSpPr>
          <p:cNvPr id="18" name="Rectangle 20"/>
          <p:cNvSpPr>
            <a:spLocks noChangeArrowheads="1"/>
          </p:cNvSpPr>
          <p:nvPr/>
        </p:nvSpPr>
        <p:spPr bwMode="auto">
          <a:xfrm>
            <a:off x="548140" y="136805"/>
            <a:ext cx="8869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800000"/>
                </a:solidFill>
              </a:rPr>
              <a:t>内存  </a:t>
            </a:r>
            <a:r>
              <a:rPr lang="en-US" altLang="zh-CN" sz="2400" i="1" dirty="0">
                <a:solidFill>
                  <a:srgbClr val="800000"/>
                </a:solidFill>
              </a:rPr>
              <a:t>Random Access Memory               </a:t>
            </a:r>
            <a:r>
              <a:rPr lang="zh-CN" altLang="en-US" sz="2400" dirty="0">
                <a:solidFill>
                  <a:srgbClr val="800000"/>
                </a:solidFill>
              </a:rPr>
              <a:t>地址  </a:t>
            </a:r>
            <a:r>
              <a:rPr lang="en-US" altLang="zh-CN" sz="2400" i="1" dirty="0">
                <a:solidFill>
                  <a:srgbClr val="800000"/>
                </a:solidFill>
              </a:rPr>
              <a:t>Address</a:t>
            </a:r>
            <a:endParaRPr lang="zh-CN" altLang="en-US" sz="2400" i="1" dirty="0">
              <a:solidFill>
                <a:srgbClr val="8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checkerboard(across)">
                                      <p:cBhvr>
                                        <p:cTn id="7" dur="500"/>
                                        <p:tgtEl>
                                          <p:spTgt spid="2293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9391"/>
                                        </p:tgtEl>
                                        <p:attrNameLst>
                                          <p:attrName>style.visibility</p:attrName>
                                        </p:attrNameLst>
                                      </p:cBhvr>
                                      <p:to>
                                        <p:strVal val="visible"/>
                                      </p:to>
                                    </p:set>
                                    <p:animEffect transition="in" filter="diamond(in)">
                                      <p:cBhvr>
                                        <p:cTn id="17" dur="1000"/>
                                        <p:tgtEl>
                                          <p:spTgt spid="22939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29392"/>
                                        </p:tgtEl>
                                        <p:attrNameLst>
                                          <p:attrName>style.visibility</p:attrName>
                                        </p:attrNameLst>
                                      </p:cBhvr>
                                      <p:to>
                                        <p:strVal val="visible"/>
                                      </p:to>
                                    </p:set>
                                    <p:animEffect transition="in" filter="diamond(in)">
                                      <p:cBhvr>
                                        <p:cTn id="22" dur="1000"/>
                                        <p:tgtEl>
                                          <p:spTgt spid="229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1" grpId="0" animBg="1"/>
      <p:bldP spid="2293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0" name="Picture 4" descr="FIG3-15"/>
          <p:cNvPicPr>
            <a:picLocks noChangeAspect="1" noChangeArrowheads="1"/>
          </p:cNvPicPr>
          <p:nvPr/>
        </p:nvPicPr>
        <p:blipFill>
          <a:blip r:embed="rId1" cstate="print">
            <a:extLst>
              <a:ext uri="{28A0092B-C50C-407E-A947-70E740481C1C}">
                <a14:useLocalDpi xmlns:a14="http://schemas.microsoft.com/office/drawing/2010/main" val="0"/>
              </a:ext>
            </a:extLst>
          </a:blip>
          <a:srcRect l="4301" r="3651"/>
          <a:stretch>
            <a:fillRect/>
          </a:stretch>
        </p:blipFill>
        <p:spPr bwMode="auto">
          <a:xfrm>
            <a:off x="7231951" y="4650320"/>
            <a:ext cx="1909782" cy="137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p:nvPr/>
        </p:nvGrpSpPr>
        <p:grpSpPr bwMode="auto">
          <a:xfrm>
            <a:off x="6419261" y="630240"/>
            <a:ext cx="2754049" cy="3609975"/>
            <a:chOff x="3595" y="311"/>
            <a:chExt cx="1508" cy="1807"/>
          </a:xfrm>
        </p:grpSpPr>
        <p:sp>
          <p:nvSpPr>
            <p:cNvPr id="24583" name="Rectangle 6"/>
            <p:cNvSpPr>
              <a:spLocks noChangeArrowheads="1"/>
            </p:cNvSpPr>
            <p:nvPr/>
          </p:nvSpPr>
          <p:spPr bwMode="auto">
            <a:xfrm>
              <a:off x="4241" y="527"/>
              <a:ext cx="862" cy="1542"/>
            </a:xfrm>
            <a:prstGeom prst="rect">
              <a:avLst/>
            </a:prstGeom>
            <a:solidFill>
              <a:srgbClr val="CCFFFF"/>
            </a:solidFill>
            <a:ln w="12700">
              <a:solidFill>
                <a:schemeClr val="tx1"/>
              </a:solidFill>
              <a:miter lim="800000"/>
            </a:ln>
          </p:spPr>
          <p:txBody>
            <a:bodyPr wrap="none" anchor="ctr"/>
            <a:lstStyle/>
            <a:p>
              <a:pPr algn="ctr" eaLnBrk="1" fontAlgn="auto" hangingPunct="1">
                <a:lnSpc>
                  <a:spcPct val="85000"/>
                </a:lnSpc>
                <a:spcBef>
                  <a:spcPts val="0"/>
                </a:spcBef>
                <a:spcAft>
                  <a:spcPts val="0"/>
                </a:spcAft>
              </a:pPr>
              <a:r>
                <a:rPr lang="en-US" altLang="zh-CN" sz="2400" b="0">
                  <a:solidFill>
                    <a:srgbClr val="333399"/>
                  </a:solidFill>
                </a:rPr>
                <a:t>10011001</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11001010</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10001100</a:t>
              </a:r>
              <a:endParaRPr lang="en-US" altLang="zh-CN" sz="2400" b="0">
                <a:solidFill>
                  <a:srgbClr val="333399"/>
                </a:solidFill>
              </a:endParaRPr>
            </a:p>
            <a:p>
              <a:pPr algn="ctr" eaLnBrk="1" fontAlgn="auto" hangingPunct="1">
                <a:lnSpc>
                  <a:spcPct val="85000"/>
                </a:lnSpc>
                <a:spcBef>
                  <a:spcPts val="0"/>
                </a:spcBef>
                <a:spcAft>
                  <a:spcPts val="0"/>
                </a:spcAft>
              </a:pPr>
              <a:r>
                <a:rPr lang="en-US" altLang="zh-CN" sz="2400" b="0">
                  <a:solidFill>
                    <a:srgbClr val="333399"/>
                  </a:solidFill>
                </a:rPr>
                <a:t>00001011</a:t>
              </a: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lnSpc>
                  <a:spcPct val="85000"/>
                </a:lnSpc>
                <a:spcBef>
                  <a:spcPts val="0"/>
                </a:spcBef>
                <a:spcAft>
                  <a:spcPts val="0"/>
                </a:spcAft>
              </a:pPr>
              <a:endParaRPr lang="en-US" altLang="zh-CN" sz="2400" b="0">
                <a:solidFill>
                  <a:srgbClr val="333399"/>
                </a:solidFill>
              </a:endParaRPr>
            </a:p>
            <a:p>
              <a:pPr algn="ctr" eaLnBrk="1" fontAlgn="auto" hangingPunct="1">
                <a:spcBef>
                  <a:spcPts val="0"/>
                </a:spcBef>
                <a:spcAft>
                  <a:spcPts val="0"/>
                </a:spcAft>
              </a:pPr>
              <a:r>
                <a:rPr lang="en-US" altLang="zh-CN" sz="2400" b="0">
                  <a:solidFill>
                    <a:srgbClr val="333399"/>
                  </a:solidFill>
                </a:rPr>
                <a:t>11001010</a:t>
              </a:r>
              <a:endParaRPr lang="en-US" altLang="zh-CN" sz="2400" b="0">
                <a:solidFill>
                  <a:srgbClr val="333399"/>
                </a:solidFill>
              </a:endParaRPr>
            </a:p>
            <a:p>
              <a:pPr algn="ctr" eaLnBrk="1" fontAlgn="auto" hangingPunct="1">
                <a:spcBef>
                  <a:spcPts val="0"/>
                </a:spcBef>
                <a:spcAft>
                  <a:spcPts val="0"/>
                </a:spcAft>
              </a:pPr>
              <a:r>
                <a:rPr lang="en-US" altLang="zh-CN" sz="2400" b="0">
                  <a:solidFill>
                    <a:srgbClr val="333399"/>
                  </a:solidFill>
                </a:rPr>
                <a:t>10001100</a:t>
              </a:r>
              <a:endParaRPr lang="en-US" altLang="zh-CN" sz="2400" b="0">
                <a:solidFill>
                  <a:srgbClr val="333399"/>
                </a:solidFill>
              </a:endParaRPr>
            </a:p>
          </p:txBody>
        </p:sp>
        <p:sp>
          <p:nvSpPr>
            <p:cNvPr id="24584" name="Line 7"/>
            <p:cNvSpPr>
              <a:spLocks noChangeShapeType="1"/>
            </p:cNvSpPr>
            <p:nvPr/>
          </p:nvSpPr>
          <p:spPr bwMode="auto">
            <a:xfrm>
              <a:off x="4241" y="709"/>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5" name="Line 8"/>
            <p:cNvSpPr>
              <a:spLocks noChangeShapeType="1"/>
            </p:cNvSpPr>
            <p:nvPr/>
          </p:nvSpPr>
          <p:spPr bwMode="auto">
            <a:xfrm>
              <a:off x="4241" y="1026"/>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6" name="Line 9"/>
            <p:cNvSpPr>
              <a:spLocks noChangeShapeType="1"/>
            </p:cNvSpPr>
            <p:nvPr/>
          </p:nvSpPr>
          <p:spPr bwMode="auto">
            <a:xfrm>
              <a:off x="4241" y="845"/>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7" name="Line 10"/>
            <p:cNvSpPr>
              <a:spLocks noChangeShapeType="1"/>
            </p:cNvSpPr>
            <p:nvPr/>
          </p:nvSpPr>
          <p:spPr bwMode="auto">
            <a:xfrm>
              <a:off x="4241" y="1207"/>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8" name="Line 11"/>
            <p:cNvSpPr>
              <a:spLocks noChangeShapeType="1"/>
            </p:cNvSpPr>
            <p:nvPr/>
          </p:nvSpPr>
          <p:spPr bwMode="auto">
            <a:xfrm>
              <a:off x="4241" y="1706"/>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89" name="Line 12"/>
            <p:cNvSpPr>
              <a:spLocks noChangeShapeType="1"/>
            </p:cNvSpPr>
            <p:nvPr/>
          </p:nvSpPr>
          <p:spPr bwMode="auto">
            <a:xfrm>
              <a:off x="4241" y="1888"/>
              <a:ext cx="86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4590" name="Rectangle 13"/>
            <p:cNvSpPr>
              <a:spLocks noChangeArrowheads="1"/>
            </p:cNvSpPr>
            <p:nvPr/>
          </p:nvSpPr>
          <p:spPr bwMode="auto">
            <a:xfrm>
              <a:off x="3595" y="311"/>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1" fontAlgn="auto" hangingPunct="1">
                <a:spcBef>
                  <a:spcPts val="0"/>
                </a:spcBef>
                <a:spcAft>
                  <a:spcPts val="0"/>
                </a:spcAft>
              </a:pPr>
              <a:r>
                <a:rPr kumimoji="1" lang="en-US" altLang="zh-CN" sz="2400">
                  <a:solidFill>
                    <a:srgbClr val="000000"/>
                  </a:solidFill>
                </a:rPr>
                <a:t>Address</a:t>
              </a:r>
              <a:endParaRPr kumimoji="1" lang="en-US" altLang="zh-CN" sz="2400">
                <a:solidFill>
                  <a:srgbClr val="000000"/>
                </a:solidFill>
              </a:endParaRPr>
            </a:p>
          </p:txBody>
        </p:sp>
        <p:sp>
          <p:nvSpPr>
            <p:cNvPr id="24591" name="Rectangle 14"/>
            <p:cNvSpPr>
              <a:spLocks noChangeArrowheads="1"/>
            </p:cNvSpPr>
            <p:nvPr/>
          </p:nvSpPr>
          <p:spPr bwMode="auto">
            <a:xfrm>
              <a:off x="3756" y="500"/>
              <a:ext cx="438" cy="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1" fontAlgn="auto" hangingPunct="1">
                <a:spcBef>
                  <a:spcPts val="0"/>
                </a:spcBef>
                <a:spcAft>
                  <a:spcPts val="0"/>
                </a:spcAft>
              </a:pPr>
              <a:r>
                <a:rPr kumimoji="1" lang="en-US" altLang="zh-CN" sz="2400">
                  <a:solidFill>
                    <a:srgbClr val="000000"/>
                  </a:solidFill>
                </a:rPr>
                <a:t>0001</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0002</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0003</a:t>
              </a:r>
              <a:endParaRPr kumimoji="1" lang="en-US" altLang="zh-CN" sz="2400">
                <a:solidFill>
                  <a:srgbClr val="000000"/>
                </a:solidFill>
              </a:endParaRPr>
            </a:p>
            <a:p>
              <a:pPr algn="ctr" eaLnBrk="1" fontAlgn="auto" hangingPunct="1">
                <a:spcBef>
                  <a:spcPts val="0"/>
                </a:spcBef>
                <a:spcAft>
                  <a:spcPts val="0"/>
                </a:spcAft>
              </a:pPr>
              <a:endParaRPr kumimoji="1" lang="en-US" altLang="zh-CN" sz="2400">
                <a:solidFill>
                  <a:srgbClr val="000000"/>
                </a:solidFill>
              </a:endParaRPr>
            </a:p>
            <a:p>
              <a:pPr algn="ctr" eaLnBrk="1" fontAlgn="auto" hangingPunct="1">
                <a:spcBef>
                  <a:spcPts val="0"/>
                </a:spcBef>
                <a:spcAft>
                  <a:spcPts val="0"/>
                </a:spcAft>
              </a:pPr>
              <a:endParaRPr kumimoji="1" lang="en-US" altLang="zh-CN">
                <a:solidFill>
                  <a:srgbClr val="000000"/>
                </a:solidFill>
              </a:endParaRPr>
            </a:p>
            <a:p>
              <a:pPr algn="ctr" eaLnBrk="1" fontAlgn="auto" hangingPunct="1">
                <a:spcBef>
                  <a:spcPts val="0"/>
                </a:spcBef>
                <a:spcAft>
                  <a:spcPts val="0"/>
                </a:spcAft>
              </a:pPr>
              <a:endParaRPr kumimoji="1" lang="en-US" altLang="zh-CN">
                <a:solidFill>
                  <a:srgbClr val="000000"/>
                </a:solidFill>
              </a:endParaRPr>
            </a:p>
            <a:p>
              <a:pPr algn="ctr" eaLnBrk="1" fontAlgn="auto" hangingPunct="1">
                <a:spcBef>
                  <a:spcPts val="0"/>
                </a:spcBef>
                <a:spcAft>
                  <a:spcPts val="0"/>
                </a:spcAft>
              </a:pP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1023</a:t>
              </a:r>
              <a:endParaRPr kumimoji="1" lang="en-US" altLang="zh-CN" sz="2400">
                <a:solidFill>
                  <a:srgbClr val="000000"/>
                </a:solidFill>
              </a:endParaRPr>
            </a:p>
            <a:p>
              <a:pPr algn="ctr" eaLnBrk="1" fontAlgn="auto" hangingPunct="1">
                <a:spcBef>
                  <a:spcPts val="0"/>
                </a:spcBef>
                <a:spcAft>
                  <a:spcPts val="0"/>
                </a:spcAft>
              </a:pPr>
              <a:r>
                <a:rPr kumimoji="1" lang="en-US" altLang="zh-CN" sz="2400">
                  <a:solidFill>
                    <a:srgbClr val="000000"/>
                  </a:solidFill>
                </a:rPr>
                <a:t>1024</a:t>
              </a:r>
              <a:endParaRPr kumimoji="1" lang="en-US" altLang="zh-CN" sz="2400">
                <a:solidFill>
                  <a:srgbClr val="000000"/>
                </a:solidFill>
              </a:endParaRPr>
            </a:p>
          </p:txBody>
        </p:sp>
      </p:grpSp>
      <p:sp>
        <p:nvSpPr>
          <p:cNvPr id="24582" name="Slide Number Placeholder 1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5593ECC3-EBBF-4614-8AD2-591E0A543A5D}" type="slidenum">
              <a:rPr lang="zh-CN" altLang="en-US" b="0">
                <a:solidFill>
                  <a:srgbClr val="000000"/>
                </a:solidFill>
              </a:rPr>
            </a:fld>
            <a:endParaRPr lang="zh-CN" altLang="en-US" b="0">
              <a:solidFill>
                <a:srgbClr val="000000"/>
              </a:solidFill>
            </a:endParaRPr>
          </a:p>
        </p:txBody>
      </p:sp>
      <p:sp>
        <p:nvSpPr>
          <p:cNvPr id="16" name="Rectangle 20"/>
          <p:cNvSpPr>
            <a:spLocks noChangeArrowheads="1"/>
          </p:cNvSpPr>
          <p:nvPr/>
        </p:nvSpPr>
        <p:spPr bwMode="auto">
          <a:xfrm>
            <a:off x="704529" y="680562"/>
            <a:ext cx="5407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800000"/>
                </a:solidFill>
              </a:rPr>
              <a:t>内存  </a:t>
            </a:r>
            <a:r>
              <a:rPr lang="en-US" altLang="zh-CN" sz="2400" i="1" dirty="0">
                <a:solidFill>
                  <a:srgbClr val="800000"/>
                </a:solidFill>
              </a:rPr>
              <a:t>Random Access Memory</a:t>
            </a:r>
            <a:br>
              <a:rPr lang="zh-CN" altLang="en-US" sz="2400" dirty="0">
                <a:solidFill>
                  <a:srgbClr val="800000"/>
                </a:solidFill>
              </a:rPr>
            </a:br>
            <a:r>
              <a:rPr lang="zh-CN" altLang="en-US" sz="2400" dirty="0">
                <a:solidFill>
                  <a:srgbClr val="800000"/>
                </a:solidFill>
              </a:rPr>
              <a:t>地址  </a:t>
            </a:r>
            <a:r>
              <a:rPr lang="en-US" altLang="zh-CN" sz="2400" i="1" dirty="0">
                <a:solidFill>
                  <a:srgbClr val="800000"/>
                </a:solidFill>
              </a:rPr>
              <a:t>Address</a:t>
            </a:r>
            <a:endParaRPr lang="zh-CN" altLang="en-US" sz="2400" i="1" dirty="0">
              <a:solidFill>
                <a:srgbClr val="800000"/>
              </a:solidFill>
            </a:endParaRPr>
          </a:p>
        </p:txBody>
      </p:sp>
      <p:sp>
        <p:nvSpPr>
          <p:cNvPr id="17" name="Rectangle 21"/>
          <p:cNvSpPr txBox="1">
            <a:spLocks noChangeArrowheads="1"/>
          </p:cNvSpPr>
          <p:nvPr/>
        </p:nvSpPr>
        <p:spPr bwMode="auto">
          <a:xfrm>
            <a:off x="558025" y="2021793"/>
            <a:ext cx="6069433"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计算机内的存储部件，所有指令和数据都保存在内存中</a:t>
            </a:r>
            <a:endParaRPr lang="zh-CN" altLang="en-US" sz="2600" kern="0" dirty="0">
              <a:solidFill>
                <a:srgbClr val="000000"/>
              </a:solidFill>
              <a:latin typeface="华文仿宋" panose="02010600040101010101" pitchFamily="2" charset="-122"/>
              <a:ea typeface="华文仿宋" panose="02010600040101010101" pitchFamily="2" charset="-122"/>
            </a:endParaRPr>
          </a:p>
          <a:p>
            <a:pPr>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速度快，但是掉电即失</a:t>
            </a:r>
            <a:endParaRPr lang="zh-CN" altLang="en-US" sz="2600" kern="0" dirty="0">
              <a:solidFill>
                <a:srgbClr val="000000"/>
              </a:solidFill>
              <a:latin typeface="华文仿宋" panose="02010600040101010101" pitchFamily="2" charset="-122"/>
              <a:ea typeface="华文仿宋" panose="02010600040101010101" pitchFamily="2" charset="-122"/>
            </a:endParaRPr>
          </a:p>
          <a:p>
            <a:pPr>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可以随机访问</a:t>
            </a:r>
            <a:endParaRPr lang="zh-CN" altLang="en-US" sz="2600" kern="0" dirty="0">
              <a:solidFill>
                <a:srgbClr val="000000"/>
              </a:solidFill>
              <a:latin typeface="华文仿宋" panose="02010600040101010101" pitchFamily="2" charset="-122"/>
              <a:ea typeface="华文仿宋" panose="02010600040101010101" pitchFamily="2" charset="-122"/>
            </a:endParaRPr>
          </a:p>
          <a:p>
            <a:pPr lvl="1">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只要指名要访问的内存单元的</a:t>
            </a:r>
            <a:r>
              <a:rPr lang="zh-CN" altLang="en-US" sz="2600" i="1" u="sng" kern="0" dirty="0">
                <a:solidFill>
                  <a:srgbClr val="000000"/>
                </a:solidFill>
                <a:latin typeface="华文仿宋" panose="02010600040101010101" pitchFamily="2" charset="-122"/>
                <a:ea typeface="华文仿宋" panose="02010600040101010101" pitchFamily="2" charset="-122"/>
              </a:rPr>
              <a:t>地址</a:t>
            </a:r>
            <a:r>
              <a:rPr lang="zh-CN" altLang="en-US" sz="2600" kern="0" dirty="0">
                <a:solidFill>
                  <a:srgbClr val="000000"/>
                </a:solidFill>
                <a:latin typeface="华文仿宋" panose="02010600040101010101" pitchFamily="2" charset="-122"/>
                <a:ea typeface="华文仿宋" panose="02010600040101010101" pitchFamily="2" charset="-122"/>
              </a:rPr>
              <a:t>，就可以立即访问到该单元</a:t>
            </a:r>
            <a:endParaRPr lang="zh-CN" altLang="en-US" sz="2600" kern="0" dirty="0">
              <a:solidFill>
                <a:srgbClr val="000000"/>
              </a:solidFill>
              <a:latin typeface="华文仿宋" panose="02010600040101010101" pitchFamily="2" charset="-122"/>
              <a:ea typeface="华文仿宋" panose="02010600040101010101" pitchFamily="2" charset="-122"/>
            </a:endParaRPr>
          </a:p>
          <a:p>
            <a:pPr lvl="1">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地址是一个无符号整数，其字长一般与主机相同</a:t>
            </a:r>
            <a:endParaRPr lang="zh-CN" altLang="en-US" sz="2600" kern="0" dirty="0">
              <a:solidFill>
                <a:srgbClr val="000000"/>
              </a:solidFill>
              <a:latin typeface="华文仿宋" panose="02010600040101010101" pitchFamily="2" charset="-122"/>
              <a:ea typeface="华文仿宋" panose="02010600040101010101" pitchFamily="2" charset="-122"/>
            </a:endParaRPr>
          </a:p>
          <a:p>
            <a:pPr lvl="1">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内存中的每个字节都有唯一的一个地址</a:t>
            </a:r>
            <a:endParaRPr lang="zh-CN" altLang="en-US" sz="2600" kern="0" dirty="0">
              <a:solidFill>
                <a:srgbClr val="000000"/>
              </a:solidFill>
              <a:latin typeface="华文仿宋" panose="02010600040101010101" pitchFamily="2" charset="-122"/>
              <a:ea typeface="华文仿宋" panose="02010600040101010101" pitchFamily="2" charset="-122"/>
            </a:endParaRPr>
          </a:p>
          <a:p>
            <a:pPr lvl="1">
              <a:lnSpc>
                <a:spcPct val="80000"/>
              </a:lnSpc>
            </a:pPr>
            <a:r>
              <a:rPr lang="zh-CN" altLang="en-US" sz="2600" kern="0" dirty="0">
                <a:solidFill>
                  <a:srgbClr val="000000"/>
                </a:solidFill>
                <a:latin typeface="华文仿宋" panose="02010600040101010101" pitchFamily="2" charset="-122"/>
                <a:ea typeface="华文仿宋" panose="02010600040101010101" pitchFamily="2" charset="-122"/>
              </a:rPr>
              <a:t>地址按字节编号，空间按类型分配</a:t>
            </a:r>
            <a:endParaRPr lang="zh-CN" altLang="en-US" sz="2600" kern="0"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idx="1"/>
          </p:nvPr>
        </p:nvSpPr>
        <p:spPr>
          <a:xfrm>
            <a:off x="1280747" y="954090"/>
            <a:ext cx="7704992" cy="2998787"/>
          </a:xfrm>
        </p:spPr>
        <p:txBody>
          <a:bodyPr/>
          <a:lstStyle/>
          <a:p>
            <a:pPr marL="609600" indent="-609600">
              <a:lnSpc>
                <a:spcPct val="85000"/>
              </a:lnSpc>
              <a:buClr>
                <a:srgbClr val="0000FF"/>
              </a:buClr>
              <a:buFontTx/>
              <a:buAutoNum type="arabicPeriod"/>
              <a:defRPr/>
            </a:pPr>
            <a:endParaRPr lang="en-US" altLang="zh-CN" sz="2400" b="1" dirty="0">
              <a:solidFill>
                <a:schemeClr val="accent2"/>
              </a:solidFill>
              <a:latin typeface="Times New Roman" panose="02020603050405020304" pitchFamily="18" charset="0"/>
            </a:endParaRPr>
          </a:p>
          <a:p>
            <a:pPr marL="609600" indent="-609600">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a:t>
            </a:r>
            <a:endParaRPr lang="en-US" altLang="zh-CN" b="1" dirty="0">
              <a:solidFill>
                <a:schemeClr val="accent2"/>
              </a:solidFill>
              <a:latin typeface="Times New Roman" panose="02020603050405020304" pitchFamily="18" charset="0"/>
            </a:endParaRPr>
          </a:p>
          <a:p>
            <a:pPr marL="609600" indent="-609600">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指针与函数</a:t>
            </a:r>
            <a:r>
              <a:rPr lang="en-US" altLang="zh-CN" b="1" dirty="0">
                <a:solidFill>
                  <a:schemeClr val="accent2"/>
                </a:solidFill>
                <a:latin typeface="Times New Roman" panose="02020603050405020304" pitchFamily="18" charset="0"/>
              </a:rPr>
              <a:t> </a:t>
            </a:r>
            <a:endParaRPr lang="en-US" altLang="zh-CN" b="1" dirty="0">
              <a:solidFill>
                <a:schemeClr val="accent2"/>
              </a:solidFill>
              <a:latin typeface="Times New Roman" panose="02020603050405020304" pitchFamily="18" charset="0"/>
            </a:endParaRPr>
          </a:p>
          <a:p>
            <a:pPr marL="609600" indent="-609600">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指针和数组</a:t>
            </a:r>
            <a:endParaRPr lang="en-US" altLang="zh-CN" b="1" dirty="0">
              <a:solidFill>
                <a:schemeClr val="accent2"/>
              </a:solidFill>
              <a:latin typeface="Times New Roman" panose="02020603050405020304" pitchFamily="18" charset="0"/>
            </a:endParaRPr>
          </a:p>
          <a:p>
            <a:pPr marL="609600" indent="-609600">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动态内存分配</a:t>
            </a:r>
            <a:endParaRPr lang="en-US" altLang="zh-CN" b="1" dirty="0">
              <a:solidFill>
                <a:schemeClr val="accent2"/>
              </a:solidFill>
              <a:latin typeface="Times New Roman" panose="02020603050405020304" pitchFamily="18" charset="0"/>
            </a:endParaRPr>
          </a:p>
          <a:p>
            <a:pPr marL="609600" indent="-609600">
              <a:lnSpc>
                <a:spcPct val="85000"/>
              </a:lnSpc>
              <a:buClr>
                <a:srgbClr val="0000FF"/>
              </a:buClr>
              <a:buFontTx/>
              <a:buAutoNum type="arabicPeriod"/>
              <a:defRPr/>
            </a:pPr>
            <a:r>
              <a:rPr lang="zh-CN" altLang="en-US" b="1" dirty="0">
                <a:solidFill>
                  <a:schemeClr val="accent2"/>
                </a:solidFill>
                <a:latin typeface="Times New Roman" panose="02020603050405020304" pitchFamily="18" charset="0"/>
              </a:rPr>
              <a:t>字符串、字符数组和指针</a:t>
            </a:r>
            <a:endParaRPr lang="en-US" altLang="zh-CN" b="1" dirty="0">
              <a:solidFill>
                <a:schemeClr val="accent2"/>
              </a:solidFill>
              <a:latin typeface="Times New Roman" panose="02020603050405020304" pitchFamily="18" charset="0"/>
            </a:endParaRPr>
          </a:p>
          <a:p>
            <a:pPr marL="0" indent="0">
              <a:lnSpc>
                <a:spcPct val="85000"/>
              </a:lnSpc>
              <a:buClr>
                <a:srgbClr val="0000FF"/>
              </a:buClr>
              <a:buNone/>
              <a:defRPr/>
            </a:pPr>
            <a:endParaRPr lang="en-US" altLang="zh-CN" sz="2400" b="1" dirty="0">
              <a:solidFill>
                <a:schemeClr val="accent2"/>
              </a:solidFill>
              <a:latin typeface="Times New Roman" panose="02020603050405020304" pitchFamily="18" charset="0"/>
            </a:endParaRPr>
          </a:p>
          <a:p>
            <a:pPr marL="609600" indent="-609600">
              <a:lnSpc>
                <a:spcPct val="85000"/>
              </a:lnSpc>
              <a:buClr>
                <a:srgbClr val="0000FF"/>
              </a:buClr>
              <a:buNone/>
              <a:defRPr/>
            </a:pPr>
            <a:endParaRPr lang="en-US" altLang="zh-CN" sz="2400" b="1" dirty="0">
              <a:solidFill>
                <a:schemeClr val="accent2"/>
              </a:solidFill>
              <a:latin typeface="Times New Roman" panose="02020603050405020304" pitchFamily="18" charset="0"/>
            </a:endParaRPr>
          </a:p>
        </p:txBody>
      </p:sp>
      <p:sp>
        <p:nvSpPr>
          <p:cNvPr id="25603"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25604"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0B10B05-C498-40EC-B2BE-AD5638BE819B}" type="slidenum">
              <a:rPr lang="zh-CN" altLang="en-US" b="0">
                <a:solidFill>
                  <a:srgbClr val="000000"/>
                </a:solidFill>
              </a:rPr>
            </a:fld>
            <a:endParaRPr lang="zh-CN" altLang="en-US" b="0">
              <a:solidFill>
                <a:srgbClr val="000000"/>
              </a:solidFill>
            </a:endParaRPr>
          </a:p>
        </p:txBody>
      </p:sp>
      <p:pic>
        <p:nvPicPr>
          <p:cNvPr id="25605" name="Picture 5"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nodeType="clickEffect">
                                  <p:stCondLst>
                                    <p:cond delay="0"/>
                                  </p:stCondLst>
                                  <p:childTnLst>
                                    <p:animClr clrSpc="hsl" dir="cw">
                                      <p:cBhvr override="childStyle">
                                        <p:cTn id="6" dur="500" fill="hold"/>
                                        <p:tgtEl>
                                          <p:spTgt spid="553987">
                                            <p:txEl>
                                              <p:pRg st="1" end="1"/>
                                            </p:txEl>
                                          </p:spTgt>
                                        </p:tgtEl>
                                        <p:attrNameLst>
                                          <p:attrName>style.color</p:attrName>
                                        </p:attrNameLst>
                                      </p:cBhvr>
                                      <p:by>
                                        <p:hsl h="-7200000" s="0" l="0"/>
                                      </p:by>
                                    </p:animClr>
                                    <p:animClr clrSpc="hsl" dir="cw">
                                      <p:cBhvr>
                                        <p:cTn id="7" dur="500" fill="hold"/>
                                        <p:tgtEl>
                                          <p:spTgt spid="553987">
                                            <p:txEl>
                                              <p:pRg st="1" end="1"/>
                                            </p:txEl>
                                          </p:spTgt>
                                        </p:tgtEl>
                                        <p:attrNameLst>
                                          <p:attrName>fillcolor</p:attrName>
                                        </p:attrNameLst>
                                      </p:cBhvr>
                                      <p:by>
                                        <p:hsl h="-7200000" s="0" l="0"/>
                                      </p:by>
                                    </p:animClr>
                                    <p:animClr clrSpc="hsl" dir="cw">
                                      <p:cBhvr>
                                        <p:cTn id="8" dur="500" fill="hold"/>
                                        <p:tgtEl>
                                          <p:spTgt spid="553987">
                                            <p:txEl>
                                              <p:pRg st="1" end="1"/>
                                            </p:txEl>
                                          </p:spTgt>
                                        </p:tgtEl>
                                        <p:attrNameLst>
                                          <p:attrName>stroke.color</p:attrName>
                                        </p:attrNameLst>
                                      </p:cBhvr>
                                      <p:by>
                                        <p:hsl h="-7200000" s="0" l="0"/>
                                      </p:by>
                                    </p:animClr>
                                    <p:set>
                                      <p:cBhvr>
                                        <p:cTn id="9" dur="500" fill="hold"/>
                                        <p:tgtEl>
                                          <p:spTgt spid="55398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1" name="Rectangle 21"/>
          <p:cNvSpPr>
            <a:spLocks noGrp="1" noChangeArrowheads="1"/>
          </p:cNvSpPr>
          <p:nvPr>
            <p:ph idx="1"/>
          </p:nvPr>
        </p:nvSpPr>
        <p:spPr>
          <a:xfrm>
            <a:off x="704528" y="1196752"/>
            <a:ext cx="8609134" cy="3738562"/>
          </a:xfrm>
        </p:spPr>
        <p:txBody>
          <a:bodyPr/>
          <a:lstStyle/>
          <a:p>
            <a:pPr marL="0" indent="0">
              <a:buNone/>
              <a:defRPr/>
            </a:pPr>
            <a:r>
              <a:rPr lang="zh-CN" altLang="en-US" b="1" dirty="0"/>
              <a:t>变量的属性：</a:t>
            </a:r>
            <a:endParaRPr lang="en-US" altLang="zh-CN" b="1" dirty="0"/>
          </a:p>
          <a:p>
            <a:pPr>
              <a:lnSpc>
                <a:spcPts val="3800"/>
              </a:lnSpc>
              <a:spcBef>
                <a:spcPts val="600"/>
              </a:spcBef>
              <a:buNone/>
              <a:defRPr/>
            </a:pPr>
            <a:r>
              <a:rPr lang="zh-CN" altLang="en-US" sz="2800" b="1" dirty="0">
                <a:solidFill>
                  <a:srgbClr val="FF0000"/>
                </a:solidFill>
                <a:latin typeface="楷体" panose="02010609060101010101" pitchFamily="49" charset="-122"/>
                <a:ea typeface="楷体" panose="02010609060101010101" pitchFamily="49" charset="-122"/>
              </a:rPr>
              <a:t>变量名：</a:t>
            </a:r>
            <a:r>
              <a:rPr lang="zh-CN" altLang="en-US" sz="2800" b="1" dirty="0">
                <a:latin typeface="楷体" panose="02010609060101010101" pitchFamily="49" charset="-122"/>
                <a:ea typeface="楷体" panose="02010609060101010101" pitchFamily="49" charset="-122"/>
              </a:rPr>
              <a:t>编程时用（进行编程，程序中按名引用）</a:t>
            </a:r>
            <a:endParaRPr lang="zh-CN" altLang="en-US" sz="2800" b="1" dirty="0">
              <a:latin typeface="楷体" panose="02010609060101010101" pitchFamily="49" charset="-122"/>
              <a:ea typeface="楷体" panose="02010609060101010101" pitchFamily="49" charset="-122"/>
            </a:endParaRPr>
          </a:p>
          <a:p>
            <a:pPr>
              <a:lnSpc>
                <a:spcPts val="3800"/>
              </a:lnSpc>
              <a:spcBef>
                <a:spcPts val="600"/>
              </a:spcBef>
              <a:buNone/>
              <a:defRPr/>
            </a:pPr>
            <a:r>
              <a:rPr lang="zh-CN" altLang="en-US" sz="2800" b="1" dirty="0">
                <a:solidFill>
                  <a:srgbClr val="FF0000"/>
                </a:solidFill>
                <a:latin typeface="楷体" panose="02010609060101010101" pitchFamily="49" charset="-122"/>
                <a:ea typeface="楷体" panose="02010609060101010101" pitchFamily="49" charset="-122"/>
              </a:rPr>
              <a:t>数据类型：</a:t>
            </a:r>
            <a:r>
              <a:rPr lang="zh-CN" altLang="en-US" sz="2800" b="1" dirty="0">
                <a:latin typeface="楷体" panose="02010609060101010101" pitchFamily="49" charset="-122"/>
                <a:ea typeface="楷体" panose="02010609060101010101" pitchFamily="49" charset="-122"/>
              </a:rPr>
              <a:t>编程、编译和运行时用（决定占用多少存储单元）</a:t>
            </a:r>
            <a:endParaRPr lang="zh-CN" altLang="en-US" sz="2800" b="1" dirty="0">
              <a:latin typeface="楷体" panose="02010609060101010101" pitchFamily="49" charset="-122"/>
              <a:ea typeface="楷体" panose="02010609060101010101" pitchFamily="49" charset="-122"/>
            </a:endParaRPr>
          </a:p>
          <a:p>
            <a:pPr>
              <a:lnSpc>
                <a:spcPts val="3800"/>
              </a:lnSpc>
              <a:spcBef>
                <a:spcPts val="600"/>
              </a:spcBef>
              <a:buNone/>
              <a:defRPr/>
            </a:pPr>
            <a:r>
              <a:rPr lang="zh-CN" altLang="en-US" sz="2800" b="1" dirty="0">
                <a:solidFill>
                  <a:srgbClr val="FF0000"/>
                </a:solidFill>
                <a:latin typeface="楷体" panose="02010609060101010101" pitchFamily="49" charset="-122"/>
                <a:ea typeface="楷体" panose="02010609060101010101" pitchFamily="49" charset="-122"/>
              </a:rPr>
              <a:t>变量值</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内容</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运行时使用（进行运算和存储）</a:t>
            </a:r>
            <a:endParaRPr lang="zh-CN" altLang="en-US" sz="2800" b="1" dirty="0">
              <a:latin typeface="楷体" panose="02010609060101010101" pitchFamily="49" charset="-122"/>
              <a:ea typeface="楷体" panose="02010609060101010101" pitchFamily="49" charset="-122"/>
            </a:endParaRPr>
          </a:p>
          <a:p>
            <a:pPr>
              <a:lnSpc>
                <a:spcPts val="3800"/>
              </a:lnSpc>
              <a:spcBef>
                <a:spcPts val="600"/>
              </a:spcBef>
              <a:buNone/>
              <a:defRPr/>
            </a:pPr>
            <a:r>
              <a:rPr lang="zh-CN" altLang="en-US" sz="2800" b="1" dirty="0">
                <a:solidFill>
                  <a:srgbClr val="FF0000"/>
                </a:solidFill>
                <a:latin typeface="楷体" panose="02010609060101010101" pitchFamily="49" charset="-122"/>
                <a:ea typeface="楷体" panose="02010609060101010101" pitchFamily="49" charset="-122"/>
              </a:rPr>
              <a:t>变量地址：</a:t>
            </a:r>
            <a:r>
              <a:rPr lang="zh-CN" altLang="en-US" sz="2800" b="1" dirty="0">
                <a:latin typeface="楷体" panose="02010609060101010101" pitchFamily="49" charset="-122"/>
                <a:ea typeface="楷体" panose="02010609060101010101" pitchFamily="49" charset="-122"/>
              </a:rPr>
              <a:t>程序运行时，变量的值要保存在存储单元中，每个存储单元都有唯一的地址。变量在内存中占据的存储单元的首地址。</a:t>
            </a:r>
            <a:r>
              <a:rPr lang="zh-CN" altLang="en-US" sz="2800" b="1" dirty="0">
                <a:solidFill>
                  <a:srgbClr val="0000CC"/>
                </a:solidFill>
                <a:latin typeface="楷体" panose="02010609060101010101" pitchFamily="49" charset="-122"/>
                <a:ea typeface="楷体" panose="02010609060101010101" pitchFamily="49" charset="-122"/>
              </a:rPr>
              <a:t>特点：运行时动态出现，地址不可预测。</a:t>
            </a:r>
            <a:endParaRPr lang="en-US" altLang="zh-CN" sz="2800" b="1" dirty="0">
              <a:solidFill>
                <a:srgbClr val="0000CC"/>
              </a:solidFill>
              <a:latin typeface="楷体" panose="02010609060101010101" pitchFamily="49" charset="-122"/>
              <a:ea typeface="楷体" panose="02010609060101010101" pitchFamily="49" charset="-122"/>
            </a:endParaRPr>
          </a:p>
        </p:txBody>
      </p:sp>
      <p:sp>
        <p:nvSpPr>
          <p:cNvPr id="26627" name="Slide Number Placeholder 1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DA3548F-6C0E-4CBC-815F-F45944E0568A}" type="slidenum">
              <a:rPr lang="zh-CN" altLang="en-US" b="0">
                <a:solidFill>
                  <a:srgbClr val="000000"/>
                </a:solidFill>
              </a:rPr>
            </a:fld>
            <a:endParaRPr lang="zh-CN" altLang="en-US" b="0">
              <a:solidFill>
                <a:srgbClr val="000000"/>
              </a:solidFill>
            </a:endParaRPr>
          </a:p>
        </p:txBody>
      </p:sp>
      <p:sp>
        <p:nvSpPr>
          <p:cNvPr id="6" name="矩形 5"/>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01">
                                            <p:txEl>
                                              <p:pRg st="1" end="1"/>
                                            </p:txEl>
                                          </p:spTgt>
                                        </p:tgtEl>
                                        <p:attrNameLst>
                                          <p:attrName>style.visibility</p:attrName>
                                        </p:attrNameLst>
                                      </p:cBhvr>
                                      <p:to>
                                        <p:strVal val="visible"/>
                                      </p:to>
                                    </p:set>
                                    <p:animEffect transition="in" filter="blinds(horizontal)">
                                      <p:cBhvr>
                                        <p:cTn id="7" dur="500"/>
                                        <p:tgtEl>
                                          <p:spTgt spid="583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01">
                                            <p:txEl>
                                              <p:pRg st="2" end="2"/>
                                            </p:txEl>
                                          </p:spTgt>
                                        </p:tgtEl>
                                        <p:attrNameLst>
                                          <p:attrName>style.visibility</p:attrName>
                                        </p:attrNameLst>
                                      </p:cBhvr>
                                      <p:to>
                                        <p:strVal val="visible"/>
                                      </p:to>
                                    </p:set>
                                    <p:animEffect transition="in" filter="blinds(horizontal)">
                                      <p:cBhvr>
                                        <p:cTn id="12" dur="500"/>
                                        <p:tgtEl>
                                          <p:spTgt spid="5837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01">
                                            <p:txEl>
                                              <p:pRg st="3" end="3"/>
                                            </p:txEl>
                                          </p:spTgt>
                                        </p:tgtEl>
                                        <p:attrNameLst>
                                          <p:attrName>style.visibility</p:attrName>
                                        </p:attrNameLst>
                                      </p:cBhvr>
                                      <p:to>
                                        <p:strVal val="visible"/>
                                      </p:to>
                                    </p:set>
                                    <p:animEffect transition="in" filter="blinds(horizontal)">
                                      <p:cBhvr>
                                        <p:cTn id="17" dur="500"/>
                                        <p:tgtEl>
                                          <p:spTgt spid="5837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701">
                                            <p:txEl>
                                              <p:pRg st="4" end="4"/>
                                            </p:txEl>
                                          </p:spTgt>
                                        </p:tgtEl>
                                        <p:attrNameLst>
                                          <p:attrName>style.visibility</p:attrName>
                                        </p:attrNameLst>
                                      </p:cBhvr>
                                      <p:to>
                                        <p:strVal val="visible"/>
                                      </p:to>
                                    </p:set>
                                    <p:animEffect transition="in" filter="blinds(horizontal)">
                                      <p:cBhvr>
                                        <p:cTn id="22" dur="500"/>
                                        <p:tgtEl>
                                          <p:spTgt spid="583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ChangeArrowheads="1"/>
          </p:cNvSpPr>
          <p:nvPr/>
        </p:nvSpPr>
        <p:spPr bwMode="auto">
          <a:xfrm>
            <a:off x="829408" y="3163888"/>
            <a:ext cx="112102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lnSpc>
                <a:spcPct val="90000"/>
              </a:lnSpc>
              <a:spcBef>
                <a:spcPts val="0"/>
              </a:spcBef>
              <a:spcAft>
                <a:spcPts val="0"/>
              </a:spcAft>
            </a:pPr>
            <a:r>
              <a:rPr lang="zh-CN" altLang="en-US" sz="2400">
                <a:solidFill>
                  <a:srgbClr val="000000"/>
                </a:solidFill>
                <a:latin typeface="Calibri" panose="020F0502020204030204"/>
              </a:rPr>
              <a:t>0</a:t>
            </a:r>
            <a:r>
              <a:rPr lang="en-US" altLang="zh-CN" sz="2400">
                <a:solidFill>
                  <a:srgbClr val="000000"/>
                </a:solidFill>
                <a:latin typeface="Calibri" panose="020F0502020204030204"/>
              </a:rPr>
              <a:t>x1000</a:t>
            </a:r>
            <a:endParaRPr lang="en-US" altLang="zh-CN" sz="2400">
              <a:solidFill>
                <a:srgbClr val="000000"/>
              </a:solidFill>
              <a:latin typeface="Calibri" panose="020F0502020204030204"/>
            </a:endParaRPr>
          </a:p>
        </p:txBody>
      </p:sp>
      <p:grpSp>
        <p:nvGrpSpPr>
          <p:cNvPr id="2" name="Group 25"/>
          <p:cNvGrpSpPr/>
          <p:nvPr/>
        </p:nvGrpSpPr>
        <p:grpSpPr bwMode="auto">
          <a:xfrm>
            <a:off x="1752600" y="1733552"/>
            <a:ext cx="3619500" cy="2500313"/>
            <a:chOff x="1485900" y="2787650"/>
            <a:chExt cx="3921125" cy="2500586"/>
          </a:xfrm>
        </p:grpSpPr>
        <p:grpSp>
          <p:nvGrpSpPr>
            <p:cNvPr id="27662" name="Group 24"/>
            <p:cNvGrpSpPr/>
            <p:nvPr/>
          </p:nvGrpSpPr>
          <p:grpSpPr bwMode="auto">
            <a:xfrm>
              <a:off x="1485900" y="2787650"/>
              <a:ext cx="3714750" cy="2318084"/>
              <a:chOff x="1485900" y="2787650"/>
              <a:chExt cx="3714750" cy="2318084"/>
            </a:xfrm>
          </p:grpSpPr>
          <p:sp>
            <p:nvSpPr>
              <p:cNvPr id="27664" name="Rectangle 7"/>
              <p:cNvSpPr>
                <a:spLocks noChangeArrowheads="1"/>
              </p:cNvSpPr>
              <p:nvPr/>
            </p:nvSpPr>
            <p:spPr bwMode="auto">
              <a:xfrm>
                <a:off x="1485900" y="2787650"/>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65" name="Rectangle 8"/>
              <p:cNvSpPr>
                <a:spLocks noChangeArrowheads="1"/>
              </p:cNvSpPr>
              <p:nvPr/>
            </p:nvSpPr>
            <p:spPr bwMode="auto">
              <a:xfrm>
                <a:off x="1651000" y="3006391"/>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66" name="Rectangle 9"/>
              <p:cNvSpPr>
                <a:spLocks noChangeArrowheads="1"/>
              </p:cNvSpPr>
              <p:nvPr/>
            </p:nvSpPr>
            <p:spPr bwMode="auto">
              <a:xfrm>
                <a:off x="1816100" y="3223711"/>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67" name="Rectangle 10"/>
              <p:cNvSpPr>
                <a:spLocks noChangeArrowheads="1"/>
              </p:cNvSpPr>
              <p:nvPr/>
            </p:nvSpPr>
            <p:spPr bwMode="auto">
              <a:xfrm>
                <a:off x="1981200" y="3442452"/>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68" name="Rectangle 11"/>
              <p:cNvSpPr>
                <a:spLocks noChangeArrowheads="1"/>
              </p:cNvSpPr>
              <p:nvPr/>
            </p:nvSpPr>
            <p:spPr bwMode="auto">
              <a:xfrm>
                <a:off x="2146300" y="3659773"/>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69" name="Rectangle 12"/>
              <p:cNvSpPr>
                <a:spLocks noChangeArrowheads="1"/>
              </p:cNvSpPr>
              <p:nvPr/>
            </p:nvSpPr>
            <p:spPr bwMode="auto">
              <a:xfrm>
                <a:off x="2311400" y="3878513"/>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sp>
            <p:nvSpPr>
              <p:cNvPr id="27670" name="Rectangle 13"/>
              <p:cNvSpPr>
                <a:spLocks noChangeArrowheads="1"/>
              </p:cNvSpPr>
              <p:nvPr/>
            </p:nvSpPr>
            <p:spPr bwMode="auto">
              <a:xfrm>
                <a:off x="2476500" y="4097254"/>
                <a:ext cx="2393950" cy="545431"/>
              </a:xfrm>
              <a:prstGeom prst="rect">
                <a:avLst/>
              </a:prstGeom>
              <a:solidFill>
                <a:srgbClr val="C00000"/>
              </a:solidFill>
              <a:ln w="9525">
                <a:solidFill>
                  <a:schemeClr val="tx1"/>
                </a:solidFill>
                <a:miter lim="800000"/>
              </a:ln>
            </p:spPr>
            <p:txBody>
              <a:bodyPr wrap="none" anchor="ctr"/>
              <a:lstStyle/>
              <a:p>
                <a:pPr algn="ctr" eaLnBrk="1" fontAlgn="auto" hangingPunct="1">
                  <a:spcBef>
                    <a:spcPts val="0"/>
                  </a:spcBef>
                  <a:spcAft>
                    <a:spcPts val="0"/>
                  </a:spcAft>
                </a:pPr>
                <a:r>
                  <a:rPr kumimoji="1" lang="zh-CN" altLang="en-US" sz="4000">
                    <a:solidFill>
                      <a:srgbClr val="FFFFFF"/>
                    </a:solidFill>
                    <a:latin typeface="楷体_GB2312" pitchFamily="49" charset="-122"/>
                    <a:ea typeface="楷体_GB2312" pitchFamily="49" charset="-122"/>
                  </a:rPr>
                  <a:t>变量</a:t>
                </a:r>
                <a:r>
                  <a:rPr kumimoji="1" lang="en-US" altLang="zh-CN" sz="4000">
                    <a:solidFill>
                      <a:srgbClr val="FFFFFF"/>
                    </a:solidFill>
                    <a:latin typeface="楷体_GB2312" pitchFamily="49" charset="-122"/>
                    <a:ea typeface="楷体_GB2312" pitchFamily="49" charset="-122"/>
                  </a:rPr>
                  <a:t>a</a:t>
                </a:r>
                <a:endParaRPr kumimoji="1" lang="en-US" altLang="zh-CN" sz="4000">
                  <a:solidFill>
                    <a:srgbClr val="FFFFFF"/>
                  </a:solidFill>
                  <a:latin typeface="楷体_GB2312" pitchFamily="49" charset="-122"/>
                  <a:ea typeface="楷体_GB2312" pitchFamily="49" charset="-122"/>
                </a:endParaRPr>
              </a:p>
            </p:txBody>
          </p:sp>
          <p:sp>
            <p:nvSpPr>
              <p:cNvPr id="5" name="Rectangle 14"/>
              <p:cNvSpPr>
                <a:spLocks noChangeArrowheads="1"/>
              </p:cNvSpPr>
              <p:nvPr/>
            </p:nvSpPr>
            <p:spPr bwMode="auto">
              <a:xfrm>
                <a:off x="2641600" y="4288002"/>
                <a:ext cx="2393950" cy="544571"/>
              </a:xfrm>
              <a:prstGeom prst="rect">
                <a:avLst/>
              </a:prstGeom>
              <a:solidFill>
                <a:schemeClr val="accent1">
                  <a:alpha val="50195"/>
                </a:schemeClr>
              </a:solidFill>
              <a:ln w="9525">
                <a:solidFill>
                  <a:schemeClr val="tx1">
                    <a:lumMod val="95000"/>
                    <a:lumOff val="5000"/>
                  </a:schemeClr>
                </a:solidFill>
                <a:miter lim="800000"/>
              </a:ln>
            </p:spPr>
            <p:txBody>
              <a:bodyPr wrap="none" anchor="ctr"/>
              <a:lstStyle/>
              <a:p>
                <a:pPr algn="ctr" eaLnBrk="1" fontAlgn="auto" hangingPunct="1">
                  <a:spcBef>
                    <a:spcPts val="0"/>
                  </a:spcBef>
                  <a:spcAft>
                    <a:spcPts val="0"/>
                  </a:spcAft>
                  <a:defRPr/>
                </a:pPr>
                <a:endParaRPr kumimoji="1" lang="zh-CN" altLang="en-US" sz="2400" b="0">
                  <a:solidFill>
                    <a:srgbClr val="000000"/>
                  </a:solidFill>
                </a:endParaRPr>
              </a:p>
            </p:txBody>
          </p:sp>
          <p:sp>
            <p:nvSpPr>
              <p:cNvPr id="27672" name="Rectangle 15"/>
              <p:cNvSpPr>
                <a:spLocks noChangeArrowheads="1"/>
              </p:cNvSpPr>
              <p:nvPr/>
            </p:nvSpPr>
            <p:spPr bwMode="auto">
              <a:xfrm>
                <a:off x="2806700" y="4560303"/>
                <a:ext cx="2393950" cy="545431"/>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grpSp>
        <p:sp>
          <p:nvSpPr>
            <p:cNvPr id="27663" name="Rectangle 15"/>
            <p:cNvSpPr>
              <a:spLocks noChangeArrowheads="1"/>
            </p:cNvSpPr>
            <p:nvPr/>
          </p:nvSpPr>
          <p:spPr bwMode="auto">
            <a:xfrm>
              <a:off x="3013075" y="4742804"/>
              <a:ext cx="2393950" cy="545432"/>
            </a:xfrm>
            <a:prstGeom prst="rect">
              <a:avLst/>
            </a:prstGeom>
            <a:solidFill>
              <a:schemeClr val="accent1">
                <a:alpha val="50195"/>
              </a:schemeClr>
            </a:solidFill>
            <a:ln w="9525">
              <a:solidFill>
                <a:schemeClr val="tx1"/>
              </a:solidFill>
              <a:miter lim="800000"/>
            </a:ln>
          </p:spPr>
          <p:txBody>
            <a:bodyPr wrap="none" anchor="ctr"/>
            <a:lstStyle/>
            <a:p>
              <a:pPr algn="ctr" eaLnBrk="1" fontAlgn="auto" hangingPunct="1">
                <a:spcBef>
                  <a:spcPts val="0"/>
                </a:spcBef>
                <a:spcAft>
                  <a:spcPts val="0"/>
                </a:spcAft>
              </a:pPr>
              <a:endParaRPr kumimoji="1" lang="zh-CN" altLang="en-US" sz="2400" b="0">
                <a:solidFill>
                  <a:srgbClr val="000000"/>
                </a:solidFill>
              </a:endParaRPr>
            </a:p>
          </p:txBody>
        </p:sp>
      </p:grpSp>
      <p:sp>
        <p:nvSpPr>
          <p:cNvPr id="10260" name="Rectangle 16"/>
          <p:cNvSpPr>
            <a:spLocks noChangeArrowheads="1"/>
          </p:cNvSpPr>
          <p:nvPr/>
        </p:nvSpPr>
        <p:spPr bwMode="auto">
          <a:xfrm>
            <a:off x="3162300" y="3689350"/>
            <a:ext cx="2209800" cy="546100"/>
          </a:xfrm>
          <a:prstGeom prst="rect">
            <a:avLst/>
          </a:prstGeom>
          <a:solidFill>
            <a:srgbClr val="C00000"/>
          </a:solidFill>
          <a:ln w="9525">
            <a:solidFill>
              <a:schemeClr val="tx1"/>
            </a:solidFill>
            <a:miter lim="800000"/>
          </a:ln>
        </p:spPr>
        <p:txBody>
          <a:bodyPr wrap="none" anchor="ctr"/>
          <a:lstStyle/>
          <a:p>
            <a:pPr algn="ctr" eaLnBrk="1" fontAlgn="auto" hangingPunct="1">
              <a:spcBef>
                <a:spcPts val="0"/>
              </a:spcBef>
              <a:spcAft>
                <a:spcPts val="0"/>
              </a:spcAft>
            </a:pPr>
            <a:r>
              <a:rPr kumimoji="1" lang="zh-CN" altLang="en-US" sz="3600">
                <a:solidFill>
                  <a:srgbClr val="FFFFFF"/>
                </a:solidFill>
              </a:rPr>
              <a:t>变量</a:t>
            </a:r>
            <a:r>
              <a:rPr kumimoji="1" lang="en-US" altLang="zh-CN" sz="3600">
                <a:solidFill>
                  <a:srgbClr val="FFFFFF"/>
                </a:solidFill>
              </a:rPr>
              <a:t>p</a:t>
            </a:r>
            <a:endParaRPr kumimoji="1" lang="zh-CN" altLang="en-US" sz="3600">
              <a:solidFill>
                <a:srgbClr val="FFFFFF"/>
              </a:solidFill>
            </a:endParaRPr>
          </a:p>
        </p:txBody>
      </p:sp>
      <p:grpSp>
        <p:nvGrpSpPr>
          <p:cNvPr id="4" name="Group 36"/>
          <p:cNvGrpSpPr/>
          <p:nvPr/>
        </p:nvGrpSpPr>
        <p:grpSpPr bwMode="auto">
          <a:xfrm>
            <a:off x="4872404" y="1544640"/>
            <a:ext cx="3733800" cy="1595437"/>
            <a:chOff x="4705350" y="3304172"/>
            <a:chExt cx="4044950" cy="1594603"/>
          </a:xfrm>
        </p:grpSpPr>
        <p:sp>
          <p:nvSpPr>
            <p:cNvPr id="27659" name="Rectangle 2"/>
            <p:cNvSpPr>
              <a:spLocks noChangeArrowheads="1"/>
            </p:cNvSpPr>
            <p:nvPr/>
          </p:nvSpPr>
          <p:spPr bwMode="auto">
            <a:xfrm>
              <a:off x="6356350" y="3304172"/>
              <a:ext cx="23939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fontAlgn="auto" hangingPunct="1">
                <a:spcBef>
                  <a:spcPts val="0"/>
                </a:spcBef>
                <a:spcAft>
                  <a:spcPts val="0"/>
                </a:spcAft>
              </a:pPr>
              <a:r>
                <a:rPr kumimoji="1" lang="zh-CN" altLang="en-US" sz="2400">
                  <a:solidFill>
                    <a:srgbClr val="000000"/>
                  </a:solidFill>
                  <a:latin typeface="楷体_GB2312" pitchFamily="49" charset="-122"/>
                  <a:ea typeface="楷体_GB2312" pitchFamily="49" charset="-122"/>
                </a:rPr>
                <a:t>变量</a:t>
              </a:r>
              <a:r>
                <a:rPr kumimoji="1" lang="en-US" altLang="zh-CN" sz="2400">
                  <a:solidFill>
                    <a:srgbClr val="000000"/>
                  </a:solidFill>
                  <a:latin typeface="楷体_GB2312" pitchFamily="49" charset="-122"/>
                  <a:ea typeface="楷体_GB2312" pitchFamily="49" charset="-122"/>
                </a:rPr>
                <a:t>p</a:t>
              </a:r>
              <a:endParaRPr kumimoji="1" lang="en-US" altLang="zh-CN" sz="2400">
                <a:solidFill>
                  <a:srgbClr val="000000"/>
                </a:solidFill>
                <a:latin typeface="楷体_GB2312" pitchFamily="49" charset="-122"/>
                <a:ea typeface="楷体_GB2312" pitchFamily="49" charset="-122"/>
              </a:endParaRPr>
            </a:p>
          </p:txBody>
        </p:sp>
        <p:sp>
          <p:nvSpPr>
            <p:cNvPr id="27660" name="Rectangle 3"/>
            <p:cNvSpPr>
              <a:spLocks noChangeArrowheads="1"/>
            </p:cNvSpPr>
            <p:nvPr/>
          </p:nvSpPr>
          <p:spPr bwMode="auto">
            <a:xfrm>
              <a:off x="6489700" y="4032215"/>
              <a:ext cx="2260600" cy="6111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fontAlgn="auto" hangingPunct="1">
                <a:spcBef>
                  <a:spcPts val="0"/>
                </a:spcBef>
                <a:spcAft>
                  <a:spcPts val="0"/>
                </a:spcAft>
              </a:pPr>
              <a:r>
                <a:rPr kumimoji="1" lang="zh-CN" altLang="en-US" sz="2400" b="0">
                  <a:solidFill>
                    <a:srgbClr val="000000"/>
                  </a:solidFill>
                </a:rPr>
                <a:t>0</a:t>
              </a:r>
              <a:r>
                <a:rPr kumimoji="1" lang="en-US" altLang="zh-CN" sz="2400" b="0">
                  <a:solidFill>
                    <a:srgbClr val="000000"/>
                  </a:solidFill>
                </a:rPr>
                <a:t>x1000</a:t>
              </a:r>
              <a:endParaRPr kumimoji="1" lang="zh-CN" altLang="en-US" sz="2400" b="0">
                <a:solidFill>
                  <a:srgbClr val="000000"/>
                </a:solidFill>
              </a:endParaRPr>
            </a:p>
          </p:txBody>
        </p:sp>
        <p:cxnSp>
          <p:nvCxnSpPr>
            <p:cNvPr id="33" name="Straight Arrow Connector 32"/>
            <p:cNvCxnSpPr>
              <a:stCxn id="27660" idx="1"/>
            </p:cNvCxnSpPr>
            <p:nvPr/>
          </p:nvCxnSpPr>
          <p:spPr>
            <a:xfrm rot="10800000" flipV="1">
              <a:off x="4705350" y="4337094"/>
              <a:ext cx="1784350" cy="56168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654" name="Slide Number Placeholder 3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FB12FED-365C-4C81-9179-E71DB9BE5F12}" type="slidenum">
              <a:rPr lang="zh-CN" altLang="en-US" b="0">
                <a:solidFill>
                  <a:srgbClr val="000000"/>
                </a:solidFill>
              </a:rPr>
            </a:fld>
            <a:endParaRPr lang="zh-CN" altLang="en-US" b="0">
              <a:solidFill>
                <a:srgbClr val="000000"/>
              </a:solidFill>
            </a:endParaRPr>
          </a:p>
        </p:txBody>
      </p:sp>
      <p:sp>
        <p:nvSpPr>
          <p:cNvPr id="29" name="矩形 28"/>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
        <p:nvSpPr>
          <p:cNvPr id="27656" name="矩形 2"/>
          <p:cNvSpPr>
            <a:spLocks noChangeArrowheads="1"/>
          </p:cNvSpPr>
          <p:nvPr/>
        </p:nvSpPr>
        <p:spPr bwMode="auto">
          <a:xfrm>
            <a:off x="757605" y="4514850"/>
            <a:ext cx="823839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14400" lvl="1" indent="-457200" eaLnBrk="1" fontAlgn="auto" hangingPunct="1">
              <a:spcBef>
                <a:spcPts val="0"/>
              </a:spcBef>
              <a:spcAft>
                <a:spcPts val="0"/>
              </a:spcAft>
              <a:buFont typeface="Arial" panose="020B0604020202020204" pitchFamily="34" charset="0"/>
              <a:buChar char="•"/>
            </a:pPr>
            <a:r>
              <a:rPr lang="zh-CN" altLang="en-US" sz="2800">
                <a:solidFill>
                  <a:srgbClr val="000000"/>
                </a:solidFill>
                <a:latin typeface="楷体" panose="02010609060101010101" pitchFamily="49" charset="-122"/>
                <a:ea typeface="楷体" panose="02010609060101010101" pitchFamily="49" charset="-122"/>
              </a:rPr>
              <a:t>地址是</a:t>
            </a:r>
            <a:r>
              <a:rPr lang="zh-CN" altLang="en-US" sz="2800">
                <a:latin typeface="楷体" panose="02010609060101010101" pitchFamily="49" charset="-122"/>
                <a:ea typeface="楷体" panose="02010609060101010101" pitchFamily="49" charset="-122"/>
              </a:rPr>
              <a:t>一个无符号整数</a:t>
            </a:r>
            <a:endParaRPr lang="en-US" altLang="zh-CN" sz="2800">
              <a:latin typeface="楷体" panose="02010609060101010101" pitchFamily="49" charset="-122"/>
              <a:ea typeface="楷体" panose="02010609060101010101" pitchFamily="49" charset="-122"/>
            </a:endParaRPr>
          </a:p>
          <a:p>
            <a:pPr marL="914400" lvl="1" indent="-457200" eaLnBrk="1" fontAlgn="auto" hangingPunct="1">
              <a:spcBef>
                <a:spcPts val="0"/>
              </a:spcBef>
              <a:spcAft>
                <a:spcPts val="0"/>
              </a:spcAft>
              <a:buFont typeface="Arial" panose="020B0604020202020204" pitchFamily="34" charset="0"/>
              <a:buChar char="•"/>
            </a:pPr>
            <a:r>
              <a:rPr lang="zh-CN" altLang="en-US" sz="2800">
                <a:solidFill>
                  <a:srgbClr val="000000"/>
                </a:solidFill>
                <a:latin typeface="楷体" panose="02010609060101010101" pitchFamily="49" charset="-122"/>
                <a:ea typeface="楷体" panose="02010609060101010101" pitchFamily="49" charset="-122"/>
              </a:rPr>
              <a:t>内存中的每个字节都有</a:t>
            </a:r>
            <a:r>
              <a:rPr lang="zh-CN" altLang="en-US" sz="2800">
                <a:latin typeface="楷体" panose="02010609060101010101" pitchFamily="49" charset="-122"/>
                <a:ea typeface="楷体" panose="02010609060101010101" pitchFamily="49" charset="-122"/>
              </a:rPr>
              <a:t>唯一</a:t>
            </a:r>
            <a:r>
              <a:rPr lang="zh-CN" altLang="en-US" sz="2800">
                <a:solidFill>
                  <a:srgbClr val="000000"/>
                </a:solidFill>
                <a:latin typeface="楷体" panose="02010609060101010101" pitchFamily="49" charset="-122"/>
                <a:ea typeface="楷体" panose="02010609060101010101" pitchFamily="49" charset="-122"/>
              </a:rPr>
              <a:t>的一个地址</a:t>
            </a:r>
            <a:endParaRPr lang="zh-CN" altLang="en-US" sz="2800">
              <a:solidFill>
                <a:srgbClr val="000000"/>
              </a:solidFill>
              <a:latin typeface="楷体" panose="02010609060101010101" pitchFamily="49" charset="-122"/>
              <a:ea typeface="楷体" panose="02010609060101010101" pitchFamily="49" charset="-122"/>
            </a:endParaRPr>
          </a:p>
          <a:p>
            <a:pPr marL="914400" lvl="1" indent="-457200" eaLnBrk="1" fontAlgn="auto" hangingPunct="1">
              <a:spcBef>
                <a:spcPts val="0"/>
              </a:spcBef>
              <a:spcAft>
                <a:spcPts val="0"/>
              </a:spcAft>
              <a:buFont typeface="Arial" panose="020B0604020202020204" pitchFamily="34" charset="0"/>
              <a:buChar char="•"/>
            </a:pPr>
            <a:r>
              <a:rPr lang="zh-CN" altLang="en-US" sz="2800">
                <a:solidFill>
                  <a:srgbClr val="000000"/>
                </a:solidFill>
                <a:latin typeface="楷体" panose="02010609060101010101" pitchFamily="49" charset="-122"/>
                <a:ea typeface="楷体" panose="02010609060101010101" pitchFamily="49" charset="-122"/>
              </a:rPr>
              <a:t>地址按字节编号，空间按类型分配</a:t>
            </a:r>
            <a:endParaRPr lang="en-US" altLang="zh-CN" sz="2800">
              <a:solidFill>
                <a:srgbClr val="000000"/>
              </a:solidFill>
              <a:latin typeface="楷体" panose="02010609060101010101" pitchFamily="49" charset="-122"/>
              <a:ea typeface="楷体" panose="02010609060101010101" pitchFamily="49" charset="-122"/>
            </a:endParaRPr>
          </a:p>
          <a:p>
            <a:pPr marL="914400" lvl="1" indent="-457200" eaLnBrk="1" fontAlgn="auto" hangingPunct="1">
              <a:spcBef>
                <a:spcPts val="0"/>
              </a:spcBef>
              <a:spcAft>
                <a:spcPts val="0"/>
              </a:spcAft>
              <a:buFont typeface="Arial" panose="020B0604020202020204" pitchFamily="34" charset="0"/>
              <a:buChar char="•"/>
            </a:pPr>
            <a:r>
              <a:rPr lang="zh-CN" altLang="en-US" sz="2800">
                <a:solidFill>
                  <a:srgbClr val="000000"/>
                </a:solidFill>
                <a:latin typeface="楷体" panose="02010609060101010101" pitchFamily="49" charset="-122"/>
                <a:ea typeface="楷体" panose="02010609060101010101" pitchFamily="49" charset="-122"/>
              </a:rPr>
              <a:t>只要指明要访问的内存单元的</a:t>
            </a:r>
            <a:r>
              <a:rPr lang="zh-CN" altLang="en-US" sz="2800" u="sng">
                <a:latin typeface="楷体" panose="02010609060101010101" pitchFamily="49" charset="-122"/>
                <a:ea typeface="楷体" panose="02010609060101010101" pitchFamily="49" charset="-122"/>
              </a:rPr>
              <a:t>地址</a:t>
            </a:r>
            <a:r>
              <a:rPr lang="zh-CN" altLang="en-US" sz="2800">
                <a:solidFill>
                  <a:srgbClr val="000000"/>
                </a:solidFill>
                <a:latin typeface="楷体" panose="02010609060101010101" pitchFamily="49" charset="-122"/>
                <a:ea typeface="楷体" panose="02010609060101010101" pitchFamily="49" charset="-122"/>
              </a:rPr>
              <a:t>，就可以立即访问到该单元</a:t>
            </a:r>
            <a:endParaRPr lang="zh-CN" altLang="en-US" sz="2800">
              <a:solidFill>
                <a:srgbClr val="000000"/>
              </a:solidFill>
              <a:latin typeface="楷体" panose="02010609060101010101" pitchFamily="49" charset="-122"/>
              <a:ea typeface="楷体" panose="02010609060101010101" pitchFamily="49" charset="-122"/>
            </a:endParaRPr>
          </a:p>
        </p:txBody>
      </p:sp>
      <p:sp>
        <p:nvSpPr>
          <p:cNvPr id="7" name="云形标注 6"/>
          <p:cNvSpPr/>
          <p:nvPr/>
        </p:nvSpPr>
        <p:spPr>
          <a:xfrm>
            <a:off x="4189535" y="266700"/>
            <a:ext cx="3190142" cy="1466850"/>
          </a:xfrm>
          <a:prstGeom prst="cloudCallout">
            <a:avLst>
              <a:gd name="adj1" fmla="val 31748"/>
              <a:gd name="adj2" fmla="val 98320"/>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rgbClr val="000000"/>
                </a:solidFill>
                <a:latin typeface="Calibri" panose="020F0502020204030204"/>
                <a:ea typeface="宋体" panose="02010600030101010101" pitchFamily="2" charset="-122"/>
              </a:rPr>
              <a:t>变量</a:t>
            </a:r>
            <a:r>
              <a:rPr lang="en-US" altLang="zh-CN" sz="2400" dirty="0">
                <a:solidFill>
                  <a:srgbClr val="000000"/>
                </a:solidFill>
                <a:latin typeface="Calibri" panose="020F0502020204030204"/>
                <a:ea typeface="宋体" panose="02010600030101010101" pitchFamily="2" charset="-122"/>
              </a:rPr>
              <a:t>p</a:t>
            </a:r>
            <a:r>
              <a:rPr lang="zh-CN" altLang="en-US" sz="2400" dirty="0">
                <a:solidFill>
                  <a:srgbClr val="000000"/>
                </a:solidFill>
                <a:latin typeface="Calibri" panose="020F0502020204030204"/>
                <a:ea typeface="宋体" panose="02010600030101010101" pitchFamily="2" charset="-122"/>
              </a:rPr>
              <a:t>的值是变量</a:t>
            </a:r>
            <a:r>
              <a:rPr lang="en-US" altLang="zh-CN" sz="2400" dirty="0">
                <a:solidFill>
                  <a:srgbClr val="000000"/>
                </a:solidFill>
                <a:latin typeface="Calibri" panose="020F0502020204030204"/>
                <a:ea typeface="宋体" panose="02010600030101010101" pitchFamily="2" charset="-122"/>
              </a:rPr>
              <a:t>a</a:t>
            </a:r>
            <a:r>
              <a:rPr lang="zh-CN" altLang="en-US" sz="2400" dirty="0">
                <a:solidFill>
                  <a:srgbClr val="000000"/>
                </a:solidFill>
                <a:latin typeface="Calibri" panose="020F0502020204030204"/>
                <a:ea typeface="宋体" panose="02010600030101010101" pitchFamily="2" charset="-122"/>
              </a:rPr>
              <a:t>的首地址</a:t>
            </a:r>
            <a:endParaRPr lang="zh-CN" altLang="en-US" sz="2400" b="0" dirty="0">
              <a:solidFill>
                <a:srgbClr val="000000"/>
              </a:solidFill>
              <a:latin typeface="Calibri" panose="020F0502020204030204"/>
              <a:ea typeface="宋体" panose="02010600030101010101" pitchFamily="2" charset="-122"/>
            </a:endParaRPr>
          </a:p>
        </p:txBody>
      </p:sp>
      <p:sp>
        <p:nvSpPr>
          <p:cNvPr id="34" name="云形标注 33"/>
          <p:cNvSpPr/>
          <p:nvPr/>
        </p:nvSpPr>
        <p:spPr>
          <a:xfrm>
            <a:off x="6264520" y="3227388"/>
            <a:ext cx="3190142" cy="1287462"/>
          </a:xfrm>
          <a:prstGeom prst="cloudCallout">
            <a:avLst>
              <a:gd name="adj1" fmla="val -78863"/>
              <a:gd name="adj2" fmla="val 5679"/>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400" dirty="0">
                <a:solidFill>
                  <a:srgbClr val="000000"/>
                </a:solidFill>
                <a:latin typeface="Calibri" panose="020F0502020204030204"/>
                <a:ea typeface="宋体" panose="02010600030101010101" pitchFamily="2" charset="-122"/>
              </a:rPr>
              <a:t>p</a:t>
            </a:r>
            <a:r>
              <a:rPr lang="zh-CN" altLang="en-US" sz="2400" dirty="0">
                <a:solidFill>
                  <a:srgbClr val="000000"/>
                </a:solidFill>
                <a:latin typeface="Calibri" panose="020F0502020204030204"/>
                <a:ea typeface="宋体" panose="02010600030101010101" pitchFamily="2" charset="-122"/>
              </a:rPr>
              <a:t>作为变量存放在内存中</a:t>
            </a:r>
            <a:endParaRPr lang="zh-CN" altLang="en-US" sz="2400" dirty="0">
              <a:solidFill>
                <a:srgbClr val="000000"/>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0260"/>
                                        </p:tgtEl>
                                        <p:attrNameLst>
                                          <p:attrName>style.visibility</p:attrName>
                                        </p:attrNameLst>
                                      </p:cBhvr>
                                      <p:to>
                                        <p:strVal val="visible"/>
                                      </p:to>
                                    </p:set>
                                    <p:animEffect transition="in" filter="box(in)">
                                      <p:cBhvr>
                                        <p:cTn id="24" dur="500"/>
                                        <p:tgtEl>
                                          <p:spTgt spid="102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260" grpId="0" animBg="1"/>
      <p:bldP spid="7"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678475" y="1079500"/>
            <a:ext cx="8675077" cy="3227388"/>
          </a:xfrm>
        </p:spPr>
        <p:txBody>
          <a:bodyPr/>
          <a:lstStyle/>
          <a:p>
            <a:pPr marL="342900" lvl="1" indent="-342900">
              <a:buFontTx/>
              <a:buChar char="•"/>
              <a:defRPr/>
            </a:pPr>
            <a:r>
              <a:rPr lang="zh-CN" altLang="en-US" b="1" i="1" dirty="0">
                <a:solidFill>
                  <a:srgbClr val="FF0000"/>
                </a:solidFill>
                <a:latin typeface="华文仿宋" panose="02010600040101010101" pitchFamily="2" charset="-122"/>
                <a:ea typeface="华文仿宋" panose="02010600040101010101" pitchFamily="2" charset="-122"/>
              </a:rPr>
              <a:t>指针：</a:t>
            </a:r>
            <a:r>
              <a:rPr lang="en-US" altLang="zh-CN" b="1" i="1" dirty="0">
                <a:solidFill>
                  <a:srgbClr val="FF0000"/>
                </a:solidFill>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变量的地址（</a:t>
            </a:r>
            <a:r>
              <a:rPr lang="en-US" altLang="zh-CN" b="1" dirty="0">
                <a:latin typeface="华文仿宋" panose="02010600040101010101" pitchFamily="2" charset="-122"/>
                <a:ea typeface="华文仿宋" panose="02010600040101010101" pitchFamily="2" charset="-122"/>
              </a:rPr>
              <a:t>address</a:t>
            </a:r>
            <a:r>
              <a:rPr lang="zh-CN" altLang="en-US" b="1" dirty="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a:p>
            <a:pPr eaLnBrk="1" hangingPunct="1">
              <a:defRPr/>
            </a:pPr>
            <a:r>
              <a:rPr lang="zh-CN" altLang="en-US" sz="2800" b="1" i="1" dirty="0">
                <a:solidFill>
                  <a:srgbClr val="FF0000"/>
                </a:solidFill>
                <a:latin typeface="华文仿宋" panose="02010600040101010101" pitchFamily="2" charset="-122"/>
                <a:ea typeface="华文仿宋" panose="02010600040101010101" pitchFamily="2" charset="-122"/>
              </a:rPr>
              <a:t>指针变量：</a:t>
            </a:r>
            <a:r>
              <a:rPr lang="zh-CN" altLang="en-US" sz="2800" b="1" dirty="0">
                <a:latin typeface="华文仿宋" panose="02010600040101010101" pitchFamily="2" charset="-122"/>
                <a:ea typeface="华文仿宋" panose="02010600040101010101" pitchFamily="2" charset="-122"/>
              </a:rPr>
              <a:t>保存变量地址的变量</a:t>
            </a:r>
            <a:endParaRPr lang="en-US" altLang="zh-CN" sz="2800" b="1" dirty="0">
              <a:latin typeface="华文仿宋" panose="02010600040101010101" pitchFamily="2" charset="-122"/>
              <a:ea typeface="华文仿宋" panose="02010600040101010101" pitchFamily="2" charset="-122"/>
            </a:endParaRPr>
          </a:p>
          <a:p>
            <a:pPr marL="342900" lvl="1" indent="-342900">
              <a:buFontTx/>
              <a:buChar char="•"/>
              <a:defRPr/>
            </a:pPr>
            <a:endParaRPr lang="zh-CN" altLang="en-US" b="1" dirty="0">
              <a:latin typeface="华文仿宋" panose="02010600040101010101" pitchFamily="2" charset="-122"/>
              <a:ea typeface="华文仿宋" panose="02010600040101010101" pitchFamily="2" charset="-122"/>
              <a:cs typeface="+mn-cs"/>
            </a:endParaRPr>
          </a:p>
          <a:p>
            <a:pPr eaLnBrk="1" hangingPunct="1">
              <a:defRPr/>
            </a:pPr>
            <a:endParaRPr lang="en-US" altLang="zh-CN" sz="2800" b="1" dirty="0">
              <a:latin typeface="华文仿宋" panose="02010600040101010101" pitchFamily="2" charset="-122"/>
              <a:ea typeface="华文仿宋" panose="02010600040101010101" pitchFamily="2" charset="-122"/>
            </a:endParaRPr>
          </a:p>
        </p:txBody>
      </p:sp>
      <p:sp>
        <p:nvSpPr>
          <p:cNvPr id="28675"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34BC8588-F261-4CFF-8577-2F2C80B2F22C}" type="slidenum">
              <a:rPr lang="zh-CN" altLang="en-US" b="0">
                <a:solidFill>
                  <a:srgbClr val="000000"/>
                </a:solidFill>
                <a:latin typeface="华文仿宋" panose="02010600040101010101" pitchFamily="2" charset="-122"/>
                <a:ea typeface="华文仿宋" panose="02010600040101010101" pitchFamily="2" charset="-122"/>
              </a:rPr>
            </a:fld>
            <a:endParaRPr lang="zh-CN" altLang="en-US" b="0">
              <a:solidFill>
                <a:srgbClr val="000000"/>
              </a:solidFill>
              <a:latin typeface="华文仿宋" panose="02010600040101010101" pitchFamily="2" charset="-122"/>
              <a:ea typeface="华文仿宋" panose="02010600040101010101" pitchFamily="2" charset="-122"/>
            </a:endParaRPr>
          </a:p>
        </p:txBody>
      </p:sp>
      <p:sp>
        <p:nvSpPr>
          <p:cNvPr id="104453" name="Rectangle 5"/>
          <p:cNvSpPr>
            <a:spLocks noChangeArrowheads="1"/>
          </p:cNvSpPr>
          <p:nvPr/>
        </p:nvSpPr>
        <p:spPr bwMode="auto">
          <a:xfrm>
            <a:off x="983274" y="5032375"/>
            <a:ext cx="7486650" cy="1569660"/>
          </a:xfrm>
          <a:prstGeom prst="rect">
            <a:avLst/>
          </a:prstGeom>
          <a:noFill/>
          <a:ln w="6350">
            <a:solidFill>
              <a:schemeClr val="tx1"/>
            </a:solidFill>
            <a:miter lim="800000"/>
          </a:ln>
        </p:spPr>
        <p:txBody>
          <a:bodyPr>
            <a:spAutoFit/>
          </a:bodyPr>
          <a:lstStyle/>
          <a:p>
            <a:pPr eaLnBrk="1" fontAlgn="auto" hangingPunct="1">
              <a:spcBef>
                <a:spcPts val="0"/>
              </a:spcBef>
              <a:spcAft>
                <a:spcPts val="0"/>
              </a:spcAft>
              <a:defRPr/>
            </a:pPr>
            <a:r>
              <a:rPr kumimoji="1" lang="en-US" altLang="zh-CN" sz="3200" i="1" u="sng" dirty="0">
                <a:latin typeface="华文仿宋" panose="02010600040101010101" pitchFamily="2" charset="-122"/>
                <a:ea typeface="华文仿宋" panose="02010600040101010101" pitchFamily="2" charset="-122"/>
              </a:rPr>
              <a:t>Example:  </a:t>
            </a:r>
            <a:endParaRPr kumimoji="1" lang="en-US" altLang="zh-CN" sz="3200" i="1" u="sng" dirty="0">
              <a:latin typeface="华文仿宋" panose="02010600040101010101" pitchFamily="2" charset="-122"/>
              <a:ea typeface="华文仿宋" panose="02010600040101010101" pitchFamily="2" charset="-122"/>
            </a:endParaRPr>
          </a:p>
          <a:p>
            <a:pPr eaLnBrk="1" fontAlgn="auto" hangingPunct="1">
              <a:spcBef>
                <a:spcPts val="0"/>
              </a:spcBef>
              <a:spcAft>
                <a:spcPts val="0"/>
              </a:spcAft>
              <a:defRPr/>
            </a:pPr>
            <a:r>
              <a:rPr kumimoji="1" lang="en-US" altLang="zh-CN" sz="3200" i="1" dirty="0">
                <a:latin typeface="华文仿宋" panose="02010600040101010101" pitchFamily="2" charset="-122"/>
                <a:ea typeface="华文仿宋" panose="02010600040101010101" pitchFamily="2" charset="-122"/>
              </a:rPr>
              <a:t>         </a:t>
            </a:r>
            <a:r>
              <a:rPr lang="en-US" altLang="zh-CN" sz="3200" dirty="0" err="1">
                <a:solidFill>
                  <a:srgbClr val="000000"/>
                </a:solidFill>
                <a:latin typeface="华文仿宋" panose="02010600040101010101" pitchFamily="2" charset="-122"/>
                <a:ea typeface="华文仿宋" panose="02010600040101010101" pitchFamily="2" charset="-122"/>
              </a:rPr>
              <a:t>int</a:t>
            </a:r>
            <a:r>
              <a:rPr lang="en-US" altLang="zh-CN" sz="3200" dirty="0">
                <a:solidFill>
                  <a:srgbClr val="000000"/>
                </a:solidFill>
                <a:latin typeface="华文仿宋" panose="02010600040101010101" pitchFamily="2" charset="-122"/>
                <a:ea typeface="华文仿宋" panose="02010600040101010101" pitchFamily="2" charset="-122"/>
              </a:rPr>
              <a:t> a</a:t>
            </a:r>
            <a:r>
              <a:rPr lang="zh-CN" altLang="en-US" sz="3200" dirty="0">
                <a:solidFill>
                  <a:srgbClr val="000000"/>
                </a:solidFill>
                <a:latin typeface="华文仿宋" panose="02010600040101010101" pitchFamily="2" charset="-122"/>
                <a:ea typeface="华文仿宋" panose="02010600040101010101" pitchFamily="2" charset="-122"/>
              </a:rPr>
              <a:t>；</a:t>
            </a:r>
            <a:r>
              <a:rPr lang="en-US" altLang="zh-CN" sz="3200" dirty="0" err="1">
                <a:solidFill>
                  <a:srgbClr val="000000"/>
                </a:solidFill>
                <a:latin typeface="华文仿宋" panose="02010600040101010101" pitchFamily="2" charset="-122"/>
                <a:ea typeface="华文仿宋" panose="02010600040101010101" pitchFamily="2" charset="-122"/>
              </a:rPr>
              <a:t>int</a:t>
            </a:r>
            <a:r>
              <a:rPr lang="en-US" altLang="zh-CN" sz="3200" dirty="0">
                <a:solidFill>
                  <a:srgbClr val="000000"/>
                </a:solidFill>
                <a:latin typeface="华文仿宋" panose="02010600040101010101" pitchFamily="2" charset="-122"/>
                <a:ea typeface="华文仿宋" panose="02010600040101010101" pitchFamily="2" charset="-122"/>
              </a:rPr>
              <a:t> *p=&amp;a;</a:t>
            </a:r>
            <a:r>
              <a:rPr lang="en-US" altLang="zh-CN" sz="3200" dirty="0">
                <a:latin typeface="华文仿宋" panose="02010600040101010101" pitchFamily="2" charset="-122"/>
                <a:ea typeface="华文仿宋" panose="02010600040101010101" pitchFamily="2" charset="-122"/>
              </a:rPr>
              <a:t> </a:t>
            </a:r>
            <a:endParaRPr lang="en-US" altLang="zh-CN" sz="3200" dirty="0">
              <a:latin typeface="华文仿宋" panose="02010600040101010101" pitchFamily="2" charset="-122"/>
              <a:ea typeface="华文仿宋" panose="02010600040101010101" pitchFamily="2" charset="-122"/>
            </a:endParaRPr>
          </a:p>
          <a:p>
            <a:pPr eaLnBrk="1" fontAlgn="auto" hangingPunct="1">
              <a:spcBef>
                <a:spcPts val="0"/>
              </a:spcBef>
              <a:spcAft>
                <a:spcPts val="0"/>
              </a:spcAft>
              <a:defRPr/>
            </a:pPr>
            <a:r>
              <a:rPr lang="en-US" altLang="zh-CN" sz="32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对指针变量</a:t>
            </a:r>
            <a:r>
              <a:rPr lang="en-US" altLang="zh-CN" sz="2800" dirty="0">
                <a:latin typeface="华文仿宋" panose="02010600040101010101" pitchFamily="2" charset="-122"/>
                <a:ea typeface="华文仿宋" panose="02010600040101010101" pitchFamily="2" charset="-122"/>
              </a:rPr>
              <a:t>p</a:t>
            </a:r>
            <a:r>
              <a:rPr lang="zh-CN" altLang="en-US" sz="2800" dirty="0">
                <a:latin typeface="华文仿宋" panose="02010600040101010101" pitchFamily="2" charset="-122"/>
                <a:ea typeface="华文仿宋" panose="02010600040101010101" pitchFamily="2" charset="-122"/>
              </a:rPr>
              <a:t>声明并初始化</a:t>
            </a:r>
            <a:r>
              <a:rPr lang="en-US" altLang="zh-CN" sz="2800" dirty="0">
                <a:latin typeface="华文仿宋" panose="02010600040101010101" pitchFamily="2" charset="-122"/>
                <a:ea typeface="华文仿宋" panose="02010600040101010101" pitchFamily="2" charset="-122"/>
              </a:rPr>
              <a:t>*/</a:t>
            </a:r>
            <a:endParaRPr kumimoji="1" lang="en-US" altLang="zh-CN" sz="2800" dirty="0">
              <a:latin typeface="华文仿宋" panose="02010600040101010101" pitchFamily="2" charset="-122"/>
              <a:ea typeface="华文仿宋" panose="02010600040101010101" pitchFamily="2" charset="-122"/>
            </a:endParaRPr>
          </a:p>
        </p:txBody>
      </p:sp>
      <p:sp>
        <p:nvSpPr>
          <p:cNvPr id="9" name="矩形 8"/>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华文仿宋" panose="02010600040101010101" pitchFamily="2" charset="-122"/>
                <a:ea typeface="华文仿宋" panose="02010600040101010101" pitchFamily="2" charset="-122"/>
              </a:rPr>
              <a:t>8.1 </a:t>
            </a:r>
            <a:r>
              <a:rPr lang="zh-CN" altLang="en-US" sz="4000" b="0" dirty="0">
                <a:solidFill>
                  <a:srgbClr val="FFFFFF"/>
                </a:solidFill>
                <a:latin typeface="华文仿宋" panose="02010600040101010101" pitchFamily="2" charset="-122"/>
                <a:ea typeface="华文仿宋" panose="02010600040101010101" pitchFamily="2" charset="-122"/>
              </a:rPr>
              <a:t>指针</a:t>
            </a:r>
            <a:endParaRPr lang="zh-CN" altLang="en-US" sz="4000" b="0" dirty="0">
              <a:solidFill>
                <a:srgbClr val="FFFFFF"/>
              </a:solidFill>
              <a:latin typeface="华文仿宋" panose="02010600040101010101" pitchFamily="2" charset="-122"/>
              <a:ea typeface="华文仿宋" panose="02010600040101010101" pitchFamily="2" charset="-122"/>
            </a:endParaRPr>
          </a:p>
        </p:txBody>
      </p:sp>
      <p:sp>
        <p:nvSpPr>
          <p:cNvPr id="28678" name="Text Box 3"/>
          <p:cNvSpPr txBox="1">
            <a:spLocks noChangeArrowheads="1"/>
          </p:cNvSpPr>
          <p:nvPr/>
        </p:nvSpPr>
        <p:spPr bwMode="auto">
          <a:xfrm>
            <a:off x="1137139" y="2859088"/>
            <a:ext cx="7918938" cy="588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zh-CN" altLang="en-US" sz="3200" dirty="0">
                <a:solidFill>
                  <a:srgbClr val="000000"/>
                </a:solidFill>
                <a:latin typeface="华文仿宋" panose="02010600040101010101" pitchFamily="2" charset="-122"/>
                <a:ea typeface="华文仿宋" panose="02010600040101010101" pitchFamily="2" charset="-122"/>
              </a:rPr>
              <a:t>数据类型</a:t>
            </a:r>
            <a:r>
              <a:rPr kumimoji="1" lang="en-US" altLang="zh-CN" sz="3200" dirty="0">
                <a:solidFill>
                  <a:srgbClr val="000000"/>
                </a:solidFill>
                <a:latin typeface="华文仿宋" panose="02010600040101010101" pitchFamily="2" charset="-122"/>
                <a:ea typeface="华文仿宋" panose="02010600040101010101" pitchFamily="2" charset="-122"/>
              </a:rPr>
              <a:t>    </a:t>
            </a:r>
            <a:r>
              <a:rPr kumimoji="1" lang="en-US" altLang="zh-CN" sz="3200" dirty="0">
                <a:solidFill>
                  <a:srgbClr val="FF0000"/>
                </a:solidFill>
                <a:latin typeface="华文仿宋" panose="02010600040101010101" pitchFamily="2" charset="-122"/>
                <a:ea typeface="华文仿宋" panose="02010600040101010101" pitchFamily="2" charset="-122"/>
              </a:rPr>
              <a:t>*</a:t>
            </a:r>
            <a:r>
              <a:rPr kumimoji="1" lang="zh-CN" altLang="en-US" sz="3200" dirty="0">
                <a:solidFill>
                  <a:srgbClr val="FF0000"/>
                </a:solidFill>
                <a:latin typeface="华文仿宋" panose="02010600040101010101" pitchFamily="2" charset="-122"/>
                <a:ea typeface="华文仿宋" panose="02010600040101010101" pitchFamily="2" charset="-122"/>
              </a:rPr>
              <a:t>指针变量名</a:t>
            </a:r>
            <a:r>
              <a:rPr kumimoji="1" lang="en-US" altLang="zh-CN" sz="3200" dirty="0">
                <a:solidFill>
                  <a:srgbClr val="000000"/>
                </a:solidFill>
                <a:latin typeface="华文仿宋" panose="02010600040101010101" pitchFamily="2" charset="-122"/>
                <a:ea typeface="华文仿宋" panose="02010600040101010101" pitchFamily="2" charset="-122"/>
              </a:rPr>
              <a:t> </a:t>
            </a:r>
            <a:r>
              <a:rPr kumimoji="1" lang="en-US" altLang="zh-CN" sz="3200" dirty="0">
                <a:solidFill>
                  <a:srgbClr val="006600"/>
                </a:solidFill>
                <a:latin typeface="华文仿宋" panose="02010600040101010101" pitchFamily="2" charset="-122"/>
                <a:ea typeface="华文仿宋" panose="02010600040101010101" pitchFamily="2" charset="-122"/>
              </a:rPr>
              <a:t>[ =</a:t>
            </a:r>
            <a:r>
              <a:rPr kumimoji="1" lang="zh-CN" altLang="en-US" sz="3200" dirty="0">
                <a:solidFill>
                  <a:srgbClr val="006600"/>
                </a:solidFill>
                <a:latin typeface="华文仿宋" panose="02010600040101010101" pitchFamily="2" charset="-122"/>
                <a:ea typeface="华文仿宋" panose="02010600040101010101" pitchFamily="2" charset="-122"/>
              </a:rPr>
              <a:t>初始值</a:t>
            </a:r>
            <a:r>
              <a:rPr kumimoji="1" lang="en-US" altLang="zh-CN" sz="3200" dirty="0">
                <a:solidFill>
                  <a:srgbClr val="006600"/>
                </a:solidFill>
                <a:latin typeface="华文仿宋" panose="02010600040101010101" pitchFamily="2" charset="-122"/>
                <a:ea typeface="华文仿宋" panose="02010600040101010101" pitchFamily="2" charset="-122"/>
              </a:rPr>
              <a:t> ]</a:t>
            </a:r>
            <a:endParaRPr kumimoji="1" lang="en-US" altLang="zh-CN" sz="3200" dirty="0">
              <a:solidFill>
                <a:srgbClr val="006600"/>
              </a:solidFill>
              <a:latin typeface="华文仿宋" panose="02010600040101010101" pitchFamily="2" charset="-122"/>
              <a:ea typeface="华文仿宋" panose="02010600040101010101" pitchFamily="2" charset="-122"/>
            </a:endParaRPr>
          </a:p>
        </p:txBody>
      </p:sp>
      <p:sp>
        <p:nvSpPr>
          <p:cNvPr id="28679" name="Rectangle 16"/>
          <p:cNvSpPr>
            <a:spLocks noChangeArrowheads="1"/>
          </p:cNvSpPr>
          <p:nvPr/>
        </p:nvSpPr>
        <p:spPr bwMode="auto">
          <a:xfrm>
            <a:off x="732694" y="2190750"/>
            <a:ext cx="507902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华文仿宋" panose="02010600040101010101" pitchFamily="2" charset="-122"/>
                <a:ea typeface="华文仿宋" panose="02010600040101010101" pitchFamily="2" charset="-122"/>
              </a:rPr>
              <a:t> </a:t>
            </a:r>
            <a:r>
              <a:rPr lang="zh-CN" altLang="en-US" sz="2800">
                <a:solidFill>
                  <a:srgbClr val="800000"/>
                </a:solidFill>
                <a:latin typeface="华文仿宋" panose="02010600040101010101" pitchFamily="2" charset="-122"/>
                <a:ea typeface="华文仿宋" panose="02010600040101010101" pitchFamily="2" charset="-122"/>
              </a:rPr>
              <a:t>指针变量的声明与初始化</a:t>
            </a:r>
            <a:endParaRPr lang="en-US" altLang="zh-CN" sz="2800">
              <a:solidFill>
                <a:srgbClr val="000000"/>
              </a:solidFill>
              <a:latin typeface="华文仿宋" panose="02010600040101010101" pitchFamily="2" charset="-122"/>
              <a:ea typeface="华文仿宋" panose="02010600040101010101" pitchFamily="2" charset="-122"/>
            </a:endParaRPr>
          </a:p>
        </p:txBody>
      </p:sp>
      <p:sp>
        <p:nvSpPr>
          <p:cNvPr id="8" name="Rectangle 6"/>
          <p:cNvSpPr>
            <a:spLocks noChangeArrowheads="1"/>
          </p:cNvSpPr>
          <p:nvPr/>
        </p:nvSpPr>
        <p:spPr bwMode="auto">
          <a:xfrm>
            <a:off x="804497" y="3954463"/>
            <a:ext cx="82633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auto">
              <a:spcBef>
                <a:spcPts val="0"/>
              </a:spcBef>
              <a:spcAft>
                <a:spcPts val="0"/>
              </a:spcAft>
              <a:buFontTx/>
              <a:buChar char="-"/>
            </a:pPr>
            <a:r>
              <a:rPr kumimoji="1" lang="zh-CN" altLang="en-US"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数据类型是该指针变量所指向的变量类型</a:t>
            </a:r>
            <a:endParaRPr kumimoji="1" lang="en-US" altLang="zh-CN"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marL="457200" indent="-457200" fontAlgn="auto">
              <a:spcBef>
                <a:spcPts val="0"/>
              </a:spcBef>
              <a:spcAft>
                <a:spcPts val="0"/>
              </a:spcAft>
              <a:buFontTx/>
              <a:buChar char="-"/>
            </a:pPr>
            <a:r>
              <a:rPr kumimoji="1" lang="en-US" altLang="zh-CN"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 </a:t>
            </a:r>
            <a:r>
              <a:rPr kumimoji="1" lang="en-US" altLang="zh-CN" sz="3200" dirty="0">
                <a:latin typeface="华文仿宋" panose="02010600040101010101" pitchFamily="2" charset="-122"/>
                <a:ea typeface="华文仿宋" panose="02010600040101010101" pitchFamily="2" charset="-122"/>
                <a:cs typeface="Times New Roman" panose="02020603050405020304" pitchFamily="18" charset="0"/>
              </a:rPr>
              <a:t>*</a:t>
            </a:r>
            <a:r>
              <a:rPr kumimoji="1" lang="en-US" altLang="zh-CN"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 </a:t>
            </a:r>
            <a:r>
              <a:rPr kumimoji="1" lang="zh-CN" altLang="en-US"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说明所定义的变量是指针变量</a:t>
            </a:r>
            <a:endParaRPr kumimoji="1" lang="zh-CN" altLang="zh-CN" sz="32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p:txBody>
      </p:sp>
      <p:grpSp>
        <p:nvGrpSpPr>
          <p:cNvPr id="2" name="组合 9"/>
          <p:cNvGrpSpPr/>
          <p:nvPr/>
        </p:nvGrpSpPr>
        <p:grpSpPr bwMode="auto">
          <a:xfrm>
            <a:off x="1014047" y="2703515"/>
            <a:ext cx="3013531" cy="1379695"/>
            <a:chOff x="685800" y="1460500"/>
            <a:chExt cx="3264473" cy="1380112"/>
          </a:xfrm>
        </p:grpSpPr>
        <p:sp>
          <p:nvSpPr>
            <p:cNvPr id="11" name="椭圆 10"/>
            <p:cNvSpPr/>
            <p:nvPr/>
          </p:nvSpPr>
          <p:spPr>
            <a:xfrm>
              <a:off x="685800" y="1460500"/>
              <a:ext cx="2311269" cy="927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0">
                <a:solidFill>
                  <a:srgbClr val="FFFFFF"/>
                </a:solidFill>
                <a:latin typeface="华文仿宋" panose="02010600040101010101" pitchFamily="2" charset="-122"/>
                <a:ea typeface="华文仿宋" panose="02010600040101010101" pitchFamily="2" charset="-122"/>
              </a:endParaRPr>
            </a:p>
          </p:txBody>
        </p:sp>
        <p:sp>
          <p:nvSpPr>
            <p:cNvPr id="28684" name="TextBox 3"/>
            <p:cNvSpPr txBox="1">
              <a:spLocks noChangeArrowheads="1"/>
            </p:cNvSpPr>
            <p:nvPr/>
          </p:nvSpPr>
          <p:spPr bwMode="auto">
            <a:xfrm>
              <a:off x="2578100" y="2317234"/>
              <a:ext cx="1372173" cy="52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800">
                  <a:solidFill>
                    <a:srgbClr val="FF0000"/>
                  </a:solidFill>
                  <a:latin typeface="华文仿宋" panose="02010600040101010101" pitchFamily="2" charset="-122"/>
                  <a:ea typeface="华文仿宋" panose="02010600040101010101" pitchFamily="2" charset="-122"/>
                </a:rPr>
                <a:t>基类型</a:t>
              </a:r>
              <a:endParaRPr lang="zh-CN" altLang="en-US" sz="2800">
                <a:solidFill>
                  <a:srgbClr val="FF0000"/>
                </a:solidFill>
                <a:latin typeface="华文仿宋" panose="02010600040101010101" pitchFamily="2" charset="-122"/>
                <a:ea typeface="华文仿宋" panose="02010600040101010101" pitchFamily="2" charset="-122"/>
              </a:endParaRPr>
            </a:p>
          </p:txBody>
        </p:sp>
      </p:grpSp>
      <p:sp>
        <p:nvSpPr>
          <p:cNvPr id="12" name="AutoShape 9"/>
          <p:cNvSpPr>
            <a:spLocks noChangeArrowheads="1"/>
          </p:cNvSpPr>
          <p:nvPr/>
        </p:nvSpPr>
        <p:spPr bwMode="auto">
          <a:xfrm>
            <a:off x="5096608" y="5175250"/>
            <a:ext cx="4382966" cy="914400"/>
          </a:xfrm>
          <a:prstGeom prst="wedgeRectCallout">
            <a:avLst>
              <a:gd name="adj1" fmla="val -54940"/>
              <a:gd name="adj2" fmla="val 30954"/>
            </a:avLst>
          </a:prstGeom>
          <a:solidFill>
            <a:srgbClr val="FFFF00"/>
          </a:solidFill>
          <a:ln w="12700">
            <a:solidFill>
              <a:schemeClr val="tx1"/>
            </a:solidFill>
            <a:miter lim="800000"/>
          </a:ln>
        </p:spPr>
        <p:txBody>
          <a:bodyPr anchor="ctr"/>
          <a:lstStyle/>
          <a:p>
            <a:pPr eaLnBrk="1" fontAlgn="auto" hangingPunct="1">
              <a:spcBef>
                <a:spcPts val="0"/>
              </a:spcBef>
              <a:spcAft>
                <a:spcPts val="0"/>
              </a:spcAft>
            </a:pPr>
            <a:r>
              <a:rPr lang="zh-CN" altLang="en-US" sz="3200">
                <a:solidFill>
                  <a:srgbClr val="000000"/>
                </a:solidFill>
                <a:latin typeface="华文仿宋" panose="02010600040101010101" pitchFamily="2" charset="-122"/>
                <a:ea typeface="华文仿宋" panose="02010600040101010101" pitchFamily="2" charset="-122"/>
              </a:rPr>
              <a:t>指针变量在参与运算之前必须初始化或者赋值！</a:t>
            </a:r>
            <a:endParaRPr lang="en-US" altLang="zh-CN" sz="320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ox(in)">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4453"/>
                                        </p:tgtEl>
                                        <p:attrNameLst>
                                          <p:attrName>style.visibility</p:attrName>
                                        </p:attrNameLst>
                                      </p:cBhvr>
                                      <p:to>
                                        <p:strVal val="visible"/>
                                      </p:to>
                                    </p:set>
                                    <p:animEffect transition="in" filter="box(in)">
                                      <p:cBhvr>
                                        <p:cTn id="20" dur="500"/>
                                        <p:tgtEl>
                                          <p:spTgt spid="104453"/>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ppt_h/2"/>
                                          </p:val>
                                        </p:tav>
                                        <p:tav tm="100000">
                                          <p:val>
                                            <p:strVal val="#ppt_y"/>
                                          </p:val>
                                        </p:tav>
                                      </p:tavLst>
                                    </p:anim>
                                    <p:anim calcmode="lin" valueType="num">
                                      <p:cBhvr>
                                        <p:cTn id="27" dur="500" fill="hold"/>
                                        <p:tgtEl>
                                          <p:spTgt spid="12"/>
                                        </p:tgtEl>
                                        <p:attrNameLst>
                                          <p:attrName>ppt_w</p:attrName>
                                        </p:attrNameLst>
                                      </p:cBhvr>
                                      <p:tavLst>
                                        <p:tav tm="0">
                                          <p:val>
                                            <p:strVal val="#ppt_w"/>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autoUpdateAnimBg="0"/>
      <p:bldP spid="8" grpId="0" autoUpdateAnimBg="0" build="allAtOnce"/>
      <p:bldP spid="1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4C0EBF5-AB84-42CA-9F46-DDBC72A21CA1}" type="slidenum">
              <a:rPr lang="zh-CN" altLang="en-US" b="0">
                <a:solidFill>
                  <a:srgbClr val="000000"/>
                </a:solidFill>
              </a:rPr>
            </a:fld>
            <a:endParaRPr lang="zh-CN" altLang="en-US" b="0" dirty="0">
              <a:solidFill>
                <a:srgbClr val="000000"/>
              </a:solidFill>
            </a:endParaRPr>
          </a:p>
        </p:txBody>
      </p:sp>
      <p:sp>
        <p:nvSpPr>
          <p:cNvPr id="5123" name="矩形 5"/>
          <p:cNvSpPr>
            <a:spLocks noChangeArrowheads="1"/>
          </p:cNvSpPr>
          <p:nvPr/>
        </p:nvSpPr>
        <p:spPr bwMode="auto">
          <a:xfrm>
            <a:off x="381002" y="60326"/>
            <a:ext cx="4648199"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pPr>
            <a:r>
              <a:rPr lang="en-US" altLang="zh-CN" sz="2400" b="0" dirty="0">
                <a:solidFill>
                  <a:srgbClr val="000000"/>
                </a:solidFill>
                <a:latin typeface="Calibri" panose="020F0502020204030204"/>
              </a:rPr>
              <a:t>#include &lt;</a:t>
            </a:r>
            <a:r>
              <a:rPr lang="en-US" altLang="zh-CN" sz="2400" b="0" dirty="0" err="1">
                <a:solidFill>
                  <a:srgbClr val="000000"/>
                </a:solidFill>
                <a:latin typeface="Calibri" panose="020F0502020204030204"/>
              </a:rPr>
              <a:t>stdio.h</a:t>
            </a:r>
            <a:r>
              <a:rPr lang="en-US" altLang="zh-CN" sz="2400" b="0" dirty="0">
                <a:solidFill>
                  <a:srgbClr val="000000"/>
                </a:solidFill>
                <a:latin typeface="Calibri" panose="020F0502020204030204"/>
              </a:rPr>
              <a:t>&gt; </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void </a:t>
            </a:r>
            <a:r>
              <a:rPr lang="en-US" altLang="zh-CN" sz="2400" b="0" dirty="0" err="1">
                <a:solidFill>
                  <a:srgbClr val="000000"/>
                </a:solidFill>
                <a:latin typeface="Calibri" panose="020F0502020204030204"/>
              </a:rPr>
              <a:t>useLocal</a:t>
            </a:r>
            <a:r>
              <a:rPr lang="en-US" altLang="zh-CN" sz="2400" b="0" dirty="0">
                <a:solidFill>
                  <a:srgbClr val="000000"/>
                </a:solidFill>
                <a:latin typeface="Calibri" panose="020F0502020204030204"/>
              </a:rPr>
              <a:t>(void);</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void </a:t>
            </a:r>
            <a:r>
              <a:rPr lang="en-US" altLang="zh-CN" sz="2400" b="0" dirty="0" err="1">
                <a:solidFill>
                  <a:srgbClr val="000000"/>
                </a:solidFill>
                <a:latin typeface="Calibri" panose="020F0502020204030204"/>
              </a:rPr>
              <a:t>useStaticLocal</a:t>
            </a:r>
            <a:r>
              <a:rPr lang="en-US" altLang="zh-CN" sz="2400" b="0" dirty="0">
                <a:solidFill>
                  <a:srgbClr val="000000"/>
                </a:solidFill>
                <a:latin typeface="Calibri" panose="020F0502020204030204"/>
              </a:rPr>
              <a:t>(void);</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void </a:t>
            </a:r>
            <a:r>
              <a:rPr lang="en-US" altLang="zh-CN" sz="2400" b="0" dirty="0" err="1">
                <a:solidFill>
                  <a:srgbClr val="000000"/>
                </a:solidFill>
                <a:latin typeface="Calibri" panose="020F0502020204030204"/>
              </a:rPr>
              <a:t>useGlobal</a:t>
            </a:r>
            <a:r>
              <a:rPr lang="en-US" altLang="zh-CN" sz="2400" b="0" dirty="0">
                <a:solidFill>
                  <a:srgbClr val="000000"/>
                </a:solidFill>
                <a:latin typeface="Calibri" panose="020F0502020204030204"/>
              </a:rPr>
              <a:t>(void); </a:t>
            </a:r>
            <a:endParaRPr lang="en-US" altLang="zh-CN" sz="2400" b="0" dirty="0">
              <a:solidFill>
                <a:srgbClr val="000000"/>
              </a:solidFill>
              <a:latin typeface="Calibri" panose="020F0502020204030204"/>
            </a:endParaRPr>
          </a:p>
          <a:p>
            <a:pPr eaLnBrk="1" fontAlgn="auto" hangingPunct="1">
              <a:spcBef>
                <a:spcPts val="0"/>
              </a:spcBef>
              <a:spcAft>
                <a:spcPts val="0"/>
              </a:spcAft>
            </a:pP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err="1">
                <a:solidFill>
                  <a:srgbClr val="0E0EFC"/>
                </a:solidFill>
                <a:latin typeface="Calibri" panose="020F0502020204030204"/>
              </a:rPr>
              <a:t>int</a:t>
            </a:r>
            <a:r>
              <a:rPr lang="en-US" altLang="zh-CN" sz="2400" b="0" dirty="0">
                <a:solidFill>
                  <a:srgbClr val="0E0EFC"/>
                </a:solidFill>
                <a:latin typeface="Calibri" panose="020F0502020204030204"/>
              </a:rPr>
              <a:t> x = 1; </a:t>
            </a:r>
            <a:r>
              <a:rPr lang="en-US" altLang="zh-CN" sz="2400" b="0" dirty="0">
                <a:latin typeface="Calibri" panose="020F0502020204030204"/>
              </a:rPr>
              <a:t>/*</a:t>
            </a:r>
            <a:r>
              <a:rPr lang="zh-CN" altLang="zh-CN" sz="2400" b="0" dirty="0">
                <a:latin typeface="Calibri" panose="020F0502020204030204"/>
              </a:rPr>
              <a:t>【</a:t>
            </a:r>
            <a:r>
              <a:rPr lang="en-US" altLang="zh-CN" sz="2400" b="0" dirty="0">
                <a:latin typeface="Calibri" panose="020F0502020204030204"/>
              </a:rPr>
              <a:t>1</a:t>
            </a:r>
            <a:r>
              <a:rPr lang="zh-CN" altLang="zh-CN" sz="2400" b="0" dirty="0">
                <a:latin typeface="Calibri" panose="020F0502020204030204"/>
              </a:rPr>
              <a:t>】</a:t>
            </a:r>
            <a:r>
              <a:rPr lang="en-US" altLang="zh-CN" sz="2400" b="0" dirty="0">
                <a:latin typeface="Calibri" panose="020F0502020204030204"/>
              </a:rPr>
              <a:t>*/</a:t>
            </a:r>
            <a:endParaRPr lang="zh-CN" altLang="zh-CN" sz="2400" b="0" dirty="0">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main(void)</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E0EFC"/>
                </a:solidFill>
                <a:latin typeface="Calibri" panose="020F0502020204030204"/>
              </a:rPr>
              <a:t>int</a:t>
            </a:r>
            <a:r>
              <a:rPr lang="en-US" altLang="zh-CN" sz="2400" b="0" dirty="0">
                <a:solidFill>
                  <a:srgbClr val="0E0EFC"/>
                </a:solidFill>
                <a:latin typeface="Calibri" panose="020F0502020204030204"/>
              </a:rPr>
              <a:t> x = 5; </a:t>
            </a:r>
            <a:r>
              <a:rPr lang="en-US" altLang="zh-CN" sz="2400" b="0" dirty="0">
                <a:latin typeface="Calibri" panose="020F0502020204030204"/>
              </a:rPr>
              <a:t>/*</a:t>
            </a:r>
            <a:r>
              <a:rPr lang="zh-CN" altLang="zh-CN" sz="2400" b="0" dirty="0">
                <a:latin typeface="Calibri" panose="020F0502020204030204"/>
              </a:rPr>
              <a:t>【</a:t>
            </a:r>
            <a:r>
              <a:rPr lang="en-US" altLang="zh-CN" sz="2400" b="0" dirty="0">
                <a:latin typeface="Calibri" panose="020F0502020204030204"/>
              </a:rPr>
              <a:t>2</a:t>
            </a:r>
            <a:r>
              <a:rPr lang="zh-CN" altLang="zh-CN" sz="2400" b="0" dirty="0">
                <a:latin typeface="Calibri" panose="020F0502020204030204"/>
              </a:rPr>
              <a:t>】</a:t>
            </a:r>
            <a:r>
              <a:rPr lang="en-US" altLang="zh-CN" sz="2400" b="0" dirty="0">
                <a:latin typeface="Calibri" panose="020F0502020204030204"/>
              </a:rPr>
              <a:t>*/</a:t>
            </a:r>
            <a:endParaRPr lang="en-US" altLang="zh-CN" sz="2400" b="0" dirty="0">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printf</a:t>
            </a:r>
            <a:r>
              <a:rPr lang="en-US" altLang="zh-CN" sz="2400" b="0" dirty="0">
                <a:solidFill>
                  <a:srgbClr val="000000"/>
                </a:solidFill>
                <a:latin typeface="Calibri" panose="020F0502020204030204"/>
              </a:rPr>
              <a:t>("local x in outer scope of   main is %d\</a:t>
            </a:r>
            <a:r>
              <a:rPr lang="en-US" altLang="zh-CN" sz="2400" b="0" dirty="0" err="1">
                <a:solidFill>
                  <a:srgbClr val="000000"/>
                </a:solidFill>
                <a:latin typeface="Calibri" panose="020F0502020204030204"/>
              </a:rPr>
              <a:t>n",x</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A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/*start a new scope*/</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E0EFC"/>
                </a:solidFill>
                <a:latin typeface="Calibri" panose="020F0502020204030204"/>
              </a:rPr>
              <a:t>int</a:t>
            </a:r>
            <a:r>
              <a:rPr lang="en-US" altLang="zh-CN" sz="2400" b="0" dirty="0">
                <a:solidFill>
                  <a:srgbClr val="0E0EFC"/>
                </a:solidFill>
                <a:latin typeface="Calibri" panose="020F0502020204030204"/>
              </a:rPr>
              <a:t> x = 7; </a:t>
            </a:r>
            <a:r>
              <a:rPr lang="en-US" altLang="zh-CN" sz="2400" b="0" dirty="0">
                <a:latin typeface="Calibri" panose="020F0502020204030204"/>
              </a:rPr>
              <a:t>/*</a:t>
            </a:r>
            <a:r>
              <a:rPr lang="zh-CN" altLang="zh-CN" sz="2400" b="0" dirty="0">
                <a:latin typeface="Calibri" panose="020F0502020204030204"/>
              </a:rPr>
              <a:t>【</a:t>
            </a:r>
            <a:r>
              <a:rPr lang="en-US" altLang="zh-CN" sz="2400" b="0" dirty="0">
                <a:latin typeface="Calibri" panose="020F0502020204030204"/>
              </a:rPr>
              <a:t>3</a:t>
            </a:r>
            <a:r>
              <a:rPr lang="zh-CN" altLang="zh-CN" sz="2400" b="0" dirty="0">
                <a:latin typeface="Calibri" panose="020F0502020204030204"/>
              </a:rPr>
              <a:t>】</a:t>
            </a:r>
            <a:r>
              <a:rPr lang="en-US" altLang="zh-CN" sz="2400" b="0" dirty="0">
                <a:latin typeface="Calibri" panose="020F0502020204030204"/>
              </a:rPr>
              <a:t>*/</a:t>
            </a:r>
            <a:endParaRPr lang="zh-CN" altLang="zh-CN" sz="2400" b="0" dirty="0">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printf</a:t>
            </a:r>
            <a:r>
              <a:rPr lang="en-US" altLang="zh-CN" sz="2400" b="0" dirty="0">
                <a:solidFill>
                  <a:srgbClr val="000000"/>
                </a:solidFill>
                <a:latin typeface="Calibri" panose="020F0502020204030204"/>
              </a:rPr>
              <a:t>("local x in outer scope of main is %d\</a:t>
            </a:r>
            <a:r>
              <a:rPr lang="en-US" altLang="zh-CN" sz="2400" b="0" dirty="0" err="1">
                <a:solidFill>
                  <a:srgbClr val="000000"/>
                </a:solidFill>
                <a:latin typeface="Calibri" panose="020F0502020204030204"/>
              </a:rPr>
              <a:t>n",x</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 B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a:latin typeface="Calibri" panose="020F0502020204030204"/>
              </a:rPr>
              <a:t> </a:t>
            </a:r>
            <a:r>
              <a:rPr lang="en-US" altLang="zh-CN" sz="2400" b="0" dirty="0">
                <a:solidFill>
                  <a:srgbClr val="000000"/>
                </a:solidFill>
                <a:latin typeface="Calibri" panose="020F0502020204030204"/>
              </a:rPr>
              <a:t>} /*end new scope*/</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zh-CN" altLang="zh-CN" sz="2400" b="0" dirty="0">
              <a:solidFill>
                <a:srgbClr val="000000"/>
              </a:solidFill>
              <a:latin typeface="Calibri" panose="020F0502020204030204"/>
            </a:endParaRPr>
          </a:p>
        </p:txBody>
      </p:sp>
      <p:sp>
        <p:nvSpPr>
          <p:cNvPr id="5124" name="矩形 7"/>
          <p:cNvSpPr>
            <a:spLocks noChangeArrowheads="1"/>
          </p:cNvSpPr>
          <p:nvPr/>
        </p:nvSpPr>
        <p:spPr bwMode="auto">
          <a:xfrm>
            <a:off x="5638799" y="76260"/>
            <a:ext cx="4267200" cy="4154984"/>
          </a:xfrm>
          <a:prstGeom prst="rect">
            <a:avLst/>
          </a:prstGeom>
          <a:noFill/>
          <a:ln>
            <a:noFill/>
          </a:ln>
        </p:spPr>
        <p:txBody>
          <a:bodyPr wrap="square">
            <a:spAutoFit/>
          </a:bodyPr>
          <a:lstStyle/>
          <a:p>
            <a:pPr eaLnBrk="1" fontAlgn="auto" hangingPunct="1">
              <a:spcBef>
                <a:spcPts val="0"/>
              </a:spcBef>
              <a:spcAft>
                <a:spcPts val="0"/>
              </a:spcAft>
            </a:pPr>
            <a:r>
              <a:rPr lang="en-US" altLang="zh-CN" sz="2400" b="0" dirty="0" err="1">
                <a:solidFill>
                  <a:srgbClr val="000000"/>
                </a:solidFill>
                <a:latin typeface="Calibri" panose="020F0502020204030204"/>
              </a:rPr>
              <a:t>useLocal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C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useStaticLocal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D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useGlobal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E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useLocal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F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useStaticLocal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G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useGlobal</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H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zh-CN"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err="1">
                <a:solidFill>
                  <a:srgbClr val="000000"/>
                </a:solidFill>
                <a:latin typeface="Calibri" panose="020F0502020204030204"/>
              </a:rPr>
              <a:t>printf</a:t>
            </a:r>
            <a:r>
              <a:rPr lang="en-US" altLang="zh-CN" sz="2400" b="0" dirty="0">
                <a:solidFill>
                  <a:srgbClr val="000000"/>
                </a:solidFill>
                <a:latin typeface="Calibri" panose="020F0502020204030204"/>
              </a:rPr>
              <a:t>("\</a:t>
            </a:r>
            <a:r>
              <a:rPr lang="en-US" altLang="zh-CN" sz="2400" b="0" dirty="0" err="1">
                <a:solidFill>
                  <a:srgbClr val="000000"/>
                </a:solidFill>
                <a:latin typeface="Calibri" panose="020F0502020204030204"/>
              </a:rPr>
              <a:t>nlocal</a:t>
            </a:r>
            <a:r>
              <a:rPr lang="en-US" altLang="zh-CN" sz="2400" b="0" dirty="0">
                <a:solidFill>
                  <a:srgbClr val="000000"/>
                </a:solidFill>
                <a:latin typeface="Calibri" panose="020F0502020204030204"/>
              </a:rPr>
              <a:t> x in main is %d\</a:t>
            </a:r>
            <a:r>
              <a:rPr lang="en-US" altLang="zh-CN" sz="2400" b="0" dirty="0" err="1">
                <a:solidFill>
                  <a:srgbClr val="000000"/>
                </a:solidFill>
                <a:latin typeface="Calibri" panose="020F0502020204030204"/>
              </a:rPr>
              <a:t>n",x</a:t>
            </a:r>
            <a:r>
              <a:rPr lang="en-US" altLang="zh-CN" sz="2400" b="0" dirty="0">
                <a:solidFill>
                  <a:srgbClr val="000000"/>
                </a:solidFill>
                <a:latin typeface="Calibri" panose="020F0502020204030204"/>
              </a:rPr>
              <a:t>);     </a:t>
            </a:r>
            <a:r>
              <a:rPr lang="en-US" altLang="zh-CN" sz="2400" b="0" dirty="0">
                <a:solidFill>
                  <a:srgbClr val="00B050"/>
                </a:solidFill>
                <a:latin typeface="Calibri" panose="020F0502020204030204"/>
              </a:rPr>
              <a:t>/*( I )*/</a:t>
            </a:r>
            <a:endParaRPr lang="zh-CN" altLang="zh-CN" sz="2400" b="0" dirty="0">
              <a:solidFill>
                <a:srgbClr val="00B05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return 0; } </a:t>
            </a:r>
            <a:endParaRPr lang="zh-CN" altLang="zh-CN" sz="2400" b="0" dirty="0">
              <a:solidFill>
                <a:srgbClr val="000000"/>
              </a:solidFill>
              <a:latin typeface="Calibri" panose="020F0502020204030204"/>
            </a:endParaRPr>
          </a:p>
        </p:txBody>
      </p:sp>
      <p:sp>
        <p:nvSpPr>
          <p:cNvPr id="9" name="TextBox 8"/>
          <p:cNvSpPr txBox="1">
            <a:spLocks noChangeArrowheads="1"/>
          </p:cNvSpPr>
          <p:nvPr/>
        </p:nvSpPr>
        <p:spPr bwMode="auto">
          <a:xfrm>
            <a:off x="3063100" y="1923566"/>
            <a:ext cx="1863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FF0000"/>
                </a:solidFill>
              </a:rPr>
              <a:t>外部变量</a:t>
            </a:r>
            <a:endParaRPr lang="zh-CN" altLang="en-US" sz="2400" dirty="0">
              <a:solidFill>
                <a:srgbClr val="FF0000"/>
              </a:solidFill>
            </a:endParaRPr>
          </a:p>
        </p:txBody>
      </p:sp>
      <p:sp>
        <p:nvSpPr>
          <p:cNvPr id="10" name="TextBox 9"/>
          <p:cNvSpPr txBox="1">
            <a:spLocks noChangeArrowheads="1"/>
          </p:cNvSpPr>
          <p:nvPr/>
        </p:nvSpPr>
        <p:spPr bwMode="auto">
          <a:xfrm>
            <a:off x="3063100" y="3015692"/>
            <a:ext cx="2194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FF0000"/>
                </a:solidFill>
              </a:rPr>
              <a:t>动态局部变量</a:t>
            </a:r>
            <a:endParaRPr lang="zh-CN" altLang="en-US" sz="2400" dirty="0">
              <a:solidFill>
                <a:srgbClr val="FF0000"/>
              </a:solidFill>
            </a:endParaRPr>
          </a:p>
        </p:txBody>
      </p:sp>
      <p:sp>
        <p:nvSpPr>
          <p:cNvPr id="11" name="TextBox 10"/>
          <p:cNvSpPr txBox="1">
            <a:spLocks noChangeArrowheads="1"/>
          </p:cNvSpPr>
          <p:nvPr/>
        </p:nvSpPr>
        <p:spPr bwMode="auto">
          <a:xfrm>
            <a:off x="3333007" y="4804766"/>
            <a:ext cx="2124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FF0000"/>
                </a:solidFill>
              </a:rPr>
              <a:t>动态局部变量</a:t>
            </a:r>
            <a:endParaRPr lang="zh-CN" altLang="en-US" sz="2400" dirty="0">
              <a:solidFill>
                <a:srgbClr val="FF0000"/>
              </a:solidFill>
            </a:endParaRPr>
          </a:p>
        </p:txBody>
      </p:sp>
      <p:cxnSp>
        <p:nvCxnSpPr>
          <p:cNvPr id="3" name="直接连接符 2"/>
          <p:cNvCxnSpPr/>
          <p:nvPr/>
        </p:nvCxnSpPr>
        <p:spPr bwMode="auto">
          <a:xfrm>
            <a:off x="5457333" y="116632"/>
            <a:ext cx="0" cy="5328592"/>
          </a:xfrm>
          <a:prstGeom prst="line">
            <a:avLst/>
          </a:prstGeom>
          <a:solidFill>
            <a:schemeClr val="bg2"/>
          </a:solidFill>
          <a:ln w="38100" cap="flat" cmpd="sng" algn="ctr">
            <a:solidFill>
              <a:schemeClr val="bg1">
                <a:lumMod val="6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9" name="Text Box 5"/>
          <p:cNvSpPr txBox="1">
            <a:spLocks noChangeArrowheads="1"/>
          </p:cNvSpPr>
          <p:nvPr/>
        </p:nvSpPr>
        <p:spPr bwMode="auto">
          <a:xfrm>
            <a:off x="1118089" y="1300163"/>
            <a:ext cx="78105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zh-CN" altLang="en-US" sz="3200">
                <a:solidFill>
                  <a:srgbClr val="FF0000"/>
                </a:solidFill>
                <a:latin typeface="Times New Roman" panose="02020603050405020304" pitchFamily="18" charset="0"/>
              </a:rPr>
              <a:t>与指针操作有关的运算符（</a:t>
            </a:r>
            <a:r>
              <a:rPr lang="zh-CN" altLang="en-US" sz="3200">
                <a:solidFill>
                  <a:srgbClr val="000000"/>
                </a:solidFill>
              </a:rPr>
              <a:t>单目 </a:t>
            </a:r>
            <a:r>
              <a:rPr lang="zh-CN" altLang="en-US" sz="3200">
                <a:solidFill>
                  <a:srgbClr val="000000"/>
                </a:solidFill>
                <a:latin typeface="宋体" panose="02010600030101010101" pitchFamily="2" charset="-122"/>
              </a:rPr>
              <a:t>←</a:t>
            </a:r>
            <a:r>
              <a:rPr lang="zh-CN" altLang="en-US" sz="3200">
                <a:solidFill>
                  <a:srgbClr val="00FFFF"/>
                </a:solidFill>
              </a:rPr>
              <a:t> </a:t>
            </a:r>
            <a:r>
              <a:rPr lang="zh-CN" altLang="en-US" sz="3200">
                <a:solidFill>
                  <a:srgbClr val="FF0000"/>
                </a:solidFill>
                <a:latin typeface="Times New Roman" panose="02020603050405020304" pitchFamily="18" charset="0"/>
              </a:rPr>
              <a:t>）</a:t>
            </a:r>
            <a:r>
              <a:rPr lang="en-US" altLang="zh-CN" sz="3200">
                <a:solidFill>
                  <a:srgbClr val="FF0000"/>
                </a:solidFill>
                <a:latin typeface="Times New Roman" panose="02020603050405020304" pitchFamily="18" charset="0"/>
              </a:rPr>
              <a:t>:</a:t>
            </a:r>
            <a:endParaRPr lang="en-US" altLang="zh-CN" sz="3200">
              <a:solidFill>
                <a:srgbClr val="FF0000"/>
              </a:solidFill>
              <a:latin typeface="Times New Roman" panose="02020603050405020304" pitchFamily="18" charset="0"/>
            </a:endParaRPr>
          </a:p>
          <a:p>
            <a:pPr eaLnBrk="1" fontAlgn="auto" hangingPunct="1">
              <a:spcBef>
                <a:spcPct val="50000"/>
              </a:spcBef>
              <a:spcAft>
                <a:spcPts val="0"/>
              </a:spcAft>
            </a:pPr>
            <a:r>
              <a:rPr lang="en-US" altLang="zh-CN" sz="3200">
                <a:solidFill>
                  <a:srgbClr val="0000CC"/>
                </a:solidFill>
                <a:latin typeface="Times New Roman" panose="02020603050405020304" pitchFamily="18" charset="0"/>
              </a:rPr>
              <a:t>        &amp;   </a:t>
            </a:r>
            <a:r>
              <a:rPr lang="zh-CN" altLang="en-US" sz="3200">
                <a:solidFill>
                  <a:srgbClr val="336699"/>
                </a:solidFill>
                <a:latin typeface="Times New Roman" panose="02020603050405020304" pitchFamily="18" charset="0"/>
              </a:rPr>
              <a:t>取变量地址                           </a:t>
            </a:r>
            <a:r>
              <a:rPr lang="en-US" altLang="zh-CN" sz="3200">
                <a:solidFill>
                  <a:srgbClr val="336699"/>
                </a:solidFill>
                <a:latin typeface="Times New Roman" panose="02020603050405020304" pitchFamily="18" charset="0"/>
              </a:rPr>
              <a:t>14</a:t>
            </a:r>
            <a:r>
              <a:rPr lang="zh-CN" altLang="en-US" sz="3200">
                <a:solidFill>
                  <a:srgbClr val="336699"/>
                </a:solidFill>
                <a:latin typeface="Times New Roman" panose="02020603050405020304" pitchFamily="18" charset="0"/>
              </a:rPr>
              <a:t>   </a:t>
            </a:r>
            <a:endParaRPr lang="en-US" altLang="zh-CN" sz="3200">
              <a:solidFill>
                <a:srgbClr val="336699"/>
              </a:solidFill>
              <a:latin typeface="Times New Roman" panose="02020603050405020304" pitchFamily="18" charset="0"/>
            </a:endParaRPr>
          </a:p>
          <a:p>
            <a:pPr eaLnBrk="1" fontAlgn="auto" hangingPunct="1">
              <a:spcBef>
                <a:spcPct val="50000"/>
              </a:spcBef>
              <a:spcAft>
                <a:spcPts val="0"/>
              </a:spcAft>
            </a:pPr>
            <a:r>
              <a:rPr lang="en-US" altLang="zh-CN" sz="3200">
                <a:solidFill>
                  <a:srgbClr val="0000CC"/>
                </a:solidFill>
                <a:latin typeface="Times New Roman" panose="02020603050405020304" pitchFamily="18" charset="0"/>
              </a:rPr>
              <a:t>        *    </a:t>
            </a:r>
            <a:r>
              <a:rPr lang="zh-CN" altLang="en-US" sz="3200">
                <a:solidFill>
                  <a:srgbClr val="336699"/>
                </a:solidFill>
                <a:latin typeface="Times New Roman" panose="02020603050405020304" pitchFamily="18" charset="0"/>
              </a:rPr>
              <a:t>取指针变量所指向的内容   </a:t>
            </a:r>
            <a:r>
              <a:rPr lang="en-US" altLang="zh-CN" sz="3200">
                <a:solidFill>
                  <a:srgbClr val="336699"/>
                </a:solidFill>
                <a:latin typeface="Times New Roman" panose="02020603050405020304" pitchFamily="18" charset="0"/>
              </a:rPr>
              <a:t>14</a:t>
            </a:r>
            <a:endParaRPr lang="en-US" altLang="zh-CN" sz="3200">
              <a:solidFill>
                <a:srgbClr val="336699"/>
              </a:solidFill>
              <a:latin typeface="Times New Roman" panose="02020603050405020304" pitchFamily="18" charset="0"/>
            </a:endParaRPr>
          </a:p>
          <a:p>
            <a:pPr eaLnBrk="1" fontAlgn="auto" hangingPunct="1">
              <a:spcBef>
                <a:spcPts val="0"/>
              </a:spcBef>
              <a:spcAft>
                <a:spcPts val="0"/>
              </a:spcAft>
            </a:pPr>
            <a:endParaRPr lang="en-US" altLang="zh-CN" sz="3200" b="0">
              <a:solidFill>
                <a:srgbClr val="000000"/>
              </a:solidFill>
            </a:endParaRPr>
          </a:p>
          <a:p>
            <a:pPr eaLnBrk="1" fontAlgn="auto" hangingPunct="1">
              <a:spcBef>
                <a:spcPts val="0"/>
              </a:spcBef>
              <a:spcAft>
                <a:spcPts val="0"/>
              </a:spcAft>
            </a:pPr>
            <a:r>
              <a:rPr lang="zh-CN" altLang="en-US" sz="3200">
                <a:solidFill>
                  <a:srgbClr val="000000"/>
                </a:solidFill>
                <a:latin typeface="楷体" panose="02010609060101010101" pitchFamily="49" charset="-122"/>
                <a:ea typeface="楷体" panose="02010609060101010101" pitchFamily="49" charset="-122"/>
              </a:rPr>
              <a:t>注意：</a:t>
            </a:r>
            <a:endParaRPr lang="zh-CN" altLang="en-US" sz="320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pPr>
            <a:r>
              <a:rPr lang="zh-CN" altLang="zh-CN" sz="3200">
                <a:solidFill>
                  <a:srgbClr val="000000"/>
                </a:solidFill>
                <a:latin typeface="楷体" panose="02010609060101010101" pitchFamily="49" charset="-122"/>
                <a:ea typeface="楷体" panose="02010609060101010101" pitchFamily="49" charset="-122"/>
              </a:rPr>
              <a:t>    运算符 </a:t>
            </a:r>
            <a:r>
              <a:rPr lang="zh-CN" altLang="en-US" sz="3200">
                <a:solidFill>
                  <a:srgbClr val="006600"/>
                </a:solidFill>
                <a:latin typeface="楷体" panose="02010609060101010101" pitchFamily="49" charset="-122"/>
                <a:ea typeface="楷体" panose="02010609060101010101" pitchFamily="49" charset="-122"/>
              </a:rPr>
              <a:t>&amp;</a:t>
            </a:r>
            <a:r>
              <a:rPr lang="zh-CN" altLang="en-US" sz="3200">
                <a:solidFill>
                  <a:srgbClr val="00FFFF"/>
                </a:solidFill>
                <a:latin typeface="楷体" panose="02010609060101010101" pitchFamily="49" charset="-122"/>
                <a:ea typeface="楷体" panose="02010609060101010101" pitchFamily="49" charset="-122"/>
              </a:rPr>
              <a:t> </a:t>
            </a:r>
            <a:r>
              <a:rPr lang="zh-CN" altLang="en-US" sz="3200">
                <a:solidFill>
                  <a:srgbClr val="000000"/>
                </a:solidFill>
                <a:latin typeface="楷体" panose="02010609060101010101" pitchFamily="49" charset="-122"/>
                <a:ea typeface="楷体" panose="02010609060101010101" pitchFamily="49" charset="-122"/>
              </a:rPr>
              <a:t>和“位与”运算是同一符号；</a:t>
            </a:r>
            <a:endParaRPr lang="zh-CN" altLang="en-US" sz="320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pPr>
            <a:r>
              <a:rPr lang="zh-CN" altLang="zh-CN" sz="3200">
                <a:solidFill>
                  <a:srgbClr val="000000"/>
                </a:solidFill>
                <a:latin typeface="楷体" panose="02010609060101010101" pitchFamily="49" charset="-122"/>
                <a:ea typeface="楷体" panose="02010609060101010101" pitchFamily="49" charset="-122"/>
              </a:rPr>
              <a:t>    运算符 </a:t>
            </a:r>
            <a:r>
              <a:rPr lang="zh-CN" altLang="en-US" sz="3200">
                <a:solidFill>
                  <a:srgbClr val="006600"/>
                </a:solidFill>
                <a:latin typeface="楷体" panose="02010609060101010101" pitchFamily="49" charset="-122"/>
                <a:ea typeface="楷体" panose="02010609060101010101" pitchFamily="49" charset="-122"/>
              </a:rPr>
              <a:t>* </a:t>
            </a:r>
            <a:r>
              <a:rPr lang="zh-CN" altLang="en-US" sz="3200">
                <a:solidFill>
                  <a:srgbClr val="000000"/>
                </a:solidFill>
                <a:latin typeface="楷体" panose="02010609060101010101" pitchFamily="49" charset="-122"/>
                <a:ea typeface="楷体" panose="02010609060101010101" pitchFamily="49" charset="-122"/>
              </a:rPr>
              <a:t>和“乘”运算是同一符号。</a:t>
            </a:r>
            <a:endParaRPr lang="zh-CN" altLang="en-US" sz="320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pPr>
            <a:r>
              <a:rPr lang="zh-CN" altLang="en-US" sz="3200">
                <a:solidFill>
                  <a:srgbClr val="000000"/>
                </a:solidFill>
                <a:latin typeface="楷体" panose="02010609060101010101" pitchFamily="49" charset="-122"/>
                <a:ea typeface="楷体" panose="02010609060101010101" pitchFamily="49" charset="-122"/>
              </a:rPr>
              <a:t>    只能从程序的上下文来区分运算符 </a:t>
            </a:r>
            <a:r>
              <a:rPr lang="zh-CN" altLang="en-US" sz="3200">
                <a:solidFill>
                  <a:srgbClr val="006600"/>
                </a:solidFill>
                <a:latin typeface="楷体" panose="02010609060101010101" pitchFamily="49" charset="-122"/>
                <a:ea typeface="楷体" panose="02010609060101010101" pitchFamily="49" charset="-122"/>
              </a:rPr>
              <a:t>&amp;</a:t>
            </a:r>
            <a:r>
              <a:rPr lang="zh-CN" altLang="en-US" sz="3200">
                <a:solidFill>
                  <a:srgbClr val="000000"/>
                </a:solidFill>
                <a:latin typeface="楷体" panose="02010609060101010101" pitchFamily="49" charset="-122"/>
                <a:ea typeface="楷体" panose="02010609060101010101" pitchFamily="49" charset="-122"/>
              </a:rPr>
              <a:t> 和</a:t>
            </a:r>
            <a:r>
              <a:rPr lang="zh-CN" altLang="zh-CN" sz="3200">
                <a:solidFill>
                  <a:srgbClr val="000000"/>
                </a:solidFill>
                <a:latin typeface="楷体" panose="02010609060101010101" pitchFamily="49" charset="-122"/>
                <a:ea typeface="楷体" panose="02010609060101010101" pitchFamily="49" charset="-122"/>
              </a:rPr>
              <a:t>运算符 </a:t>
            </a:r>
            <a:r>
              <a:rPr lang="zh-CN" altLang="en-US" sz="3200">
                <a:solidFill>
                  <a:srgbClr val="006600"/>
                </a:solidFill>
                <a:latin typeface="楷体" panose="02010609060101010101" pitchFamily="49" charset="-122"/>
                <a:ea typeface="楷体" panose="02010609060101010101" pitchFamily="49" charset="-122"/>
              </a:rPr>
              <a:t>*</a:t>
            </a:r>
            <a:r>
              <a:rPr lang="zh-CN" altLang="en-US" sz="3200">
                <a:solidFill>
                  <a:srgbClr val="00FFFF"/>
                </a:solidFill>
                <a:latin typeface="楷体" panose="02010609060101010101" pitchFamily="49" charset="-122"/>
                <a:ea typeface="楷体" panose="02010609060101010101" pitchFamily="49" charset="-122"/>
              </a:rPr>
              <a:t> </a:t>
            </a:r>
            <a:r>
              <a:rPr lang="zh-CN" altLang="en-US" sz="3200">
                <a:solidFill>
                  <a:srgbClr val="000000"/>
                </a:solidFill>
                <a:latin typeface="楷体" panose="02010609060101010101" pitchFamily="49" charset="-122"/>
                <a:ea typeface="楷体" panose="02010609060101010101" pitchFamily="49" charset="-122"/>
              </a:rPr>
              <a:t>的实际意义。</a:t>
            </a:r>
            <a:endParaRPr lang="en-US" altLang="zh-CN" sz="3200">
              <a:solidFill>
                <a:srgbClr val="336699"/>
              </a:solidFill>
              <a:latin typeface="楷体" panose="02010609060101010101" pitchFamily="49" charset="-122"/>
              <a:ea typeface="楷体" panose="02010609060101010101" pitchFamily="49" charset="-122"/>
            </a:endParaRPr>
          </a:p>
        </p:txBody>
      </p:sp>
      <p:sp>
        <p:nvSpPr>
          <p:cNvPr id="31747" name="Slide Number Placeholder 1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5F21EB3-3742-43BB-BE28-312503D31674}" type="slidenum">
              <a:rPr lang="zh-CN" altLang="en-US" b="0">
                <a:solidFill>
                  <a:srgbClr val="000000"/>
                </a:solidFill>
              </a:rPr>
            </a:fld>
            <a:endParaRPr lang="zh-CN" altLang="en-US" b="0">
              <a:solidFill>
                <a:srgbClr val="000000"/>
              </a:solidFill>
            </a:endParaRPr>
          </a:p>
        </p:txBody>
      </p:sp>
      <p:sp>
        <p:nvSpPr>
          <p:cNvPr id="21" name="矩形 20"/>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5" name="Rectangle 7"/>
          <p:cNvSpPr>
            <a:spLocks noChangeArrowheads="1"/>
          </p:cNvSpPr>
          <p:nvPr/>
        </p:nvSpPr>
        <p:spPr bwMode="auto">
          <a:xfrm>
            <a:off x="992066" y="2119313"/>
            <a:ext cx="7772400"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1" fontAlgn="auto" hangingPunct="1">
              <a:lnSpc>
                <a:spcPct val="80000"/>
              </a:lnSpc>
              <a:spcBef>
                <a:spcPct val="50000"/>
              </a:spcBef>
              <a:spcAft>
                <a:spcPts val="0"/>
              </a:spcAft>
            </a:pPr>
            <a:r>
              <a:rPr kumimoji="1" lang="en-US" altLang="zh-CN" sz="3200" dirty="0" err="1">
                <a:solidFill>
                  <a:srgbClr val="000000"/>
                </a:solidFill>
              </a:rPr>
              <a:t>int</a:t>
            </a:r>
            <a:r>
              <a:rPr kumimoji="1" lang="en-US" altLang="zh-CN" sz="3200" dirty="0">
                <a:solidFill>
                  <a:srgbClr val="000000"/>
                </a:solidFill>
              </a:rPr>
              <a:t> a=5,</a:t>
            </a:r>
            <a:r>
              <a:rPr kumimoji="1" lang="en-US" altLang="zh-CN" sz="3200" dirty="0"/>
              <a:t>*</a:t>
            </a:r>
            <a:r>
              <a:rPr kumimoji="1" lang="en-US" altLang="zh-CN" sz="3200" dirty="0">
                <a:solidFill>
                  <a:srgbClr val="000000"/>
                </a:solidFill>
              </a:rPr>
              <a:t>p;</a:t>
            </a:r>
            <a:r>
              <a:rPr kumimoji="1" lang="en-US" altLang="zh-CN" sz="3200" dirty="0">
                <a:solidFill>
                  <a:srgbClr val="006600"/>
                </a:solidFill>
              </a:rPr>
              <a:t>         /*</a:t>
            </a:r>
            <a:r>
              <a:rPr kumimoji="1" lang="zh-CN" altLang="en-US" sz="3200" dirty="0">
                <a:solidFill>
                  <a:srgbClr val="006600"/>
                </a:solidFill>
              </a:rPr>
              <a:t>声明指针变量</a:t>
            </a:r>
            <a:r>
              <a:rPr kumimoji="1" lang="en-US" altLang="zh-CN" sz="3200" dirty="0">
                <a:solidFill>
                  <a:srgbClr val="006600"/>
                </a:solidFill>
              </a:rPr>
              <a:t>p*/</a:t>
            </a:r>
            <a:endParaRPr kumimoji="1" lang="en-US" altLang="zh-CN" sz="3200" dirty="0">
              <a:solidFill>
                <a:srgbClr val="000000"/>
              </a:solidFill>
            </a:endParaRPr>
          </a:p>
          <a:p>
            <a:pPr eaLnBrk="1" fontAlgn="auto" hangingPunct="1">
              <a:lnSpc>
                <a:spcPct val="80000"/>
              </a:lnSpc>
              <a:spcBef>
                <a:spcPct val="50000"/>
              </a:spcBef>
              <a:spcAft>
                <a:spcPts val="0"/>
              </a:spcAft>
            </a:pPr>
            <a:r>
              <a:rPr kumimoji="1" lang="en-US" altLang="zh-CN" sz="3200" dirty="0">
                <a:solidFill>
                  <a:srgbClr val="000000"/>
                </a:solidFill>
              </a:rPr>
              <a:t>p=&amp;a;                </a:t>
            </a:r>
            <a:r>
              <a:rPr kumimoji="1" lang="en-US" altLang="zh-CN" sz="3200" dirty="0">
                <a:solidFill>
                  <a:srgbClr val="006600"/>
                </a:solidFill>
              </a:rPr>
              <a:t>/*</a:t>
            </a:r>
            <a:r>
              <a:rPr kumimoji="1" lang="zh-CN" altLang="en-US" sz="3200" dirty="0">
                <a:solidFill>
                  <a:srgbClr val="006600"/>
                </a:solidFill>
              </a:rPr>
              <a:t>为指针变量</a:t>
            </a:r>
            <a:r>
              <a:rPr kumimoji="1" lang="en-US" altLang="zh-CN" sz="3200" dirty="0">
                <a:solidFill>
                  <a:srgbClr val="006600"/>
                </a:solidFill>
              </a:rPr>
              <a:t>p</a:t>
            </a:r>
            <a:r>
              <a:rPr kumimoji="1" lang="zh-CN" altLang="en-US" sz="3200" dirty="0">
                <a:solidFill>
                  <a:srgbClr val="006600"/>
                </a:solidFill>
              </a:rPr>
              <a:t>赋值</a:t>
            </a:r>
            <a:r>
              <a:rPr kumimoji="1" lang="en-US" altLang="zh-CN" sz="3200" dirty="0">
                <a:solidFill>
                  <a:srgbClr val="006600"/>
                </a:solidFill>
              </a:rPr>
              <a:t>*/</a:t>
            </a:r>
            <a:endParaRPr kumimoji="1" lang="en-US" altLang="zh-CN" sz="3200" dirty="0">
              <a:solidFill>
                <a:srgbClr val="006600"/>
              </a:solidFill>
            </a:endParaRPr>
          </a:p>
          <a:p>
            <a:pPr eaLnBrk="1" fontAlgn="auto" hangingPunct="1">
              <a:lnSpc>
                <a:spcPct val="80000"/>
              </a:lnSpc>
              <a:spcBef>
                <a:spcPct val="50000"/>
              </a:spcBef>
              <a:spcAft>
                <a:spcPts val="0"/>
              </a:spcAft>
            </a:pPr>
            <a:r>
              <a:rPr kumimoji="1" lang="en-US" altLang="zh-CN" sz="3200" dirty="0">
                <a:solidFill>
                  <a:srgbClr val="000000"/>
                </a:solidFill>
              </a:rPr>
              <a:t>a=10+</a:t>
            </a:r>
            <a:r>
              <a:rPr kumimoji="1" lang="en-US" altLang="zh-CN" sz="3200" dirty="0"/>
              <a:t>*</a:t>
            </a:r>
            <a:r>
              <a:rPr kumimoji="1" lang="en-US" altLang="zh-CN" sz="3200" dirty="0">
                <a:solidFill>
                  <a:srgbClr val="000000"/>
                </a:solidFill>
              </a:rPr>
              <a:t>p;           </a:t>
            </a:r>
            <a:r>
              <a:rPr kumimoji="1" lang="en-US" altLang="zh-CN" sz="3200" dirty="0">
                <a:solidFill>
                  <a:srgbClr val="006600"/>
                </a:solidFill>
              </a:rPr>
              <a:t>/*</a:t>
            </a:r>
            <a:r>
              <a:rPr kumimoji="1" lang="zh-CN" altLang="en-US" sz="3200" dirty="0">
                <a:solidFill>
                  <a:srgbClr val="006600"/>
                </a:solidFill>
              </a:rPr>
              <a:t>与</a:t>
            </a:r>
            <a:r>
              <a:rPr kumimoji="1" lang="en-US" altLang="zh-CN" sz="3200" dirty="0">
                <a:solidFill>
                  <a:srgbClr val="006600"/>
                </a:solidFill>
              </a:rPr>
              <a:t> a=10+a</a:t>
            </a:r>
            <a:r>
              <a:rPr kumimoji="1" lang="zh-CN" altLang="en-US" sz="3200" dirty="0">
                <a:solidFill>
                  <a:srgbClr val="006600"/>
                </a:solidFill>
              </a:rPr>
              <a:t>功能相同</a:t>
            </a:r>
            <a:r>
              <a:rPr kumimoji="1" lang="en-US" altLang="zh-CN" sz="3200" dirty="0">
                <a:solidFill>
                  <a:srgbClr val="006600"/>
                </a:solidFill>
              </a:rPr>
              <a:t>     */</a:t>
            </a:r>
            <a:endParaRPr kumimoji="1" lang="en-US" altLang="zh-CN" sz="3200" dirty="0">
              <a:solidFill>
                <a:srgbClr val="006600"/>
              </a:solidFill>
            </a:endParaRPr>
          </a:p>
          <a:p>
            <a:pPr eaLnBrk="1" fontAlgn="auto" hangingPunct="1">
              <a:lnSpc>
                <a:spcPct val="80000"/>
              </a:lnSpc>
              <a:spcBef>
                <a:spcPct val="50000"/>
              </a:spcBef>
              <a:spcAft>
                <a:spcPts val="0"/>
              </a:spcAft>
            </a:pPr>
            <a:endParaRPr kumimoji="1" lang="en-US" altLang="zh-CN" sz="3200" dirty="0"/>
          </a:p>
          <a:p>
            <a:pPr eaLnBrk="1" fontAlgn="auto" hangingPunct="1">
              <a:lnSpc>
                <a:spcPct val="80000"/>
              </a:lnSpc>
              <a:spcBef>
                <a:spcPct val="50000"/>
              </a:spcBef>
              <a:spcAft>
                <a:spcPts val="0"/>
              </a:spcAft>
            </a:pPr>
            <a:r>
              <a:rPr kumimoji="1" lang="zh-CN" altLang="en-US" sz="3200" dirty="0"/>
              <a:t>以下三种情况等价：</a:t>
            </a:r>
            <a:endParaRPr kumimoji="1" lang="en-US" altLang="zh-CN" sz="3200" dirty="0"/>
          </a:p>
          <a:p>
            <a:pPr eaLnBrk="1" fontAlgn="auto" hangingPunct="1">
              <a:lnSpc>
                <a:spcPct val="80000"/>
              </a:lnSpc>
              <a:spcBef>
                <a:spcPct val="50000"/>
              </a:spcBef>
              <a:spcAft>
                <a:spcPts val="0"/>
              </a:spcAft>
            </a:pPr>
            <a:r>
              <a:rPr kumimoji="1" lang="en-US" altLang="zh-CN" sz="3200" dirty="0"/>
              <a:t>*</a:t>
            </a:r>
            <a:r>
              <a:rPr kumimoji="1" lang="en-US" altLang="zh-CN" sz="3200" dirty="0">
                <a:solidFill>
                  <a:srgbClr val="000000"/>
                </a:solidFill>
              </a:rPr>
              <a:t>p</a:t>
            </a:r>
            <a:r>
              <a:rPr kumimoji="1" lang="en-US" altLang="zh-CN" sz="3200" dirty="0">
                <a:solidFill>
                  <a:srgbClr val="000000"/>
                </a:solidFill>
                <a:sym typeface="Symbol" panose="05050102010706020507" pitchFamily="18" charset="2"/>
              </a:rPr>
              <a:t></a:t>
            </a:r>
            <a:r>
              <a:rPr kumimoji="1" lang="en-US" altLang="zh-CN" sz="3200" dirty="0">
                <a:sym typeface="Symbol" panose="05050102010706020507" pitchFamily="18" charset="2"/>
              </a:rPr>
              <a:t>*</a:t>
            </a:r>
            <a:r>
              <a:rPr kumimoji="1" lang="en-US" altLang="zh-CN" sz="3200" dirty="0">
                <a:solidFill>
                  <a:srgbClr val="000000"/>
                </a:solidFill>
                <a:sym typeface="Symbol" panose="05050102010706020507" pitchFamily="18" charset="2"/>
              </a:rPr>
              <a:t>(&amp;a) a </a:t>
            </a:r>
            <a:endParaRPr kumimoji="1" lang="en-US" altLang="zh-CN" sz="3200" dirty="0">
              <a:solidFill>
                <a:srgbClr val="000000"/>
              </a:solidFill>
              <a:sym typeface="Symbol" panose="05050102010706020507" pitchFamily="18" charset="2"/>
            </a:endParaRPr>
          </a:p>
        </p:txBody>
      </p:sp>
      <p:sp>
        <p:nvSpPr>
          <p:cNvPr id="29700" name="Slide Number Placeholder 10"/>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313D1569-10B7-4372-8E7D-895D919CB797}" type="slidenum">
              <a:rPr lang="zh-CN" altLang="en-US" b="0">
                <a:solidFill>
                  <a:srgbClr val="000000"/>
                </a:solidFill>
              </a:rPr>
            </a:fld>
            <a:endParaRPr lang="zh-CN" altLang="en-US" b="0">
              <a:solidFill>
                <a:srgbClr val="000000"/>
              </a:solidFill>
            </a:endParaRPr>
          </a:p>
        </p:txBody>
      </p:sp>
      <p:sp>
        <p:nvSpPr>
          <p:cNvPr id="12" name="矩形 11"/>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
        <p:nvSpPr>
          <p:cNvPr id="29702" name="Rectangle 16"/>
          <p:cNvSpPr>
            <a:spLocks noChangeArrowheads="1"/>
          </p:cNvSpPr>
          <p:nvPr/>
        </p:nvSpPr>
        <p:spPr bwMode="auto">
          <a:xfrm>
            <a:off x="391260" y="1144588"/>
            <a:ext cx="507902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zh-CN" altLang="en-US" sz="2800">
                <a:solidFill>
                  <a:srgbClr val="800000"/>
                </a:solidFill>
                <a:latin typeface="Calibri" panose="020F0502020204030204"/>
              </a:rPr>
              <a:t>指针变量的使用</a:t>
            </a:r>
            <a:endParaRPr lang="en-US" altLang="zh-CN" sz="2800">
              <a:solidFill>
                <a:srgbClr val="000000"/>
              </a:solidFill>
              <a:latin typeface="Calibri" panose="020F0502020204030204"/>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7335">
                                            <p:txEl>
                                              <p:pRg st="0" end="0"/>
                                            </p:txEl>
                                          </p:spTgt>
                                        </p:tgtEl>
                                        <p:attrNameLst>
                                          <p:attrName>style.visibility</p:attrName>
                                        </p:attrNameLst>
                                      </p:cBhvr>
                                      <p:to>
                                        <p:strVal val="visible"/>
                                      </p:to>
                                    </p:set>
                                    <p:animEffect transition="in" filter="box(in)">
                                      <p:cBhvr>
                                        <p:cTn id="7" dur="500"/>
                                        <p:tgtEl>
                                          <p:spTgt spid="22733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7335">
                                            <p:txEl>
                                              <p:pRg st="1" end="1"/>
                                            </p:txEl>
                                          </p:spTgt>
                                        </p:tgtEl>
                                        <p:attrNameLst>
                                          <p:attrName>style.visibility</p:attrName>
                                        </p:attrNameLst>
                                      </p:cBhvr>
                                      <p:to>
                                        <p:strVal val="visible"/>
                                      </p:to>
                                    </p:set>
                                    <p:animEffect transition="in" filter="box(in)">
                                      <p:cBhvr>
                                        <p:cTn id="10" dur="500"/>
                                        <p:tgtEl>
                                          <p:spTgt spid="22733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7335">
                                            <p:txEl>
                                              <p:pRg st="2" end="2"/>
                                            </p:txEl>
                                          </p:spTgt>
                                        </p:tgtEl>
                                        <p:attrNameLst>
                                          <p:attrName>style.visibility</p:attrName>
                                        </p:attrNameLst>
                                      </p:cBhvr>
                                      <p:to>
                                        <p:strVal val="visible"/>
                                      </p:to>
                                    </p:set>
                                    <p:animEffect transition="in" filter="box(in)">
                                      <p:cBhvr>
                                        <p:cTn id="13" dur="500"/>
                                        <p:tgtEl>
                                          <p:spTgt spid="22733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7335">
                                            <p:txEl>
                                              <p:pRg st="4" end="4"/>
                                            </p:txEl>
                                          </p:spTgt>
                                        </p:tgtEl>
                                        <p:attrNameLst>
                                          <p:attrName>style.visibility</p:attrName>
                                        </p:attrNameLst>
                                      </p:cBhvr>
                                      <p:to>
                                        <p:strVal val="visible"/>
                                      </p:to>
                                    </p:set>
                                    <p:animEffect transition="in" filter="box(in)">
                                      <p:cBhvr>
                                        <p:cTn id="16" dur="500"/>
                                        <p:tgtEl>
                                          <p:spTgt spid="227335">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7335">
                                            <p:txEl>
                                              <p:pRg st="5" end="5"/>
                                            </p:txEl>
                                          </p:spTgt>
                                        </p:tgtEl>
                                        <p:attrNameLst>
                                          <p:attrName>style.visibility</p:attrName>
                                        </p:attrNameLst>
                                      </p:cBhvr>
                                      <p:to>
                                        <p:strVal val="visible"/>
                                      </p:to>
                                    </p:set>
                                    <p:animEffect transition="in" filter="box(in)">
                                      <p:cBhvr>
                                        <p:cTn id="19" dur="500"/>
                                        <p:tgtEl>
                                          <p:spTgt spid="2273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5" grpId="0" autoUpdateAnimBg="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noChangeArrowheads="1"/>
          </p:cNvSpPr>
          <p:nvPr>
            <p:ph type="body" sz="half" idx="2"/>
          </p:nvPr>
        </p:nvSpPr>
        <p:spPr>
          <a:xfrm>
            <a:off x="580293" y="730250"/>
            <a:ext cx="8317523" cy="5316538"/>
          </a:xfrm>
        </p:spPr>
        <p:txBody>
          <a:bodyPr/>
          <a:lstStyle/>
          <a:p>
            <a:pPr marL="0" indent="0">
              <a:lnSpc>
                <a:spcPts val="4200"/>
              </a:lnSpc>
              <a:spcBef>
                <a:spcPts val="300"/>
              </a:spcBef>
              <a:buNone/>
              <a:defRPr/>
            </a:pPr>
            <a:r>
              <a:rPr lang="en-US" altLang="en-US" sz="2800" b="1" dirty="0"/>
              <a:t>   </a:t>
            </a:r>
            <a:r>
              <a:rPr lang="en-US" altLang="en-US" sz="2800" b="1" dirty="0">
                <a:solidFill>
                  <a:srgbClr val="0000CC"/>
                </a:solidFill>
              </a:rPr>
              <a:t>char</a:t>
            </a:r>
            <a:r>
              <a:rPr lang="en-US" altLang="en-US" sz="2800" b="1" dirty="0">
                <a:solidFill>
                  <a:srgbClr val="0000CC"/>
                </a:solidFill>
                <a:latin typeface="宋体" panose="02010600030101010101" pitchFamily="2" charset="-122"/>
              </a:rPr>
              <a:t> </a:t>
            </a:r>
            <a:r>
              <a:rPr lang="en-US" altLang="en-US" sz="2800" b="1" dirty="0" err="1">
                <a:solidFill>
                  <a:srgbClr val="0000CC"/>
                </a:solidFill>
              </a:rPr>
              <a:t>ch</a:t>
            </a:r>
            <a:r>
              <a:rPr lang="en-US" altLang="en-US" sz="2800" b="1" dirty="0">
                <a:solidFill>
                  <a:srgbClr val="0000CC"/>
                </a:solidFill>
              </a:rPr>
              <a:t>=</a:t>
            </a:r>
            <a:r>
              <a:rPr lang="zh-CN" altLang="en-US" sz="2800" b="1" dirty="0">
                <a:solidFill>
                  <a:srgbClr val="0000CC"/>
                </a:solidFill>
              </a:rPr>
              <a:t>'</a:t>
            </a:r>
            <a:r>
              <a:rPr lang="en-US" altLang="en-US" sz="2800" b="1" dirty="0">
                <a:solidFill>
                  <a:srgbClr val="0000CC"/>
                </a:solidFill>
              </a:rPr>
              <a:t>A</a:t>
            </a:r>
            <a:r>
              <a:rPr lang="zh-CN" altLang="en-US" sz="2800" b="1" dirty="0">
                <a:solidFill>
                  <a:srgbClr val="0000CC"/>
                </a:solidFill>
              </a:rPr>
              <a:t>'， </a:t>
            </a:r>
            <a:r>
              <a:rPr lang="en-US" altLang="en-US" sz="2800" b="1" dirty="0">
                <a:solidFill>
                  <a:srgbClr val="0000CC"/>
                </a:solidFill>
                <a:latin typeface="宋体" panose="02010600030101010101" pitchFamily="2" charset="-122"/>
              </a:rPr>
              <a:t>* </a:t>
            </a:r>
            <a:r>
              <a:rPr lang="en-US" altLang="en-US" sz="2800" b="1" dirty="0">
                <a:solidFill>
                  <a:srgbClr val="0000CC"/>
                </a:solidFill>
              </a:rPr>
              <a:t>pc;</a:t>
            </a:r>
            <a:r>
              <a:rPr lang="en-US" altLang="en-US" sz="2800" b="1" dirty="0">
                <a:solidFill>
                  <a:srgbClr val="0000CC"/>
                </a:solidFill>
                <a:latin typeface="宋体" panose="02010600030101010101" pitchFamily="2" charset="-122"/>
              </a:rPr>
              <a:t> </a:t>
            </a:r>
            <a:endParaRPr lang="en-US" altLang="zh-CN" sz="2800" b="1" dirty="0">
              <a:solidFill>
                <a:srgbClr val="0000CC"/>
              </a:solidFill>
              <a:latin typeface="宋体" panose="02010600030101010101" pitchFamily="2" charset="-122"/>
            </a:endParaRPr>
          </a:p>
          <a:p>
            <a:pPr>
              <a:lnSpc>
                <a:spcPts val="4200"/>
              </a:lnSpc>
              <a:spcBef>
                <a:spcPts val="300"/>
              </a:spcBef>
              <a:buNone/>
              <a:defRPr/>
            </a:pPr>
            <a:r>
              <a:rPr lang="zh-CN" altLang="en-US" sz="2800" b="1" dirty="0"/>
              <a:t>	</a:t>
            </a:r>
            <a:r>
              <a:rPr lang="zh-CN" altLang="en-US" sz="2800" b="1" dirty="0">
                <a:latin typeface="楷体" panose="02010609060101010101" pitchFamily="49" charset="-122"/>
                <a:ea typeface="楷体" panose="02010609060101010101" pitchFamily="49" charset="-122"/>
              </a:rPr>
              <a:t>若变量 </a:t>
            </a:r>
            <a:r>
              <a:rPr lang="en-US" altLang="en-US" sz="2800" b="1" dirty="0" err="1">
                <a:solidFill>
                  <a:srgbClr val="FF0000"/>
                </a:solidFill>
                <a:latin typeface="楷体" panose="02010609060101010101" pitchFamily="49" charset="-122"/>
                <a:ea typeface="楷体" panose="02010609060101010101" pitchFamily="49" charset="-122"/>
              </a:rPr>
              <a:t>ch</a:t>
            </a:r>
            <a:r>
              <a:rPr lang="en-US" altLang="en-US" sz="2800" b="1" dirty="0">
                <a:solidFill>
                  <a:srgbClr val="00FFFF"/>
                </a:solidFill>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在内存中对应的地址为1000；</a:t>
            </a:r>
            <a:endParaRPr lang="zh-CN" altLang="en-US" sz="2800" b="1" dirty="0">
              <a:latin typeface="楷体" panose="02010609060101010101" pitchFamily="49" charset="-122"/>
              <a:ea typeface="楷体" panose="02010609060101010101" pitchFamily="49" charset="-122"/>
            </a:endParaRPr>
          </a:p>
          <a:p>
            <a:pPr marL="694055" lvl="1" indent="-171450">
              <a:lnSpc>
                <a:spcPts val="4200"/>
              </a:lnSpc>
              <a:spcBef>
                <a:spcPts val="300"/>
              </a:spcBef>
              <a:defRPr/>
            </a:pPr>
            <a:r>
              <a:rPr lang="zh-CN" altLang="en-US" b="1" dirty="0">
                <a:latin typeface="楷体" panose="02010609060101010101" pitchFamily="49" charset="-122"/>
                <a:ea typeface="楷体" panose="02010609060101010101" pitchFamily="49" charset="-122"/>
              </a:rPr>
              <a:t>变量名：</a:t>
            </a:r>
            <a:r>
              <a:rPr lang="en-US" altLang="en-US" b="1" dirty="0" err="1">
                <a:solidFill>
                  <a:srgbClr val="FF0000"/>
                </a:solidFill>
                <a:latin typeface="楷体" panose="02010609060101010101" pitchFamily="49" charset="-122"/>
                <a:ea typeface="楷体" panose="02010609060101010101" pitchFamily="49" charset="-122"/>
              </a:rPr>
              <a:t>ch</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类型为</a:t>
            </a:r>
            <a:r>
              <a:rPr lang="en-US" altLang="en-US" b="1" dirty="0">
                <a:latin typeface="楷体" panose="02010609060101010101" pitchFamily="49" charset="-122"/>
                <a:ea typeface="楷体" panose="02010609060101010101" pitchFamily="49" charset="-122"/>
              </a:rPr>
              <a:t>char</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占用1个字节</a:t>
            </a:r>
            <a:endParaRPr lang="zh-CN" altLang="en-US" b="1" dirty="0">
              <a:latin typeface="楷体" panose="02010609060101010101" pitchFamily="49" charset="-122"/>
              <a:ea typeface="楷体" panose="02010609060101010101" pitchFamily="49" charset="-122"/>
            </a:endParaRPr>
          </a:p>
          <a:p>
            <a:pPr marL="694055" lvl="1" indent="-171450">
              <a:lnSpc>
                <a:spcPts val="4200"/>
              </a:lnSpc>
              <a:spcBef>
                <a:spcPts val="300"/>
              </a:spcBef>
              <a:defRPr/>
            </a:pPr>
            <a:r>
              <a:rPr lang="zh-CN" altLang="en-US" b="1" dirty="0">
                <a:latin typeface="楷体" panose="02010609060101010101" pitchFamily="49" charset="-122"/>
                <a:ea typeface="楷体" panose="02010609060101010101" pitchFamily="49" charset="-122"/>
              </a:rPr>
              <a:t>变量 </a:t>
            </a:r>
            <a:r>
              <a:rPr lang="en-US" altLang="zh-CN" b="1" dirty="0" err="1">
                <a:solidFill>
                  <a:srgbClr val="C00000"/>
                </a:solidFill>
                <a:latin typeface="楷体" panose="02010609060101010101" pitchFamily="49" charset="-122"/>
                <a:ea typeface="楷体" panose="02010609060101010101" pitchFamily="49" charset="-122"/>
              </a:rPr>
              <a:t>ch</a:t>
            </a:r>
            <a:r>
              <a:rPr lang="en-US" altLang="zh-CN" b="1" dirty="0">
                <a:solidFill>
                  <a:srgbClr val="00FFFF"/>
                </a:solidFill>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的值</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内容</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A</a:t>
            </a:r>
            <a:r>
              <a:rPr lang="zh-CN" altLang="en-US" b="1" dirty="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a:p>
            <a:pPr marL="694055" lvl="1" indent="-171450">
              <a:lnSpc>
                <a:spcPts val="4200"/>
              </a:lnSpc>
              <a:spcBef>
                <a:spcPts val="300"/>
              </a:spcBef>
              <a:defRPr/>
            </a:pPr>
            <a:r>
              <a:rPr lang="zh-CN" altLang="en-US" b="1" dirty="0">
                <a:latin typeface="楷体" panose="02010609060101010101" pitchFamily="49" charset="-122"/>
                <a:ea typeface="楷体" panose="02010609060101010101" pitchFamily="49" charset="-122"/>
              </a:rPr>
              <a:t>变量 </a:t>
            </a:r>
            <a:r>
              <a:rPr lang="en-US" altLang="zh-CN" b="1" dirty="0" err="1">
                <a:solidFill>
                  <a:srgbClr val="C00000"/>
                </a:solidFill>
                <a:latin typeface="楷体" panose="02010609060101010101" pitchFamily="49" charset="-122"/>
                <a:ea typeface="楷体" panose="02010609060101010101" pitchFamily="49" charset="-122"/>
              </a:rPr>
              <a:t>ch</a:t>
            </a:r>
            <a:r>
              <a:rPr lang="en-US" altLang="zh-CN" b="1" dirty="0">
                <a:solidFill>
                  <a:srgbClr val="00FFFF"/>
                </a:solidFill>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的</a:t>
            </a:r>
            <a:r>
              <a:rPr lang="zh-CN" altLang="en-US" b="1" dirty="0">
                <a:latin typeface="楷体" panose="02010609060101010101" pitchFamily="49" charset="-122"/>
                <a:ea typeface="楷体" panose="02010609060101010101" pitchFamily="49" charset="-122"/>
              </a:rPr>
              <a:t>地址：1000</a:t>
            </a:r>
            <a:endParaRPr lang="en-US" altLang="en-US" b="1" dirty="0">
              <a:latin typeface="楷体" panose="02010609060101010101" pitchFamily="49" charset="-122"/>
              <a:ea typeface="楷体" panose="02010609060101010101" pitchFamily="49" charset="-122"/>
            </a:endParaRPr>
          </a:p>
          <a:p>
            <a:pPr>
              <a:lnSpc>
                <a:spcPts val="4200"/>
              </a:lnSpc>
              <a:spcBef>
                <a:spcPts val="300"/>
              </a:spcBef>
              <a:buNone/>
              <a:defRPr/>
            </a:pPr>
            <a:r>
              <a:rPr lang="zh-CN" altLang="en-US" sz="2800" b="1" dirty="0">
                <a:solidFill>
                  <a:srgbClr val="00FFFF"/>
                </a:solidFill>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指针变量 </a:t>
            </a:r>
            <a:r>
              <a:rPr lang="en-US" altLang="en-US" sz="2800" b="1" dirty="0">
                <a:solidFill>
                  <a:srgbClr val="C00000"/>
                </a:solidFill>
                <a:latin typeface="楷体" panose="02010609060101010101" pitchFamily="49" charset="-122"/>
                <a:ea typeface="楷体" panose="02010609060101010101" pitchFamily="49" charset="-122"/>
              </a:rPr>
              <a:t>pc</a:t>
            </a:r>
            <a:r>
              <a:rPr lang="en-US" altLang="en-US" sz="2800" b="1" dirty="0">
                <a:solidFill>
                  <a:srgbClr val="00FF00"/>
                </a:solidFill>
                <a:latin typeface="楷体" panose="02010609060101010101" pitchFamily="49" charset="-122"/>
                <a:ea typeface="楷体" panose="02010609060101010101" pitchFamily="49" charset="-122"/>
              </a:rPr>
              <a:t> </a:t>
            </a:r>
            <a:r>
              <a:rPr lang="zh-CN" altLang="zh-CN"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char</a:t>
            </a:r>
            <a:r>
              <a:rPr lang="zh-CN" altLang="en-US" sz="2800" b="1" dirty="0">
                <a:latin typeface="楷体" panose="02010609060101010101" pitchFamily="49" charset="-122"/>
                <a:ea typeface="楷体" panose="02010609060101010101" pitchFamily="49" charset="-122"/>
              </a:rPr>
              <a:t>型指针</a:t>
            </a:r>
            <a:endParaRPr lang="zh-CN" altLang="en-US" sz="2800" b="1" dirty="0">
              <a:latin typeface="楷体" panose="02010609060101010101" pitchFamily="49" charset="-122"/>
              <a:ea typeface="楷体" panose="02010609060101010101" pitchFamily="49" charset="-122"/>
            </a:endParaRPr>
          </a:p>
          <a:p>
            <a:pPr>
              <a:lnSpc>
                <a:spcPts val="4200"/>
              </a:lnSpc>
              <a:spcBef>
                <a:spcPts val="300"/>
              </a:spcBef>
              <a:buNone/>
              <a:defRPr/>
            </a:pPr>
            <a:r>
              <a:rPr lang="zh-CN" altLang="en-US" sz="2800" b="1" dirty="0"/>
              <a:t>	</a:t>
            </a:r>
            <a:r>
              <a:rPr lang="en-US" altLang="en-US" sz="2800" b="1" dirty="0">
                <a:solidFill>
                  <a:srgbClr val="0000CC"/>
                </a:solidFill>
              </a:rPr>
              <a:t>pc</a:t>
            </a:r>
            <a:r>
              <a:rPr lang="en-US" altLang="zh-CN" sz="2800" b="1" dirty="0">
                <a:solidFill>
                  <a:srgbClr val="0000CC"/>
                </a:solidFill>
              </a:rPr>
              <a:t> </a:t>
            </a:r>
            <a:r>
              <a:rPr lang="en-US" altLang="en-US" sz="2800" b="1" dirty="0">
                <a:solidFill>
                  <a:srgbClr val="0000CC"/>
                </a:solidFill>
              </a:rPr>
              <a:t>=</a:t>
            </a:r>
            <a:r>
              <a:rPr lang="en-US" altLang="zh-CN" sz="2800" b="1" dirty="0">
                <a:solidFill>
                  <a:srgbClr val="0000CC"/>
                </a:solidFill>
              </a:rPr>
              <a:t> </a:t>
            </a:r>
            <a:r>
              <a:rPr lang="en-US" altLang="en-US" sz="2800" b="1" dirty="0">
                <a:solidFill>
                  <a:srgbClr val="0000CC"/>
                </a:solidFill>
              </a:rPr>
              <a:t>&amp;</a:t>
            </a:r>
            <a:r>
              <a:rPr lang="en-US" altLang="en-US" sz="2800" b="1" dirty="0" err="1">
                <a:solidFill>
                  <a:srgbClr val="0000CC"/>
                </a:solidFill>
              </a:rPr>
              <a:t>ch</a:t>
            </a:r>
            <a:r>
              <a:rPr lang="en-US" altLang="en-US" sz="2800" b="1" dirty="0">
                <a:solidFill>
                  <a:srgbClr val="0000CC"/>
                </a:solidFill>
              </a:rPr>
              <a:t>;  </a:t>
            </a:r>
            <a:r>
              <a:rPr lang="en-US" altLang="zh-CN" sz="2800" b="1" dirty="0">
                <a:solidFill>
                  <a:srgbClr val="0000CC"/>
                </a:solidFill>
              </a:rPr>
              <a:t> </a:t>
            </a:r>
            <a:r>
              <a:rPr lang="en-US" altLang="en-US" sz="2800" b="1" dirty="0">
                <a:latin typeface="宋体" panose="02010600030101010101" pitchFamily="2" charset="-122"/>
              </a:rPr>
              <a:t>/* </a:t>
            </a:r>
            <a:r>
              <a:rPr lang="en-US" altLang="zh-CN" sz="2800" b="1" dirty="0"/>
              <a:t>&amp;</a:t>
            </a:r>
            <a:r>
              <a:rPr lang="zh-CN" altLang="en-US" sz="2800" b="1" dirty="0">
                <a:latin typeface="宋体" panose="02010600030101010101" pitchFamily="2" charset="-122"/>
              </a:rPr>
              <a:t>取地址 */</a:t>
            </a:r>
            <a:endParaRPr lang="en-US" altLang="zh-CN" sz="2800" b="1" dirty="0">
              <a:latin typeface="宋体" panose="02010600030101010101" pitchFamily="2" charset="-122"/>
            </a:endParaRPr>
          </a:p>
          <a:p>
            <a:pPr marL="894080" lvl="1" indent="-342900">
              <a:lnSpc>
                <a:spcPts val="4200"/>
              </a:lnSpc>
              <a:spcBef>
                <a:spcPts val="300"/>
              </a:spcBef>
              <a:buSzPct val="70000"/>
              <a:defRPr/>
            </a:pPr>
            <a:r>
              <a:rPr lang="zh-CN" altLang="en-US" b="1" dirty="0">
                <a:latin typeface="楷体" panose="02010609060101010101" pitchFamily="49" charset="-122"/>
                <a:ea typeface="楷体" panose="02010609060101010101" pitchFamily="49" charset="-122"/>
              </a:rPr>
              <a:t>变量 </a:t>
            </a:r>
            <a:r>
              <a:rPr lang="en-US" altLang="zh-CN" b="1" dirty="0">
                <a:latin typeface="楷体" panose="02010609060101010101" pitchFamily="49" charset="-122"/>
                <a:ea typeface="楷体" panose="02010609060101010101" pitchFamily="49" charset="-122"/>
              </a:rPr>
              <a:t>pc </a:t>
            </a:r>
            <a:r>
              <a:rPr lang="zh-CN" altLang="zh-CN" b="1" dirty="0">
                <a:latin typeface="楷体" panose="02010609060101010101" pitchFamily="49" charset="-122"/>
                <a:ea typeface="楷体" panose="02010609060101010101" pitchFamily="49" charset="-122"/>
              </a:rPr>
              <a:t>的</a:t>
            </a:r>
            <a:r>
              <a:rPr lang="zh-CN" altLang="en-US" b="1" dirty="0">
                <a:latin typeface="楷体" panose="02010609060101010101" pitchFamily="49" charset="-122"/>
                <a:ea typeface="楷体" panose="02010609060101010101" pitchFamily="49" charset="-122"/>
              </a:rPr>
              <a:t>值：1000</a:t>
            </a:r>
            <a:endParaRPr lang="zh-CN" altLang="en-US" b="1" dirty="0">
              <a:latin typeface="楷体" panose="02010609060101010101" pitchFamily="49" charset="-122"/>
              <a:ea typeface="楷体" panose="02010609060101010101" pitchFamily="49" charset="-122"/>
            </a:endParaRPr>
          </a:p>
          <a:p>
            <a:pPr>
              <a:lnSpc>
                <a:spcPts val="4200"/>
              </a:lnSpc>
              <a:spcBef>
                <a:spcPts val="300"/>
              </a:spcBef>
              <a:buNone/>
              <a:defRPr/>
            </a:pPr>
            <a:r>
              <a:rPr lang="zh-CN" altLang="en-US" sz="2800" b="1" dirty="0">
                <a:solidFill>
                  <a:schemeClr val="accent1"/>
                </a:solidFill>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则称指针变量 </a:t>
            </a:r>
            <a:r>
              <a:rPr lang="en-US" altLang="en-US" sz="2800" b="1" dirty="0">
                <a:latin typeface="楷体" panose="02010609060101010101" pitchFamily="49" charset="-122"/>
                <a:ea typeface="楷体" panose="02010609060101010101" pitchFamily="49" charset="-122"/>
              </a:rPr>
              <a:t>pc </a:t>
            </a:r>
            <a:r>
              <a:rPr lang="zh-CN" altLang="en-US" sz="2800" b="1" dirty="0">
                <a:latin typeface="楷体" panose="02010609060101010101" pitchFamily="49" charset="-122"/>
                <a:ea typeface="楷体" panose="02010609060101010101" pitchFamily="49" charset="-122"/>
              </a:rPr>
              <a:t>指向变量</a:t>
            </a:r>
            <a:r>
              <a:rPr lang="en-US" altLang="en-US" sz="2800" b="1" dirty="0" err="1">
                <a:latin typeface="楷体" panose="02010609060101010101" pitchFamily="49" charset="-122"/>
                <a:ea typeface="楷体" panose="02010609060101010101" pitchFamily="49" charset="-122"/>
              </a:rPr>
              <a:t>ch</a:t>
            </a:r>
            <a:endParaRPr lang="zh-CN" altLang="en-US" sz="2800" b="1" dirty="0">
              <a:latin typeface="楷体" panose="02010609060101010101" pitchFamily="49" charset="-122"/>
              <a:ea typeface="楷体" panose="02010609060101010101" pitchFamily="49" charset="-122"/>
            </a:endParaRPr>
          </a:p>
        </p:txBody>
      </p:sp>
      <p:sp>
        <p:nvSpPr>
          <p:cNvPr id="30723" name="Slide Number Placeholder 1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7A82299-A454-491F-82D3-2C2870C8F97A}" type="slidenum">
              <a:rPr lang="zh-CN" altLang="en-US" b="0">
                <a:solidFill>
                  <a:srgbClr val="000000"/>
                </a:solidFill>
              </a:rPr>
            </a:fld>
            <a:endParaRPr lang="zh-CN" altLang="en-US" b="0">
              <a:solidFill>
                <a:srgbClr val="000000"/>
              </a:solidFill>
            </a:endParaRPr>
          </a:p>
        </p:txBody>
      </p:sp>
      <p:graphicFrame>
        <p:nvGraphicFramePr>
          <p:cNvPr id="15" name="Group 104"/>
          <p:cNvGraphicFramePr/>
          <p:nvPr/>
        </p:nvGraphicFramePr>
        <p:xfrm>
          <a:off x="5952394" y="2711450"/>
          <a:ext cx="2800351" cy="2590800"/>
        </p:xfrm>
        <a:graphic>
          <a:graphicData uri="http://schemas.openxmlformats.org/drawingml/2006/table">
            <a:tbl>
              <a:tblPr/>
              <a:tblGrid>
                <a:gridCol w="1084385"/>
                <a:gridCol w="993531"/>
                <a:gridCol w="722435"/>
              </a:tblGrid>
              <a:tr h="466725">
                <a:tc>
                  <a:txBody>
                    <a:bodyPr/>
                    <a:lstStyle/>
                    <a:p>
                      <a:pPr marL="0" marR="0" lvl="0" indent="0" algn="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rPr>
                        <a:t>1000</a:t>
                      </a:r>
                      <a:endPar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lang="en-US" altLang="zh-CN" sz="2800" i="0" dirty="0">
                          <a:solidFill>
                            <a:srgbClr val="0000CC"/>
                          </a:solidFill>
                        </a:rPr>
                        <a:t>'</a:t>
                      </a:r>
                      <a:r>
                        <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rPr>
                        <a:t>A</a:t>
                      </a:r>
                      <a:r>
                        <a:rPr lang="en-US" altLang="zh-CN" sz="2800" i="0" dirty="0">
                          <a:solidFill>
                            <a:srgbClr val="0000CC"/>
                          </a:solidFill>
                        </a:rPr>
                        <a:t>'</a:t>
                      </a:r>
                      <a:endPar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rPr>
                        <a:t>ch</a:t>
                      </a:r>
                      <a:endPar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68313">
                <a:tc>
                  <a:txBody>
                    <a:bodyPr/>
                    <a:lstStyle/>
                    <a:p>
                      <a:pPr marL="0" marR="0" lvl="0" indent="0" algn="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rPr>
                        <a:t>1001</a:t>
                      </a:r>
                      <a:endPar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en-US" altLang="zh-CN" sz="2800" b="1" i="0" u="none" strike="noStrike" cap="none" normalizeH="0" baseline="0">
                        <a:ln>
                          <a:noFill/>
                        </a:ln>
                        <a:solidFill>
                          <a:srgbClr val="FFFF00"/>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2800" b="1" i="0" u="none" strike="noStrike" cap="none" normalizeH="0" baseline="0">
                        <a:ln>
                          <a:noFill/>
                        </a:ln>
                        <a:solidFill>
                          <a:srgbClr val="FFFF00"/>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rPr>
                        <a:t>....</a:t>
                      </a:r>
                      <a:endPar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2800" b="1" i="0" u="none" strike="noStrike" cap="none" normalizeH="0" baseline="0">
                        <a:ln>
                          <a:noFill/>
                        </a:ln>
                        <a:solidFill>
                          <a:srgbClr val="FFFF00"/>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2800" b="1" i="0" u="none" strike="noStrike" cap="none" normalizeH="0" baseline="0">
                        <a:ln>
                          <a:noFill/>
                        </a:ln>
                        <a:solidFill>
                          <a:srgbClr val="FFFF00"/>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68313">
                <a:tc>
                  <a:txBody>
                    <a:bodyPr/>
                    <a:lstStyle/>
                    <a:p>
                      <a:pPr marL="0" marR="0" lvl="0" indent="0" algn="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rPr>
                        <a:t>2000</a:t>
                      </a:r>
                      <a:endParaRPr kumimoji="1" lang="en-US" altLang="zh-CN" sz="2800" b="1" i="0" u="none" strike="noStrike" cap="none" normalizeH="0" baseline="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rPr>
                        <a:t>1000</a:t>
                      </a:r>
                      <a:endPar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endParaRPr>
                    </a:p>
                  </a:txBody>
                  <a:tcPr marL="83077" marR="83077"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rPr>
                        <a:t>pc</a:t>
                      </a:r>
                      <a:endParaRPr kumimoji="1"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66725">
                <a:tc>
                  <a:txBody>
                    <a:bodyPr/>
                    <a:lstStyle/>
                    <a:p>
                      <a:pPr marL="0" marR="0" lvl="0" indent="0" algn="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rPr>
                        <a:t>2001</a:t>
                      </a:r>
                      <a:endParaRPr kumimoji="1" lang="en-US" altLang="zh-CN" sz="2800" b="1" i="0" u="none" strike="noStrike" cap="none" normalizeH="0" baseline="0" dirty="0">
                        <a:ln>
                          <a:noFill/>
                        </a:ln>
                        <a:solidFill>
                          <a:srgbClr val="0000CC"/>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cPr/>
                </a:tc>
                <a:tc>
                  <a:txBody>
                    <a:body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2800" b="1" i="0" u="none" strike="noStrike" cap="none" normalizeH="0" baseline="0">
                        <a:ln>
                          <a:noFill/>
                        </a:ln>
                        <a:solidFill>
                          <a:srgbClr val="FFFF00"/>
                        </a:solidFill>
                        <a:effectLst/>
                        <a:latin typeface="Arial" panose="020B0604020202020204" pitchFamily="34" charset="0"/>
                        <a:ea typeface="宋体" panose="02010600030101010101" pitchFamily="2" charset="-122"/>
                        <a:sym typeface="Monotype Sorts" pitchFamily="2" charset="2"/>
                      </a:endParaRPr>
                    </a:p>
                  </a:txBody>
                  <a:tcPr marL="84406" marR="844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pSp>
        <p:nvGrpSpPr>
          <p:cNvPr id="2" name="Group 5"/>
          <p:cNvGrpSpPr/>
          <p:nvPr/>
        </p:nvGrpSpPr>
        <p:grpSpPr bwMode="auto">
          <a:xfrm>
            <a:off x="2930771" y="5943600"/>
            <a:ext cx="1164981" cy="539750"/>
            <a:chOff x="1802" y="2220"/>
            <a:chExt cx="907" cy="281"/>
          </a:xfrm>
        </p:grpSpPr>
        <p:sp>
          <p:nvSpPr>
            <p:cNvPr id="30752" name="Text Box 6"/>
            <p:cNvSpPr txBox="1">
              <a:spLocks noChangeArrowheads="1"/>
            </p:cNvSpPr>
            <p:nvPr/>
          </p:nvSpPr>
          <p:spPr bwMode="auto">
            <a:xfrm>
              <a:off x="1802" y="2220"/>
              <a:ext cx="4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en-US" sz="2800">
                  <a:solidFill>
                    <a:srgbClr val="0000CC"/>
                  </a:solidFill>
                  <a:latin typeface="Times New Roman" panose="02020603050405020304" pitchFamily="18" charset="0"/>
                  <a:sym typeface="Monotype Sorts" pitchFamily="2" charset="2"/>
                </a:rPr>
                <a:t>p</a:t>
              </a:r>
              <a:r>
                <a:rPr kumimoji="1" lang="en-US" altLang="zh-CN" sz="2800">
                  <a:solidFill>
                    <a:srgbClr val="0000CC"/>
                  </a:solidFill>
                  <a:latin typeface="Times New Roman" panose="02020603050405020304" pitchFamily="18" charset="0"/>
                  <a:sym typeface="Monotype Sorts" pitchFamily="2" charset="2"/>
                </a:rPr>
                <a:t>c</a:t>
              </a:r>
              <a:endParaRPr kumimoji="1" lang="en-US" altLang="zh-CN" sz="8000">
                <a:solidFill>
                  <a:srgbClr val="0000CC"/>
                </a:solidFill>
                <a:latin typeface="Times New Roman" panose="02020603050405020304" pitchFamily="18" charset="0"/>
                <a:sym typeface="Monotype Sorts" pitchFamily="2" charset="2"/>
              </a:endParaRPr>
            </a:p>
          </p:txBody>
        </p:sp>
        <p:sp>
          <p:nvSpPr>
            <p:cNvPr id="30753" name="Rectangle 7"/>
            <p:cNvSpPr>
              <a:spLocks noChangeArrowheads="1"/>
            </p:cNvSpPr>
            <p:nvPr/>
          </p:nvSpPr>
          <p:spPr bwMode="auto">
            <a:xfrm>
              <a:off x="2348" y="2229"/>
              <a:ext cx="361" cy="272"/>
            </a:xfrm>
            <a:prstGeom prst="rect">
              <a:avLst/>
            </a:prstGeom>
            <a:noFill/>
            <a:ln w="28575">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eaLnBrk="1" fontAlgn="auto" hangingPunct="1">
                <a:spcBef>
                  <a:spcPct val="20000"/>
                </a:spcBef>
                <a:spcAft>
                  <a:spcPts val="0"/>
                </a:spcAft>
              </a:pPr>
              <a:endParaRPr lang="zh-CN" altLang="en-US" sz="2800" b="0">
                <a:solidFill>
                  <a:srgbClr val="000000"/>
                </a:solidFill>
                <a:latin typeface="Calibri" panose="020F0502020204030204"/>
              </a:endParaRPr>
            </a:p>
          </p:txBody>
        </p:sp>
      </p:grpSp>
      <p:sp>
        <p:nvSpPr>
          <p:cNvPr id="19" name="Line 8"/>
          <p:cNvSpPr>
            <a:spLocks noChangeShapeType="1"/>
          </p:cNvSpPr>
          <p:nvPr/>
        </p:nvSpPr>
        <p:spPr bwMode="auto">
          <a:xfrm flipV="1">
            <a:off x="3849567" y="6183315"/>
            <a:ext cx="1808285" cy="46037"/>
          </a:xfrm>
          <a:prstGeom prst="line">
            <a:avLst/>
          </a:prstGeom>
          <a:noFill/>
          <a:ln w="38100">
            <a:solidFill>
              <a:srgbClr val="0000CC"/>
            </a:solidFill>
            <a:round/>
            <a:tailEnd type="arrow" w="med" len="med"/>
          </a:ln>
          <a:extLst>
            <a:ext uri="{909E8E84-426E-40DD-AFC4-6F175D3DCCD1}">
              <a14:hiddenFill xmlns:a14="http://schemas.microsoft.com/office/drawing/2010/main">
                <a:noFill/>
              </a14:hiddenFill>
            </a:ext>
          </a:extLst>
        </p:spPr>
        <p:txBody>
          <a:bodyPr anchor="ctr">
            <a:spAutoFit/>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nvGrpSpPr>
          <p:cNvPr id="3" name="Group 12"/>
          <p:cNvGrpSpPr/>
          <p:nvPr/>
        </p:nvGrpSpPr>
        <p:grpSpPr bwMode="auto">
          <a:xfrm>
            <a:off x="5651989" y="5902327"/>
            <a:ext cx="1399442" cy="563563"/>
            <a:chOff x="3360" y="1526"/>
            <a:chExt cx="944" cy="299"/>
          </a:xfrm>
        </p:grpSpPr>
        <p:sp>
          <p:nvSpPr>
            <p:cNvPr id="30750" name="Text Box 13"/>
            <p:cNvSpPr txBox="1">
              <a:spLocks noChangeArrowheads="1"/>
            </p:cNvSpPr>
            <p:nvPr/>
          </p:nvSpPr>
          <p:spPr bwMode="auto">
            <a:xfrm>
              <a:off x="3933" y="1545"/>
              <a:ext cx="37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800">
                  <a:solidFill>
                    <a:srgbClr val="000000"/>
                  </a:solidFill>
                  <a:latin typeface="Times New Roman" panose="02020603050405020304" pitchFamily="18" charset="0"/>
                  <a:sym typeface="Monotype Sorts" pitchFamily="2" charset="2"/>
                </a:rPr>
                <a:t>ch</a:t>
              </a:r>
              <a:endParaRPr kumimoji="1" lang="en-US" altLang="zh-CN" sz="8000">
                <a:solidFill>
                  <a:srgbClr val="FF3300"/>
                </a:solidFill>
                <a:latin typeface="Times New Roman" panose="02020603050405020304" pitchFamily="18" charset="0"/>
                <a:sym typeface="Monotype Sorts" pitchFamily="2" charset="2"/>
              </a:endParaRPr>
            </a:p>
          </p:txBody>
        </p:sp>
        <p:sp>
          <p:nvSpPr>
            <p:cNvPr id="30751" name="Text Box 14"/>
            <p:cNvSpPr txBox="1">
              <a:spLocks noChangeArrowheads="1"/>
            </p:cNvSpPr>
            <p:nvPr/>
          </p:nvSpPr>
          <p:spPr bwMode="auto">
            <a:xfrm>
              <a:off x="3360" y="1526"/>
              <a:ext cx="546" cy="29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3200">
                  <a:solidFill>
                    <a:srgbClr val="000000"/>
                  </a:solidFill>
                  <a:latin typeface="Times New Roman" panose="02020603050405020304" pitchFamily="18" charset="0"/>
                  <a:sym typeface="Monotype Sorts" pitchFamily="2" charset="2"/>
                </a:rPr>
                <a:t>'A'</a:t>
              </a:r>
              <a:endParaRPr kumimoji="1" lang="zh-CN" altLang="en-US" sz="8000">
                <a:solidFill>
                  <a:srgbClr val="000000"/>
                </a:solidFill>
                <a:latin typeface="Times New Roman" panose="02020603050405020304" pitchFamily="18" charset="0"/>
                <a:sym typeface="Monotype Sorts" pitchFamily="2" charset="2"/>
              </a:endParaRPr>
            </a:p>
          </p:txBody>
        </p:sp>
      </p:grpSp>
      <p:sp>
        <p:nvSpPr>
          <p:cNvPr id="23" name="矩形 22"/>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wipe(left)">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wipe(left)">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wipe(left)">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8" presetClass="entr" presetSubtype="3"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strips(upRight)">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2" autoUpdateAnimBg="0" build="p"/>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1" name="Picture 12" descr="想问题的3D小人图片素材"/>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193" y="828676"/>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7" name="Rectangle 3"/>
          <p:cNvSpPr>
            <a:spLocks noGrp="1" noChangeArrowheads="1"/>
          </p:cNvSpPr>
          <p:nvPr>
            <p:ph type="body" idx="4294967295"/>
          </p:nvPr>
        </p:nvSpPr>
        <p:spPr>
          <a:xfrm>
            <a:off x="0" y="1912938"/>
            <a:ext cx="4533900" cy="3373437"/>
          </a:xfrm>
        </p:spPr>
        <p:txBody>
          <a:bodyPr vert="horz" wrap="square" lIns="91440" tIns="45720" rIns="91440" bIns="45720" numCol="1" anchor="t" anchorCtr="0" compatLnSpc="1"/>
          <a:lstStyle/>
          <a:p>
            <a:pPr eaLnBrk="1">
              <a:defRPr/>
            </a:pPr>
            <a:r>
              <a:rPr lang="en-US" altLang="zh-CN" dirty="0" err="1">
                <a:solidFill>
                  <a:srgbClr val="0000FF"/>
                </a:solidFill>
                <a:latin typeface="Courier New" panose="02070309020205020404" pitchFamily="49" charset="0"/>
                <a:ea typeface="宋体" panose="02010600030101010101" pitchFamily="2" charset="-122"/>
              </a:rPr>
              <a:t>int</a:t>
            </a:r>
            <a:r>
              <a:rPr lang="en-US" altLang="zh-CN" dirty="0">
                <a:solidFill>
                  <a:srgbClr val="000000"/>
                </a:solidFill>
                <a:latin typeface="Courier New" panose="02070309020205020404" pitchFamily="49" charset="0"/>
                <a:ea typeface="宋体" panose="02010600030101010101" pitchFamily="2" charset="-122"/>
              </a:rPr>
              <a:t> </a:t>
            </a:r>
            <a:r>
              <a:rPr lang="en-US" altLang="zh-CN" dirty="0" err="1">
                <a:solidFill>
                  <a:srgbClr val="000000"/>
                </a:solidFill>
                <a:latin typeface="Courier New" panose="02070309020205020404" pitchFamily="49" charset="0"/>
                <a:ea typeface="宋体" panose="02010600030101010101" pitchFamily="2" charset="-122"/>
              </a:rPr>
              <a:t>i</a:t>
            </a:r>
            <a:r>
              <a:rPr lang="en-US" altLang="zh-CN" dirty="0">
                <a:solidFill>
                  <a:srgbClr val="000000"/>
                </a:solidFill>
                <a:latin typeface="Courier New" panose="02070309020205020404" pitchFamily="49" charset="0"/>
                <a:ea typeface="宋体" panose="02010600030101010101" pitchFamily="2" charset="-122"/>
              </a:rPr>
              <a:t>;</a:t>
            </a:r>
            <a:br>
              <a:rPr lang="en-US" altLang="zh-CN" dirty="0">
                <a:solidFill>
                  <a:srgbClr val="000000"/>
                </a:solidFill>
                <a:latin typeface="Courier New" panose="02070309020205020404" pitchFamily="49" charset="0"/>
                <a:ea typeface="宋体" panose="02010600030101010101" pitchFamily="2" charset="-122"/>
              </a:rPr>
            </a:br>
            <a:r>
              <a:rPr lang="en-US" altLang="zh-CN" dirty="0" err="1">
                <a:solidFill>
                  <a:srgbClr val="000000"/>
                </a:solidFill>
                <a:latin typeface="Courier New" panose="02070309020205020404" pitchFamily="49" charset="0"/>
                <a:ea typeface="宋体" panose="02010600030101010101" pitchFamily="2" charset="-122"/>
              </a:rPr>
              <a:t>scanf</a:t>
            </a:r>
            <a:r>
              <a:rPr lang="en-US" altLang="zh-CN" dirty="0">
                <a:solidFill>
                  <a:srgbClr val="000000"/>
                </a:solidFill>
                <a:latin typeface="Courier New" panose="02070309020205020404" pitchFamily="49" charset="0"/>
                <a:ea typeface="宋体" panose="02010600030101010101" pitchFamily="2" charset="-122"/>
              </a:rPr>
              <a:t>("%d", </a:t>
            </a:r>
            <a:r>
              <a:rPr lang="en-US" altLang="zh-CN" dirty="0" err="1">
                <a:solidFill>
                  <a:srgbClr val="000000"/>
                </a:solidFill>
                <a:latin typeface="Courier New" panose="02070309020205020404" pitchFamily="49" charset="0"/>
                <a:ea typeface="宋体" panose="02010600030101010101" pitchFamily="2" charset="-122"/>
              </a:rPr>
              <a:t>i</a:t>
            </a:r>
            <a:r>
              <a:rPr lang="en-US" altLang="zh-CN" dirty="0">
                <a:solidFill>
                  <a:srgbClr val="000000"/>
                </a:solidFill>
                <a:latin typeface="Courier New" panose="02070309020205020404" pitchFamily="49" charset="0"/>
                <a:ea typeface="宋体" panose="02010600030101010101" pitchFamily="2" charset="-122"/>
              </a:rPr>
              <a:t>); </a:t>
            </a:r>
            <a:br>
              <a:rPr lang="en-US" altLang="zh-CN" dirty="0">
                <a:solidFill>
                  <a:srgbClr val="000000"/>
                </a:solidFill>
                <a:latin typeface="Courier New" panose="02070309020205020404" pitchFamily="49" charset="0"/>
                <a:ea typeface="宋体" panose="02010600030101010101" pitchFamily="2" charset="-122"/>
              </a:rPr>
            </a:br>
            <a:r>
              <a:rPr lang="en-US" altLang="zh-CN" dirty="0">
                <a:solidFill>
                  <a:srgbClr val="008800"/>
                </a:solidFill>
                <a:latin typeface="仿宋_GB2312" pitchFamily="49" charset="-122"/>
                <a:ea typeface="仿宋_GB2312" pitchFamily="49" charset="-122"/>
              </a:rPr>
              <a:t>/* </a:t>
            </a:r>
            <a:r>
              <a:rPr lang="zh-CN" altLang="en-US" dirty="0">
                <a:solidFill>
                  <a:srgbClr val="008800"/>
                </a:solidFill>
                <a:latin typeface="仿宋_GB2312" pitchFamily="49" charset="-122"/>
                <a:ea typeface="仿宋_GB2312" pitchFamily="49" charset="-122"/>
              </a:rPr>
              <a:t>这样会如何？*</a:t>
            </a:r>
            <a:r>
              <a:rPr lang="en-US" altLang="zh-CN" dirty="0">
                <a:solidFill>
                  <a:srgbClr val="008800"/>
                </a:solidFill>
                <a:latin typeface="仿宋_GB2312" pitchFamily="49" charset="-122"/>
                <a:ea typeface="仿宋_GB2312" pitchFamily="49" charset="-122"/>
              </a:rPr>
              <a:t>/</a:t>
            </a:r>
            <a:endParaRPr lang="en-US" altLang="zh-CN" dirty="0">
              <a:solidFill>
                <a:srgbClr val="008800"/>
              </a:solidFill>
              <a:latin typeface="仿宋_GB2312" pitchFamily="49" charset="-122"/>
              <a:ea typeface="仿宋_GB2312" pitchFamily="49" charset="-122"/>
            </a:endParaRPr>
          </a:p>
          <a:p>
            <a:pPr eaLnBrk="1">
              <a:defRPr/>
            </a:pPr>
            <a:endParaRPr lang="en-US" altLang="zh-CN" dirty="0">
              <a:solidFill>
                <a:srgbClr val="008800"/>
              </a:solidFill>
              <a:latin typeface="Courier New" panose="02070309020205020404" pitchFamily="49" charset="0"/>
              <a:ea typeface="宋体" panose="02010600030101010101" pitchFamily="2" charset="-122"/>
            </a:endParaRPr>
          </a:p>
          <a:p>
            <a:pPr eaLnBrk="1">
              <a:defRPr/>
            </a:pPr>
            <a:r>
              <a:rPr lang="en-US" altLang="zh-CN" dirty="0">
                <a:solidFill>
                  <a:srgbClr val="0000FF"/>
                </a:solidFill>
                <a:latin typeface="Courier New" panose="02070309020205020404" pitchFamily="49" charset="0"/>
                <a:ea typeface="宋体" panose="02010600030101010101" pitchFamily="2" charset="-122"/>
              </a:rPr>
              <a:t>char</a:t>
            </a:r>
            <a:r>
              <a:rPr lang="en-US" altLang="zh-CN" dirty="0">
                <a:solidFill>
                  <a:srgbClr val="000000"/>
                </a:solidFill>
                <a:latin typeface="Courier New" panose="02070309020205020404" pitchFamily="49" charset="0"/>
                <a:ea typeface="宋体" panose="02010600030101010101" pitchFamily="2" charset="-122"/>
              </a:rPr>
              <a:t> c;</a:t>
            </a:r>
            <a:br>
              <a:rPr lang="en-US" altLang="zh-CN" dirty="0">
                <a:solidFill>
                  <a:srgbClr val="000000"/>
                </a:solidFill>
                <a:latin typeface="Courier New" panose="02070309020205020404" pitchFamily="49" charset="0"/>
                <a:ea typeface="宋体" panose="02010600030101010101" pitchFamily="2" charset="-122"/>
              </a:rPr>
            </a:br>
            <a:r>
              <a:rPr lang="en-US" altLang="zh-CN" dirty="0" err="1">
                <a:solidFill>
                  <a:srgbClr val="000000"/>
                </a:solidFill>
                <a:latin typeface="Courier New" panose="02070309020205020404" pitchFamily="49" charset="0"/>
                <a:ea typeface="宋体" panose="02010600030101010101" pitchFamily="2" charset="-122"/>
              </a:rPr>
              <a:t>scanf</a:t>
            </a:r>
            <a:r>
              <a:rPr lang="en-US" altLang="zh-CN" dirty="0">
                <a:solidFill>
                  <a:srgbClr val="000000"/>
                </a:solidFill>
                <a:latin typeface="Courier New" panose="02070309020205020404" pitchFamily="49" charset="0"/>
                <a:ea typeface="宋体" panose="02010600030101010101" pitchFamily="2" charset="-122"/>
              </a:rPr>
              <a:t>("%d", &amp;c); </a:t>
            </a:r>
            <a:br>
              <a:rPr lang="en-US" altLang="zh-CN" dirty="0">
                <a:solidFill>
                  <a:srgbClr val="000000"/>
                </a:solidFill>
                <a:latin typeface="Courier New" panose="02070309020205020404" pitchFamily="49" charset="0"/>
                <a:ea typeface="宋体" panose="02010600030101010101" pitchFamily="2" charset="-122"/>
              </a:rPr>
            </a:br>
            <a:r>
              <a:rPr lang="en-US" altLang="zh-CN" dirty="0">
                <a:solidFill>
                  <a:srgbClr val="008800"/>
                </a:solidFill>
                <a:latin typeface="仿宋_GB2312" pitchFamily="49" charset="-122"/>
                <a:ea typeface="仿宋_GB2312" pitchFamily="49" charset="-122"/>
              </a:rPr>
              <a:t>/* </a:t>
            </a:r>
            <a:r>
              <a:rPr lang="zh-CN" altLang="en-US" dirty="0">
                <a:solidFill>
                  <a:srgbClr val="008800"/>
                </a:solidFill>
                <a:latin typeface="仿宋_GB2312" pitchFamily="49" charset="-122"/>
                <a:ea typeface="仿宋_GB2312" pitchFamily="49" charset="-122"/>
              </a:rPr>
              <a:t>这样呢？*</a:t>
            </a:r>
            <a:r>
              <a:rPr lang="en-US" altLang="zh-CN" dirty="0">
                <a:solidFill>
                  <a:srgbClr val="008800"/>
                </a:solidFill>
                <a:latin typeface="仿宋_GB2312" pitchFamily="49" charset="-122"/>
                <a:ea typeface="仿宋_GB2312" pitchFamily="49" charset="-122"/>
              </a:rPr>
              <a:t>/</a:t>
            </a:r>
            <a:endParaRPr lang="en-US" altLang="zh-CN" dirty="0">
              <a:solidFill>
                <a:srgbClr val="008800"/>
              </a:solidFill>
              <a:latin typeface="仿宋_GB2312" pitchFamily="49" charset="-122"/>
              <a:ea typeface="仿宋_GB2312" pitchFamily="49" charset="-122"/>
            </a:endParaRPr>
          </a:p>
        </p:txBody>
      </p:sp>
      <p:sp>
        <p:nvSpPr>
          <p:cNvPr id="195588" name="AutoShape 4"/>
          <p:cNvSpPr>
            <a:spLocks noChangeArrowheads="1"/>
          </p:cNvSpPr>
          <p:nvPr/>
        </p:nvSpPr>
        <p:spPr bwMode="auto">
          <a:xfrm>
            <a:off x="5313364" y="2559050"/>
            <a:ext cx="3997325" cy="1085850"/>
          </a:xfrm>
          <a:prstGeom prst="wedgeRoundRectCallout">
            <a:avLst>
              <a:gd name="adj1" fmla="val -62829"/>
              <a:gd name="adj2" fmla="val -49560"/>
              <a:gd name="adj3" fmla="val 16667"/>
            </a:avLst>
          </a:prstGeom>
          <a:solidFill>
            <a:srgbClr val="FFFF99"/>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lang="en-US" altLang="zh-CN" sz="2000">
                <a:solidFill>
                  <a:srgbClr val="000066"/>
                </a:solidFill>
                <a:latin typeface="Courier New" panose="02070309020205020404" pitchFamily="49" charset="0"/>
                <a:cs typeface="Courier New" panose="02070309020205020404" pitchFamily="49" charset="0"/>
              </a:rPr>
              <a:t>i</a:t>
            </a:r>
            <a:r>
              <a:rPr lang="zh-CN" altLang="en-US" sz="2000">
                <a:solidFill>
                  <a:srgbClr val="000066"/>
                </a:solidFill>
                <a:latin typeface="Courier New" panose="02070309020205020404" pitchFamily="49" charset="0"/>
                <a:cs typeface="Courier New" panose="02070309020205020404" pitchFamily="49" charset="0"/>
              </a:rPr>
              <a:t>的值被当作地址。如</a:t>
            </a:r>
            <a:r>
              <a:rPr lang="en-US" altLang="zh-CN" sz="2000">
                <a:solidFill>
                  <a:srgbClr val="000066"/>
                </a:solidFill>
                <a:latin typeface="Courier New" panose="02070309020205020404" pitchFamily="49" charset="0"/>
                <a:cs typeface="Courier New" panose="02070309020205020404" pitchFamily="49" charset="0"/>
              </a:rPr>
              <a:t>i==100</a:t>
            </a:r>
            <a:r>
              <a:rPr lang="zh-CN" altLang="en-US" sz="2000">
                <a:solidFill>
                  <a:srgbClr val="000066"/>
                </a:solidFill>
                <a:latin typeface="Courier New" panose="02070309020205020404" pitchFamily="49" charset="0"/>
                <a:cs typeface="Courier New" panose="02070309020205020404" pitchFamily="49" charset="0"/>
              </a:rPr>
              <a:t>，则输入的整数就会从地址</a:t>
            </a:r>
            <a:r>
              <a:rPr lang="en-US" altLang="zh-CN" sz="2000">
                <a:solidFill>
                  <a:srgbClr val="000066"/>
                </a:solidFill>
                <a:latin typeface="Courier New" panose="02070309020205020404" pitchFamily="49" charset="0"/>
                <a:cs typeface="Courier New" panose="02070309020205020404" pitchFamily="49" charset="0"/>
              </a:rPr>
              <a:t>100</a:t>
            </a:r>
            <a:r>
              <a:rPr lang="zh-CN" altLang="en-US" sz="2000">
                <a:solidFill>
                  <a:srgbClr val="000066"/>
                </a:solidFill>
                <a:latin typeface="Courier New" panose="02070309020205020404" pitchFamily="49" charset="0"/>
                <a:cs typeface="Courier New" panose="02070309020205020404" pitchFamily="49" charset="0"/>
              </a:rPr>
              <a:t>开始写入内存</a:t>
            </a:r>
            <a:endParaRPr lang="zh-CN" altLang="en-US" sz="2000">
              <a:solidFill>
                <a:srgbClr val="000066"/>
              </a:solidFill>
              <a:latin typeface="Courier New" panose="02070309020205020404" pitchFamily="49" charset="0"/>
              <a:cs typeface="Courier New" panose="02070309020205020404" pitchFamily="49" charset="0"/>
            </a:endParaRPr>
          </a:p>
        </p:txBody>
      </p:sp>
      <p:sp>
        <p:nvSpPr>
          <p:cNvPr id="195591" name="AutoShape 7"/>
          <p:cNvSpPr>
            <a:spLocks noChangeArrowheads="1"/>
          </p:cNvSpPr>
          <p:nvPr/>
        </p:nvSpPr>
        <p:spPr bwMode="auto">
          <a:xfrm>
            <a:off x="5240339" y="4500563"/>
            <a:ext cx="4105275" cy="1376362"/>
          </a:xfrm>
          <a:prstGeom prst="wedgeRoundRectCallout">
            <a:avLst>
              <a:gd name="adj1" fmla="val -60519"/>
              <a:gd name="adj2" fmla="val -50690"/>
              <a:gd name="adj3" fmla="val 16667"/>
            </a:avLst>
          </a:prstGeom>
          <a:solidFill>
            <a:srgbClr val="FFFF99"/>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lang="zh-CN" altLang="en-US" sz="2000">
                <a:solidFill>
                  <a:srgbClr val="000066"/>
                </a:solidFill>
                <a:latin typeface="Courier New" panose="02070309020205020404" pitchFamily="49" charset="0"/>
              </a:rPr>
              <a:t>输入以</a:t>
            </a:r>
            <a:r>
              <a:rPr lang="en-US" altLang="zh-CN" sz="2000">
                <a:solidFill>
                  <a:srgbClr val="000066"/>
                </a:solidFill>
                <a:latin typeface="Courier New" panose="02070309020205020404" pitchFamily="49" charset="0"/>
              </a:rPr>
              <a:t>int</a:t>
            </a:r>
            <a:r>
              <a:rPr lang="zh-CN" altLang="en-US" sz="2000">
                <a:solidFill>
                  <a:srgbClr val="000066"/>
                </a:solidFill>
                <a:latin typeface="Courier New" panose="02070309020205020404" pitchFamily="49" charset="0"/>
              </a:rPr>
              <a:t>的二进制形式写到</a:t>
            </a:r>
            <a:r>
              <a:rPr lang="en-US" altLang="zh-CN" sz="2000">
                <a:solidFill>
                  <a:srgbClr val="000066"/>
                </a:solidFill>
                <a:latin typeface="Courier New" panose="02070309020205020404" pitchFamily="49" charset="0"/>
              </a:rPr>
              <a:t>c</a:t>
            </a:r>
            <a:r>
              <a:rPr lang="zh-CN" altLang="en-US" sz="2000">
                <a:solidFill>
                  <a:srgbClr val="000066"/>
                </a:solidFill>
                <a:latin typeface="Courier New" panose="02070309020205020404" pitchFamily="49" charset="0"/>
              </a:rPr>
              <a:t>所在的内存空间。</a:t>
            </a:r>
            <a:endParaRPr lang="zh-CN" altLang="en-US" sz="2000">
              <a:solidFill>
                <a:srgbClr val="000066"/>
              </a:solidFill>
              <a:latin typeface="Courier New" panose="02070309020205020404" pitchFamily="49" charset="0"/>
            </a:endParaRPr>
          </a:p>
          <a:p>
            <a:pPr eaLnBrk="1" fontAlgn="auto" hangingPunct="1">
              <a:spcBef>
                <a:spcPts val="0"/>
              </a:spcBef>
              <a:spcAft>
                <a:spcPts val="0"/>
              </a:spcAft>
            </a:pPr>
            <a:r>
              <a:rPr lang="en-US" altLang="zh-CN" sz="2000">
                <a:solidFill>
                  <a:srgbClr val="000066"/>
                </a:solidFill>
                <a:latin typeface="Courier New" panose="02070309020205020404" pitchFamily="49" charset="0"/>
              </a:rPr>
              <a:t>c</a:t>
            </a:r>
            <a:r>
              <a:rPr lang="zh-CN" altLang="en-US" sz="2000">
                <a:solidFill>
                  <a:srgbClr val="000066"/>
                </a:solidFill>
                <a:latin typeface="Courier New" panose="02070309020205020404" pitchFamily="49" charset="0"/>
              </a:rPr>
              <a:t>所占内存不足以放下一个</a:t>
            </a:r>
            <a:r>
              <a:rPr lang="en-US" altLang="zh-CN" sz="2000">
                <a:solidFill>
                  <a:srgbClr val="000066"/>
                </a:solidFill>
                <a:latin typeface="Courier New" panose="02070309020205020404" pitchFamily="49" charset="0"/>
              </a:rPr>
              <a:t>int</a:t>
            </a:r>
            <a:r>
              <a:rPr lang="zh-CN" altLang="en-US" sz="2000">
                <a:solidFill>
                  <a:srgbClr val="000066"/>
                </a:solidFill>
                <a:latin typeface="Courier New" panose="02070309020205020404" pitchFamily="49" charset="0"/>
              </a:rPr>
              <a:t>，其后的空间也被覆盖</a:t>
            </a:r>
            <a:endParaRPr lang="en-US" altLang="zh-CN" sz="2000">
              <a:solidFill>
                <a:srgbClr val="000066"/>
              </a:solidFill>
              <a:latin typeface="Courier New" panose="02070309020205020404" pitchFamily="49" charset="0"/>
            </a:endParaRPr>
          </a:p>
          <a:p>
            <a:pPr eaLnBrk="1" fontAlgn="auto" hangingPunct="1">
              <a:spcBef>
                <a:spcPts val="0"/>
              </a:spcBef>
              <a:spcAft>
                <a:spcPts val="0"/>
              </a:spcAft>
            </a:pPr>
            <a:endParaRPr lang="zh-CN" altLang="en-US" sz="2000">
              <a:solidFill>
                <a:srgbClr val="000066"/>
              </a:solidFill>
              <a:latin typeface="Arial" panose="020B0604020202020204" pitchFamily="34" charset="0"/>
            </a:endParaRPr>
          </a:p>
        </p:txBody>
      </p:sp>
      <p:graphicFrame>
        <p:nvGraphicFramePr>
          <p:cNvPr id="1026" name="Object 2"/>
          <p:cNvGraphicFramePr/>
          <p:nvPr/>
        </p:nvGraphicFramePr>
        <p:xfrm>
          <a:off x="8593138" y="854076"/>
          <a:ext cx="766762" cy="1279525"/>
        </p:xfrm>
        <a:graphic>
          <a:graphicData uri="http://schemas.openxmlformats.org/presentationml/2006/ole">
            <mc:AlternateContent xmlns:mc="http://schemas.openxmlformats.org/markup-compatibility/2006">
              <mc:Choice xmlns:v="urn:schemas-microsoft-com:vml" Requires="v">
                <p:oleObj spid="_x0000_s1028" name="Clip" r:id="rId2" imgW="2193925" imgH="3658870" progId="MS_ClipArt_Gallery.2">
                  <p:embed/>
                </p:oleObj>
              </mc:Choice>
              <mc:Fallback>
                <p:oleObj name="Clip" r:id="rId2" imgW="2193925" imgH="3658870"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138" y="854076"/>
                        <a:ext cx="766762"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0"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849314"/>
            <a:ext cx="271303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7">
                                            <p:txEl>
                                              <p:pRg st="2" end="2"/>
                                            </p:txEl>
                                          </p:spTgt>
                                        </p:tgtEl>
                                        <p:attrNameLst>
                                          <p:attrName>style.visibility</p:attrName>
                                        </p:attrNameLst>
                                      </p:cBhvr>
                                      <p:to>
                                        <p:strVal val="visible"/>
                                      </p:to>
                                    </p:set>
                                    <p:animEffect transition="in" filter="wipe(left)">
                                      <p:cBhvr>
                                        <p:cTn id="12" dur="500"/>
                                        <p:tgtEl>
                                          <p:spTgt spid="1955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slide(fromRight)">
                                      <p:cBhvr>
                                        <p:cTn id="17" dur="500"/>
                                        <p:tgtEl>
                                          <p:spTgt spid="19558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95591"/>
                                        </p:tgtEl>
                                        <p:attrNameLst>
                                          <p:attrName>style.visibility</p:attrName>
                                        </p:attrNameLst>
                                      </p:cBhvr>
                                      <p:to>
                                        <p:strVal val="visible"/>
                                      </p:to>
                                    </p:set>
                                    <p:animEffect transition="in" filter="slide(fromRight)">
                                      <p:cBhvr>
                                        <p:cTn id="22" dur="500"/>
                                        <p:tgtEl>
                                          <p:spTgt spid="19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build="p"/>
      <p:bldP spid="195588" grpId="0" animBg="1" autoUpdateAnimBg="0"/>
      <p:bldP spid="19559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6" name="Picture 16"/>
          <p:cNvPicPr>
            <a:picLocks noChangeAspect="1" noChangeArrowheads="1"/>
          </p:cNvPicPr>
          <p:nvPr/>
        </p:nvPicPr>
        <p:blipFill>
          <a:blip r:embed="rId1"/>
          <a:srcRect/>
          <a:stretch>
            <a:fillRect/>
          </a:stretch>
        </p:blipFill>
        <p:spPr bwMode="auto">
          <a:xfrm>
            <a:off x="1109663" y="2071689"/>
            <a:ext cx="3771900" cy="4048125"/>
          </a:xfrm>
          <a:prstGeom prst="rect">
            <a:avLst/>
          </a:prstGeom>
          <a:noFill/>
          <a:ln w="50800" cap="flat" cmpd="thickThin">
            <a:solidFill>
              <a:schemeClr val="accent2">
                <a:lumMod val="50000"/>
              </a:schemeClr>
            </a:solidFill>
            <a:prstDash val="solid"/>
            <a:miter lim="800000"/>
            <a:headEnd type="none" w="sm" len="sm"/>
            <a:tailEnd type="none" w="sm" len="sm"/>
          </a:ln>
          <a:effectLst/>
        </p:spPr>
      </p:pic>
      <p:sp>
        <p:nvSpPr>
          <p:cNvPr id="32" name="内容占位符 31"/>
          <p:cNvSpPr>
            <a:spLocks noGrp="1"/>
          </p:cNvSpPr>
          <p:nvPr>
            <p:ph idx="1"/>
          </p:nvPr>
        </p:nvSpPr>
        <p:spPr>
          <a:xfrm>
            <a:off x="809625" y="1500188"/>
            <a:ext cx="4357688" cy="857250"/>
          </a:xfrm>
        </p:spPr>
        <p:txBody>
          <a:bodyPr/>
          <a:lstStyle/>
          <a:p>
            <a:pPr eaLnBrk="1">
              <a:buFont typeface="Monotype Sorts" pitchFamily="2" charset="2"/>
              <a:buNone/>
              <a:defRPr/>
            </a:pP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例</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演示按值调用</a:t>
            </a:r>
            <a:endParaRPr lang="zh-CN" altLang="en-US" sz="2400" dirty="0">
              <a:latin typeface="华文仿宋" panose="02010600040101010101" pitchFamily="2" charset="-122"/>
              <a:ea typeface="华文仿宋" panose="02010600040101010101" pitchFamily="2" charset="-122"/>
            </a:endParaRPr>
          </a:p>
        </p:txBody>
      </p:sp>
      <p:sp>
        <p:nvSpPr>
          <p:cNvPr id="623618" name="Rectangle 2"/>
          <p:cNvSpPr>
            <a:spLocks noGrp="1" noChangeArrowheads="1"/>
          </p:cNvSpPr>
          <p:nvPr>
            <p:ph type="title"/>
          </p:nvPr>
        </p:nvSpPr>
        <p:spPr>
          <a:xfrm>
            <a:off x="666751" y="714375"/>
            <a:ext cx="8462963" cy="839788"/>
          </a:xfrm>
        </p:spPr>
        <p:txBody>
          <a:bodyPr/>
          <a:lstStyle/>
          <a:p>
            <a:pPr>
              <a:defRPr/>
            </a:pPr>
            <a:r>
              <a:rPr lang="zh-CN" altLang="en-US" sz="4000" dirty="0"/>
              <a:t>按值调用与按地址调用</a:t>
            </a:r>
            <a:endParaRPr lang="en-US" altLang="zh-CN" dirty="0"/>
          </a:p>
        </p:txBody>
      </p:sp>
      <p:grpSp>
        <p:nvGrpSpPr>
          <p:cNvPr id="2" name="Group 3"/>
          <p:cNvGrpSpPr/>
          <p:nvPr/>
        </p:nvGrpSpPr>
        <p:grpSpPr bwMode="auto">
          <a:xfrm>
            <a:off x="2667000" y="2714625"/>
            <a:ext cx="2071688" cy="928688"/>
            <a:chOff x="3146" y="1881"/>
            <a:chExt cx="1305" cy="585"/>
          </a:xfrm>
        </p:grpSpPr>
        <p:sp>
          <p:nvSpPr>
            <p:cNvPr id="9" name="Rectangle 4"/>
            <p:cNvSpPr>
              <a:spLocks noChangeArrowheads="1"/>
            </p:cNvSpPr>
            <p:nvPr/>
          </p:nvSpPr>
          <p:spPr bwMode="auto">
            <a:xfrm>
              <a:off x="3371" y="1881"/>
              <a:ext cx="1080" cy="296"/>
            </a:xfrm>
            <a:prstGeom prst="rect">
              <a:avLst/>
            </a:prstGeom>
            <a:solidFill>
              <a:schemeClr val="accent1">
                <a:lumMod val="40000"/>
                <a:lumOff val="60000"/>
              </a:schemeClr>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传变量的值</a:t>
              </a:r>
              <a:endParaRPr lang="zh-CN" altLang="en-US"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10" name="Freeform 5"/>
            <p:cNvSpPr/>
            <p:nvPr/>
          </p:nvSpPr>
          <p:spPr bwMode="auto">
            <a:xfrm>
              <a:off x="3146" y="2151"/>
              <a:ext cx="225" cy="315"/>
            </a:xfrm>
            <a:custGeom>
              <a:avLst/>
              <a:gdLst/>
              <a:ahLst/>
              <a:cxnLst>
                <a:cxn ang="0">
                  <a:pos x="381" y="0"/>
                </a:cxn>
                <a:cxn ang="0">
                  <a:pos x="0" y="328"/>
                </a:cxn>
              </a:cxnLst>
              <a:rect l="0" t="0" r="r" b="b"/>
              <a:pathLst>
                <a:path w="381" h="328">
                  <a:moveTo>
                    <a:pt x="381" y="0"/>
                  </a:moveTo>
                  <a:lnTo>
                    <a:pt x="0" y="328"/>
                  </a:lnTo>
                </a:path>
              </a:pathLst>
            </a:custGeom>
            <a:noFill/>
            <a:ln w="38100" cmpd="sng">
              <a:solidFill>
                <a:srgbClr val="800000"/>
              </a:solidFill>
              <a:round/>
              <a:tailEnd type="stealth" w="med" len="lg"/>
            </a:ln>
            <a:effectLst/>
          </p:spPr>
          <p:txBody>
            <a:bodyPr wrap="none"/>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sp>
        <p:nvSpPr>
          <p:cNvPr id="11" name="Rectangle 59"/>
          <p:cNvSpPr>
            <a:spLocks noChangeArrowheads="1"/>
          </p:cNvSpPr>
          <p:nvPr/>
        </p:nvSpPr>
        <p:spPr bwMode="auto">
          <a:xfrm>
            <a:off x="1952625" y="3643314"/>
            <a:ext cx="1143000"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pic>
        <p:nvPicPr>
          <p:cNvPr id="783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2041525"/>
            <a:ext cx="107156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83366" name="Picture 6"/>
          <p:cNvPicPr>
            <a:picLocks noChangeAspect="1" noChangeArrowheads="1"/>
          </p:cNvPicPr>
          <p:nvPr/>
        </p:nvPicPr>
        <p:blipFill>
          <a:blip r:embed="rId3"/>
          <a:srcRect/>
          <a:stretch>
            <a:fillRect/>
          </a:stretch>
        </p:blipFill>
        <p:spPr bwMode="auto">
          <a:xfrm>
            <a:off x="5541964" y="3071814"/>
            <a:ext cx="3197225" cy="2428875"/>
          </a:xfrm>
          <a:prstGeom prst="rect">
            <a:avLst/>
          </a:prstGeom>
          <a:noFill/>
          <a:ln w="12700" cap="flat" cmpd="sng">
            <a:solidFill>
              <a:srgbClr val="C00000"/>
            </a:solidFill>
            <a:prstDash val="solid"/>
            <a:miter lim="800000"/>
            <a:headEnd type="none" w="sm" len="sm"/>
            <a:tailEnd type="none" w="sm" len="sm"/>
          </a:ln>
          <a:effectLst>
            <a:outerShdw blurRad="50800" dist="38100" dir="2700000" algn="tl" rotWithShape="0">
              <a:prstClr val="black">
                <a:alpha val="40000"/>
              </a:prstClr>
            </a:outerShdw>
          </a:effectLst>
        </p:spPr>
      </p:pic>
      <p:sp>
        <p:nvSpPr>
          <p:cNvPr id="21" name="Rectangle 59"/>
          <p:cNvSpPr>
            <a:spLocks noChangeArrowheads="1"/>
          </p:cNvSpPr>
          <p:nvPr/>
        </p:nvSpPr>
        <p:spPr bwMode="auto">
          <a:xfrm>
            <a:off x="1952626" y="5557839"/>
            <a:ext cx="1285875"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nvGrpSpPr>
          <p:cNvPr id="3" name="Group 3"/>
          <p:cNvGrpSpPr/>
          <p:nvPr/>
        </p:nvGrpSpPr>
        <p:grpSpPr bwMode="auto">
          <a:xfrm>
            <a:off x="3238500" y="5715000"/>
            <a:ext cx="5143500" cy="800100"/>
            <a:chOff x="3236" y="3303"/>
            <a:chExt cx="3240" cy="504"/>
          </a:xfrm>
        </p:grpSpPr>
        <p:sp>
          <p:nvSpPr>
            <p:cNvPr id="23" name="Rectangle 4"/>
            <p:cNvSpPr>
              <a:spLocks noChangeArrowheads="1"/>
            </p:cNvSpPr>
            <p:nvPr/>
          </p:nvSpPr>
          <p:spPr bwMode="auto">
            <a:xfrm>
              <a:off x="4721" y="3313"/>
              <a:ext cx="1755" cy="494"/>
            </a:xfrm>
            <a:prstGeom prst="rect">
              <a:avLst/>
            </a:prstGeom>
            <a:solidFill>
              <a:schemeClr val="accent1">
                <a:lumMod val="40000"/>
                <a:lumOff val="60000"/>
              </a:schemeClr>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形参值的改变</a:t>
              </a:r>
              <a:endParaRPr lang="en-US" altLang="zh-CN" dirty="0">
                <a:solidFill>
                  <a:srgbClr val="000066"/>
                </a:solidFill>
                <a:latin typeface="Courier New" panose="02070309020205020404" pitchFamily="49" charset="0"/>
                <a:ea typeface="楷体_GB2312" pitchFamily="49" charset="-122"/>
                <a:cs typeface="Courier New" panose="02070309020205020404" pitchFamily="49" charset="0"/>
              </a:endParaRPr>
            </a:p>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不会影响对应的实参</a:t>
              </a:r>
              <a:endParaRPr lang="zh-CN" altLang="en-US"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24" name="Freeform 5"/>
            <p:cNvSpPr/>
            <p:nvPr/>
          </p:nvSpPr>
          <p:spPr bwMode="auto">
            <a:xfrm flipV="1">
              <a:off x="3236" y="3303"/>
              <a:ext cx="1485" cy="495"/>
            </a:xfrm>
            <a:custGeom>
              <a:avLst/>
              <a:gdLst/>
              <a:ahLst/>
              <a:cxnLst>
                <a:cxn ang="0">
                  <a:pos x="381" y="0"/>
                </a:cxn>
                <a:cxn ang="0">
                  <a:pos x="0" y="328"/>
                </a:cxn>
              </a:cxnLst>
              <a:rect l="0" t="0" r="r" b="b"/>
              <a:pathLst>
                <a:path w="381" h="328">
                  <a:moveTo>
                    <a:pt x="381" y="0"/>
                  </a:moveTo>
                  <a:lnTo>
                    <a:pt x="0" y="328"/>
                  </a:lnTo>
                </a:path>
              </a:pathLst>
            </a:custGeom>
            <a:noFill/>
            <a:ln w="38100" cmpd="sng">
              <a:solidFill>
                <a:srgbClr val="800000"/>
              </a:solidFill>
              <a:round/>
              <a:tailEnd type="stealth" w="med" len="lg"/>
            </a:ln>
            <a:effectLst/>
          </p:spPr>
          <p:txBody>
            <a:bodyPr wrap="none"/>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sp>
        <p:nvSpPr>
          <p:cNvPr id="15" name="矩形 1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83366"/>
                                        </p:tgtEl>
                                        <p:attrNameLst>
                                          <p:attrName>style.visibility</p:attrName>
                                        </p:attrNameLst>
                                      </p:cBhvr>
                                      <p:to>
                                        <p:strVal val="visible"/>
                                      </p:to>
                                    </p:set>
                                    <p:anim calcmode="lin" valueType="num">
                                      <p:cBhvr>
                                        <p:cTn id="20" dur="500" fill="hold"/>
                                        <p:tgtEl>
                                          <p:spTgt spid="783366"/>
                                        </p:tgtEl>
                                        <p:attrNameLst>
                                          <p:attrName>ppt_w</p:attrName>
                                        </p:attrNameLst>
                                      </p:cBhvr>
                                      <p:tavLst>
                                        <p:tav tm="0">
                                          <p:val>
                                            <p:fltVal val="0"/>
                                          </p:val>
                                        </p:tav>
                                        <p:tav tm="100000">
                                          <p:val>
                                            <p:strVal val="#ppt_w"/>
                                          </p:val>
                                        </p:tav>
                                      </p:tavLst>
                                    </p:anim>
                                    <p:anim calcmode="lin" valueType="num">
                                      <p:cBhvr>
                                        <p:cTn id="21" dur="500" fill="hold"/>
                                        <p:tgtEl>
                                          <p:spTgt spid="783366"/>
                                        </p:tgtEl>
                                        <p:attrNameLst>
                                          <p:attrName>ppt_h</p:attrName>
                                        </p:attrNameLst>
                                      </p:cBhvr>
                                      <p:tavLst>
                                        <p:tav tm="0">
                                          <p:val>
                                            <p:fltVal val="0"/>
                                          </p:val>
                                        </p:tav>
                                        <p:tav tm="100000">
                                          <p:val>
                                            <p:strVal val="#ppt_h"/>
                                          </p:val>
                                        </p:tav>
                                      </p:tavLst>
                                    </p:anim>
                                    <p:animEffect transition="in" filter="fade">
                                      <p:cBhvr>
                                        <p:cTn id="22" dur="500"/>
                                        <p:tgtEl>
                                          <p:spTgt spid="78336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83363"/>
                                        </p:tgtEl>
                                        <p:attrNameLst>
                                          <p:attrName>style.visibility</p:attrName>
                                        </p:attrNameLst>
                                      </p:cBhvr>
                                      <p:to>
                                        <p:strVal val="visible"/>
                                      </p:to>
                                    </p:set>
                                    <p:anim calcmode="lin" valueType="num">
                                      <p:cBhvr>
                                        <p:cTn id="27" dur="500" fill="hold"/>
                                        <p:tgtEl>
                                          <p:spTgt spid="783363"/>
                                        </p:tgtEl>
                                        <p:attrNameLst>
                                          <p:attrName>ppt_w</p:attrName>
                                        </p:attrNameLst>
                                      </p:cBhvr>
                                      <p:tavLst>
                                        <p:tav tm="0">
                                          <p:val>
                                            <p:fltVal val="0"/>
                                          </p:val>
                                        </p:tav>
                                        <p:tav tm="100000">
                                          <p:val>
                                            <p:strVal val="#ppt_w"/>
                                          </p:val>
                                        </p:tav>
                                      </p:tavLst>
                                    </p:anim>
                                    <p:anim calcmode="lin" valueType="num">
                                      <p:cBhvr>
                                        <p:cTn id="28" dur="500" fill="hold"/>
                                        <p:tgtEl>
                                          <p:spTgt spid="783363"/>
                                        </p:tgtEl>
                                        <p:attrNameLst>
                                          <p:attrName>ppt_h</p:attrName>
                                        </p:attrNameLst>
                                      </p:cBhvr>
                                      <p:tavLst>
                                        <p:tav tm="0">
                                          <p:val>
                                            <p:fltVal val="0"/>
                                          </p:val>
                                        </p:tav>
                                        <p:tav tm="100000">
                                          <p:val>
                                            <p:strVal val="#ppt_h"/>
                                          </p:val>
                                        </p:tav>
                                      </p:tavLst>
                                    </p:anim>
                                    <p:animEffect transition="in" filter="fade">
                                      <p:cBhvr>
                                        <p:cTn id="29" dur="500"/>
                                        <p:tgtEl>
                                          <p:spTgt spid="78336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500"/>
                            </p:stCondLst>
                            <p:childTnLst>
                              <p:par>
                                <p:cTn id="38" presetID="5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7" name="Picture 13"/>
          <p:cNvPicPr>
            <a:picLocks noChangeAspect="1" noChangeArrowheads="1"/>
          </p:cNvPicPr>
          <p:nvPr/>
        </p:nvPicPr>
        <p:blipFill>
          <a:blip r:embed="rId1"/>
          <a:srcRect/>
          <a:stretch>
            <a:fillRect/>
          </a:stretch>
        </p:blipFill>
        <p:spPr bwMode="auto">
          <a:xfrm>
            <a:off x="5303838" y="2071689"/>
            <a:ext cx="3924300" cy="4029075"/>
          </a:xfrm>
          <a:prstGeom prst="rect">
            <a:avLst/>
          </a:prstGeom>
          <a:noFill/>
          <a:ln w="50800" cap="flat" cmpd="thickThin">
            <a:solidFill>
              <a:schemeClr val="accent2">
                <a:lumMod val="50000"/>
              </a:schemeClr>
            </a:solidFill>
            <a:prstDash val="solid"/>
            <a:miter lim="800000"/>
            <a:headEnd type="none" w="sm" len="sm"/>
            <a:tailEnd type="none" w="sm" len="sm"/>
          </a:ln>
          <a:effectLst/>
        </p:spPr>
      </p:pic>
      <p:sp>
        <p:nvSpPr>
          <p:cNvPr id="623618" name="Rectangle 2"/>
          <p:cNvSpPr>
            <a:spLocks noGrp="1" noChangeArrowheads="1"/>
          </p:cNvSpPr>
          <p:nvPr>
            <p:ph type="title"/>
          </p:nvPr>
        </p:nvSpPr>
        <p:spPr>
          <a:xfrm>
            <a:off x="666751" y="714375"/>
            <a:ext cx="8462963" cy="839788"/>
          </a:xfrm>
        </p:spPr>
        <p:txBody>
          <a:bodyPr/>
          <a:lstStyle/>
          <a:p>
            <a:pPr>
              <a:defRPr/>
            </a:pPr>
            <a:r>
              <a:rPr lang="zh-CN" altLang="en-US" dirty="0">
                <a:ea typeface="楷体_GB2312" pitchFamily="49" charset="-122"/>
              </a:rPr>
              <a:t> </a:t>
            </a:r>
            <a:r>
              <a:rPr lang="en-US" sz="4000" dirty="0"/>
              <a:t>  </a:t>
            </a:r>
            <a:r>
              <a:rPr lang="zh-CN" altLang="en-US" sz="4000" dirty="0"/>
              <a:t>按值调用与按地址调用</a:t>
            </a:r>
            <a:endParaRPr lang="en-US" altLang="zh-CN" dirty="0"/>
          </a:p>
        </p:txBody>
      </p:sp>
      <p:sp>
        <p:nvSpPr>
          <p:cNvPr id="12" name="内容占位符 31"/>
          <p:cNvSpPr txBox="1"/>
          <p:nvPr/>
        </p:nvSpPr>
        <p:spPr bwMode="auto">
          <a:xfrm>
            <a:off x="4953000" y="1500188"/>
            <a:ext cx="4357688" cy="857250"/>
          </a:xfrm>
          <a:prstGeom prst="rect">
            <a:avLst/>
          </a:prstGeom>
          <a:noFill/>
          <a:ln w="9525">
            <a:noFill/>
            <a:miter lim="800000"/>
          </a:ln>
          <a:effectLst/>
        </p:spPr>
        <p:txBody>
          <a:bodyPr lIns="92075" tIns="46037" rIns="92075" bIns="46037"/>
          <a:lstStyle/>
          <a:p>
            <a:pPr marL="374650" indent="-374650" eaLnBrk="1" fontAlgn="auto" hangingPunct="1">
              <a:lnSpc>
                <a:spcPct val="95000"/>
              </a:lnSpc>
              <a:spcBef>
                <a:spcPct val="20000"/>
              </a:spcBef>
              <a:spcAft>
                <a:spcPts val="0"/>
              </a:spcAft>
              <a:buClr>
                <a:srgbClr val="FFCC66"/>
              </a:buClr>
              <a:buSzPct val="80000"/>
              <a:defRPr/>
            </a:pPr>
            <a:r>
              <a:rPr lang="en-US" altLang="zh-CN"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a:t>
            </a:r>
            <a:r>
              <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例</a:t>
            </a:r>
            <a:r>
              <a:rPr lang="en-US" altLang="zh-CN"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a:t>
            </a:r>
            <a:r>
              <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演示按地址调用</a:t>
            </a:r>
            <a:endPar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endParaRPr>
          </a:p>
        </p:txBody>
      </p:sp>
      <p:pic>
        <p:nvPicPr>
          <p:cNvPr id="783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136776"/>
            <a:ext cx="107156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2" name="Group 3"/>
          <p:cNvGrpSpPr/>
          <p:nvPr/>
        </p:nvGrpSpPr>
        <p:grpSpPr bwMode="auto">
          <a:xfrm>
            <a:off x="6853239" y="2714625"/>
            <a:ext cx="2071687" cy="928688"/>
            <a:chOff x="3146" y="1881"/>
            <a:chExt cx="1305" cy="585"/>
          </a:xfrm>
        </p:grpSpPr>
        <p:sp>
          <p:nvSpPr>
            <p:cNvPr id="16" name="Rectangle 4"/>
            <p:cNvSpPr>
              <a:spLocks noChangeArrowheads="1"/>
            </p:cNvSpPr>
            <p:nvPr/>
          </p:nvSpPr>
          <p:spPr bwMode="auto">
            <a:xfrm>
              <a:off x="3371" y="1881"/>
              <a:ext cx="1080" cy="296"/>
            </a:xfrm>
            <a:prstGeom prst="rect">
              <a:avLst/>
            </a:prstGeom>
            <a:solidFill>
              <a:schemeClr val="accent1">
                <a:lumMod val="40000"/>
                <a:lumOff val="60000"/>
              </a:schemeClr>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传变量地址</a:t>
              </a:r>
              <a:endParaRPr lang="zh-CN" altLang="en-US"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17" name="Freeform 5"/>
            <p:cNvSpPr/>
            <p:nvPr/>
          </p:nvSpPr>
          <p:spPr bwMode="auto">
            <a:xfrm>
              <a:off x="3146" y="2151"/>
              <a:ext cx="225" cy="315"/>
            </a:xfrm>
            <a:custGeom>
              <a:avLst/>
              <a:gdLst/>
              <a:ahLst/>
              <a:cxnLst>
                <a:cxn ang="0">
                  <a:pos x="381" y="0"/>
                </a:cxn>
                <a:cxn ang="0">
                  <a:pos x="0" y="328"/>
                </a:cxn>
              </a:cxnLst>
              <a:rect l="0" t="0" r="r" b="b"/>
              <a:pathLst>
                <a:path w="381" h="328">
                  <a:moveTo>
                    <a:pt x="381" y="0"/>
                  </a:moveTo>
                  <a:lnTo>
                    <a:pt x="0" y="328"/>
                  </a:lnTo>
                </a:path>
              </a:pathLst>
            </a:custGeom>
            <a:noFill/>
            <a:ln w="38100" cmpd="sng">
              <a:solidFill>
                <a:srgbClr val="800000"/>
              </a:solidFill>
              <a:round/>
              <a:tailEnd type="stealth" w="med" len="lg"/>
            </a:ln>
            <a:effectLst/>
          </p:spPr>
          <p:txBody>
            <a:bodyPr wrap="none"/>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sp>
        <p:nvSpPr>
          <p:cNvPr id="18" name="Rectangle 59"/>
          <p:cNvSpPr>
            <a:spLocks noChangeArrowheads="1"/>
          </p:cNvSpPr>
          <p:nvPr/>
        </p:nvSpPr>
        <p:spPr bwMode="auto">
          <a:xfrm>
            <a:off x="6181725" y="3643314"/>
            <a:ext cx="1143000"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19" name="Rectangle 59"/>
          <p:cNvSpPr>
            <a:spLocks noChangeArrowheads="1"/>
          </p:cNvSpPr>
          <p:nvPr/>
        </p:nvSpPr>
        <p:spPr bwMode="auto">
          <a:xfrm>
            <a:off x="6754813" y="4759325"/>
            <a:ext cx="1143000" cy="357188"/>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pic>
        <p:nvPicPr>
          <p:cNvPr id="784386" name="Picture 2"/>
          <p:cNvPicPr>
            <a:picLocks noChangeAspect="1" noChangeArrowheads="1"/>
          </p:cNvPicPr>
          <p:nvPr/>
        </p:nvPicPr>
        <p:blipFill>
          <a:blip r:embed="rId3"/>
          <a:srcRect/>
          <a:stretch>
            <a:fillRect/>
          </a:stretch>
        </p:blipFill>
        <p:spPr bwMode="auto">
          <a:xfrm>
            <a:off x="904875" y="3357564"/>
            <a:ext cx="4262438" cy="2409825"/>
          </a:xfrm>
          <a:prstGeom prst="rect">
            <a:avLst/>
          </a:prstGeom>
          <a:noFill/>
          <a:ln w="12700" cap="flat" cmpd="sng">
            <a:solidFill>
              <a:srgbClr val="C00000"/>
            </a:solidFill>
            <a:prstDash val="solid"/>
            <a:miter lim="800000"/>
            <a:headEnd type="none" w="sm" len="sm"/>
            <a:tailEnd type="none" w="sm" len="sm"/>
          </a:ln>
          <a:effectLst>
            <a:outerShdw blurRad="50800" dist="38100" dir="2700000" algn="tl" rotWithShape="0">
              <a:prstClr val="black">
                <a:alpha val="40000"/>
              </a:prstClr>
            </a:outerShdw>
          </a:effectLst>
        </p:spPr>
      </p:pic>
      <p:sp>
        <p:nvSpPr>
          <p:cNvPr id="13" name="矩形 12"/>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84386"/>
                                        </p:tgtEl>
                                        <p:attrNameLst>
                                          <p:attrName>style.visibility</p:attrName>
                                        </p:attrNameLst>
                                      </p:cBhvr>
                                      <p:to>
                                        <p:strVal val="visible"/>
                                      </p:to>
                                    </p:set>
                                    <p:anim calcmode="lin" valueType="num">
                                      <p:cBhvr>
                                        <p:cTn id="27" dur="500" fill="hold"/>
                                        <p:tgtEl>
                                          <p:spTgt spid="784386"/>
                                        </p:tgtEl>
                                        <p:attrNameLst>
                                          <p:attrName>ppt_w</p:attrName>
                                        </p:attrNameLst>
                                      </p:cBhvr>
                                      <p:tavLst>
                                        <p:tav tm="0">
                                          <p:val>
                                            <p:fltVal val="0"/>
                                          </p:val>
                                        </p:tav>
                                        <p:tav tm="100000">
                                          <p:val>
                                            <p:strVal val="#ppt_w"/>
                                          </p:val>
                                        </p:tav>
                                      </p:tavLst>
                                    </p:anim>
                                    <p:anim calcmode="lin" valueType="num">
                                      <p:cBhvr>
                                        <p:cTn id="28" dur="500" fill="hold"/>
                                        <p:tgtEl>
                                          <p:spTgt spid="784386"/>
                                        </p:tgtEl>
                                        <p:attrNameLst>
                                          <p:attrName>ppt_h</p:attrName>
                                        </p:attrNameLst>
                                      </p:cBhvr>
                                      <p:tavLst>
                                        <p:tav tm="0">
                                          <p:val>
                                            <p:fltVal val="0"/>
                                          </p:val>
                                        </p:tav>
                                        <p:tav tm="100000">
                                          <p:val>
                                            <p:strVal val="#ppt_h"/>
                                          </p:val>
                                        </p:tav>
                                      </p:tavLst>
                                    </p:anim>
                                    <p:animEffect transition="in" filter="fade">
                                      <p:cBhvr>
                                        <p:cTn id="29" dur="500"/>
                                        <p:tgtEl>
                                          <p:spTgt spid="784386"/>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783365"/>
                                        </p:tgtEl>
                                        <p:attrNameLst>
                                          <p:attrName>style.visibility</p:attrName>
                                        </p:attrNameLst>
                                      </p:cBhvr>
                                      <p:to>
                                        <p:strVal val="visible"/>
                                      </p:to>
                                    </p:set>
                                    <p:anim calcmode="lin" valueType="num">
                                      <p:cBhvr>
                                        <p:cTn id="34" dur="500" fill="hold"/>
                                        <p:tgtEl>
                                          <p:spTgt spid="783365"/>
                                        </p:tgtEl>
                                        <p:attrNameLst>
                                          <p:attrName>ppt_w</p:attrName>
                                        </p:attrNameLst>
                                      </p:cBhvr>
                                      <p:tavLst>
                                        <p:tav tm="0">
                                          <p:val>
                                            <p:fltVal val="0"/>
                                          </p:val>
                                        </p:tav>
                                        <p:tav tm="100000">
                                          <p:val>
                                            <p:strVal val="#ppt_w"/>
                                          </p:val>
                                        </p:tav>
                                      </p:tavLst>
                                    </p:anim>
                                    <p:anim calcmode="lin" valueType="num">
                                      <p:cBhvr>
                                        <p:cTn id="35" dur="500" fill="hold"/>
                                        <p:tgtEl>
                                          <p:spTgt spid="783365"/>
                                        </p:tgtEl>
                                        <p:attrNameLst>
                                          <p:attrName>ppt_h</p:attrName>
                                        </p:attrNameLst>
                                      </p:cBhvr>
                                      <p:tavLst>
                                        <p:tav tm="0">
                                          <p:val>
                                            <p:fltVal val="0"/>
                                          </p:val>
                                        </p:tav>
                                        <p:tav tm="100000">
                                          <p:val>
                                            <p:strVal val="#ppt_h"/>
                                          </p:val>
                                        </p:tav>
                                      </p:tavLst>
                                    </p:anim>
                                    <p:animEffect transition="in" filter="fade">
                                      <p:cBhvr>
                                        <p:cTn id="36" dur="500"/>
                                        <p:tgtEl>
                                          <p:spTgt spid="78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3"/>
          <p:cNvPicPr>
            <a:picLocks noChangeAspect="1" noChangeArrowheads="1"/>
          </p:cNvPicPr>
          <p:nvPr/>
        </p:nvPicPr>
        <p:blipFill>
          <a:blip r:embed="rId1"/>
          <a:srcRect/>
          <a:stretch>
            <a:fillRect/>
          </a:stretch>
        </p:blipFill>
        <p:spPr bwMode="auto">
          <a:xfrm>
            <a:off x="5303838" y="2071689"/>
            <a:ext cx="3924300" cy="4029075"/>
          </a:xfrm>
          <a:prstGeom prst="rect">
            <a:avLst/>
          </a:prstGeom>
          <a:noFill/>
          <a:ln w="50800" cap="flat" cmpd="thickThin">
            <a:solidFill>
              <a:schemeClr val="accent2">
                <a:lumMod val="50000"/>
              </a:schemeClr>
            </a:solidFill>
            <a:prstDash val="solid"/>
            <a:miter lim="800000"/>
            <a:headEnd type="none" w="sm" len="sm"/>
            <a:tailEnd type="none" w="sm" len="sm"/>
          </a:ln>
          <a:effectLst/>
        </p:spPr>
      </p:pic>
      <p:sp>
        <p:nvSpPr>
          <p:cNvPr id="32" name="内容占位符 31"/>
          <p:cNvSpPr>
            <a:spLocks noGrp="1"/>
          </p:cNvSpPr>
          <p:nvPr>
            <p:ph idx="1"/>
          </p:nvPr>
        </p:nvSpPr>
        <p:spPr>
          <a:xfrm>
            <a:off x="809625" y="1500188"/>
            <a:ext cx="4357688" cy="857250"/>
          </a:xfrm>
        </p:spPr>
        <p:txBody>
          <a:bodyPr/>
          <a:lstStyle/>
          <a:p>
            <a:pPr eaLnBrk="1">
              <a:buFont typeface="Monotype Sorts" pitchFamily="2" charset="2"/>
              <a:buNone/>
              <a:defRPr/>
            </a:pP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例</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演示按值调用</a:t>
            </a:r>
            <a:endParaRPr lang="zh-CN" altLang="en-US" sz="2400" dirty="0">
              <a:latin typeface="华文仿宋" panose="02010600040101010101" pitchFamily="2" charset="-122"/>
              <a:ea typeface="华文仿宋" panose="02010600040101010101" pitchFamily="2" charset="-122"/>
            </a:endParaRPr>
          </a:p>
        </p:txBody>
      </p:sp>
      <p:sp>
        <p:nvSpPr>
          <p:cNvPr id="623618" name="Rectangle 2"/>
          <p:cNvSpPr>
            <a:spLocks noGrp="1" noChangeArrowheads="1"/>
          </p:cNvSpPr>
          <p:nvPr>
            <p:ph type="title"/>
          </p:nvPr>
        </p:nvSpPr>
        <p:spPr>
          <a:xfrm>
            <a:off x="666751" y="714375"/>
            <a:ext cx="8462963" cy="839788"/>
          </a:xfrm>
        </p:spPr>
        <p:txBody>
          <a:bodyPr/>
          <a:lstStyle/>
          <a:p>
            <a:pPr>
              <a:defRPr/>
            </a:pPr>
            <a:r>
              <a:rPr lang="zh-CN" altLang="en-US" dirty="0">
                <a:ea typeface="楷体_GB2312" pitchFamily="49" charset="-122"/>
              </a:rPr>
              <a:t> </a:t>
            </a:r>
            <a:r>
              <a:rPr lang="en-US" sz="4000" dirty="0"/>
              <a:t>  </a:t>
            </a:r>
            <a:r>
              <a:rPr lang="zh-CN" altLang="en-US" sz="4000" dirty="0"/>
              <a:t>按值调用与按地址调用</a:t>
            </a:r>
            <a:endParaRPr lang="en-US" altLang="zh-CN" dirty="0"/>
          </a:p>
        </p:txBody>
      </p:sp>
      <p:grpSp>
        <p:nvGrpSpPr>
          <p:cNvPr id="2" name="Group 3"/>
          <p:cNvGrpSpPr/>
          <p:nvPr/>
        </p:nvGrpSpPr>
        <p:grpSpPr bwMode="auto">
          <a:xfrm>
            <a:off x="6381751" y="2428875"/>
            <a:ext cx="3000375" cy="2286000"/>
            <a:chOff x="2516" y="1188"/>
            <a:chExt cx="1890" cy="1440"/>
          </a:xfrm>
        </p:grpSpPr>
        <p:sp>
          <p:nvSpPr>
            <p:cNvPr id="9" name="Rectangle 4"/>
            <p:cNvSpPr>
              <a:spLocks noChangeArrowheads="1"/>
            </p:cNvSpPr>
            <p:nvPr/>
          </p:nvSpPr>
          <p:spPr bwMode="auto">
            <a:xfrm>
              <a:off x="2516" y="1188"/>
              <a:ext cx="1890" cy="449"/>
            </a:xfrm>
            <a:prstGeom prst="rect">
              <a:avLst/>
            </a:prstGeom>
            <a:solidFill>
              <a:schemeClr val="accent1">
                <a:lumMod val="40000"/>
                <a:lumOff val="60000"/>
              </a:schemeClr>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指针变量作函数参数</a:t>
              </a:r>
              <a:endParaRPr lang="en-US" altLang="zh-CN" dirty="0">
                <a:solidFill>
                  <a:srgbClr val="000066"/>
                </a:solidFill>
                <a:latin typeface="Courier New" panose="02070309020205020404" pitchFamily="49" charset="0"/>
                <a:ea typeface="楷体_GB2312" pitchFamily="49" charset="-122"/>
                <a:cs typeface="Courier New" panose="02070309020205020404" pitchFamily="49" charset="0"/>
              </a:endParaRPr>
            </a:p>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可以修改实参的值</a:t>
              </a:r>
              <a:endParaRPr lang="zh-CN" altLang="en-US"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10" name="Freeform 5"/>
            <p:cNvSpPr/>
            <p:nvPr/>
          </p:nvSpPr>
          <p:spPr bwMode="auto">
            <a:xfrm>
              <a:off x="3101" y="1638"/>
              <a:ext cx="405" cy="990"/>
            </a:xfrm>
            <a:custGeom>
              <a:avLst/>
              <a:gdLst/>
              <a:ahLst/>
              <a:cxnLst>
                <a:cxn ang="0">
                  <a:pos x="381" y="0"/>
                </a:cxn>
                <a:cxn ang="0">
                  <a:pos x="0" y="328"/>
                </a:cxn>
              </a:cxnLst>
              <a:rect l="0" t="0" r="r" b="b"/>
              <a:pathLst>
                <a:path w="381" h="328">
                  <a:moveTo>
                    <a:pt x="381" y="0"/>
                  </a:moveTo>
                  <a:lnTo>
                    <a:pt x="0" y="328"/>
                  </a:lnTo>
                </a:path>
              </a:pathLst>
            </a:custGeom>
            <a:noFill/>
            <a:ln w="38100" cmpd="sng">
              <a:solidFill>
                <a:srgbClr val="800000"/>
              </a:solidFill>
              <a:round/>
              <a:tailEnd type="stealth" w="med" len="lg"/>
            </a:ln>
            <a:effectLst/>
          </p:spPr>
          <p:txBody>
            <a:bodyPr wrap="none"/>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sp>
        <p:nvSpPr>
          <p:cNvPr id="11" name="Rectangle 59"/>
          <p:cNvSpPr>
            <a:spLocks noChangeArrowheads="1"/>
          </p:cNvSpPr>
          <p:nvPr/>
        </p:nvSpPr>
        <p:spPr bwMode="auto">
          <a:xfrm>
            <a:off x="6738938" y="4714875"/>
            <a:ext cx="1143000" cy="357188"/>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pic>
        <p:nvPicPr>
          <p:cNvPr id="276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6" y="6181725"/>
            <a:ext cx="6762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 name="内容占位符 31"/>
          <p:cNvSpPr txBox="1"/>
          <p:nvPr/>
        </p:nvSpPr>
        <p:spPr bwMode="auto">
          <a:xfrm>
            <a:off x="4953000" y="1500188"/>
            <a:ext cx="4357688" cy="857250"/>
          </a:xfrm>
          <a:prstGeom prst="rect">
            <a:avLst/>
          </a:prstGeom>
          <a:noFill/>
          <a:ln w="9525">
            <a:noFill/>
            <a:miter lim="800000"/>
          </a:ln>
          <a:effectLst/>
        </p:spPr>
        <p:txBody>
          <a:bodyPr lIns="92075" tIns="46037" rIns="92075" bIns="46037"/>
          <a:lstStyle/>
          <a:p>
            <a:pPr marL="374650" indent="-374650" eaLnBrk="1" fontAlgn="auto" hangingPunct="1">
              <a:lnSpc>
                <a:spcPct val="95000"/>
              </a:lnSpc>
              <a:spcBef>
                <a:spcPct val="20000"/>
              </a:spcBef>
              <a:spcAft>
                <a:spcPts val="0"/>
              </a:spcAft>
              <a:buClr>
                <a:srgbClr val="FFCC66"/>
              </a:buClr>
              <a:buSzPct val="80000"/>
              <a:defRPr/>
            </a:pPr>
            <a:r>
              <a:rPr lang="en-US" altLang="zh-CN"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a:t>
            </a:r>
            <a:r>
              <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例</a:t>
            </a:r>
            <a:r>
              <a:rPr lang="en-US" altLang="zh-CN"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a:t>
            </a:r>
            <a:r>
              <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rPr>
              <a:t>演示按地址调用</a:t>
            </a:r>
            <a:endParaRPr lang="zh-CN" altLang="en-US" dirty="0">
              <a:solidFill>
                <a:srgbClr val="000000"/>
              </a:solidFill>
              <a:effectLst>
                <a:outerShdw blurRad="38100" dist="38100" dir="2700000" algn="tl">
                  <a:srgbClr val="C0C0C0"/>
                </a:outerShdw>
              </a:effectLst>
              <a:latin typeface="华文仿宋" panose="02010600040101010101" pitchFamily="2" charset="-122"/>
              <a:ea typeface="华文仿宋" panose="02010600040101010101" pitchFamily="2" charset="-122"/>
            </a:endParaRPr>
          </a:p>
        </p:txBody>
      </p:sp>
      <p:pic>
        <p:nvPicPr>
          <p:cNvPr id="276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14" y="6181725"/>
            <a:ext cx="66833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6" name="Picture 16"/>
          <p:cNvPicPr>
            <a:picLocks noChangeAspect="1" noChangeArrowheads="1"/>
          </p:cNvPicPr>
          <p:nvPr/>
        </p:nvPicPr>
        <p:blipFill>
          <a:blip r:embed="rId4"/>
          <a:srcRect/>
          <a:stretch>
            <a:fillRect/>
          </a:stretch>
        </p:blipFill>
        <p:spPr bwMode="auto">
          <a:xfrm>
            <a:off x="1109663" y="2071689"/>
            <a:ext cx="3771900" cy="4048125"/>
          </a:xfrm>
          <a:prstGeom prst="rect">
            <a:avLst/>
          </a:prstGeom>
          <a:noFill/>
          <a:ln w="50800" cap="flat" cmpd="thickThin">
            <a:solidFill>
              <a:schemeClr val="accent2">
                <a:lumMod val="50000"/>
              </a:schemeClr>
            </a:solidFill>
            <a:prstDash val="solid"/>
            <a:miter lim="800000"/>
            <a:headEnd type="none" w="sm" len="sm"/>
            <a:tailEnd type="none" w="sm" len="sm"/>
          </a:ln>
          <a:effectLst/>
        </p:spPr>
      </p:pic>
      <p:sp>
        <p:nvSpPr>
          <p:cNvPr id="17" name="Rectangle 59"/>
          <p:cNvSpPr>
            <a:spLocks noChangeArrowheads="1"/>
          </p:cNvSpPr>
          <p:nvPr/>
        </p:nvSpPr>
        <p:spPr bwMode="auto">
          <a:xfrm>
            <a:off x="6238875" y="5572125"/>
            <a:ext cx="1143000" cy="357188"/>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14" name="矩形 13"/>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6" name="Picture 14"/>
          <p:cNvPicPr>
            <a:picLocks noChangeAspect="1" noChangeArrowheads="1"/>
          </p:cNvPicPr>
          <p:nvPr/>
        </p:nvPicPr>
        <p:blipFill>
          <a:blip r:embed="rId1"/>
          <a:srcRect/>
          <a:stretch>
            <a:fillRect/>
          </a:stretch>
        </p:blipFill>
        <p:spPr bwMode="auto">
          <a:xfrm>
            <a:off x="5167314" y="1824038"/>
            <a:ext cx="3762375" cy="4305300"/>
          </a:xfrm>
          <a:prstGeom prst="rect">
            <a:avLst/>
          </a:prstGeom>
          <a:noFill/>
          <a:ln w="50800" cap="flat" cmpd="thickThin">
            <a:solidFill>
              <a:schemeClr val="accent2">
                <a:lumMod val="50000"/>
              </a:schemeClr>
            </a:solidFill>
            <a:prstDash val="solid"/>
            <a:miter lim="800000"/>
            <a:headEnd type="none" w="sm" len="sm"/>
            <a:tailEnd type="none" w="sm" len="sm"/>
          </a:ln>
          <a:effectLst/>
        </p:spPr>
      </p:pic>
      <p:pic>
        <p:nvPicPr>
          <p:cNvPr id="20" name="Picture 16"/>
          <p:cNvPicPr>
            <a:picLocks noChangeAspect="1" noChangeArrowheads="1"/>
          </p:cNvPicPr>
          <p:nvPr/>
        </p:nvPicPr>
        <p:blipFill>
          <a:blip r:embed="rId2"/>
          <a:srcRect/>
          <a:stretch>
            <a:fillRect/>
          </a:stretch>
        </p:blipFill>
        <p:spPr bwMode="auto">
          <a:xfrm>
            <a:off x="1109663" y="2071689"/>
            <a:ext cx="3771900" cy="4048125"/>
          </a:xfrm>
          <a:prstGeom prst="rect">
            <a:avLst/>
          </a:prstGeom>
          <a:noFill/>
          <a:ln w="50800" cap="flat" cmpd="thickThin">
            <a:solidFill>
              <a:schemeClr val="accent2">
                <a:lumMod val="50000"/>
              </a:schemeClr>
            </a:solidFill>
            <a:prstDash val="solid"/>
            <a:miter lim="800000"/>
            <a:headEnd type="none" w="sm" len="sm"/>
            <a:tailEnd type="none" w="sm" len="sm"/>
          </a:ln>
          <a:effectLst/>
        </p:spPr>
      </p:pic>
      <p:sp>
        <p:nvSpPr>
          <p:cNvPr id="32" name="内容占位符 31"/>
          <p:cNvSpPr>
            <a:spLocks noGrp="1"/>
          </p:cNvSpPr>
          <p:nvPr>
            <p:ph idx="1"/>
          </p:nvPr>
        </p:nvSpPr>
        <p:spPr>
          <a:xfrm>
            <a:off x="809625" y="1500188"/>
            <a:ext cx="4357688" cy="857250"/>
          </a:xfrm>
        </p:spPr>
        <p:txBody>
          <a:bodyPr/>
          <a:lstStyle/>
          <a:p>
            <a:pPr eaLnBrk="1">
              <a:buFont typeface="Monotype Sorts" pitchFamily="2" charset="2"/>
              <a:buNone/>
              <a:defRPr/>
            </a:pP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例</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演示按值调用</a:t>
            </a:r>
            <a:endParaRPr lang="zh-CN" altLang="en-US" sz="2400" dirty="0">
              <a:latin typeface="华文仿宋" panose="02010600040101010101" pitchFamily="2" charset="-122"/>
              <a:ea typeface="华文仿宋" panose="02010600040101010101" pitchFamily="2" charset="-122"/>
            </a:endParaRPr>
          </a:p>
        </p:txBody>
      </p:sp>
      <p:sp>
        <p:nvSpPr>
          <p:cNvPr id="623618" name="Rectangle 2"/>
          <p:cNvSpPr>
            <a:spLocks noGrp="1" noChangeArrowheads="1"/>
          </p:cNvSpPr>
          <p:nvPr>
            <p:ph type="title"/>
          </p:nvPr>
        </p:nvSpPr>
        <p:spPr>
          <a:xfrm>
            <a:off x="666751" y="714375"/>
            <a:ext cx="8462963" cy="839788"/>
          </a:xfrm>
        </p:spPr>
        <p:txBody>
          <a:bodyPr/>
          <a:lstStyle/>
          <a:p>
            <a:pPr>
              <a:defRPr/>
            </a:pPr>
            <a:r>
              <a:rPr lang="zh-CN" altLang="en-US" dirty="0">
                <a:ea typeface="楷体_GB2312" pitchFamily="49" charset="-122"/>
              </a:rPr>
              <a:t> </a:t>
            </a:r>
            <a:r>
              <a:rPr lang="zh-CN" altLang="en-US" sz="4000" dirty="0"/>
              <a:t>按值调用与按地址调用</a:t>
            </a:r>
            <a:endParaRPr lang="en-US" altLang="zh-CN" dirty="0"/>
          </a:p>
        </p:txBody>
      </p:sp>
      <p:sp>
        <p:nvSpPr>
          <p:cNvPr id="14" name="Rectangle 59"/>
          <p:cNvSpPr>
            <a:spLocks noChangeArrowheads="1"/>
          </p:cNvSpPr>
          <p:nvPr/>
        </p:nvSpPr>
        <p:spPr bwMode="auto">
          <a:xfrm>
            <a:off x="6096001" y="5586414"/>
            <a:ext cx="1285875"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15" name="Rectangle 59"/>
          <p:cNvSpPr>
            <a:spLocks noChangeArrowheads="1"/>
          </p:cNvSpPr>
          <p:nvPr/>
        </p:nvSpPr>
        <p:spPr bwMode="auto">
          <a:xfrm>
            <a:off x="5524500" y="4500564"/>
            <a:ext cx="571500"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16" name="Rectangle 59"/>
          <p:cNvSpPr>
            <a:spLocks noChangeArrowheads="1"/>
          </p:cNvSpPr>
          <p:nvPr/>
        </p:nvSpPr>
        <p:spPr bwMode="auto">
          <a:xfrm>
            <a:off x="5953126" y="3357564"/>
            <a:ext cx="785813" cy="357187"/>
          </a:xfrm>
          <a:prstGeom prst="rect">
            <a:avLst/>
          </a:prstGeom>
          <a:noFill/>
          <a:ln w="57150">
            <a:solidFill>
              <a:srgbClr val="00B05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nvGrpSpPr>
          <p:cNvPr id="2" name="Group 3"/>
          <p:cNvGrpSpPr/>
          <p:nvPr/>
        </p:nvGrpSpPr>
        <p:grpSpPr bwMode="auto">
          <a:xfrm>
            <a:off x="2238376" y="4000501"/>
            <a:ext cx="3857625" cy="1571625"/>
            <a:chOff x="2606" y="2223"/>
            <a:chExt cx="2430" cy="990"/>
          </a:xfrm>
        </p:grpSpPr>
        <p:sp>
          <p:nvSpPr>
            <p:cNvPr id="18" name="Rectangle 4"/>
            <p:cNvSpPr>
              <a:spLocks noChangeArrowheads="1"/>
            </p:cNvSpPr>
            <p:nvPr/>
          </p:nvSpPr>
          <p:spPr bwMode="auto">
            <a:xfrm>
              <a:off x="2606" y="2223"/>
              <a:ext cx="1755" cy="449"/>
            </a:xfrm>
            <a:prstGeom prst="rect">
              <a:avLst/>
            </a:prstGeom>
            <a:solidFill>
              <a:schemeClr val="accent1">
                <a:lumMod val="40000"/>
                <a:lumOff val="60000"/>
              </a:schemeClr>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en-US" altLang="zh-CN" dirty="0">
                  <a:solidFill>
                    <a:srgbClr val="000066"/>
                  </a:solidFill>
                  <a:latin typeface="Courier New" panose="02070309020205020404" pitchFamily="49" charset="0"/>
                  <a:ea typeface="楷体_GB2312" pitchFamily="49" charset="-122"/>
                  <a:cs typeface="Courier New" panose="02070309020205020404" pitchFamily="49" charset="0"/>
                </a:rPr>
                <a:t>return</a:t>
              </a: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仅限于</a:t>
              </a:r>
              <a:endParaRPr lang="en-US" altLang="zh-CN" dirty="0">
                <a:solidFill>
                  <a:srgbClr val="000066"/>
                </a:solidFill>
                <a:latin typeface="Courier New" panose="02070309020205020404" pitchFamily="49" charset="0"/>
                <a:ea typeface="楷体_GB2312" pitchFamily="49" charset="-122"/>
                <a:cs typeface="Courier New" panose="02070309020205020404" pitchFamily="49" charset="0"/>
              </a:endParaRPr>
            </a:p>
            <a:p>
              <a:pPr algn="ctr" eaLnBrk="1" fontAlgn="auto" hangingPunct="1">
                <a:spcBef>
                  <a:spcPts val="0"/>
                </a:spcBef>
                <a:spcAft>
                  <a:spcPts val="0"/>
                </a:spcAft>
                <a:defRPr/>
              </a:pPr>
              <a:r>
                <a:rPr lang="zh-CN" altLang="en-US" dirty="0">
                  <a:solidFill>
                    <a:srgbClr val="000066"/>
                  </a:solidFill>
                  <a:latin typeface="Courier New" panose="02070309020205020404" pitchFamily="49" charset="0"/>
                  <a:ea typeface="楷体_GB2312" pitchFamily="49" charset="-122"/>
                  <a:cs typeface="Courier New" panose="02070309020205020404" pitchFamily="49" charset="0"/>
                </a:rPr>
                <a:t>从函数返回一个值</a:t>
              </a:r>
              <a:endParaRPr lang="zh-CN" altLang="en-US"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19" name="Freeform 5"/>
            <p:cNvSpPr/>
            <p:nvPr/>
          </p:nvSpPr>
          <p:spPr bwMode="auto">
            <a:xfrm flipH="1">
              <a:off x="4361" y="2673"/>
              <a:ext cx="675" cy="540"/>
            </a:xfrm>
            <a:custGeom>
              <a:avLst/>
              <a:gdLst/>
              <a:ahLst/>
              <a:cxnLst>
                <a:cxn ang="0">
                  <a:pos x="381" y="0"/>
                </a:cxn>
                <a:cxn ang="0">
                  <a:pos x="0" y="328"/>
                </a:cxn>
              </a:cxnLst>
              <a:rect l="0" t="0" r="r" b="b"/>
              <a:pathLst>
                <a:path w="381" h="328">
                  <a:moveTo>
                    <a:pt x="381" y="0"/>
                  </a:moveTo>
                  <a:lnTo>
                    <a:pt x="0" y="328"/>
                  </a:lnTo>
                </a:path>
              </a:pathLst>
            </a:custGeom>
            <a:noFill/>
            <a:ln w="38100" cmpd="sng">
              <a:solidFill>
                <a:srgbClr val="800000"/>
              </a:solidFill>
              <a:round/>
              <a:tailEnd type="stealth" w="med" len="lg"/>
            </a:ln>
            <a:effectLst/>
          </p:spPr>
          <p:txBody>
            <a:bodyPr wrap="none"/>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pSp>
      <p:pic>
        <p:nvPicPr>
          <p:cNvPr id="286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6" y="6181725"/>
            <a:ext cx="6762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868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914" y="6181725"/>
            <a:ext cx="66833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7" name="矩形 1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6" name="Rectangle 4"/>
          <p:cNvSpPr>
            <a:spLocks noChangeArrowheads="1"/>
          </p:cNvSpPr>
          <p:nvPr/>
        </p:nvSpPr>
        <p:spPr bwMode="auto">
          <a:xfrm>
            <a:off x="5345114" y="1449389"/>
            <a:ext cx="4086225" cy="5043487"/>
          </a:xfrm>
          <a:prstGeom prst="rect">
            <a:avLst/>
          </a:prstGeom>
          <a:solidFill>
            <a:srgbClr val="FFFFFF"/>
          </a:solidFill>
          <a:ln w="12700" cap="sq">
            <a:noFill/>
            <a:miter lim="800000"/>
            <a:headEnd type="none" w="sm" len="sm"/>
            <a:tailEnd type="none" w="sm" len="sm"/>
          </a:ln>
          <a:effectLst>
            <a:outerShdw dist="107763" dir="18900000" algn="ctr" rotWithShape="0">
              <a:schemeClr val="tx2"/>
            </a:outerShdw>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29699" name="Rectangle 5"/>
          <p:cNvSpPr>
            <a:spLocks noChangeArrowheads="1"/>
          </p:cNvSpPr>
          <p:nvPr/>
        </p:nvSpPr>
        <p:spPr bwMode="auto">
          <a:xfrm>
            <a:off x="5648325" y="4086226"/>
            <a:ext cx="38100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void Swap(int *x,int *y)</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 </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    int temp;</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    temp = *x;</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    *x = *y;</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    *y = temp;</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r>
              <a:rPr kumimoji="1" lang="en-US" altLang="zh-CN" sz="2000">
                <a:solidFill>
                  <a:srgbClr val="000000"/>
                </a:solidFill>
                <a:latin typeface="Courier New" panose="02070309020205020404" pitchFamily="49" charset="0"/>
              </a:rPr>
              <a:t>}</a:t>
            </a:r>
            <a:endParaRPr kumimoji="1" lang="en-US" altLang="zh-CN" sz="2000">
              <a:solidFill>
                <a:srgbClr val="000000"/>
              </a:solidFill>
              <a:latin typeface="Courier New" panose="02070309020205020404" pitchFamily="49" charset="0"/>
            </a:endParaRPr>
          </a:p>
          <a:p>
            <a:pPr eaLnBrk="1" fontAlgn="auto" hangingPunct="1">
              <a:spcBef>
                <a:spcPts val="0"/>
              </a:spcBef>
              <a:spcAft>
                <a:spcPts val="0"/>
              </a:spcAft>
            </a:pPr>
            <a:endParaRPr kumimoji="1" lang="zh-CN" altLang="en-US" sz="2000">
              <a:solidFill>
                <a:srgbClr val="000000"/>
              </a:solidFill>
              <a:latin typeface="Courier New" panose="02070309020205020404" pitchFamily="49" charset="0"/>
            </a:endParaRPr>
          </a:p>
        </p:txBody>
      </p:sp>
      <p:sp>
        <p:nvSpPr>
          <p:cNvPr id="433158" name="Rectangle 6"/>
          <p:cNvSpPr>
            <a:spLocks noChangeArrowheads="1"/>
          </p:cNvSpPr>
          <p:nvPr/>
        </p:nvSpPr>
        <p:spPr bwMode="auto">
          <a:xfrm>
            <a:off x="5343525" y="1479550"/>
            <a:ext cx="4146550" cy="2921000"/>
          </a:xfrm>
          <a:prstGeom prst="rect">
            <a:avLst/>
          </a:prstGeom>
          <a:noFill/>
          <a:ln w="9525">
            <a:noFill/>
            <a:miter lim="800000"/>
          </a:ln>
          <a:effectLst/>
        </p:spPr>
        <p:txBody>
          <a:bodyPr>
            <a:spAutoFit/>
          </a:bodyPr>
          <a:lstStyle/>
          <a:p>
            <a:pPr eaLnBrk="1" fontAlgn="auto" hangingPunct="1">
              <a:lnSpc>
                <a:spcPts val="2200"/>
              </a:lnSpc>
              <a:spcBef>
                <a:spcPts val="0"/>
              </a:spcBef>
              <a:spcAft>
                <a:spcPts val="0"/>
              </a:spcAft>
              <a:defRPr/>
            </a:pPr>
            <a:r>
              <a:rPr kumimoji="1" lang="en-US" altLang="zh-CN" sz="2000" dirty="0" err="1">
                <a:solidFill>
                  <a:srgbClr val="000000"/>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main()</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 = 5;</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b = 9;</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Swap( &amp;a, &amp;b );</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printf</a:t>
            </a:r>
            <a:r>
              <a:rPr kumimoji="1" lang="en-US" altLang="zh-CN" sz="2000" dirty="0">
                <a:solidFill>
                  <a:srgbClr val="000000"/>
                </a:solidFill>
                <a:latin typeface="Courier New" panose="02070309020205020404" pitchFamily="49" charset="0"/>
              </a:rPr>
              <a:t>(</a:t>
            </a:r>
            <a:r>
              <a:rPr lang="en-US" altLang="zh-CN" sz="2000" dirty="0">
                <a:solidFill>
                  <a:srgbClr val="000000"/>
                </a:solidFill>
                <a:effectLst>
                  <a:outerShdw blurRad="38100" dist="38100" dir="2700000" algn="tl">
                    <a:srgbClr val="C0C0C0"/>
                  </a:outerShdw>
                </a:effectLst>
                <a:latin typeface="Calibri" panose="020F0502020204030204"/>
              </a:rPr>
              <a:t>"</a:t>
            </a:r>
            <a:r>
              <a:rPr kumimoji="1" lang="en-US" altLang="zh-CN" sz="2000" dirty="0">
                <a:solidFill>
                  <a:srgbClr val="000000"/>
                </a:solidFill>
                <a:latin typeface="Courier New" panose="02070309020205020404" pitchFamily="49" charset="0"/>
              </a:rPr>
              <a:t>a=%</a:t>
            </a:r>
            <a:r>
              <a:rPr kumimoji="1" lang="en-US" altLang="zh-CN" sz="2000" dirty="0" err="1">
                <a:solidFill>
                  <a:srgbClr val="000000"/>
                </a:solidFill>
                <a:latin typeface="Courier New" panose="02070309020205020404" pitchFamily="49" charset="0"/>
              </a:rPr>
              <a:t>d,b</a:t>
            </a:r>
            <a:r>
              <a:rPr kumimoji="1" lang="en-US" altLang="zh-CN" sz="2000" dirty="0">
                <a:solidFill>
                  <a:srgbClr val="000000"/>
                </a:solidFill>
                <a:latin typeface="Courier New" panose="02070309020205020404" pitchFamily="49" charset="0"/>
              </a:rPr>
              <a:t>=%</a:t>
            </a:r>
            <a:r>
              <a:rPr kumimoji="1" lang="en-US" altLang="zh-CN" sz="2000" dirty="0" err="1">
                <a:solidFill>
                  <a:srgbClr val="000000"/>
                </a:solidFill>
                <a:latin typeface="Courier New" panose="02070309020205020404" pitchFamily="49" charset="0"/>
              </a:rPr>
              <a:t>d</a:t>
            </a:r>
            <a:r>
              <a:rPr lang="en-US" altLang="zh-CN" sz="2000" dirty="0" err="1">
                <a:solidFill>
                  <a:srgbClr val="000000"/>
                </a:solidFill>
                <a:effectLst>
                  <a:outerShdw blurRad="38100" dist="38100" dir="2700000" algn="tl">
                    <a:srgbClr val="C0C0C0"/>
                  </a:outerShdw>
                </a:effectLst>
                <a:latin typeface="Calibri" panose="020F0502020204030204"/>
              </a:rPr>
              <a:t>"</a:t>
            </a:r>
            <a:r>
              <a:rPr kumimoji="1" lang="en-US" altLang="zh-CN" sz="2000" dirty="0" err="1">
                <a:solidFill>
                  <a:srgbClr val="000000"/>
                </a:solidFill>
                <a:latin typeface="Courier New" panose="02070309020205020404" pitchFamily="49" charset="0"/>
              </a:rPr>
              <a:t>,a,b</a:t>
            </a: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return 0;</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br>
              <a:rPr kumimoji="1" lang="en-US" altLang="zh-CN" sz="2000" dirty="0">
                <a:solidFill>
                  <a:srgbClr val="000000"/>
                </a:solidFill>
                <a:latin typeface="Courier New" panose="02070309020205020404" pitchFamily="49" charset="0"/>
              </a:rPr>
            </a:br>
            <a:endParaRPr kumimoji="1" lang="en-US" altLang="zh-CN" sz="2000" dirty="0">
              <a:solidFill>
                <a:srgbClr val="000000"/>
              </a:solidFill>
              <a:latin typeface="Courier New" panose="02070309020205020404" pitchFamily="49" charset="0"/>
            </a:endParaRPr>
          </a:p>
        </p:txBody>
      </p:sp>
      <p:sp>
        <p:nvSpPr>
          <p:cNvPr id="31749" name="Rectangle 8"/>
          <p:cNvSpPr>
            <a:spLocks noChangeArrowheads="1"/>
          </p:cNvSpPr>
          <p:nvPr/>
        </p:nvSpPr>
        <p:spPr bwMode="auto">
          <a:xfrm>
            <a:off x="501651" y="1463676"/>
            <a:ext cx="3781425" cy="4962525"/>
          </a:xfrm>
          <a:prstGeom prst="rect">
            <a:avLst/>
          </a:prstGeom>
          <a:solidFill>
            <a:srgbClr val="FFFFFF"/>
          </a:solidFill>
          <a:ln w="12700" cap="sq">
            <a:noFill/>
            <a:miter lim="800000"/>
            <a:headEnd type="none" w="sm" len="sm"/>
            <a:tailEnd type="none" w="sm" len="sm"/>
          </a:ln>
          <a:effectLst>
            <a:outerShdw dist="107763" dir="13500000" algn="ctr" rotWithShape="0">
              <a:schemeClr val="tx2"/>
            </a:outerShdw>
          </a:effectLst>
        </p:spPr>
        <p:txBody>
          <a:bodyPr wrap="none" anchor="ctr"/>
          <a:lstStyle/>
          <a:p>
            <a:pPr eaLnBrk="1" fontAlgn="auto" hangingPunct="1">
              <a:spcBef>
                <a:spcPts val="0"/>
              </a:spcBef>
              <a:spcAft>
                <a:spcPts val="0"/>
              </a:spcAft>
              <a:defRPr/>
            </a:pPr>
            <a:endParaRPr kumimoji="1" lang="zh-CN" altLang="en-US" b="0">
              <a:solidFill>
                <a:srgbClr val="000000"/>
              </a:solidFill>
              <a:latin typeface="Calibri" panose="020F0502020204030204"/>
            </a:endParaRPr>
          </a:p>
        </p:txBody>
      </p:sp>
      <p:sp>
        <p:nvSpPr>
          <p:cNvPr id="433161" name="Rectangle 9"/>
          <p:cNvSpPr>
            <a:spLocks noGrp="1" noChangeArrowheads="1"/>
          </p:cNvSpPr>
          <p:nvPr>
            <p:ph idx="1"/>
          </p:nvPr>
        </p:nvSpPr>
        <p:spPr>
          <a:xfrm>
            <a:off x="530226" y="3643313"/>
            <a:ext cx="3630613" cy="2774950"/>
          </a:xfrm>
        </p:spPr>
        <p:txBody>
          <a:bodyPr/>
          <a:lstStyle/>
          <a:p>
            <a:pPr>
              <a:lnSpc>
                <a:spcPct val="85000"/>
              </a:lnSpc>
              <a:buNone/>
              <a:defRPr/>
            </a:pPr>
            <a:endParaRPr lang="zh-CN" altLang="en-US" dirty="0">
              <a:ea typeface="宋体" panose="02010600030101010101" pitchFamily="2" charset="-122"/>
            </a:endParaRPr>
          </a:p>
          <a:p>
            <a:pPr>
              <a:lnSpc>
                <a:spcPct val="85000"/>
              </a:lnSpc>
              <a:buNone/>
              <a:defRPr/>
            </a:pPr>
            <a:endParaRPr lang="en-US" altLang="zh-CN" sz="2000" dirty="0">
              <a:latin typeface="Courier New" panose="02070309020205020404" pitchFamily="49" charset="0"/>
              <a:ea typeface="宋体" panose="02010600030101010101" pitchFamily="2" charset="-122"/>
            </a:endParaRPr>
          </a:p>
          <a:p>
            <a:pPr>
              <a:lnSpc>
                <a:spcPct val="85000"/>
              </a:lnSpc>
              <a:buNone/>
              <a:defRPr/>
            </a:pPr>
            <a:r>
              <a:rPr lang="en-US" altLang="zh-CN" sz="2000" b="1" dirty="0">
                <a:latin typeface="Courier New" panose="02070309020205020404" pitchFamily="49" charset="0"/>
                <a:ea typeface="宋体" panose="02010600030101010101" pitchFamily="2" charset="-122"/>
              </a:rPr>
              <a:t>void Swap(</a:t>
            </a:r>
            <a:r>
              <a:rPr lang="en-US" altLang="zh-CN" sz="2000" b="1" dirty="0" err="1">
                <a:latin typeface="Courier New" panose="02070309020205020404" pitchFamily="49" charset="0"/>
                <a:ea typeface="宋体" panose="02010600030101010101" pitchFamily="2" charset="-122"/>
              </a:rPr>
              <a:t>int</a:t>
            </a: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x,int</a:t>
            </a:r>
            <a:r>
              <a:rPr lang="en-US" altLang="zh-CN" sz="2000" b="1" dirty="0">
                <a:latin typeface="Courier New" panose="02070309020205020404" pitchFamily="49" charset="0"/>
                <a:ea typeface="宋体" panose="02010600030101010101" pitchFamily="2" charset="-122"/>
              </a:rPr>
              <a:t> y)</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int</a:t>
            </a:r>
            <a:r>
              <a:rPr lang="en-US" altLang="zh-CN" sz="2000" b="1" dirty="0">
                <a:latin typeface="Courier New" panose="02070309020205020404" pitchFamily="49" charset="0"/>
                <a:ea typeface="宋体" panose="02010600030101010101" pitchFamily="2" charset="-122"/>
              </a:rPr>
              <a:t> temp;</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    temp = x;</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    x = y;</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    y = temp;</a:t>
            </a:r>
            <a:endParaRPr lang="en-US" altLang="zh-CN" sz="2000" b="1" dirty="0">
              <a:latin typeface="Courier New" panose="02070309020205020404" pitchFamily="49" charset="0"/>
              <a:ea typeface="宋体" panose="02010600030101010101" pitchFamily="2" charset="-122"/>
            </a:endParaRPr>
          </a:p>
          <a:p>
            <a:pPr>
              <a:lnSpc>
                <a:spcPct val="90000"/>
              </a:lnSpc>
              <a:spcBef>
                <a:spcPct val="0"/>
              </a:spcBef>
              <a:buNone/>
              <a:defRPr/>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p:txBody>
      </p:sp>
      <p:sp>
        <p:nvSpPr>
          <p:cNvPr id="433162" name="Rectangle 10"/>
          <p:cNvSpPr>
            <a:spLocks noChangeArrowheads="1"/>
          </p:cNvSpPr>
          <p:nvPr/>
        </p:nvSpPr>
        <p:spPr bwMode="auto">
          <a:xfrm>
            <a:off x="558801" y="1531939"/>
            <a:ext cx="4164013" cy="2638425"/>
          </a:xfrm>
          <a:prstGeom prst="rect">
            <a:avLst/>
          </a:prstGeom>
          <a:noFill/>
          <a:ln w="12700" cap="sq">
            <a:noFill/>
            <a:miter lim="800000"/>
            <a:headEnd type="none" w="sm" len="sm"/>
            <a:tailEnd type="none" w="sm" len="sm"/>
          </a:ln>
          <a:effectLst/>
        </p:spPr>
        <p:txBody>
          <a:bodyPr wrap="none">
            <a:spAutoFit/>
          </a:bodyPr>
          <a:lstStyle/>
          <a:p>
            <a:pPr eaLnBrk="1" fontAlgn="auto" hangingPunct="1">
              <a:lnSpc>
                <a:spcPts val="2200"/>
              </a:lnSpc>
              <a:spcBef>
                <a:spcPts val="0"/>
              </a:spcBef>
              <a:spcAft>
                <a:spcPts val="0"/>
              </a:spcAft>
              <a:defRPr/>
            </a:pPr>
            <a:r>
              <a:rPr kumimoji="1" lang="en-US" altLang="zh-CN" sz="2000" dirty="0" err="1">
                <a:solidFill>
                  <a:srgbClr val="000000"/>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main()</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 = 5;</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b = 9;</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Swap(a,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printf</a:t>
            </a:r>
            <a:r>
              <a:rPr kumimoji="1" lang="en-US" altLang="zh-CN" sz="2000" dirty="0">
                <a:solidFill>
                  <a:srgbClr val="000000"/>
                </a:solidFill>
                <a:latin typeface="Courier New" panose="02070309020205020404" pitchFamily="49" charset="0"/>
              </a:rPr>
              <a:t>(</a:t>
            </a:r>
            <a:r>
              <a:rPr lang="en-US" altLang="zh-CN" sz="2000" dirty="0">
                <a:solidFill>
                  <a:srgbClr val="000000"/>
                </a:solidFill>
                <a:effectLst>
                  <a:outerShdw blurRad="38100" dist="38100" dir="2700000" algn="tl">
                    <a:srgbClr val="C0C0C0"/>
                  </a:outerShdw>
                </a:effectLst>
                <a:latin typeface="Calibri" panose="020F0502020204030204"/>
              </a:rPr>
              <a:t>"</a:t>
            </a:r>
            <a:r>
              <a:rPr kumimoji="1" lang="en-US" altLang="zh-CN" sz="2000" dirty="0">
                <a:solidFill>
                  <a:srgbClr val="000000"/>
                </a:solidFill>
                <a:latin typeface="Courier New" panose="02070309020205020404" pitchFamily="49" charset="0"/>
              </a:rPr>
              <a:t>a=%</a:t>
            </a:r>
            <a:r>
              <a:rPr kumimoji="1" lang="en-US" altLang="zh-CN" sz="2000" dirty="0" err="1">
                <a:solidFill>
                  <a:srgbClr val="000000"/>
                </a:solidFill>
                <a:latin typeface="Courier New" panose="02070309020205020404" pitchFamily="49" charset="0"/>
              </a:rPr>
              <a:t>d,b</a:t>
            </a:r>
            <a:r>
              <a:rPr kumimoji="1" lang="en-US" altLang="zh-CN" sz="2000" dirty="0">
                <a:solidFill>
                  <a:srgbClr val="000000"/>
                </a:solidFill>
                <a:latin typeface="Courier New" panose="02070309020205020404" pitchFamily="49" charset="0"/>
              </a:rPr>
              <a:t>=%</a:t>
            </a:r>
            <a:r>
              <a:rPr kumimoji="1" lang="en-US" altLang="zh-CN" sz="2000" dirty="0" err="1">
                <a:solidFill>
                  <a:srgbClr val="000000"/>
                </a:solidFill>
                <a:latin typeface="Courier New" panose="02070309020205020404" pitchFamily="49" charset="0"/>
              </a:rPr>
              <a:t>d</a:t>
            </a:r>
            <a:r>
              <a:rPr lang="en-US" altLang="zh-CN" sz="2000" dirty="0" err="1">
                <a:solidFill>
                  <a:srgbClr val="000000"/>
                </a:solidFill>
                <a:effectLst>
                  <a:outerShdw blurRad="38100" dist="38100" dir="2700000" algn="tl">
                    <a:srgbClr val="C0C0C0"/>
                  </a:outerShdw>
                </a:effectLst>
                <a:latin typeface="Calibri" panose="020F0502020204030204"/>
              </a:rPr>
              <a:t>"</a:t>
            </a:r>
            <a:r>
              <a:rPr kumimoji="1" lang="en-US" altLang="zh-CN" sz="2000" dirty="0" err="1">
                <a:solidFill>
                  <a:srgbClr val="000000"/>
                </a:solidFill>
                <a:latin typeface="Courier New" panose="02070309020205020404" pitchFamily="49" charset="0"/>
              </a:rPr>
              <a:t>,a,b</a:t>
            </a: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return 0;</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p:txBody>
      </p:sp>
      <p:sp>
        <p:nvSpPr>
          <p:cNvPr id="29704" name="Text Box 11"/>
          <p:cNvSpPr txBox="1">
            <a:spLocks noChangeArrowheads="1"/>
          </p:cNvSpPr>
          <p:nvPr/>
        </p:nvSpPr>
        <p:spPr bwMode="auto">
          <a:xfrm>
            <a:off x="471489" y="836613"/>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a:solidFill>
                  <a:srgbClr val="000000"/>
                </a:solidFill>
              </a:rPr>
              <a:t>程序 </a:t>
            </a:r>
            <a:r>
              <a:rPr kumimoji="1" lang="en-US" altLang="zh-CN">
                <a:solidFill>
                  <a:srgbClr val="000000"/>
                </a:solidFill>
              </a:rPr>
              <a:t>1</a:t>
            </a:r>
            <a:endParaRPr kumimoji="1" lang="en-US" altLang="zh-CN">
              <a:solidFill>
                <a:srgbClr val="000000"/>
              </a:solidFill>
            </a:endParaRPr>
          </a:p>
        </p:txBody>
      </p:sp>
      <p:sp>
        <p:nvSpPr>
          <p:cNvPr id="29705" name="Text Box 12"/>
          <p:cNvSpPr txBox="1">
            <a:spLocks noChangeArrowheads="1"/>
          </p:cNvSpPr>
          <p:nvPr/>
        </p:nvSpPr>
        <p:spPr bwMode="auto">
          <a:xfrm>
            <a:off x="8193089" y="765175"/>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a:solidFill>
                  <a:srgbClr val="000000"/>
                </a:solidFill>
              </a:rPr>
              <a:t>程序 </a:t>
            </a:r>
            <a:r>
              <a:rPr kumimoji="1" lang="en-US" altLang="zh-CN">
                <a:solidFill>
                  <a:srgbClr val="000000"/>
                </a:solidFill>
              </a:rPr>
              <a:t>2 </a:t>
            </a:r>
            <a:endParaRPr kumimoji="1" lang="en-US" altLang="zh-CN">
              <a:solidFill>
                <a:srgbClr val="000000"/>
              </a:solidFill>
            </a:endParaRPr>
          </a:p>
        </p:txBody>
      </p:sp>
      <p:grpSp>
        <p:nvGrpSpPr>
          <p:cNvPr id="2" name="Group 14"/>
          <p:cNvGrpSpPr/>
          <p:nvPr/>
        </p:nvGrpSpPr>
        <p:grpSpPr bwMode="auto">
          <a:xfrm>
            <a:off x="3152775" y="1543050"/>
            <a:ext cx="2266950" cy="590550"/>
            <a:chOff x="1692" y="972"/>
            <a:chExt cx="1599" cy="432"/>
          </a:xfrm>
        </p:grpSpPr>
        <p:sp>
          <p:nvSpPr>
            <p:cNvPr id="433167" name="Oval 15"/>
            <p:cNvSpPr>
              <a:spLocks noChangeArrowheads="1"/>
            </p:cNvSpPr>
            <p:nvPr/>
          </p:nvSpPr>
          <p:spPr bwMode="auto">
            <a:xfrm>
              <a:off x="2010" y="972"/>
              <a:ext cx="1008" cy="4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12700" cap="sq">
              <a:noFill/>
              <a:round/>
              <a:headEnd type="none" w="sm" len="sm"/>
              <a:tailEnd type="none" w="sm" len="sm"/>
            </a:ln>
            <a:effectLst/>
          </p:spPr>
          <p:txBody>
            <a:bodyPr wrap="none" anchor="ctr"/>
            <a:lstStyle/>
            <a:p>
              <a:pPr algn="ctr" eaLnBrk="1" fontAlgn="auto" hangingPunct="1">
                <a:spcBef>
                  <a:spcPts val="0"/>
                </a:spcBef>
                <a:spcAft>
                  <a:spcPts val="0"/>
                </a:spcAft>
                <a:defRPr/>
              </a:pPr>
              <a:r>
                <a:rPr kumimoji="1" lang="zh-CN" altLang="en-US" sz="2000">
                  <a:solidFill>
                    <a:srgbClr val="FFFFFF"/>
                  </a:solidFill>
                  <a:latin typeface="Calibri" panose="020F0502020204030204"/>
                  <a:ea typeface="幼圆" panose="02010509060101010101" pitchFamily="49" charset="-122"/>
                </a:rPr>
                <a:t>主调函数</a:t>
              </a:r>
              <a:endParaRPr kumimoji="1" lang="zh-CN" altLang="en-US" sz="2000">
                <a:solidFill>
                  <a:srgbClr val="FFFFFF"/>
                </a:solidFill>
                <a:latin typeface="Calibri" panose="020F0502020204030204"/>
                <a:ea typeface="幼圆" panose="02010509060101010101" pitchFamily="49" charset="-122"/>
              </a:endParaRPr>
            </a:p>
          </p:txBody>
        </p:sp>
        <p:sp>
          <p:nvSpPr>
            <p:cNvPr id="433168" name="Line 16"/>
            <p:cNvSpPr>
              <a:spLocks noChangeShapeType="1"/>
            </p:cNvSpPr>
            <p:nvPr/>
          </p:nvSpPr>
          <p:spPr bwMode="auto">
            <a:xfrm flipH="1">
              <a:off x="1692" y="1344"/>
              <a:ext cx="613" cy="0"/>
            </a:xfrm>
            <a:prstGeom prst="line">
              <a:avLst/>
            </a:prstGeom>
            <a:noFill/>
            <a:ln w="57150" cap="sq">
              <a:solidFill>
                <a:srgbClr val="333399"/>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69" name="Line 17"/>
            <p:cNvSpPr>
              <a:spLocks noChangeShapeType="1"/>
            </p:cNvSpPr>
            <p:nvPr/>
          </p:nvSpPr>
          <p:spPr bwMode="auto">
            <a:xfrm>
              <a:off x="2667" y="1008"/>
              <a:ext cx="624" cy="0"/>
            </a:xfrm>
            <a:prstGeom prst="line">
              <a:avLst/>
            </a:prstGeom>
            <a:noFill/>
            <a:ln w="57150" cap="sq">
              <a:solidFill>
                <a:srgbClr val="333399"/>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grpSp>
        <p:nvGrpSpPr>
          <p:cNvPr id="3" name="Group 18"/>
          <p:cNvGrpSpPr/>
          <p:nvPr/>
        </p:nvGrpSpPr>
        <p:grpSpPr bwMode="auto">
          <a:xfrm>
            <a:off x="3848100" y="4292600"/>
            <a:ext cx="1873250" cy="649288"/>
            <a:chOff x="1764" y="2238"/>
            <a:chExt cx="1968" cy="414"/>
          </a:xfrm>
        </p:grpSpPr>
        <p:sp>
          <p:nvSpPr>
            <p:cNvPr id="433171" name="Oval 19"/>
            <p:cNvSpPr>
              <a:spLocks noChangeArrowheads="1"/>
            </p:cNvSpPr>
            <p:nvPr/>
          </p:nvSpPr>
          <p:spPr bwMode="auto">
            <a:xfrm>
              <a:off x="2256" y="2238"/>
              <a:ext cx="1044" cy="414"/>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12700" cap="sq">
              <a:noFill/>
              <a:round/>
              <a:headEnd type="none" w="sm" len="sm"/>
              <a:tailEnd type="none" w="sm" len="sm"/>
            </a:ln>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Calibri" panose="020F0502020204030204"/>
                  <a:ea typeface="幼圆" panose="02010509060101010101" pitchFamily="49" charset="-122"/>
                </a:rPr>
                <a:t>被调</a:t>
              </a:r>
              <a:endParaRPr kumimoji="1" lang="zh-CN" altLang="en-US">
                <a:solidFill>
                  <a:srgbClr val="FFFFFF"/>
                </a:solidFill>
                <a:latin typeface="Calibri" panose="020F0502020204030204"/>
                <a:ea typeface="幼圆" panose="02010509060101010101" pitchFamily="49" charset="-122"/>
              </a:endParaRPr>
            </a:p>
            <a:p>
              <a:pPr algn="ctr" eaLnBrk="1" fontAlgn="auto" hangingPunct="1">
                <a:spcBef>
                  <a:spcPts val="0"/>
                </a:spcBef>
                <a:spcAft>
                  <a:spcPts val="0"/>
                </a:spcAft>
                <a:defRPr/>
              </a:pPr>
              <a:r>
                <a:rPr kumimoji="1" lang="zh-CN" altLang="en-US">
                  <a:solidFill>
                    <a:srgbClr val="FFFFFF"/>
                  </a:solidFill>
                  <a:latin typeface="Calibri" panose="020F0502020204030204"/>
                  <a:ea typeface="幼圆" panose="02010509060101010101" pitchFamily="49" charset="-122"/>
                </a:rPr>
                <a:t>函数</a:t>
              </a:r>
              <a:endParaRPr kumimoji="1" lang="zh-CN" altLang="en-US">
                <a:solidFill>
                  <a:srgbClr val="FFFFFF"/>
                </a:solidFill>
                <a:latin typeface="Calibri" panose="020F0502020204030204"/>
                <a:ea typeface="幼圆" panose="02010509060101010101" pitchFamily="49" charset="-122"/>
              </a:endParaRPr>
            </a:p>
          </p:txBody>
        </p:sp>
        <p:sp>
          <p:nvSpPr>
            <p:cNvPr id="433172" name="Line 20"/>
            <p:cNvSpPr>
              <a:spLocks noChangeShapeType="1"/>
            </p:cNvSpPr>
            <p:nvPr/>
          </p:nvSpPr>
          <p:spPr bwMode="auto">
            <a:xfrm flipH="1">
              <a:off x="1764" y="2460"/>
              <a:ext cx="492" cy="0"/>
            </a:xfrm>
            <a:prstGeom prst="line">
              <a:avLst/>
            </a:prstGeom>
            <a:noFill/>
            <a:ln w="57150" cap="sq">
              <a:solidFill>
                <a:srgbClr val="333399"/>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73" name="Line 21"/>
            <p:cNvSpPr>
              <a:spLocks noChangeShapeType="1"/>
            </p:cNvSpPr>
            <p:nvPr/>
          </p:nvSpPr>
          <p:spPr bwMode="auto">
            <a:xfrm>
              <a:off x="3307" y="2460"/>
              <a:ext cx="425" cy="0"/>
            </a:xfrm>
            <a:prstGeom prst="line">
              <a:avLst/>
            </a:prstGeom>
            <a:noFill/>
            <a:ln w="57150" cap="sq">
              <a:solidFill>
                <a:srgbClr val="333399"/>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sp>
        <p:nvSpPr>
          <p:cNvPr id="433174" name="Oval 22"/>
          <p:cNvSpPr>
            <a:spLocks noChangeArrowheads="1"/>
          </p:cNvSpPr>
          <p:nvPr/>
        </p:nvSpPr>
        <p:spPr bwMode="auto">
          <a:xfrm>
            <a:off x="1597025" y="2914651"/>
            <a:ext cx="876300" cy="390525"/>
          </a:xfrm>
          <a:prstGeom prst="ellipse">
            <a:avLst/>
          </a:prstGeom>
          <a:noFill/>
          <a:ln w="57150" cap="sq">
            <a:solidFill>
              <a:srgbClr val="333399"/>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3175" name="Oval 23"/>
          <p:cNvSpPr>
            <a:spLocks noChangeArrowheads="1"/>
          </p:cNvSpPr>
          <p:nvPr/>
        </p:nvSpPr>
        <p:spPr bwMode="auto">
          <a:xfrm>
            <a:off x="6524625" y="2898776"/>
            <a:ext cx="1308100" cy="390525"/>
          </a:xfrm>
          <a:prstGeom prst="ellipse">
            <a:avLst/>
          </a:prstGeom>
          <a:noFill/>
          <a:ln w="57150" cap="sq">
            <a:solidFill>
              <a:srgbClr val="333399"/>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3176" name="Oval 24"/>
          <p:cNvSpPr>
            <a:spLocks noChangeArrowheads="1"/>
          </p:cNvSpPr>
          <p:nvPr/>
        </p:nvSpPr>
        <p:spPr bwMode="auto">
          <a:xfrm>
            <a:off x="4160839" y="2928939"/>
            <a:ext cx="1247775" cy="390525"/>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12700" cap="sq">
            <a:noFill/>
            <a:round/>
            <a:headEnd type="none" w="sm" len="sm"/>
            <a:tailEnd type="none" w="sm" len="sm"/>
          </a:ln>
          <a:effectLst/>
        </p:spPr>
        <p:txBody>
          <a:bodyPr wrap="none" anchor="ctr"/>
          <a:lstStyle/>
          <a:p>
            <a:pPr algn="ctr" eaLnBrk="1" fontAlgn="auto" hangingPunct="1">
              <a:spcBef>
                <a:spcPts val="0"/>
              </a:spcBef>
              <a:spcAft>
                <a:spcPts val="0"/>
              </a:spcAft>
              <a:defRPr/>
            </a:pPr>
            <a:r>
              <a:rPr kumimoji="1" lang="zh-CN" altLang="en-US" dirty="0">
                <a:solidFill>
                  <a:srgbClr val="FFFFFF"/>
                </a:solidFill>
                <a:latin typeface="幼圆" panose="02010509060101010101" pitchFamily="49" charset="-122"/>
                <a:ea typeface="幼圆" panose="02010509060101010101" pitchFamily="49" charset="-122"/>
              </a:rPr>
              <a:t>实 参</a:t>
            </a:r>
            <a:endParaRPr kumimoji="1" lang="zh-CN" altLang="en-US" dirty="0">
              <a:solidFill>
                <a:srgbClr val="FFFFFF"/>
              </a:solidFill>
              <a:latin typeface="幼圆" panose="02010509060101010101" pitchFamily="49" charset="-122"/>
              <a:ea typeface="幼圆" panose="02010509060101010101" pitchFamily="49" charset="-122"/>
            </a:endParaRPr>
          </a:p>
        </p:txBody>
      </p:sp>
      <p:sp>
        <p:nvSpPr>
          <p:cNvPr id="433177" name="Line 25"/>
          <p:cNvSpPr>
            <a:spLocks noChangeShapeType="1"/>
          </p:cNvSpPr>
          <p:nvPr/>
        </p:nvSpPr>
        <p:spPr bwMode="auto">
          <a:xfrm flipH="1">
            <a:off x="2495550" y="3140075"/>
            <a:ext cx="1690688" cy="0"/>
          </a:xfrm>
          <a:prstGeom prst="line">
            <a:avLst/>
          </a:prstGeom>
          <a:noFill/>
          <a:ln w="57150" cap="sq">
            <a:solidFill>
              <a:srgbClr val="333399"/>
            </a:solidFill>
            <a:round/>
            <a:head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78" name="Line 26"/>
          <p:cNvSpPr>
            <a:spLocks noChangeShapeType="1"/>
          </p:cNvSpPr>
          <p:nvPr/>
        </p:nvSpPr>
        <p:spPr bwMode="auto">
          <a:xfrm>
            <a:off x="5354638" y="3101975"/>
            <a:ext cx="1162050" cy="0"/>
          </a:xfrm>
          <a:prstGeom prst="line">
            <a:avLst/>
          </a:prstGeom>
          <a:noFill/>
          <a:ln w="57150" cap="sq">
            <a:solidFill>
              <a:srgbClr val="333399"/>
            </a:solidFill>
            <a:round/>
            <a:head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79" name="Oval 27"/>
          <p:cNvSpPr>
            <a:spLocks noChangeArrowheads="1"/>
          </p:cNvSpPr>
          <p:nvPr/>
        </p:nvSpPr>
        <p:spPr bwMode="auto">
          <a:xfrm>
            <a:off x="2089151" y="4276725"/>
            <a:ext cx="1800225" cy="609600"/>
          </a:xfrm>
          <a:prstGeom prst="ellipse">
            <a:avLst/>
          </a:prstGeom>
          <a:noFill/>
          <a:ln w="57150" cap="sq">
            <a:solidFill>
              <a:srgbClr val="333399"/>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3180" name="Oval 28"/>
          <p:cNvSpPr>
            <a:spLocks noChangeArrowheads="1"/>
          </p:cNvSpPr>
          <p:nvPr/>
        </p:nvSpPr>
        <p:spPr bwMode="auto">
          <a:xfrm>
            <a:off x="7200900" y="4314825"/>
            <a:ext cx="2160588" cy="609600"/>
          </a:xfrm>
          <a:prstGeom prst="ellipse">
            <a:avLst/>
          </a:prstGeom>
          <a:noFill/>
          <a:ln w="57150" cap="sq">
            <a:solidFill>
              <a:srgbClr val="333399"/>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3181" name="Oval 29"/>
          <p:cNvSpPr>
            <a:spLocks noChangeArrowheads="1"/>
          </p:cNvSpPr>
          <p:nvPr/>
        </p:nvSpPr>
        <p:spPr bwMode="auto">
          <a:xfrm>
            <a:off x="4094164" y="5126039"/>
            <a:ext cx="1362075" cy="390525"/>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12700" cap="sq">
            <a:noFill/>
            <a:round/>
            <a:headEnd type="none" w="sm" len="sm"/>
            <a:tailEnd type="none" w="sm" len="sm"/>
          </a:ln>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幼圆" panose="02010509060101010101" pitchFamily="49" charset="-122"/>
                <a:ea typeface="幼圆" panose="02010509060101010101" pitchFamily="49" charset="-122"/>
              </a:rPr>
              <a:t>形 参</a:t>
            </a:r>
            <a:endParaRPr kumimoji="1" lang="zh-CN" altLang="en-US">
              <a:solidFill>
                <a:srgbClr val="FFFFFF"/>
              </a:solidFill>
              <a:latin typeface="幼圆" panose="02010509060101010101" pitchFamily="49" charset="-122"/>
              <a:ea typeface="幼圆" panose="02010509060101010101" pitchFamily="49" charset="-122"/>
            </a:endParaRPr>
          </a:p>
        </p:txBody>
      </p:sp>
      <p:sp>
        <p:nvSpPr>
          <p:cNvPr id="433182" name="Line 30"/>
          <p:cNvSpPr>
            <a:spLocks noChangeShapeType="1"/>
          </p:cNvSpPr>
          <p:nvPr/>
        </p:nvSpPr>
        <p:spPr bwMode="auto">
          <a:xfrm flipV="1">
            <a:off x="5456238" y="4837114"/>
            <a:ext cx="1873250" cy="504825"/>
          </a:xfrm>
          <a:prstGeom prst="line">
            <a:avLst/>
          </a:prstGeom>
          <a:noFill/>
          <a:ln w="57150" cap="sq">
            <a:solidFill>
              <a:srgbClr val="333399"/>
            </a:solidFill>
            <a:round/>
            <a:head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83" name="Line 31"/>
          <p:cNvSpPr>
            <a:spLocks noChangeShapeType="1"/>
          </p:cNvSpPr>
          <p:nvPr/>
        </p:nvSpPr>
        <p:spPr bwMode="auto">
          <a:xfrm flipH="1" flipV="1">
            <a:off x="2936876" y="4910139"/>
            <a:ext cx="1135063" cy="447675"/>
          </a:xfrm>
          <a:prstGeom prst="line">
            <a:avLst/>
          </a:prstGeom>
          <a:noFill/>
          <a:ln w="57150" cap="sq">
            <a:solidFill>
              <a:srgbClr val="333399"/>
            </a:solidFill>
            <a:round/>
            <a:head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84" name="Text Box 32">
            <a:hlinkClick r:id="rId1" action="ppaction://program"/>
          </p:cNvPr>
          <p:cNvSpPr txBox="1">
            <a:spLocks noChangeArrowheads="1"/>
          </p:cNvSpPr>
          <p:nvPr/>
        </p:nvSpPr>
        <p:spPr bwMode="auto">
          <a:xfrm>
            <a:off x="2865438" y="6162675"/>
            <a:ext cx="3040062" cy="579438"/>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zh-CN" altLang="en-US" sz="3200">
                <a:solidFill>
                  <a:srgbClr val="000099"/>
                </a:solidFill>
                <a:effectLst>
                  <a:outerShdw blurRad="38100" dist="38100" dir="2700000" algn="tl">
                    <a:srgbClr val="C0C0C0"/>
                  </a:outerShdw>
                </a:effectLst>
                <a:latin typeface="Calibri" panose="020F0502020204030204"/>
                <a:ea typeface="隶书" panose="02010509060101010101" pitchFamily="49" charset="-122"/>
              </a:rPr>
              <a:t>结果有何不同？</a:t>
            </a:r>
            <a:endParaRPr kumimoji="1" lang="zh-CN" altLang="en-US" sz="3200">
              <a:solidFill>
                <a:srgbClr val="000099"/>
              </a:solidFill>
              <a:effectLst>
                <a:outerShdw blurRad="38100" dist="38100" dir="2700000" algn="tl">
                  <a:srgbClr val="C0C0C0"/>
                </a:outerShdw>
              </a:effectLst>
              <a:latin typeface="Calibri" panose="020F0502020204030204"/>
              <a:ea typeface="隶书" panose="02010509060101010101" pitchFamily="49" charset="-122"/>
            </a:endParaRPr>
          </a:p>
        </p:txBody>
      </p:sp>
      <p:sp>
        <p:nvSpPr>
          <p:cNvPr id="433185" name="Line 33"/>
          <p:cNvSpPr>
            <a:spLocks noChangeShapeType="1"/>
          </p:cNvSpPr>
          <p:nvPr/>
        </p:nvSpPr>
        <p:spPr bwMode="auto">
          <a:xfrm>
            <a:off x="560389" y="4214813"/>
            <a:ext cx="3959225" cy="0"/>
          </a:xfrm>
          <a:prstGeom prst="line">
            <a:avLst/>
          </a:prstGeom>
          <a:noFill/>
          <a:ln w="57150" cap="sq" cmpd="thinThick">
            <a:solidFill>
              <a:schemeClr val="accent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86" name="Line 34"/>
          <p:cNvSpPr>
            <a:spLocks noChangeShapeType="1"/>
          </p:cNvSpPr>
          <p:nvPr/>
        </p:nvSpPr>
        <p:spPr bwMode="auto">
          <a:xfrm>
            <a:off x="5449889" y="4229100"/>
            <a:ext cx="3995737" cy="0"/>
          </a:xfrm>
          <a:prstGeom prst="line">
            <a:avLst/>
          </a:prstGeom>
          <a:noFill/>
          <a:ln w="57150" cap="sq" cmpd="thinThick">
            <a:solidFill>
              <a:schemeClr val="accent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3187" name="WordArt 35"/>
          <p:cNvSpPr>
            <a:spLocks noChangeArrowheads="1" noChangeShapeType="1" noTextEdit="1"/>
          </p:cNvSpPr>
          <p:nvPr/>
        </p:nvSpPr>
        <p:spPr bwMode="auto">
          <a:xfrm>
            <a:off x="1837520" y="5760392"/>
            <a:ext cx="2611425" cy="692944"/>
          </a:xfrm>
          <a:prstGeom prst="rect">
            <a:avLst/>
          </a:prstGeom>
        </p:spPr>
        <p:txBody>
          <a:bodyPr wrap="none" fromWordArt="1">
            <a:prstTxWarp prst="textSlantUp">
              <a:avLst>
                <a:gd name="adj" fmla="val 55556"/>
              </a:avLst>
            </a:prstTxWarp>
          </a:bodyPr>
          <a:lstStyle/>
          <a:p>
            <a:pPr algn="ctr" eaLnBrk="1" fontAlgn="auto" hangingPunct="1">
              <a:spcBef>
                <a:spcPts val="0"/>
              </a:spcBef>
              <a:spcAft>
                <a:spcPts val="0"/>
              </a:spcAft>
              <a:defRPr/>
            </a:pPr>
            <a:r>
              <a:rPr lang="en-US" altLang="zh-CN" sz="3600" kern="10" dirty="0">
                <a:ln w="9525">
                  <a:solidFill>
                    <a:srgbClr val="FF0000"/>
                  </a:solidFill>
                  <a:round/>
                  <a:headEnd type="none" w="sm" len="sm"/>
                  <a:tailEnd type="none" w="sm" len="sm"/>
                </a:ln>
                <a:latin typeface="Academy Engraved LET"/>
              </a:rPr>
              <a:t>Not Work</a:t>
            </a:r>
            <a:r>
              <a:rPr lang="zh-CN" altLang="en-US" sz="3600" kern="10" dirty="0">
                <a:ln w="9525">
                  <a:solidFill>
                    <a:srgbClr val="FF0000"/>
                  </a:solidFill>
                  <a:round/>
                  <a:headEnd type="none" w="sm" len="sm"/>
                  <a:tailEnd type="none" w="sm" len="sm"/>
                </a:ln>
                <a:latin typeface="Academy Engraved LET"/>
              </a:rPr>
              <a:t>！</a:t>
            </a:r>
            <a:r>
              <a:rPr lang="en-US" altLang="zh-CN" sz="3600" kern="10" dirty="0">
                <a:ln w="9525">
                  <a:solidFill>
                    <a:srgbClr val="FF0000"/>
                  </a:solidFill>
                  <a:round/>
                  <a:headEnd type="none" w="sm" len="sm"/>
                  <a:tailEnd type="none" w="sm" len="sm"/>
                </a:ln>
                <a:latin typeface="Academy Engraved LET"/>
              </a:rPr>
              <a:t>Why?</a:t>
            </a:r>
            <a:endParaRPr lang="zh-CN" altLang="en-US" sz="3600" kern="10" dirty="0">
              <a:ln w="9525">
                <a:solidFill>
                  <a:srgbClr val="FF0000"/>
                </a:solidFill>
                <a:round/>
                <a:headEnd type="none" w="sm" len="sm"/>
                <a:tailEnd type="none" w="sm" len="sm"/>
              </a:ln>
              <a:latin typeface="Academy Engraved LET"/>
            </a:endParaRPr>
          </a:p>
        </p:txBody>
      </p:sp>
      <p:sp>
        <p:nvSpPr>
          <p:cNvPr id="433188" name="Rectangle 36"/>
          <p:cNvSpPr>
            <a:spLocks noChangeArrowheads="1"/>
          </p:cNvSpPr>
          <p:nvPr/>
        </p:nvSpPr>
        <p:spPr bwMode="auto">
          <a:xfrm>
            <a:off x="3419476" y="836613"/>
            <a:ext cx="2043765" cy="369332"/>
          </a:xfrm>
          <a:prstGeom prst="rect">
            <a:avLst/>
          </a:prstGeom>
          <a:noFill/>
          <a:ln w="12700">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lang="en-US" altLang="zh-CN">
                <a:solidFill>
                  <a:srgbClr val="000000"/>
                </a:solidFill>
                <a:effectLst>
                  <a:outerShdw blurRad="38100" dist="38100" dir="2700000" algn="tl">
                    <a:srgbClr val="C0C0C0"/>
                  </a:outerShdw>
                </a:effectLst>
                <a:latin typeface="Calibri" panose="020F0502020204030204"/>
              </a:rPr>
              <a:t>Trace the execution</a:t>
            </a:r>
            <a:endParaRPr lang="zh-CN" altLang="en-US">
              <a:solidFill>
                <a:srgbClr val="000000"/>
              </a:solidFill>
              <a:effectLst>
                <a:outerShdw blurRad="38100" dist="38100" dir="2700000" algn="tl">
                  <a:srgbClr val="C0C0C0"/>
                </a:outerShdw>
              </a:effectLst>
              <a:latin typeface="Calibri" panose="020F0502020204030204"/>
            </a:endParaRPr>
          </a:p>
        </p:txBody>
      </p:sp>
      <p:sp>
        <p:nvSpPr>
          <p:cNvPr id="36" name="Rectangle 13"/>
          <p:cNvSpPr>
            <a:spLocks noChangeArrowheads="1"/>
          </p:cNvSpPr>
          <p:nvPr/>
        </p:nvSpPr>
        <p:spPr bwMode="auto">
          <a:xfrm>
            <a:off x="695326" y="227013"/>
            <a:ext cx="8505825" cy="609600"/>
          </a:xfrm>
          <a:prstGeom prst="rect">
            <a:avLst/>
          </a:prstGeom>
          <a:noFill/>
          <a:ln w="9525">
            <a:noFill/>
            <a:miter lim="800000"/>
          </a:ln>
          <a:effectLst>
            <a:outerShdw dist="35921" dir="2700000" algn="ctr" rotWithShape="0">
              <a:schemeClr val="tx1"/>
            </a:outerShdw>
          </a:effectLst>
        </p:spPr>
        <p:txBody>
          <a:bodyPr>
            <a:spAutoFit/>
          </a:bodyPr>
          <a:lstStyle/>
          <a:p>
            <a:pPr algn="ctr" eaLnBrk="1" fontAlgn="auto" hangingPunct="1">
              <a:lnSpc>
                <a:spcPct val="85000"/>
              </a:lnSpc>
              <a:spcBef>
                <a:spcPts val="0"/>
              </a:spcBef>
              <a:spcAft>
                <a:spcPts val="0"/>
              </a:spcAft>
              <a:defRPr/>
            </a:pPr>
            <a:r>
              <a:rPr lang="zh-CN" altLang="en-US" sz="4000" b="0" i="1" kern="0" dirty="0">
                <a:solidFill>
                  <a:srgbClr val="333399">
                    <a:lumMod val="50000"/>
                  </a:srgbClr>
                </a:solidFill>
                <a:effectLst>
                  <a:outerShdw blurRad="38100" dist="38100" dir="2700000" algn="tl">
                    <a:srgbClr val="C0C0C0"/>
                  </a:outerShdw>
                </a:effectLst>
                <a:latin typeface="Calibri" panose="020F0502020204030204"/>
              </a:rPr>
              <a:t>例：编写函数实现两数的互换</a:t>
            </a:r>
            <a:endParaRPr lang="zh-CN" altLang="en-US" sz="4000" b="0" i="1" kern="0" dirty="0">
              <a:solidFill>
                <a:srgbClr val="333399">
                  <a:lumMod val="50000"/>
                </a:srgbClr>
              </a:solidFill>
              <a:effectLst>
                <a:outerShdw blurRad="38100" dist="38100" dir="2700000" algn="tl">
                  <a:srgbClr val="C0C0C0"/>
                </a:outerShdw>
              </a:effectLst>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74"/>
                                        </p:tgtEl>
                                        <p:attrNameLst>
                                          <p:attrName>style.visibility</p:attrName>
                                        </p:attrNameLst>
                                      </p:cBhvr>
                                      <p:to>
                                        <p:strVal val="visible"/>
                                      </p:to>
                                    </p:set>
                                    <p:animEffect transition="in" filter="wipe(left)">
                                      <p:cBhvr>
                                        <p:cTn id="17" dur="500"/>
                                        <p:tgtEl>
                                          <p:spTgt spid="43317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33177"/>
                                        </p:tgtEl>
                                        <p:attrNameLst>
                                          <p:attrName>style.visibility</p:attrName>
                                        </p:attrNameLst>
                                      </p:cBhvr>
                                      <p:to>
                                        <p:strVal val="visible"/>
                                      </p:to>
                                    </p:set>
                                    <p:animEffect transition="in" filter="wipe(left)">
                                      <p:cBhvr>
                                        <p:cTn id="21" dur="500"/>
                                        <p:tgtEl>
                                          <p:spTgt spid="433177"/>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433175"/>
                                        </p:tgtEl>
                                        <p:attrNameLst>
                                          <p:attrName>style.visibility</p:attrName>
                                        </p:attrNameLst>
                                      </p:cBhvr>
                                      <p:to>
                                        <p:strVal val="visible"/>
                                      </p:to>
                                    </p:set>
                                    <p:animEffect transition="in" filter="wipe(right)">
                                      <p:cBhvr>
                                        <p:cTn id="25" dur="500"/>
                                        <p:tgtEl>
                                          <p:spTgt spid="433175"/>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433178"/>
                                        </p:tgtEl>
                                        <p:attrNameLst>
                                          <p:attrName>style.visibility</p:attrName>
                                        </p:attrNameLst>
                                      </p:cBhvr>
                                      <p:to>
                                        <p:strVal val="visible"/>
                                      </p:to>
                                    </p:set>
                                    <p:animEffect transition="in" filter="wipe(right)">
                                      <p:cBhvr>
                                        <p:cTn id="29" dur="500"/>
                                        <p:tgtEl>
                                          <p:spTgt spid="433178"/>
                                        </p:tgtEl>
                                      </p:cBhvr>
                                    </p:animEffect>
                                  </p:childTnLst>
                                </p:cTn>
                              </p:par>
                            </p:childTnLst>
                          </p:cTn>
                        </p:par>
                        <p:par>
                          <p:cTn id="30" fill="hold">
                            <p:stCondLst>
                              <p:cond delay="2000"/>
                            </p:stCondLst>
                            <p:childTnLst>
                              <p:par>
                                <p:cTn id="31" presetID="16" presetClass="entr" presetSubtype="21" fill="hold" grpId="0" nodeType="afterEffect">
                                  <p:stCondLst>
                                    <p:cond delay="0"/>
                                  </p:stCondLst>
                                  <p:childTnLst>
                                    <p:set>
                                      <p:cBhvr>
                                        <p:cTn id="32" dur="1" fill="hold">
                                          <p:stCondLst>
                                            <p:cond delay="0"/>
                                          </p:stCondLst>
                                        </p:cTn>
                                        <p:tgtEl>
                                          <p:spTgt spid="433176"/>
                                        </p:tgtEl>
                                        <p:attrNameLst>
                                          <p:attrName>style.visibility</p:attrName>
                                        </p:attrNameLst>
                                      </p:cBhvr>
                                      <p:to>
                                        <p:strVal val="visible"/>
                                      </p:to>
                                    </p:set>
                                    <p:animEffect transition="in" filter="barn(inVertical)">
                                      <p:cBhvr>
                                        <p:cTn id="33" dur="500"/>
                                        <p:tgtEl>
                                          <p:spTgt spid="43317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3179"/>
                                        </p:tgtEl>
                                        <p:attrNameLst>
                                          <p:attrName>style.visibility</p:attrName>
                                        </p:attrNameLst>
                                      </p:cBhvr>
                                      <p:to>
                                        <p:strVal val="visible"/>
                                      </p:to>
                                    </p:set>
                                    <p:animEffect transition="in" filter="wipe(left)">
                                      <p:cBhvr>
                                        <p:cTn id="38" dur="500"/>
                                        <p:tgtEl>
                                          <p:spTgt spid="433179"/>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433183"/>
                                        </p:tgtEl>
                                        <p:attrNameLst>
                                          <p:attrName>style.visibility</p:attrName>
                                        </p:attrNameLst>
                                      </p:cBhvr>
                                      <p:to>
                                        <p:strVal val="visible"/>
                                      </p:to>
                                    </p:set>
                                    <p:animEffect transition="in" filter="wipe(up)">
                                      <p:cBhvr>
                                        <p:cTn id="42" dur="500"/>
                                        <p:tgtEl>
                                          <p:spTgt spid="433183"/>
                                        </p:tgtEl>
                                      </p:cBhvr>
                                    </p:animEffec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433180"/>
                                        </p:tgtEl>
                                        <p:attrNameLst>
                                          <p:attrName>style.visibility</p:attrName>
                                        </p:attrNameLst>
                                      </p:cBhvr>
                                      <p:to>
                                        <p:strVal val="visible"/>
                                      </p:to>
                                    </p:set>
                                    <p:animEffect transition="in" filter="wipe(right)">
                                      <p:cBhvr>
                                        <p:cTn id="46" dur="500"/>
                                        <p:tgtEl>
                                          <p:spTgt spid="433180"/>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433182"/>
                                        </p:tgtEl>
                                        <p:attrNameLst>
                                          <p:attrName>style.visibility</p:attrName>
                                        </p:attrNameLst>
                                      </p:cBhvr>
                                      <p:to>
                                        <p:strVal val="visible"/>
                                      </p:to>
                                    </p:set>
                                    <p:animEffect transition="in" filter="wipe(up)">
                                      <p:cBhvr>
                                        <p:cTn id="50" dur="500"/>
                                        <p:tgtEl>
                                          <p:spTgt spid="433182"/>
                                        </p:tgtEl>
                                      </p:cBhvr>
                                    </p:animEffect>
                                  </p:childTnLst>
                                </p:cTn>
                              </p:par>
                            </p:childTnLst>
                          </p:cTn>
                        </p:par>
                        <p:par>
                          <p:cTn id="51" fill="hold">
                            <p:stCondLst>
                              <p:cond delay="2000"/>
                            </p:stCondLst>
                            <p:childTnLst>
                              <p:par>
                                <p:cTn id="52" presetID="16" presetClass="entr" presetSubtype="21" fill="hold" grpId="0" nodeType="afterEffect">
                                  <p:stCondLst>
                                    <p:cond delay="0"/>
                                  </p:stCondLst>
                                  <p:childTnLst>
                                    <p:set>
                                      <p:cBhvr>
                                        <p:cTn id="53" dur="1" fill="hold">
                                          <p:stCondLst>
                                            <p:cond delay="0"/>
                                          </p:stCondLst>
                                        </p:cTn>
                                        <p:tgtEl>
                                          <p:spTgt spid="433181"/>
                                        </p:tgtEl>
                                        <p:attrNameLst>
                                          <p:attrName>style.visibility</p:attrName>
                                        </p:attrNameLst>
                                      </p:cBhvr>
                                      <p:to>
                                        <p:strVal val="visible"/>
                                      </p:to>
                                    </p:set>
                                    <p:animEffect transition="in" filter="barn(inVertical)">
                                      <p:cBhvr>
                                        <p:cTn id="54" dur="500"/>
                                        <p:tgtEl>
                                          <p:spTgt spid="43318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433184"/>
                                        </p:tgtEl>
                                        <p:attrNameLst>
                                          <p:attrName>style.visibility</p:attrName>
                                        </p:attrNameLst>
                                      </p:cBhvr>
                                      <p:to>
                                        <p:strVal val="visible"/>
                                      </p:to>
                                    </p:set>
                                    <p:animEffect transition="in" filter="barn(outVertical)">
                                      <p:cBhvr>
                                        <p:cTn id="59" dur="500"/>
                                        <p:tgtEl>
                                          <p:spTgt spid="43318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nodeType="clickEffect">
                                  <p:stCondLst>
                                    <p:cond delay="0"/>
                                  </p:stCondLst>
                                  <p:childTnLst>
                                    <p:set>
                                      <p:cBhvr>
                                        <p:cTn id="63" dur="1" fill="hold">
                                          <p:stCondLst>
                                            <p:cond delay="0"/>
                                          </p:stCondLst>
                                        </p:cTn>
                                        <p:tgtEl>
                                          <p:spTgt spid="433187"/>
                                        </p:tgtEl>
                                        <p:attrNameLst>
                                          <p:attrName>style.visibility</p:attrName>
                                        </p:attrNameLst>
                                      </p:cBhvr>
                                      <p:to>
                                        <p:strVal val="visible"/>
                                      </p:to>
                                    </p:set>
                                    <p:anim calcmode="lin" valueType="num">
                                      <p:cBhvr additive="base">
                                        <p:cTn id="64" dur="500" fill="hold"/>
                                        <p:tgtEl>
                                          <p:spTgt spid="433187"/>
                                        </p:tgtEl>
                                        <p:attrNameLst>
                                          <p:attrName>ppt_x</p:attrName>
                                        </p:attrNameLst>
                                      </p:cBhvr>
                                      <p:tavLst>
                                        <p:tav tm="0">
                                          <p:val>
                                            <p:strVal val="#ppt_x"/>
                                          </p:val>
                                        </p:tav>
                                        <p:tav tm="100000">
                                          <p:val>
                                            <p:strVal val="#ppt_x"/>
                                          </p:val>
                                        </p:tav>
                                      </p:tavLst>
                                    </p:anim>
                                    <p:anim calcmode="lin" valueType="num">
                                      <p:cBhvr additive="base">
                                        <p:cTn id="65" dur="500" fill="hold"/>
                                        <p:tgtEl>
                                          <p:spTgt spid="4331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74" grpId="0" animBg="1"/>
      <p:bldP spid="433175" grpId="0" animBg="1"/>
      <p:bldP spid="433176" grpId="0" animBg="1" autoUpdateAnimBg="0"/>
      <p:bldP spid="433179" grpId="0" animBg="1"/>
      <p:bldP spid="433180" grpId="0" animBg="1"/>
      <p:bldP spid="433181" grpId="0" animBg="1" autoUpdateAnimBg="0"/>
      <p:bldP spid="4331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ChangeArrowheads="1"/>
          </p:cNvSpPr>
          <p:nvPr/>
        </p:nvSpPr>
        <p:spPr bwMode="auto">
          <a:xfrm>
            <a:off x="738188" y="1371601"/>
            <a:ext cx="4748212" cy="2638425"/>
          </a:xfrm>
          <a:prstGeom prst="rect">
            <a:avLst/>
          </a:prstGeom>
          <a:noFill/>
          <a:ln w="12700" cap="sq">
            <a:noFill/>
            <a:miter lim="800000"/>
            <a:headEnd type="none" w="sm" len="sm"/>
            <a:tailEnd type="none" w="sm" len="sm"/>
          </a:ln>
          <a:effectLst/>
        </p:spPr>
        <p:txBody>
          <a:bodyPr>
            <a:spAutoFit/>
          </a:bodyPr>
          <a:lstStyle/>
          <a:p>
            <a:pPr eaLnBrk="1" fontAlgn="auto" hangingPunct="1">
              <a:lnSpc>
                <a:spcPts val="2200"/>
              </a:lnSpc>
              <a:spcBef>
                <a:spcPts val="0"/>
              </a:spcBef>
              <a:spcAft>
                <a:spcPts val="0"/>
              </a:spcAft>
              <a:defRPr/>
            </a:pPr>
            <a:r>
              <a:rPr kumimoji="1" lang="en-US" altLang="zh-CN" sz="2000" dirty="0" err="1">
                <a:solidFill>
                  <a:srgbClr val="333399">
                    <a:lumMod val="75000"/>
                  </a:srgbClr>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main()</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333399">
                    <a:lumMod val="75000"/>
                  </a:srgbClr>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 = 5;</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b = 9;</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Swap(a,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printf</a:t>
            </a:r>
            <a:r>
              <a:rPr kumimoji="1" lang="en-US" altLang="zh-CN" sz="2000" dirty="0">
                <a:solidFill>
                  <a:srgbClr val="000000"/>
                </a:solidFill>
                <a:latin typeface="Courier New" panose="02070309020205020404" pitchFamily="49" charset="0"/>
              </a:rPr>
              <a:t>(</a:t>
            </a:r>
            <a:r>
              <a:rPr lang="en-US" altLang="zh-CN" sz="2000" dirty="0">
                <a:solidFill>
                  <a:srgbClr val="000000"/>
                </a:solidFill>
                <a:effectLst>
                  <a:outerShdw blurRad="38100" dist="38100" dir="2700000" algn="tl">
                    <a:srgbClr val="C0C0C0"/>
                  </a:outerShdw>
                </a:effectLst>
                <a:latin typeface="Calibri" panose="020F0502020204030204"/>
              </a:rPr>
              <a:t>"</a:t>
            </a:r>
            <a:r>
              <a:rPr kumimoji="1" lang="en-US" altLang="zh-CN" sz="2000" dirty="0">
                <a:solidFill>
                  <a:srgbClr val="000000"/>
                </a:solidFill>
                <a:latin typeface="Courier New" panose="02070309020205020404" pitchFamily="49" charset="0"/>
              </a:rPr>
              <a:t>a=%</a:t>
            </a:r>
            <a:r>
              <a:rPr kumimoji="1" lang="en-US" altLang="zh-CN" sz="2000" dirty="0" err="1">
                <a:solidFill>
                  <a:srgbClr val="000000"/>
                </a:solidFill>
                <a:latin typeface="Courier New" panose="02070309020205020404" pitchFamily="49" charset="0"/>
              </a:rPr>
              <a:t>d,b</a:t>
            </a:r>
            <a:r>
              <a:rPr kumimoji="1" lang="en-US" altLang="zh-CN" sz="2000" dirty="0">
                <a:solidFill>
                  <a:srgbClr val="000000"/>
                </a:solidFill>
                <a:latin typeface="Courier New" panose="02070309020205020404" pitchFamily="49" charset="0"/>
              </a:rPr>
              <a:t>=%</a:t>
            </a:r>
            <a:r>
              <a:rPr kumimoji="1" lang="en-US" altLang="zh-CN" sz="2000" dirty="0" err="1">
                <a:solidFill>
                  <a:srgbClr val="000000"/>
                </a:solidFill>
                <a:latin typeface="Courier New" panose="02070309020205020404" pitchFamily="49" charset="0"/>
              </a:rPr>
              <a:t>d</a:t>
            </a:r>
            <a:r>
              <a:rPr lang="en-US" altLang="zh-CN" sz="2000" dirty="0" err="1">
                <a:solidFill>
                  <a:srgbClr val="000000"/>
                </a:solidFill>
                <a:effectLst>
                  <a:outerShdw blurRad="38100" dist="38100" dir="2700000" algn="tl">
                    <a:srgbClr val="C0C0C0"/>
                  </a:outerShdw>
                </a:effectLst>
                <a:latin typeface="Calibri" panose="020F0502020204030204"/>
              </a:rPr>
              <a:t>"</a:t>
            </a:r>
            <a:r>
              <a:rPr kumimoji="1" lang="en-US" altLang="zh-CN" sz="2000" dirty="0" err="1">
                <a:solidFill>
                  <a:srgbClr val="000000"/>
                </a:solidFill>
                <a:latin typeface="Courier New" panose="02070309020205020404" pitchFamily="49" charset="0"/>
              </a:rPr>
              <a:t>,a,b</a:t>
            </a: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a:solidFill>
                  <a:srgbClr val="333399">
                    <a:lumMod val="75000"/>
                  </a:srgbClr>
                </a:solidFill>
                <a:latin typeface="Courier New" panose="02070309020205020404" pitchFamily="49" charset="0"/>
              </a:rPr>
              <a:t>return</a:t>
            </a:r>
            <a:r>
              <a:rPr kumimoji="1" lang="en-US" altLang="zh-CN" sz="2000" dirty="0">
                <a:solidFill>
                  <a:srgbClr val="000000"/>
                </a:solidFill>
                <a:latin typeface="Courier New" panose="02070309020205020404" pitchFamily="49" charset="0"/>
              </a:rPr>
              <a:t> 0;</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p:txBody>
      </p:sp>
      <p:sp>
        <p:nvSpPr>
          <p:cNvPr id="395269" name="Rectangle 5"/>
          <p:cNvSpPr>
            <a:spLocks noChangeArrowheads="1"/>
          </p:cNvSpPr>
          <p:nvPr/>
        </p:nvSpPr>
        <p:spPr bwMode="auto">
          <a:xfrm>
            <a:off x="5443538" y="1268414"/>
            <a:ext cx="3689350" cy="2225675"/>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000" dirty="0">
                <a:solidFill>
                  <a:srgbClr val="333399"/>
                </a:solidFill>
                <a:effectLst>
                  <a:outerShdw blurRad="38100" dist="38100" dir="2700000" algn="tl">
                    <a:srgbClr val="C0C0C0"/>
                  </a:outerShdw>
                </a:effectLst>
                <a:latin typeface="Courier New" panose="02070309020205020404" pitchFamily="49" charset="0"/>
              </a:rPr>
              <a:t>void</a:t>
            </a: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Swap(</a:t>
            </a:r>
            <a:r>
              <a:rPr kumimoji="1" lang="en-US" altLang="zh-CN" sz="2000" dirty="0" err="1">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x, </a:t>
            </a:r>
            <a:r>
              <a:rPr kumimoji="1" lang="en-US" altLang="zh-CN" sz="2000" dirty="0" err="1">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y)</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a:t>
            </a:r>
            <a:r>
              <a:rPr kumimoji="1" lang="en-US" altLang="zh-CN" sz="2000" dirty="0" err="1">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temp;</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temp = x;</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x = y;</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    y = temp;</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dirty="0">
                <a:solidFill>
                  <a:srgbClr val="000000"/>
                </a:solidFill>
                <a:effectLst>
                  <a:outerShdw blurRad="38100" dist="38100" dir="2700000" algn="tl">
                    <a:srgbClr val="C0C0C0"/>
                  </a:outerShdw>
                </a:effectLst>
                <a:latin typeface="Courier New" panose="02070309020205020404" pitchFamily="49" charset="0"/>
              </a:rPr>
              <a:t>}</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p:txBody>
      </p:sp>
      <p:sp>
        <p:nvSpPr>
          <p:cNvPr id="395270" name="Rectangle 6"/>
          <p:cNvSpPr>
            <a:spLocks noChangeArrowheads="1"/>
          </p:cNvSpPr>
          <p:nvPr/>
        </p:nvSpPr>
        <p:spPr bwMode="auto">
          <a:xfrm>
            <a:off x="2505075" y="4668838"/>
            <a:ext cx="622300" cy="519112"/>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395271" name="Rectangle 7"/>
          <p:cNvSpPr>
            <a:spLocks noChangeArrowheads="1"/>
          </p:cNvSpPr>
          <p:nvPr/>
        </p:nvSpPr>
        <p:spPr bwMode="auto">
          <a:xfrm>
            <a:off x="6454775" y="4640263"/>
            <a:ext cx="622300" cy="519112"/>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395272" name="Rectangle 8"/>
          <p:cNvSpPr>
            <a:spLocks noChangeArrowheads="1"/>
          </p:cNvSpPr>
          <p:nvPr/>
        </p:nvSpPr>
        <p:spPr bwMode="auto">
          <a:xfrm>
            <a:off x="5332413" y="4633913"/>
            <a:ext cx="622300" cy="519112"/>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395273" name="Rectangle 9"/>
          <p:cNvSpPr>
            <a:spLocks noChangeArrowheads="1"/>
          </p:cNvSpPr>
          <p:nvPr/>
        </p:nvSpPr>
        <p:spPr bwMode="auto">
          <a:xfrm>
            <a:off x="3784600" y="4648201"/>
            <a:ext cx="622300" cy="519113"/>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395274" name="Text Box 10"/>
          <p:cNvSpPr txBox="1">
            <a:spLocks noChangeArrowheads="1"/>
          </p:cNvSpPr>
          <p:nvPr/>
        </p:nvSpPr>
        <p:spPr bwMode="auto">
          <a:xfrm>
            <a:off x="5473700" y="46688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5</a:t>
            </a:r>
            <a:endParaRPr kumimoji="1" lang="en-US" altLang="zh-CN" sz="2800">
              <a:solidFill>
                <a:srgbClr val="009999"/>
              </a:solidFill>
            </a:endParaRPr>
          </a:p>
        </p:txBody>
      </p:sp>
      <p:sp>
        <p:nvSpPr>
          <p:cNvPr id="395275" name="Text Box 11"/>
          <p:cNvSpPr txBox="1">
            <a:spLocks noChangeArrowheads="1"/>
          </p:cNvSpPr>
          <p:nvPr/>
        </p:nvSpPr>
        <p:spPr bwMode="auto">
          <a:xfrm>
            <a:off x="2640013" y="46497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5</a:t>
            </a:r>
            <a:endParaRPr kumimoji="1" lang="en-US" altLang="zh-CN" sz="2800">
              <a:solidFill>
                <a:srgbClr val="CC3300"/>
              </a:solidFill>
            </a:endParaRPr>
          </a:p>
        </p:txBody>
      </p:sp>
      <p:sp>
        <p:nvSpPr>
          <p:cNvPr id="395276" name="Text Box 12"/>
          <p:cNvSpPr txBox="1">
            <a:spLocks noChangeArrowheads="1"/>
          </p:cNvSpPr>
          <p:nvPr/>
        </p:nvSpPr>
        <p:spPr bwMode="auto">
          <a:xfrm>
            <a:off x="2608264" y="4278313"/>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a</a:t>
            </a:r>
            <a:endParaRPr kumimoji="1" lang="en-US" altLang="zh-CN" sz="2800">
              <a:solidFill>
                <a:srgbClr val="000000"/>
              </a:solidFill>
              <a:latin typeface="Courier New" panose="02070309020205020404" pitchFamily="49" charset="0"/>
            </a:endParaRPr>
          </a:p>
        </p:txBody>
      </p:sp>
      <p:sp>
        <p:nvSpPr>
          <p:cNvPr id="395277" name="Text Box 13"/>
          <p:cNvSpPr txBox="1">
            <a:spLocks noChangeArrowheads="1"/>
          </p:cNvSpPr>
          <p:nvPr/>
        </p:nvSpPr>
        <p:spPr bwMode="auto">
          <a:xfrm>
            <a:off x="3917951" y="4262438"/>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b</a:t>
            </a:r>
            <a:endParaRPr kumimoji="1" lang="en-US" altLang="zh-CN" sz="2800">
              <a:solidFill>
                <a:srgbClr val="000000"/>
              </a:solidFill>
              <a:latin typeface="Courier New" panose="02070309020205020404" pitchFamily="49" charset="0"/>
            </a:endParaRPr>
          </a:p>
        </p:txBody>
      </p:sp>
      <p:sp>
        <p:nvSpPr>
          <p:cNvPr id="395278" name="Line 14"/>
          <p:cNvSpPr>
            <a:spLocks noChangeShapeType="1"/>
          </p:cNvSpPr>
          <p:nvPr/>
        </p:nvSpPr>
        <p:spPr bwMode="auto">
          <a:xfrm>
            <a:off x="4856163" y="-1588"/>
            <a:ext cx="0" cy="6858001"/>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79" name="Line 15"/>
          <p:cNvSpPr>
            <a:spLocks noChangeShapeType="1"/>
          </p:cNvSpPr>
          <p:nvPr/>
        </p:nvSpPr>
        <p:spPr bwMode="auto">
          <a:xfrm>
            <a:off x="381000" y="1247775"/>
            <a:ext cx="9144000" cy="0"/>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80" name="Rectangle 16"/>
          <p:cNvSpPr>
            <a:spLocks noChangeArrowheads="1"/>
          </p:cNvSpPr>
          <p:nvPr/>
        </p:nvSpPr>
        <p:spPr bwMode="auto">
          <a:xfrm>
            <a:off x="849314" y="4724401"/>
            <a:ext cx="1069975" cy="519113"/>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幼圆" panose="02010509060101010101" pitchFamily="49" charset="-122"/>
                <a:ea typeface="幼圆" panose="02010509060101010101" pitchFamily="49" charset="-122"/>
              </a:rPr>
              <a:t>实 参</a:t>
            </a:r>
            <a:endParaRPr kumimoji="1" lang="zh-CN" altLang="en-US">
              <a:solidFill>
                <a:srgbClr val="FFFFFF"/>
              </a:solidFill>
              <a:latin typeface="幼圆" panose="02010509060101010101" pitchFamily="49" charset="-122"/>
              <a:ea typeface="幼圆" panose="02010509060101010101" pitchFamily="49" charset="-122"/>
            </a:endParaRPr>
          </a:p>
        </p:txBody>
      </p:sp>
      <p:sp>
        <p:nvSpPr>
          <p:cNvPr id="395281" name="Rectangle 17"/>
          <p:cNvSpPr>
            <a:spLocks noChangeArrowheads="1"/>
          </p:cNvSpPr>
          <p:nvPr/>
        </p:nvSpPr>
        <p:spPr bwMode="auto">
          <a:xfrm>
            <a:off x="7616826" y="4652963"/>
            <a:ext cx="1069975" cy="519112"/>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幼圆" panose="02010509060101010101" pitchFamily="49" charset="-122"/>
                <a:ea typeface="幼圆" panose="02010509060101010101" pitchFamily="49" charset="-122"/>
              </a:rPr>
              <a:t>形 参</a:t>
            </a:r>
            <a:endParaRPr kumimoji="1" lang="zh-CN" altLang="en-US">
              <a:solidFill>
                <a:srgbClr val="FFFFFF"/>
              </a:solidFill>
              <a:latin typeface="幼圆" panose="02010509060101010101" pitchFamily="49" charset="-122"/>
              <a:ea typeface="幼圆" panose="02010509060101010101" pitchFamily="49" charset="-122"/>
            </a:endParaRPr>
          </a:p>
        </p:txBody>
      </p:sp>
      <p:grpSp>
        <p:nvGrpSpPr>
          <p:cNvPr id="2" name="Group 18"/>
          <p:cNvGrpSpPr/>
          <p:nvPr/>
        </p:nvGrpSpPr>
        <p:grpSpPr bwMode="auto">
          <a:xfrm>
            <a:off x="2816225" y="5130800"/>
            <a:ext cx="2876550" cy="541338"/>
            <a:chOff x="1449" y="1885"/>
            <a:chExt cx="1812" cy="341"/>
          </a:xfrm>
        </p:grpSpPr>
        <p:sp>
          <p:nvSpPr>
            <p:cNvPr id="395283" name="Line 19"/>
            <p:cNvSpPr>
              <a:spLocks noChangeShapeType="1"/>
            </p:cNvSpPr>
            <p:nvPr/>
          </p:nvSpPr>
          <p:spPr bwMode="auto">
            <a:xfrm>
              <a:off x="1479" y="2226"/>
              <a:ext cx="1782" cy="0"/>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84" name="Line 20"/>
            <p:cNvSpPr>
              <a:spLocks noChangeShapeType="1"/>
            </p:cNvSpPr>
            <p:nvPr/>
          </p:nvSpPr>
          <p:spPr bwMode="auto">
            <a:xfrm flipV="1">
              <a:off x="1449" y="1940"/>
              <a:ext cx="0" cy="286"/>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85" name="Line 21"/>
            <p:cNvSpPr>
              <a:spLocks noChangeShapeType="1"/>
            </p:cNvSpPr>
            <p:nvPr/>
          </p:nvSpPr>
          <p:spPr bwMode="auto">
            <a:xfrm flipV="1">
              <a:off x="3261" y="1885"/>
              <a:ext cx="0" cy="341"/>
            </a:xfrm>
            <a:prstGeom prst="line">
              <a:avLst/>
            </a:prstGeom>
            <a:noFill/>
            <a:ln w="57150" cap="sq">
              <a:solidFill>
                <a:schemeClr val="tx2"/>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grpSp>
        <p:nvGrpSpPr>
          <p:cNvPr id="3" name="Group 22"/>
          <p:cNvGrpSpPr/>
          <p:nvPr/>
        </p:nvGrpSpPr>
        <p:grpSpPr bwMode="auto">
          <a:xfrm>
            <a:off x="4089401" y="5157788"/>
            <a:ext cx="2701925" cy="781050"/>
            <a:chOff x="2237" y="1909"/>
            <a:chExt cx="1702" cy="492"/>
          </a:xfrm>
        </p:grpSpPr>
        <p:sp>
          <p:nvSpPr>
            <p:cNvPr id="395287" name="Line 23"/>
            <p:cNvSpPr>
              <a:spLocks noChangeShapeType="1"/>
            </p:cNvSpPr>
            <p:nvPr/>
          </p:nvSpPr>
          <p:spPr bwMode="auto">
            <a:xfrm>
              <a:off x="2237" y="2401"/>
              <a:ext cx="1702" cy="0"/>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88" name="Line 24"/>
            <p:cNvSpPr>
              <a:spLocks noChangeShapeType="1"/>
            </p:cNvSpPr>
            <p:nvPr/>
          </p:nvSpPr>
          <p:spPr bwMode="auto">
            <a:xfrm flipV="1">
              <a:off x="3939" y="1909"/>
              <a:ext cx="0" cy="492"/>
            </a:xfrm>
            <a:prstGeom prst="line">
              <a:avLst/>
            </a:prstGeom>
            <a:noFill/>
            <a:ln w="57150" cap="sq">
              <a:solidFill>
                <a:schemeClr val="tx2"/>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289" name="Line 25"/>
            <p:cNvSpPr>
              <a:spLocks noChangeShapeType="1"/>
            </p:cNvSpPr>
            <p:nvPr/>
          </p:nvSpPr>
          <p:spPr bwMode="auto">
            <a:xfrm flipV="1">
              <a:off x="2237" y="1921"/>
              <a:ext cx="0" cy="462"/>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sp>
        <p:nvSpPr>
          <p:cNvPr id="395290" name="Text Box 26"/>
          <p:cNvSpPr txBox="1">
            <a:spLocks noChangeArrowheads="1"/>
          </p:cNvSpPr>
          <p:nvPr/>
        </p:nvSpPr>
        <p:spPr bwMode="auto">
          <a:xfrm>
            <a:off x="6600825" y="46402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9</a:t>
            </a:r>
            <a:endParaRPr kumimoji="1" lang="en-US" altLang="zh-CN" sz="2800">
              <a:solidFill>
                <a:srgbClr val="009999"/>
              </a:solidFill>
            </a:endParaRPr>
          </a:p>
        </p:txBody>
      </p:sp>
      <p:sp>
        <p:nvSpPr>
          <p:cNvPr id="395291" name="Text Box 27"/>
          <p:cNvSpPr txBox="1">
            <a:spLocks noChangeArrowheads="1"/>
          </p:cNvSpPr>
          <p:nvPr/>
        </p:nvSpPr>
        <p:spPr bwMode="auto">
          <a:xfrm>
            <a:off x="3917950" y="46402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9</a:t>
            </a:r>
            <a:endParaRPr kumimoji="1" lang="en-US" altLang="zh-CN" sz="2800">
              <a:solidFill>
                <a:srgbClr val="FFFFFF"/>
              </a:solidFill>
            </a:endParaRPr>
          </a:p>
        </p:txBody>
      </p:sp>
      <p:grpSp>
        <p:nvGrpSpPr>
          <p:cNvPr id="4" name="Group 28"/>
          <p:cNvGrpSpPr/>
          <p:nvPr/>
        </p:nvGrpSpPr>
        <p:grpSpPr bwMode="auto">
          <a:xfrm>
            <a:off x="5422901" y="6084888"/>
            <a:ext cx="1185863" cy="519112"/>
            <a:chOff x="3085" y="2733"/>
            <a:chExt cx="747" cy="327"/>
          </a:xfrm>
        </p:grpSpPr>
        <p:sp>
          <p:nvSpPr>
            <p:cNvPr id="30768" name="Text Box 29"/>
            <p:cNvSpPr txBox="1">
              <a:spLocks noChangeArrowheads="1"/>
            </p:cNvSpPr>
            <p:nvPr/>
          </p:nvSpPr>
          <p:spPr bwMode="auto">
            <a:xfrm>
              <a:off x="3085" y="2733"/>
              <a:ext cx="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333399"/>
                  </a:solidFill>
                  <a:latin typeface="Courier New" panose="02070309020205020404" pitchFamily="49" charset="0"/>
                </a:rPr>
                <a:t>x</a:t>
              </a:r>
              <a:endParaRPr kumimoji="1" lang="en-US" altLang="zh-CN" sz="2800">
                <a:solidFill>
                  <a:srgbClr val="333399"/>
                </a:solidFill>
                <a:latin typeface="Courier New" panose="02070309020205020404" pitchFamily="49" charset="0"/>
              </a:endParaRPr>
            </a:p>
          </p:txBody>
        </p:sp>
        <p:sp>
          <p:nvSpPr>
            <p:cNvPr id="30769" name="Text Box 30"/>
            <p:cNvSpPr txBox="1">
              <a:spLocks noChangeArrowheads="1"/>
            </p:cNvSpPr>
            <p:nvPr/>
          </p:nvSpPr>
          <p:spPr bwMode="auto">
            <a:xfrm>
              <a:off x="3632" y="2733"/>
              <a:ext cx="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333399"/>
                  </a:solidFill>
                  <a:latin typeface="Courier New" panose="02070309020205020404" pitchFamily="49" charset="0"/>
                </a:rPr>
                <a:t>y</a:t>
              </a:r>
              <a:endParaRPr kumimoji="1" lang="en-US" altLang="zh-CN" sz="2800">
                <a:solidFill>
                  <a:srgbClr val="333399"/>
                </a:solidFill>
                <a:latin typeface="Courier New" panose="02070309020205020404" pitchFamily="49" charset="0"/>
              </a:endParaRPr>
            </a:p>
          </p:txBody>
        </p:sp>
        <p:sp>
          <p:nvSpPr>
            <p:cNvPr id="395295" name="AutoShape 31"/>
            <p:cNvSpPr>
              <a:spLocks noChangeArrowheads="1"/>
            </p:cNvSpPr>
            <p:nvPr/>
          </p:nvSpPr>
          <p:spPr bwMode="auto">
            <a:xfrm>
              <a:off x="3308" y="2772"/>
              <a:ext cx="288" cy="288"/>
            </a:xfrm>
            <a:prstGeom prst="leftRightArrow">
              <a:avLst>
                <a:gd name="adj1" fmla="val 50000"/>
                <a:gd name="adj2" fmla="val 20000"/>
              </a:avLst>
            </a:prstGeom>
            <a:solidFill>
              <a:srgbClr val="CC9900"/>
            </a:solidFill>
            <a:ln w="12700" cap="sq">
              <a:solidFill>
                <a:schemeClr val="tx1"/>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FFFFFF"/>
                  </a:outerShdw>
                </a:effectLst>
                <a:latin typeface="Calibri" panose="020F0502020204030204"/>
              </a:endParaRPr>
            </a:p>
          </p:txBody>
        </p:sp>
      </p:grpSp>
      <p:grpSp>
        <p:nvGrpSpPr>
          <p:cNvPr id="5" name="Group 32"/>
          <p:cNvGrpSpPr/>
          <p:nvPr/>
        </p:nvGrpSpPr>
        <p:grpSpPr bwMode="auto">
          <a:xfrm>
            <a:off x="2865438" y="6111876"/>
            <a:ext cx="1350962" cy="581025"/>
            <a:chOff x="1774" y="2750"/>
            <a:chExt cx="851" cy="366"/>
          </a:xfrm>
        </p:grpSpPr>
        <p:sp>
          <p:nvSpPr>
            <p:cNvPr id="395297" name="Text Box 33"/>
            <p:cNvSpPr txBox="1">
              <a:spLocks noChangeArrowheads="1"/>
            </p:cNvSpPr>
            <p:nvPr/>
          </p:nvSpPr>
          <p:spPr bwMode="auto">
            <a:xfrm>
              <a:off x="1774" y="2750"/>
              <a:ext cx="250" cy="327"/>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800">
                  <a:solidFill>
                    <a:srgbClr val="333399"/>
                  </a:solidFill>
                  <a:latin typeface="Courier New" panose="02070309020205020404" pitchFamily="49" charset="0"/>
                </a:rPr>
                <a:t>a</a:t>
              </a:r>
              <a:endParaRPr kumimoji="1" lang="en-US" altLang="zh-CN" sz="2800">
                <a:solidFill>
                  <a:srgbClr val="333399"/>
                </a:solidFill>
                <a:effectLst>
                  <a:outerShdw blurRad="38100" dist="38100" dir="2700000" algn="tl">
                    <a:srgbClr val="C0C0C0"/>
                  </a:outerShdw>
                </a:effectLst>
                <a:latin typeface="Courier New" panose="02070309020205020404" pitchFamily="49" charset="0"/>
              </a:endParaRPr>
            </a:p>
          </p:txBody>
        </p:sp>
        <p:sp>
          <p:nvSpPr>
            <p:cNvPr id="395298" name="Text Box 34"/>
            <p:cNvSpPr txBox="1">
              <a:spLocks noChangeArrowheads="1"/>
            </p:cNvSpPr>
            <p:nvPr/>
          </p:nvSpPr>
          <p:spPr bwMode="auto">
            <a:xfrm>
              <a:off x="2375" y="2789"/>
              <a:ext cx="250" cy="327"/>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800">
                  <a:solidFill>
                    <a:srgbClr val="333399"/>
                  </a:solidFill>
                  <a:latin typeface="Courier New" panose="02070309020205020404" pitchFamily="49" charset="0"/>
                </a:rPr>
                <a:t>b</a:t>
              </a:r>
              <a:endParaRPr kumimoji="1" lang="en-US" altLang="zh-CN" sz="2800">
                <a:solidFill>
                  <a:srgbClr val="333399"/>
                </a:solidFill>
                <a:effectLst>
                  <a:outerShdw blurRad="38100" dist="38100" dir="2700000" algn="tl">
                    <a:srgbClr val="C0C0C0"/>
                  </a:outerShdw>
                </a:effectLst>
                <a:latin typeface="Courier New" panose="02070309020205020404" pitchFamily="49" charset="0"/>
              </a:endParaRPr>
            </a:p>
          </p:txBody>
        </p:sp>
        <p:sp>
          <p:nvSpPr>
            <p:cNvPr id="395299" name="AutoShape 35"/>
            <p:cNvSpPr>
              <a:spLocks noChangeArrowheads="1"/>
            </p:cNvSpPr>
            <p:nvPr/>
          </p:nvSpPr>
          <p:spPr bwMode="auto">
            <a:xfrm>
              <a:off x="2024" y="2772"/>
              <a:ext cx="288" cy="288"/>
            </a:xfrm>
            <a:prstGeom prst="leftRightArrow">
              <a:avLst>
                <a:gd name="adj1" fmla="val 50000"/>
                <a:gd name="adj2" fmla="val 20000"/>
              </a:avLst>
            </a:prstGeom>
            <a:solidFill>
              <a:srgbClr val="CC9900"/>
            </a:solidFill>
            <a:ln w="12700" cap="sq">
              <a:solidFill>
                <a:schemeClr val="tx1"/>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FFFFFF"/>
                  </a:outerShdw>
                </a:effectLst>
                <a:latin typeface="Calibri" panose="020F0502020204030204"/>
              </a:endParaRPr>
            </a:p>
          </p:txBody>
        </p:sp>
      </p:grpSp>
      <p:sp>
        <p:nvSpPr>
          <p:cNvPr id="395304" name="Text Box 40"/>
          <p:cNvSpPr txBox="1">
            <a:spLocks noChangeArrowheads="1"/>
          </p:cNvSpPr>
          <p:nvPr/>
        </p:nvSpPr>
        <p:spPr bwMode="auto">
          <a:xfrm>
            <a:off x="5426076" y="4205288"/>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x</a:t>
            </a:r>
            <a:endParaRPr kumimoji="1" lang="en-US" altLang="zh-CN" sz="2800">
              <a:solidFill>
                <a:srgbClr val="000000"/>
              </a:solidFill>
              <a:latin typeface="Courier New" panose="02070309020205020404" pitchFamily="49" charset="0"/>
            </a:endParaRPr>
          </a:p>
        </p:txBody>
      </p:sp>
      <p:sp>
        <p:nvSpPr>
          <p:cNvPr id="395305" name="Text Box 41"/>
          <p:cNvSpPr txBox="1">
            <a:spLocks noChangeArrowheads="1"/>
          </p:cNvSpPr>
          <p:nvPr/>
        </p:nvSpPr>
        <p:spPr bwMode="auto">
          <a:xfrm>
            <a:off x="6507164" y="4189413"/>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y</a:t>
            </a:r>
            <a:endParaRPr kumimoji="1" lang="en-US" altLang="zh-CN" sz="2800">
              <a:solidFill>
                <a:srgbClr val="000000"/>
              </a:solidFill>
              <a:latin typeface="Courier New" panose="02070309020205020404" pitchFamily="49" charset="0"/>
            </a:endParaRPr>
          </a:p>
        </p:txBody>
      </p:sp>
      <p:sp>
        <p:nvSpPr>
          <p:cNvPr id="395311" name="Text Box 47"/>
          <p:cNvSpPr txBox="1">
            <a:spLocks noChangeArrowheads="1"/>
          </p:cNvSpPr>
          <p:nvPr/>
        </p:nvSpPr>
        <p:spPr bwMode="auto">
          <a:xfrm>
            <a:off x="6465888" y="4646613"/>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5</a:t>
            </a:r>
            <a:endParaRPr kumimoji="1" lang="en-US" altLang="zh-CN" sz="2800">
              <a:solidFill>
                <a:srgbClr val="FFFFFF"/>
              </a:solidFill>
            </a:endParaRPr>
          </a:p>
        </p:txBody>
      </p:sp>
      <p:sp>
        <p:nvSpPr>
          <p:cNvPr id="395312" name="Rectangle 48"/>
          <p:cNvSpPr>
            <a:spLocks noChangeArrowheads="1"/>
          </p:cNvSpPr>
          <p:nvPr/>
        </p:nvSpPr>
        <p:spPr bwMode="auto">
          <a:xfrm>
            <a:off x="5843588" y="3716338"/>
            <a:ext cx="622300" cy="519112"/>
          </a:xfrm>
          <a:prstGeom prst="rect">
            <a:avLst/>
          </a:prstGeom>
          <a:solidFill>
            <a:srgbClr val="800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395310" name="Text Box 46"/>
          <p:cNvSpPr txBox="1">
            <a:spLocks noChangeArrowheads="1"/>
          </p:cNvSpPr>
          <p:nvPr/>
        </p:nvSpPr>
        <p:spPr bwMode="auto">
          <a:xfrm>
            <a:off x="5878513" y="3716338"/>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5</a:t>
            </a:r>
            <a:endParaRPr kumimoji="1" lang="en-US" altLang="zh-CN" sz="2800">
              <a:solidFill>
                <a:srgbClr val="FFFFFF"/>
              </a:solidFill>
            </a:endParaRPr>
          </a:p>
        </p:txBody>
      </p:sp>
      <p:sp>
        <p:nvSpPr>
          <p:cNvPr id="395313" name="Text Box 49"/>
          <p:cNvSpPr txBox="1">
            <a:spLocks noChangeArrowheads="1"/>
          </p:cNvSpPr>
          <p:nvPr/>
        </p:nvSpPr>
        <p:spPr bwMode="auto">
          <a:xfrm>
            <a:off x="5745163" y="3429001"/>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1800">
                <a:solidFill>
                  <a:srgbClr val="000000"/>
                </a:solidFill>
                <a:latin typeface="Courier New" panose="02070309020205020404" pitchFamily="49" charset="0"/>
              </a:rPr>
              <a:t>temp</a:t>
            </a:r>
            <a:endParaRPr kumimoji="1" lang="en-US" altLang="zh-CN" sz="1800">
              <a:solidFill>
                <a:srgbClr val="000000"/>
              </a:solidFill>
              <a:latin typeface="Courier New" panose="02070309020205020404" pitchFamily="49" charset="0"/>
            </a:endParaRPr>
          </a:p>
        </p:txBody>
      </p:sp>
      <p:sp>
        <p:nvSpPr>
          <p:cNvPr id="395314" name="Line 50"/>
          <p:cNvSpPr>
            <a:spLocks noChangeShapeType="1"/>
          </p:cNvSpPr>
          <p:nvPr/>
        </p:nvSpPr>
        <p:spPr bwMode="auto">
          <a:xfrm flipV="1">
            <a:off x="5457825" y="3905250"/>
            <a:ext cx="0" cy="719138"/>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15" name="Line 51"/>
          <p:cNvSpPr>
            <a:spLocks noChangeShapeType="1"/>
          </p:cNvSpPr>
          <p:nvPr/>
        </p:nvSpPr>
        <p:spPr bwMode="auto">
          <a:xfrm>
            <a:off x="5443538" y="3933825"/>
            <a:ext cx="431800" cy="0"/>
          </a:xfrm>
          <a:prstGeom prst="line">
            <a:avLst/>
          </a:prstGeom>
          <a:noFill/>
          <a:ln w="57150">
            <a:solidFill>
              <a:schemeClr val="accent2"/>
            </a:solidFill>
            <a:round/>
            <a:headEnd type="none" w="sm" len="sm"/>
            <a:tailEnd type="triangl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18" name="Line 54"/>
          <p:cNvSpPr>
            <a:spLocks noChangeShapeType="1"/>
          </p:cNvSpPr>
          <p:nvPr/>
        </p:nvSpPr>
        <p:spPr bwMode="auto">
          <a:xfrm flipV="1">
            <a:off x="6897688" y="3905250"/>
            <a:ext cx="0" cy="719138"/>
          </a:xfrm>
          <a:prstGeom prst="line">
            <a:avLst/>
          </a:prstGeom>
          <a:noFill/>
          <a:ln w="57150">
            <a:solidFill>
              <a:schemeClr val="accent2"/>
            </a:solidFill>
            <a:round/>
            <a:headEnd type="triangl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19" name="Line 55"/>
          <p:cNvSpPr>
            <a:spLocks noChangeShapeType="1"/>
          </p:cNvSpPr>
          <p:nvPr/>
        </p:nvSpPr>
        <p:spPr bwMode="auto">
          <a:xfrm>
            <a:off x="6465888" y="3933825"/>
            <a:ext cx="431800" cy="0"/>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22" name="Line 58"/>
          <p:cNvSpPr>
            <a:spLocks noChangeShapeType="1"/>
          </p:cNvSpPr>
          <p:nvPr/>
        </p:nvSpPr>
        <p:spPr bwMode="auto">
          <a:xfrm rot="5400000" flipV="1">
            <a:off x="6212682" y="5236369"/>
            <a:ext cx="0" cy="792163"/>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23" name="Line 59"/>
          <p:cNvSpPr>
            <a:spLocks noChangeShapeType="1"/>
          </p:cNvSpPr>
          <p:nvPr/>
        </p:nvSpPr>
        <p:spPr bwMode="auto">
          <a:xfrm rot="5400000">
            <a:off x="6362700" y="5416550"/>
            <a:ext cx="431800" cy="0"/>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24" name="Line 60"/>
          <p:cNvSpPr>
            <a:spLocks noChangeShapeType="1"/>
          </p:cNvSpPr>
          <p:nvPr/>
        </p:nvSpPr>
        <p:spPr bwMode="auto">
          <a:xfrm rot="5400000">
            <a:off x="5634038" y="5416550"/>
            <a:ext cx="431800" cy="0"/>
          </a:xfrm>
          <a:prstGeom prst="line">
            <a:avLst/>
          </a:prstGeom>
          <a:noFill/>
          <a:ln w="57150">
            <a:solidFill>
              <a:schemeClr val="accent2"/>
            </a:solidFill>
            <a:round/>
            <a:headEnd type="triangl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26" name="Text Box 62"/>
          <p:cNvSpPr txBox="1">
            <a:spLocks noChangeArrowheads="1"/>
          </p:cNvSpPr>
          <p:nvPr/>
        </p:nvSpPr>
        <p:spPr bwMode="auto">
          <a:xfrm>
            <a:off x="5384800" y="4652963"/>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9</a:t>
            </a:r>
            <a:endParaRPr kumimoji="1" lang="en-US" altLang="zh-CN" sz="2800">
              <a:solidFill>
                <a:srgbClr val="FFFFFF"/>
              </a:solidFill>
            </a:endParaRPr>
          </a:p>
        </p:txBody>
      </p:sp>
      <p:grpSp>
        <p:nvGrpSpPr>
          <p:cNvPr id="6" name="Group 63"/>
          <p:cNvGrpSpPr/>
          <p:nvPr/>
        </p:nvGrpSpPr>
        <p:grpSpPr bwMode="auto">
          <a:xfrm>
            <a:off x="3224213" y="6107113"/>
            <a:ext cx="646112" cy="635000"/>
            <a:chOff x="1993" y="3152"/>
            <a:chExt cx="407" cy="400"/>
          </a:xfrm>
        </p:grpSpPr>
        <p:sp>
          <p:nvSpPr>
            <p:cNvPr id="395328" name="Line 64"/>
            <p:cNvSpPr>
              <a:spLocks noChangeShapeType="1"/>
            </p:cNvSpPr>
            <p:nvPr/>
          </p:nvSpPr>
          <p:spPr bwMode="auto">
            <a:xfrm>
              <a:off x="1993" y="3152"/>
              <a:ext cx="407" cy="400"/>
            </a:xfrm>
            <a:prstGeom prst="line">
              <a:avLst/>
            </a:prstGeom>
            <a:noFill/>
            <a:ln w="57150" cap="sq">
              <a:solidFill>
                <a:srgbClr val="FF0000"/>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395329" name="Line 65"/>
            <p:cNvSpPr>
              <a:spLocks noChangeShapeType="1"/>
            </p:cNvSpPr>
            <p:nvPr/>
          </p:nvSpPr>
          <p:spPr bwMode="auto">
            <a:xfrm flipH="1">
              <a:off x="2002" y="3152"/>
              <a:ext cx="373" cy="372"/>
            </a:xfrm>
            <a:prstGeom prst="line">
              <a:avLst/>
            </a:prstGeom>
            <a:noFill/>
            <a:ln w="57150" cap="sq">
              <a:solidFill>
                <a:srgbClr val="FF0000"/>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sp>
        <p:nvSpPr>
          <p:cNvPr id="395330" name="Rectangle 66"/>
          <p:cNvSpPr>
            <a:spLocks noChangeArrowheads="1"/>
          </p:cNvSpPr>
          <p:nvPr/>
        </p:nvSpPr>
        <p:spPr bwMode="auto">
          <a:xfrm>
            <a:off x="1063625" y="2786063"/>
            <a:ext cx="1873250" cy="360362"/>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395331" name="Rectangle 67"/>
          <p:cNvSpPr>
            <a:spLocks noChangeArrowheads="1"/>
          </p:cNvSpPr>
          <p:nvPr/>
        </p:nvSpPr>
        <p:spPr bwMode="auto">
          <a:xfrm>
            <a:off x="6969126" y="1268413"/>
            <a:ext cx="2016125"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395333" name="Rectangle 69"/>
          <p:cNvSpPr>
            <a:spLocks noChangeArrowheads="1"/>
          </p:cNvSpPr>
          <p:nvPr/>
        </p:nvSpPr>
        <p:spPr bwMode="auto">
          <a:xfrm>
            <a:off x="6696076" y="6037264"/>
            <a:ext cx="2735263" cy="776287"/>
          </a:xfrm>
          <a:prstGeom prst="rect">
            <a:avLst/>
          </a:prstGeom>
          <a:solidFill>
            <a:srgbClr val="FFFF99"/>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en-US" altLang="zh-CN">
                <a:solidFill>
                  <a:srgbClr val="000066"/>
                </a:solidFill>
                <a:latin typeface="Courier New" panose="02070309020205020404" pitchFamily="49" charset="0"/>
              </a:rPr>
              <a:t>x</a:t>
            </a:r>
            <a:r>
              <a:rPr lang="en-US" altLang="zh-CN">
                <a:solidFill>
                  <a:srgbClr val="000066"/>
                </a:solidFill>
                <a:latin typeface="Calibri" panose="020F0502020204030204"/>
              </a:rPr>
              <a:t> </a:t>
            </a:r>
            <a:r>
              <a:rPr lang="zh-CN" altLang="en-US">
                <a:solidFill>
                  <a:srgbClr val="000066"/>
                </a:solidFill>
                <a:latin typeface="Calibri" panose="020F0502020204030204"/>
              </a:rPr>
              <a:t>和 </a:t>
            </a:r>
            <a:r>
              <a:rPr lang="en-US" altLang="zh-CN">
                <a:solidFill>
                  <a:srgbClr val="000066"/>
                </a:solidFill>
                <a:latin typeface="Courier New" panose="02070309020205020404" pitchFamily="49" charset="0"/>
              </a:rPr>
              <a:t>y</a:t>
            </a:r>
            <a:r>
              <a:rPr lang="zh-CN" altLang="en-US">
                <a:solidFill>
                  <a:srgbClr val="000066"/>
                </a:solidFill>
                <a:latin typeface="Courier New" panose="02070309020205020404" pitchFamily="49" charset="0"/>
              </a:rPr>
              <a:t>是内部变量</a:t>
            </a:r>
            <a:endParaRPr lang="zh-CN" altLang="en-US">
              <a:solidFill>
                <a:srgbClr val="000066"/>
              </a:solidFill>
              <a:latin typeface="Courier New" panose="02070309020205020404" pitchFamily="49" charset="0"/>
            </a:endParaRPr>
          </a:p>
          <a:p>
            <a:pPr algn="ctr" eaLnBrk="1" fontAlgn="auto" hangingPunct="1">
              <a:spcBef>
                <a:spcPts val="0"/>
              </a:spcBef>
              <a:spcAft>
                <a:spcPts val="0"/>
              </a:spcAft>
              <a:defRPr/>
            </a:pPr>
            <a:r>
              <a:rPr lang="zh-CN" altLang="en-US">
                <a:solidFill>
                  <a:srgbClr val="000066"/>
                </a:solidFill>
                <a:latin typeface="Courier New" panose="02070309020205020404" pitchFamily="49" charset="0"/>
              </a:rPr>
              <a:t>单向值传递</a:t>
            </a:r>
            <a:endParaRPr lang="zh-CN" altLang="en-US" i="1">
              <a:solidFill>
                <a:srgbClr val="FF3300"/>
              </a:solidFill>
              <a:effectLst>
                <a:outerShdw blurRad="38100" dist="38100" dir="2700000" algn="tl">
                  <a:srgbClr val="000000"/>
                </a:outerShdw>
              </a:effectLst>
              <a:latin typeface="Calibri" panose="020F0502020204030204"/>
            </a:endParaRPr>
          </a:p>
        </p:txBody>
      </p:sp>
      <p:sp>
        <p:nvSpPr>
          <p:cNvPr id="433165" name="Rectangle 13"/>
          <p:cNvSpPr>
            <a:spLocks noChangeArrowheads="1"/>
          </p:cNvSpPr>
          <p:nvPr/>
        </p:nvSpPr>
        <p:spPr bwMode="auto">
          <a:xfrm>
            <a:off x="695326" y="227013"/>
            <a:ext cx="8505825" cy="609600"/>
          </a:xfrm>
          <a:prstGeom prst="rect">
            <a:avLst/>
          </a:prstGeom>
          <a:noFill/>
          <a:ln w="9525">
            <a:noFill/>
            <a:miter lim="800000"/>
          </a:ln>
          <a:effectLst>
            <a:outerShdw dist="35921" dir="2700000" algn="ctr" rotWithShape="0">
              <a:schemeClr val="tx1"/>
            </a:outerShdw>
          </a:effectLst>
        </p:spPr>
        <p:txBody>
          <a:bodyPr>
            <a:spAutoFit/>
          </a:bodyPr>
          <a:lstStyle/>
          <a:p>
            <a:pPr algn="ctr" eaLnBrk="1" fontAlgn="auto" hangingPunct="1">
              <a:lnSpc>
                <a:spcPct val="85000"/>
              </a:lnSpc>
              <a:spcBef>
                <a:spcPts val="0"/>
              </a:spcBef>
              <a:spcAft>
                <a:spcPts val="0"/>
              </a:spcAft>
              <a:defRPr/>
            </a:pPr>
            <a:r>
              <a:rPr lang="zh-CN" altLang="en-US" sz="4000" b="0" i="1" kern="0" dirty="0">
                <a:solidFill>
                  <a:srgbClr val="333399">
                    <a:lumMod val="50000"/>
                  </a:srgbClr>
                </a:solidFill>
                <a:effectLst>
                  <a:outerShdw blurRad="38100" dist="38100" dir="2700000" algn="tl">
                    <a:srgbClr val="C0C0C0"/>
                  </a:outerShdw>
                </a:effectLst>
                <a:latin typeface="Calibri" panose="020F0502020204030204"/>
              </a:rPr>
              <a:t>例：编写函数实现两数的互换</a:t>
            </a:r>
            <a:endParaRPr lang="zh-CN" altLang="en-US" sz="4000" b="0" i="1" kern="0" dirty="0">
              <a:solidFill>
                <a:srgbClr val="333399">
                  <a:lumMod val="50000"/>
                </a:srgbClr>
              </a:solidFill>
              <a:effectLst>
                <a:outerShdw blurRad="38100" dist="38100" dir="2700000" algn="tl">
                  <a:srgbClr val="C0C0C0"/>
                </a:outerShdw>
              </a:effectLst>
              <a:latin typeface="Calibri" panose="020F0502020204030204"/>
            </a:endParaRPr>
          </a:p>
        </p:txBody>
      </p:sp>
      <p:sp>
        <p:nvSpPr>
          <p:cNvPr id="30761" name="Text Box 2"/>
          <p:cNvSpPr txBox="1">
            <a:spLocks noChangeArrowheads="1"/>
          </p:cNvSpPr>
          <p:nvPr/>
        </p:nvSpPr>
        <p:spPr bwMode="auto">
          <a:xfrm>
            <a:off x="704850" y="749301"/>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sz="2800">
                <a:solidFill>
                  <a:srgbClr val="000000"/>
                </a:solidFill>
                <a:ea typeface="华文仿宋" panose="02010600040101010101" pitchFamily="2" charset="-122"/>
              </a:rPr>
              <a:t>主调函数</a:t>
            </a:r>
            <a:endParaRPr kumimoji="1" lang="zh-CN" altLang="en-US" sz="2800">
              <a:solidFill>
                <a:srgbClr val="000000"/>
              </a:solidFill>
              <a:ea typeface="华文仿宋" panose="02010600040101010101" pitchFamily="2" charset="-122"/>
            </a:endParaRPr>
          </a:p>
        </p:txBody>
      </p:sp>
      <p:sp>
        <p:nvSpPr>
          <p:cNvPr id="30762" name="Text Box 3"/>
          <p:cNvSpPr txBox="1">
            <a:spLocks noChangeArrowheads="1"/>
          </p:cNvSpPr>
          <p:nvPr/>
        </p:nvSpPr>
        <p:spPr bwMode="auto">
          <a:xfrm>
            <a:off x="7810500" y="749301"/>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sz="2800">
                <a:solidFill>
                  <a:srgbClr val="000000"/>
                </a:solidFill>
                <a:ea typeface="华文仿宋" panose="02010600040101010101" pitchFamily="2" charset="-122"/>
              </a:rPr>
              <a:t>被调函数</a:t>
            </a:r>
            <a:endParaRPr kumimoji="1" lang="zh-CN" altLang="en-US" sz="2800">
              <a:solidFill>
                <a:srgbClr val="000000"/>
              </a:solidFill>
              <a:ea typeface="华文仿宋" panose="0201060004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5330"/>
                                        </p:tgtEl>
                                        <p:attrNameLst>
                                          <p:attrName>style.visibility</p:attrName>
                                        </p:attrNameLst>
                                      </p:cBhvr>
                                      <p:to>
                                        <p:strVal val="visible"/>
                                      </p:to>
                                    </p:set>
                                    <p:anim calcmode="lin" valueType="num">
                                      <p:cBhvr>
                                        <p:cTn id="7" dur="500" fill="hold"/>
                                        <p:tgtEl>
                                          <p:spTgt spid="395330"/>
                                        </p:tgtEl>
                                        <p:attrNameLst>
                                          <p:attrName>ppt_w</p:attrName>
                                        </p:attrNameLst>
                                      </p:cBhvr>
                                      <p:tavLst>
                                        <p:tav tm="0">
                                          <p:val>
                                            <p:fltVal val="0"/>
                                          </p:val>
                                        </p:tav>
                                        <p:tav tm="100000">
                                          <p:val>
                                            <p:strVal val="#ppt_w"/>
                                          </p:val>
                                        </p:tav>
                                      </p:tavLst>
                                    </p:anim>
                                    <p:anim calcmode="lin" valueType="num">
                                      <p:cBhvr>
                                        <p:cTn id="8" dur="500" fill="hold"/>
                                        <p:tgtEl>
                                          <p:spTgt spid="395330"/>
                                        </p:tgtEl>
                                        <p:attrNameLst>
                                          <p:attrName>ppt_h</p:attrName>
                                        </p:attrNameLst>
                                      </p:cBhvr>
                                      <p:tavLst>
                                        <p:tav tm="0">
                                          <p:val>
                                            <p:fltVal val="0"/>
                                          </p:val>
                                        </p:tav>
                                        <p:tav tm="100000">
                                          <p:val>
                                            <p:strVal val="#ppt_h"/>
                                          </p:val>
                                        </p:tav>
                                      </p:tavLst>
                                    </p:anim>
                                    <p:animEffect transition="in" filter="fade">
                                      <p:cBhvr>
                                        <p:cTn id="9" dur="500"/>
                                        <p:tgtEl>
                                          <p:spTgt spid="395330"/>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395280"/>
                                        </p:tgtEl>
                                        <p:attrNameLst>
                                          <p:attrName>style.visibility</p:attrName>
                                        </p:attrNameLst>
                                      </p:cBhvr>
                                      <p:to>
                                        <p:strVal val="visible"/>
                                      </p:to>
                                    </p:set>
                                    <p:animEffect transition="in" filter="randombar(horizontal)">
                                      <p:cBhvr>
                                        <p:cTn id="13" dur="500"/>
                                        <p:tgtEl>
                                          <p:spTgt spid="39528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95276"/>
                                        </p:tgtEl>
                                        <p:attrNameLst>
                                          <p:attrName>style.visibility</p:attrName>
                                        </p:attrNameLst>
                                      </p:cBhvr>
                                      <p:to>
                                        <p:strVal val="visible"/>
                                      </p:to>
                                    </p:set>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395270"/>
                                        </p:tgtEl>
                                        <p:attrNameLst>
                                          <p:attrName>style.visibility</p:attrName>
                                        </p:attrNameLst>
                                      </p:cBhvr>
                                      <p:to>
                                        <p:strVal val="visible"/>
                                      </p:to>
                                    </p:set>
                                    <p:animEffect transition="in" filter="barn(outVertical)">
                                      <p:cBhvr>
                                        <p:cTn id="21" dur="500"/>
                                        <p:tgtEl>
                                          <p:spTgt spid="39527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395275"/>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395277"/>
                                        </p:tgtEl>
                                        <p:attrNameLst>
                                          <p:attrName>style.visibility</p:attrName>
                                        </p:attrNameLst>
                                      </p:cBhvr>
                                      <p:to>
                                        <p:strVal val="visible"/>
                                      </p:to>
                                    </p:set>
                                  </p:childTnLst>
                                </p:cTn>
                              </p:par>
                            </p:childTnLst>
                          </p:cTn>
                        </p:par>
                        <p:par>
                          <p:cTn id="28" fill="hold">
                            <p:stCondLst>
                              <p:cond delay="2000"/>
                            </p:stCondLst>
                            <p:childTnLst>
                              <p:par>
                                <p:cTn id="29" presetID="16" presetClass="entr" presetSubtype="37" fill="hold" grpId="0" nodeType="afterEffect">
                                  <p:stCondLst>
                                    <p:cond delay="0"/>
                                  </p:stCondLst>
                                  <p:childTnLst>
                                    <p:set>
                                      <p:cBhvr>
                                        <p:cTn id="30" dur="1" fill="hold">
                                          <p:stCondLst>
                                            <p:cond delay="0"/>
                                          </p:stCondLst>
                                        </p:cTn>
                                        <p:tgtEl>
                                          <p:spTgt spid="395273"/>
                                        </p:tgtEl>
                                        <p:attrNameLst>
                                          <p:attrName>style.visibility</p:attrName>
                                        </p:attrNameLst>
                                      </p:cBhvr>
                                      <p:to>
                                        <p:strVal val="visible"/>
                                      </p:to>
                                    </p:set>
                                    <p:animEffect transition="in" filter="barn(outVertical)">
                                      <p:cBhvr>
                                        <p:cTn id="31" dur="500"/>
                                        <p:tgtEl>
                                          <p:spTgt spid="395273"/>
                                        </p:tgtEl>
                                      </p:cBhvr>
                                    </p:animEffec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395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95331"/>
                                        </p:tgtEl>
                                        <p:attrNameLst>
                                          <p:attrName>style.visibility</p:attrName>
                                        </p:attrNameLst>
                                      </p:cBhvr>
                                      <p:to>
                                        <p:strVal val="visible"/>
                                      </p:to>
                                    </p:set>
                                    <p:anim calcmode="lin" valueType="num">
                                      <p:cBhvr>
                                        <p:cTn id="39" dur="500" fill="hold"/>
                                        <p:tgtEl>
                                          <p:spTgt spid="395331"/>
                                        </p:tgtEl>
                                        <p:attrNameLst>
                                          <p:attrName>ppt_w</p:attrName>
                                        </p:attrNameLst>
                                      </p:cBhvr>
                                      <p:tavLst>
                                        <p:tav tm="0">
                                          <p:val>
                                            <p:fltVal val="0"/>
                                          </p:val>
                                        </p:tav>
                                        <p:tav tm="100000">
                                          <p:val>
                                            <p:strVal val="#ppt_w"/>
                                          </p:val>
                                        </p:tav>
                                      </p:tavLst>
                                    </p:anim>
                                    <p:anim calcmode="lin" valueType="num">
                                      <p:cBhvr>
                                        <p:cTn id="40" dur="500" fill="hold"/>
                                        <p:tgtEl>
                                          <p:spTgt spid="395331"/>
                                        </p:tgtEl>
                                        <p:attrNameLst>
                                          <p:attrName>ppt_h</p:attrName>
                                        </p:attrNameLst>
                                      </p:cBhvr>
                                      <p:tavLst>
                                        <p:tav tm="0">
                                          <p:val>
                                            <p:fltVal val="0"/>
                                          </p:val>
                                        </p:tav>
                                        <p:tav tm="100000">
                                          <p:val>
                                            <p:strVal val="#ppt_h"/>
                                          </p:val>
                                        </p:tav>
                                      </p:tavLst>
                                    </p:anim>
                                    <p:animEffect transition="in" filter="fade">
                                      <p:cBhvr>
                                        <p:cTn id="41" dur="500"/>
                                        <p:tgtEl>
                                          <p:spTgt spid="395331"/>
                                        </p:tgtEl>
                                      </p:cBhvr>
                                    </p:animEffect>
                                  </p:childTnLst>
                                </p:cTn>
                              </p:par>
                            </p:childTnLst>
                          </p:cTn>
                        </p:par>
                        <p:par>
                          <p:cTn id="42" fill="hold">
                            <p:stCondLst>
                              <p:cond delay="500"/>
                            </p:stCondLst>
                            <p:childTnLst>
                              <p:par>
                                <p:cTn id="43" presetID="14" presetClass="entr" presetSubtype="10" fill="hold" grpId="0" nodeType="afterEffect">
                                  <p:stCondLst>
                                    <p:cond delay="0"/>
                                  </p:stCondLst>
                                  <p:childTnLst>
                                    <p:set>
                                      <p:cBhvr>
                                        <p:cTn id="44" dur="1" fill="hold">
                                          <p:stCondLst>
                                            <p:cond delay="0"/>
                                          </p:stCondLst>
                                        </p:cTn>
                                        <p:tgtEl>
                                          <p:spTgt spid="395281"/>
                                        </p:tgtEl>
                                        <p:attrNameLst>
                                          <p:attrName>style.visibility</p:attrName>
                                        </p:attrNameLst>
                                      </p:cBhvr>
                                      <p:to>
                                        <p:strVal val="visible"/>
                                      </p:to>
                                    </p:set>
                                    <p:animEffect transition="in" filter="randombar(horizontal)">
                                      <p:cBhvr>
                                        <p:cTn id="45" dur="500"/>
                                        <p:tgtEl>
                                          <p:spTgt spid="39528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95304"/>
                                        </p:tgtEl>
                                        <p:attrNameLst>
                                          <p:attrName>style.visibility</p:attrName>
                                        </p:attrNameLst>
                                      </p:cBhvr>
                                      <p:to>
                                        <p:strVal val="visible"/>
                                      </p:to>
                                    </p:set>
                                  </p:childTnLst>
                                </p:cTn>
                              </p:par>
                            </p:childTnLst>
                          </p:cTn>
                        </p:par>
                        <p:par>
                          <p:cTn id="50" fill="hold">
                            <p:stCondLst>
                              <p:cond delay="500"/>
                            </p:stCondLst>
                            <p:childTnLst>
                              <p:par>
                                <p:cTn id="51" presetID="16" presetClass="entr" presetSubtype="37" fill="hold" grpId="0" nodeType="afterEffect">
                                  <p:stCondLst>
                                    <p:cond delay="0"/>
                                  </p:stCondLst>
                                  <p:childTnLst>
                                    <p:set>
                                      <p:cBhvr>
                                        <p:cTn id="52" dur="1" fill="hold">
                                          <p:stCondLst>
                                            <p:cond delay="0"/>
                                          </p:stCondLst>
                                        </p:cTn>
                                        <p:tgtEl>
                                          <p:spTgt spid="395272"/>
                                        </p:tgtEl>
                                        <p:attrNameLst>
                                          <p:attrName>style.visibility</p:attrName>
                                        </p:attrNameLst>
                                      </p:cBhvr>
                                      <p:to>
                                        <p:strVal val="visible"/>
                                      </p:to>
                                    </p:set>
                                    <p:animEffect transition="in" filter="barn(outVertical)">
                                      <p:cBhvr>
                                        <p:cTn id="53" dur="500"/>
                                        <p:tgtEl>
                                          <p:spTgt spid="395272"/>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395305"/>
                                        </p:tgtEl>
                                        <p:attrNameLst>
                                          <p:attrName>style.visibility</p:attrName>
                                        </p:attrNameLst>
                                      </p:cBhvr>
                                      <p:to>
                                        <p:strVal val="visible"/>
                                      </p:to>
                                    </p:set>
                                  </p:childTnLst>
                                </p:cTn>
                              </p:par>
                            </p:childTnLst>
                          </p:cTn>
                        </p:par>
                        <p:par>
                          <p:cTn id="57" fill="hold">
                            <p:stCondLst>
                              <p:cond delay="1500"/>
                            </p:stCondLst>
                            <p:childTnLst>
                              <p:par>
                                <p:cTn id="58" presetID="16" presetClass="entr" presetSubtype="37" fill="hold" grpId="0" nodeType="afterEffect">
                                  <p:stCondLst>
                                    <p:cond delay="0"/>
                                  </p:stCondLst>
                                  <p:childTnLst>
                                    <p:set>
                                      <p:cBhvr>
                                        <p:cTn id="59" dur="1" fill="hold">
                                          <p:stCondLst>
                                            <p:cond delay="0"/>
                                          </p:stCondLst>
                                        </p:cTn>
                                        <p:tgtEl>
                                          <p:spTgt spid="395271"/>
                                        </p:tgtEl>
                                        <p:attrNameLst>
                                          <p:attrName>style.visibility</p:attrName>
                                        </p:attrNameLst>
                                      </p:cBhvr>
                                      <p:to>
                                        <p:strVal val="visible"/>
                                      </p:to>
                                    </p:set>
                                    <p:animEffect transition="in" filter="barn(outVertical)">
                                      <p:cBhvr>
                                        <p:cTn id="60" dur="500"/>
                                        <p:tgtEl>
                                          <p:spTgt spid="395271"/>
                                        </p:tgtEl>
                                      </p:cBhvr>
                                    </p:animEffect>
                                  </p:childTnLst>
                                </p:cTn>
                              </p:par>
                            </p:childTnLst>
                          </p:cTn>
                        </p:par>
                        <p:par>
                          <p:cTn id="61" fill="hold">
                            <p:stCondLst>
                              <p:cond delay="2000"/>
                            </p:stCondLst>
                            <p:childTnLst>
                              <p:par>
                                <p:cTn id="62" presetID="16" presetClass="entr" presetSubtype="37" fill="hold" grpId="0" nodeType="afterEffect">
                                  <p:stCondLst>
                                    <p:cond delay="0"/>
                                  </p:stCondLst>
                                  <p:childTnLst>
                                    <p:set>
                                      <p:cBhvr>
                                        <p:cTn id="63" dur="1" fill="hold">
                                          <p:stCondLst>
                                            <p:cond delay="0"/>
                                          </p:stCondLst>
                                        </p:cTn>
                                        <p:tgtEl>
                                          <p:spTgt spid="395312"/>
                                        </p:tgtEl>
                                        <p:attrNameLst>
                                          <p:attrName>style.visibility</p:attrName>
                                        </p:attrNameLst>
                                      </p:cBhvr>
                                      <p:to>
                                        <p:strVal val="visible"/>
                                      </p:to>
                                    </p:set>
                                    <p:animEffect transition="in" filter="barn(outVertical)">
                                      <p:cBhvr>
                                        <p:cTn id="64" dur="500"/>
                                        <p:tgtEl>
                                          <p:spTgt spid="395312"/>
                                        </p:tgtEl>
                                      </p:cBhvr>
                                    </p:animEffect>
                                  </p:childTnLst>
                                </p:cTn>
                              </p:par>
                            </p:childTnLst>
                          </p:cTn>
                        </p:par>
                        <p:par>
                          <p:cTn id="65" fill="hold">
                            <p:stCondLst>
                              <p:cond delay="2500"/>
                            </p:stCondLst>
                            <p:childTnLst>
                              <p:par>
                                <p:cTn id="66" presetID="1" presetClass="entr" presetSubtype="0" fill="hold" grpId="0" nodeType="afterEffect">
                                  <p:stCondLst>
                                    <p:cond delay="0"/>
                                  </p:stCondLst>
                                  <p:childTnLst>
                                    <p:set>
                                      <p:cBhvr>
                                        <p:cTn id="67" dur="1" fill="hold">
                                          <p:stCondLst>
                                            <p:cond delay="499"/>
                                          </p:stCondLst>
                                        </p:cTn>
                                        <p:tgtEl>
                                          <p:spTgt spid="39531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left)">
                                      <p:cBhvr>
                                        <p:cTn id="72" dur="500"/>
                                        <p:tgtEl>
                                          <p:spTgt spid="2"/>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9527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2"/>
                                        </p:tgtEl>
                                        <p:attrNameLst>
                                          <p:attrName>style.visibility</p:attrName>
                                        </p:attrNameLst>
                                      </p:cBhvr>
                                      <p:to>
                                        <p:strVal val="hidden"/>
                                      </p:to>
                                    </p:set>
                                  </p:childTnLst>
                                </p:cTn>
                              </p:par>
                            </p:childTnLst>
                          </p:cTn>
                        </p:par>
                        <p:par>
                          <p:cTn id="80" fill="hold">
                            <p:stCondLst>
                              <p:cond delay="0"/>
                            </p:stCondLst>
                            <p:childTnLst>
                              <p:par>
                                <p:cTn id="81" presetID="22" presetClass="entr" presetSubtype="8" fill="hold"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499"/>
                                          </p:stCondLst>
                                        </p:cTn>
                                        <p:tgtEl>
                                          <p:spTgt spid="3952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
                                        </p:tgtEl>
                                        <p:attrNameLst>
                                          <p:attrName>style.visibility</p:attrName>
                                        </p:attrNameLst>
                                      </p:cBhvr>
                                      <p:to>
                                        <p:strVal val="hidden"/>
                                      </p:to>
                                    </p:set>
                                  </p:childTnLst>
                                </p:cTn>
                              </p:par>
                            </p:childTnLst>
                          </p:cTn>
                        </p:par>
                        <p:par>
                          <p:cTn id="91" fill="hold">
                            <p:stCondLst>
                              <p:cond delay="0"/>
                            </p:stCondLst>
                            <p:childTnLst>
                              <p:par>
                                <p:cTn id="92" presetID="22" presetClass="entr" presetSubtype="4" fill="hold" nodeType="afterEffect">
                                  <p:stCondLst>
                                    <p:cond delay="0"/>
                                  </p:stCondLst>
                                  <p:childTnLst>
                                    <p:set>
                                      <p:cBhvr>
                                        <p:cTn id="93" dur="1" fill="hold">
                                          <p:stCondLst>
                                            <p:cond delay="0"/>
                                          </p:stCondLst>
                                        </p:cTn>
                                        <p:tgtEl>
                                          <p:spTgt spid="395314"/>
                                        </p:tgtEl>
                                        <p:attrNameLst>
                                          <p:attrName>style.visibility</p:attrName>
                                        </p:attrNameLst>
                                      </p:cBhvr>
                                      <p:to>
                                        <p:strVal val="visible"/>
                                      </p:to>
                                    </p:set>
                                    <p:animEffect transition="in" filter="wipe(down)">
                                      <p:cBhvr>
                                        <p:cTn id="94" dur="500"/>
                                        <p:tgtEl>
                                          <p:spTgt spid="395314"/>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395315"/>
                                        </p:tgtEl>
                                        <p:attrNameLst>
                                          <p:attrName>style.visibility</p:attrName>
                                        </p:attrNameLst>
                                      </p:cBhvr>
                                      <p:to>
                                        <p:strVal val="visible"/>
                                      </p:to>
                                    </p:set>
                                    <p:animEffect transition="in" filter="wipe(left)">
                                      <p:cBhvr>
                                        <p:cTn id="98" dur="500"/>
                                        <p:tgtEl>
                                          <p:spTgt spid="395315"/>
                                        </p:tgtEl>
                                      </p:cBhvr>
                                    </p:animEffec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0"/>
                                          </p:stCondLst>
                                        </p:cTn>
                                        <p:tgtEl>
                                          <p:spTgt spid="39531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395323"/>
                                        </p:tgtEl>
                                        <p:attrNameLst>
                                          <p:attrName>style.visibility</p:attrName>
                                        </p:attrNameLst>
                                      </p:cBhvr>
                                      <p:to>
                                        <p:strVal val="visible"/>
                                      </p:to>
                                    </p:set>
                                    <p:animEffect transition="in" filter="wipe(up)">
                                      <p:cBhvr>
                                        <p:cTn id="106" dur="500"/>
                                        <p:tgtEl>
                                          <p:spTgt spid="395323"/>
                                        </p:tgtEl>
                                      </p:cBhvr>
                                    </p:animEffect>
                                  </p:childTnLst>
                                </p:cTn>
                              </p:par>
                            </p:childTnLst>
                          </p:cTn>
                        </p:par>
                        <p:par>
                          <p:cTn id="107" fill="hold">
                            <p:stCondLst>
                              <p:cond delay="500"/>
                            </p:stCondLst>
                            <p:childTnLst>
                              <p:par>
                                <p:cTn id="108" presetID="22" presetClass="entr" presetSubtype="2" fill="hold" nodeType="afterEffect">
                                  <p:stCondLst>
                                    <p:cond delay="0"/>
                                  </p:stCondLst>
                                  <p:childTnLst>
                                    <p:set>
                                      <p:cBhvr>
                                        <p:cTn id="109" dur="1" fill="hold">
                                          <p:stCondLst>
                                            <p:cond delay="0"/>
                                          </p:stCondLst>
                                        </p:cTn>
                                        <p:tgtEl>
                                          <p:spTgt spid="395322"/>
                                        </p:tgtEl>
                                        <p:attrNameLst>
                                          <p:attrName>style.visibility</p:attrName>
                                        </p:attrNameLst>
                                      </p:cBhvr>
                                      <p:to>
                                        <p:strVal val="visible"/>
                                      </p:to>
                                    </p:set>
                                    <p:animEffect transition="in" filter="wipe(right)">
                                      <p:cBhvr>
                                        <p:cTn id="110" dur="500"/>
                                        <p:tgtEl>
                                          <p:spTgt spid="395322"/>
                                        </p:tgtEl>
                                      </p:cBhvr>
                                    </p:animEffect>
                                  </p:childTnLst>
                                </p:cTn>
                              </p:par>
                            </p:childTnLst>
                          </p:cTn>
                        </p:par>
                        <p:par>
                          <p:cTn id="111" fill="hold">
                            <p:stCondLst>
                              <p:cond delay="1000"/>
                            </p:stCondLst>
                            <p:childTnLst>
                              <p:par>
                                <p:cTn id="112" presetID="22" presetClass="entr" presetSubtype="4" fill="hold" nodeType="afterEffect">
                                  <p:stCondLst>
                                    <p:cond delay="0"/>
                                  </p:stCondLst>
                                  <p:childTnLst>
                                    <p:set>
                                      <p:cBhvr>
                                        <p:cTn id="113" dur="1" fill="hold">
                                          <p:stCondLst>
                                            <p:cond delay="0"/>
                                          </p:stCondLst>
                                        </p:cTn>
                                        <p:tgtEl>
                                          <p:spTgt spid="395324"/>
                                        </p:tgtEl>
                                        <p:attrNameLst>
                                          <p:attrName>style.visibility</p:attrName>
                                        </p:attrNameLst>
                                      </p:cBhvr>
                                      <p:to>
                                        <p:strVal val="visible"/>
                                      </p:to>
                                    </p:set>
                                    <p:animEffect transition="in" filter="wipe(down)">
                                      <p:cBhvr>
                                        <p:cTn id="114" dur="500"/>
                                        <p:tgtEl>
                                          <p:spTgt spid="395324"/>
                                        </p:tgtEl>
                                      </p:cBhvr>
                                    </p:animEffect>
                                  </p:childTnLst>
                                </p:cTn>
                              </p:par>
                            </p:childTnLst>
                          </p:cTn>
                        </p:par>
                        <p:par>
                          <p:cTn id="115" fill="hold">
                            <p:stCondLst>
                              <p:cond delay="1500"/>
                            </p:stCondLst>
                            <p:childTnLst>
                              <p:par>
                                <p:cTn id="116" presetID="1" presetClass="entr" presetSubtype="0" fill="hold" grpId="0" nodeType="afterEffect">
                                  <p:stCondLst>
                                    <p:cond delay="0"/>
                                  </p:stCondLst>
                                  <p:childTnLst>
                                    <p:set>
                                      <p:cBhvr>
                                        <p:cTn id="117" dur="1" fill="hold">
                                          <p:stCondLst>
                                            <p:cond delay="0"/>
                                          </p:stCondLst>
                                        </p:cTn>
                                        <p:tgtEl>
                                          <p:spTgt spid="395326"/>
                                        </p:tgtEl>
                                        <p:attrNameLst>
                                          <p:attrName>style.visibility</p:attrName>
                                        </p:attrNameLst>
                                      </p:cBhvr>
                                      <p:to>
                                        <p:strVal val="visible"/>
                                      </p:to>
                                    </p:set>
                                  </p:childTnLst>
                                </p:cTn>
                              </p:par>
                            </p:childTnLst>
                          </p:cTn>
                        </p:par>
                        <p:par>
                          <p:cTn id="118" fill="hold">
                            <p:stCondLst>
                              <p:cond delay="1500"/>
                            </p:stCondLst>
                            <p:childTnLst>
                              <p:par>
                                <p:cTn id="119" presetID="1" presetClass="exit" presetSubtype="0" fill="hold" grpId="1" nodeType="afterEffect">
                                  <p:stCondLst>
                                    <p:cond delay="0"/>
                                  </p:stCondLst>
                                  <p:childTnLst>
                                    <p:set>
                                      <p:cBhvr>
                                        <p:cTn id="120" dur="1" fill="hold">
                                          <p:stCondLst>
                                            <p:cond delay="0"/>
                                          </p:stCondLst>
                                        </p:cTn>
                                        <p:tgtEl>
                                          <p:spTgt spid="39527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395319"/>
                                        </p:tgtEl>
                                        <p:attrNameLst>
                                          <p:attrName>style.visibility</p:attrName>
                                        </p:attrNameLst>
                                      </p:cBhvr>
                                      <p:to>
                                        <p:strVal val="visible"/>
                                      </p:to>
                                    </p:set>
                                    <p:animEffect transition="in" filter="wipe(left)">
                                      <p:cBhvr>
                                        <p:cTn id="125" dur="500"/>
                                        <p:tgtEl>
                                          <p:spTgt spid="395319"/>
                                        </p:tgtEl>
                                      </p:cBhvr>
                                    </p:animEffect>
                                  </p:childTnLst>
                                </p:cTn>
                              </p:par>
                            </p:childTnLst>
                          </p:cTn>
                        </p:par>
                        <p:par>
                          <p:cTn id="126" fill="hold">
                            <p:stCondLst>
                              <p:cond delay="500"/>
                            </p:stCondLst>
                            <p:childTnLst>
                              <p:par>
                                <p:cTn id="127" presetID="22" presetClass="entr" presetSubtype="1" fill="hold" nodeType="afterEffect">
                                  <p:stCondLst>
                                    <p:cond delay="0"/>
                                  </p:stCondLst>
                                  <p:childTnLst>
                                    <p:set>
                                      <p:cBhvr>
                                        <p:cTn id="128" dur="1" fill="hold">
                                          <p:stCondLst>
                                            <p:cond delay="0"/>
                                          </p:stCondLst>
                                        </p:cTn>
                                        <p:tgtEl>
                                          <p:spTgt spid="395318"/>
                                        </p:tgtEl>
                                        <p:attrNameLst>
                                          <p:attrName>style.visibility</p:attrName>
                                        </p:attrNameLst>
                                      </p:cBhvr>
                                      <p:to>
                                        <p:strVal val="visible"/>
                                      </p:to>
                                    </p:set>
                                    <p:animEffect transition="in" filter="wipe(up)">
                                      <p:cBhvr>
                                        <p:cTn id="129" dur="500"/>
                                        <p:tgtEl>
                                          <p:spTgt spid="395318"/>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95311"/>
                                        </p:tgtEl>
                                        <p:attrNameLst>
                                          <p:attrName>style.visibility</p:attrName>
                                        </p:attrNameLst>
                                      </p:cBhvr>
                                      <p:to>
                                        <p:strVal val="visible"/>
                                      </p:to>
                                    </p:set>
                                  </p:childTnLst>
                                </p:cTn>
                              </p:par>
                            </p:childTnLst>
                          </p:cTn>
                        </p:par>
                        <p:par>
                          <p:cTn id="133" fill="hold">
                            <p:stCondLst>
                              <p:cond delay="1000"/>
                            </p:stCondLst>
                            <p:childTnLst>
                              <p:par>
                                <p:cTn id="134" presetID="1" presetClass="exit" presetSubtype="0" fill="hold" grpId="1" nodeType="afterEffect">
                                  <p:stCondLst>
                                    <p:cond delay="0"/>
                                  </p:stCondLst>
                                  <p:childTnLst>
                                    <p:set>
                                      <p:cBhvr>
                                        <p:cTn id="135" dur="1" fill="hold">
                                          <p:stCondLst>
                                            <p:cond delay="0"/>
                                          </p:stCondLst>
                                        </p:cTn>
                                        <p:tgtEl>
                                          <p:spTgt spid="39529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6" presetClass="entr" presetSubtype="37" fill="hold" nodeType="clickEffect">
                                  <p:stCondLst>
                                    <p:cond delay="0"/>
                                  </p:stCondLst>
                                  <p:childTnLst>
                                    <p:set>
                                      <p:cBhvr>
                                        <p:cTn id="139" dur="1" fill="hold">
                                          <p:stCondLst>
                                            <p:cond delay="0"/>
                                          </p:stCondLst>
                                        </p:cTn>
                                        <p:tgtEl>
                                          <p:spTgt spid="4"/>
                                        </p:tgtEl>
                                        <p:attrNameLst>
                                          <p:attrName>style.visibility</p:attrName>
                                        </p:attrNameLst>
                                      </p:cBhvr>
                                      <p:to>
                                        <p:strVal val="visible"/>
                                      </p:to>
                                    </p:set>
                                    <p:animEffect transition="in" filter="barn(outVertical)">
                                      <p:cBhvr>
                                        <p:cTn id="140" dur="500"/>
                                        <p:tgtEl>
                                          <p:spTgt spid="4"/>
                                        </p:tgtEl>
                                      </p:cBhvr>
                                    </p:animEffect>
                                  </p:childTnLst>
                                </p:cTn>
                              </p:par>
                            </p:childTnLst>
                          </p:cTn>
                        </p:par>
                      </p:childTnLst>
                    </p:cTn>
                  </p:par>
                  <p:par>
                    <p:cTn id="141" fill="hold">
                      <p:stCondLst>
                        <p:cond delay="indefinite"/>
                      </p:stCondLst>
                      <p:childTnLst>
                        <p:par>
                          <p:cTn id="142" fill="hold">
                            <p:stCondLst>
                              <p:cond delay="0"/>
                            </p:stCondLst>
                            <p:childTnLst>
                              <p:par>
                                <p:cTn id="143" presetID="16" presetClass="entr" presetSubtype="37" fill="hold" nodeType="clickEffect">
                                  <p:stCondLst>
                                    <p:cond delay="0"/>
                                  </p:stCondLst>
                                  <p:childTnLst>
                                    <p:set>
                                      <p:cBhvr>
                                        <p:cTn id="144" dur="1" fill="hold">
                                          <p:stCondLst>
                                            <p:cond delay="0"/>
                                          </p:stCondLst>
                                        </p:cTn>
                                        <p:tgtEl>
                                          <p:spTgt spid="5"/>
                                        </p:tgtEl>
                                        <p:attrNameLst>
                                          <p:attrName>style.visibility</p:attrName>
                                        </p:attrNameLst>
                                      </p:cBhvr>
                                      <p:to>
                                        <p:strVal val="visible"/>
                                      </p:to>
                                    </p:set>
                                    <p:animEffect transition="in" filter="barn(outVertical)">
                                      <p:cBhvr>
                                        <p:cTn id="145" dur="500"/>
                                        <p:tgtEl>
                                          <p:spTgt spid="5"/>
                                        </p:tgtEl>
                                      </p:cBhvr>
                                    </p:animEffect>
                                  </p:childTnLst>
                                </p:cTn>
                              </p:par>
                            </p:childTnLst>
                          </p:cTn>
                        </p:par>
                        <p:par>
                          <p:cTn id="146" fill="hold">
                            <p:stCondLst>
                              <p:cond delay="500"/>
                            </p:stCondLst>
                            <p:childTnLst>
                              <p:par>
                                <p:cTn id="147" presetID="9" presetClass="entr" presetSubtype="0" fill="hold" nodeType="afterEffect">
                                  <p:stCondLst>
                                    <p:cond delay="0"/>
                                  </p:stCondLst>
                                  <p:childTnLst>
                                    <p:set>
                                      <p:cBhvr>
                                        <p:cTn id="148" dur="1" fill="hold">
                                          <p:stCondLst>
                                            <p:cond delay="0"/>
                                          </p:stCondLst>
                                        </p:cTn>
                                        <p:tgtEl>
                                          <p:spTgt spid="6"/>
                                        </p:tgtEl>
                                        <p:attrNameLst>
                                          <p:attrName>style.visibility</p:attrName>
                                        </p:attrNameLst>
                                      </p:cBhvr>
                                      <p:to>
                                        <p:strVal val="visible"/>
                                      </p:to>
                                    </p:set>
                                    <p:animEffect transition="in" filter="dissolve">
                                      <p:cBhvr>
                                        <p:cTn id="149" dur="500"/>
                                        <p:tgtEl>
                                          <p:spTgt spid="6"/>
                                        </p:tgtEl>
                                      </p:cBhvr>
                                    </p:animEffect>
                                  </p:childTnLst>
                                  <p:subTnLst>
                                    <p:audio>
                                      <p:cMediaNode>
                                        <p:cTn display="0" masterRel="sameClick">
                                          <p:stCondLst>
                                            <p:cond evt="begin" delay="0">
                                              <p:tn val="147"/>
                                            </p:cond>
                                          </p:stCondLst>
                                          <p:endCondLst>
                                            <p:cond evt="onStopAudio" delay="0">
                                              <p:tgtEl>
                                                <p:sldTgt/>
                                              </p:tgtEl>
                                            </p:cond>
                                          </p:endCondLst>
                                        </p:cTn>
                                        <p:tgtEl>
                                          <p:sndTgt r:embed="rId1" name="DING.WAV"/>
                                        </p:tgtEl>
                                      </p:cMediaNode>
                                    </p:audio>
                                  </p:sub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395333"/>
                                        </p:tgtEl>
                                        <p:attrNameLst>
                                          <p:attrName>style.visibility</p:attrName>
                                        </p:attrNameLst>
                                      </p:cBhvr>
                                      <p:to>
                                        <p:strVal val="visible"/>
                                      </p:to>
                                    </p:set>
                                    <p:anim calcmode="lin" valueType="num">
                                      <p:cBhvr>
                                        <p:cTn id="154" dur="500" fill="hold"/>
                                        <p:tgtEl>
                                          <p:spTgt spid="395333"/>
                                        </p:tgtEl>
                                        <p:attrNameLst>
                                          <p:attrName>ppt_w</p:attrName>
                                        </p:attrNameLst>
                                      </p:cBhvr>
                                      <p:tavLst>
                                        <p:tav tm="0">
                                          <p:val>
                                            <p:fltVal val="0"/>
                                          </p:val>
                                        </p:tav>
                                        <p:tav tm="100000">
                                          <p:val>
                                            <p:strVal val="#ppt_w"/>
                                          </p:val>
                                        </p:tav>
                                      </p:tavLst>
                                    </p:anim>
                                    <p:anim calcmode="lin" valueType="num">
                                      <p:cBhvr>
                                        <p:cTn id="155" dur="500" fill="hold"/>
                                        <p:tgtEl>
                                          <p:spTgt spid="395333"/>
                                        </p:tgtEl>
                                        <p:attrNameLst>
                                          <p:attrName>ppt_h</p:attrName>
                                        </p:attrNameLst>
                                      </p:cBhvr>
                                      <p:tavLst>
                                        <p:tav tm="0">
                                          <p:val>
                                            <p:fltVal val="0"/>
                                          </p:val>
                                        </p:tav>
                                        <p:tav tm="100000">
                                          <p:val>
                                            <p:strVal val="#ppt_h"/>
                                          </p:val>
                                        </p:tav>
                                      </p:tavLst>
                                    </p:anim>
                                    <p:animEffect transition="in" filter="fade">
                                      <p:cBhvr>
                                        <p:cTn id="156" dur="500"/>
                                        <p:tgtEl>
                                          <p:spTgt spid="395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0" grpId="0" animBg="1" autoUpdateAnimBg="0"/>
      <p:bldP spid="395271" grpId="0" animBg="1" autoUpdateAnimBg="0"/>
      <p:bldP spid="395272" grpId="0" animBg="1" autoUpdateAnimBg="0"/>
      <p:bldP spid="395273" grpId="0" animBg="1" autoUpdateAnimBg="0"/>
      <p:bldP spid="395274" grpId="0" autoUpdateAnimBg="0"/>
      <p:bldP spid="395274" grpId="1"/>
      <p:bldP spid="395275" grpId="0" autoUpdateAnimBg="0"/>
      <p:bldP spid="395276" grpId="0" autoUpdateAnimBg="0"/>
      <p:bldP spid="395277" grpId="0" autoUpdateAnimBg="0"/>
      <p:bldP spid="395280" grpId="0" animBg="1" autoUpdateAnimBg="0"/>
      <p:bldP spid="395281" grpId="0" animBg="1" autoUpdateAnimBg="0"/>
      <p:bldP spid="395290" grpId="0" autoUpdateAnimBg="0"/>
      <p:bldP spid="395290" grpId="1"/>
      <p:bldP spid="395291" grpId="0" autoUpdateAnimBg="0"/>
      <p:bldP spid="395304" grpId="0" autoUpdateAnimBg="0"/>
      <p:bldP spid="395305" grpId="0" autoUpdateAnimBg="0"/>
      <p:bldP spid="395311" grpId="0"/>
      <p:bldP spid="395312" grpId="0" animBg="1" autoUpdateAnimBg="0"/>
      <p:bldP spid="395310" grpId="0"/>
      <p:bldP spid="395313" grpId="0" autoUpdateAnimBg="0"/>
      <p:bldP spid="395326" grpId="0"/>
      <p:bldP spid="395330" grpId="0" animBg="1"/>
      <p:bldP spid="395331" grpId="0" animBg="1"/>
      <p:bldP spid="3953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B0FE891-570D-4121-8600-B57DB0E51948}" type="slidenum">
              <a:rPr lang="zh-CN" altLang="en-US" b="0">
                <a:solidFill>
                  <a:srgbClr val="000000"/>
                </a:solidFill>
              </a:rPr>
            </a:fld>
            <a:endParaRPr lang="zh-CN" altLang="en-US" b="0">
              <a:solidFill>
                <a:srgbClr val="000000"/>
              </a:solidFill>
            </a:endParaRPr>
          </a:p>
        </p:txBody>
      </p:sp>
      <p:sp>
        <p:nvSpPr>
          <p:cNvPr id="6147" name="矩形 6"/>
          <p:cNvSpPr>
            <a:spLocks noChangeArrowheads="1"/>
          </p:cNvSpPr>
          <p:nvPr/>
        </p:nvSpPr>
        <p:spPr bwMode="auto">
          <a:xfrm>
            <a:off x="463061" y="4672015"/>
            <a:ext cx="803030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200" b="0" dirty="0">
                <a:solidFill>
                  <a:srgbClr val="0000CC"/>
                </a:solidFill>
                <a:latin typeface="Calibri" panose="020F0502020204030204"/>
              </a:rPr>
              <a:t>void </a:t>
            </a:r>
            <a:r>
              <a:rPr lang="en-US" altLang="zh-CN" sz="2200" b="0" dirty="0" err="1">
                <a:solidFill>
                  <a:srgbClr val="0000CC"/>
                </a:solidFill>
                <a:latin typeface="Calibri" panose="020F0502020204030204"/>
              </a:rPr>
              <a:t>useGlobal</a:t>
            </a:r>
            <a:r>
              <a:rPr lang="en-US" altLang="zh-CN" sz="2200" b="0" dirty="0">
                <a:solidFill>
                  <a:srgbClr val="0000CC"/>
                </a:solidFill>
                <a:latin typeface="Calibri" panose="020F0502020204030204"/>
              </a:rPr>
              <a:t>(void)</a:t>
            </a:r>
            <a:endParaRPr lang="zh-CN" altLang="zh-CN" sz="2200" b="0" dirty="0">
              <a:solidFill>
                <a:srgbClr val="0000CC"/>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nglobal</a:t>
            </a:r>
            <a:r>
              <a:rPr lang="en-US" altLang="zh-CN" sz="2200" b="0" dirty="0">
                <a:solidFill>
                  <a:srgbClr val="000000"/>
                </a:solidFill>
                <a:latin typeface="Calibri" panose="020F0502020204030204"/>
              </a:rPr>
              <a:t> x is %d on entering </a:t>
            </a:r>
            <a:r>
              <a:rPr lang="en-US" altLang="zh-CN" sz="2200" b="0" dirty="0" err="1">
                <a:solidFill>
                  <a:srgbClr val="000000"/>
                </a:solidFill>
                <a:latin typeface="Calibri" panose="020F0502020204030204"/>
              </a:rPr>
              <a:t>useGlobal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E1,H1 )*/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x*=10;</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("global x is %d on exiting </a:t>
            </a:r>
            <a:r>
              <a:rPr lang="en-US" altLang="zh-CN" sz="2200" b="0" dirty="0" err="1">
                <a:solidFill>
                  <a:srgbClr val="000000"/>
                </a:solidFill>
                <a:latin typeface="Calibri" panose="020F0502020204030204"/>
              </a:rPr>
              <a:t>useGlobal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E2,H2 )*/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endParaRPr lang="zh-CN" altLang="zh-CN" sz="2200" b="0" dirty="0">
              <a:solidFill>
                <a:srgbClr val="000000"/>
              </a:solidFill>
              <a:latin typeface="Calibri" panose="020F0502020204030204"/>
            </a:endParaRPr>
          </a:p>
        </p:txBody>
      </p:sp>
      <p:sp>
        <p:nvSpPr>
          <p:cNvPr id="6148" name="矩形 1"/>
          <p:cNvSpPr>
            <a:spLocks noChangeArrowheads="1"/>
          </p:cNvSpPr>
          <p:nvPr/>
        </p:nvSpPr>
        <p:spPr bwMode="auto">
          <a:xfrm>
            <a:off x="381001" y="155577"/>
            <a:ext cx="9413631"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200" b="0" dirty="0">
                <a:solidFill>
                  <a:srgbClr val="0000CC"/>
                </a:solidFill>
                <a:latin typeface="Calibri" panose="020F0502020204030204"/>
              </a:rPr>
              <a:t>void </a:t>
            </a:r>
            <a:r>
              <a:rPr lang="en-US" altLang="zh-CN" sz="2200" b="0" dirty="0" err="1">
                <a:solidFill>
                  <a:srgbClr val="0000CC"/>
                </a:solidFill>
                <a:latin typeface="Calibri" panose="020F0502020204030204"/>
              </a:rPr>
              <a:t>useLocal</a:t>
            </a:r>
            <a:r>
              <a:rPr lang="en-US" altLang="zh-CN" sz="2200" b="0" dirty="0">
                <a:solidFill>
                  <a:srgbClr val="0000CC"/>
                </a:solidFill>
                <a:latin typeface="Calibri" panose="020F0502020204030204"/>
              </a:rPr>
              <a:t>(void)</a:t>
            </a:r>
            <a:endParaRPr lang="zh-CN" altLang="zh-CN" sz="2200" b="0" dirty="0">
              <a:solidFill>
                <a:srgbClr val="0000CC"/>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E0EFC"/>
                </a:solidFill>
                <a:latin typeface="Calibri" panose="020F0502020204030204"/>
              </a:rPr>
              <a:t>int</a:t>
            </a:r>
            <a:r>
              <a:rPr lang="en-US" altLang="zh-CN" sz="2200" b="0" dirty="0">
                <a:solidFill>
                  <a:srgbClr val="0E0EFC"/>
                </a:solidFill>
                <a:latin typeface="Calibri" panose="020F0502020204030204"/>
              </a:rPr>
              <a:t> x = 25; </a:t>
            </a:r>
            <a:r>
              <a:rPr lang="en-US" altLang="zh-CN" sz="2200" b="0" dirty="0">
                <a:latin typeface="Calibri" panose="020F0502020204030204"/>
              </a:rPr>
              <a:t>/*</a:t>
            </a:r>
            <a:r>
              <a:rPr lang="zh-CN" altLang="zh-CN" sz="2200" b="0" dirty="0">
                <a:latin typeface="Calibri" panose="020F0502020204030204"/>
              </a:rPr>
              <a:t>【</a:t>
            </a:r>
            <a:r>
              <a:rPr lang="en-US" altLang="zh-CN" sz="2200" b="0" dirty="0">
                <a:latin typeface="Calibri" panose="020F0502020204030204"/>
              </a:rPr>
              <a:t>4</a:t>
            </a:r>
            <a:r>
              <a:rPr lang="zh-CN" altLang="zh-CN" sz="2200" b="0" dirty="0">
                <a:latin typeface="Calibri" panose="020F0502020204030204"/>
              </a:rPr>
              <a:t>】</a:t>
            </a:r>
            <a:r>
              <a:rPr lang="en-US" altLang="zh-CN" sz="2200" b="0" dirty="0">
                <a:latin typeface="Calibri" panose="020F0502020204030204"/>
              </a:rPr>
              <a:t>*/ </a:t>
            </a:r>
            <a:endParaRPr lang="zh-CN" altLang="zh-CN" sz="2200" b="0" dirty="0">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nlocal</a:t>
            </a:r>
            <a:r>
              <a:rPr lang="en-US" altLang="zh-CN" sz="2200" b="0" dirty="0">
                <a:solidFill>
                  <a:srgbClr val="000000"/>
                </a:solidFill>
                <a:latin typeface="Calibri" panose="020F0502020204030204"/>
              </a:rPr>
              <a:t> x in </a:t>
            </a:r>
            <a:r>
              <a:rPr lang="en-US" altLang="zh-CN" sz="2200" b="0" dirty="0" err="1">
                <a:solidFill>
                  <a:srgbClr val="000000"/>
                </a:solidFill>
                <a:latin typeface="Calibri" panose="020F0502020204030204"/>
              </a:rPr>
              <a:t>useLocal</a:t>
            </a:r>
            <a:r>
              <a:rPr lang="en-US" altLang="zh-CN" sz="2200" b="0" dirty="0">
                <a:solidFill>
                  <a:srgbClr val="000000"/>
                </a:solidFill>
                <a:latin typeface="Calibri" panose="020F0502020204030204"/>
              </a:rPr>
              <a:t> is %d after entering </a:t>
            </a:r>
            <a:r>
              <a:rPr lang="en-US" altLang="zh-CN" sz="2200" b="0" dirty="0" err="1">
                <a:solidFill>
                  <a:srgbClr val="000000"/>
                </a:solidFill>
                <a:latin typeface="Calibri" panose="020F0502020204030204"/>
              </a:rPr>
              <a:t>useLocal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 C1,F1 )*/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x++;</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("local x in </a:t>
            </a:r>
            <a:r>
              <a:rPr lang="en-US" altLang="zh-CN" sz="2200" b="0" dirty="0" err="1">
                <a:solidFill>
                  <a:srgbClr val="000000"/>
                </a:solidFill>
                <a:latin typeface="Calibri" panose="020F0502020204030204"/>
              </a:rPr>
              <a:t>useLocal</a:t>
            </a:r>
            <a:r>
              <a:rPr lang="en-US" altLang="zh-CN" sz="2200" b="0" dirty="0">
                <a:solidFill>
                  <a:srgbClr val="000000"/>
                </a:solidFill>
                <a:latin typeface="Calibri" panose="020F0502020204030204"/>
              </a:rPr>
              <a:t> is %d before exiting </a:t>
            </a:r>
            <a:r>
              <a:rPr lang="en-US" altLang="zh-CN" sz="2200" b="0" dirty="0" err="1">
                <a:solidFill>
                  <a:srgbClr val="000000"/>
                </a:solidFill>
                <a:latin typeface="Calibri" panose="020F0502020204030204"/>
              </a:rPr>
              <a:t>useLocal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C2,F2 )*/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CC"/>
                </a:solidFill>
                <a:latin typeface="Calibri" panose="020F0502020204030204"/>
              </a:rPr>
              <a:t>void </a:t>
            </a:r>
            <a:r>
              <a:rPr lang="en-US" altLang="zh-CN" sz="2200" b="0" dirty="0" err="1">
                <a:solidFill>
                  <a:srgbClr val="0000CC"/>
                </a:solidFill>
                <a:latin typeface="Calibri" panose="020F0502020204030204"/>
              </a:rPr>
              <a:t>useStaticLocal</a:t>
            </a:r>
            <a:r>
              <a:rPr lang="en-US" altLang="zh-CN" sz="2200" b="0" dirty="0">
                <a:solidFill>
                  <a:srgbClr val="0000CC"/>
                </a:solidFill>
                <a:latin typeface="Calibri" panose="020F0502020204030204"/>
              </a:rPr>
              <a:t>(void)</a:t>
            </a:r>
            <a:endParaRPr lang="zh-CN" altLang="zh-CN" sz="2200" b="0" dirty="0">
              <a:solidFill>
                <a:srgbClr val="0000CC"/>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a:solidFill>
                  <a:srgbClr val="0E0EFC"/>
                </a:solidFill>
                <a:latin typeface="Calibri" panose="020F0502020204030204"/>
              </a:rPr>
              <a:t>static </a:t>
            </a:r>
            <a:r>
              <a:rPr lang="en-US" altLang="zh-CN" sz="2200" b="0" dirty="0" err="1">
                <a:solidFill>
                  <a:srgbClr val="0E0EFC"/>
                </a:solidFill>
                <a:latin typeface="Calibri" panose="020F0502020204030204"/>
              </a:rPr>
              <a:t>int</a:t>
            </a:r>
            <a:r>
              <a:rPr lang="en-US" altLang="zh-CN" sz="2200" b="0" dirty="0">
                <a:solidFill>
                  <a:srgbClr val="0E0EFC"/>
                </a:solidFill>
                <a:latin typeface="Calibri" panose="020F0502020204030204"/>
              </a:rPr>
              <a:t> x = 50; </a:t>
            </a:r>
            <a:r>
              <a:rPr lang="en-US" altLang="zh-CN" sz="2200" b="0" dirty="0">
                <a:latin typeface="Calibri" panose="020F0502020204030204"/>
              </a:rPr>
              <a:t>/</a:t>
            </a:r>
            <a:r>
              <a:rPr lang="zh-CN" altLang="en-US" sz="2200" b="0" dirty="0">
                <a:latin typeface="Calibri" panose="020F0502020204030204"/>
              </a:rPr>
              <a:t>*</a:t>
            </a:r>
            <a:r>
              <a:rPr lang="zh-CN" altLang="zh-CN" sz="2200" b="0" dirty="0">
                <a:latin typeface="Calibri" panose="020F0502020204030204"/>
              </a:rPr>
              <a:t>【</a:t>
            </a:r>
            <a:r>
              <a:rPr lang="en-US" altLang="zh-CN" sz="2200" b="0" dirty="0">
                <a:latin typeface="Calibri" panose="020F0502020204030204"/>
              </a:rPr>
              <a:t>5</a:t>
            </a:r>
            <a:r>
              <a:rPr lang="zh-CN" altLang="zh-CN" sz="2200" b="0" dirty="0">
                <a:latin typeface="Calibri" panose="020F0502020204030204"/>
              </a:rPr>
              <a:t>】</a:t>
            </a:r>
            <a:r>
              <a:rPr lang="zh-CN" altLang="en-US" sz="2200" b="0" dirty="0">
                <a:latin typeface="Calibri" panose="020F0502020204030204"/>
              </a:rPr>
              <a:t>*</a:t>
            </a:r>
            <a:r>
              <a:rPr lang="en-US" altLang="zh-CN" sz="2200" b="0" dirty="0">
                <a:latin typeface="Calibri" panose="020F0502020204030204"/>
              </a:rPr>
              <a:t>/</a:t>
            </a:r>
            <a:endParaRPr lang="zh-CN" altLang="zh-CN" sz="2200" b="0" dirty="0">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nlocal</a:t>
            </a:r>
            <a:r>
              <a:rPr lang="en-US" altLang="zh-CN" sz="2200" b="0" dirty="0">
                <a:solidFill>
                  <a:srgbClr val="000000"/>
                </a:solidFill>
                <a:latin typeface="Calibri" panose="020F0502020204030204"/>
              </a:rPr>
              <a:t> static x is %d on entering </a:t>
            </a:r>
            <a:r>
              <a:rPr lang="en-US" altLang="zh-CN" sz="2200" b="0" dirty="0" err="1">
                <a:solidFill>
                  <a:srgbClr val="000000"/>
                </a:solidFill>
                <a:latin typeface="Calibri" panose="020F0502020204030204"/>
              </a:rPr>
              <a:t>useStaticLocal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D1,G1 )*/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x++;</a:t>
            </a:r>
            <a:endParaRPr lang="zh-CN" altLang="zh-CN" sz="2200" b="0" dirty="0">
              <a:solidFill>
                <a:srgbClr val="00000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r>
              <a:rPr lang="en-US" altLang="zh-CN" sz="2200" b="0" dirty="0" err="1">
                <a:solidFill>
                  <a:srgbClr val="000000"/>
                </a:solidFill>
                <a:latin typeface="Calibri" panose="020F0502020204030204"/>
              </a:rPr>
              <a:t>printf</a:t>
            </a:r>
            <a:r>
              <a:rPr lang="en-US" altLang="zh-CN" sz="2200" b="0" dirty="0">
                <a:solidFill>
                  <a:srgbClr val="000000"/>
                </a:solidFill>
                <a:latin typeface="Calibri" panose="020F0502020204030204"/>
              </a:rPr>
              <a:t>("local static x is %d on exiting </a:t>
            </a:r>
            <a:r>
              <a:rPr lang="en-US" altLang="zh-CN" sz="2200" b="0" dirty="0" err="1">
                <a:solidFill>
                  <a:srgbClr val="000000"/>
                </a:solidFill>
                <a:latin typeface="Calibri" panose="020F0502020204030204"/>
              </a:rPr>
              <a:t>useStaticLocal</a:t>
            </a:r>
            <a:r>
              <a:rPr lang="en-US" altLang="zh-CN" sz="2200" b="0" dirty="0">
                <a:solidFill>
                  <a:srgbClr val="000000"/>
                </a:solidFill>
                <a:latin typeface="Calibri" panose="020F0502020204030204"/>
              </a:rPr>
              <a:t>\</a:t>
            </a:r>
            <a:r>
              <a:rPr lang="en-US" altLang="zh-CN" sz="2200" b="0" dirty="0" err="1">
                <a:solidFill>
                  <a:srgbClr val="000000"/>
                </a:solidFill>
                <a:latin typeface="Calibri" panose="020F0502020204030204"/>
              </a:rPr>
              <a:t>n",x</a:t>
            </a:r>
            <a:r>
              <a:rPr lang="en-US" altLang="zh-CN" sz="2200" b="0" dirty="0">
                <a:solidFill>
                  <a:srgbClr val="000000"/>
                </a:solidFill>
                <a:latin typeface="Calibri" panose="020F0502020204030204"/>
              </a:rPr>
              <a:t>); </a:t>
            </a:r>
            <a:r>
              <a:rPr lang="en-US" altLang="zh-CN" sz="2200" b="0" dirty="0">
                <a:solidFill>
                  <a:srgbClr val="00B050"/>
                </a:solidFill>
                <a:latin typeface="Calibri" panose="020F0502020204030204"/>
              </a:rPr>
              <a:t>/*( D2,G2 )*/</a:t>
            </a:r>
            <a:endParaRPr lang="zh-CN" altLang="zh-CN" sz="2200" b="0" dirty="0">
              <a:solidFill>
                <a:srgbClr val="00B050"/>
              </a:solidFill>
              <a:latin typeface="Calibri" panose="020F0502020204030204"/>
            </a:endParaRPr>
          </a:p>
          <a:p>
            <a:pPr eaLnBrk="1" fontAlgn="auto" hangingPunct="1">
              <a:spcBef>
                <a:spcPts val="0"/>
              </a:spcBef>
              <a:spcAft>
                <a:spcPts val="0"/>
              </a:spcAft>
            </a:pPr>
            <a:r>
              <a:rPr lang="en-US" altLang="zh-CN" sz="2200" b="0" dirty="0">
                <a:solidFill>
                  <a:srgbClr val="000000"/>
                </a:solidFill>
                <a:latin typeface="Calibri" panose="020F0502020204030204"/>
              </a:rPr>
              <a:t> }</a:t>
            </a:r>
            <a:endParaRPr lang="zh-CN" altLang="en-US" sz="2200" b="0" dirty="0">
              <a:solidFill>
                <a:srgbClr val="000000"/>
              </a:solidFill>
              <a:latin typeface="Calibri" panose="020F0502020204030204"/>
            </a:endParaRPr>
          </a:p>
        </p:txBody>
      </p:sp>
      <p:sp>
        <p:nvSpPr>
          <p:cNvPr id="8" name="TextBox 7"/>
          <p:cNvSpPr txBox="1">
            <a:spLocks noChangeArrowheads="1"/>
          </p:cNvSpPr>
          <p:nvPr/>
        </p:nvSpPr>
        <p:spPr bwMode="auto">
          <a:xfrm>
            <a:off x="3193075" y="369889"/>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FF0000"/>
                </a:solidFill>
              </a:rPr>
              <a:t>动态局部变量</a:t>
            </a:r>
            <a:endParaRPr lang="zh-CN" altLang="en-US" sz="2400" dirty="0">
              <a:solidFill>
                <a:srgbClr val="FF0000"/>
              </a:solidFill>
            </a:endParaRPr>
          </a:p>
        </p:txBody>
      </p:sp>
      <p:sp>
        <p:nvSpPr>
          <p:cNvPr id="9" name="TextBox 8"/>
          <p:cNvSpPr txBox="1">
            <a:spLocks noChangeArrowheads="1"/>
          </p:cNvSpPr>
          <p:nvPr/>
        </p:nvSpPr>
        <p:spPr bwMode="auto">
          <a:xfrm>
            <a:off x="3824655" y="2744789"/>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400" dirty="0">
                <a:solidFill>
                  <a:srgbClr val="FF0000"/>
                </a:solidFill>
              </a:rPr>
              <a:t>静态局部变量</a:t>
            </a:r>
            <a:endParaRPr lang="zh-CN" altLang="en-US" sz="2400" dirty="0">
              <a:solidFill>
                <a:srgbClr val="FF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Rectangle 4"/>
          <p:cNvSpPr>
            <a:spLocks noChangeArrowheads="1"/>
          </p:cNvSpPr>
          <p:nvPr/>
        </p:nvSpPr>
        <p:spPr bwMode="auto">
          <a:xfrm>
            <a:off x="738188" y="1371601"/>
            <a:ext cx="4748212" cy="2638425"/>
          </a:xfrm>
          <a:prstGeom prst="rect">
            <a:avLst/>
          </a:prstGeom>
          <a:noFill/>
          <a:ln w="12700" cap="sq">
            <a:noFill/>
            <a:miter lim="800000"/>
            <a:headEnd type="none" w="sm" len="sm"/>
            <a:tailEnd type="none" w="sm" len="sm"/>
          </a:ln>
          <a:effectLst/>
        </p:spPr>
        <p:txBody>
          <a:bodyPr>
            <a:spAutoFit/>
          </a:bodyPr>
          <a:lstStyle/>
          <a:p>
            <a:pPr eaLnBrk="1" fontAlgn="auto" hangingPunct="1">
              <a:lnSpc>
                <a:spcPts val="2200"/>
              </a:lnSpc>
              <a:spcBef>
                <a:spcPts val="0"/>
              </a:spcBef>
              <a:spcAft>
                <a:spcPts val="0"/>
              </a:spcAft>
              <a:defRPr/>
            </a:pPr>
            <a:r>
              <a:rPr kumimoji="1" lang="en-US" altLang="zh-CN" sz="2000" dirty="0" err="1">
                <a:solidFill>
                  <a:srgbClr val="333399">
                    <a:lumMod val="75000"/>
                  </a:srgbClr>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main()</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333399">
                    <a:lumMod val="75000"/>
                  </a:srgbClr>
                </a:solidFill>
                <a:latin typeface="Courier New" panose="02070309020205020404" pitchFamily="49" charset="0"/>
              </a:rPr>
              <a:t>int</a:t>
            </a:r>
            <a:r>
              <a:rPr kumimoji="1" lang="en-US" altLang="zh-CN" sz="2000" dirty="0">
                <a:solidFill>
                  <a:srgbClr val="000000"/>
                </a:solidFill>
                <a:latin typeface="Courier New" panose="02070309020205020404" pitchFamily="49" charset="0"/>
              </a:rPr>
              <a:t> a, b;</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 = 5;</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b = 9;</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Swap( &amp;a, &amp;b );</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err="1">
                <a:solidFill>
                  <a:srgbClr val="000000"/>
                </a:solidFill>
                <a:latin typeface="Courier New" panose="02070309020205020404" pitchFamily="49" charset="0"/>
              </a:rPr>
              <a:t>printf</a:t>
            </a:r>
            <a:r>
              <a:rPr kumimoji="1" lang="en-US" altLang="zh-CN" sz="2000" dirty="0">
                <a:solidFill>
                  <a:srgbClr val="000000"/>
                </a:solidFill>
                <a:latin typeface="Courier New" panose="02070309020205020404" pitchFamily="49" charset="0"/>
              </a:rPr>
              <a:t>(</a:t>
            </a:r>
            <a:r>
              <a:rPr lang="en-US" altLang="zh-CN" sz="2000" dirty="0">
                <a:solidFill>
                  <a:srgbClr val="000000"/>
                </a:solidFill>
                <a:effectLst>
                  <a:outerShdw blurRad="38100" dist="38100" dir="2700000" algn="tl">
                    <a:srgbClr val="C0C0C0"/>
                  </a:outerShdw>
                </a:effectLst>
                <a:latin typeface="Calibri" panose="020F0502020204030204"/>
              </a:rPr>
              <a:t>"</a:t>
            </a:r>
            <a:r>
              <a:rPr kumimoji="1" lang="en-US" altLang="zh-CN" sz="2000" dirty="0">
                <a:solidFill>
                  <a:srgbClr val="000000"/>
                </a:solidFill>
                <a:latin typeface="Courier New" panose="02070309020205020404" pitchFamily="49" charset="0"/>
              </a:rPr>
              <a:t>a=%</a:t>
            </a:r>
            <a:r>
              <a:rPr kumimoji="1" lang="en-US" altLang="zh-CN" sz="2000" dirty="0" err="1">
                <a:solidFill>
                  <a:srgbClr val="000000"/>
                </a:solidFill>
                <a:latin typeface="Courier New" panose="02070309020205020404" pitchFamily="49" charset="0"/>
              </a:rPr>
              <a:t>d,b</a:t>
            </a:r>
            <a:r>
              <a:rPr kumimoji="1" lang="en-US" altLang="zh-CN" sz="2000" dirty="0">
                <a:solidFill>
                  <a:srgbClr val="000000"/>
                </a:solidFill>
                <a:latin typeface="Courier New" panose="02070309020205020404" pitchFamily="49" charset="0"/>
              </a:rPr>
              <a:t>=%</a:t>
            </a:r>
            <a:r>
              <a:rPr kumimoji="1" lang="en-US" altLang="zh-CN" sz="2000" dirty="0" err="1">
                <a:solidFill>
                  <a:srgbClr val="000000"/>
                </a:solidFill>
                <a:latin typeface="Courier New" panose="02070309020205020404" pitchFamily="49" charset="0"/>
              </a:rPr>
              <a:t>d</a:t>
            </a:r>
            <a:r>
              <a:rPr lang="en-US" altLang="zh-CN" sz="2000" dirty="0" err="1">
                <a:solidFill>
                  <a:srgbClr val="000000"/>
                </a:solidFill>
                <a:effectLst>
                  <a:outerShdw blurRad="38100" dist="38100" dir="2700000" algn="tl">
                    <a:srgbClr val="C0C0C0"/>
                  </a:outerShdw>
                </a:effectLst>
                <a:latin typeface="Calibri" panose="020F0502020204030204"/>
              </a:rPr>
              <a:t>"</a:t>
            </a:r>
            <a:r>
              <a:rPr kumimoji="1" lang="en-US" altLang="zh-CN" sz="2000" dirty="0" err="1">
                <a:solidFill>
                  <a:srgbClr val="000000"/>
                </a:solidFill>
                <a:latin typeface="Courier New" panose="02070309020205020404" pitchFamily="49" charset="0"/>
              </a:rPr>
              <a:t>,a,b</a:t>
            </a: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  </a:t>
            </a:r>
            <a:r>
              <a:rPr kumimoji="1" lang="en-US" altLang="zh-CN" sz="2000" dirty="0">
                <a:solidFill>
                  <a:srgbClr val="333399">
                    <a:lumMod val="75000"/>
                  </a:srgbClr>
                </a:solidFill>
                <a:latin typeface="Courier New" panose="02070309020205020404" pitchFamily="49" charset="0"/>
              </a:rPr>
              <a:t>return</a:t>
            </a:r>
            <a:r>
              <a:rPr kumimoji="1" lang="en-US" altLang="zh-CN" sz="2000" dirty="0">
                <a:solidFill>
                  <a:srgbClr val="000000"/>
                </a:solidFill>
                <a:latin typeface="Courier New" panose="02070309020205020404" pitchFamily="49" charset="0"/>
              </a:rPr>
              <a:t> 0;</a:t>
            </a:r>
            <a:endParaRPr kumimoji="1" lang="en-US" altLang="zh-CN" sz="2000" dirty="0">
              <a:solidFill>
                <a:srgbClr val="000000"/>
              </a:solidFill>
              <a:latin typeface="Courier New" panose="02070309020205020404" pitchFamily="49" charset="0"/>
            </a:endParaRPr>
          </a:p>
          <a:p>
            <a:pPr eaLnBrk="1" fontAlgn="auto" hangingPunct="1">
              <a:lnSpc>
                <a:spcPts val="2200"/>
              </a:lnSpc>
              <a:spcBef>
                <a:spcPts val="0"/>
              </a:spcBef>
              <a:spcAft>
                <a:spcPts val="0"/>
              </a:spcAft>
              <a:defRPr/>
            </a:pPr>
            <a:r>
              <a:rPr kumimoji="1" lang="en-US" altLang="zh-CN" sz="2000" dirty="0">
                <a:solidFill>
                  <a:srgbClr val="000000"/>
                </a:solidFill>
                <a:latin typeface="Courier New" panose="02070309020205020404" pitchFamily="49" charset="0"/>
              </a:rPr>
              <a:t>}</a:t>
            </a:r>
            <a:endParaRPr kumimoji="1" lang="en-US" altLang="zh-CN" sz="2000" dirty="0">
              <a:solidFill>
                <a:srgbClr val="000000"/>
              </a:solidFill>
              <a:effectLst>
                <a:outerShdw blurRad="38100" dist="38100" dir="2700000" algn="tl">
                  <a:srgbClr val="C0C0C0"/>
                </a:outerShdw>
              </a:effectLst>
              <a:latin typeface="Courier New" panose="02070309020205020404" pitchFamily="49" charset="0"/>
            </a:endParaRPr>
          </a:p>
        </p:txBody>
      </p:sp>
      <p:sp>
        <p:nvSpPr>
          <p:cNvPr id="434181" name="Rectangle 5"/>
          <p:cNvSpPr>
            <a:spLocks noChangeArrowheads="1"/>
          </p:cNvSpPr>
          <p:nvPr/>
        </p:nvSpPr>
        <p:spPr bwMode="auto">
          <a:xfrm>
            <a:off x="5443538" y="1268414"/>
            <a:ext cx="3994150" cy="2225675"/>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000">
                <a:solidFill>
                  <a:srgbClr val="333399"/>
                </a:solidFill>
                <a:effectLst>
                  <a:outerShdw blurRad="38100" dist="38100" dir="2700000" algn="tl">
                    <a:srgbClr val="C0C0C0"/>
                  </a:outerShdw>
                </a:effectLst>
                <a:latin typeface="Courier New" panose="02070309020205020404" pitchFamily="49" charset="0"/>
              </a:rPr>
              <a:t>void</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Swap(</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 = *x;</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*y =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p:txBody>
      </p:sp>
      <p:sp>
        <p:nvSpPr>
          <p:cNvPr id="434182" name="Rectangle 6"/>
          <p:cNvSpPr>
            <a:spLocks noChangeArrowheads="1"/>
          </p:cNvSpPr>
          <p:nvPr/>
        </p:nvSpPr>
        <p:spPr bwMode="auto">
          <a:xfrm>
            <a:off x="2771775" y="4668838"/>
            <a:ext cx="622300" cy="519112"/>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183" name="Rectangle 7"/>
          <p:cNvSpPr>
            <a:spLocks noChangeArrowheads="1"/>
          </p:cNvSpPr>
          <p:nvPr/>
        </p:nvSpPr>
        <p:spPr bwMode="auto">
          <a:xfrm>
            <a:off x="6721475" y="4640263"/>
            <a:ext cx="622300" cy="519112"/>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184" name="Rectangle 8"/>
          <p:cNvSpPr>
            <a:spLocks noChangeArrowheads="1"/>
          </p:cNvSpPr>
          <p:nvPr/>
        </p:nvSpPr>
        <p:spPr bwMode="auto">
          <a:xfrm>
            <a:off x="5605463" y="4633913"/>
            <a:ext cx="622300" cy="519112"/>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185" name="Rectangle 9"/>
          <p:cNvSpPr>
            <a:spLocks noChangeArrowheads="1"/>
          </p:cNvSpPr>
          <p:nvPr/>
        </p:nvSpPr>
        <p:spPr bwMode="auto">
          <a:xfrm>
            <a:off x="4051300" y="4648201"/>
            <a:ext cx="622300" cy="519113"/>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186" name="Text Box 10"/>
          <p:cNvSpPr txBox="1">
            <a:spLocks noChangeArrowheads="1"/>
          </p:cNvSpPr>
          <p:nvPr/>
        </p:nvSpPr>
        <p:spPr bwMode="auto">
          <a:xfrm>
            <a:off x="5646739" y="4687888"/>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a:solidFill>
                  <a:srgbClr val="FFFFFF"/>
                </a:solidFill>
                <a:latin typeface="Courier New" panose="02070309020205020404" pitchFamily="49" charset="0"/>
              </a:rPr>
              <a:t>&amp;a</a:t>
            </a:r>
            <a:endParaRPr kumimoji="1" lang="en-US" altLang="zh-CN">
              <a:solidFill>
                <a:srgbClr val="FFFFFF"/>
              </a:solidFill>
              <a:latin typeface="Courier New" panose="02070309020205020404" pitchFamily="49" charset="0"/>
            </a:endParaRPr>
          </a:p>
        </p:txBody>
      </p:sp>
      <p:sp>
        <p:nvSpPr>
          <p:cNvPr id="434187" name="Text Box 11"/>
          <p:cNvSpPr txBox="1">
            <a:spLocks noChangeArrowheads="1"/>
          </p:cNvSpPr>
          <p:nvPr/>
        </p:nvSpPr>
        <p:spPr bwMode="auto">
          <a:xfrm>
            <a:off x="2782888" y="4652963"/>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latin typeface="Courier New" panose="02070309020205020404" pitchFamily="49" charset="0"/>
              </a:rPr>
              <a:t>&amp;a</a:t>
            </a:r>
            <a:endParaRPr kumimoji="1" lang="en-US" altLang="zh-CN" sz="2800">
              <a:solidFill>
                <a:srgbClr val="CC3300"/>
              </a:solidFill>
              <a:latin typeface="Courier New" panose="02070309020205020404" pitchFamily="49" charset="0"/>
            </a:endParaRPr>
          </a:p>
        </p:txBody>
      </p:sp>
      <p:sp>
        <p:nvSpPr>
          <p:cNvPr id="434190" name="Line 14"/>
          <p:cNvSpPr>
            <a:spLocks noChangeShapeType="1"/>
          </p:cNvSpPr>
          <p:nvPr/>
        </p:nvSpPr>
        <p:spPr bwMode="auto">
          <a:xfrm>
            <a:off x="4856163" y="-1588"/>
            <a:ext cx="0" cy="6858001"/>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191" name="Line 15"/>
          <p:cNvSpPr>
            <a:spLocks noChangeShapeType="1"/>
          </p:cNvSpPr>
          <p:nvPr/>
        </p:nvSpPr>
        <p:spPr bwMode="auto">
          <a:xfrm>
            <a:off x="381000" y="1247775"/>
            <a:ext cx="9144000" cy="0"/>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192" name="Rectangle 16"/>
          <p:cNvSpPr>
            <a:spLocks noChangeArrowheads="1"/>
          </p:cNvSpPr>
          <p:nvPr/>
        </p:nvSpPr>
        <p:spPr bwMode="auto">
          <a:xfrm>
            <a:off x="920750" y="5661026"/>
            <a:ext cx="863600" cy="449263"/>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幼圆" panose="02010509060101010101" pitchFamily="49" charset="-122"/>
                <a:ea typeface="幼圆" panose="02010509060101010101" pitchFamily="49" charset="-122"/>
              </a:rPr>
              <a:t>实 参</a:t>
            </a:r>
            <a:endParaRPr kumimoji="1" lang="zh-CN" altLang="en-US">
              <a:solidFill>
                <a:srgbClr val="FFFFFF"/>
              </a:solidFill>
              <a:latin typeface="幼圆" panose="02010509060101010101" pitchFamily="49" charset="-122"/>
              <a:ea typeface="幼圆" panose="02010509060101010101" pitchFamily="49" charset="-122"/>
            </a:endParaRPr>
          </a:p>
        </p:txBody>
      </p:sp>
      <p:sp>
        <p:nvSpPr>
          <p:cNvPr id="434193" name="Rectangle 17"/>
          <p:cNvSpPr>
            <a:spLocks noChangeArrowheads="1"/>
          </p:cNvSpPr>
          <p:nvPr/>
        </p:nvSpPr>
        <p:spPr bwMode="auto">
          <a:xfrm>
            <a:off x="7185025" y="5502276"/>
            <a:ext cx="863600" cy="447675"/>
          </a:xfrm>
          <a:prstGeom prst="rect">
            <a:avLst/>
          </a:prstGeom>
          <a:solidFill>
            <a:srgbClr val="008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r>
              <a:rPr kumimoji="1" lang="zh-CN" altLang="en-US">
                <a:solidFill>
                  <a:srgbClr val="FFFFFF"/>
                </a:solidFill>
                <a:latin typeface="幼圆" panose="02010509060101010101" pitchFamily="49" charset="-122"/>
                <a:ea typeface="幼圆" panose="02010509060101010101" pitchFamily="49" charset="-122"/>
              </a:rPr>
              <a:t>形 参</a:t>
            </a:r>
            <a:endParaRPr kumimoji="1" lang="zh-CN" altLang="en-US">
              <a:solidFill>
                <a:srgbClr val="FFFFFF"/>
              </a:solidFill>
              <a:latin typeface="幼圆" panose="02010509060101010101" pitchFamily="49" charset="-122"/>
              <a:ea typeface="幼圆" panose="02010509060101010101" pitchFamily="49" charset="-122"/>
            </a:endParaRPr>
          </a:p>
        </p:txBody>
      </p:sp>
      <p:grpSp>
        <p:nvGrpSpPr>
          <p:cNvPr id="2" name="Group 18"/>
          <p:cNvGrpSpPr/>
          <p:nvPr/>
        </p:nvGrpSpPr>
        <p:grpSpPr bwMode="auto">
          <a:xfrm>
            <a:off x="3082925" y="5130800"/>
            <a:ext cx="2876550" cy="541338"/>
            <a:chOff x="1449" y="1885"/>
            <a:chExt cx="1812" cy="341"/>
          </a:xfrm>
        </p:grpSpPr>
        <p:sp>
          <p:nvSpPr>
            <p:cNvPr id="434195" name="Line 19"/>
            <p:cNvSpPr>
              <a:spLocks noChangeShapeType="1"/>
            </p:cNvSpPr>
            <p:nvPr/>
          </p:nvSpPr>
          <p:spPr bwMode="auto">
            <a:xfrm>
              <a:off x="1479" y="2226"/>
              <a:ext cx="1782" cy="0"/>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196" name="Line 20"/>
            <p:cNvSpPr>
              <a:spLocks noChangeShapeType="1"/>
            </p:cNvSpPr>
            <p:nvPr/>
          </p:nvSpPr>
          <p:spPr bwMode="auto">
            <a:xfrm flipV="1">
              <a:off x="1449" y="1940"/>
              <a:ext cx="0" cy="286"/>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197" name="Line 21"/>
            <p:cNvSpPr>
              <a:spLocks noChangeShapeType="1"/>
            </p:cNvSpPr>
            <p:nvPr/>
          </p:nvSpPr>
          <p:spPr bwMode="auto">
            <a:xfrm flipV="1">
              <a:off x="3261" y="1885"/>
              <a:ext cx="0" cy="341"/>
            </a:xfrm>
            <a:prstGeom prst="line">
              <a:avLst/>
            </a:prstGeom>
            <a:noFill/>
            <a:ln w="57150" cap="sq">
              <a:solidFill>
                <a:schemeClr val="tx2"/>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grpSp>
        <p:nvGrpSpPr>
          <p:cNvPr id="3" name="Group 22"/>
          <p:cNvGrpSpPr/>
          <p:nvPr/>
        </p:nvGrpSpPr>
        <p:grpSpPr bwMode="auto">
          <a:xfrm>
            <a:off x="4333876" y="5168900"/>
            <a:ext cx="2701925" cy="781050"/>
            <a:chOff x="2237" y="1909"/>
            <a:chExt cx="1702" cy="492"/>
          </a:xfrm>
        </p:grpSpPr>
        <p:sp>
          <p:nvSpPr>
            <p:cNvPr id="434199" name="Line 23"/>
            <p:cNvSpPr>
              <a:spLocks noChangeShapeType="1"/>
            </p:cNvSpPr>
            <p:nvPr/>
          </p:nvSpPr>
          <p:spPr bwMode="auto">
            <a:xfrm>
              <a:off x="2237" y="2401"/>
              <a:ext cx="1702" cy="0"/>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00" name="Line 24"/>
            <p:cNvSpPr>
              <a:spLocks noChangeShapeType="1"/>
            </p:cNvSpPr>
            <p:nvPr/>
          </p:nvSpPr>
          <p:spPr bwMode="auto">
            <a:xfrm flipV="1">
              <a:off x="3939" y="1909"/>
              <a:ext cx="0" cy="492"/>
            </a:xfrm>
            <a:prstGeom prst="line">
              <a:avLst/>
            </a:prstGeom>
            <a:noFill/>
            <a:ln w="57150" cap="sq">
              <a:solidFill>
                <a:schemeClr val="tx2"/>
              </a:solidFill>
              <a:round/>
              <a:headEnd type="none" w="sm" len="sm"/>
              <a:tailEnd type="triangle" w="med" len="med"/>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01" name="Line 25"/>
            <p:cNvSpPr>
              <a:spLocks noChangeShapeType="1"/>
            </p:cNvSpPr>
            <p:nvPr/>
          </p:nvSpPr>
          <p:spPr bwMode="auto">
            <a:xfrm flipV="1">
              <a:off x="2237" y="1921"/>
              <a:ext cx="0" cy="462"/>
            </a:xfrm>
            <a:prstGeom prst="line">
              <a:avLst/>
            </a:prstGeom>
            <a:noFill/>
            <a:ln w="57150" cap="sq">
              <a:solidFill>
                <a:schemeClr val="tx2"/>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sp>
        <p:nvSpPr>
          <p:cNvPr id="434202" name="Text Box 26"/>
          <p:cNvSpPr txBox="1">
            <a:spLocks noChangeArrowheads="1"/>
          </p:cNvSpPr>
          <p:nvPr/>
        </p:nvSpPr>
        <p:spPr bwMode="auto">
          <a:xfrm>
            <a:off x="6773864" y="4687888"/>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a:solidFill>
                  <a:srgbClr val="FFFFFF"/>
                </a:solidFill>
                <a:latin typeface="Courier New" panose="02070309020205020404" pitchFamily="49" charset="0"/>
              </a:rPr>
              <a:t>&amp;b</a:t>
            </a:r>
            <a:endParaRPr kumimoji="1" lang="en-US" altLang="zh-CN">
              <a:solidFill>
                <a:srgbClr val="FFFFFF"/>
              </a:solidFill>
              <a:latin typeface="Courier New" panose="02070309020205020404" pitchFamily="49" charset="0"/>
            </a:endParaRPr>
          </a:p>
        </p:txBody>
      </p:sp>
      <p:sp>
        <p:nvSpPr>
          <p:cNvPr id="434203" name="Text Box 27"/>
          <p:cNvSpPr txBox="1">
            <a:spLocks noChangeArrowheads="1"/>
          </p:cNvSpPr>
          <p:nvPr/>
        </p:nvSpPr>
        <p:spPr bwMode="auto">
          <a:xfrm>
            <a:off x="4184650" y="4654551"/>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latin typeface="Courier New" panose="02070309020205020404" pitchFamily="49" charset="0"/>
              </a:rPr>
              <a:t>&amp;b</a:t>
            </a:r>
            <a:endParaRPr kumimoji="1" lang="en-US" altLang="zh-CN" sz="2800">
              <a:solidFill>
                <a:srgbClr val="FFFFFF"/>
              </a:solidFill>
              <a:latin typeface="Courier New" panose="02070309020205020404" pitchFamily="49" charset="0"/>
            </a:endParaRPr>
          </a:p>
        </p:txBody>
      </p:sp>
      <p:grpSp>
        <p:nvGrpSpPr>
          <p:cNvPr id="4" name="Group 28"/>
          <p:cNvGrpSpPr/>
          <p:nvPr/>
        </p:nvGrpSpPr>
        <p:grpSpPr bwMode="auto">
          <a:xfrm>
            <a:off x="5470526" y="6142038"/>
            <a:ext cx="1185863" cy="519112"/>
            <a:chOff x="3085" y="2733"/>
            <a:chExt cx="747" cy="327"/>
          </a:xfrm>
        </p:grpSpPr>
        <p:sp>
          <p:nvSpPr>
            <p:cNvPr id="31799" name="Text Box 29"/>
            <p:cNvSpPr txBox="1">
              <a:spLocks noChangeArrowheads="1"/>
            </p:cNvSpPr>
            <p:nvPr/>
          </p:nvSpPr>
          <p:spPr bwMode="auto">
            <a:xfrm>
              <a:off x="3085" y="2733"/>
              <a:ext cx="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333399"/>
                  </a:solidFill>
                  <a:latin typeface="Courier New" panose="02070309020205020404" pitchFamily="49" charset="0"/>
                </a:rPr>
                <a:t>x</a:t>
              </a:r>
              <a:endParaRPr kumimoji="1" lang="en-US" altLang="zh-CN" sz="2800">
                <a:solidFill>
                  <a:srgbClr val="333399"/>
                </a:solidFill>
                <a:latin typeface="Courier New" panose="02070309020205020404" pitchFamily="49" charset="0"/>
              </a:endParaRPr>
            </a:p>
          </p:txBody>
        </p:sp>
        <p:sp>
          <p:nvSpPr>
            <p:cNvPr id="31800" name="Text Box 30"/>
            <p:cNvSpPr txBox="1">
              <a:spLocks noChangeArrowheads="1"/>
            </p:cNvSpPr>
            <p:nvPr/>
          </p:nvSpPr>
          <p:spPr bwMode="auto">
            <a:xfrm>
              <a:off x="3632" y="2733"/>
              <a:ext cx="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333399"/>
                  </a:solidFill>
                  <a:latin typeface="Courier New" panose="02070309020205020404" pitchFamily="49" charset="0"/>
                </a:rPr>
                <a:t>y</a:t>
              </a:r>
              <a:endParaRPr kumimoji="1" lang="en-US" altLang="zh-CN" sz="2800">
                <a:solidFill>
                  <a:srgbClr val="333399"/>
                </a:solidFill>
                <a:latin typeface="Courier New" panose="02070309020205020404" pitchFamily="49" charset="0"/>
              </a:endParaRPr>
            </a:p>
          </p:txBody>
        </p:sp>
        <p:sp>
          <p:nvSpPr>
            <p:cNvPr id="434207" name="AutoShape 31"/>
            <p:cNvSpPr>
              <a:spLocks noChangeArrowheads="1"/>
            </p:cNvSpPr>
            <p:nvPr/>
          </p:nvSpPr>
          <p:spPr bwMode="auto">
            <a:xfrm>
              <a:off x="3308" y="2772"/>
              <a:ext cx="288" cy="288"/>
            </a:xfrm>
            <a:prstGeom prst="leftRightArrow">
              <a:avLst>
                <a:gd name="adj1" fmla="val 50000"/>
                <a:gd name="adj2" fmla="val 20000"/>
              </a:avLst>
            </a:prstGeom>
            <a:solidFill>
              <a:srgbClr val="CC9900"/>
            </a:solidFill>
            <a:ln w="12700" cap="sq">
              <a:solidFill>
                <a:schemeClr val="tx1"/>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FFFFFF"/>
                  </a:outerShdw>
                </a:effectLst>
                <a:latin typeface="Calibri" panose="020F0502020204030204"/>
              </a:endParaRPr>
            </a:p>
          </p:txBody>
        </p:sp>
      </p:grpSp>
      <p:grpSp>
        <p:nvGrpSpPr>
          <p:cNvPr id="5" name="Group 32"/>
          <p:cNvGrpSpPr/>
          <p:nvPr/>
        </p:nvGrpSpPr>
        <p:grpSpPr bwMode="auto">
          <a:xfrm>
            <a:off x="2936876" y="6111876"/>
            <a:ext cx="1350963" cy="581025"/>
            <a:chOff x="1774" y="2750"/>
            <a:chExt cx="851" cy="366"/>
          </a:xfrm>
        </p:grpSpPr>
        <p:sp>
          <p:nvSpPr>
            <p:cNvPr id="434209" name="Text Box 33"/>
            <p:cNvSpPr txBox="1">
              <a:spLocks noChangeArrowheads="1"/>
            </p:cNvSpPr>
            <p:nvPr/>
          </p:nvSpPr>
          <p:spPr bwMode="auto">
            <a:xfrm>
              <a:off x="1774" y="2750"/>
              <a:ext cx="250" cy="327"/>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800">
                  <a:solidFill>
                    <a:srgbClr val="333399"/>
                  </a:solidFill>
                  <a:latin typeface="Courier New" panose="02070309020205020404" pitchFamily="49" charset="0"/>
                </a:rPr>
                <a:t>a</a:t>
              </a:r>
              <a:endParaRPr kumimoji="1" lang="en-US" altLang="zh-CN" sz="2800">
                <a:solidFill>
                  <a:srgbClr val="333399"/>
                </a:solidFill>
                <a:effectLst>
                  <a:outerShdw blurRad="38100" dist="38100" dir="2700000" algn="tl">
                    <a:srgbClr val="C0C0C0"/>
                  </a:outerShdw>
                </a:effectLst>
                <a:latin typeface="Courier New" panose="02070309020205020404" pitchFamily="49" charset="0"/>
              </a:endParaRPr>
            </a:p>
          </p:txBody>
        </p:sp>
        <p:sp>
          <p:nvSpPr>
            <p:cNvPr id="434210" name="Text Box 34"/>
            <p:cNvSpPr txBox="1">
              <a:spLocks noChangeArrowheads="1"/>
            </p:cNvSpPr>
            <p:nvPr/>
          </p:nvSpPr>
          <p:spPr bwMode="auto">
            <a:xfrm>
              <a:off x="2375" y="2789"/>
              <a:ext cx="250" cy="327"/>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800">
                  <a:solidFill>
                    <a:srgbClr val="333399"/>
                  </a:solidFill>
                  <a:latin typeface="Courier New" panose="02070309020205020404" pitchFamily="49" charset="0"/>
                </a:rPr>
                <a:t>b</a:t>
              </a:r>
              <a:endParaRPr kumimoji="1" lang="en-US" altLang="zh-CN" sz="2800">
                <a:solidFill>
                  <a:srgbClr val="333399"/>
                </a:solidFill>
                <a:effectLst>
                  <a:outerShdw blurRad="38100" dist="38100" dir="2700000" algn="tl">
                    <a:srgbClr val="C0C0C0"/>
                  </a:outerShdw>
                </a:effectLst>
                <a:latin typeface="Courier New" panose="02070309020205020404" pitchFamily="49" charset="0"/>
              </a:endParaRPr>
            </a:p>
          </p:txBody>
        </p:sp>
        <p:sp>
          <p:nvSpPr>
            <p:cNvPr id="434211" name="AutoShape 35"/>
            <p:cNvSpPr>
              <a:spLocks noChangeArrowheads="1"/>
            </p:cNvSpPr>
            <p:nvPr/>
          </p:nvSpPr>
          <p:spPr bwMode="auto">
            <a:xfrm>
              <a:off x="2024" y="2772"/>
              <a:ext cx="288" cy="288"/>
            </a:xfrm>
            <a:prstGeom prst="leftRightArrow">
              <a:avLst>
                <a:gd name="adj1" fmla="val 50000"/>
                <a:gd name="adj2" fmla="val 20000"/>
              </a:avLst>
            </a:prstGeom>
            <a:solidFill>
              <a:srgbClr val="CC9900"/>
            </a:solidFill>
            <a:ln w="12700" cap="sq">
              <a:solidFill>
                <a:schemeClr val="tx1"/>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FFFFFF"/>
                  </a:outerShdw>
                </a:effectLst>
                <a:latin typeface="Calibri" panose="020F0502020204030204"/>
              </a:endParaRPr>
            </a:p>
          </p:txBody>
        </p:sp>
      </p:grpSp>
      <p:sp>
        <p:nvSpPr>
          <p:cNvPr id="434216" name="Text Box 40"/>
          <p:cNvSpPr txBox="1">
            <a:spLocks noChangeArrowheads="1"/>
          </p:cNvSpPr>
          <p:nvPr/>
        </p:nvSpPr>
        <p:spPr bwMode="auto">
          <a:xfrm>
            <a:off x="5724526" y="4205288"/>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x</a:t>
            </a:r>
            <a:endParaRPr kumimoji="1" lang="en-US" altLang="zh-CN" sz="2800">
              <a:solidFill>
                <a:srgbClr val="000000"/>
              </a:solidFill>
              <a:latin typeface="Courier New" panose="02070309020205020404" pitchFamily="49" charset="0"/>
            </a:endParaRPr>
          </a:p>
        </p:txBody>
      </p:sp>
      <p:sp>
        <p:nvSpPr>
          <p:cNvPr id="434217" name="Text Box 41"/>
          <p:cNvSpPr txBox="1">
            <a:spLocks noChangeArrowheads="1"/>
          </p:cNvSpPr>
          <p:nvPr/>
        </p:nvSpPr>
        <p:spPr bwMode="auto">
          <a:xfrm>
            <a:off x="6805614" y="4205288"/>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y</a:t>
            </a:r>
            <a:endParaRPr kumimoji="1" lang="en-US" altLang="zh-CN" sz="2800">
              <a:solidFill>
                <a:srgbClr val="000000"/>
              </a:solidFill>
              <a:latin typeface="Courier New" panose="02070309020205020404" pitchFamily="49" charset="0"/>
            </a:endParaRPr>
          </a:p>
        </p:txBody>
      </p:sp>
      <p:sp>
        <p:nvSpPr>
          <p:cNvPr id="434223" name="Rectangle 47"/>
          <p:cNvSpPr>
            <a:spLocks noChangeArrowheads="1"/>
          </p:cNvSpPr>
          <p:nvPr/>
        </p:nvSpPr>
        <p:spPr bwMode="auto">
          <a:xfrm>
            <a:off x="6142038" y="3716338"/>
            <a:ext cx="622300" cy="519112"/>
          </a:xfrm>
          <a:prstGeom prst="rect">
            <a:avLst/>
          </a:prstGeom>
          <a:solidFill>
            <a:srgbClr val="800000"/>
          </a:solidFill>
          <a:ln w="12700" cap="sq">
            <a:noFill/>
            <a:miter lim="800000"/>
            <a:headEnd type="none" w="sm" len="sm"/>
            <a:tailEnd type="none" w="sm" len="sm"/>
          </a:ln>
          <a:effectLst>
            <a:outerShdw dist="35921" dir="2700000" algn="ctr" rotWithShape="0">
              <a:srgbClr val="FFFF00"/>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224" name="Text Box 48"/>
          <p:cNvSpPr txBox="1">
            <a:spLocks noChangeArrowheads="1"/>
          </p:cNvSpPr>
          <p:nvPr/>
        </p:nvSpPr>
        <p:spPr bwMode="auto">
          <a:xfrm>
            <a:off x="6129338" y="3716338"/>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5</a:t>
            </a:r>
            <a:endParaRPr kumimoji="1" lang="en-US" altLang="zh-CN" sz="2800">
              <a:solidFill>
                <a:srgbClr val="FFFFFF"/>
              </a:solidFill>
            </a:endParaRPr>
          </a:p>
        </p:txBody>
      </p:sp>
      <p:sp>
        <p:nvSpPr>
          <p:cNvPr id="434225" name="Text Box 49"/>
          <p:cNvSpPr txBox="1">
            <a:spLocks noChangeArrowheads="1"/>
          </p:cNvSpPr>
          <p:nvPr/>
        </p:nvSpPr>
        <p:spPr bwMode="auto">
          <a:xfrm>
            <a:off x="6015038" y="3429001"/>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1800">
                <a:solidFill>
                  <a:srgbClr val="000000"/>
                </a:solidFill>
                <a:latin typeface="Courier New" panose="02070309020205020404" pitchFamily="49" charset="0"/>
              </a:rPr>
              <a:t>temp</a:t>
            </a:r>
            <a:endParaRPr kumimoji="1" lang="en-US" altLang="zh-CN" sz="1800">
              <a:solidFill>
                <a:srgbClr val="000000"/>
              </a:solidFill>
              <a:latin typeface="Courier New" panose="02070309020205020404" pitchFamily="49" charset="0"/>
            </a:endParaRPr>
          </a:p>
        </p:txBody>
      </p:sp>
      <p:sp>
        <p:nvSpPr>
          <p:cNvPr id="434226" name="Line 50"/>
          <p:cNvSpPr>
            <a:spLocks noChangeShapeType="1"/>
          </p:cNvSpPr>
          <p:nvPr/>
        </p:nvSpPr>
        <p:spPr bwMode="auto">
          <a:xfrm flipV="1">
            <a:off x="898525" y="3905251"/>
            <a:ext cx="0" cy="747713"/>
          </a:xfrm>
          <a:prstGeom prst="line">
            <a:avLst/>
          </a:prstGeom>
          <a:noFill/>
          <a:ln w="57150">
            <a:solidFill>
              <a:srgbClr val="0000FF"/>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27" name="Line 51"/>
          <p:cNvSpPr>
            <a:spLocks noChangeShapeType="1"/>
          </p:cNvSpPr>
          <p:nvPr/>
        </p:nvSpPr>
        <p:spPr bwMode="auto">
          <a:xfrm>
            <a:off x="898526" y="3933825"/>
            <a:ext cx="5275263" cy="0"/>
          </a:xfrm>
          <a:prstGeom prst="line">
            <a:avLst/>
          </a:prstGeom>
          <a:noFill/>
          <a:ln w="57150">
            <a:solidFill>
              <a:srgbClr val="0000FF"/>
            </a:solidFill>
            <a:round/>
            <a:headEnd type="none" w="sm" len="sm"/>
            <a:tailEnd type="triangl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28" name="Line 52"/>
          <p:cNvSpPr>
            <a:spLocks noChangeShapeType="1"/>
          </p:cNvSpPr>
          <p:nvPr/>
        </p:nvSpPr>
        <p:spPr bwMode="auto">
          <a:xfrm flipV="1">
            <a:off x="2093913" y="4321176"/>
            <a:ext cx="0" cy="360363"/>
          </a:xfrm>
          <a:prstGeom prst="line">
            <a:avLst/>
          </a:prstGeom>
          <a:noFill/>
          <a:ln w="57150">
            <a:solidFill>
              <a:schemeClr val="accent2"/>
            </a:solidFill>
            <a:round/>
            <a:headEnd type="triangl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29" name="Line 53"/>
          <p:cNvSpPr>
            <a:spLocks noChangeShapeType="1"/>
          </p:cNvSpPr>
          <p:nvPr/>
        </p:nvSpPr>
        <p:spPr bwMode="auto">
          <a:xfrm rot="5400000">
            <a:off x="6389688" y="4260850"/>
            <a:ext cx="107950" cy="0"/>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30" name="Line 54"/>
          <p:cNvSpPr>
            <a:spLocks noChangeShapeType="1"/>
          </p:cNvSpPr>
          <p:nvPr/>
        </p:nvSpPr>
        <p:spPr bwMode="auto">
          <a:xfrm rot="-5400000">
            <a:off x="1460501" y="4957763"/>
            <a:ext cx="0" cy="1095375"/>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31" name="Line 55"/>
          <p:cNvSpPr>
            <a:spLocks noChangeShapeType="1"/>
          </p:cNvSpPr>
          <p:nvPr/>
        </p:nvSpPr>
        <p:spPr bwMode="auto">
          <a:xfrm rot="5400000">
            <a:off x="1846263" y="5362575"/>
            <a:ext cx="323850" cy="0"/>
          </a:xfrm>
          <a:prstGeom prst="line">
            <a:avLst/>
          </a:prstGeom>
          <a:noFill/>
          <a:ln w="57150">
            <a:solidFill>
              <a:schemeClr val="accent2"/>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32" name="Line 56"/>
          <p:cNvSpPr>
            <a:spLocks noChangeShapeType="1"/>
          </p:cNvSpPr>
          <p:nvPr/>
        </p:nvSpPr>
        <p:spPr bwMode="auto">
          <a:xfrm rot="5400000">
            <a:off x="765175" y="5362575"/>
            <a:ext cx="323850" cy="0"/>
          </a:xfrm>
          <a:prstGeom prst="line">
            <a:avLst/>
          </a:prstGeom>
          <a:noFill/>
          <a:ln w="57150">
            <a:solidFill>
              <a:schemeClr val="accent2"/>
            </a:solidFill>
            <a:round/>
            <a:headEnd type="triangl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44" name="Rectangle 68"/>
          <p:cNvSpPr>
            <a:spLocks noChangeArrowheads="1"/>
          </p:cNvSpPr>
          <p:nvPr/>
        </p:nvSpPr>
        <p:spPr bwMode="auto">
          <a:xfrm>
            <a:off x="727075" y="4681538"/>
            <a:ext cx="622300" cy="519112"/>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245" name="Rectangle 69"/>
          <p:cNvSpPr>
            <a:spLocks noChangeArrowheads="1"/>
          </p:cNvSpPr>
          <p:nvPr/>
        </p:nvSpPr>
        <p:spPr bwMode="auto">
          <a:xfrm>
            <a:off x="1789113" y="4675188"/>
            <a:ext cx="622300" cy="519112"/>
          </a:xfrm>
          <a:prstGeom prst="rect">
            <a:avLst/>
          </a:prstGeom>
          <a:solidFill>
            <a:srgbClr val="000080"/>
          </a:solidFill>
          <a:ln w="12700" cap="sq">
            <a:noFill/>
            <a:miter lim="800000"/>
            <a:headEnd type="none" w="sm" len="sm"/>
            <a:tailEnd type="none" w="sm" len="sm"/>
          </a:ln>
          <a:effectLst>
            <a:outerShdw dist="35921" dir="2700000" algn="ctr" rotWithShape="0">
              <a:schemeClr val="accent2"/>
            </a:outerShdw>
          </a:effectLst>
        </p:spPr>
        <p:txBody>
          <a:bodyPr wrap="none" anchor="ctr"/>
          <a:lstStyle/>
          <a:p>
            <a:pPr algn="ctr" eaLnBrk="1" fontAlgn="auto" hangingPunct="1">
              <a:spcBef>
                <a:spcPts val="0"/>
              </a:spcBef>
              <a:spcAft>
                <a:spcPts val="0"/>
              </a:spcAft>
              <a:defRPr/>
            </a:pPr>
            <a:endParaRPr kumimoji="1" lang="zh-CN" altLang="en-US" sz="2800">
              <a:solidFill>
                <a:srgbClr val="FFFFFF"/>
              </a:solidFill>
              <a:latin typeface="Calibri" panose="020F0502020204030204"/>
            </a:endParaRPr>
          </a:p>
        </p:txBody>
      </p:sp>
      <p:sp>
        <p:nvSpPr>
          <p:cNvPr id="434246" name="Text Box 70"/>
          <p:cNvSpPr txBox="1">
            <a:spLocks noChangeArrowheads="1"/>
          </p:cNvSpPr>
          <p:nvPr/>
        </p:nvSpPr>
        <p:spPr bwMode="auto">
          <a:xfrm>
            <a:off x="862013" y="46815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5</a:t>
            </a:r>
            <a:endParaRPr kumimoji="1" lang="en-US" altLang="zh-CN" sz="2800">
              <a:solidFill>
                <a:srgbClr val="CC3300"/>
              </a:solidFill>
            </a:endParaRPr>
          </a:p>
        </p:txBody>
      </p:sp>
      <p:sp>
        <p:nvSpPr>
          <p:cNvPr id="434247" name="Text Box 71"/>
          <p:cNvSpPr txBox="1">
            <a:spLocks noChangeArrowheads="1"/>
          </p:cNvSpPr>
          <p:nvPr/>
        </p:nvSpPr>
        <p:spPr bwMode="auto">
          <a:xfrm>
            <a:off x="830264" y="4278313"/>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a</a:t>
            </a:r>
            <a:endParaRPr kumimoji="1" lang="en-US" altLang="zh-CN" sz="2800">
              <a:solidFill>
                <a:srgbClr val="000000"/>
              </a:solidFill>
              <a:latin typeface="Courier New" panose="02070309020205020404" pitchFamily="49" charset="0"/>
            </a:endParaRPr>
          </a:p>
        </p:txBody>
      </p:sp>
      <p:sp>
        <p:nvSpPr>
          <p:cNvPr id="434248" name="Text Box 72"/>
          <p:cNvSpPr txBox="1">
            <a:spLocks noChangeArrowheads="1"/>
          </p:cNvSpPr>
          <p:nvPr/>
        </p:nvSpPr>
        <p:spPr bwMode="auto">
          <a:xfrm>
            <a:off x="2063751" y="4278313"/>
            <a:ext cx="396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b</a:t>
            </a:r>
            <a:endParaRPr kumimoji="1" lang="en-US" altLang="zh-CN" sz="2800">
              <a:solidFill>
                <a:srgbClr val="000000"/>
              </a:solidFill>
              <a:latin typeface="Courier New" panose="02070309020205020404" pitchFamily="49" charset="0"/>
            </a:endParaRPr>
          </a:p>
        </p:txBody>
      </p:sp>
      <p:sp>
        <p:nvSpPr>
          <p:cNvPr id="434249" name="Text Box 73"/>
          <p:cNvSpPr txBox="1">
            <a:spLocks noChangeArrowheads="1"/>
          </p:cNvSpPr>
          <p:nvPr/>
        </p:nvSpPr>
        <p:spPr bwMode="auto">
          <a:xfrm>
            <a:off x="1924050" y="46529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kumimoji="1" lang="en-US" altLang="zh-CN" sz="2800">
                <a:solidFill>
                  <a:srgbClr val="FFFFFF"/>
                </a:solidFill>
              </a:rPr>
              <a:t>9</a:t>
            </a:r>
            <a:endParaRPr kumimoji="1" lang="en-US" altLang="zh-CN" sz="2800">
              <a:solidFill>
                <a:srgbClr val="FFFFFF"/>
              </a:solidFill>
            </a:endParaRPr>
          </a:p>
        </p:txBody>
      </p:sp>
      <p:sp>
        <p:nvSpPr>
          <p:cNvPr id="434233" name="Text Box 57"/>
          <p:cNvSpPr txBox="1">
            <a:spLocks noChangeArrowheads="1"/>
          </p:cNvSpPr>
          <p:nvPr/>
        </p:nvSpPr>
        <p:spPr bwMode="auto">
          <a:xfrm>
            <a:off x="812800" y="4681538"/>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9</a:t>
            </a:r>
            <a:endParaRPr kumimoji="1" lang="en-US" altLang="zh-CN" sz="2800">
              <a:solidFill>
                <a:srgbClr val="FFFFFF"/>
              </a:solidFill>
            </a:endParaRPr>
          </a:p>
        </p:txBody>
      </p:sp>
      <p:sp>
        <p:nvSpPr>
          <p:cNvPr id="434222" name="Text Box 46"/>
          <p:cNvSpPr txBox="1">
            <a:spLocks noChangeArrowheads="1"/>
          </p:cNvSpPr>
          <p:nvPr/>
        </p:nvSpPr>
        <p:spPr bwMode="auto">
          <a:xfrm>
            <a:off x="1820863" y="4646613"/>
            <a:ext cx="55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ct val="50000"/>
              </a:spcBef>
              <a:spcAft>
                <a:spcPts val="0"/>
              </a:spcAft>
            </a:pPr>
            <a:r>
              <a:rPr kumimoji="1" lang="en-US" altLang="zh-CN" sz="2800">
                <a:solidFill>
                  <a:srgbClr val="FFFFFF"/>
                </a:solidFill>
              </a:rPr>
              <a:t>5</a:t>
            </a:r>
            <a:endParaRPr kumimoji="1" lang="en-US" altLang="zh-CN" sz="2800">
              <a:solidFill>
                <a:srgbClr val="FFFFFF"/>
              </a:solidFill>
            </a:endParaRPr>
          </a:p>
        </p:txBody>
      </p:sp>
      <p:sp>
        <p:nvSpPr>
          <p:cNvPr id="434250" name="Line 74"/>
          <p:cNvSpPr>
            <a:spLocks noChangeShapeType="1"/>
          </p:cNvSpPr>
          <p:nvPr/>
        </p:nvSpPr>
        <p:spPr bwMode="auto">
          <a:xfrm>
            <a:off x="2065338" y="4337050"/>
            <a:ext cx="4392612" cy="0"/>
          </a:xfrm>
          <a:prstGeom prst="line">
            <a:avLst/>
          </a:prstGeom>
          <a:noFill/>
          <a:ln w="57150">
            <a:solidFill>
              <a:srgbClr val="0000FF"/>
            </a:solidFill>
            <a:round/>
            <a:headEnd type="none" w="sm" len="sm"/>
            <a:tailEnd type="none" w="sm" len="sm"/>
          </a:ln>
          <a:effectLst/>
        </p:spPr>
        <p:txBody>
          <a:bodyP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68" name="Rectangle 92"/>
          <p:cNvSpPr>
            <a:spLocks noChangeArrowheads="1"/>
          </p:cNvSpPr>
          <p:nvPr/>
        </p:nvSpPr>
        <p:spPr bwMode="auto">
          <a:xfrm>
            <a:off x="1095375" y="2786063"/>
            <a:ext cx="2357438" cy="360362"/>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4269" name="Rectangle 93"/>
          <p:cNvSpPr>
            <a:spLocks noChangeArrowheads="1"/>
          </p:cNvSpPr>
          <p:nvPr/>
        </p:nvSpPr>
        <p:spPr bwMode="auto">
          <a:xfrm>
            <a:off x="6969125" y="1268413"/>
            <a:ext cx="2376488"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434270" name="Text Box 94"/>
          <p:cNvSpPr txBox="1">
            <a:spLocks noChangeArrowheads="1"/>
          </p:cNvSpPr>
          <p:nvPr/>
        </p:nvSpPr>
        <p:spPr bwMode="auto">
          <a:xfrm>
            <a:off x="833438" y="509905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*x</a:t>
            </a:r>
            <a:endParaRPr kumimoji="1" lang="en-US" altLang="zh-CN" sz="2800">
              <a:solidFill>
                <a:srgbClr val="000000"/>
              </a:solidFill>
              <a:latin typeface="Courier New" panose="02070309020205020404" pitchFamily="49" charset="0"/>
            </a:endParaRPr>
          </a:p>
        </p:txBody>
      </p:sp>
      <p:sp>
        <p:nvSpPr>
          <p:cNvPr id="434271" name="Text Box 95"/>
          <p:cNvSpPr txBox="1">
            <a:spLocks noChangeArrowheads="1"/>
          </p:cNvSpPr>
          <p:nvPr/>
        </p:nvSpPr>
        <p:spPr bwMode="auto">
          <a:xfrm>
            <a:off x="1909763" y="511333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en-US" altLang="zh-CN" sz="2800">
                <a:solidFill>
                  <a:srgbClr val="000000"/>
                </a:solidFill>
                <a:latin typeface="Courier New" panose="02070309020205020404" pitchFamily="49" charset="0"/>
              </a:rPr>
              <a:t>*y</a:t>
            </a:r>
            <a:endParaRPr kumimoji="1" lang="en-US" altLang="zh-CN" sz="2800">
              <a:solidFill>
                <a:srgbClr val="000000"/>
              </a:solidFill>
              <a:latin typeface="Courier New" panose="02070309020205020404" pitchFamily="49" charset="0"/>
            </a:endParaRPr>
          </a:p>
        </p:txBody>
      </p:sp>
      <p:grpSp>
        <p:nvGrpSpPr>
          <p:cNvPr id="6" name="Group 96"/>
          <p:cNvGrpSpPr/>
          <p:nvPr/>
        </p:nvGrpSpPr>
        <p:grpSpPr bwMode="auto">
          <a:xfrm>
            <a:off x="5732463" y="6107113"/>
            <a:ext cx="646112" cy="635000"/>
            <a:chOff x="1993" y="3152"/>
            <a:chExt cx="407" cy="400"/>
          </a:xfrm>
        </p:grpSpPr>
        <p:sp>
          <p:nvSpPr>
            <p:cNvPr id="434273" name="Line 97"/>
            <p:cNvSpPr>
              <a:spLocks noChangeShapeType="1"/>
            </p:cNvSpPr>
            <p:nvPr/>
          </p:nvSpPr>
          <p:spPr bwMode="auto">
            <a:xfrm>
              <a:off x="1993" y="3152"/>
              <a:ext cx="407" cy="400"/>
            </a:xfrm>
            <a:prstGeom prst="line">
              <a:avLst/>
            </a:prstGeom>
            <a:noFill/>
            <a:ln w="57150" cap="sq">
              <a:solidFill>
                <a:srgbClr val="FF0000"/>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434274" name="Line 98"/>
            <p:cNvSpPr>
              <a:spLocks noChangeShapeType="1"/>
            </p:cNvSpPr>
            <p:nvPr/>
          </p:nvSpPr>
          <p:spPr bwMode="auto">
            <a:xfrm flipH="1">
              <a:off x="2002" y="3152"/>
              <a:ext cx="373" cy="372"/>
            </a:xfrm>
            <a:prstGeom prst="line">
              <a:avLst/>
            </a:prstGeom>
            <a:noFill/>
            <a:ln w="57150" cap="sq">
              <a:solidFill>
                <a:srgbClr val="FF0000"/>
              </a:solidFill>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grpSp>
      <p:sp>
        <p:nvSpPr>
          <p:cNvPr id="434275" name="Rectangle 99"/>
          <p:cNvSpPr>
            <a:spLocks noChangeArrowheads="1"/>
          </p:cNvSpPr>
          <p:nvPr/>
        </p:nvSpPr>
        <p:spPr bwMode="auto">
          <a:xfrm>
            <a:off x="6696076" y="6037264"/>
            <a:ext cx="2735263" cy="776287"/>
          </a:xfrm>
          <a:prstGeom prst="rect">
            <a:avLst/>
          </a:prstGeom>
          <a:solidFill>
            <a:srgbClr val="FFFF99"/>
          </a:solidFill>
          <a:ln w="28575">
            <a:solidFill>
              <a:srgbClr val="800000"/>
            </a:solidFill>
            <a:miter lim="800000"/>
          </a:ln>
          <a:effectLst/>
        </p:spPr>
        <p:txBody>
          <a:bodyPr wrap="none" anchor="ctr"/>
          <a:lstStyle/>
          <a:p>
            <a:pPr algn="ctr" eaLnBrk="1" fontAlgn="auto" hangingPunct="1">
              <a:spcBef>
                <a:spcPts val="0"/>
              </a:spcBef>
              <a:spcAft>
                <a:spcPts val="0"/>
              </a:spcAft>
              <a:defRPr/>
            </a:pPr>
            <a:r>
              <a:rPr lang="zh-CN" altLang="en-US">
                <a:solidFill>
                  <a:srgbClr val="000066"/>
                </a:solidFill>
                <a:latin typeface="Courier New" panose="02070309020205020404" pitchFamily="49" charset="0"/>
              </a:rPr>
              <a:t>交换的是</a:t>
            </a:r>
            <a:r>
              <a:rPr lang="en-US" altLang="zh-CN">
                <a:solidFill>
                  <a:srgbClr val="000066"/>
                </a:solidFill>
                <a:latin typeface="Courier New" panose="02070309020205020404" pitchFamily="49" charset="0"/>
              </a:rPr>
              <a:t>x</a:t>
            </a:r>
            <a:r>
              <a:rPr lang="en-US" altLang="zh-CN">
                <a:solidFill>
                  <a:srgbClr val="000066"/>
                </a:solidFill>
                <a:latin typeface="Calibri" panose="020F0502020204030204"/>
              </a:rPr>
              <a:t> </a:t>
            </a:r>
            <a:r>
              <a:rPr lang="zh-CN" altLang="en-US">
                <a:solidFill>
                  <a:srgbClr val="000066"/>
                </a:solidFill>
                <a:latin typeface="Calibri" panose="020F0502020204030204"/>
              </a:rPr>
              <a:t>和 </a:t>
            </a:r>
            <a:r>
              <a:rPr lang="en-US" altLang="zh-CN">
                <a:solidFill>
                  <a:srgbClr val="000066"/>
                </a:solidFill>
                <a:latin typeface="Courier New" panose="02070309020205020404" pitchFamily="49" charset="0"/>
              </a:rPr>
              <a:t>y</a:t>
            </a:r>
            <a:endParaRPr lang="en-US" altLang="zh-CN">
              <a:solidFill>
                <a:srgbClr val="000066"/>
              </a:solidFill>
              <a:latin typeface="Courier New" panose="02070309020205020404" pitchFamily="49" charset="0"/>
            </a:endParaRPr>
          </a:p>
          <a:p>
            <a:pPr algn="ctr" eaLnBrk="1" fontAlgn="auto" hangingPunct="1">
              <a:spcBef>
                <a:spcPts val="0"/>
              </a:spcBef>
              <a:spcAft>
                <a:spcPts val="0"/>
              </a:spcAft>
              <a:defRPr/>
            </a:pPr>
            <a:r>
              <a:rPr lang="zh-CN" altLang="en-US">
                <a:solidFill>
                  <a:srgbClr val="000066"/>
                </a:solidFill>
                <a:latin typeface="Courier New" panose="02070309020205020404" pitchFamily="49" charset="0"/>
              </a:rPr>
              <a:t>指向的单元内容</a:t>
            </a:r>
            <a:endParaRPr lang="zh-CN" altLang="en-US" i="1">
              <a:solidFill>
                <a:srgbClr val="FF3300"/>
              </a:solidFill>
              <a:effectLst>
                <a:outerShdw blurRad="38100" dist="38100" dir="2700000" algn="tl">
                  <a:srgbClr val="000000"/>
                </a:outerShdw>
              </a:effectLst>
              <a:latin typeface="Calibri" panose="020F0502020204030204"/>
            </a:endParaRPr>
          </a:p>
        </p:txBody>
      </p:sp>
      <p:sp>
        <p:nvSpPr>
          <p:cNvPr id="31791" name="Text Box 2"/>
          <p:cNvSpPr txBox="1">
            <a:spLocks noChangeArrowheads="1"/>
          </p:cNvSpPr>
          <p:nvPr/>
        </p:nvSpPr>
        <p:spPr bwMode="auto">
          <a:xfrm>
            <a:off x="704850" y="749301"/>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sz="2800">
                <a:solidFill>
                  <a:srgbClr val="000000"/>
                </a:solidFill>
                <a:ea typeface="华文仿宋" panose="02010600040101010101" pitchFamily="2" charset="-122"/>
              </a:rPr>
              <a:t>主调函数</a:t>
            </a:r>
            <a:endParaRPr kumimoji="1" lang="zh-CN" altLang="en-US" sz="2800">
              <a:solidFill>
                <a:srgbClr val="000000"/>
              </a:solidFill>
              <a:ea typeface="华文仿宋" panose="02010600040101010101" pitchFamily="2" charset="-122"/>
            </a:endParaRPr>
          </a:p>
        </p:txBody>
      </p:sp>
      <p:sp>
        <p:nvSpPr>
          <p:cNvPr id="31792" name="Text Box 3"/>
          <p:cNvSpPr txBox="1">
            <a:spLocks noChangeArrowheads="1"/>
          </p:cNvSpPr>
          <p:nvPr/>
        </p:nvSpPr>
        <p:spPr bwMode="auto">
          <a:xfrm>
            <a:off x="7810500" y="749301"/>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pPr>
            <a:r>
              <a:rPr kumimoji="1" lang="zh-CN" altLang="en-US" sz="2800">
                <a:solidFill>
                  <a:srgbClr val="000000"/>
                </a:solidFill>
                <a:ea typeface="华文仿宋" panose="02010600040101010101" pitchFamily="2" charset="-122"/>
              </a:rPr>
              <a:t>被调函数</a:t>
            </a:r>
            <a:endParaRPr kumimoji="1" lang="zh-CN" altLang="en-US" sz="2800">
              <a:solidFill>
                <a:srgbClr val="000000"/>
              </a:solidFill>
              <a:ea typeface="华文仿宋" panose="02010600040101010101" pitchFamily="2" charset="-122"/>
            </a:endParaRPr>
          </a:p>
        </p:txBody>
      </p:sp>
      <p:sp>
        <p:nvSpPr>
          <p:cNvPr id="433165" name="Rectangle 13"/>
          <p:cNvSpPr>
            <a:spLocks noChangeArrowheads="1"/>
          </p:cNvSpPr>
          <p:nvPr/>
        </p:nvSpPr>
        <p:spPr bwMode="auto">
          <a:xfrm>
            <a:off x="695326" y="227013"/>
            <a:ext cx="8505825" cy="609600"/>
          </a:xfrm>
          <a:prstGeom prst="rect">
            <a:avLst/>
          </a:prstGeom>
          <a:noFill/>
          <a:ln w="9525">
            <a:noFill/>
            <a:miter lim="800000"/>
          </a:ln>
          <a:effectLst>
            <a:outerShdw dist="35921" dir="2700000" algn="ctr" rotWithShape="0">
              <a:schemeClr val="tx1"/>
            </a:outerShdw>
          </a:effectLst>
        </p:spPr>
        <p:txBody>
          <a:bodyPr>
            <a:spAutoFit/>
          </a:bodyPr>
          <a:lstStyle/>
          <a:p>
            <a:pPr algn="ctr" eaLnBrk="1" fontAlgn="auto" hangingPunct="1">
              <a:lnSpc>
                <a:spcPct val="85000"/>
              </a:lnSpc>
              <a:spcBef>
                <a:spcPts val="0"/>
              </a:spcBef>
              <a:spcAft>
                <a:spcPts val="0"/>
              </a:spcAft>
              <a:defRPr/>
            </a:pPr>
            <a:r>
              <a:rPr lang="zh-CN" altLang="en-US" sz="4000" b="0" i="1" kern="0" dirty="0">
                <a:solidFill>
                  <a:srgbClr val="333399">
                    <a:lumMod val="50000"/>
                  </a:srgbClr>
                </a:solidFill>
                <a:effectLst>
                  <a:outerShdw blurRad="38100" dist="38100" dir="2700000" algn="tl">
                    <a:srgbClr val="C0C0C0"/>
                  </a:outerShdw>
                </a:effectLst>
                <a:latin typeface="Calibri" panose="020F0502020204030204"/>
              </a:rPr>
              <a:t>例：编写函数实现两数的互换</a:t>
            </a:r>
            <a:endParaRPr lang="zh-CN" altLang="en-US" sz="4000" b="0" i="1" kern="0" dirty="0">
              <a:solidFill>
                <a:srgbClr val="333399">
                  <a:lumMod val="50000"/>
                </a:srgbClr>
              </a:solidFill>
              <a:effectLst>
                <a:outerShdw blurRad="38100" dist="38100" dir="2700000" algn="tl">
                  <a:srgbClr val="C0C0C0"/>
                </a:outerShdw>
              </a:effectLst>
              <a:latin typeface="Calibri" panose="020F0502020204030204"/>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4268"/>
                                        </p:tgtEl>
                                        <p:attrNameLst>
                                          <p:attrName>style.visibility</p:attrName>
                                        </p:attrNameLst>
                                      </p:cBhvr>
                                      <p:to>
                                        <p:strVal val="visible"/>
                                      </p:to>
                                    </p:set>
                                    <p:anim calcmode="lin" valueType="num">
                                      <p:cBhvr>
                                        <p:cTn id="7" dur="500" fill="hold"/>
                                        <p:tgtEl>
                                          <p:spTgt spid="434268"/>
                                        </p:tgtEl>
                                        <p:attrNameLst>
                                          <p:attrName>ppt_w</p:attrName>
                                        </p:attrNameLst>
                                      </p:cBhvr>
                                      <p:tavLst>
                                        <p:tav tm="0">
                                          <p:val>
                                            <p:fltVal val="0"/>
                                          </p:val>
                                        </p:tav>
                                        <p:tav tm="100000">
                                          <p:val>
                                            <p:strVal val="#ppt_w"/>
                                          </p:val>
                                        </p:tav>
                                      </p:tavLst>
                                    </p:anim>
                                    <p:anim calcmode="lin" valueType="num">
                                      <p:cBhvr>
                                        <p:cTn id="8" dur="500" fill="hold"/>
                                        <p:tgtEl>
                                          <p:spTgt spid="434268"/>
                                        </p:tgtEl>
                                        <p:attrNameLst>
                                          <p:attrName>ppt_h</p:attrName>
                                        </p:attrNameLst>
                                      </p:cBhvr>
                                      <p:tavLst>
                                        <p:tav tm="0">
                                          <p:val>
                                            <p:fltVal val="0"/>
                                          </p:val>
                                        </p:tav>
                                        <p:tav tm="100000">
                                          <p:val>
                                            <p:strVal val="#ppt_h"/>
                                          </p:val>
                                        </p:tav>
                                      </p:tavLst>
                                    </p:anim>
                                    <p:animEffect transition="in" filter="fade">
                                      <p:cBhvr>
                                        <p:cTn id="9" dur="500"/>
                                        <p:tgtEl>
                                          <p:spTgt spid="434268"/>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34192"/>
                                        </p:tgtEl>
                                        <p:attrNameLst>
                                          <p:attrName>style.visibility</p:attrName>
                                        </p:attrNameLst>
                                      </p:cBhvr>
                                      <p:to>
                                        <p:strVal val="visible"/>
                                      </p:to>
                                    </p:set>
                                    <p:animEffect transition="in" filter="randombar(horizontal)">
                                      <p:cBhvr>
                                        <p:cTn id="13" dur="500"/>
                                        <p:tgtEl>
                                          <p:spTgt spid="43419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34247"/>
                                        </p:tgtEl>
                                        <p:attrNameLst>
                                          <p:attrName>style.visibility</p:attrName>
                                        </p:attrNameLst>
                                      </p:cBhvr>
                                      <p:to>
                                        <p:strVal val="visible"/>
                                      </p:to>
                                    </p:set>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434244"/>
                                        </p:tgtEl>
                                        <p:attrNameLst>
                                          <p:attrName>style.visibility</p:attrName>
                                        </p:attrNameLst>
                                      </p:cBhvr>
                                      <p:to>
                                        <p:strVal val="visible"/>
                                      </p:to>
                                    </p:set>
                                    <p:animEffect transition="in" filter="barn(outVertical)">
                                      <p:cBhvr>
                                        <p:cTn id="21" dur="500"/>
                                        <p:tgtEl>
                                          <p:spTgt spid="43424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434246"/>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434248"/>
                                        </p:tgtEl>
                                        <p:attrNameLst>
                                          <p:attrName>style.visibility</p:attrName>
                                        </p:attrNameLst>
                                      </p:cBhvr>
                                      <p:to>
                                        <p:strVal val="visible"/>
                                      </p:to>
                                    </p:set>
                                  </p:childTnLst>
                                </p:cTn>
                              </p:par>
                            </p:childTnLst>
                          </p:cTn>
                        </p:par>
                        <p:par>
                          <p:cTn id="28" fill="hold">
                            <p:stCondLst>
                              <p:cond delay="2000"/>
                            </p:stCondLst>
                            <p:childTnLst>
                              <p:par>
                                <p:cTn id="29" presetID="16" presetClass="entr" presetSubtype="37" fill="hold" grpId="0" nodeType="afterEffect">
                                  <p:stCondLst>
                                    <p:cond delay="0"/>
                                  </p:stCondLst>
                                  <p:childTnLst>
                                    <p:set>
                                      <p:cBhvr>
                                        <p:cTn id="30" dur="1" fill="hold">
                                          <p:stCondLst>
                                            <p:cond delay="0"/>
                                          </p:stCondLst>
                                        </p:cTn>
                                        <p:tgtEl>
                                          <p:spTgt spid="434245"/>
                                        </p:tgtEl>
                                        <p:attrNameLst>
                                          <p:attrName>style.visibility</p:attrName>
                                        </p:attrNameLst>
                                      </p:cBhvr>
                                      <p:to>
                                        <p:strVal val="visible"/>
                                      </p:to>
                                    </p:set>
                                    <p:animEffect transition="in" filter="barn(outVertical)">
                                      <p:cBhvr>
                                        <p:cTn id="31" dur="500"/>
                                        <p:tgtEl>
                                          <p:spTgt spid="434245"/>
                                        </p:tgtEl>
                                      </p:cBhvr>
                                    </p:animEffec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4342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34269"/>
                                        </p:tgtEl>
                                        <p:attrNameLst>
                                          <p:attrName>style.visibility</p:attrName>
                                        </p:attrNameLst>
                                      </p:cBhvr>
                                      <p:to>
                                        <p:strVal val="visible"/>
                                      </p:to>
                                    </p:set>
                                    <p:anim calcmode="lin" valueType="num">
                                      <p:cBhvr>
                                        <p:cTn id="39" dur="500" fill="hold"/>
                                        <p:tgtEl>
                                          <p:spTgt spid="434269"/>
                                        </p:tgtEl>
                                        <p:attrNameLst>
                                          <p:attrName>ppt_w</p:attrName>
                                        </p:attrNameLst>
                                      </p:cBhvr>
                                      <p:tavLst>
                                        <p:tav tm="0">
                                          <p:val>
                                            <p:fltVal val="0"/>
                                          </p:val>
                                        </p:tav>
                                        <p:tav tm="100000">
                                          <p:val>
                                            <p:strVal val="#ppt_w"/>
                                          </p:val>
                                        </p:tav>
                                      </p:tavLst>
                                    </p:anim>
                                    <p:anim calcmode="lin" valueType="num">
                                      <p:cBhvr>
                                        <p:cTn id="40" dur="500" fill="hold"/>
                                        <p:tgtEl>
                                          <p:spTgt spid="434269"/>
                                        </p:tgtEl>
                                        <p:attrNameLst>
                                          <p:attrName>ppt_h</p:attrName>
                                        </p:attrNameLst>
                                      </p:cBhvr>
                                      <p:tavLst>
                                        <p:tav tm="0">
                                          <p:val>
                                            <p:fltVal val="0"/>
                                          </p:val>
                                        </p:tav>
                                        <p:tav tm="100000">
                                          <p:val>
                                            <p:strVal val="#ppt_h"/>
                                          </p:val>
                                        </p:tav>
                                      </p:tavLst>
                                    </p:anim>
                                    <p:animEffect transition="in" filter="fade">
                                      <p:cBhvr>
                                        <p:cTn id="41" dur="500"/>
                                        <p:tgtEl>
                                          <p:spTgt spid="434269"/>
                                        </p:tgtEl>
                                      </p:cBhvr>
                                    </p:animEffect>
                                  </p:childTnLst>
                                </p:cTn>
                              </p:par>
                            </p:childTnLst>
                          </p:cTn>
                        </p:par>
                        <p:par>
                          <p:cTn id="42" fill="hold">
                            <p:stCondLst>
                              <p:cond delay="500"/>
                            </p:stCondLst>
                            <p:childTnLst>
                              <p:par>
                                <p:cTn id="43" presetID="14" presetClass="entr" presetSubtype="10" fill="hold" grpId="0" nodeType="afterEffect">
                                  <p:stCondLst>
                                    <p:cond delay="0"/>
                                  </p:stCondLst>
                                  <p:childTnLst>
                                    <p:set>
                                      <p:cBhvr>
                                        <p:cTn id="44" dur="1" fill="hold">
                                          <p:stCondLst>
                                            <p:cond delay="0"/>
                                          </p:stCondLst>
                                        </p:cTn>
                                        <p:tgtEl>
                                          <p:spTgt spid="434193"/>
                                        </p:tgtEl>
                                        <p:attrNameLst>
                                          <p:attrName>style.visibility</p:attrName>
                                        </p:attrNameLst>
                                      </p:cBhvr>
                                      <p:to>
                                        <p:strVal val="visible"/>
                                      </p:to>
                                    </p:set>
                                    <p:animEffect transition="in" filter="randombar(horizontal)">
                                      <p:cBhvr>
                                        <p:cTn id="45" dur="500"/>
                                        <p:tgtEl>
                                          <p:spTgt spid="43419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34216"/>
                                        </p:tgtEl>
                                        <p:attrNameLst>
                                          <p:attrName>style.visibility</p:attrName>
                                        </p:attrNameLst>
                                      </p:cBhvr>
                                      <p:to>
                                        <p:strVal val="visible"/>
                                      </p:to>
                                    </p:set>
                                  </p:childTnLst>
                                </p:cTn>
                              </p:par>
                            </p:childTnLst>
                          </p:cTn>
                        </p:par>
                        <p:par>
                          <p:cTn id="50" fill="hold">
                            <p:stCondLst>
                              <p:cond delay="500"/>
                            </p:stCondLst>
                            <p:childTnLst>
                              <p:par>
                                <p:cTn id="51" presetID="16" presetClass="entr" presetSubtype="37" fill="hold" grpId="0" nodeType="afterEffect">
                                  <p:stCondLst>
                                    <p:cond delay="0"/>
                                  </p:stCondLst>
                                  <p:childTnLst>
                                    <p:set>
                                      <p:cBhvr>
                                        <p:cTn id="52" dur="1" fill="hold">
                                          <p:stCondLst>
                                            <p:cond delay="0"/>
                                          </p:stCondLst>
                                        </p:cTn>
                                        <p:tgtEl>
                                          <p:spTgt spid="434184"/>
                                        </p:tgtEl>
                                        <p:attrNameLst>
                                          <p:attrName>style.visibility</p:attrName>
                                        </p:attrNameLst>
                                      </p:cBhvr>
                                      <p:to>
                                        <p:strVal val="visible"/>
                                      </p:to>
                                    </p:set>
                                    <p:animEffect transition="in" filter="barn(outVertical)">
                                      <p:cBhvr>
                                        <p:cTn id="53" dur="500"/>
                                        <p:tgtEl>
                                          <p:spTgt spid="434184"/>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434217"/>
                                        </p:tgtEl>
                                        <p:attrNameLst>
                                          <p:attrName>style.visibility</p:attrName>
                                        </p:attrNameLst>
                                      </p:cBhvr>
                                      <p:to>
                                        <p:strVal val="visible"/>
                                      </p:to>
                                    </p:set>
                                  </p:childTnLst>
                                </p:cTn>
                              </p:par>
                            </p:childTnLst>
                          </p:cTn>
                        </p:par>
                        <p:par>
                          <p:cTn id="57" fill="hold">
                            <p:stCondLst>
                              <p:cond delay="1500"/>
                            </p:stCondLst>
                            <p:childTnLst>
                              <p:par>
                                <p:cTn id="58" presetID="16" presetClass="entr" presetSubtype="37" fill="hold" grpId="0" nodeType="afterEffect">
                                  <p:stCondLst>
                                    <p:cond delay="0"/>
                                  </p:stCondLst>
                                  <p:childTnLst>
                                    <p:set>
                                      <p:cBhvr>
                                        <p:cTn id="59" dur="1" fill="hold">
                                          <p:stCondLst>
                                            <p:cond delay="0"/>
                                          </p:stCondLst>
                                        </p:cTn>
                                        <p:tgtEl>
                                          <p:spTgt spid="434183"/>
                                        </p:tgtEl>
                                        <p:attrNameLst>
                                          <p:attrName>style.visibility</p:attrName>
                                        </p:attrNameLst>
                                      </p:cBhvr>
                                      <p:to>
                                        <p:strVal val="visible"/>
                                      </p:to>
                                    </p:set>
                                    <p:animEffect transition="in" filter="barn(outVertical)">
                                      <p:cBhvr>
                                        <p:cTn id="60" dur="500"/>
                                        <p:tgtEl>
                                          <p:spTgt spid="434183"/>
                                        </p:tgtEl>
                                      </p:cBhvr>
                                    </p:animEffec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434225"/>
                                        </p:tgtEl>
                                        <p:attrNameLst>
                                          <p:attrName>style.visibility</p:attrName>
                                        </p:attrNameLst>
                                      </p:cBhvr>
                                      <p:to>
                                        <p:strVal val="visible"/>
                                      </p:to>
                                    </p:set>
                                  </p:childTnLst>
                                </p:cTn>
                              </p:par>
                            </p:childTnLst>
                          </p:cTn>
                        </p:par>
                        <p:par>
                          <p:cTn id="64" fill="hold">
                            <p:stCondLst>
                              <p:cond delay="2500"/>
                            </p:stCondLst>
                            <p:childTnLst>
                              <p:par>
                                <p:cTn id="65" presetID="16" presetClass="entr" presetSubtype="37" fill="hold" grpId="0" nodeType="afterEffect">
                                  <p:stCondLst>
                                    <p:cond delay="0"/>
                                  </p:stCondLst>
                                  <p:childTnLst>
                                    <p:set>
                                      <p:cBhvr>
                                        <p:cTn id="66" dur="1" fill="hold">
                                          <p:stCondLst>
                                            <p:cond delay="0"/>
                                          </p:stCondLst>
                                        </p:cTn>
                                        <p:tgtEl>
                                          <p:spTgt spid="434223"/>
                                        </p:tgtEl>
                                        <p:attrNameLst>
                                          <p:attrName>style.visibility</p:attrName>
                                        </p:attrNameLst>
                                      </p:cBhvr>
                                      <p:to>
                                        <p:strVal val="visible"/>
                                      </p:to>
                                    </p:set>
                                    <p:animEffect transition="in" filter="barn(outVertical)">
                                      <p:cBhvr>
                                        <p:cTn id="67" dur="500"/>
                                        <p:tgtEl>
                                          <p:spTgt spid="43422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34182"/>
                                        </p:tgtEl>
                                        <p:attrNameLst>
                                          <p:attrName>style.visibility</p:attrName>
                                        </p:attrNameLst>
                                      </p:cBhvr>
                                      <p:to>
                                        <p:strVal val="visible"/>
                                      </p:to>
                                    </p:set>
                                    <p:animEffect transition="in" filter="barn(outVertical)">
                                      <p:cBhvr>
                                        <p:cTn id="72" dur="500"/>
                                        <p:tgtEl>
                                          <p:spTgt spid="434182"/>
                                        </p:tgtEl>
                                      </p:cBhvr>
                                    </p:animEffect>
                                  </p:childTnLst>
                                </p:cTn>
                              </p:par>
                              <p:par>
                                <p:cTn id="73" presetID="1" presetClass="entr" presetSubtype="0" fill="hold" grpId="0" nodeType="withEffect">
                                  <p:stCondLst>
                                    <p:cond delay="0"/>
                                  </p:stCondLst>
                                  <p:childTnLst>
                                    <p:set>
                                      <p:cBhvr>
                                        <p:cTn id="74" dur="1" fill="hold">
                                          <p:stCondLst>
                                            <p:cond delay="499"/>
                                          </p:stCondLst>
                                        </p:cTn>
                                        <p:tgtEl>
                                          <p:spTgt spid="434187"/>
                                        </p:tgtEl>
                                        <p:attrNameLst>
                                          <p:attrName>style.visibility</p:attrName>
                                        </p:attrNameLst>
                                      </p:cBhvr>
                                      <p:to>
                                        <p:strVal val="visible"/>
                                      </p:to>
                                    </p:se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left)">
                                      <p:cBhvr>
                                        <p:cTn id="78" dur="500"/>
                                        <p:tgtEl>
                                          <p:spTgt spid="2"/>
                                        </p:tgtEl>
                                      </p:cBhvr>
                                    </p:animEffec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499"/>
                                          </p:stCondLst>
                                        </p:cTn>
                                        <p:tgtEl>
                                          <p:spTgt spid="43418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499"/>
                                          </p:stCondLst>
                                        </p:cTn>
                                        <p:tgtEl>
                                          <p:spTgt spid="43427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6" presetClass="entr" presetSubtype="37" fill="hold" grpId="0" nodeType="clickEffect">
                                  <p:stCondLst>
                                    <p:cond delay="0"/>
                                  </p:stCondLst>
                                  <p:childTnLst>
                                    <p:set>
                                      <p:cBhvr>
                                        <p:cTn id="91" dur="1" fill="hold">
                                          <p:stCondLst>
                                            <p:cond delay="0"/>
                                          </p:stCondLst>
                                        </p:cTn>
                                        <p:tgtEl>
                                          <p:spTgt spid="434185"/>
                                        </p:tgtEl>
                                        <p:attrNameLst>
                                          <p:attrName>style.visibility</p:attrName>
                                        </p:attrNameLst>
                                      </p:cBhvr>
                                      <p:to>
                                        <p:strVal val="visible"/>
                                      </p:to>
                                    </p:set>
                                    <p:animEffect transition="in" filter="barn(outVertical)">
                                      <p:cBhvr>
                                        <p:cTn id="92" dur="500"/>
                                        <p:tgtEl>
                                          <p:spTgt spid="434185"/>
                                        </p:tgtEl>
                                      </p:cBhvr>
                                    </p:animEffect>
                                  </p:childTnLst>
                                </p:cTn>
                              </p:par>
                              <p:par>
                                <p:cTn id="93" presetID="1" presetClass="entr" presetSubtype="0" fill="hold" grpId="0" nodeType="withEffect">
                                  <p:stCondLst>
                                    <p:cond delay="0"/>
                                  </p:stCondLst>
                                  <p:childTnLst>
                                    <p:set>
                                      <p:cBhvr>
                                        <p:cTn id="94" dur="1" fill="hold">
                                          <p:stCondLst>
                                            <p:cond delay="499"/>
                                          </p:stCondLst>
                                        </p:cTn>
                                        <p:tgtEl>
                                          <p:spTgt spid="434203"/>
                                        </p:tgtEl>
                                        <p:attrNameLst>
                                          <p:attrName>style.visibility</p:attrName>
                                        </p:attrNameLst>
                                      </p:cBhvr>
                                      <p:to>
                                        <p:strVal val="visible"/>
                                      </p:to>
                                    </p:se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left)">
                                      <p:cBhvr>
                                        <p:cTn id="98" dur="500"/>
                                        <p:tgtEl>
                                          <p:spTgt spid="3"/>
                                        </p:tgtEl>
                                      </p:cBhvr>
                                    </p:animEffec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499"/>
                                          </p:stCondLst>
                                        </p:cTn>
                                        <p:tgtEl>
                                          <p:spTgt spid="43420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3"/>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499"/>
                                          </p:stCondLst>
                                        </p:cTn>
                                        <p:tgtEl>
                                          <p:spTgt spid="43427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34226"/>
                                        </p:tgtEl>
                                        <p:attrNameLst>
                                          <p:attrName>style.visibility</p:attrName>
                                        </p:attrNameLst>
                                      </p:cBhvr>
                                      <p:to>
                                        <p:strVal val="visible"/>
                                      </p:to>
                                    </p:set>
                                    <p:animEffect transition="in" filter="wipe(down)">
                                      <p:cBhvr>
                                        <p:cTn id="112" dur="500"/>
                                        <p:tgtEl>
                                          <p:spTgt spid="434226"/>
                                        </p:tgtEl>
                                      </p:cBhvr>
                                    </p:animEffect>
                                  </p:childTnLst>
                                </p:cTn>
                              </p:par>
                            </p:childTnLst>
                          </p:cTn>
                        </p:par>
                        <p:par>
                          <p:cTn id="113" fill="hold">
                            <p:stCondLst>
                              <p:cond delay="500"/>
                            </p:stCondLst>
                            <p:childTnLst>
                              <p:par>
                                <p:cTn id="114" presetID="22" presetClass="entr" presetSubtype="8" fill="hold" nodeType="afterEffect">
                                  <p:stCondLst>
                                    <p:cond delay="0"/>
                                  </p:stCondLst>
                                  <p:childTnLst>
                                    <p:set>
                                      <p:cBhvr>
                                        <p:cTn id="115" dur="1" fill="hold">
                                          <p:stCondLst>
                                            <p:cond delay="0"/>
                                          </p:stCondLst>
                                        </p:cTn>
                                        <p:tgtEl>
                                          <p:spTgt spid="434227"/>
                                        </p:tgtEl>
                                        <p:attrNameLst>
                                          <p:attrName>style.visibility</p:attrName>
                                        </p:attrNameLst>
                                      </p:cBhvr>
                                      <p:to>
                                        <p:strVal val="visible"/>
                                      </p:to>
                                    </p:set>
                                    <p:animEffect transition="in" filter="wipe(left)">
                                      <p:cBhvr>
                                        <p:cTn id="116" dur="500"/>
                                        <p:tgtEl>
                                          <p:spTgt spid="434227"/>
                                        </p:tgtEl>
                                      </p:cBhvr>
                                    </p:animEffec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0"/>
                                          </p:stCondLst>
                                        </p:cTn>
                                        <p:tgtEl>
                                          <p:spTgt spid="43422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434231"/>
                                        </p:tgtEl>
                                        <p:attrNameLst>
                                          <p:attrName>style.visibility</p:attrName>
                                        </p:attrNameLst>
                                      </p:cBhvr>
                                      <p:to>
                                        <p:strVal val="visible"/>
                                      </p:to>
                                    </p:set>
                                    <p:animEffect transition="in" filter="wipe(up)">
                                      <p:cBhvr>
                                        <p:cTn id="124" dur="500"/>
                                        <p:tgtEl>
                                          <p:spTgt spid="434231"/>
                                        </p:tgtEl>
                                      </p:cBhvr>
                                    </p:animEffect>
                                  </p:childTnLst>
                                </p:cTn>
                              </p:par>
                            </p:childTnLst>
                          </p:cTn>
                        </p:par>
                        <p:par>
                          <p:cTn id="125" fill="hold">
                            <p:stCondLst>
                              <p:cond delay="500"/>
                            </p:stCondLst>
                            <p:childTnLst>
                              <p:par>
                                <p:cTn id="126" presetID="22" presetClass="entr" presetSubtype="2" fill="hold" nodeType="afterEffect">
                                  <p:stCondLst>
                                    <p:cond delay="0"/>
                                  </p:stCondLst>
                                  <p:childTnLst>
                                    <p:set>
                                      <p:cBhvr>
                                        <p:cTn id="127" dur="1" fill="hold">
                                          <p:stCondLst>
                                            <p:cond delay="0"/>
                                          </p:stCondLst>
                                        </p:cTn>
                                        <p:tgtEl>
                                          <p:spTgt spid="434230"/>
                                        </p:tgtEl>
                                        <p:attrNameLst>
                                          <p:attrName>style.visibility</p:attrName>
                                        </p:attrNameLst>
                                      </p:cBhvr>
                                      <p:to>
                                        <p:strVal val="visible"/>
                                      </p:to>
                                    </p:set>
                                    <p:animEffect transition="in" filter="wipe(right)">
                                      <p:cBhvr>
                                        <p:cTn id="128" dur="500"/>
                                        <p:tgtEl>
                                          <p:spTgt spid="434230"/>
                                        </p:tgtEl>
                                      </p:cBhvr>
                                    </p:animEffect>
                                  </p:childTnLst>
                                </p:cTn>
                              </p:par>
                            </p:childTnLst>
                          </p:cTn>
                        </p:par>
                        <p:par>
                          <p:cTn id="129" fill="hold">
                            <p:stCondLst>
                              <p:cond delay="1000"/>
                            </p:stCondLst>
                            <p:childTnLst>
                              <p:par>
                                <p:cTn id="130" presetID="22" presetClass="entr" presetSubtype="4" fill="hold" nodeType="afterEffect">
                                  <p:stCondLst>
                                    <p:cond delay="0"/>
                                  </p:stCondLst>
                                  <p:childTnLst>
                                    <p:set>
                                      <p:cBhvr>
                                        <p:cTn id="131" dur="1" fill="hold">
                                          <p:stCondLst>
                                            <p:cond delay="0"/>
                                          </p:stCondLst>
                                        </p:cTn>
                                        <p:tgtEl>
                                          <p:spTgt spid="434232"/>
                                        </p:tgtEl>
                                        <p:attrNameLst>
                                          <p:attrName>style.visibility</p:attrName>
                                        </p:attrNameLst>
                                      </p:cBhvr>
                                      <p:to>
                                        <p:strVal val="visible"/>
                                      </p:to>
                                    </p:set>
                                    <p:animEffect transition="in" filter="wipe(down)">
                                      <p:cBhvr>
                                        <p:cTn id="132" dur="500"/>
                                        <p:tgtEl>
                                          <p:spTgt spid="434232"/>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434233"/>
                                        </p:tgtEl>
                                        <p:attrNameLst>
                                          <p:attrName>style.visibility</p:attrName>
                                        </p:attrNameLst>
                                      </p:cBhvr>
                                      <p:to>
                                        <p:strVal val="visible"/>
                                      </p:to>
                                    </p:set>
                                  </p:childTnLst>
                                </p:cTn>
                              </p:par>
                            </p:childTnLst>
                          </p:cTn>
                        </p:par>
                        <p:par>
                          <p:cTn id="136" fill="hold">
                            <p:stCondLst>
                              <p:cond delay="1500"/>
                            </p:stCondLst>
                            <p:childTnLst>
                              <p:par>
                                <p:cTn id="137" presetID="1" presetClass="exit" presetSubtype="0" fill="hold" grpId="1" nodeType="afterEffect">
                                  <p:stCondLst>
                                    <p:cond delay="0"/>
                                  </p:stCondLst>
                                  <p:childTnLst>
                                    <p:set>
                                      <p:cBhvr>
                                        <p:cTn id="138" dur="1" fill="hold">
                                          <p:stCondLst>
                                            <p:cond delay="0"/>
                                          </p:stCondLst>
                                        </p:cTn>
                                        <p:tgtEl>
                                          <p:spTgt spid="43424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34229"/>
                                        </p:tgtEl>
                                        <p:attrNameLst>
                                          <p:attrName>style.visibility</p:attrName>
                                        </p:attrNameLst>
                                      </p:cBhvr>
                                      <p:to>
                                        <p:strVal val="visible"/>
                                      </p:to>
                                    </p:set>
                                    <p:animEffect transition="in" filter="wipe(left)">
                                      <p:cBhvr>
                                        <p:cTn id="143" dur="500"/>
                                        <p:tgtEl>
                                          <p:spTgt spid="434229"/>
                                        </p:tgtEl>
                                      </p:cBhvr>
                                    </p:animEffect>
                                  </p:childTnLst>
                                </p:cTn>
                              </p:par>
                            </p:childTnLst>
                          </p:cTn>
                        </p:par>
                        <p:par>
                          <p:cTn id="144" fill="hold">
                            <p:stCondLst>
                              <p:cond delay="500"/>
                            </p:stCondLst>
                            <p:childTnLst>
                              <p:par>
                                <p:cTn id="145" presetID="22" presetClass="entr" presetSubtype="2" fill="hold" nodeType="afterEffect">
                                  <p:stCondLst>
                                    <p:cond delay="0"/>
                                  </p:stCondLst>
                                  <p:childTnLst>
                                    <p:set>
                                      <p:cBhvr>
                                        <p:cTn id="146" dur="1" fill="hold">
                                          <p:stCondLst>
                                            <p:cond delay="0"/>
                                          </p:stCondLst>
                                        </p:cTn>
                                        <p:tgtEl>
                                          <p:spTgt spid="434250"/>
                                        </p:tgtEl>
                                        <p:attrNameLst>
                                          <p:attrName>style.visibility</p:attrName>
                                        </p:attrNameLst>
                                      </p:cBhvr>
                                      <p:to>
                                        <p:strVal val="visible"/>
                                      </p:to>
                                    </p:set>
                                    <p:animEffect transition="in" filter="wipe(right)">
                                      <p:cBhvr>
                                        <p:cTn id="147" dur="500"/>
                                        <p:tgtEl>
                                          <p:spTgt spid="434250"/>
                                        </p:tgtEl>
                                      </p:cBhvr>
                                    </p:animEffect>
                                  </p:childTnLst>
                                </p:cTn>
                              </p:par>
                            </p:childTnLst>
                          </p:cTn>
                        </p:par>
                        <p:par>
                          <p:cTn id="148" fill="hold">
                            <p:stCondLst>
                              <p:cond delay="1000"/>
                            </p:stCondLst>
                            <p:childTnLst>
                              <p:par>
                                <p:cTn id="149" presetID="22" presetClass="entr" presetSubtype="1" fill="hold" nodeType="afterEffect">
                                  <p:stCondLst>
                                    <p:cond delay="0"/>
                                  </p:stCondLst>
                                  <p:childTnLst>
                                    <p:set>
                                      <p:cBhvr>
                                        <p:cTn id="150" dur="1" fill="hold">
                                          <p:stCondLst>
                                            <p:cond delay="0"/>
                                          </p:stCondLst>
                                        </p:cTn>
                                        <p:tgtEl>
                                          <p:spTgt spid="434228"/>
                                        </p:tgtEl>
                                        <p:attrNameLst>
                                          <p:attrName>style.visibility</p:attrName>
                                        </p:attrNameLst>
                                      </p:cBhvr>
                                      <p:to>
                                        <p:strVal val="visible"/>
                                      </p:to>
                                    </p:set>
                                    <p:animEffect transition="in" filter="wipe(up)">
                                      <p:cBhvr>
                                        <p:cTn id="151" dur="500"/>
                                        <p:tgtEl>
                                          <p:spTgt spid="434228"/>
                                        </p:tgtEl>
                                      </p:cBhvr>
                                    </p:animEffect>
                                  </p:childTnLst>
                                </p:cTn>
                              </p:par>
                            </p:childTnLst>
                          </p:cTn>
                        </p:par>
                        <p:par>
                          <p:cTn id="152" fill="hold">
                            <p:stCondLst>
                              <p:cond delay="1500"/>
                            </p:stCondLst>
                            <p:childTnLst>
                              <p:par>
                                <p:cTn id="153" presetID="1" presetClass="entr" presetSubtype="0" fill="hold" grpId="0" nodeType="afterEffect">
                                  <p:stCondLst>
                                    <p:cond delay="0"/>
                                  </p:stCondLst>
                                  <p:childTnLst>
                                    <p:set>
                                      <p:cBhvr>
                                        <p:cTn id="154" dur="1" fill="hold">
                                          <p:stCondLst>
                                            <p:cond delay="0"/>
                                          </p:stCondLst>
                                        </p:cTn>
                                        <p:tgtEl>
                                          <p:spTgt spid="434222"/>
                                        </p:tgtEl>
                                        <p:attrNameLst>
                                          <p:attrName>style.visibility</p:attrName>
                                        </p:attrNameLst>
                                      </p:cBhvr>
                                      <p:to>
                                        <p:strVal val="visible"/>
                                      </p:to>
                                    </p:set>
                                  </p:childTnLst>
                                </p:cTn>
                              </p:par>
                            </p:childTnLst>
                          </p:cTn>
                        </p:par>
                        <p:par>
                          <p:cTn id="155" fill="hold">
                            <p:stCondLst>
                              <p:cond delay="1500"/>
                            </p:stCondLst>
                            <p:childTnLst>
                              <p:par>
                                <p:cTn id="156" presetID="1" presetClass="exit" presetSubtype="0" fill="hold" grpId="1" nodeType="afterEffect">
                                  <p:stCondLst>
                                    <p:cond delay="0"/>
                                  </p:stCondLst>
                                  <p:childTnLst>
                                    <p:set>
                                      <p:cBhvr>
                                        <p:cTn id="157" dur="1" fill="hold">
                                          <p:stCondLst>
                                            <p:cond delay="0"/>
                                          </p:stCondLst>
                                        </p:cTn>
                                        <p:tgtEl>
                                          <p:spTgt spid="43424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6" presetClass="entr" presetSubtype="37" fill="hold" nodeType="clickEffect">
                                  <p:stCondLst>
                                    <p:cond delay="0"/>
                                  </p:stCondLst>
                                  <p:childTnLst>
                                    <p:set>
                                      <p:cBhvr>
                                        <p:cTn id="161" dur="1" fill="hold">
                                          <p:stCondLst>
                                            <p:cond delay="0"/>
                                          </p:stCondLst>
                                        </p:cTn>
                                        <p:tgtEl>
                                          <p:spTgt spid="4"/>
                                        </p:tgtEl>
                                        <p:attrNameLst>
                                          <p:attrName>style.visibility</p:attrName>
                                        </p:attrNameLst>
                                      </p:cBhvr>
                                      <p:to>
                                        <p:strVal val="visible"/>
                                      </p:to>
                                    </p:set>
                                    <p:animEffect transition="in" filter="barn(outVertical)">
                                      <p:cBhvr>
                                        <p:cTn id="162" dur="500"/>
                                        <p:tgtEl>
                                          <p:spTgt spid="4"/>
                                        </p:tgtEl>
                                      </p:cBhvr>
                                    </p:animEffect>
                                  </p:childTnLst>
                                </p:cTn>
                              </p:par>
                            </p:childTnLst>
                          </p:cTn>
                        </p:par>
                        <p:par>
                          <p:cTn id="163" fill="hold">
                            <p:stCondLst>
                              <p:cond delay="500"/>
                            </p:stCondLst>
                            <p:childTnLst>
                              <p:par>
                                <p:cTn id="164" presetID="9" presetClass="entr" presetSubtype="0" fill="hold" nodeType="afterEffect">
                                  <p:stCondLst>
                                    <p:cond delay="0"/>
                                  </p:stCondLst>
                                  <p:childTnLst>
                                    <p:set>
                                      <p:cBhvr>
                                        <p:cTn id="165" dur="1" fill="hold">
                                          <p:stCondLst>
                                            <p:cond delay="0"/>
                                          </p:stCondLst>
                                        </p:cTn>
                                        <p:tgtEl>
                                          <p:spTgt spid="6"/>
                                        </p:tgtEl>
                                        <p:attrNameLst>
                                          <p:attrName>style.visibility</p:attrName>
                                        </p:attrNameLst>
                                      </p:cBhvr>
                                      <p:to>
                                        <p:strVal val="visible"/>
                                      </p:to>
                                    </p:set>
                                    <p:animEffect transition="in" filter="dissolve">
                                      <p:cBhvr>
                                        <p:cTn id="166" dur="500"/>
                                        <p:tgtEl>
                                          <p:spTgt spid="6"/>
                                        </p:tgtEl>
                                      </p:cBhvr>
                                    </p:animEffect>
                                  </p:childTnLst>
                                  <p:subTnLst>
                                    <p:audio>
                                      <p:cMediaNode>
                                        <p:cTn display="0" masterRel="sameClick">
                                          <p:stCondLst>
                                            <p:cond evt="begin" delay="0">
                                              <p:tn val="164"/>
                                            </p:cond>
                                          </p:stCondLst>
                                          <p:endCondLst>
                                            <p:cond evt="onStopAudio" delay="0">
                                              <p:tgtEl>
                                                <p:sldTgt/>
                                              </p:tgtEl>
                                            </p:cond>
                                          </p:endCondLst>
                                        </p:cTn>
                                        <p:tgtEl>
                                          <p:sndTgt r:embed="rId1" name="DING.WAV"/>
                                        </p:tgtEl>
                                      </p:cMediaNode>
                                    </p:audio>
                                  </p:subTnLst>
                                </p:cTn>
                              </p:par>
                            </p:childTnLst>
                          </p:cTn>
                        </p:par>
                      </p:childTnLst>
                    </p:cTn>
                  </p:par>
                  <p:par>
                    <p:cTn id="167" fill="hold">
                      <p:stCondLst>
                        <p:cond delay="indefinite"/>
                      </p:stCondLst>
                      <p:childTnLst>
                        <p:par>
                          <p:cTn id="168" fill="hold">
                            <p:stCondLst>
                              <p:cond delay="0"/>
                            </p:stCondLst>
                            <p:childTnLst>
                              <p:par>
                                <p:cTn id="169" presetID="16" presetClass="entr" presetSubtype="37" fill="hold" nodeType="clickEffect">
                                  <p:stCondLst>
                                    <p:cond delay="0"/>
                                  </p:stCondLst>
                                  <p:childTnLst>
                                    <p:set>
                                      <p:cBhvr>
                                        <p:cTn id="170" dur="1" fill="hold">
                                          <p:stCondLst>
                                            <p:cond delay="0"/>
                                          </p:stCondLst>
                                        </p:cTn>
                                        <p:tgtEl>
                                          <p:spTgt spid="5"/>
                                        </p:tgtEl>
                                        <p:attrNameLst>
                                          <p:attrName>style.visibility</p:attrName>
                                        </p:attrNameLst>
                                      </p:cBhvr>
                                      <p:to>
                                        <p:strVal val="visible"/>
                                      </p:to>
                                    </p:set>
                                    <p:animEffect transition="in" filter="barn(outVertical)">
                                      <p:cBhvr>
                                        <p:cTn id="171" dur="500"/>
                                        <p:tgtEl>
                                          <p:spTgt spid="5"/>
                                        </p:tgtEl>
                                      </p:cBhvr>
                                    </p:animEffect>
                                  </p:childTnLst>
                                </p:cTn>
                              </p:par>
                            </p:childTnLst>
                          </p:cTn>
                        </p:par>
                      </p:childTnLst>
                    </p:cTn>
                  </p:par>
                  <p:par>
                    <p:cTn id="172" fill="hold">
                      <p:stCondLst>
                        <p:cond delay="indefinite"/>
                      </p:stCondLst>
                      <p:childTnLst>
                        <p:par>
                          <p:cTn id="173" fill="hold">
                            <p:stCondLst>
                              <p:cond delay="0"/>
                            </p:stCondLst>
                            <p:childTnLst>
                              <p:par>
                                <p:cTn id="174" presetID="53" presetClass="entr" presetSubtype="16" fill="hold" grpId="0" nodeType="clickEffect">
                                  <p:stCondLst>
                                    <p:cond delay="0"/>
                                  </p:stCondLst>
                                  <p:childTnLst>
                                    <p:set>
                                      <p:cBhvr>
                                        <p:cTn id="175" dur="1" fill="hold">
                                          <p:stCondLst>
                                            <p:cond delay="0"/>
                                          </p:stCondLst>
                                        </p:cTn>
                                        <p:tgtEl>
                                          <p:spTgt spid="434275"/>
                                        </p:tgtEl>
                                        <p:attrNameLst>
                                          <p:attrName>style.visibility</p:attrName>
                                        </p:attrNameLst>
                                      </p:cBhvr>
                                      <p:to>
                                        <p:strVal val="visible"/>
                                      </p:to>
                                    </p:set>
                                    <p:anim calcmode="lin" valueType="num">
                                      <p:cBhvr>
                                        <p:cTn id="176" dur="500" fill="hold"/>
                                        <p:tgtEl>
                                          <p:spTgt spid="434275"/>
                                        </p:tgtEl>
                                        <p:attrNameLst>
                                          <p:attrName>ppt_w</p:attrName>
                                        </p:attrNameLst>
                                      </p:cBhvr>
                                      <p:tavLst>
                                        <p:tav tm="0">
                                          <p:val>
                                            <p:fltVal val="0"/>
                                          </p:val>
                                        </p:tav>
                                        <p:tav tm="100000">
                                          <p:val>
                                            <p:strVal val="#ppt_w"/>
                                          </p:val>
                                        </p:tav>
                                      </p:tavLst>
                                    </p:anim>
                                    <p:anim calcmode="lin" valueType="num">
                                      <p:cBhvr>
                                        <p:cTn id="177" dur="500" fill="hold"/>
                                        <p:tgtEl>
                                          <p:spTgt spid="434275"/>
                                        </p:tgtEl>
                                        <p:attrNameLst>
                                          <p:attrName>ppt_h</p:attrName>
                                        </p:attrNameLst>
                                      </p:cBhvr>
                                      <p:tavLst>
                                        <p:tav tm="0">
                                          <p:val>
                                            <p:fltVal val="0"/>
                                          </p:val>
                                        </p:tav>
                                        <p:tav tm="100000">
                                          <p:val>
                                            <p:strVal val="#ppt_h"/>
                                          </p:val>
                                        </p:tav>
                                      </p:tavLst>
                                    </p:anim>
                                    <p:animEffect transition="in" filter="fade">
                                      <p:cBhvr>
                                        <p:cTn id="178" dur="500"/>
                                        <p:tgtEl>
                                          <p:spTgt spid="43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2" grpId="0" animBg="1" autoUpdateAnimBg="0"/>
      <p:bldP spid="434183" grpId="0" animBg="1" autoUpdateAnimBg="0"/>
      <p:bldP spid="434184" grpId="0" animBg="1" autoUpdateAnimBg="0"/>
      <p:bldP spid="434185" grpId="0" animBg="1" autoUpdateAnimBg="0"/>
      <p:bldP spid="434186" grpId="0" autoUpdateAnimBg="0"/>
      <p:bldP spid="434187" grpId="0" autoUpdateAnimBg="0"/>
      <p:bldP spid="434192" grpId="0" animBg="1" autoUpdateAnimBg="0"/>
      <p:bldP spid="434193" grpId="0" animBg="1" autoUpdateAnimBg="0"/>
      <p:bldP spid="434202" grpId="0" autoUpdateAnimBg="0"/>
      <p:bldP spid="434203" grpId="0" autoUpdateAnimBg="0"/>
      <p:bldP spid="434216" grpId="0" autoUpdateAnimBg="0"/>
      <p:bldP spid="434217" grpId="0" autoUpdateAnimBg="0"/>
      <p:bldP spid="434223" grpId="0" animBg="1" autoUpdateAnimBg="0"/>
      <p:bldP spid="434224" grpId="0"/>
      <p:bldP spid="434225" grpId="0" autoUpdateAnimBg="0"/>
      <p:bldP spid="434244" grpId="0" animBg="1" autoUpdateAnimBg="0"/>
      <p:bldP spid="434245" grpId="0" animBg="1" autoUpdateAnimBg="0"/>
      <p:bldP spid="434246" grpId="0" autoUpdateAnimBg="0"/>
      <p:bldP spid="434246" grpId="1"/>
      <p:bldP spid="434247" grpId="0" autoUpdateAnimBg="0"/>
      <p:bldP spid="434248" grpId="0" autoUpdateAnimBg="0"/>
      <p:bldP spid="434249" grpId="0" autoUpdateAnimBg="0"/>
      <p:bldP spid="434249" grpId="1"/>
      <p:bldP spid="434233" grpId="0"/>
      <p:bldP spid="434222" grpId="0"/>
      <p:bldP spid="434268" grpId="0" animBg="1"/>
      <p:bldP spid="434269" grpId="0" animBg="1"/>
      <p:bldP spid="434270" grpId="0" autoUpdateAnimBg="0"/>
      <p:bldP spid="434271" grpId="0" autoUpdateAnimBg="0"/>
      <p:bldP spid="43427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7" name="Rectangle 5"/>
          <p:cNvSpPr>
            <a:spLocks noChangeArrowheads="1"/>
          </p:cNvSpPr>
          <p:nvPr/>
        </p:nvSpPr>
        <p:spPr bwMode="auto">
          <a:xfrm>
            <a:off x="5443538" y="1268414"/>
            <a:ext cx="3994150" cy="2530475"/>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000">
                <a:solidFill>
                  <a:srgbClr val="333399"/>
                </a:solidFill>
                <a:effectLst>
                  <a:outerShdw blurRad="38100" dist="38100" dir="2700000" algn="tl">
                    <a:srgbClr val="C0C0C0"/>
                  </a:outerShdw>
                </a:effectLst>
                <a:latin typeface="Courier New" panose="02070309020205020404" pitchFamily="49" charset="0"/>
              </a:rPr>
              <a:t>void</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Swap(</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 = *x;</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*y =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p:txBody>
      </p:sp>
      <p:sp>
        <p:nvSpPr>
          <p:cNvPr id="663564" name="Line 12"/>
          <p:cNvSpPr>
            <a:spLocks noChangeShapeType="1"/>
          </p:cNvSpPr>
          <p:nvPr/>
        </p:nvSpPr>
        <p:spPr bwMode="auto">
          <a:xfrm>
            <a:off x="5240338" y="1196975"/>
            <a:ext cx="0" cy="5659438"/>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663565" name="Line 13"/>
          <p:cNvSpPr>
            <a:spLocks noChangeShapeType="1"/>
          </p:cNvSpPr>
          <p:nvPr/>
        </p:nvSpPr>
        <p:spPr bwMode="auto">
          <a:xfrm>
            <a:off x="381000" y="1247775"/>
            <a:ext cx="9144000" cy="0"/>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663615" name="Rectangle 63"/>
          <p:cNvSpPr>
            <a:spLocks noChangeArrowheads="1"/>
          </p:cNvSpPr>
          <p:nvPr/>
        </p:nvSpPr>
        <p:spPr bwMode="auto">
          <a:xfrm>
            <a:off x="992188" y="4724400"/>
            <a:ext cx="3960812" cy="1295400"/>
          </a:xfrm>
          <a:prstGeom prst="rect">
            <a:avLst/>
          </a:prstGeom>
          <a:solidFill>
            <a:srgbClr val="FFFF99"/>
          </a:solidFill>
          <a:ln w="28575">
            <a:solidFill>
              <a:srgbClr val="800000"/>
            </a:solidFill>
            <a:miter lim="800000"/>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lang="zh-CN" altLang="en-US">
                <a:solidFill>
                  <a:srgbClr val="000066"/>
                </a:solidFill>
                <a:latin typeface="Courier New" panose="02070309020205020404" pitchFamily="49" charset="0"/>
              </a:rPr>
              <a:t>指针</a:t>
            </a:r>
            <a:r>
              <a:rPr lang="en-US" altLang="zh-CN">
                <a:solidFill>
                  <a:srgbClr val="000066"/>
                </a:solidFill>
                <a:latin typeface="Courier New" panose="02070309020205020404" pitchFamily="49" charset="0"/>
              </a:rPr>
              <a:t>pTemp</a:t>
            </a:r>
            <a:r>
              <a:rPr lang="zh-CN" altLang="en-US">
                <a:solidFill>
                  <a:srgbClr val="000066"/>
                </a:solidFill>
                <a:latin typeface="Courier New" panose="02070309020205020404" pitchFamily="49" charset="0"/>
              </a:rPr>
              <a:t>未初始化</a:t>
            </a:r>
            <a:endParaRPr lang="zh-CN" altLang="en-US">
              <a:solidFill>
                <a:srgbClr val="000066"/>
              </a:solidFill>
              <a:latin typeface="Courier New" panose="02070309020205020404" pitchFamily="49" charset="0"/>
            </a:endParaRPr>
          </a:p>
          <a:p>
            <a:pPr algn="ctr" eaLnBrk="1" fontAlgn="auto" hangingPunct="1">
              <a:spcBef>
                <a:spcPts val="0"/>
              </a:spcBef>
              <a:spcAft>
                <a:spcPts val="0"/>
              </a:spcAft>
            </a:pPr>
            <a:r>
              <a:rPr lang="zh-CN" altLang="en-US">
                <a:solidFill>
                  <a:srgbClr val="000066"/>
                </a:solidFill>
                <a:latin typeface="Courier New" panose="02070309020205020404" pitchFamily="49" charset="0"/>
              </a:rPr>
              <a:t>指针</a:t>
            </a:r>
            <a:r>
              <a:rPr lang="en-US" altLang="zh-CN">
                <a:solidFill>
                  <a:srgbClr val="000066"/>
                </a:solidFill>
                <a:latin typeface="Courier New" panose="02070309020205020404" pitchFamily="49" charset="0"/>
              </a:rPr>
              <a:t>pTemp</a:t>
            </a:r>
            <a:r>
              <a:rPr lang="zh-CN" altLang="en-US">
                <a:solidFill>
                  <a:srgbClr val="000066"/>
                </a:solidFill>
                <a:latin typeface="Courier New" panose="02070309020205020404" pitchFamily="49" charset="0"/>
              </a:rPr>
              <a:t>指向哪里未知</a:t>
            </a:r>
            <a:endParaRPr lang="zh-CN" altLang="en-US">
              <a:solidFill>
                <a:srgbClr val="000066"/>
              </a:solidFill>
              <a:latin typeface="Courier New" panose="02070309020205020404" pitchFamily="49" charset="0"/>
            </a:endParaRPr>
          </a:p>
          <a:p>
            <a:pPr algn="ctr" eaLnBrk="1" fontAlgn="auto" hangingPunct="1">
              <a:spcBef>
                <a:spcPts val="0"/>
              </a:spcBef>
              <a:spcAft>
                <a:spcPts val="0"/>
              </a:spcAft>
            </a:pPr>
            <a:r>
              <a:rPr lang="zh-CN" altLang="en-US">
                <a:solidFill>
                  <a:srgbClr val="000066"/>
                </a:solidFill>
                <a:latin typeface="Courier New" panose="02070309020205020404" pitchFamily="49" charset="0"/>
              </a:rPr>
              <a:t>对未知单元写操作是危险的</a:t>
            </a:r>
            <a:endParaRPr lang="zh-CN" altLang="en-US">
              <a:solidFill>
                <a:srgbClr val="000066"/>
              </a:solidFill>
              <a:latin typeface="Courier New" panose="02070309020205020404" pitchFamily="49" charset="0"/>
            </a:endParaRPr>
          </a:p>
        </p:txBody>
      </p:sp>
      <p:pic>
        <p:nvPicPr>
          <p:cNvPr id="2055" name="Picture 64" descr="J0234687"/>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8067676" y="406400"/>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617" name="Rectangle 65"/>
          <p:cNvSpPr>
            <a:spLocks noChangeArrowheads="1"/>
          </p:cNvSpPr>
          <p:nvPr/>
        </p:nvSpPr>
        <p:spPr bwMode="auto">
          <a:xfrm>
            <a:off x="776288" y="1268413"/>
            <a:ext cx="4533900" cy="3168650"/>
          </a:xfrm>
          <a:prstGeom prst="rect">
            <a:avLst/>
          </a:prstGeom>
          <a:noFill/>
          <a:ln w="9525">
            <a:noFill/>
            <a:miter lim="800000"/>
          </a:ln>
          <a:effectLst/>
        </p:spPr>
        <p:txBody>
          <a:bodyPr lIns="92075" tIns="46037" rIns="92075" bIns="46037"/>
          <a:lstStyle/>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333399"/>
                </a:solidFill>
                <a:effectLst>
                  <a:outerShdw blurRad="38100" dist="38100" dir="2700000" algn="tl">
                    <a:srgbClr val="C0C0C0"/>
                  </a:outerShdw>
                </a:effectLst>
                <a:latin typeface="Courier New" panose="02070309020205020404" pitchFamily="49" charset="0"/>
              </a:rPr>
              <a:t>void</a:t>
            </a:r>
            <a:r>
              <a:rPr lang="en-US" altLang="zh-CN" sz="2000">
                <a:solidFill>
                  <a:srgbClr val="000000"/>
                </a:solidFill>
                <a:effectLst>
                  <a:outerShdw blurRad="38100" dist="38100" dir="2700000" algn="tl">
                    <a:srgbClr val="C0C0C0"/>
                  </a:outerShdw>
                </a:effectLst>
                <a:latin typeface="Courier New" panose="02070309020205020404" pitchFamily="49" charset="0"/>
              </a:rPr>
              <a:t> Swap(</a:t>
            </a:r>
            <a:r>
              <a:rPr lang="en-US" altLang="zh-CN" sz="2000">
                <a:solidFill>
                  <a:srgbClr val="333399"/>
                </a:solidFill>
                <a:effectLst>
                  <a:outerShdw blurRad="38100" dist="38100" dir="2700000" algn="tl">
                    <a:srgbClr val="C0C0C0"/>
                  </a:outerShdw>
                </a:effectLst>
                <a:latin typeface="Courier New" panose="02070309020205020404" pitchFamily="49" charset="0"/>
              </a:rPr>
              <a:t>int</a:t>
            </a:r>
            <a:r>
              <a:rPr lang="en-US" altLang="zh-CN" sz="2000">
                <a:solidFill>
                  <a:srgbClr val="000000"/>
                </a:solidFill>
                <a:effectLst>
                  <a:outerShdw blurRad="38100" dist="38100" dir="2700000" algn="tl">
                    <a:srgbClr val="C0C0C0"/>
                  </a:outerShdw>
                </a:effectLst>
                <a:latin typeface="Courier New" panose="02070309020205020404" pitchFamily="49" charset="0"/>
              </a:rPr>
              <a:t> *x, </a:t>
            </a:r>
            <a:r>
              <a:rPr lang="en-US" altLang="zh-CN" sz="2000">
                <a:solidFill>
                  <a:srgbClr val="333399"/>
                </a:solidFill>
                <a:effectLst>
                  <a:outerShdw blurRad="38100" dist="38100" dir="2700000" algn="tl">
                    <a:srgbClr val="C0C0C0"/>
                  </a:outerShdw>
                </a:effectLst>
                <a:latin typeface="Courier New" panose="02070309020205020404" pitchFamily="49" charset="0"/>
              </a:rPr>
              <a:t>int </a:t>
            </a:r>
            <a:r>
              <a:rPr lang="en-US" altLang="zh-CN" sz="2000">
                <a:solidFill>
                  <a:srgbClr val="000000"/>
                </a:solidFill>
                <a:effectLst>
                  <a:outerShdw blurRad="38100" dist="38100" dir="2700000" algn="tl">
                    <a:srgbClr val="C0C0C0"/>
                  </a:outerShdw>
                </a:effectLst>
                <a:latin typeface="Courier New" panose="02070309020205020404" pitchFamily="49" charset="0"/>
              </a:rPr>
              <a:t>*y)</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333399"/>
                </a:solidFill>
                <a:effectLst>
                  <a:outerShdw blurRad="38100" dist="38100" dir="2700000" algn="tl">
                    <a:srgbClr val="C0C0C0"/>
                  </a:outerShdw>
                </a:effectLst>
                <a:latin typeface="Courier New" panose="02070309020205020404" pitchFamily="49" charset="0"/>
              </a:rPr>
              <a:t>int</a:t>
            </a: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 = *x;</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*x = *y;</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*y =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p:txBody>
      </p:sp>
      <p:sp>
        <p:nvSpPr>
          <p:cNvPr id="663618" name="Rectangle 66"/>
          <p:cNvSpPr>
            <a:spLocks noChangeArrowheads="1"/>
          </p:cNvSpPr>
          <p:nvPr/>
        </p:nvSpPr>
        <p:spPr bwMode="auto">
          <a:xfrm>
            <a:off x="2057401" y="1960563"/>
            <a:ext cx="1008063"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663619" name="Rectangle 67"/>
          <p:cNvSpPr>
            <a:spLocks noChangeArrowheads="1"/>
          </p:cNvSpPr>
          <p:nvPr/>
        </p:nvSpPr>
        <p:spPr bwMode="auto">
          <a:xfrm>
            <a:off x="1468438" y="2636838"/>
            <a:ext cx="1008062"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pic>
        <p:nvPicPr>
          <p:cNvPr id="2059" name="ImgPreview" descr="文件名: j0289944.wmf&#10;关键字: females, key to success, keys ...&#10;文件大小: 48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1" y="520382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ImgPreview" descr="文件名: PE02408_.wmf&#10;关键字: buildings, 人物, 任务 ...&#10;文件大小: 5 K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388" y="5133976"/>
            <a:ext cx="12239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70"/>
          <p:cNvGraphicFramePr/>
          <p:nvPr/>
        </p:nvGraphicFramePr>
        <p:xfrm>
          <a:off x="4303714" y="3068638"/>
          <a:ext cx="720725" cy="990600"/>
        </p:xfrm>
        <a:graphic>
          <a:graphicData uri="http://schemas.openxmlformats.org/presentationml/2006/ole">
            <mc:AlternateContent xmlns:mc="http://schemas.openxmlformats.org/markup-compatibility/2006">
              <mc:Choice xmlns:v="urn:schemas-microsoft-com:vml" Requires="v">
                <p:oleObj spid="_x0000_s2052" name="Clip" r:id="rId4" imgW="2193925" imgH="3658870" progId="MS_ClipArt_Gallery.2">
                  <p:embed/>
                </p:oleObj>
              </mc:Choice>
              <mc:Fallback>
                <p:oleObj name="Clip" r:id="rId4" imgW="2193925" imgH="3658870" progId="MS_ClipArt_Gallery.2">
                  <p:embed/>
                  <p:pic>
                    <p:nvPicPr>
                      <p:cNvPr id="0" name="Object 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3714" y="3068638"/>
                        <a:ext cx="7207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1" name="Picture 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850" y="476250"/>
            <a:ext cx="22923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ChangeArrowheads="1"/>
          </p:cNvSpPr>
          <p:nvPr/>
        </p:nvSpPr>
        <p:spPr bwMode="auto">
          <a:xfrm>
            <a:off x="5410200" y="3886200"/>
            <a:ext cx="3886200" cy="1295400"/>
          </a:xfrm>
          <a:prstGeom prst="rect">
            <a:avLst/>
          </a:prstGeom>
          <a:solidFill>
            <a:srgbClr val="FFFF99"/>
          </a:solidFill>
          <a:ln w="28575">
            <a:solidFill>
              <a:srgbClr val="800000"/>
            </a:solidFill>
            <a:miter lim="800000"/>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lang="zh-CN" altLang="en-US">
                <a:solidFill>
                  <a:srgbClr val="000099"/>
                </a:solidFill>
                <a:latin typeface="Arial" panose="020B0604020202020204" pitchFamily="34" charset="0"/>
              </a:rPr>
              <a:t>永远要清楚：</a:t>
            </a:r>
            <a:endParaRPr lang="zh-CN" altLang="en-US">
              <a:solidFill>
                <a:srgbClr val="000099"/>
              </a:solidFill>
              <a:latin typeface="Arial" panose="020B0604020202020204" pitchFamily="34" charset="0"/>
            </a:endParaRPr>
          </a:p>
          <a:p>
            <a:pPr algn="ctr" eaLnBrk="1" fontAlgn="auto" hangingPunct="1">
              <a:spcBef>
                <a:spcPts val="0"/>
              </a:spcBef>
              <a:spcAft>
                <a:spcPts val="0"/>
              </a:spcAft>
            </a:pPr>
            <a:r>
              <a:rPr lang="zh-CN" altLang="en-US">
                <a:solidFill>
                  <a:srgbClr val="000099"/>
                </a:solidFill>
                <a:latin typeface="Arial" panose="020B0604020202020204" pitchFamily="34" charset="0"/>
              </a:rPr>
              <a:t>每个指针指向了哪里</a:t>
            </a:r>
            <a:endParaRPr lang="zh-CN" altLang="en-US">
              <a:solidFill>
                <a:srgbClr val="000099"/>
              </a:solidFill>
              <a:latin typeface="Arial" panose="020B0604020202020204" pitchFamily="34" charset="0"/>
            </a:endParaRPr>
          </a:p>
          <a:p>
            <a:pPr algn="ctr" eaLnBrk="1" fontAlgn="auto" hangingPunct="1">
              <a:spcBef>
                <a:spcPts val="0"/>
              </a:spcBef>
              <a:spcAft>
                <a:spcPts val="0"/>
              </a:spcAft>
            </a:pPr>
            <a:r>
              <a:rPr lang="zh-CN" altLang="en-US">
                <a:solidFill>
                  <a:srgbClr val="000099"/>
                </a:solidFill>
                <a:latin typeface="Arial" panose="020B0604020202020204" pitchFamily="34" charset="0"/>
              </a:rPr>
              <a:t>指针指向的内容是什么 </a:t>
            </a:r>
            <a:endParaRPr lang="zh-CN" altLang="en-US">
              <a:solidFill>
                <a:srgbClr val="000099"/>
              </a:solidFill>
              <a:latin typeface="Arial" panose="020B0604020202020204"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3618"/>
                                        </p:tgtEl>
                                        <p:attrNameLst>
                                          <p:attrName>style.visibility</p:attrName>
                                        </p:attrNameLst>
                                      </p:cBhvr>
                                      <p:to>
                                        <p:strVal val="visible"/>
                                      </p:to>
                                    </p:set>
                                    <p:anim calcmode="lin" valueType="num">
                                      <p:cBhvr>
                                        <p:cTn id="7" dur="500" fill="hold"/>
                                        <p:tgtEl>
                                          <p:spTgt spid="663618"/>
                                        </p:tgtEl>
                                        <p:attrNameLst>
                                          <p:attrName>ppt_w</p:attrName>
                                        </p:attrNameLst>
                                      </p:cBhvr>
                                      <p:tavLst>
                                        <p:tav tm="0">
                                          <p:val>
                                            <p:fltVal val="0"/>
                                          </p:val>
                                        </p:tav>
                                        <p:tav tm="100000">
                                          <p:val>
                                            <p:strVal val="#ppt_w"/>
                                          </p:val>
                                        </p:tav>
                                      </p:tavLst>
                                    </p:anim>
                                    <p:anim calcmode="lin" valueType="num">
                                      <p:cBhvr>
                                        <p:cTn id="8" dur="500" fill="hold"/>
                                        <p:tgtEl>
                                          <p:spTgt spid="663618"/>
                                        </p:tgtEl>
                                        <p:attrNameLst>
                                          <p:attrName>ppt_h</p:attrName>
                                        </p:attrNameLst>
                                      </p:cBhvr>
                                      <p:tavLst>
                                        <p:tav tm="0">
                                          <p:val>
                                            <p:fltVal val="0"/>
                                          </p:val>
                                        </p:tav>
                                        <p:tav tm="100000">
                                          <p:val>
                                            <p:strVal val="#ppt_h"/>
                                          </p:val>
                                        </p:tav>
                                      </p:tavLst>
                                    </p:anim>
                                    <p:animEffect transition="in" filter="fade">
                                      <p:cBhvr>
                                        <p:cTn id="9" dur="500"/>
                                        <p:tgtEl>
                                          <p:spTgt spid="6636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63619"/>
                                        </p:tgtEl>
                                        <p:attrNameLst>
                                          <p:attrName>style.visibility</p:attrName>
                                        </p:attrNameLst>
                                      </p:cBhvr>
                                      <p:to>
                                        <p:strVal val="visible"/>
                                      </p:to>
                                    </p:set>
                                    <p:anim calcmode="lin" valueType="num">
                                      <p:cBhvr>
                                        <p:cTn id="14" dur="500" fill="hold"/>
                                        <p:tgtEl>
                                          <p:spTgt spid="663619"/>
                                        </p:tgtEl>
                                        <p:attrNameLst>
                                          <p:attrName>ppt_w</p:attrName>
                                        </p:attrNameLst>
                                      </p:cBhvr>
                                      <p:tavLst>
                                        <p:tav tm="0">
                                          <p:val>
                                            <p:fltVal val="0"/>
                                          </p:val>
                                        </p:tav>
                                        <p:tav tm="100000">
                                          <p:val>
                                            <p:strVal val="#ppt_w"/>
                                          </p:val>
                                        </p:tav>
                                      </p:tavLst>
                                    </p:anim>
                                    <p:anim calcmode="lin" valueType="num">
                                      <p:cBhvr>
                                        <p:cTn id="15" dur="500" fill="hold"/>
                                        <p:tgtEl>
                                          <p:spTgt spid="663619"/>
                                        </p:tgtEl>
                                        <p:attrNameLst>
                                          <p:attrName>ppt_h</p:attrName>
                                        </p:attrNameLst>
                                      </p:cBhvr>
                                      <p:tavLst>
                                        <p:tav tm="0">
                                          <p:val>
                                            <p:fltVal val="0"/>
                                          </p:val>
                                        </p:tav>
                                        <p:tav tm="100000">
                                          <p:val>
                                            <p:strVal val="#ppt_h"/>
                                          </p:val>
                                        </p:tav>
                                      </p:tavLst>
                                    </p:anim>
                                    <p:animEffect transition="in" filter="fade">
                                      <p:cBhvr>
                                        <p:cTn id="16" dur="500"/>
                                        <p:tgtEl>
                                          <p:spTgt spid="6636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63615"/>
                                        </p:tgtEl>
                                        <p:attrNameLst>
                                          <p:attrName>style.visibility</p:attrName>
                                        </p:attrNameLst>
                                      </p:cBhvr>
                                      <p:to>
                                        <p:strVal val="visible"/>
                                      </p:to>
                                    </p:set>
                                    <p:anim calcmode="lin" valueType="num">
                                      <p:cBhvr>
                                        <p:cTn id="21" dur="500" fill="hold"/>
                                        <p:tgtEl>
                                          <p:spTgt spid="663615"/>
                                        </p:tgtEl>
                                        <p:attrNameLst>
                                          <p:attrName>ppt_w</p:attrName>
                                        </p:attrNameLst>
                                      </p:cBhvr>
                                      <p:tavLst>
                                        <p:tav tm="0">
                                          <p:val>
                                            <p:fltVal val="0"/>
                                          </p:val>
                                        </p:tav>
                                        <p:tav tm="100000">
                                          <p:val>
                                            <p:strVal val="#ppt_w"/>
                                          </p:val>
                                        </p:tav>
                                      </p:tavLst>
                                    </p:anim>
                                    <p:anim calcmode="lin" valueType="num">
                                      <p:cBhvr>
                                        <p:cTn id="22" dur="500" fill="hold"/>
                                        <p:tgtEl>
                                          <p:spTgt spid="663615"/>
                                        </p:tgtEl>
                                        <p:attrNameLst>
                                          <p:attrName>ppt_h</p:attrName>
                                        </p:attrNameLst>
                                      </p:cBhvr>
                                      <p:tavLst>
                                        <p:tav tm="0">
                                          <p:val>
                                            <p:fltVal val="0"/>
                                          </p:val>
                                        </p:tav>
                                        <p:tav tm="100000">
                                          <p:val>
                                            <p:strVal val="#ppt_h"/>
                                          </p:val>
                                        </p:tav>
                                      </p:tavLst>
                                    </p:anim>
                                    <p:animEffect transition="in" filter="fade">
                                      <p:cBhvr>
                                        <p:cTn id="23" dur="500"/>
                                        <p:tgtEl>
                                          <p:spTgt spid="6636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615" grpId="0" animBg="1"/>
      <p:bldP spid="663618" grpId="0" animBg="1"/>
      <p:bldP spid="663619"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ChangeArrowheads="1"/>
          </p:cNvSpPr>
          <p:nvPr/>
        </p:nvSpPr>
        <p:spPr bwMode="auto">
          <a:xfrm>
            <a:off x="5443538" y="1268414"/>
            <a:ext cx="3994150" cy="2530475"/>
          </a:xfrm>
          <a:prstGeom prst="rect">
            <a:avLst/>
          </a:prstGeom>
          <a:noFill/>
          <a:ln w="12700" cap="sq">
            <a:noFill/>
            <a:miter lim="800000"/>
            <a:headEnd type="none" w="sm" len="sm"/>
            <a:tailEnd type="none" w="sm" len="sm"/>
          </a:ln>
          <a:effectLst/>
        </p:spPr>
        <p:txBody>
          <a:bodyPr wrap="none">
            <a:spAutoFit/>
          </a:bodyPr>
          <a:lstStyle/>
          <a:p>
            <a:pPr eaLnBrk="1" fontAlgn="auto" hangingPunct="1">
              <a:spcBef>
                <a:spcPts val="0"/>
              </a:spcBef>
              <a:spcAft>
                <a:spcPts val="0"/>
              </a:spcAft>
              <a:defRPr/>
            </a:pPr>
            <a:r>
              <a:rPr kumimoji="1" lang="en-US" altLang="zh-CN" sz="2000">
                <a:solidFill>
                  <a:srgbClr val="333399"/>
                </a:solidFill>
                <a:effectLst>
                  <a:outerShdw blurRad="38100" dist="38100" dir="2700000" algn="tl">
                    <a:srgbClr val="C0C0C0"/>
                  </a:outerShdw>
                </a:effectLst>
                <a:latin typeface="Courier New" panose="02070309020205020404" pitchFamily="49" charset="0"/>
              </a:rPr>
              <a:t>void</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Swap(</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a:t>
            </a:r>
            <a:r>
              <a:rPr kumimoji="1" lang="en-US" altLang="zh-CN" sz="2000">
                <a:solidFill>
                  <a:srgbClr val="333399"/>
                </a:solidFill>
                <a:effectLst>
                  <a:outerShdw blurRad="38100" dist="38100" dir="2700000" algn="tl">
                    <a:srgbClr val="C0C0C0"/>
                  </a:outerShdw>
                </a:effectLst>
                <a:latin typeface="Courier New" panose="02070309020205020404" pitchFamily="49" charset="0"/>
              </a:rPr>
              <a:t>int</a:t>
            </a: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temp = *x;</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*x = *y;</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    *y = temp;</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a:p>
            <a:pPr eaLnBrk="1" fontAlgn="auto" hangingPunct="1">
              <a:spcBef>
                <a:spcPts val="0"/>
              </a:spcBef>
              <a:spcAft>
                <a:spcPts val="0"/>
              </a:spcAft>
              <a:defRPr/>
            </a:pPr>
            <a:r>
              <a:rPr kumimoji="1" lang="en-US" altLang="zh-CN" sz="2000">
                <a:solidFill>
                  <a:srgbClr val="000000"/>
                </a:solidFill>
                <a:effectLst>
                  <a:outerShdw blurRad="38100" dist="38100" dir="2700000" algn="tl">
                    <a:srgbClr val="C0C0C0"/>
                  </a:outerShdw>
                </a:effectLst>
                <a:latin typeface="Courier New" panose="02070309020205020404" pitchFamily="49" charset="0"/>
              </a:rPr>
              <a:t>}</a:t>
            </a:r>
            <a:endParaRPr kumimoji="1" lang="en-US" altLang="zh-CN" sz="2000">
              <a:solidFill>
                <a:srgbClr val="000000"/>
              </a:solidFill>
              <a:effectLst>
                <a:outerShdw blurRad="38100" dist="38100" dir="2700000" algn="tl">
                  <a:srgbClr val="C0C0C0"/>
                </a:outerShdw>
              </a:effectLst>
              <a:latin typeface="Courier New" panose="02070309020205020404" pitchFamily="49" charset="0"/>
            </a:endParaRPr>
          </a:p>
        </p:txBody>
      </p:sp>
      <p:sp>
        <p:nvSpPr>
          <p:cNvPr id="664579" name="Line 3"/>
          <p:cNvSpPr>
            <a:spLocks noChangeShapeType="1"/>
          </p:cNvSpPr>
          <p:nvPr/>
        </p:nvSpPr>
        <p:spPr bwMode="auto">
          <a:xfrm>
            <a:off x="5240338" y="1196975"/>
            <a:ext cx="0" cy="5659438"/>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664580" name="Line 4"/>
          <p:cNvSpPr>
            <a:spLocks noChangeShapeType="1"/>
          </p:cNvSpPr>
          <p:nvPr/>
        </p:nvSpPr>
        <p:spPr bwMode="auto">
          <a:xfrm>
            <a:off x="381000" y="1247775"/>
            <a:ext cx="9144000" cy="0"/>
          </a:xfrm>
          <a:prstGeom prst="line">
            <a:avLst/>
          </a:prstGeom>
          <a:noFill/>
          <a:ln w="57150">
            <a:solidFill>
              <a:srgbClr val="CC9900"/>
            </a:solidFill>
            <a:prstDash val="lgDashDotDot"/>
            <a:round/>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ndParaRPr>
          </a:p>
        </p:txBody>
      </p:sp>
      <p:sp>
        <p:nvSpPr>
          <p:cNvPr id="664581" name="Rectangle 5"/>
          <p:cNvSpPr>
            <a:spLocks noChangeArrowheads="1"/>
          </p:cNvSpPr>
          <p:nvPr/>
        </p:nvSpPr>
        <p:spPr bwMode="auto">
          <a:xfrm>
            <a:off x="992188" y="4724400"/>
            <a:ext cx="3960812" cy="1295400"/>
          </a:xfrm>
          <a:prstGeom prst="rect">
            <a:avLst/>
          </a:prstGeom>
          <a:solidFill>
            <a:srgbClr val="FFFF99"/>
          </a:solidFill>
          <a:ln w="28575">
            <a:solidFill>
              <a:srgbClr val="800000"/>
            </a:solidFill>
            <a:miter lim="800000"/>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pPr>
            <a:r>
              <a:rPr lang="zh-CN" altLang="en-US">
                <a:solidFill>
                  <a:srgbClr val="000066"/>
                </a:solidFill>
              </a:rPr>
              <a:t>指针</a:t>
            </a:r>
            <a:r>
              <a:rPr lang="en-US" altLang="zh-CN">
                <a:solidFill>
                  <a:srgbClr val="000066"/>
                </a:solidFill>
                <a:latin typeface="Courier New" panose="02070309020205020404" pitchFamily="49" charset="0"/>
              </a:rPr>
              <a:t>pTemp</a:t>
            </a:r>
            <a:r>
              <a:rPr lang="zh-CN" altLang="en-US">
                <a:solidFill>
                  <a:srgbClr val="000066"/>
                </a:solidFill>
              </a:rPr>
              <a:t>被赋了值</a:t>
            </a:r>
            <a:endParaRPr lang="zh-CN" altLang="en-US">
              <a:solidFill>
                <a:srgbClr val="000066"/>
              </a:solidFill>
            </a:endParaRPr>
          </a:p>
          <a:p>
            <a:pPr algn="ctr" eaLnBrk="1" fontAlgn="auto" hangingPunct="1">
              <a:spcBef>
                <a:spcPts val="0"/>
              </a:spcBef>
              <a:spcAft>
                <a:spcPts val="0"/>
              </a:spcAft>
            </a:pPr>
            <a:r>
              <a:rPr lang="zh-CN" altLang="en-US">
                <a:solidFill>
                  <a:srgbClr val="000066"/>
                </a:solidFill>
              </a:rPr>
              <a:t>但交换的是地址值</a:t>
            </a:r>
            <a:endParaRPr lang="zh-CN" altLang="en-US">
              <a:solidFill>
                <a:srgbClr val="000066"/>
              </a:solidFill>
            </a:endParaRPr>
          </a:p>
          <a:p>
            <a:pPr algn="ctr" eaLnBrk="1" fontAlgn="auto" hangingPunct="1">
              <a:spcBef>
                <a:spcPts val="0"/>
              </a:spcBef>
              <a:spcAft>
                <a:spcPts val="0"/>
              </a:spcAft>
            </a:pPr>
            <a:r>
              <a:rPr lang="zh-CN" altLang="en-US">
                <a:solidFill>
                  <a:srgbClr val="000066"/>
                </a:solidFill>
              </a:rPr>
              <a:t>不是指针指向单元的内容</a:t>
            </a:r>
            <a:endParaRPr lang="zh-CN" altLang="en-US">
              <a:solidFill>
                <a:srgbClr val="000066"/>
              </a:solidFill>
            </a:endParaRPr>
          </a:p>
        </p:txBody>
      </p:sp>
      <p:sp>
        <p:nvSpPr>
          <p:cNvPr id="664583" name="Rectangle 7"/>
          <p:cNvSpPr>
            <a:spLocks noChangeArrowheads="1"/>
          </p:cNvSpPr>
          <p:nvPr/>
        </p:nvSpPr>
        <p:spPr bwMode="auto">
          <a:xfrm>
            <a:off x="776288" y="1268413"/>
            <a:ext cx="4533900" cy="3168650"/>
          </a:xfrm>
          <a:prstGeom prst="rect">
            <a:avLst/>
          </a:prstGeom>
          <a:noFill/>
          <a:ln w="9525">
            <a:noFill/>
            <a:miter lim="800000"/>
          </a:ln>
          <a:effectLst/>
        </p:spPr>
        <p:txBody>
          <a:bodyPr lIns="92075" tIns="46037" rIns="92075" bIns="46037"/>
          <a:lstStyle/>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333399"/>
                </a:solidFill>
                <a:effectLst>
                  <a:outerShdw blurRad="38100" dist="38100" dir="2700000" algn="tl">
                    <a:srgbClr val="C0C0C0"/>
                  </a:outerShdw>
                </a:effectLst>
                <a:latin typeface="Courier New" panose="02070309020205020404" pitchFamily="49" charset="0"/>
              </a:rPr>
              <a:t>void</a:t>
            </a:r>
            <a:r>
              <a:rPr lang="en-US" altLang="zh-CN" sz="2000">
                <a:solidFill>
                  <a:srgbClr val="000000"/>
                </a:solidFill>
                <a:effectLst>
                  <a:outerShdw blurRad="38100" dist="38100" dir="2700000" algn="tl">
                    <a:srgbClr val="C0C0C0"/>
                  </a:outerShdw>
                </a:effectLst>
                <a:latin typeface="Courier New" panose="02070309020205020404" pitchFamily="49" charset="0"/>
              </a:rPr>
              <a:t> Swap(</a:t>
            </a:r>
            <a:r>
              <a:rPr lang="en-US" altLang="zh-CN" sz="2000">
                <a:solidFill>
                  <a:srgbClr val="333399"/>
                </a:solidFill>
                <a:effectLst>
                  <a:outerShdw blurRad="38100" dist="38100" dir="2700000" algn="tl">
                    <a:srgbClr val="C0C0C0"/>
                  </a:outerShdw>
                </a:effectLst>
                <a:latin typeface="Courier New" panose="02070309020205020404" pitchFamily="49" charset="0"/>
              </a:rPr>
              <a:t>int</a:t>
            </a:r>
            <a:r>
              <a:rPr lang="en-US" altLang="zh-CN" sz="2000">
                <a:solidFill>
                  <a:srgbClr val="000000"/>
                </a:solidFill>
                <a:effectLst>
                  <a:outerShdw blurRad="38100" dist="38100" dir="2700000" algn="tl">
                    <a:srgbClr val="C0C0C0"/>
                  </a:outerShdw>
                </a:effectLst>
                <a:latin typeface="Courier New" panose="02070309020205020404" pitchFamily="49" charset="0"/>
              </a:rPr>
              <a:t> *x, </a:t>
            </a:r>
            <a:r>
              <a:rPr lang="en-US" altLang="zh-CN" sz="2000">
                <a:solidFill>
                  <a:srgbClr val="333399"/>
                </a:solidFill>
                <a:effectLst>
                  <a:outerShdw blurRad="38100" dist="38100" dir="2700000" algn="tl">
                    <a:srgbClr val="C0C0C0"/>
                  </a:outerShdw>
                </a:effectLst>
                <a:latin typeface="Courier New" panose="02070309020205020404" pitchFamily="49" charset="0"/>
              </a:rPr>
              <a:t>int </a:t>
            </a:r>
            <a:r>
              <a:rPr lang="en-US" altLang="zh-CN" sz="2000">
                <a:solidFill>
                  <a:srgbClr val="000000"/>
                </a:solidFill>
                <a:effectLst>
                  <a:outerShdw blurRad="38100" dist="38100" dir="2700000" algn="tl">
                    <a:srgbClr val="C0C0C0"/>
                  </a:outerShdw>
                </a:effectLst>
                <a:latin typeface="Courier New" panose="02070309020205020404" pitchFamily="49" charset="0"/>
              </a:rPr>
              <a:t>*y)</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333399"/>
                </a:solidFill>
                <a:effectLst>
                  <a:outerShdw blurRad="38100" dist="38100" dir="2700000" algn="tl">
                    <a:srgbClr val="C0C0C0"/>
                  </a:outerShdw>
                </a:effectLst>
                <a:latin typeface="Courier New" panose="02070309020205020404" pitchFamily="49" charset="0"/>
              </a:rPr>
              <a:t>int</a:t>
            </a: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 = x;</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x = y;</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y = </a:t>
            </a:r>
            <a:r>
              <a:rPr lang="en-US" altLang="zh-CN" sz="2000">
                <a:solidFill>
                  <a:srgbClr val="000066"/>
                </a:solidFill>
                <a:effectLst>
                  <a:outerShdw blurRad="38100" dist="38100" dir="2700000" algn="tl">
                    <a:srgbClr val="C0C0C0"/>
                  </a:outerShdw>
                </a:effectLst>
                <a:latin typeface="Courier New" panose="02070309020205020404" pitchFamily="49" charset="0"/>
              </a:rPr>
              <a:t>pTemp</a:t>
            </a:r>
            <a:r>
              <a:rPr lang="en-US" altLang="zh-CN" sz="2000">
                <a:solidFill>
                  <a:srgbClr val="000000"/>
                </a:solidFill>
                <a:effectLst>
                  <a:outerShdw blurRad="38100" dist="38100" dir="2700000" algn="tl">
                    <a:srgbClr val="C0C0C0"/>
                  </a:outerShdw>
                </a:effectLst>
                <a:latin typeface="Courier New" panose="02070309020205020404" pitchFamily="49" charset="0"/>
              </a:rPr>
              <a:t>;</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a:p>
            <a:pPr marL="342900" indent="-342900" algn="just" eaLnBrk="1" fontAlgn="auto" hangingPunct="1">
              <a:lnSpc>
                <a:spcPct val="95000"/>
              </a:lnSpc>
              <a:spcBef>
                <a:spcPct val="20000"/>
              </a:spcBef>
              <a:spcAft>
                <a:spcPts val="0"/>
              </a:spcAft>
              <a:buClr>
                <a:srgbClr val="FFCC66"/>
              </a:buClr>
              <a:buSzPct val="80000"/>
              <a:defRPr/>
            </a:pPr>
            <a:r>
              <a:rPr lang="en-US" altLang="zh-CN" sz="2000">
                <a:solidFill>
                  <a:srgbClr val="000000"/>
                </a:solidFill>
                <a:effectLst>
                  <a:outerShdw blurRad="38100" dist="38100" dir="2700000" algn="tl">
                    <a:srgbClr val="C0C0C0"/>
                  </a:outerShdw>
                </a:effectLst>
                <a:latin typeface="Courier New" panose="02070309020205020404" pitchFamily="49" charset="0"/>
              </a:rPr>
              <a:t>} </a:t>
            </a:r>
            <a:endParaRPr lang="en-US" altLang="zh-CN" sz="2000">
              <a:solidFill>
                <a:srgbClr val="000000"/>
              </a:solidFill>
              <a:effectLst>
                <a:outerShdw blurRad="38100" dist="38100" dir="2700000" algn="tl">
                  <a:srgbClr val="C0C0C0"/>
                </a:outerShdw>
              </a:effectLst>
              <a:latin typeface="Courier New" panose="02070309020205020404" pitchFamily="49" charset="0"/>
            </a:endParaRPr>
          </a:p>
        </p:txBody>
      </p:sp>
      <p:sp>
        <p:nvSpPr>
          <p:cNvPr id="664584" name="Rectangle 8"/>
          <p:cNvSpPr>
            <a:spLocks noChangeArrowheads="1"/>
          </p:cNvSpPr>
          <p:nvPr/>
        </p:nvSpPr>
        <p:spPr bwMode="auto">
          <a:xfrm>
            <a:off x="2057401" y="1960563"/>
            <a:ext cx="1008063"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sp>
        <p:nvSpPr>
          <p:cNvPr id="664585" name="Rectangle 9"/>
          <p:cNvSpPr>
            <a:spLocks noChangeArrowheads="1"/>
          </p:cNvSpPr>
          <p:nvPr/>
        </p:nvSpPr>
        <p:spPr bwMode="auto">
          <a:xfrm>
            <a:off x="1425575" y="2636838"/>
            <a:ext cx="1612900" cy="431800"/>
          </a:xfrm>
          <a:prstGeom prst="rect">
            <a:avLst/>
          </a:prstGeom>
          <a:noFill/>
          <a:ln w="57150">
            <a:solidFill>
              <a:srgbClr val="FF0000"/>
            </a:solidFill>
            <a:miter lim="800000"/>
            <a:headEnd type="none" w="sm" len="sm"/>
            <a:tailEnd type="none" w="sm" len="sm"/>
          </a:ln>
          <a:effectLst/>
        </p:spPr>
        <p:txBody>
          <a:bodyPr wrap="none" anchor="ctr"/>
          <a:lstStyle/>
          <a:p>
            <a:pPr eaLnBrk="1" fontAlgn="auto" hangingPunct="1">
              <a:spcBef>
                <a:spcPts val="0"/>
              </a:spcBef>
              <a:spcAft>
                <a:spcPts val="0"/>
              </a:spcAft>
              <a:defRPr/>
            </a:pPr>
            <a:endParaRPr lang="zh-CN" altLang="en-US" b="0">
              <a:solidFill>
                <a:srgbClr val="000000"/>
              </a:solidFill>
              <a:effectLst>
                <a:outerShdw blurRad="38100" dist="38100" dir="2700000" algn="tl">
                  <a:srgbClr val="C0C0C0"/>
                </a:outerShdw>
              </a:effectLst>
              <a:latin typeface="Calibri" panose="020F0502020204030204"/>
            </a:endParaRPr>
          </a:p>
        </p:txBody>
      </p:sp>
      <p:graphicFrame>
        <p:nvGraphicFramePr>
          <p:cNvPr id="3074" name="Object 12"/>
          <p:cNvGraphicFramePr/>
          <p:nvPr/>
        </p:nvGraphicFramePr>
        <p:xfrm>
          <a:off x="4303714" y="3068638"/>
          <a:ext cx="720725" cy="990600"/>
        </p:xfrm>
        <a:graphic>
          <a:graphicData uri="http://schemas.openxmlformats.org/presentationml/2006/ole">
            <mc:AlternateContent xmlns:mc="http://schemas.openxmlformats.org/markup-compatibility/2006">
              <mc:Choice xmlns:v="urn:schemas-microsoft-com:vml" Requires="v">
                <p:oleObj spid="_x0000_s3076" name="Clip" r:id="rId1" imgW="2193925" imgH="3658870" progId="MS_ClipArt_Gallery.2">
                  <p:embed/>
                </p:oleObj>
              </mc:Choice>
              <mc:Fallback>
                <p:oleObj name="Clip" r:id="rId1" imgW="2193925" imgH="3658870" progId="MS_ClipArt_Gallery.2">
                  <p:embed/>
                  <p:pic>
                    <p:nvPicPr>
                      <p:cNvPr id="0" name="Object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14" y="3068638"/>
                        <a:ext cx="7207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8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476250"/>
            <a:ext cx="22923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ImgPreview" descr="文件名: j0289944.wmf&#10;关键字: females, key to success, keys ...&#10;文件大小: 48 K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601" y="520382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ImgPreview" descr="文件名: PE02408_.wmf&#10;关键字: buildings, 人物, 任务 ...&#10;文件大小: 5 K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5388" y="5133976"/>
            <a:ext cx="12239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64"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067676" y="406400"/>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4584"/>
                                        </p:tgtEl>
                                        <p:attrNameLst>
                                          <p:attrName>style.visibility</p:attrName>
                                        </p:attrNameLst>
                                      </p:cBhvr>
                                      <p:to>
                                        <p:strVal val="visible"/>
                                      </p:to>
                                    </p:set>
                                    <p:anim calcmode="lin" valueType="num">
                                      <p:cBhvr>
                                        <p:cTn id="7" dur="500" fill="hold"/>
                                        <p:tgtEl>
                                          <p:spTgt spid="664584"/>
                                        </p:tgtEl>
                                        <p:attrNameLst>
                                          <p:attrName>ppt_w</p:attrName>
                                        </p:attrNameLst>
                                      </p:cBhvr>
                                      <p:tavLst>
                                        <p:tav tm="0">
                                          <p:val>
                                            <p:fltVal val="0"/>
                                          </p:val>
                                        </p:tav>
                                        <p:tav tm="100000">
                                          <p:val>
                                            <p:strVal val="#ppt_w"/>
                                          </p:val>
                                        </p:tav>
                                      </p:tavLst>
                                    </p:anim>
                                    <p:anim calcmode="lin" valueType="num">
                                      <p:cBhvr>
                                        <p:cTn id="8" dur="500" fill="hold"/>
                                        <p:tgtEl>
                                          <p:spTgt spid="664584"/>
                                        </p:tgtEl>
                                        <p:attrNameLst>
                                          <p:attrName>ppt_h</p:attrName>
                                        </p:attrNameLst>
                                      </p:cBhvr>
                                      <p:tavLst>
                                        <p:tav tm="0">
                                          <p:val>
                                            <p:fltVal val="0"/>
                                          </p:val>
                                        </p:tav>
                                        <p:tav tm="100000">
                                          <p:val>
                                            <p:strVal val="#ppt_h"/>
                                          </p:val>
                                        </p:tav>
                                      </p:tavLst>
                                    </p:anim>
                                    <p:animEffect transition="in" filter="fade">
                                      <p:cBhvr>
                                        <p:cTn id="9" dur="500"/>
                                        <p:tgtEl>
                                          <p:spTgt spid="66458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64585"/>
                                        </p:tgtEl>
                                        <p:attrNameLst>
                                          <p:attrName>style.visibility</p:attrName>
                                        </p:attrNameLst>
                                      </p:cBhvr>
                                      <p:to>
                                        <p:strVal val="visible"/>
                                      </p:to>
                                    </p:set>
                                    <p:anim calcmode="lin" valueType="num">
                                      <p:cBhvr>
                                        <p:cTn id="14" dur="500" fill="hold"/>
                                        <p:tgtEl>
                                          <p:spTgt spid="664585"/>
                                        </p:tgtEl>
                                        <p:attrNameLst>
                                          <p:attrName>ppt_w</p:attrName>
                                        </p:attrNameLst>
                                      </p:cBhvr>
                                      <p:tavLst>
                                        <p:tav tm="0">
                                          <p:val>
                                            <p:fltVal val="0"/>
                                          </p:val>
                                        </p:tav>
                                        <p:tav tm="100000">
                                          <p:val>
                                            <p:strVal val="#ppt_w"/>
                                          </p:val>
                                        </p:tav>
                                      </p:tavLst>
                                    </p:anim>
                                    <p:anim calcmode="lin" valueType="num">
                                      <p:cBhvr>
                                        <p:cTn id="15" dur="500" fill="hold"/>
                                        <p:tgtEl>
                                          <p:spTgt spid="664585"/>
                                        </p:tgtEl>
                                        <p:attrNameLst>
                                          <p:attrName>ppt_h</p:attrName>
                                        </p:attrNameLst>
                                      </p:cBhvr>
                                      <p:tavLst>
                                        <p:tav tm="0">
                                          <p:val>
                                            <p:fltVal val="0"/>
                                          </p:val>
                                        </p:tav>
                                        <p:tav tm="100000">
                                          <p:val>
                                            <p:strVal val="#ppt_h"/>
                                          </p:val>
                                        </p:tav>
                                      </p:tavLst>
                                    </p:anim>
                                    <p:animEffect transition="in" filter="fade">
                                      <p:cBhvr>
                                        <p:cTn id="16" dur="500"/>
                                        <p:tgtEl>
                                          <p:spTgt spid="66458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64581"/>
                                        </p:tgtEl>
                                        <p:attrNameLst>
                                          <p:attrName>style.visibility</p:attrName>
                                        </p:attrNameLst>
                                      </p:cBhvr>
                                      <p:to>
                                        <p:strVal val="visible"/>
                                      </p:to>
                                    </p:set>
                                    <p:anim calcmode="lin" valueType="num">
                                      <p:cBhvr>
                                        <p:cTn id="21" dur="500" fill="hold"/>
                                        <p:tgtEl>
                                          <p:spTgt spid="664581"/>
                                        </p:tgtEl>
                                        <p:attrNameLst>
                                          <p:attrName>ppt_w</p:attrName>
                                        </p:attrNameLst>
                                      </p:cBhvr>
                                      <p:tavLst>
                                        <p:tav tm="0">
                                          <p:val>
                                            <p:fltVal val="0"/>
                                          </p:val>
                                        </p:tav>
                                        <p:tav tm="100000">
                                          <p:val>
                                            <p:strVal val="#ppt_w"/>
                                          </p:val>
                                        </p:tav>
                                      </p:tavLst>
                                    </p:anim>
                                    <p:anim calcmode="lin" valueType="num">
                                      <p:cBhvr>
                                        <p:cTn id="22" dur="500" fill="hold"/>
                                        <p:tgtEl>
                                          <p:spTgt spid="664581"/>
                                        </p:tgtEl>
                                        <p:attrNameLst>
                                          <p:attrName>ppt_h</p:attrName>
                                        </p:attrNameLst>
                                      </p:cBhvr>
                                      <p:tavLst>
                                        <p:tav tm="0">
                                          <p:val>
                                            <p:fltVal val="0"/>
                                          </p:val>
                                        </p:tav>
                                        <p:tav tm="100000">
                                          <p:val>
                                            <p:strVal val="#ppt_h"/>
                                          </p:val>
                                        </p:tav>
                                      </p:tavLst>
                                    </p:anim>
                                    <p:animEffect transition="in" filter="fade">
                                      <p:cBhvr>
                                        <p:cTn id="23" dur="500"/>
                                        <p:tgtEl>
                                          <p:spTgt spid="66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animBg="1"/>
      <p:bldP spid="664584" grpId="0" animBg="1"/>
      <p:bldP spid="66458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4078B95-9D5B-4348-B015-A53CAD5DC1DD}" type="slidenum">
              <a:rPr lang="zh-CN" altLang="en-US" b="0">
                <a:solidFill>
                  <a:srgbClr val="000000"/>
                </a:solidFill>
              </a:rPr>
            </a:fld>
            <a:endParaRPr lang="zh-CN" altLang="en-US" b="0">
              <a:solidFill>
                <a:srgbClr val="000000"/>
              </a:solidFill>
            </a:endParaRPr>
          </a:p>
        </p:txBody>
      </p:sp>
      <p:sp>
        <p:nvSpPr>
          <p:cNvPr id="23" name="矩形 22"/>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
        <p:nvSpPr>
          <p:cNvPr id="38" name="Rectangle 4"/>
          <p:cNvSpPr>
            <a:spLocks noChangeArrowheads="1"/>
          </p:cNvSpPr>
          <p:nvPr/>
        </p:nvSpPr>
        <p:spPr bwMode="auto">
          <a:xfrm>
            <a:off x="495300" y="3243265"/>
            <a:ext cx="2766646" cy="2289175"/>
          </a:xfrm>
          <a:prstGeom prst="rect">
            <a:avLst/>
          </a:prstGeom>
          <a:noFill/>
          <a:ln>
            <a:noFill/>
          </a:ln>
        </p:spPr>
        <p:txBody>
          <a:bodyPr lIns="92075" tIns="46038" rIns="92075" bIns="46038"/>
          <a:lstStyle/>
          <a:p>
            <a:pPr marL="342900" indent="-342900" eaLnBrk="1" fontAlgn="auto" hangingPunct="1">
              <a:lnSpc>
                <a:spcPct val="110000"/>
              </a:lnSpc>
              <a:spcBef>
                <a:spcPts val="0"/>
              </a:spcBef>
              <a:spcAft>
                <a:spcPts val="0"/>
              </a:spcAft>
              <a:buClr>
                <a:srgbClr val="FFFF00"/>
              </a:buClr>
              <a:buSzPct val="70000"/>
              <a:defRPr/>
            </a:pPr>
            <a:r>
              <a:rPr lang="zh-CN" altLang="zh-CN" sz="3200" b="0" kern="0">
                <a:solidFill>
                  <a:srgbClr val="000000"/>
                </a:solidFill>
                <a:latin typeface="Calibri" panose="020F0502020204030204"/>
              </a:rPr>
              <a:t>	 </a:t>
            </a:r>
            <a:r>
              <a:rPr lang="en-US" altLang="zh-CN" sz="3200" b="0" kern="0">
                <a:solidFill>
                  <a:srgbClr val="000000"/>
                </a:solidFill>
                <a:latin typeface="Calibri" panose="020F0502020204030204"/>
              </a:rPr>
              <a:t>y=x</a:t>
            </a:r>
            <a:r>
              <a:rPr lang="en-US" altLang="zh-CN" sz="3200" b="0" kern="0">
                <a:solidFill>
                  <a:srgbClr val="000000"/>
                </a:solidFill>
                <a:latin typeface="宋体" panose="02010600030101010101" pitchFamily="2" charset="-122"/>
              </a:rPr>
              <a:t> *</a:t>
            </a:r>
            <a:r>
              <a:rPr lang="en-US" altLang="zh-CN" sz="3200" b="0" kern="0">
                <a:solidFill>
                  <a:srgbClr val="000000"/>
                </a:solidFill>
                <a:latin typeface="Calibri" panose="020F0502020204030204"/>
              </a:rPr>
              <a:t> 100;</a:t>
            </a:r>
            <a:endParaRPr lang="en-US" altLang="zh-CN" sz="3200" b="0" kern="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a:solidFill>
                  <a:srgbClr val="000000"/>
                </a:solidFill>
                <a:latin typeface="Calibri" panose="020F0502020204030204"/>
              </a:rPr>
              <a:t>    </a:t>
            </a:r>
            <a:r>
              <a:rPr lang="en-US" altLang="zh-CN" sz="3200" b="0" kern="0">
                <a:solidFill>
                  <a:srgbClr val="000000"/>
                </a:solidFill>
                <a:latin typeface="宋体" panose="02010600030101010101" pitchFamily="2" charset="-122"/>
              </a:rPr>
              <a:t>*</a:t>
            </a:r>
            <a:r>
              <a:rPr lang="en-US" altLang="zh-CN" sz="3200" b="0" kern="0">
                <a:solidFill>
                  <a:srgbClr val="000000"/>
                </a:solidFill>
                <a:latin typeface="Calibri" panose="020F0502020204030204"/>
              </a:rPr>
              <a:t>px = y</a:t>
            </a:r>
            <a:r>
              <a:rPr lang="en-US" altLang="zh-CN" sz="3200" b="0" kern="0">
                <a:solidFill>
                  <a:srgbClr val="000000"/>
                </a:solidFill>
                <a:latin typeface="宋体" panose="02010600030101010101" pitchFamily="2" charset="-122"/>
              </a:rPr>
              <a:t>*</a:t>
            </a:r>
            <a:r>
              <a:rPr lang="en-US" altLang="zh-CN" sz="3200" b="0" kern="0">
                <a:solidFill>
                  <a:srgbClr val="000000"/>
                </a:solidFill>
                <a:latin typeface="Calibri" panose="020F0502020204030204"/>
              </a:rPr>
              <a:t>10; </a:t>
            </a:r>
            <a:endParaRPr lang="en-US" altLang="zh-CN" sz="3200" b="0" kern="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a:solidFill>
                  <a:srgbClr val="000000"/>
                </a:solidFill>
                <a:latin typeface="Calibri" panose="020F0502020204030204"/>
              </a:rPr>
              <a:t>    ++x;           </a:t>
            </a:r>
            <a:endParaRPr lang="en-US" altLang="zh-CN" sz="3200" b="0" kern="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a:solidFill>
                  <a:srgbClr val="000000"/>
                </a:solidFill>
                <a:latin typeface="Calibri" panose="020F0502020204030204"/>
              </a:rPr>
              <a:t>    x++;           </a:t>
            </a:r>
            <a:endParaRPr lang="zh-CN" altLang="en-US" sz="3200" b="0" kern="0">
              <a:solidFill>
                <a:srgbClr val="000000"/>
              </a:solidFill>
              <a:latin typeface="Calibri" panose="020F0502020204030204"/>
            </a:endParaRPr>
          </a:p>
        </p:txBody>
      </p:sp>
      <p:sp>
        <p:nvSpPr>
          <p:cNvPr id="43" name="Text Box 11"/>
          <p:cNvSpPr txBox="1">
            <a:spLocks noChangeArrowheads="1"/>
          </p:cNvSpPr>
          <p:nvPr/>
        </p:nvSpPr>
        <p:spPr bwMode="auto">
          <a:xfrm>
            <a:off x="873369" y="5675315"/>
            <a:ext cx="8159262" cy="700087"/>
          </a:xfrm>
          <a:prstGeom prst="rect">
            <a:avLst/>
          </a:prstGeom>
          <a:solidFill>
            <a:schemeClr val="accent1"/>
          </a:solidFill>
          <a:ln w="28575">
            <a:solidFill>
              <a:srgbClr val="FF3300"/>
            </a:solidFill>
            <a:miter lim="800000"/>
          </a:ln>
        </p:spPr>
        <p:txBody>
          <a:bodyPr wrap="none" lIns="0" tIns="72000" rIns="0" bIns="72000" anchor="ctr"/>
          <a:lstStyle>
            <a:lvl1pPr>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1pPr>
            <a:lvl2pPr marL="742950" indent="-28575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2pPr>
            <a:lvl3pPr marL="11430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3pPr>
            <a:lvl4pPr marL="16002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4pPr>
            <a:lvl5pPr marL="20574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5pPr>
            <a:lvl6pPr marL="25146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6pPr>
            <a:lvl7pPr marL="29718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7pPr>
            <a:lvl8pPr marL="34290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8pPr>
            <a:lvl9pPr marL="38862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9pPr>
          </a:lstStyle>
          <a:p>
            <a:pPr algn="ctr" eaLnBrk="1" fontAlgn="auto" hangingPunct="1">
              <a:spcBef>
                <a:spcPts val="0"/>
              </a:spcBef>
              <a:spcAft>
                <a:spcPts val="0"/>
              </a:spcAft>
              <a:defRPr/>
            </a:pPr>
            <a:r>
              <a:rPr lang="zh-CN" altLang="zh-CN" sz="3200" i="0" kern="0">
                <a:solidFill>
                  <a:srgbClr val="000000"/>
                </a:solidFill>
              </a:rPr>
              <a:t>若</a:t>
            </a:r>
            <a:r>
              <a:rPr lang="en-US" altLang="zh-CN" sz="3200" i="0" kern="0">
                <a:solidFill>
                  <a:srgbClr val="000000"/>
                </a:solidFill>
              </a:rPr>
              <a:t> px </a:t>
            </a:r>
            <a:r>
              <a:rPr lang="zh-CN" altLang="en-US" sz="3200" i="0" kern="0">
                <a:solidFill>
                  <a:srgbClr val="000000"/>
                </a:solidFill>
              </a:rPr>
              <a:t>已</a:t>
            </a:r>
            <a:r>
              <a:rPr lang="zh-CN" altLang="zh-CN" sz="3200" i="0" kern="0">
                <a:solidFill>
                  <a:srgbClr val="000000"/>
                </a:solidFill>
              </a:rPr>
              <a:t>指向</a:t>
            </a:r>
            <a:r>
              <a:rPr lang="en-US" altLang="zh-CN" sz="3200" i="0" kern="0">
                <a:solidFill>
                  <a:srgbClr val="000000"/>
                </a:solidFill>
              </a:rPr>
              <a:t> x，</a:t>
            </a:r>
            <a:r>
              <a:rPr lang="zh-CN" altLang="zh-CN" sz="3200" i="0" kern="0">
                <a:solidFill>
                  <a:srgbClr val="000000"/>
                </a:solidFill>
              </a:rPr>
              <a:t>则可以用 </a:t>
            </a:r>
            <a:r>
              <a:rPr lang="zh-CN" altLang="en-US" sz="3200" i="0" kern="0">
                <a:solidFill>
                  <a:srgbClr val="000000"/>
                </a:solidFill>
                <a:latin typeface="宋体" panose="02010600030101010101" pitchFamily="2" charset="-122"/>
              </a:rPr>
              <a:t>*</a:t>
            </a:r>
            <a:r>
              <a:rPr lang="en-US" altLang="zh-CN" sz="3200" i="0" kern="0">
                <a:solidFill>
                  <a:srgbClr val="000000"/>
                </a:solidFill>
              </a:rPr>
              <a:t>px </a:t>
            </a:r>
            <a:r>
              <a:rPr lang="zh-CN" altLang="zh-CN" sz="3200" i="0" kern="0">
                <a:solidFill>
                  <a:srgbClr val="000000"/>
                </a:solidFill>
              </a:rPr>
              <a:t>代替变量 </a:t>
            </a:r>
            <a:r>
              <a:rPr lang="en-US" altLang="zh-CN" sz="3200" i="0" kern="0">
                <a:solidFill>
                  <a:srgbClr val="000000"/>
                </a:solidFill>
              </a:rPr>
              <a:t>x</a:t>
            </a:r>
            <a:endParaRPr lang="zh-CN" altLang="en-US" sz="3200" b="0" i="0" kern="0">
              <a:solidFill>
                <a:srgbClr val="000000"/>
              </a:solidFill>
            </a:endParaRPr>
          </a:p>
        </p:txBody>
      </p:sp>
      <p:sp>
        <p:nvSpPr>
          <p:cNvPr id="48" name="Rectangle 17"/>
          <p:cNvSpPr>
            <a:spLocks noChangeArrowheads="1"/>
          </p:cNvSpPr>
          <p:nvPr/>
        </p:nvSpPr>
        <p:spPr bwMode="auto">
          <a:xfrm>
            <a:off x="3127132" y="2647950"/>
            <a:ext cx="2894135" cy="725488"/>
          </a:xfrm>
          <a:prstGeom prst="rect">
            <a:avLst/>
          </a:prstGeom>
          <a:noFill/>
          <a:ln>
            <a:noFill/>
          </a:ln>
        </p:spPr>
        <p:txBody>
          <a:bodyPr lIns="92075" tIns="46038" rIns="92075" bIns="46038"/>
          <a:lstStyle/>
          <a:p>
            <a:pPr marL="2873375" indent="-2873375" eaLnBrk="1" fontAlgn="auto" hangingPunct="1">
              <a:lnSpc>
                <a:spcPct val="110000"/>
              </a:lnSpc>
              <a:spcBef>
                <a:spcPts val="0"/>
              </a:spcBef>
              <a:spcAft>
                <a:spcPts val="0"/>
              </a:spcAft>
              <a:buClr>
                <a:srgbClr val="FFFF00"/>
              </a:buClr>
              <a:buSzPct val="70000"/>
              <a:defRPr/>
            </a:pPr>
            <a:r>
              <a:rPr lang="zh-CN" altLang="zh-CN" sz="3200" b="0" kern="0">
                <a:solidFill>
                  <a:srgbClr val="000000"/>
                </a:solidFill>
                <a:latin typeface="宋体" panose="02010600030101010101" pitchFamily="2" charset="-122"/>
              </a:rPr>
              <a:t>&lt;==&gt; </a:t>
            </a:r>
            <a:r>
              <a:rPr lang="en-US" altLang="zh-CN" sz="3200" b="0" kern="0">
                <a:solidFill>
                  <a:srgbClr val="000000"/>
                </a:solidFill>
                <a:latin typeface="Calibri" panose="020F0502020204030204"/>
              </a:rPr>
              <a:t>y = </a:t>
            </a:r>
            <a:r>
              <a:rPr lang="en-US" altLang="zh-CN" sz="3200" b="0" kern="0">
                <a:solidFill>
                  <a:srgbClr val="000000"/>
                </a:solidFill>
                <a:latin typeface="宋体" panose="02010600030101010101" pitchFamily="2" charset="-122"/>
              </a:rPr>
              <a:t>*</a:t>
            </a:r>
            <a:r>
              <a:rPr lang="en-US" altLang="zh-CN" sz="3200" b="0" kern="0">
                <a:solidFill>
                  <a:srgbClr val="000000"/>
                </a:solidFill>
                <a:latin typeface="Calibri" panose="020F0502020204030204"/>
              </a:rPr>
              <a:t>px; </a:t>
            </a:r>
            <a:endParaRPr lang="zh-CN" altLang="en-US" sz="3200" b="0" kern="0">
              <a:solidFill>
                <a:srgbClr val="000000"/>
              </a:solidFill>
              <a:latin typeface="Calibri" panose="020F0502020204030204"/>
            </a:endParaRPr>
          </a:p>
        </p:txBody>
      </p:sp>
      <p:sp>
        <p:nvSpPr>
          <p:cNvPr id="49" name="Rectangle 18"/>
          <p:cNvSpPr>
            <a:spLocks noChangeArrowheads="1"/>
          </p:cNvSpPr>
          <p:nvPr/>
        </p:nvSpPr>
        <p:spPr bwMode="auto">
          <a:xfrm>
            <a:off x="521677" y="2695575"/>
            <a:ext cx="2461846" cy="457200"/>
          </a:xfrm>
          <a:prstGeom prst="rect">
            <a:avLst/>
          </a:prstGeom>
          <a:noFill/>
          <a:ln>
            <a:noFill/>
          </a:ln>
        </p:spPr>
        <p:txBody>
          <a:bodyPr lIns="92075" tIns="46038" rIns="92075" bIns="46038"/>
          <a:lstStyle/>
          <a:p>
            <a:pPr marL="342900" indent="-342900" eaLnBrk="1" fontAlgn="auto" hangingPunct="1">
              <a:lnSpc>
                <a:spcPct val="90000"/>
              </a:lnSpc>
              <a:spcBef>
                <a:spcPct val="20000"/>
              </a:spcBef>
              <a:spcAft>
                <a:spcPts val="0"/>
              </a:spcAft>
              <a:buClr>
                <a:srgbClr val="FFFF00"/>
              </a:buClr>
              <a:buSzPct val="70000"/>
              <a:defRPr/>
            </a:pPr>
            <a:r>
              <a:rPr lang="zh-CN" altLang="zh-CN" sz="3200" b="0" kern="0" dirty="0">
                <a:solidFill>
                  <a:srgbClr val="000000"/>
                </a:solidFill>
                <a:latin typeface="Calibri" panose="020F0502020204030204"/>
              </a:rPr>
              <a:t>	 </a:t>
            </a:r>
            <a:r>
              <a:rPr lang="en-US" altLang="zh-CN" sz="3200" b="0" kern="0" dirty="0">
                <a:solidFill>
                  <a:srgbClr val="000000"/>
                </a:solidFill>
                <a:latin typeface="Calibri" panose="020F0502020204030204"/>
              </a:rPr>
              <a:t>y = x; 	      </a:t>
            </a:r>
            <a:endParaRPr lang="zh-CN" altLang="en-US" sz="3200" b="0" kern="0" dirty="0">
              <a:solidFill>
                <a:srgbClr val="000000"/>
              </a:solidFill>
              <a:latin typeface="Calibri" panose="020F0502020204030204"/>
            </a:endParaRPr>
          </a:p>
        </p:txBody>
      </p:sp>
      <p:sp>
        <p:nvSpPr>
          <p:cNvPr id="50" name="Rectangle 17"/>
          <p:cNvSpPr>
            <a:spLocks noChangeArrowheads="1"/>
          </p:cNvSpPr>
          <p:nvPr/>
        </p:nvSpPr>
        <p:spPr bwMode="auto">
          <a:xfrm>
            <a:off x="3130062" y="3235327"/>
            <a:ext cx="5624146" cy="2314575"/>
          </a:xfrm>
          <a:prstGeom prst="rect">
            <a:avLst/>
          </a:prstGeom>
          <a:noFill/>
          <a:ln>
            <a:noFill/>
          </a:ln>
        </p:spPr>
        <p:txBody>
          <a:bodyPr lIns="92075" tIns="46038" rIns="92075" bIns="46038"/>
          <a:lstStyle/>
          <a:p>
            <a:pPr marL="342900" indent="-342900" eaLnBrk="1" fontAlgn="auto" hangingPunct="1">
              <a:lnSpc>
                <a:spcPct val="110000"/>
              </a:lnSpc>
              <a:spcBef>
                <a:spcPts val="0"/>
              </a:spcBef>
              <a:spcAft>
                <a:spcPts val="0"/>
              </a:spcAft>
              <a:buClr>
                <a:srgbClr val="FFFF00"/>
              </a:buClr>
              <a:buSzPct val="70000"/>
              <a:defRPr/>
            </a:pPr>
            <a:r>
              <a:rPr lang="zh-CN" altLang="zh-CN" sz="3200" b="0" kern="0" dirty="0">
                <a:solidFill>
                  <a:srgbClr val="000000"/>
                </a:solidFill>
                <a:latin typeface="宋体" panose="02010600030101010101" pitchFamily="2" charset="-122"/>
              </a:rPr>
              <a:t>&lt;==&gt;</a:t>
            </a:r>
            <a:r>
              <a:rPr lang="zh-CN" altLang="zh-CN" sz="3200" b="0" kern="0" dirty="0">
                <a:solidFill>
                  <a:srgbClr val="000000"/>
                </a:solidFill>
                <a:latin typeface="Calibri" panose="020F0502020204030204"/>
              </a:rPr>
              <a:t>  </a:t>
            </a:r>
            <a:r>
              <a:rPr lang="en-US" altLang="zh-CN" sz="3200" b="0" kern="0" dirty="0">
                <a:solidFill>
                  <a:srgbClr val="000000"/>
                </a:solidFill>
                <a:latin typeface="Calibri" panose="020F0502020204030204"/>
              </a:rPr>
              <a:t>y = </a:t>
            </a:r>
            <a:r>
              <a:rPr lang="en-US" altLang="zh-CN" sz="3200" b="0" kern="0" dirty="0">
                <a:solidFill>
                  <a:srgbClr val="000000"/>
                </a:solidFill>
                <a:latin typeface="宋体" panose="02010600030101010101" pitchFamily="2" charset="-122"/>
              </a:rPr>
              <a:t>*</a:t>
            </a:r>
            <a:r>
              <a:rPr lang="en-US" altLang="zh-CN" sz="3200" b="0" kern="0" dirty="0" err="1">
                <a:solidFill>
                  <a:srgbClr val="000000"/>
                </a:solidFill>
                <a:latin typeface="Calibri" panose="020F0502020204030204"/>
              </a:rPr>
              <a:t>px</a:t>
            </a:r>
            <a:r>
              <a:rPr lang="en-US" altLang="zh-CN" sz="3200" b="0" kern="0" dirty="0">
                <a:solidFill>
                  <a:srgbClr val="000000"/>
                </a:solidFill>
                <a:latin typeface="Calibri" panose="020F0502020204030204"/>
              </a:rPr>
              <a:t> </a:t>
            </a:r>
            <a:r>
              <a:rPr lang="en-US" altLang="zh-CN" sz="3200" b="0" kern="0" dirty="0">
                <a:solidFill>
                  <a:srgbClr val="000000"/>
                </a:solidFill>
                <a:latin typeface="宋体" panose="02010600030101010101" pitchFamily="2" charset="-122"/>
              </a:rPr>
              <a:t>* </a:t>
            </a:r>
            <a:r>
              <a:rPr lang="en-US" altLang="zh-CN" sz="3200" b="0" kern="0" dirty="0">
                <a:solidFill>
                  <a:srgbClr val="000000"/>
                </a:solidFill>
                <a:latin typeface="Calibri" panose="020F0502020204030204"/>
              </a:rPr>
              <a:t>100;</a:t>
            </a:r>
            <a:endParaRPr lang="en-US" altLang="zh-CN" sz="3200" b="0" kern="0" dirty="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dirty="0">
                <a:solidFill>
                  <a:srgbClr val="000000"/>
                </a:solidFill>
                <a:latin typeface="宋体" panose="02010600030101010101" pitchFamily="2" charset="-122"/>
              </a:rPr>
              <a:t>&lt;==&gt; </a:t>
            </a:r>
            <a:r>
              <a:rPr lang="en-US" altLang="zh-CN" sz="3200" b="0" kern="0" dirty="0">
                <a:solidFill>
                  <a:srgbClr val="000000"/>
                </a:solidFill>
                <a:latin typeface="Calibri" panose="020F0502020204030204"/>
              </a:rPr>
              <a:t>x = y </a:t>
            </a:r>
            <a:r>
              <a:rPr lang="en-US" altLang="zh-CN" sz="3200" b="0" kern="0" dirty="0">
                <a:solidFill>
                  <a:srgbClr val="000000"/>
                </a:solidFill>
                <a:latin typeface="宋体" panose="02010600030101010101" pitchFamily="2" charset="-122"/>
              </a:rPr>
              <a:t>* </a:t>
            </a:r>
            <a:r>
              <a:rPr lang="en-US" altLang="zh-CN" sz="3200" b="0" kern="0" dirty="0">
                <a:solidFill>
                  <a:srgbClr val="000000"/>
                </a:solidFill>
                <a:latin typeface="Calibri" panose="020F0502020204030204"/>
              </a:rPr>
              <a:t>10;</a:t>
            </a:r>
            <a:endParaRPr lang="en-US" altLang="zh-CN" sz="3200" b="0" kern="0" dirty="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dirty="0">
                <a:solidFill>
                  <a:srgbClr val="000000"/>
                </a:solidFill>
                <a:latin typeface="宋体" panose="02010600030101010101" pitchFamily="2" charset="-122"/>
              </a:rPr>
              <a:t>&lt;==&gt; </a:t>
            </a:r>
            <a:r>
              <a:rPr lang="en-US" altLang="zh-CN" sz="3200" b="0" kern="0" dirty="0">
                <a:solidFill>
                  <a:srgbClr val="000000"/>
                </a:solidFill>
                <a:latin typeface="Calibri" panose="020F0502020204030204"/>
              </a:rPr>
              <a:t>++ </a:t>
            </a:r>
            <a:r>
              <a:rPr lang="en-US" altLang="zh-CN" sz="3200" b="0" kern="0" dirty="0">
                <a:solidFill>
                  <a:srgbClr val="000000"/>
                </a:solidFill>
                <a:latin typeface="宋体" panose="02010600030101010101" pitchFamily="2" charset="-122"/>
              </a:rPr>
              <a:t>*</a:t>
            </a:r>
            <a:r>
              <a:rPr lang="en-US" altLang="zh-CN" sz="3200" b="0" kern="0" dirty="0">
                <a:solidFill>
                  <a:srgbClr val="000000"/>
                </a:solidFill>
                <a:latin typeface="Calibri" panose="020F0502020204030204"/>
              </a:rPr>
              <a:t> </a:t>
            </a:r>
            <a:r>
              <a:rPr lang="en-US" altLang="zh-CN" sz="3200" b="0" kern="0" dirty="0" err="1">
                <a:solidFill>
                  <a:srgbClr val="000000"/>
                </a:solidFill>
                <a:latin typeface="Calibri" panose="020F0502020204030204"/>
              </a:rPr>
              <a:t>px</a:t>
            </a:r>
            <a:r>
              <a:rPr lang="en-US" altLang="zh-CN" sz="3200" b="0" kern="0" dirty="0">
                <a:solidFill>
                  <a:srgbClr val="000000"/>
                </a:solidFill>
                <a:latin typeface="Calibri" panose="020F0502020204030204"/>
              </a:rPr>
              <a:t>;</a:t>
            </a:r>
            <a:endParaRPr lang="en-US" altLang="zh-CN" sz="3200" b="0" kern="0" dirty="0">
              <a:solidFill>
                <a:srgbClr val="000000"/>
              </a:solidFill>
              <a:latin typeface="Calibri" panose="020F0502020204030204"/>
            </a:endParaRPr>
          </a:p>
          <a:p>
            <a:pPr marL="342900" indent="-342900" eaLnBrk="1" fontAlgn="auto" hangingPunct="1">
              <a:lnSpc>
                <a:spcPct val="110000"/>
              </a:lnSpc>
              <a:spcBef>
                <a:spcPts val="0"/>
              </a:spcBef>
              <a:spcAft>
                <a:spcPts val="0"/>
              </a:spcAft>
              <a:buClr>
                <a:srgbClr val="FFFF00"/>
              </a:buClr>
              <a:buSzPct val="70000"/>
              <a:defRPr/>
            </a:pPr>
            <a:r>
              <a:rPr lang="en-US" altLang="zh-CN" sz="3200" b="0" kern="0" dirty="0">
                <a:solidFill>
                  <a:srgbClr val="000000"/>
                </a:solidFill>
                <a:latin typeface="宋体" panose="02010600030101010101" pitchFamily="2" charset="-122"/>
              </a:rPr>
              <a:t>&lt;==&gt; </a:t>
            </a:r>
            <a:r>
              <a:rPr lang="en-US" altLang="zh-CN" sz="3200" b="0" kern="0" dirty="0">
                <a:latin typeface="Calibri" panose="020F0502020204030204"/>
              </a:rPr>
              <a:t>(</a:t>
            </a:r>
            <a:r>
              <a:rPr lang="en-US" altLang="zh-CN" sz="3200" b="0" kern="0" dirty="0">
                <a:latin typeface="宋体" panose="02010600030101010101" pitchFamily="2" charset="-122"/>
              </a:rPr>
              <a:t>*</a:t>
            </a:r>
            <a:r>
              <a:rPr lang="en-US" altLang="zh-CN" sz="3200" b="0" kern="0" dirty="0">
                <a:latin typeface="Calibri" panose="020F0502020204030204"/>
              </a:rPr>
              <a:t> </a:t>
            </a:r>
            <a:r>
              <a:rPr lang="en-US" altLang="zh-CN" sz="3200" b="0" kern="0" dirty="0" err="1">
                <a:latin typeface="Calibri" panose="020F0502020204030204"/>
              </a:rPr>
              <a:t>px</a:t>
            </a:r>
            <a:r>
              <a:rPr lang="en-US" altLang="zh-CN" sz="3200" b="0" kern="0" dirty="0">
                <a:latin typeface="Calibri" panose="020F0502020204030204"/>
              </a:rPr>
              <a:t>)</a:t>
            </a:r>
            <a:r>
              <a:rPr lang="en-US" altLang="zh-CN" sz="3200" b="0" kern="0" dirty="0">
                <a:solidFill>
                  <a:srgbClr val="000000"/>
                </a:solidFill>
                <a:latin typeface="Calibri" panose="020F0502020204030204"/>
              </a:rPr>
              <a:t>++;   </a:t>
            </a:r>
            <a:r>
              <a:rPr lang="zh-CN" altLang="en-US" sz="3200" kern="0" dirty="0">
                <a:solidFill>
                  <a:srgbClr val="000000"/>
                </a:solidFill>
                <a:latin typeface="Calibri" panose="020F0502020204030204"/>
              </a:rPr>
              <a:t>括号不能省略</a:t>
            </a:r>
            <a:endParaRPr lang="zh-CN" altLang="en-US" sz="3200" kern="0" dirty="0">
              <a:solidFill>
                <a:srgbClr val="000000"/>
              </a:solidFill>
              <a:latin typeface="Calibri" panose="020F0502020204030204"/>
            </a:endParaRPr>
          </a:p>
        </p:txBody>
      </p:sp>
      <p:sp>
        <p:nvSpPr>
          <p:cNvPr id="51" name="Rectangle 17"/>
          <p:cNvSpPr>
            <a:spLocks noChangeArrowheads="1"/>
          </p:cNvSpPr>
          <p:nvPr/>
        </p:nvSpPr>
        <p:spPr bwMode="auto">
          <a:xfrm>
            <a:off x="5506916" y="2670175"/>
            <a:ext cx="4414636" cy="1117600"/>
          </a:xfrm>
          <a:prstGeom prst="rect">
            <a:avLst/>
          </a:prstGeom>
          <a:noFill/>
          <a:ln>
            <a:noFill/>
          </a:ln>
        </p:spPr>
        <p:txBody>
          <a:bodyPr lIns="92075" tIns="46038" rIns="92075" bIns="46038"/>
          <a:lstStyle/>
          <a:p>
            <a:pPr eaLnBrk="1" fontAlgn="auto" hangingPunct="1">
              <a:lnSpc>
                <a:spcPct val="110000"/>
              </a:lnSpc>
              <a:spcBef>
                <a:spcPts val="0"/>
              </a:spcBef>
              <a:spcAft>
                <a:spcPts val="0"/>
              </a:spcAft>
              <a:buClr>
                <a:srgbClr val="FFFF00"/>
              </a:buClr>
              <a:buSzPct val="70000"/>
              <a:defRPr/>
            </a:pPr>
            <a:r>
              <a:rPr lang="zh-CN" altLang="en-US" sz="3200" kern="0" dirty="0">
                <a:solidFill>
                  <a:srgbClr val="000000"/>
                </a:solidFill>
                <a:latin typeface="Calibri" panose="020F0502020204030204"/>
              </a:rPr>
              <a:t>取指针 </a:t>
            </a:r>
            <a:r>
              <a:rPr lang="en-US" altLang="en-US" sz="3200" kern="0" dirty="0" err="1">
                <a:solidFill>
                  <a:srgbClr val="000000"/>
                </a:solidFill>
                <a:latin typeface="Calibri" panose="020F0502020204030204"/>
                <a:ea typeface="+mn-ea"/>
              </a:rPr>
              <a:t>px</a:t>
            </a:r>
            <a:r>
              <a:rPr lang="en-US" altLang="en-US" sz="3200" kern="0" dirty="0">
                <a:solidFill>
                  <a:srgbClr val="000000"/>
                </a:solidFill>
                <a:latin typeface="Calibri" panose="020F0502020204030204"/>
                <a:ea typeface="+mn-ea"/>
              </a:rPr>
              <a:t> </a:t>
            </a:r>
            <a:r>
              <a:rPr lang="zh-CN" altLang="en-US" sz="3200" kern="0" dirty="0">
                <a:solidFill>
                  <a:srgbClr val="000000"/>
                </a:solidFill>
                <a:latin typeface="Calibri" panose="020F0502020204030204"/>
              </a:rPr>
              <a:t>所指的内容</a:t>
            </a:r>
            <a:endParaRPr lang="zh-CN" altLang="en-US" sz="3200" kern="0" dirty="0">
              <a:solidFill>
                <a:srgbClr val="000000"/>
              </a:solidFill>
              <a:latin typeface="Calibri" panose="020F0502020204030204"/>
            </a:endParaRPr>
          </a:p>
        </p:txBody>
      </p:sp>
      <p:sp>
        <p:nvSpPr>
          <p:cNvPr id="18" name="Rectangle 5"/>
          <p:cNvSpPr>
            <a:spLocks noChangeArrowheads="1"/>
          </p:cNvSpPr>
          <p:nvPr/>
        </p:nvSpPr>
        <p:spPr bwMode="auto">
          <a:xfrm>
            <a:off x="1208943" y="762000"/>
            <a:ext cx="7486650" cy="1938338"/>
          </a:xfrm>
          <a:prstGeom prst="rect">
            <a:avLst/>
          </a:prstGeom>
          <a:noFill/>
          <a:ln w="6350">
            <a:noFill/>
            <a:miter lim="800000"/>
          </a:ln>
        </p:spPr>
        <p:txBody>
          <a:bodyPr>
            <a:spAutoFit/>
          </a:bodyPr>
          <a:lstStyle/>
          <a:p>
            <a:pPr eaLnBrk="1" fontAlgn="auto" hangingPunct="1">
              <a:spcBef>
                <a:spcPts val="0"/>
              </a:spcBef>
              <a:spcAft>
                <a:spcPts val="0"/>
              </a:spcAft>
              <a:defRPr/>
            </a:pPr>
            <a:r>
              <a:rPr kumimoji="1" lang="en-US" altLang="zh-CN" sz="3200" i="1" u="sng" dirty="0">
                <a:latin typeface="Calibri" panose="020F0502020204030204"/>
              </a:rPr>
              <a:t>Example:  </a:t>
            </a:r>
            <a:endParaRPr kumimoji="1" lang="en-US" altLang="zh-CN" sz="3200" i="1" u="sng" dirty="0">
              <a:latin typeface="Calibri" panose="020F0502020204030204"/>
            </a:endParaRPr>
          </a:p>
          <a:p>
            <a:pPr eaLnBrk="1" fontAlgn="auto" hangingPunct="1">
              <a:spcBef>
                <a:spcPts val="0"/>
              </a:spcBef>
              <a:spcAft>
                <a:spcPts val="0"/>
              </a:spcAft>
              <a:defRPr/>
            </a:pPr>
            <a:r>
              <a:rPr kumimoji="1" lang="en-US" altLang="zh-CN" sz="3200" i="1" dirty="0">
                <a:latin typeface="Calibri" panose="020F0502020204030204"/>
              </a:rPr>
              <a:t>         </a:t>
            </a:r>
            <a:r>
              <a:rPr lang="en-US" altLang="zh-CN" sz="3200" dirty="0" err="1">
                <a:solidFill>
                  <a:srgbClr val="000000"/>
                </a:solidFill>
              </a:rPr>
              <a:t>int</a:t>
            </a:r>
            <a:r>
              <a:rPr lang="en-US" altLang="zh-CN" sz="3200" dirty="0">
                <a:solidFill>
                  <a:srgbClr val="000000"/>
                </a:solidFill>
              </a:rPr>
              <a:t> x</a:t>
            </a:r>
            <a:r>
              <a:rPr lang="zh-CN" altLang="en-US" sz="3200" dirty="0">
                <a:solidFill>
                  <a:srgbClr val="000000"/>
                </a:solidFill>
              </a:rPr>
              <a:t>；</a:t>
            </a:r>
            <a:r>
              <a:rPr lang="en-US" altLang="zh-CN" sz="3200" dirty="0" err="1">
                <a:solidFill>
                  <a:srgbClr val="000000"/>
                </a:solidFill>
              </a:rPr>
              <a:t>int</a:t>
            </a:r>
            <a:r>
              <a:rPr lang="en-US" altLang="zh-CN" sz="3200" dirty="0">
                <a:solidFill>
                  <a:srgbClr val="000000"/>
                </a:solidFill>
              </a:rPr>
              <a:t> *</a:t>
            </a:r>
            <a:r>
              <a:rPr lang="en-US" altLang="zh-CN" sz="3200" dirty="0" err="1">
                <a:solidFill>
                  <a:srgbClr val="000000"/>
                </a:solidFill>
              </a:rPr>
              <a:t>px</a:t>
            </a:r>
            <a:r>
              <a:rPr lang="en-US" altLang="zh-CN" sz="3200" dirty="0">
                <a:solidFill>
                  <a:srgbClr val="000000"/>
                </a:solidFill>
              </a:rPr>
              <a:t>=&amp;x;</a:t>
            </a:r>
            <a:endParaRPr lang="en-US" altLang="zh-CN" sz="3200" dirty="0">
              <a:solidFill>
                <a:srgbClr val="000000"/>
              </a:solidFill>
            </a:endParaRPr>
          </a:p>
          <a:p>
            <a:pPr eaLnBrk="1" fontAlgn="auto" hangingPunct="1">
              <a:spcBef>
                <a:spcPts val="0"/>
              </a:spcBef>
              <a:spcAft>
                <a:spcPts val="0"/>
              </a:spcAft>
              <a:defRPr/>
            </a:pPr>
            <a:endParaRPr lang="en-US" altLang="zh-CN" sz="2800" dirty="0"/>
          </a:p>
          <a:p>
            <a:pPr eaLnBrk="1" fontAlgn="auto" hangingPunct="1">
              <a:spcBef>
                <a:spcPts val="0"/>
              </a:spcBef>
              <a:spcAft>
                <a:spcPts val="0"/>
              </a:spcAft>
              <a:defRPr/>
            </a:pPr>
            <a:r>
              <a:rPr lang="en-US" altLang="zh-CN" sz="2800" dirty="0"/>
              <a:t> </a:t>
            </a:r>
            <a:endParaRPr lang="en-US" altLang="zh-CN" sz="2800" dirty="0"/>
          </a:p>
        </p:txBody>
      </p:sp>
      <p:grpSp>
        <p:nvGrpSpPr>
          <p:cNvPr id="32779" name="Group 5"/>
          <p:cNvGrpSpPr/>
          <p:nvPr/>
        </p:nvGrpSpPr>
        <p:grpSpPr bwMode="auto">
          <a:xfrm>
            <a:off x="1928447" y="1943102"/>
            <a:ext cx="1740877" cy="536575"/>
            <a:chOff x="1344" y="2208"/>
            <a:chExt cx="1188" cy="338"/>
          </a:xfrm>
        </p:grpSpPr>
        <p:sp>
          <p:nvSpPr>
            <p:cNvPr id="29" name="Text Box 6"/>
            <p:cNvSpPr txBox="1">
              <a:spLocks noChangeArrowheads="1"/>
            </p:cNvSpPr>
            <p:nvPr/>
          </p:nvSpPr>
          <p:spPr bwMode="auto">
            <a:xfrm>
              <a:off x="1344" y="2208"/>
              <a:ext cx="480" cy="327"/>
            </a:xfrm>
            <a:prstGeom prst="rect">
              <a:avLst/>
            </a:prstGeom>
            <a:noFill/>
            <a:ln>
              <a:noFill/>
            </a:ln>
          </p:spPr>
          <p:txBody>
            <a:bodyPr anchor="ctr">
              <a:spAutoFit/>
            </a:bodyPr>
            <a:lstStyle>
              <a:lvl1pPr>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1pPr>
              <a:lvl2pPr marL="742950" indent="-28575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2pPr>
              <a:lvl3pPr marL="11430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3pPr>
              <a:lvl4pPr marL="16002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4pPr>
              <a:lvl5pPr marL="20574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5pPr>
              <a:lvl6pPr marL="25146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6pPr>
              <a:lvl7pPr marL="29718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7pPr>
              <a:lvl8pPr marL="34290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8pPr>
              <a:lvl9pPr marL="38862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9pPr>
            </a:lstStyle>
            <a:p>
              <a:pPr algn="ctr" eaLnBrk="1" fontAlgn="auto" hangingPunct="1">
                <a:spcBef>
                  <a:spcPts val="0"/>
                </a:spcBef>
                <a:spcAft>
                  <a:spcPts val="0"/>
                </a:spcAft>
                <a:defRPr/>
              </a:pPr>
              <a:r>
                <a:rPr lang="en-US" altLang="en-US" sz="2800" i="0" kern="0" dirty="0" err="1">
                  <a:solidFill>
                    <a:srgbClr val="000000"/>
                  </a:solidFill>
                </a:rPr>
                <a:t>px</a:t>
              </a:r>
              <a:endParaRPr lang="en-US" altLang="zh-CN" sz="8000" i="0" kern="0" dirty="0">
                <a:solidFill>
                  <a:srgbClr val="000000"/>
                </a:solidFill>
              </a:endParaRPr>
            </a:p>
          </p:txBody>
        </p:sp>
        <p:sp>
          <p:nvSpPr>
            <p:cNvPr id="30" name="Rectangle 7"/>
            <p:cNvSpPr>
              <a:spLocks noChangeArrowheads="1"/>
            </p:cNvSpPr>
            <p:nvPr/>
          </p:nvSpPr>
          <p:spPr bwMode="auto">
            <a:xfrm>
              <a:off x="1824" y="2216"/>
              <a:ext cx="708" cy="330"/>
            </a:xfrm>
            <a:prstGeom prst="rect">
              <a:avLst/>
            </a:prstGeom>
            <a:noFill/>
            <a:ln w="28575">
              <a:solidFill>
                <a:srgbClr val="0000CC"/>
              </a:solidFill>
              <a:miter lim="800000"/>
            </a:ln>
          </p:spPr>
          <p:txBody>
            <a:bodyPr anchor="ctr">
              <a:spAutoFit/>
            </a:bodyPr>
            <a:lstStyle/>
            <a:p>
              <a:pPr algn="ctr" eaLnBrk="1" fontAlgn="auto" hangingPunct="1">
                <a:spcBef>
                  <a:spcPct val="20000"/>
                </a:spcBef>
                <a:spcAft>
                  <a:spcPts val="0"/>
                </a:spcAft>
                <a:defRPr/>
              </a:pPr>
              <a:endParaRPr lang="zh-CN" altLang="en-US" sz="2800" b="0" kern="0">
                <a:solidFill>
                  <a:srgbClr val="000000"/>
                </a:solidFill>
                <a:latin typeface="Calibri" panose="020F0502020204030204"/>
              </a:endParaRPr>
            </a:p>
          </p:txBody>
        </p:sp>
      </p:grpSp>
      <p:sp>
        <p:nvSpPr>
          <p:cNvPr id="31" name="Line 8"/>
          <p:cNvSpPr>
            <a:spLocks noChangeShapeType="1"/>
          </p:cNvSpPr>
          <p:nvPr/>
        </p:nvSpPr>
        <p:spPr bwMode="auto">
          <a:xfrm>
            <a:off x="3352800" y="2247900"/>
            <a:ext cx="1951892" cy="0"/>
          </a:xfrm>
          <a:prstGeom prst="line">
            <a:avLst/>
          </a:prstGeom>
          <a:noFill/>
          <a:ln w="38100">
            <a:solidFill>
              <a:srgbClr val="0000CC"/>
            </a:solidFill>
            <a:round/>
            <a:tailEnd type="arrow" w="med" len="med"/>
          </a:ln>
        </p:spPr>
        <p:txBody>
          <a:bodyPr anchor="ctr">
            <a:spAutoFit/>
          </a:bodyPr>
          <a:lstStyle/>
          <a:p>
            <a:pPr eaLnBrk="1" fontAlgn="auto" hangingPunct="1">
              <a:spcBef>
                <a:spcPts val="0"/>
              </a:spcBef>
              <a:spcAft>
                <a:spcPts val="0"/>
              </a:spcAft>
              <a:defRPr/>
            </a:pPr>
            <a:endParaRPr lang="zh-CN" altLang="en-US" b="0" kern="0">
              <a:solidFill>
                <a:srgbClr val="000000"/>
              </a:solidFill>
              <a:latin typeface="Calibri" panose="020F0502020204030204"/>
            </a:endParaRPr>
          </a:p>
        </p:txBody>
      </p:sp>
      <p:grpSp>
        <p:nvGrpSpPr>
          <p:cNvPr id="32781" name="Group 12"/>
          <p:cNvGrpSpPr/>
          <p:nvPr/>
        </p:nvGrpSpPr>
        <p:grpSpPr bwMode="auto">
          <a:xfrm>
            <a:off x="5304692" y="1935165"/>
            <a:ext cx="1477108" cy="598487"/>
            <a:chOff x="3360" y="1531"/>
            <a:chExt cx="1008" cy="377"/>
          </a:xfrm>
        </p:grpSpPr>
        <p:sp>
          <p:nvSpPr>
            <p:cNvPr id="33" name="Text Box 13"/>
            <p:cNvSpPr txBox="1">
              <a:spLocks noChangeArrowheads="1"/>
            </p:cNvSpPr>
            <p:nvPr/>
          </p:nvSpPr>
          <p:spPr bwMode="auto">
            <a:xfrm>
              <a:off x="4128" y="1545"/>
              <a:ext cx="240" cy="327"/>
            </a:xfrm>
            <a:prstGeom prst="rect">
              <a:avLst/>
            </a:prstGeom>
            <a:noFill/>
            <a:ln>
              <a:noFill/>
            </a:ln>
          </p:spPr>
          <p:txBody>
            <a:bodyPr anchor="ctr">
              <a:spAutoFit/>
            </a:bodyPr>
            <a:lstStyle>
              <a:lvl1pPr>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1pPr>
              <a:lvl2pPr marL="742950" indent="-28575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2pPr>
              <a:lvl3pPr marL="11430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3pPr>
              <a:lvl4pPr marL="16002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4pPr>
              <a:lvl5pPr marL="20574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5pPr>
              <a:lvl6pPr marL="25146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6pPr>
              <a:lvl7pPr marL="29718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7pPr>
              <a:lvl8pPr marL="34290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8pPr>
              <a:lvl9pPr marL="38862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9pPr>
            </a:lstStyle>
            <a:p>
              <a:pPr algn="ctr" eaLnBrk="1" fontAlgn="auto" hangingPunct="1">
                <a:spcBef>
                  <a:spcPts val="0"/>
                </a:spcBef>
                <a:spcAft>
                  <a:spcPts val="0"/>
                </a:spcAft>
                <a:defRPr/>
              </a:pPr>
              <a:r>
                <a:rPr lang="en-US" altLang="en-US" sz="2800" i="0" kern="0" dirty="0">
                  <a:solidFill>
                    <a:srgbClr val="000000"/>
                  </a:solidFill>
                </a:rPr>
                <a:t>x</a:t>
              </a:r>
              <a:endParaRPr lang="en-US" altLang="zh-CN" sz="8000" i="0" kern="0" dirty="0">
                <a:solidFill>
                  <a:srgbClr val="000000"/>
                </a:solidFill>
              </a:endParaRPr>
            </a:p>
          </p:txBody>
        </p:sp>
        <p:sp>
          <p:nvSpPr>
            <p:cNvPr id="34" name="Text Box 14"/>
            <p:cNvSpPr txBox="1">
              <a:spLocks noChangeArrowheads="1"/>
            </p:cNvSpPr>
            <p:nvPr/>
          </p:nvSpPr>
          <p:spPr bwMode="auto">
            <a:xfrm>
              <a:off x="3360" y="1531"/>
              <a:ext cx="720" cy="377"/>
            </a:xfrm>
            <a:prstGeom prst="rect">
              <a:avLst/>
            </a:prstGeom>
            <a:noFill/>
            <a:ln w="19050">
              <a:solidFill>
                <a:srgbClr val="FFFFFF"/>
              </a:solidFill>
              <a:miter lim="800000"/>
            </a:ln>
          </p:spPr>
          <p:txBody>
            <a:bodyPr anchor="ctr">
              <a:spAutoFit/>
            </a:bodyPr>
            <a:lstStyle>
              <a:lvl1pPr>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1pPr>
              <a:lvl2pPr marL="742950" indent="-28575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2pPr>
              <a:lvl3pPr marL="11430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3pPr>
              <a:lvl4pPr marL="16002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4pPr>
              <a:lvl5pPr marL="2057400" indent="-228600">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5pPr>
              <a:lvl6pPr marL="25146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6pPr>
              <a:lvl7pPr marL="29718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7pPr>
              <a:lvl8pPr marL="34290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8pPr>
              <a:lvl9pPr marL="3886200" indent="-228600" eaLnBrk="0" fontAlgn="base" hangingPunct="0">
                <a:spcBef>
                  <a:spcPct val="50000"/>
                </a:spcBef>
                <a:spcAft>
                  <a:spcPct val="0"/>
                </a:spcAft>
                <a:buClr>
                  <a:srgbClr val="CC99FF"/>
                </a:buClr>
                <a:buFont typeface="Monotype Sorts" pitchFamily="2" charset="2"/>
                <a:defRPr kumimoji="1" sz="2400" b="1" i="1">
                  <a:solidFill>
                    <a:srgbClr val="FF3300"/>
                  </a:solidFill>
                  <a:latin typeface="Times New Roman" panose="02020603050405020304" pitchFamily="18" charset="0"/>
                  <a:ea typeface="宋体" panose="02010600030101010101" pitchFamily="2" charset="-122"/>
                  <a:sym typeface="Monotype Sorts" pitchFamily="2" charset="2"/>
                </a:defRPr>
              </a:lvl9pPr>
            </a:lstStyle>
            <a:p>
              <a:pPr algn="ctr" eaLnBrk="1" fontAlgn="auto" hangingPunct="1">
                <a:spcBef>
                  <a:spcPts val="0"/>
                </a:spcBef>
                <a:spcAft>
                  <a:spcPts val="0"/>
                </a:spcAft>
                <a:defRPr/>
              </a:pPr>
              <a:r>
                <a:rPr lang="zh-CN" altLang="en-US" sz="3200" i="0" kern="0">
                  <a:solidFill>
                    <a:srgbClr val="000000"/>
                  </a:solidFill>
                </a:rPr>
                <a:t>2</a:t>
              </a:r>
              <a:endParaRPr lang="zh-CN" altLang="en-US" sz="8000" i="0" kern="0">
                <a:solidFill>
                  <a:srgbClr val="000000"/>
                </a:solidFill>
              </a:endParaRPr>
            </a:p>
          </p:txBody>
        </p:sp>
      </p:grpSp>
      <p:sp>
        <p:nvSpPr>
          <p:cNvPr id="35" name="Rectangle 15"/>
          <p:cNvSpPr>
            <a:spLocks noChangeArrowheads="1"/>
          </p:cNvSpPr>
          <p:nvPr/>
        </p:nvSpPr>
        <p:spPr bwMode="auto">
          <a:xfrm>
            <a:off x="5586047" y="2006380"/>
            <a:ext cx="773723" cy="459228"/>
          </a:xfrm>
          <a:prstGeom prst="rect">
            <a:avLst/>
          </a:prstGeom>
          <a:solidFill>
            <a:schemeClr val="accent1"/>
          </a:solidFill>
          <a:ln>
            <a:solidFill>
              <a:srgbClr val="0000CC"/>
            </a:solidFill>
          </a:ln>
        </p:spPr>
        <p:txBody>
          <a:bodyPr anchor="ctr">
            <a:spAutoFit/>
          </a:bodyPr>
          <a:lstStyle/>
          <a:p>
            <a:pPr algn="ctr" eaLnBrk="1" fontAlgn="auto" hangingPunct="1">
              <a:lnSpc>
                <a:spcPct val="70000"/>
              </a:lnSpc>
              <a:spcBef>
                <a:spcPct val="20000"/>
              </a:spcBef>
              <a:spcAft>
                <a:spcPts val="0"/>
              </a:spcAft>
              <a:defRPr/>
            </a:pPr>
            <a:r>
              <a:rPr lang="zh-CN" altLang="en-US" sz="3200" b="0" kern="0" dirty="0">
                <a:solidFill>
                  <a:srgbClr val="000000"/>
                </a:solidFill>
                <a:latin typeface="Calibri" panose="020F0502020204030204"/>
              </a:rPr>
              <a:t>10</a:t>
            </a:r>
            <a:endParaRPr lang="zh-CN" altLang="en-US" sz="8000" b="0" kern="0" dirty="0">
              <a:solidFill>
                <a:srgbClr val="000000"/>
              </a:solidFill>
              <a:latin typeface="Calibri" panose="020F0502020204030204"/>
            </a:endParaRPr>
          </a:p>
        </p:txBody>
      </p:sp>
      <p:grpSp>
        <p:nvGrpSpPr>
          <p:cNvPr id="32783" name="组合 1"/>
          <p:cNvGrpSpPr/>
          <p:nvPr/>
        </p:nvGrpSpPr>
        <p:grpSpPr bwMode="auto">
          <a:xfrm>
            <a:off x="5820508" y="225425"/>
            <a:ext cx="3675185" cy="1511300"/>
            <a:chOff x="5738928" y="425604"/>
            <a:chExt cx="3981450" cy="1510088"/>
          </a:xfrm>
        </p:grpSpPr>
        <p:pic>
          <p:nvPicPr>
            <p:cNvPr id="32784"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8928" y="897467"/>
              <a:ext cx="3981450" cy="10382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928" y="425604"/>
              <a:ext cx="3981450" cy="5334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out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barn(outVertical)">
                                      <p:cBhvr>
                                        <p:cTn id="12" dur="500"/>
                                        <p:tgtEl>
                                          <p:spTgt spid="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animEffect transition="in" filter="barn(outVertical)">
                                      <p:cBhvr>
                                        <p:cTn id="17" dur="500"/>
                                        <p:tgtEl>
                                          <p:spTgt spid="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arn(outVertic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barn(outVertical)">
                                      <p:cBhvr>
                                        <p:cTn id="27" dur="500"/>
                                        <p:tgtEl>
                                          <p:spTgt spid="5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0">
                                            <p:txEl>
                                              <p:pRg st="1" end="1"/>
                                            </p:txEl>
                                          </p:spTgt>
                                        </p:tgtEl>
                                        <p:attrNameLst>
                                          <p:attrName>style.visibility</p:attrName>
                                        </p:attrNameLst>
                                      </p:cBhvr>
                                      <p:to>
                                        <p:strVal val="visible"/>
                                      </p:to>
                                    </p:set>
                                    <p:animEffect transition="in" filter="barn(outVertical)">
                                      <p:cBhvr>
                                        <p:cTn id="32" dur="500"/>
                                        <p:tgtEl>
                                          <p:spTgt spid="5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50">
                                            <p:txEl>
                                              <p:pRg st="2" end="2"/>
                                            </p:txEl>
                                          </p:spTgt>
                                        </p:tgtEl>
                                        <p:attrNameLst>
                                          <p:attrName>style.visibility</p:attrName>
                                        </p:attrNameLst>
                                      </p:cBhvr>
                                      <p:to>
                                        <p:strVal val="visible"/>
                                      </p:to>
                                    </p:set>
                                    <p:animEffect transition="in" filter="barn(outVertical)">
                                      <p:cBhvr>
                                        <p:cTn id="37" dur="500"/>
                                        <p:tgtEl>
                                          <p:spTgt spid="5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0">
                                            <p:txEl>
                                              <p:pRg st="3" end="3"/>
                                            </p:txEl>
                                          </p:spTgt>
                                        </p:tgtEl>
                                        <p:attrNameLst>
                                          <p:attrName>style.visibility</p:attrName>
                                        </p:attrNameLst>
                                      </p:cBhvr>
                                      <p:to>
                                        <p:strVal val="visible"/>
                                      </p:to>
                                    </p:set>
                                    <p:animEffect transition="in" filter="barn(outVertical)">
                                      <p:cBhvr>
                                        <p:cTn id="42" dur="500"/>
                                        <p:tgtEl>
                                          <p:spTgt spid="5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43" grpId="0" animBg="1"/>
      <p:bldP spid="48" grpId="0" autoUpdateAnimBg="0" build="p"/>
      <p:bldP spid="49" grpId="0" autoUpdateAnimBg="0" build="p"/>
      <p:bldP spid="50" grpId="0" autoUpdateAnimBg="0" build="p"/>
      <p:bldP spid="51"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ChangeArrowheads="1"/>
          </p:cNvSpPr>
          <p:nvPr/>
        </p:nvSpPr>
        <p:spPr bwMode="auto">
          <a:xfrm>
            <a:off x="2422283" y="1512888"/>
            <a:ext cx="2593731"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800">
                <a:solidFill>
                  <a:srgbClr val="0000CC"/>
                </a:solidFill>
              </a:rPr>
              <a:t>x = -42;</a:t>
            </a:r>
            <a:endParaRPr lang="en-US" altLang="zh-CN" sz="2800">
              <a:solidFill>
                <a:srgbClr val="0000CC"/>
              </a:solidFill>
            </a:endParaRPr>
          </a:p>
          <a:p>
            <a:pPr eaLnBrk="1" fontAlgn="auto" hangingPunct="1">
              <a:spcBef>
                <a:spcPts val="0"/>
              </a:spcBef>
              <a:spcAft>
                <a:spcPts val="0"/>
              </a:spcAft>
            </a:pPr>
            <a:r>
              <a:rPr lang="en-US" altLang="zh-CN" sz="2800">
                <a:solidFill>
                  <a:srgbClr val="0000CC"/>
                </a:solidFill>
              </a:rPr>
              <a:t>y = 163</a:t>
            </a:r>
            <a:endParaRPr lang="en-US" altLang="zh-CN" sz="2800">
              <a:solidFill>
                <a:srgbClr val="0000CC"/>
              </a:solidFill>
            </a:endParaRPr>
          </a:p>
        </p:txBody>
      </p:sp>
      <p:grpSp>
        <p:nvGrpSpPr>
          <p:cNvPr id="2" name="Group 35"/>
          <p:cNvGrpSpPr/>
          <p:nvPr/>
        </p:nvGrpSpPr>
        <p:grpSpPr bwMode="auto">
          <a:xfrm>
            <a:off x="5136173" y="1156675"/>
            <a:ext cx="2593730" cy="1819275"/>
            <a:chOff x="3926" y="747"/>
            <a:chExt cx="1606" cy="1146"/>
          </a:xfrm>
        </p:grpSpPr>
        <p:sp>
          <p:nvSpPr>
            <p:cNvPr id="33814" name="Rectangle 5"/>
            <p:cNvSpPr>
              <a:spLocks noChangeArrowheads="1"/>
            </p:cNvSpPr>
            <p:nvPr/>
          </p:nvSpPr>
          <p:spPr bwMode="auto">
            <a:xfrm>
              <a:off x="4525" y="747"/>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800">
                  <a:solidFill>
                    <a:srgbClr val="000000"/>
                  </a:solidFill>
                </a:rPr>
                <a:t>-42</a:t>
              </a:r>
              <a:endParaRPr lang="en-US" altLang="zh-CN" sz="2800">
                <a:solidFill>
                  <a:srgbClr val="000000"/>
                </a:solidFill>
              </a:endParaRPr>
            </a:p>
          </p:txBody>
        </p:sp>
        <p:sp>
          <p:nvSpPr>
            <p:cNvPr id="33815" name="Rectangle 6"/>
            <p:cNvSpPr>
              <a:spLocks noChangeArrowheads="1"/>
            </p:cNvSpPr>
            <p:nvPr/>
          </p:nvSpPr>
          <p:spPr bwMode="auto">
            <a:xfrm>
              <a:off x="4525" y="1019"/>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800">
                  <a:solidFill>
                    <a:srgbClr val="000000"/>
                  </a:solidFill>
                </a:rPr>
                <a:t>163</a:t>
              </a:r>
              <a:endParaRPr lang="en-US" altLang="zh-CN" sz="2800">
                <a:solidFill>
                  <a:srgbClr val="000000"/>
                </a:solidFill>
              </a:endParaRPr>
            </a:p>
          </p:txBody>
        </p:sp>
        <p:sp>
          <p:nvSpPr>
            <p:cNvPr id="33816" name="Rectangle 7"/>
            <p:cNvSpPr>
              <a:spLocks noChangeArrowheads="1"/>
            </p:cNvSpPr>
            <p:nvPr/>
          </p:nvSpPr>
          <p:spPr bwMode="auto">
            <a:xfrm>
              <a:off x="4525" y="1291"/>
              <a:ext cx="408" cy="272"/>
            </a:xfrm>
            <a:prstGeom prst="rect">
              <a:avLst/>
            </a:prstGeom>
            <a:solidFill>
              <a:schemeClr val="accent1"/>
            </a:solidFill>
            <a:ln w="9525">
              <a:solidFill>
                <a:schemeClr val="tx1"/>
              </a:solidFill>
              <a:miter lim="800000"/>
            </a:ln>
          </p:spPr>
          <p:txBody>
            <a:bodyPr wrap="none" anchor="ctr"/>
            <a:lstStyle/>
            <a:p>
              <a:pPr eaLnBrk="1" fontAlgn="auto" hangingPunct="1">
                <a:spcBef>
                  <a:spcPts val="0"/>
                </a:spcBef>
                <a:spcAft>
                  <a:spcPts val="0"/>
                </a:spcAft>
              </a:pPr>
              <a:endParaRPr lang="zh-CN" altLang="en-US" sz="2800" b="0">
                <a:solidFill>
                  <a:srgbClr val="000000"/>
                </a:solidFill>
                <a:latin typeface="Calibri" panose="020F0502020204030204"/>
              </a:endParaRPr>
            </a:p>
          </p:txBody>
        </p:sp>
        <p:sp>
          <p:nvSpPr>
            <p:cNvPr id="33817" name="Rectangle 8"/>
            <p:cNvSpPr>
              <a:spLocks noChangeArrowheads="1"/>
            </p:cNvSpPr>
            <p:nvPr/>
          </p:nvSpPr>
          <p:spPr bwMode="auto">
            <a:xfrm>
              <a:off x="4525" y="1563"/>
              <a:ext cx="408" cy="272"/>
            </a:xfrm>
            <a:prstGeom prst="rect">
              <a:avLst/>
            </a:prstGeom>
            <a:solidFill>
              <a:schemeClr val="accent1"/>
            </a:solidFill>
            <a:ln w="9525">
              <a:solidFill>
                <a:schemeClr val="tx1"/>
              </a:solidFill>
              <a:miter lim="800000"/>
            </a:ln>
          </p:spPr>
          <p:txBody>
            <a:bodyPr wrap="none" anchor="ctr"/>
            <a:lstStyle/>
            <a:p>
              <a:pPr eaLnBrk="1" fontAlgn="auto" hangingPunct="1">
                <a:spcBef>
                  <a:spcPts val="0"/>
                </a:spcBef>
                <a:spcAft>
                  <a:spcPts val="0"/>
                </a:spcAft>
              </a:pPr>
              <a:endParaRPr lang="zh-CN" altLang="en-US" sz="2800" b="0">
                <a:solidFill>
                  <a:srgbClr val="000000"/>
                </a:solidFill>
                <a:latin typeface="Calibri" panose="020F0502020204030204"/>
              </a:endParaRPr>
            </a:p>
          </p:txBody>
        </p:sp>
        <p:sp>
          <p:nvSpPr>
            <p:cNvPr id="33818" name="Text Box 9"/>
            <p:cNvSpPr txBox="1">
              <a:spLocks noChangeArrowheads="1"/>
            </p:cNvSpPr>
            <p:nvPr/>
          </p:nvSpPr>
          <p:spPr bwMode="auto">
            <a:xfrm>
              <a:off x="3926" y="747"/>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1000</a:t>
              </a:r>
              <a:endParaRPr lang="en-US" altLang="zh-CN" sz="2800">
                <a:solidFill>
                  <a:srgbClr val="000000"/>
                </a:solidFill>
                <a:latin typeface="Times New Roman" panose="02020603050405020304" pitchFamily="18" charset="0"/>
              </a:endParaRPr>
            </a:p>
          </p:txBody>
        </p:sp>
        <p:sp>
          <p:nvSpPr>
            <p:cNvPr id="33819" name="Text Box 10"/>
            <p:cNvSpPr txBox="1">
              <a:spLocks noChangeArrowheads="1"/>
            </p:cNvSpPr>
            <p:nvPr/>
          </p:nvSpPr>
          <p:spPr bwMode="auto">
            <a:xfrm>
              <a:off x="3926" y="1020"/>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dirty="0">
                  <a:solidFill>
                    <a:srgbClr val="000000"/>
                  </a:solidFill>
                  <a:latin typeface="Times New Roman" panose="02020603050405020304" pitchFamily="18" charset="0"/>
                </a:rPr>
                <a:t>1004</a:t>
              </a:r>
              <a:endParaRPr lang="en-US" altLang="zh-CN" sz="2800" dirty="0">
                <a:solidFill>
                  <a:srgbClr val="000000"/>
                </a:solidFill>
                <a:latin typeface="Times New Roman" panose="02020603050405020304" pitchFamily="18" charset="0"/>
              </a:endParaRPr>
            </a:p>
          </p:txBody>
        </p:sp>
        <p:sp>
          <p:nvSpPr>
            <p:cNvPr id="33820" name="Text Box 11"/>
            <p:cNvSpPr txBox="1">
              <a:spLocks noChangeArrowheads="1"/>
            </p:cNvSpPr>
            <p:nvPr/>
          </p:nvSpPr>
          <p:spPr bwMode="auto">
            <a:xfrm>
              <a:off x="3926" y="1291"/>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1008</a:t>
              </a:r>
              <a:endParaRPr lang="en-US" altLang="zh-CN" sz="2800">
                <a:solidFill>
                  <a:srgbClr val="000000"/>
                </a:solidFill>
                <a:latin typeface="Times New Roman" panose="02020603050405020304" pitchFamily="18" charset="0"/>
              </a:endParaRPr>
            </a:p>
          </p:txBody>
        </p:sp>
        <p:sp>
          <p:nvSpPr>
            <p:cNvPr id="33821" name="Text Box 12"/>
            <p:cNvSpPr txBox="1">
              <a:spLocks noChangeArrowheads="1"/>
            </p:cNvSpPr>
            <p:nvPr/>
          </p:nvSpPr>
          <p:spPr bwMode="auto">
            <a:xfrm>
              <a:off x="3926" y="1563"/>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1012</a:t>
              </a:r>
              <a:endParaRPr lang="en-US" altLang="zh-CN" sz="2800">
                <a:solidFill>
                  <a:srgbClr val="000000"/>
                </a:solidFill>
                <a:latin typeface="Times New Roman" panose="02020603050405020304" pitchFamily="18" charset="0"/>
              </a:endParaRPr>
            </a:p>
          </p:txBody>
        </p:sp>
        <p:sp>
          <p:nvSpPr>
            <p:cNvPr id="33822" name="Text Box 13"/>
            <p:cNvSpPr txBox="1">
              <a:spLocks noChangeArrowheads="1"/>
            </p:cNvSpPr>
            <p:nvPr/>
          </p:nvSpPr>
          <p:spPr bwMode="auto">
            <a:xfrm>
              <a:off x="4933" y="747"/>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x</a:t>
              </a:r>
              <a:endParaRPr lang="en-US" altLang="zh-CN" sz="2800">
                <a:solidFill>
                  <a:srgbClr val="000000"/>
                </a:solidFill>
                <a:latin typeface="Times New Roman" panose="02020603050405020304" pitchFamily="18" charset="0"/>
              </a:endParaRPr>
            </a:p>
          </p:txBody>
        </p:sp>
        <p:sp>
          <p:nvSpPr>
            <p:cNvPr id="33823" name="Text Box 14"/>
            <p:cNvSpPr txBox="1">
              <a:spLocks noChangeArrowheads="1"/>
            </p:cNvSpPr>
            <p:nvPr/>
          </p:nvSpPr>
          <p:spPr bwMode="auto">
            <a:xfrm>
              <a:off x="4933" y="1020"/>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y</a:t>
              </a:r>
              <a:endParaRPr lang="en-US" altLang="zh-CN" sz="2800">
                <a:solidFill>
                  <a:srgbClr val="000000"/>
                </a:solidFill>
                <a:latin typeface="Times New Roman" panose="02020603050405020304" pitchFamily="18" charset="0"/>
              </a:endParaRPr>
            </a:p>
          </p:txBody>
        </p:sp>
        <p:sp>
          <p:nvSpPr>
            <p:cNvPr id="33824" name="Text Box 15"/>
            <p:cNvSpPr txBox="1">
              <a:spLocks noChangeArrowheads="1"/>
            </p:cNvSpPr>
            <p:nvPr/>
          </p:nvSpPr>
          <p:spPr bwMode="auto">
            <a:xfrm>
              <a:off x="4933" y="1291"/>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p1</a:t>
              </a:r>
              <a:endParaRPr lang="en-US" altLang="zh-CN" sz="2800">
                <a:solidFill>
                  <a:srgbClr val="000000"/>
                </a:solidFill>
                <a:latin typeface="Times New Roman" panose="02020603050405020304" pitchFamily="18" charset="0"/>
              </a:endParaRPr>
            </a:p>
          </p:txBody>
        </p:sp>
        <p:sp>
          <p:nvSpPr>
            <p:cNvPr id="33825" name="Text Box 16"/>
            <p:cNvSpPr txBox="1">
              <a:spLocks noChangeArrowheads="1"/>
            </p:cNvSpPr>
            <p:nvPr/>
          </p:nvSpPr>
          <p:spPr bwMode="auto">
            <a:xfrm>
              <a:off x="4933" y="1563"/>
              <a:ext cx="5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0000"/>
                  </a:solidFill>
                  <a:latin typeface="Times New Roman" panose="02020603050405020304" pitchFamily="18" charset="0"/>
                </a:rPr>
                <a:t>p2</a:t>
              </a:r>
              <a:endParaRPr lang="en-US" altLang="zh-CN" sz="2800">
                <a:solidFill>
                  <a:srgbClr val="000000"/>
                </a:solidFill>
                <a:latin typeface="Times New Roman" panose="02020603050405020304" pitchFamily="18" charset="0"/>
              </a:endParaRPr>
            </a:p>
          </p:txBody>
        </p:sp>
      </p:grpSp>
      <p:sp>
        <p:nvSpPr>
          <p:cNvPr id="591889" name="Rectangle 17"/>
          <p:cNvSpPr>
            <a:spLocks noChangeArrowheads="1"/>
          </p:cNvSpPr>
          <p:nvPr/>
        </p:nvSpPr>
        <p:spPr bwMode="auto">
          <a:xfrm>
            <a:off x="2422283" y="3575050"/>
            <a:ext cx="174966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800">
                <a:solidFill>
                  <a:srgbClr val="0000CC"/>
                </a:solidFill>
              </a:rPr>
              <a:t>p1 = &amp;x;</a:t>
            </a:r>
            <a:endParaRPr lang="en-US" altLang="zh-CN" sz="2800">
              <a:solidFill>
                <a:srgbClr val="0000CC"/>
              </a:solidFill>
            </a:endParaRPr>
          </a:p>
          <a:p>
            <a:pPr eaLnBrk="1" fontAlgn="auto" hangingPunct="1">
              <a:spcBef>
                <a:spcPts val="0"/>
              </a:spcBef>
              <a:spcAft>
                <a:spcPts val="0"/>
              </a:spcAft>
            </a:pPr>
            <a:r>
              <a:rPr lang="en-US" altLang="zh-CN" sz="2800">
                <a:solidFill>
                  <a:srgbClr val="0000CC"/>
                </a:solidFill>
              </a:rPr>
              <a:t>p2 = &amp;y;</a:t>
            </a:r>
            <a:endParaRPr lang="en-US" altLang="zh-CN" sz="2800">
              <a:solidFill>
                <a:srgbClr val="0000CC"/>
              </a:solidFill>
            </a:endParaRPr>
          </a:p>
        </p:txBody>
      </p:sp>
      <p:grpSp>
        <p:nvGrpSpPr>
          <p:cNvPr id="3" name="Group 36"/>
          <p:cNvGrpSpPr/>
          <p:nvPr/>
        </p:nvGrpSpPr>
        <p:grpSpPr bwMode="auto">
          <a:xfrm>
            <a:off x="5256335" y="3306763"/>
            <a:ext cx="2353408" cy="1757362"/>
            <a:chOff x="3935" y="2073"/>
            <a:chExt cx="1606" cy="1107"/>
          </a:xfrm>
        </p:grpSpPr>
        <p:sp>
          <p:nvSpPr>
            <p:cNvPr id="33802" name="Rectangle 20"/>
            <p:cNvSpPr>
              <a:spLocks noChangeArrowheads="1"/>
            </p:cNvSpPr>
            <p:nvPr/>
          </p:nvSpPr>
          <p:spPr bwMode="auto">
            <a:xfrm>
              <a:off x="4534" y="2073"/>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-42</a:t>
              </a:r>
              <a:endParaRPr lang="en-US" altLang="zh-CN" sz="2400">
                <a:solidFill>
                  <a:srgbClr val="000000"/>
                </a:solidFill>
              </a:endParaRPr>
            </a:p>
          </p:txBody>
        </p:sp>
        <p:sp>
          <p:nvSpPr>
            <p:cNvPr id="33803" name="Rectangle 21"/>
            <p:cNvSpPr>
              <a:spLocks noChangeArrowheads="1"/>
            </p:cNvSpPr>
            <p:nvPr/>
          </p:nvSpPr>
          <p:spPr bwMode="auto">
            <a:xfrm>
              <a:off x="4534" y="2345"/>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163</a:t>
              </a:r>
              <a:endParaRPr lang="en-US" altLang="zh-CN" sz="2400">
                <a:solidFill>
                  <a:srgbClr val="000000"/>
                </a:solidFill>
              </a:endParaRPr>
            </a:p>
          </p:txBody>
        </p:sp>
        <p:sp>
          <p:nvSpPr>
            <p:cNvPr id="33804" name="Rectangle 22"/>
            <p:cNvSpPr>
              <a:spLocks noChangeArrowheads="1"/>
            </p:cNvSpPr>
            <p:nvPr/>
          </p:nvSpPr>
          <p:spPr bwMode="auto">
            <a:xfrm>
              <a:off x="4534" y="2617"/>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1000</a:t>
              </a:r>
              <a:endParaRPr lang="en-US" altLang="zh-CN" sz="2400">
                <a:solidFill>
                  <a:srgbClr val="000000"/>
                </a:solidFill>
              </a:endParaRPr>
            </a:p>
          </p:txBody>
        </p:sp>
        <p:sp>
          <p:nvSpPr>
            <p:cNvPr id="33805" name="Rectangle 23"/>
            <p:cNvSpPr>
              <a:spLocks noChangeArrowheads="1"/>
            </p:cNvSpPr>
            <p:nvPr/>
          </p:nvSpPr>
          <p:spPr bwMode="auto">
            <a:xfrm>
              <a:off x="4534" y="2889"/>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1004</a:t>
              </a:r>
              <a:endParaRPr lang="en-US" altLang="zh-CN" sz="2400">
                <a:solidFill>
                  <a:srgbClr val="000000"/>
                </a:solidFill>
              </a:endParaRPr>
            </a:p>
          </p:txBody>
        </p:sp>
        <p:sp>
          <p:nvSpPr>
            <p:cNvPr id="33806" name="Text Box 24"/>
            <p:cNvSpPr txBox="1">
              <a:spLocks noChangeArrowheads="1"/>
            </p:cNvSpPr>
            <p:nvPr/>
          </p:nvSpPr>
          <p:spPr bwMode="auto">
            <a:xfrm>
              <a:off x="3935"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1000</a:t>
              </a:r>
              <a:endParaRPr lang="en-US" altLang="zh-CN" sz="2400">
                <a:solidFill>
                  <a:srgbClr val="000000"/>
                </a:solidFill>
                <a:latin typeface="Times New Roman" panose="02020603050405020304" pitchFamily="18" charset="0"/>
              </a:endParaRPr>
            </a:p>
          </p:txBody>
        </p:sp>
        <p:sp>
          <p:nvSpPr>
            <p:cNvPr id="33807" name="Text Box 25"/>
            <p:cNvSpPr txBox="1">
              <a:spLocks noChangeArrowheads="1"/>
            </p:cNvSpPr>
            <p:nvPr/>
          </p:nvSpPr>
          <p:spPr bwMode="auto">
            <a:xfrm>
              <a:off x="3935"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1004</a:t>
              </a:r>
              <a:endParaRPr lang="en-US" altLang="zh-CN" sz="2400">
                <a:solidFill>
                  <a:srgbClr val="000000"/>
                </a:solidFill>
                <a:latin typeface="Times New Roman" panose="02020603050405020304" pitchFamily="18" charset="0"/>
              </a:endParaRPr>
            </a:p>
          </p:txBody>
        </p:sp>
        <p:sp>
          <p:nvSpPr>
            <p:cNvPr id="33808" name="Text Box 26"/>
            <p:cNvSpPr txBox="1">
              <a:spLocks noChangeArrowheads="1"/>
            </p:cNvSpPr>
            <p:nvPr/>
          </p:nvSpPr>
          <p:spPr bwMode="auto">
            <a:xfrm>
              <a:off x="3935"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1008</a:t>
              </a:r>
              <a:endParaRPr lang="en-US" altLang="zh-CN" sz="2400">
                <a:solidFill>
                  <a:srgbClr val="000000"/>
                </a:solidFill>
                <a:latin typeface="Times New Roman" panose="02020603050405020304" pitchFamily="18" charset="0"/>
              </a:endParaRPr>
            </a:p>
          </p:txBody>
        </p:sp>
        <p:sp>
          <p:nvSpPr>
            <p:cNvPr id="33809" name="Text Box 27"/>
            <p:cNvSpPr txBox="1">
              <a:spLocks noChangeArrowheads="1"/>
            </p:cNvSpPr>
            <p:nvPr/>
          </p:nvSpPr>
          <p:spPr bwMode="auto">
            <a:xfrm>
              <a:off x="3935"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1012</a:t>
              </a:r>
              <a:endParaRPr lang="en-US" altLang="zh-CN" sz="2400">
                <a:solidFill>
                  <a:srgbClr val="000000"/>
                </a:solidFill>
                <a:latin typeface="Times New Roman" panose="02020603050405020304" pitchFamily="18" charset="0"/>
              </a:endParaRPr>
            </a:p>
          </p:txBody>
        </p:sp>
        <p:sp>
          <p:nvSpPr>
            <p:cNvPr id="33810" name="Text Box 28"/>
            <p:cNvSpPr txBox="1">
              <a:spLocks noChangeArrowheads="1"/>
            </p:cNvSpPr>
            <p:nvPr/>
          </p:nvSpPr>
          <p:spPr bwMode="auto">
            <a:xfrm>
              <a:off x="4942"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x</a:t>
              </a:r>
              <a:endParaRPr lang="en-US" altLang="zh-CN" sz="2400">
                <a:solidFill>
                  <a:srgbClr val="000000"/>
                </a:solidFill>
                <a:latin typeface="Times New Roman" panose="02020603050405020304" pitchFamily="18" charset="0"/>
              </a:endParaRPr>
            </a:p>
          </p:txBody>
        </p:sp>
        <p:sp>
          <p:nvSpPr>
            <p:cNvPr id="33811" name="Text Box 29"/>
            <p:cNvSpPr txBox="1">
              <a:spLocks noChangeArrowheads="1"/>
            </p:cNvSpPr>
            <p:nvPr/>
          </p:nvSpPr>
          <p:spPr bwMode="auto">
            <a:xfrm>
              <a:off x="4942"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y</a:t>
              </a:r>
              <a:endParaRPr lang="en-US" altLang="zh-CN" sz="2400">
                <a:solidFill>
                  <a:srgbClr val="000000"/>
                </a:solidFill>
                <a:latin typeface="Times New Roman" panose="02020603050405020304" pitchFamily="18" charset="0"/>
              </a:endParaRPr>
            </a:p>
          </p:txBody>
        </p:sp>
        <p:sp>
          <p:nvSpPr>
            <p:cNvPr id="33812" name="Text Box 30"/>
            <p:cNvSpPr txBox="1">
              <a:spLocks noChangeArrowheads="1"/>
            </p:cNvSpPr>
            <p:nvPr/>
          </p:nvSpPr>
          <p:spPr bwMode="auto">
            <a:xfrm>
              <a:off x="4942"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p1</a:t>
              </a:r>
              <a:endParaRPr lang="en-US" altLang="zh-CN" sz="2400">
                <a:solidFill>
                  <a:srgbClr val="000000"/>
                </a:solidFill>
                <a:latin typeface="Times New Roman" panose="02020603050405020304" pitchFamily="18" charset="0"/>
              </a:endParaRPr>
            </a:p>
          </p:txBody>
        </p:sp>
        <p:sp>
          <p:nvSpPr>
            <p:cNvPr id="33813" name="Text Box 31"/>
            <p:cNvSpPr txBox="1">
              <a:spLocks noChangeArrowheads="1"/>
            </p:cNvSpPr>
            <p:nvPr/>
          </p:nvSpPr>
          <p:spPr bwMode="auto">
            <a:xfrm>
              <a:off x="4942"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p2</a:t>
              </a:r>
              <a:endParaRPr lang="en-US" altLang="zh-CN" sz="2400">
                <a:solidFill>
                  <a:srgbClr val="000000"/>
                </a:solidFill>
                <a:latin typeface="Times New Roman" panose="02020603050405020304" pitchFamily="18" charset="0"/>
              </a:endParaRPr>
            </a:p>
          </p:txBody>
        </p:sp>
      </p:grpSp>
      <p:sp>
        <p:nvSpPr>
          <p:cNvPr id="591905" name="AutoShape 33"/>
          <p:cNvSpPr>
            <a:spLocks noChangeArrowheads="1"/>
          </p:cNvSpPr>
          <p:nvPr/>
        </p:nvSpPr>
        <p:spPr bwMode="auto">
          <a:xfrm rot="10538230">
            <a:off x="7090997" y="3340102"/>
            <a:ext cx="829408" cy="1050925"/>
          </a:xfrm>
          <a:prstGeom prst="curvedRightArrow">
            <a:avLst>
              <a:gd name="adj1" fmla="val 3130"/>
              <a:gd name="adj2" fmla="val 46784"/>
              <a:gd name="adj3" fmla="val 17667"/>
            </a:avLst>
          </a:prstGeom>
          <a:solidFill>
            <a:srgbClr val="FF0000"/>
          </a:solidFill>
          <a:ln w="9525">
            <a:solidFill>
              <a:schemeClr val="tx1"/>
            </a:solidFill>
            <a:miter lim="800000"/>
          </a:ln>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591906" name="AutoShape 34"/>
          <p:cNvSpPr>
            <a:spLocks noChangeArrowheads="1"/>
          </p:cNvSpPr>
          <p:nvPr/>
        </p:nvSpPr>
        <p:spPr bwMode="auto">
          <a:xfrm rot="10538230">
            <a:off x="7090997" y="3773490"/>
            <a:ext cx="829408" cy="1050925"/>
          </a:xfrm>
          <a:prstGeom prst="curvedRightArrow">
            <a:avLst>
              <a:gd name="adj1" fmla="val 3130"/>
              <a:gd name="adj2" fmla="val 46784"/>
              <a:gd name="adj3" fmla="val 17667"/>
            </a:avLst>
          </a:prstGeom>
          <a:solidFill>
            <a:srgbClr val="008000"/>
          </a:solidFill>
          <a:ln w="9525">
            <a:solidFill>
              <a:schemeClr val="tx1"/>
            </a:solidFill>
            <a:miter lim="800000"/>
          </a:ln>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33800" name="Slide Number Placeholder 3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C363C93-5A6C-432E-8438-DD11071CAC44}" type="slidenum">
              <a:rPr lang="zh-CN" altLang="en-US" b="0">
                <a:solidFill>
                  <a:srgbClr val="000000"/>
                </a:solidFill>
              </a:rPr>
            </a:fld>
            <a:endParaRPr lang="zh-CN" altLang="en-US" b="0">
              <a:solidFill>
                <a:srgbClr val="000000"/>
              </a:solidFill>
            </a:endParaRPr>
          </a:p>
        </p:txBody>
      </p:sp>
      <p:sp>
        <p:nvSpPr>
          <p:cNvPr id="35" name="矩形 3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19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1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6" grpId="0"/>
      <p:bldP spid="591889" grpId="0"/>
      <p:bldP spid="591905" grpId="0" animBg="1"/>
      <p:bldP spid="59190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2" name="Rectangle 4"/>
          <p:cNvSpPr>
            <a:spLocks noChangeArrowheads="1"/>
          </p:cNvSpPr>
          <p:nvPr/>
        </p:nvSpPr>
        <p:spPr bwMode="auto">
          <a:xfrm>
            <a:off x="1721828" y="1379538"/>
            <a:ext cx="329418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3200">
                <a:solidFill>
                  <a:srgbClr val="0000CC"/>
                </a:solidFill>
              </a:rPr>
              <a:t>*p1 = 17;</a:t>
            </a:r>
            <a:endParaRPr lang="en-US" altLang="zh-CN" sz="3200">
              <a:solidFill>
                <a:srgbClr val="0000CC"/>
              </a:solidFill>
            </a:endParaRPr>
          </a:p>
          <a:p>
            <a:pPr eaLnBrk="1" fontAlgn="auto" hangingPunct="1">
              <a:spcBef>
                <a:spcPts val="0"/>
              </a:spcBef>
              <a:spcAft>
                <a:spcPts val="0"/>
              </a:spcAft>
            </a:pPr>
            <a:endParaRPr lang="en-US" altLang="zh-CN" sz="3200">
              <a:solidFill>
                <a:srgbClr val="0000CC"/>
              </a:solidFill>
            </a:endParaRPr>
          </a:p>
        </p:txBody>
      </p:sp>
      <p:sp>
        <p:nvSpPr>
          <p:cNvPr id="601106" name="Rectangle 18"/>
          <p:cNvSpPr>
            <a:spLocks noChangeArrowheads="1"/>
          </p:cNvSpPr>
          <p:nvPr/>
        </p:nvSpPr>
        <p:spPr bwMode="auto">
          <a:xfrm>
            <a:off x="1912328" y="3465513"/>
            <a:ext cx="217609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3200">
                <a:solidFill>
                  <a:srgbClr val="0000CC"/>
                </a:solidFill>
              </a:rPr>
              <a:t>p1 = p2;</a:t>
            </a:r>
            <a:endParaRPr lang="en-US" altLang="zh-CN" sz="3200">
              <a:solidFill>
                <a:srgbClr val="0000CC"/>
              </a:solidFill>
            </a:endParaRPr>
          </a:p>
        </p:txBody>
      </p:sp>
      <p:grpSp>
        <p:nvGrpSpPr>
          <p:cNvPr id="2" name="Group 19"/>
          <p:cNvGrpSpPr/>
          <p:nvPr/>
        </p:nvGrpSpPr>
        <p:grpSpPr bwMode="auto">
          <a:xfrm>
            <a:off x="4671646" y="3306763"/>
            <a:ext cx="2353408" cy="1757362"/>
            <a:chOff x="3935" y="2073"/>
            <a:chExt cx="1606" cy="1107"/>
          </a:xfrm>
        </p:grpSpPr>
        <p:sp>
          <p:nvSpPr>
            <p:cNvPr id="34840" name="Rectangle 20"/>
            <p:cNvSpPr>
              <a:spLocks noChangeArrowheads="1"/>
            </p:cNvSpPr>
            <p:nvPr/>
          </p:nvSpPr>
          <p:spPr bwMode="auto">
            <a:xfrm>
              <a:off x="4534" y="2073"/>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-42</a:t>
              </a:r>
              <a:endParaRPr lang="en-US" altLang="zh-CN" sz="2400">
                <a:solidFill>
                  <a:srgbClr val="000000"/>
                </a:solidFill>
              </a:endParaRPr>
            </a:p>
          </p:txBody>
        </p:sp>
        <p:sp>
          <p:nvSpPr>
            <p:cNvPr id="34841" name="Rectangle 21"/>
            <p:cNvSpPr>
              <a:spLocks noChangeArrowheads="1"/>
            </p:cNvSpPr>
            <p:nvPr/>
          </p:nvSpPr>
          <p:spPr bwMode="auto">
            <a:xfrm>
              <a:off x="4534" y="2345"/>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163</a:t>
              </a:r>
              <a:endParaRPr lang="en-US" altLang="zh-CN" sz="2400">
                <a:solidFill>
                  <a:srgbClr val="000000"/>
                </a:solidFill>
              </a:endParaRPr>
            </a:p>
          </p:txBody>
        </p:sp>
        <p:sp>
          <p:nvSpPr>
            <p:cNvPr id="34842" name="Rectangle 22"/>
            <p:cNvSpPr>
              <a:spLocks noChangeArrowheads="1"/>
            </p:cNvSpPr>
            <p:nvPr/>
          </p:nvSpPr>
          <p:spPr bwMode="auto">
            <a:xfrm>
              <a:off x="4534" y="2617"/>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1004</a:t>
              </a:r>
              <a:endParaRPr lang="en-US" altLang="zh-CN" sz="2400">
                <a:solidFill>
                  <a:srgbClr val="000000"/>
                </a:solidFill>
              </a:endParaRPr>
            </a:p>
          </p:txBody>
        </p:sp>
        <p:sp>
          <p:nvSpPr>
            <p:cNvPr id="34843" name="Rectangle 23"/>
            <p:cNvSpPr>
              <a:spLocks noChangeArrowheads="1"/>
            </p:cNvSpPr>
            <p:nvPr/>
          </p:nvSpPr>
          <p:spPr bwMode="auto">
            <a:xfrm>
              <a:off x="4534" y="2889"/>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1004</a:t>
              </a:r>
              <a:endParaRPr lang="en-US" altLang="zh-CN" sz="2400">
                <a:solidFill>
                  <a:srgbClr val="000000"/>
                </a:solidFill>
              </a:endParaRPr>
            </a:p>
          </p:txBody>
        </p:sp>
        <p:sp>
          <p:nvSpPr>
            <p:cNvPr id="34844" name="Text Box 24"/>
            <p:cNvSpPr txBox="1">
              <a:spLocks noChangeArrowheads="1"/>
            </p:cNvSpPr>
            <p:nvPr/>
          </p:nvSpPr>
          <p:spPr bwMode="auto">
            <a:xfrm>
              <a:off x="3935"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1000</a:t>
              </a:r>
              <a:endParaRPr lang="en-US" altLang="zh-CN" sz="2400">
                <a:solidFill>
                  <a:srgbClr val="000000"/>
                </a:solidFill>
                <a:latin typeface="Times New Roman" panose="02020603050405020304" pitchFamily="18" charset="0"/>
              </a:endParaRPr>
            </a:p>
          </p:txBody>
        </p:sp>
        <p:sp>
          <p:nvSpPr>
            <p:cNvPr id="34845" name="Text Box 25"/>
            <p:cNvSpPr txBox="1">
              <a:spLocks noChangeArrowheads="1"/>
            </p:cNvSpPr>
            <p:nvPr/>
          </p:nvSpPr>
          <p:spPr bwMode="auto">
            <a:xfrm>
              <a:off x="3935"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1004</a:t>
              </a:r>
              <a:endParaRPr lang="en-US" altLang="zh-CN" sz="2400">
                <a:solidFill>
                  <a:srgbClr val="000000"/>
                </a:solidFill>
                <a:latin typeface="Times New Roman" panose="02020603050405020304" pitchFamily="18" charset="0"/>
              </a:endParaRPr>
            </a:p>
          </p:txBody>
        </p:sp>
        <p:sp>
          <p:nvSpPr>
            <p:cNvPr id="34846" name="Text Box 26"/>
            <p:cNvSpPr txBox="1">
              <a:spLocks noChangeArrowheads="1"/>
            </p:cNvSpPr>
            <p:nvPr/>
          </p:nvSpPr>
          <p:spPr bwMode="auto">
            <a:xfrm>
              <a:off x="3935"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1008</a:t>
              </a:r>
              <a:endParaRPr lang="en-US" altLang="zh-CN" sz="2400">
                <a:solidFill>
                  <a:srgbClr val="000000"/>
                </a:solidFill>
                <a:latin typeface="Times New Roman" panose="02020603050405020304" pitchFamily="18" charset="0"/>
              </a:endParaRPr>
            </a:p>
          </p:txBody>
        </p:sp>
        <p:sp>
          <p:nvSpPr>
            <p:cNvPr id="34847" name="Text Box 27"/>
            <p:cNvSpPr txBox="1">
              <a:spLocks noChangeArrowheads="1"/>
            </p:cNvSpPr>
            <p:nvPr/>
          </p:nvSpPr>
          <p:spPr bwMode="auto">
            <a:xfrm>
              <a:off x="3935"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1012</a:t>
              </a:r>
              <a:endParaRPr lang="en-US" altLang="zh-CN" sz="2400">
                <a:solidFill>
                  <a:srgbClr val="000000"/>
                </a:solidFill>
                <a:latin typeface="Times New Roman" panose="02020603050405020304" pitchFamily="18" charset="0"/>
              </a:endParaRPr>
            </a:p>
          </p:txBody>
        </p:sp>
        <p:sp>
          <p:nvSpPr>
            <p:cNvPr id="34848" name="Text Box 28"/>
            <p:cNvSpPr txBox="1">
              <a:spLocks noChangeArrowheads="1"/>
            </p:cNvSpPr>
            <p:nvPr/>
          </p:nvSpPr>
          <p:spPr bwMode="auto">
            <a:xfrm>
              <a:off x="4942"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x</a:t>
              </a:r>
              <a:endParaRPr lang="en-US" altLang="zh-CN" sz="2400">
                <a:solidFill>
                  <a:srgbClr val="000000"/>
                </a:solidFill>
                <a:latin typeface="Times New Roman" panose="02020603050405020304" pitchFamily="18" charset="0"/>
              </a:endParaRPr>
            </a:p>
          </p:txBody>
        </p:sp>
        <p:sp>
          <p:nvSpPr>
            <p:cNvPr id="34849" name="Text Box 29"/>
            <p:cNvSpPr txBox="1">
              <a:spLocks noChangeArrowheads="1"/>
            </p:cNvSpPr>
            <p:nvPr/>
          </p:nvSpPr>
          <p:spPr bwMode="auto">
            <a:xfrm>
              <a:off x="4942"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y</a:t>
              </a:r>
              <a:endParaRPr lang="en-US" altLang="zh-CN" sz="2400">
                <a:solidFill>
                  <a:srgbClr val="000000"/>
                </a:solidFill>
                <a:latin typeface="Times New Roman" panose="02020603050405020304" pitchFamily="18" charset="0"/>
              </a:endParaRPr>
            </a:p>
          </p:txBody>
        </p:sp>
        <p:sp>
          <p:nvSpPr>
            <p:cNvPr id="34850" name="Text Box 30"/>
            <p:cNvSpPr txBox="1">
              <a:spLocks noChangeArrowheads="1"/>
            </p:cNvSpPr>
            <p:nvPr/>
          </p:nvSpPr>
          <p:spPr bwMode="auto">
            <a:xfrm>
              <a:off x="4942"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p1</a:t>
              </a:r>
              <a:endParaRPr lang="en-US" altLang="zh-CN" sz="2400">
                <a:solidFill>
                  <a:srgbClr val="000000"/>
                </a:solidFill>
                <a:latin typeface="Times New Roman" panose="02020603050405020304" pitchFamily="18" charset="0"/>
              </a:endParaRPr>
            </a:p>
          </p:txBody>
        </p:sp>
        <p:sp>
          <p:nvSpPr>
            <p:cNvPr id="34851" name="Text Box 31"/>
            <p:cNvSpPr txBox="1">
              <a:spLocks noChangeArrowheads="1"/>
            </p:cNvSpPr>
            <p:nvPr/>
          </p:nvSpPr>
          <p:spPr bwMode="auto">
            <a:xfrm>
              <a:off x="4942"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p2</a:t>
              </a:r>
              <a:endParaRPr lang="en-US" altLang="zh-CN" sz="2400">
                <a:solidFill>
                  <a:srgbClr val="000000"/>
                </a:solidFill>
                <a:latin typeface="Times New Roman" panose="02020603050405020304" pitchFamily="18" charset="0"/>
              </a:endParaRPr>
            </a:p>
          </p:txBody>
        </p:sp>
      </p:grpSp>
      <p:sp>
        <p:nvSpPr>
          <p:cNvPr id="601120" name="AutoShape 32"/>
          <p:cNvSpPr>
            <a:spLocks noChangeArrowheads="1"/>
          </p:cNvSpPr>
          <p:nvPr/>
        </p:nvSpPr>
        <p:spPr bwMode="auto">
          <a:xfrm rot="10538230">
            <a:off x="6399335" y="3763963"/>
            <a:ext cx="829408" cy="684212"/>
          </a:xfrm>
          <a:prstGeom prst="curvedRightArrow">
            <a:avLst>
              <a:gd name="adj1" fmla="val 2676"/>
              <a:gd name="adj2" fmla="val 40000"/>
              <a:gd name="adj3" fmla="val 23200"/>
            </a:avLst>
          </a:prstGeom>
          <a:solidFill>
            <a:srgbClr val="FF0000"/>
          </a:solidFill>
          <a:ln w="9525">
            <a:solidFill>
              <a:schemeClr val="tx1"/>
            </a:solidFill>
            <a:miter lim="800000"/>
          </a:ln>
        </p:spPr>
        <p:txBody>
          <a:bodyPr wrap="none" anchor="ctr"/>
          <a:lstStyle/>
          <a:p>
            <a:pPr eaLnBrk="1" fontAlgn="auto" hangingPunct="1">
              <a:spcBef>
                <a:spcPts val="0"/>
              </a:spcBef>
              <a:spcAft>
                <a:spcPts val="0"/>
              </a:spcAft>
            </a:pPr>
            <a:endParaRPr lang="zh-CN" altLang="en-US" sz="2400" b="0">
              <a:solidFill>
                <a:srgbClr val="000000"/>
              </a:solidFill>
              <a:latin typeface="Calibri" panose="020F0502020204030204"/>
            </a:endParaRPr>
          </a:p>
        </p:txBody>
      </p:sp>
      <p:sp>
        <p:nvSpPr>
          <p:cNvPr id="601121" name="AutoShape 33"/>
          <p:cNvSpPr>
            <a:spLocks noChangeArrowheads="1"/>
          </p:cNvSpPr>
          <p:nvPr/>
        </p:nvSpPr>
        <p:spPr bwMode="auto">
          <a:xfrm rot="10538230">
            <a:off x="6399335" y="3738565"/>
            <a:ext cx="829408" cy="1050925"/>
          </a:xfrm>
          <a:prstGeom prst="curvedRightArrow">
            <a:avLst>
              <a:gd name="adj1" fmla="val 3130"/>
              <a:gd name="adj2" fmla="val 46784"/>
              <a:gd name="adj3" fmla="val 17667"/>
            </a:avLst>
          </a:prstGeom>
          <a:solidFill>
            <a:srgbClr val="008000"/>
          </a:solidFill>
          <a:ln w="9525">
            <a:solidFill>
              <a:schemeClr val="tx1"/>
            </a:solidFill>
            <a:miter lim="800000"/>
          </a:ln>
        </p:spPr>
        <p:txBody>
          <a:bodyPr wrap="none" anchor="ctr"/>
          <a:lstStyle/>
          <a:p>
            <a:pPr eaLnBrk="1" fontAlgn="auto" hangingPunct="1">
              <a:spcBef>
                <a:spcPts val="0"/>
              </a:spcBef>
              <a:spcAft>
                <a:spcPts val="0"/>
              </a:spcAft>
            </a:pPr>
            <a:endParaRPr lang="zh-CN" altLang="en-US" sz="2400" b="0">
              <a:solidFill>
                <a:srgbClr val="000000"/>
              </a:solidFill>
              <a:latin typeface="Calibri" panose="020F0502020204030204"/>
            </a:endParaRPr>
          </a:p>
        </p:txBody>
      </p:sp>
      <p:grpSp>
        <p:nvGrpSpPr>
          <p:cNvPr id="3" name="Group 34"/>
          <p:cNvGrpSpPr/>
          <p:nvPr/>
        </p:nvGrpSpPr>
        <p:grpSpPr bwMode="auto">
          <a:xfrm>
            <a:off x="4599843" y="1128713"/>
            <a:ext cx="2353408" cy="1757362"/>
            <a:chOff x="3935" y="2073"/>
            <a:chExt cx="1606" cy="1107"/>
          </a:xfrm>
        </p:grpSpPr>
        <p:sp>
          <p:nvSpPr>
            <p:cNvPr id="34828" name="Rectangle 35"/>
            <p:cNvSpPr>
              <a:spLocks noChangeArrowheads="1"/>
            </p:cNvSpPr>
            <p:nvPr/>
          </p:nvSpPr>
          <p:spPr bwMode="auto">
            <a:xfrm>
              <a:off x="4534" y="2073"/>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17</a:t>
              </a:r>
              <a:endParaRPr lang="en-US" altLang="zh-CN" sz="2400">
                <a:solidFill>
                  <a:srgbClr val="000000"/>
                </a:solidFill>
              </a:endParaRPr>
            </a:p>
          </p:txBody>
        </p:sp>
        <p:sp>
          <p:nvSpPr>
            <p:cNvPr id="34829" name="Rectangle 36"/>
            <p:cNvSpPr>
              <a:spLocks noChangeArrowheads="1"/>
            </p:cNvSpPr>
            <p:nvPr/>
          </p:nvSpPr>
          <p:spPr bwMode="auto">
            <a:xfrm>
              <a:off x="4534" y="2345"/>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163</a:t>
              </a:r>
              <a:endParaRPr lang="en-US" altLang="zh-CN" sz="2400">
                <a:solidFill>
                  <a:srgbClr val="000000"/>
                </a:solidFill>
              </a:endParaRPr>
            </a:p>
          </p:txBody>
        </p:sp>
        <p:sp>
          <p:nvSpPr>
            <p:cNvPr id="34830" name="Rectangle 37"/>
            <p:cNvSpPr>
              <a:spLocks noChangeArrowheads="1"/>
            </p:cNvSpPr>
            <p:nvPr/>
          </p:nvSpPr>
          <p:spPr bwMode="auto">
            <a:xfrm>
              <a:off x="4534" y="2617"/>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1000</a:t>
              </a:r>
              <a:endParaRPr lang="en-US" altLang="zh-CN" sz="2400">
                <a:solidFill>
                  <a:srgbClr val="000000"/>
                </a:solidFill>
              </a:endParaRPr>
            </a:p>
          </p:txBody>
        </p:sp>
        <p:sp>
          <p:nvSpPr>
            <p:cNvPr id="34831" name="Rectangle 38"/>
            <p:cNvSpPr>
              <a:spLocks noChangeArrowheads="1"/>
            </p:cNvSpPr>
            <p:nvPr/>
          </p:nvSpPr>
          <p:spPr bwMode="auto">
            <a:xfrm>
              <a:off x="4534" y="2889"/>
              <a:ext cx="408" cy="272"/>
            </a:xfrm>
            <a:prstGeom prst="rect">
              <a:avLst/>
            </a:prstGeom>
            <a:solidFill>
              <a:schemeClr val="accent1"/>
            </a:solidFill>
            <a:ln w="9525">
              <a:solidFill>
                <a:schemeClr val="tx1"/>
              </a:solidFill>
              <a:miter lim="800000"/>
            </a:ln>
          </p:spPr>
          <p:txBody>
            <a:bodyPr wrap="none" anchor="ctr"/>
            <a:lstStyle/>
            <a:p>
              <a:pPr algn="ctr" eaLnBrk="1" fontAlgn="auto" hangingPunct="1">
                <a:spcBef>
                  <a:spcPts val="0"/>
                </a:spcBef>
                <a:spcAft>
                  <a:spcPts val="0"/>
                </a:spcAft>
              </a:pPr>
              <a:r>
                <a:rPr lang="en-US" altLang="zh-CN" sz="2400">
                  <a:solidFill>
                    <a:srgbClr val="000000"/>
                  </a:solidFill>
                </a:rPr>
                <a:t>1004</a:t>
              </a:r>
              <a:endParaRPr lang="en-US" altLang="zh-CN" sz="2400">
                <a:solidFill>
                  <a:srgbClr val="000000"/>
                </a:solidFill>
              </a:endParaRPr>
            </a:p>
          </p:txBody>
        </p:sp>
        <p:sp>
          <p:nvSpPr>
            <p:cNvPr id="34832" name="Text Box 39"/>
            <p:cNvSpPr txBox="1">
              <a:spLocks noChangeArrowheads="1"/>
            </p:cNvSpPr>
            <p:nvPr/>
          </p:nvSpPr>
          <p:spPr bwMode="auto">
            <a:xfrm>
              <a:off x="3935"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1000</a:t>
              </a:r>
              <a:endParaRPr lang="en-US" altLang="zh-CN" sz="2400">
                <a:solidFill>
                  <a:srgbClr val="000000"/>
                </a:solidFill>
                <a:latin typeface="Times New Roman" panose="02020603050405020304" pitchFamily="18" charset="0"/>
              </a:endParaRPr>
            </a:p>
          </p:txBody>
        </p:sp>
        <p:sp>
          <p:nvSpPr>
            <p:cNvPr id="34833" name="Text Box 40"/>
            <p:cNvSpPr txBox="1">
              <a:spLocks noChangeArrowheads="1"/>
            </p:cNvSpPr>
            <p:nvPr/>
          </p:nvSpPr>
          <p:spPr bwMode="auto">
            <a:xfrm>
              <a:off x="3935"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1004</a:t>
              </a:r>
              <a:endParaRPr lang="en-US" altLang="zh-CN" sz="2400">
                <a:solidFill>
                  <a:srgbClr val="000000"/>
                </a:solidFill>
                <a:latin typeface="Times New Roman" panose="02020603050405020304" pitchFamily="18" charset="0"/>
              </a:endParaRPr>
            </a:p>
          </p:txBody>
        </p:sp>
        <p:sp>
          <p:nvSpPr>
            <p:cNvPr id="34834" name="Text Box 41"/>
            <p:cNvSpPr txBox="1">
              <a:spLocks noChangeArrowheads="1"/>
            </p:cNvSpPr>
            <p:nvPr/>
          </p:nvSpPr>
          <p:spPr bwMode="auto">
            <a:xfrm>
              <a:off x="3935"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1008</a:t>
              </a:r>
              <a:endParaRPr lang="en-US" altLang="zh-CN" sz="2400">
                <a:solidFill>
                  <a:srgbClr val="000000"/>
                </a:solidFill>
                <a:latin typeface="Times New Roman" panose="02020603050405020304" pitchFamily="18" charset="0"/>
              </a:endParaRPr>
            </a:p>
          </p:txBody>
        </p:sp>
        <p:sp>
          <p:nvSpPr>
            <p:cNvPr id="34835" name="Text Box 42"/>
            <p:cNvSpPr txBox="1">
              <a:spLocks noChangeArrowheads="1"/>
            </p:cNvSpPr>
            <p:nvPr/>
          </p:nvSpPr>
          <p:spPr bwMode="auto">
            <a:xfrm>
              <a:off x="3935"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1012</a:t>
              </a:r>
              <a:endParaRPr lang="en-US" altLang="zh-CN" sz="2400">
                <a:solidFill>
                  <a:srgbClr val="000000"/>
                </a:solidFill>
                <a:latin typeface="Times New Roman" panose="02020603050405020304" pitchFamily="18" charset="0"/>
              </a:endParaRPr>
            </a:p>
          </p:txBody>
        </p:sp>
        <p:sp>
          <p:nvSpPr>
            <p:cNvPr id="34836" name="Text Box 43"/>
            <p:cNvSpPr txBox="1">
              <a:spLocks noChangeArrowheads="1"/>
            </p:cNvSpPr>
            <p:nvPr/>
          </p:nvSpPr>
          <p:spPr bwMode="auto">
            <a:xfrm>
              <a:off x="4942" y="2073"/>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x</a:t>
              </a:r>
              <a:endParaRPr lang="en-US" altLang="zh-CN" sz="2400">
                <a:solidFill>
                  <a:srgbClr val="000000"/>
                </a:solidFill>
                <a:latin typeface="Times New Roman" panose="02020603050405020304" pitchFamily="18" charset="0"/>
              </a:endParaRPr>
            </a:p>
          </p:txBody>
        </p:sp>
        <p:sp>
          <p:nvSpPr>
            <p:cNvPr id="34837" name="Text Box 44"/>
            <p:cNvSpPr txBox="1">
              <a:spLocks noChangeArrowheads="1"/>
            </p:cNvSpPr>
            <p:nvPr/>
          </p:nvSpPr>
          <p:spPr bwMode="auto">
            <a:xfrm>
              <a:off x="4942" y="2346"/>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y</a:t>
              </a:r>
              <a:endParaRPr lang="en-US" altLang="zh-CN" sz="2400">
                <a:solidFill>
                  <a:srgbClr val="000000"/>
                </a:solidFill>
                <a:latin typeface="Times New Roman" panose="02020603050405020304" pitchFamily="18" charset="0"/>
              </a:endParaRPr>
            </a:p>
          </p:txBody>
        </p:sp>
        <p:sp>
          <p:nvSpPr>
            <p:cNvPr id="34838" name="Text Box 45"/>
            <p:cNvSpPr txBox="1">
              <a:spLocks noChangeArrowheads="1"/>
            </p:cNvSpPr>
            <p:nvPr/>
          </p:nvSpPr>
          <p:spPr bwMode="auto">
            <a:xfrm>
              <a:off x="4942" y="2617"/>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p1</a:t>
              </a:r>
              <a:endParaRPr lang="en-US" altLang="zh-CN" sz="2400">
                <a:solidFill>
                  <a:srgbClr val="000000"/>
                </a:solidFill>
                <a:latin typeface="Times New Roman" panose="02020603050405020304" pitchFamily="18" charset="0"/>
              </a:endParaRPr>
            </a:p>
          </p:txBody>
        </p:sp>
        <p:sp>
          <p:nvSpPr>
            <p:cNvPr id="34839" name="Text Box 46"/>
            <p:cNvSpPr txBox="1">
              <a:spLocks noChangeArrowheads="1"/>
            </p:cNvSpPr>
            <p:nvPr/>
          </p:nvSpPr>
          <p:spPr bwMode="auto">
            <a:xfrm>
              <a:off x="4942" y="2889"/>
              <a:ext cx="5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400">
                  <a:solidFill>
                    <a:srgbClr val="000000"/>
                  </a:solidFill>
                  <a:latin typeface="Times New Roman" panose="02020603050405020304" pitchFamily="18" charset="0"/>
                </a:rPr>
                <a:t>p2</a:t>
              </a:r>
              <a:endParaRPr lang="en-US" altLang="zh-CN" sz="2400">
                <a:solidFill>
                  <a:srgbClr val="000000"/>
                </a:solidFill>
                <a:latin typeface="Times New Roman" panose="02020603050405020304" pitchFamily="18" charset="0"/>
              </a:endParaRPr>
            </a:p>
          </p:txBody>
        </p:sp>
      </p:grpSp>
      <p:sp>
        <p:nvSpPr>
          <p:cNvPr id="601135" name="AutoShape 47"/>
          <p:cNvSpPr>
            <a:spLocks noChangeArrowheads="1"/>
          </p:cNvSpPr>
          <p:nvPr/>
        </p:nvSpPr>
        <p:spPr bwMode="auto">
          <a:xfrm rot="10538230">
            <a:off x="6327531" y="1127127"/>
            <a:ext cx="829408" cy="1050925"/>
          </a:xfrm>
          <a:prstGeom prst="curvedRightArrow">
            <a:avLst>
              <a:gd name="adj1" fmla="val 3130"/>
              <a:gd name="adj2" fmla="val 46784"/>
              <a:gd name="adj3" fmla="val 17667"/>
            </a:avLst>
          </a:prstGeom>
          <a:solidFill>
            <a:srgbClr val="FF0000"/>
          </a:solidFill>
          <a:ln w="9525">
            <a:solidFill>
              <a:schemeClr val="tx1"/>
            </a:solidFill>
            <a:miter lim="800000"/>
          </a:ln>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601136" name="AutoShape 48"/>
          <p:cNvSpPr>
            <a:spLocks noChangeArrowheads="1"/>
          </p:cNvSpPr>
          <p:nvPr/>
        </p:nvSpPr>
        <p:spPr bwMode="auto">
          <a:xfrm rot="10538230">
            <a:off x="6327531" y="1560515"/>
            <a:ext cx="829408" cy="1050925"/>
          </a:xfrm>
          <a:prstGeom prst="curvedRightArrow">
            <a:avLst>
              <a:gd name="adj1" fmla="val 3130"/>
              <a:gd name="adj2" fmla="val 46784"/>
              <a:gd name="adj3" fmla="val 17667"/>
            </a:avLst>
          </a:prstGeom>
          <a:solidFill>
            <a:srgbClr val="008000"/>
          </a:solidFill>
          <a:ln w="9525">
            <a:solidFill>
              <a:schemeClr val="tx1"/>
            </a:solidFill>
            <a:miter lim="800000"/>
          </a:ln>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34826" name="Slide Number Placeholder 3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85EBB88-AB5A-41B8-84FF-9F5436B38462}" type="slidenum">
              <a:rPr lang="zh-CN" altLang="en-US" b="0">
                <a:solidFill>
                  <a:srgbClr val="000000"/>
                </a:solidFill>
              </a:rPr>
            </a:fld>
            <a:endParaRPr lang="zh-CN" altLang="en-US" b="0">
              <a:solidFill>
                <a:srgbClr val="000000"/>
              </a:solidFill>
            </a:endParaRPr>
          </a:p>
        </p:txBody>
      </p:sp>
      <p:sp>
        <p:nvSpPr>
          <p:cNvPr id="37" name="矩形 3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0113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011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11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1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1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p:bldP spid="601106" grpId="0"/>
      <p:bldP spid="601120" grpId="0" animBg="1"/>
      <p:bldP spid="601121" grpId="0" animBg="1"/>
      <p:bldP spid="601135" grpId="0" animBg="1"/>
      <p:bldP spid="6011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0" name="Rectangle 4"/>
          <p:cNvSpPr>
            <a:spLocks noChangeArrowheads="1"/>
          </p:cNvSpPr>
          <p:nvPr/>
        </p:nvSpPr>
        <p:spPr bwMode="auto">
          <a:xfrm>
            <a:off x="690198" y="882650"/>
            <a:ext cx="567836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3600">
                <a:solidFill>
                  <a:srgbClr val="800000"/>
                </a:solidFill>
                <a:latin typeface="Calibri" panose="020F0502020204030204"/>
              </a:rPr>
              <a:t> </a:t>
            </a:r>
            <a:r>
              <a:rPr lang="zh-CN" altLang="en-US" sz="3600">
                <a:solidFill>
                  <a:srgbClr val="800000"/>
                </a:solidFill>
                <a:latin typeface="Calibri" panose="020F0502020204030204"/>
              </a:rPr>
              <a:t>空指针</a:t>
            </a:r>
            <a:endParaRPr lang="en-US" altLang="zh-CN" sz="3600">
              <a:solidFill>
                <a:srgbClr val="0000CC"/>
              </a:solidFill>
            </a:endParaRPr>
          </a:p>
          <a:p>
            <a:pPr marL="342900" indent="-342900" eaLnBrk="1" fontAlgn="auto" hangingPunct="1">
              <a:spcBef>
                <a:spcPct val="20000"/>
              </a:spcBef>
              <a:spcAft>
                <a:spcPts val="0"/>
              </a:spcAft>
            </a:pPr>
            <a:r>
              <a:rPr lang="en-US" altLang="zh-CN" sz="3600">
                <a:solidFill>
                  <a:srgbClr val="000000"/>
                </a:solidFill>
                <a:latin typeface="Calibri" panose="020F0502020204030204"/>
              </a:rPr>
              <a:t>       </a:t>
            </a:r>
            <a:endParaRPr lang="en-US" altLang="zh-CN" sz="3600">
              <a:solidFill>
                <a:srgbClr val="000000"/>
              </a:solidFill>
              <a:latin typeface="Calibri" panose="020F0502020204030204"/>
            </a:endParaRPr>
          </a:p>
        </p:txBody>
      </p:sp>
      <p:sp>
        <p:nvSpPr>
          <p:cNvPr id="7" name="Rectangle 4"/>
          <p:cNvSpPr>
            <a:spLocks noChangeArrowheads="1"/>
          </p:cNvSpPr>
          <p:nvPr/>
        </p:nvSpPr>
        <p:spPr bwMode="auto">
          <a:xfrm>
            <a:off x="690198" y="1635127"/>
            <a:ext cx="8255977" cy="3375025"/>
          </a:xfrm>
          <a:prstGeom prst="rect">
            <a:avLst/>
          </a:prstGeom>
          <a:noFill/>
          <a:ln>
            <a:noFill/>
          </a:ln>
        </p:spPr>
        <p:txBody>
          <a:bodyPr lIns="92075" tIns="46038" rIns="92075" bIns="46038"/>
          <a:lstStyle/>
          <a:p>
            <a:pPr marL="742950" lvl="1" indent="-285750" algn="just" eaLnBrk="1" fontAlgn="auto" hangingPunct="1">
              <a:lnSpc>
                <a:spcPts val="3800"/>
              </a:lnSpc>
              <a:spcBef>
                <a:spcPts val="600"/>
              </a:spcBef>
              <a:spcAft>
                <a:spcPts val="0"/>
              </a:spcAft>
              <a:buClr>
                <a:srgbClr val="000000"/>
              </a:buClr>
              <a:buSzPct val="60000"/>
              <a:buFont typeface="宋体" panose="02010600030101010101" pitchFamily="2" charset="-122"/>
              <a:buChar char="◆"/>
              <a:defRPr/>
            </a:pPr>
            <a:r>
              <a:rPr lang="en-US" altLang="zh-CN" sz="2800" dirty="0">
                <a:latin typeface="Calibri" panose="020F0502020204030204"/>
              </a:rPr>
              <a:t>NULL</a:t>
            </a:r>
            <a:r>
              <a:rPr lang="zh-CN" altLang="en-US" sz="2800" dirty="0">
                <a:solidFill>
                  <a:srgbClr val="000000"/>
                </a:solidFill>
                <a:latin typeface="Calibri" panose="020F0502020204030204"/>
              </a:rPr>
              <a:t>：</a:t>
            </a:r>
            <a:r>
              <a:rPr lang="zh-CN" altLang="en-US" sz="2800" dirty="0"/>
              <a:t>是常量</a:t>
            </a:r>
            <a:r>
              <a:rPr lang="en-US" altLang="zh-CN" sz="2800" dirty="0"/>
              <a:t> 0</a:t>
            </a:r>
            <a:r>
              <a:rPr lang="zh-CN" altLang="en-US" sz="2800" dirty="0">
                <a:solidFill>
                  <a:srgbClr val="000000"/>
                </a:solidFill>
                <a:latin typeface="Calibri" panose="020F0502020204030204"/>
              </a:rPr>
              <a:t>。</a:t>
            </a:r>
            <a:r>
              <a:rPr lang="en-US" altLang="zh-CN" sz="2800" dirty="0">
                <a:solidFill>
                  <a:srgbClr val="000000"/>
                </a:solidFill>
                <a:latin typeface="Calibri" panose="020F0502020204030204"/>
              </a:rPr>
              <a:t>NULL</a:t>
            </a:r>
            <a:r>
              <a:rPr lang="zh-CN" altLang="en-US" sz="2800" dirty="0">
                <a:solidFill>
                  <a:srgbClr val="000000"/>
                </a:solidFill>
                <a:latin typeface="Calibri" panose="020F0502020204030204"/>
              </a:rPr>
              <a:t>可以用于给指针变量初始化和赋值，表示指针没有指向任何对象。</a:t>
            </a:r>
            <a:endParaRPr lang="en-US" altLang="zh-CN" sz="2800" dirty="0">
              <a:solidFill>
                <a:srgbClr val="000000"/>
              </a:solidFill>
              <a:latin typeface="Calibri" panose="020F0502020204030204"/>
            </a:endParaRPr>
          </a:p>
          <a:p>
            <a:pPr eaLnBrk="1" fontAlgn="auto" hangingPunct="1">
              <a:spcBef>
                <a:spcPts val="0"/>
              </a:spcBef>
              <a:spcAft>
                <a:spcPts val="0"/>
              </a:spcAft>
              <a:defRPr/>
            </a:pPr>
            <a:r>
              <a:rPr lang="en-US" altLang="zh-CN" sz="2800" i="1" dirty="0">
                <a:latin typeface="Calibri" panose="020F0502020204030204"/>
              </a:rPr>
              <a:t>                </a:t>
            </a:r>
            <a:r>
              <a:rPr lang="en-US" altLang="zh-CN" sz="2800" i="1" u="sng" dirty="0">
                <a:latin typeface="Calibri" panose="020F0502020204030204"/>
              </a:rPr>
              <a:t> Example:</a:t>
            </a:r>
            <a:r>
              <a:rPr lang="en-US" altLang="zh-CN" sz="2800" i="1" dirty="0">
                <a:latin typeface="Calibri" panose="020F0502020204030204"/>
              </a:rPr>
              <a:t>	</a:t>
            </a:r>
            <a:r>
              <a:rPr lang="en-US" altLang="zh-CN" sz="2800" dirty="0">
                <a:solidFill>
                  <a:srgbClr val="0000CC"/>
                </a:solidFill>
              </a:rPr>
              <a:t>  </a:t>
            </a:r>
            <a:r>
              <a:rPr lang="en-US" altLang="zh-CN" sz="2800" dirty="0" err="1">
                <a:solidFill>
                  <a:srgbClr val="0000CC"/>
                </a:solidFill>
                <a:latin typeface="Calibri" panose="020F0502020204030204"/>
              </a:rPr>
              <a:t>int</a:t>
            </a:r>
            <a:r>
              <a:rPr lang="en-US" altLang="zh-CN" sz="2800" dirty="0">
                <a:solidFill>
                  <a:srgbClr val="0000CC"/>
                </a:solidFill>
                <a:latin typeface="Calibri" panose="020F0502020204030204"/>
              </a:rPr>
              <a:t> *p;</a:t>
            </a:r>
            <a:endParaRPr lang="en-US" altLang="zh-CN" sz="2800" dirty="0">
              <a:solidFill>
                <a:srgbClr val="0000CC"/>
              </a:solidFill>
              <a:latin typeface="Calibri" panose="020F0502020204030204"/>
            </a:endParaRPr>
          </a:p>
          <a:p>
            <a:pPr algn="ctr" eaLnBrk="1" fontAlgn="auto" hangingPunct="1">
              <a:spcBef>
                <a:spcPts val="0"/>
              </a:spcBef>
              <a:spcAft>
                <a:spcPts val="0"/>
              </a:spcAft>
              <a:defRPr/>
            </a:pPr>
            <a:r>
              <a:rPr lang="en-US" altLang="zh-CN" sz="2800" dirty="0">
                <a:solidFill>
                  <a:srgbClr val="0000CC"/>
                </a:solidFill>
                <a:latin typeface="Calibri" panose="020F0502020204030204"/>
              </a:rPr>
              <a:t>          p = NULL</a:t>
            </a:r>
            <a:r>
              <a:rPr lang="zh-CN" altLang="en-US" sz="2800" dirty="0">
                <a:solidFill>
                  <a:srgbClr val="0000CC"/>
                </a:solidFill>
                <a:latin typeface="Calibri" panose="020F0502020204030204"/>
              </a:rPr>
              <a:t>；</a:t>
            </a:r>
            <a:endParaRPr lang="zh-CN" altLang="en-US" sz="2800" dirty="0">
              <a:solidFill>
                <a:srgbClr val="000000"/>
              </a:solidFill>
              <a:latin typeface="Calibri" panose="020F0502020204030204"/>
            </a:endParaRPr>
          </a:p>
          <a:p>
            <a:pPr marL="742950" lvl="1" indent="-285750" algn="just" eaLnBrk="1" fontAlgn="auto" hangingPunct="1">
              <a:lnSpc>
                <a:spcPts val="3800"/>
              </a:lnSpc>
              <a:spcBef>
                <a:spcPts val="600"/>
              </a:spcBef>
              <a:spcAft>
                <a:spcPts val="0"/>
              </a:spcAft>
              <a:buClr>
                <a:srgbClr val="000000"/>
              </a:buClr>
              <a:buSzPct val="60000"/>
              <a:buFont typeface="宋体" panose="02010600030101010101" pitchFamily="2" charset="-122"/>
              <a:buChar char="◆"/>
              <a:defRPr/>
            </a:pPr>
            <a:r>
              <a:rPr lang="zh-CN" altLang="en-US" sz="2800" dirty="0">
                <a:solidFill>
                  <a:srgbClr val="000000"/>
                </a:solidFill>
                <a:latin typeface="Calibri" panose="020F0502020204030204"/>
              </a:rPr>
              <a:t>任意指针 </a:t>
            </a:r>
            <a:r>
              <a:rPr lang="en-US" altLang="zh-CN" sz="2800" dirty="0">
                <a:solidFill>
                  <a:srgbClr val="000000"/>
                </a:solidFill>
                <a:latin typeface="Calibri" panose="020F0502020204030204"/>
              </a:rPr>
              <a:t>p </a:t>
            </a:r>
            <a:r>
              <a:rPr lang="zh-CN" altLang="en-US" sz="2800" dirty="0">
                <a:solidFill>
                  <a:srgbClr val="000000"/>
                </a:solidFill>
                <a:latin typeface="Calibri" panose="020F0502020204030204"/>
              </a:rPr>
              <a:t>可与 </a:t>
            </a:r>
            <a:r>
              <a:rPr lang="en-US" altLang="zh-CN" sz="2800" dirty="0">
                <a:latin typeface="Calibri" panose="020F0502020204030204"/>
              </a:rPr>
              <a:t>NULL</a:t>
            </a:r>
            <a:r>
              <a:rPr lang="en-US" altLang="zh-CN" sz="2800" dirty="0">
                <a:solidFill>
                  <a:srgbClr val="FFFF00"/>
                </a:solidFill>
                <a:latin typeface="Calibri" panose="020F0502020204030204"/>
              </a:rPr>
              <a:t> </a:t>
            </a:r>
            <a:r>
              <a:rPr lang="zh-CN" altLang="en-US" sz="2800" dirty="0">
                <a:solidFill>
                  <a:srgbClr val="000000"/>
                </a:solidFill>
                <a:latin typeface="Calibri" panose="020F0502020204030204"/>
              </a:rPr>
              <a:t>进行关系运算</a:t>
            </a:r>
            <a:endParaRPr lang="en-US" altLang="zh-CN" sz="2800" dirty="0">
              <a:solidFill>
                <a:srgbClr val="000000"/>
              </a:solidFill>
              <a:latin typeface="Calibri" panose="020F0502020204030204"/>
            </a:endParaRPr>
          </a:p>
          <a:p>
            <a:pPr marL="1371600" lvl="2" indent="-457200" algn="just" eaLnBrk="1" fontAlgn="auto" hangingPunct="1">
              <a:lnSpc>
                <a:spcPts val="3800"/>
              </a:lnSpc>
              <a:spcBef>
                <a:spcPts val="600"/>
              </a:spcBef>
              <a:spcAft>
                <a:spcPts val="0"/>
              </a:spcAft>
              <a:buClr>
                <a:srgbClr val="000000"/>
              </a:buClr>
              <a:buSzPct val="60000"/>
              <a:buFont typeface="Wingdings" panose="05000000000000000000" pitchFamily="2" charset="2"/>
              <a:buChar char=""/>
              <a:defRPr/>
            </a:pPr>
            <a:r>
              <a:rPr lang="en-US" altLang="zh-CN" sz="2800" dirty="0">
                <a:solidFill>
                  <a:srgbClr val="000000"/>
                </a:solidFill>
                <a:latin typeface="Calibri" panose="020F0502020204030204"/>
              </a:rPr>
              <a:t> p</a:t>
            </a:r>
            <a:r>
              <a:rPr lang="en-US" altLang="en-US" sz="2800" dirty="0">
                <a:solidFill>
                  <a:srgbClr val="000000"/>
                </a:solidFill>
                <a:latin typeface="Calibri" panose="020F0502020204030204"/>
                <a:ea typeface="+mn-ea"/>
              </a:rPr>
              <a:t>==</a:t>
            </a:r>
            <a:r>
              <a:rPr lang="en-US" altLang="en-US" sz="2800" dirty="0">
                <a:latin typeface="Calibri" panose="020F0502020204030204"/>
                <a:ea typeface="+mn-ea"/>
              </a:rPr>
              <a:t>NULL</a:t>
            </a:r>
            <a:r>
              <a:rPr lang="zh-CN" altLang="en-US" sz="2800" dirty="0">
                <a:solidFill>
                  <a:srgbClr val="000000"/>
                </a:solidFill>
                <a:latin typeface="Calibri" panose="020F0502020204030204"/>
              </a:rPr>
              <a:t> </a:t>
            </a:r>
            <a:r>
              <a:rPr lang="zh-CN" altLang="en-US" sz="2800" dirty="0">
                <a:solidFill>
                  <a:srgbClr val="0000FF"/>
                </a:solidFill>
                <a:latin typeface="Calibri" panose="020F0502020204030204"/>
              </a:rPr>
              <a:t>或</a:t>
            </a:r>
            <a:r>
              <a:rPr lang="zh-CN" altLang="en-US" sz="2800" dirty="0">
                <a:solidFill>
                  <a:srgbClr val="000000"/>
                </a:solidFill>
                <a:latin typeface="Calibri" panose="020F0502020204030204"/>
              </a:rPr>
              <a:t> </a:t>
            </a:r>
            <a:r>
              <a:rPr lang="en-US" altLang="zh-CN" sz="2800" dirty="0">
                <a:solidFill>
                  <a:srgbClr val="000000"/>
                </a:solidFill>
                <a:latin typeface="Calibri" panose="020F0502020204030204"/>
              </a:rPr>
              <a:t>p!=</a:t>
            </a:r>
            <a:r>
              <a:rPr lang="en-US" altLang="zh-CN" sz="2800" dirty="0">
                <a:latin typeface="Calibri" panose="020F0502020204030204"/>
              </a:rPr>
              <a:t>NULL   </a:t>
            </a:r>
            <a:r>
              <a:rPr lang="zh-CN" altLang="en-US" sz="2800" dirty="0">
                <a:solidFill>
                  <a:srgbClr val="0000FF"/>
                </a:solidFill>
                <a:latin typeface="Calibri" panose="020F0502020204030204"/>
              </a:rPr>
              <a:t>判断是否为空</a:t>
            </a:r>
            <a:endParaRPr lang="en-US" altLang="zh-CN" sz="2800" dirty="0">
              <a:solidFill>
                <a:srgbClr val="000000"/>
              </a:solidFill>
              <a:latin typeface="Calibri" panose="020F0502020204030204"/>
            </a:endParaRPr>
          </a:p>
          <a:p>
            <a:pPr marL="1371600" lvl="2" indent="-457200" algn="just" eaLnBrk="1" fontAlgn="auto" hangingPunct="1">
              <a:lnSpc>
                <a:spcPts val="3800"/>
              </a:lnSpc>
              <a:spcBef>
                <a:spcPts val="600"/>
              </a:spcBef>
              <a:spcAft>
                <a:spcPts val="0"/>
              </a:spcAft>
              <a:buClr>
                <a:srgbClr val="000000"/>
              </a:buClr>
              <a:buSzPct val="60000"/>
              <a:buFont typeface="Wingdings" panose="05000000000000000000" pitchFamily="2" charset="2"/>
              <a:buChar char=""/>
              <a:defRPr/>
            </a:pPr>
            <a:endParaRPr lang="zh-CN" altLang="en-US" sz="2800" dirty="0">
              <a:solidFill>
                <a:srgbClr val="000000"/>
              </a:solidFill>
              <a:latin typeface="Calibri" panose="020F0502020204030204"/>
            </a:endParaRPr>
          </a:p>
        </p:txBody>
      </p:sp>
      <p:sp>
        <p:nvSpPr>
          <p:cNvPr id="35844"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ED4DB4E-41B0-411C-A86B-A23C30ED6E37}" type="slidenum">
              <a:rPr lang="zh-CN" altLang="en-US" b="0">
                <a:solidFill>
                  <a:srgbClr val="000000"/>
                </a:solidFill>
              </a:rPr>
            </a:fld>
            <a:endParaRPr lang="zh-CN" altLang="en-US" b="0">
              <a:solidFill>
                <a:srgbClr val="000000"/>
              </a:solidFill>
            </a:endParaRPr>
          </a:p>
        </p:txBody>
      </p:sp>
      <p:sp>
        <p:nvSpPr>
          <p:cNvPr id="9" name="矩形 8"/>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00">
                                            <p:txEl>
                                              <p:pRg st="0" end="0"/>
                                            </p:txEl>
                                          </p:spTgt>
                                        </p:tgtEl>
                                        <p:attrNameLst>
                                          <p:attrName>style.visibility</p:attrName>
                                        </p:attrNameLst>
                                      </p:cBhvr>
                                      <p:to>
                                        <p:strVal val="visible"/>
                                      </p:to>
                                    </p:set>
                                    <p:animEffect transition="in" filter="blinds(horizontal)">
                                      <p:cBhvr>
                                        <p:cTn id="7" dur="500"/>
                                        <p:tgtEl>
                                          <p:spTgt spid="5929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build="p"/>
      <p:bldP spid="7" grpId="0" bldLvl="3"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a:xfrm>
            <a:off x="381000" y="908720"/>
            <a:ext cx="8316416" cy="4525962"/>
          </a:xfrm>
        </p:spPr>
        <p:txBody>
          <a:bodyPr/>
          <a:lstStyle/>
          <a:p>
            <a:pPr eaLnBrk="1" hangingPunct="1">
              <a:buFontTx/>
              <a:buNone/>
              <a:defRPr/>
            </a:pPr>
            <a:r>
              <a:rPr lang="zh-CN" altLang="en-US" sz="2800" b="1" dirty="0"/>
              <a:t>（1）指针变量的内容只能是地址，而不能是数据 </a:t>
            </a:r>
            <a:endParaRPr lang="zh-CN" altLang="en-US" sz="2800" b="1" dirty="0"/>
          </a:p>
          <a:p>
            <a:pPr lvl="2" algn="just" eaLnBrk="1" hangingPunct="1">
              <a:buFontTx/>
              <a:buNone/>
              <a:defRPr/>
            </a:pPr>
            <a:r>
              <a:rPr lang="fr-FR" altLang="zh-CN" sz="2800" b="1" dirty="0"/>
              <a:t>int  x, *p;</a:t>
            </a:r>
            <a:endParaRPr lang="en-US" altLang="zh-CN" sz="2800" b="1" dirty="0"/>
          </a:p>
          <a:p>
            <a:pPr lvl="2" algn="just" eaLnBrk="1" hangingPunct="1">
              <a:buFontTx/>
              <a:buNone/>
              <a:defRPr/>
            </a:pPr>
            <a:r>
              <a:rPr lang="fr-FR" altLang="zh-CN" sz="2800" b="1" dirty="0"/>
              <a:t>float y;    </a:t>
            </a:r>
            <a:endParaRPr lang="en-US" altLang="zh-CN" sz="2800" b="1" dirty="0"/>
          </a:p>
          <a:p>
            <a:pPr lvl="2" algn="just" eaLnBrk="1" hangingPunct="1">
              <a:buFontTx/>
              <a:buNone/>
              <a:defRPr/>
            </a:pPr>
            <a:r>
              <a:rPr lang="en-US" altLang="zh-CN" sz="2800" b="1" dirty="0"/>
              <a:t>p = x;      </a:t>
            </a:r>
            <a:r>
              <a:rPr lang="en-US" altLang="zh-CN" sz="2000" b="1" dirty="0"/>
              <a:t>	</a:t>
            </a:r>
            <a:endParaRPr lang="en-US" altLang="zh-CN" sz="2000" b="1" dirty="0"/>
          </a:p>
          <a:p>
            <a:pPr lvl="2" algn="just" eaLnBrk="1" hangingPunct="1">
              <a:buFontTx/>
              <a:buNone/>
              <a:defRPr/>
            </a:pPr>
            <a:r>
              <a:rPr lang="en-US" altLang="zh-CN" sz="2800" b="1" dirty="0">
                <a:solidFill>
                  <a:srgbClr val="FF0000"/>
                </a:solidFill>
              </a:rPr>
              <a:t>/*</a:t>
            </a:r>
            <a:r>
              <a:rPr lang="zh-CN" altLang="en-US" sz="2800" b="1" dirty="0">
                <a:solidFill>
                  <a:srgbClr val="FF0000"/>
                </a:solidFill>
              </a:rPr>
              <a:t>错误，指针</a:t>
            </a:r>
            <a:r>
              <a:rPr lang="en-US" altLang="zh-CN" sz="2800" b="1" dirty="0">
                <a:solidFill>
                  <a:srgbClr val="FF0000"/>
                </a:solidFill>
              </a:rPr>
              <a:t>p</a:t>
            </a:r>
            <a:r>
              <a:rPr lang="zh-CN" altLang="en-US" sz="2800" b="1" dirty="0">
                <a:solidFill>
                  <a:srgbClr val="FF0000"/>
                </a:solidFill>
              </a:rPr>
              <a:t>的内容应为地址*/</a:t>
            </a:r>
            <a:endParaRPr lang="zh-CN" altLang="en-US" sz="2800" b="1" dirty="0">
              <a:solidFill>
                <a:srgbClr val="FF0000"/>
              </a:solidFill>
            </a:endParaRPr>
          </a:p>
          <a:p>
            <a:pPr lvl="2" algn="just" eaLnBrk="1" hangingPunct="1">
              <a:buFontTx/>
              <a:buNone/>
              <a:defRPr/>
            </a:pPr>
            <a:r>
              <a:rPr lang="en-US" altLang="zh-CN" sz="2800" b="1" dirty="0"/>
              <a:t>p = &amp;y;    </a:t>
            </a:r>
            <a:endParaRPr lang="en-US" altLang="zh-CN" sz="2800" b="1" dirty="0"/>
          </a:p>
          <a:p>
            <a:pPr lvl="2" algn="just" eaLnBrk="1" hangingPunct="1">
              <a:buFontTx/>
              <a:buNone/>
              <a:defRPr/>
            </a:pPr>
            <a:r>
              <a:rPr lang="en-US" altLang="zh-CN" sz="2800" b="1" dirty="0">
                <a:solidFill>
                  <a:srgbClr val="FF0000"/>
                </a:solidFill>
              </a:rPr>
              <a:t> /*</a:t>
            </a:r>
            <a:r>
              <a:rPr lang="zh-CN" altLang="en-US" sz="2800" b="1" dirty="0">
                <a:solidFill>
                  <a:srgbClr val="FF0000"/>
                </a:solidFill>
              </a:rPr>
              <a:t>错误，必须用相同基类型的变量地址对指针赋值*/</a:t>
            </a:r>
            <a:endParaRPr lang="en-US" altLang="zh-CN" sz="2800" b="1" dirty="0">
              <a:solidFill>
                <a:srgbClr val="FF0000"/>
              </a:solidFill>
            </a:endParaRPr>
          </a:p>
          <a:p>
            <a:pPr marL="892175" indent="0">
              <a:lnSpc>
                <a:spcPct val="90000"/>
              </a:lnSpc>
              <a:buClr>
                <a:schemeClr val="accent2"/>
              </a:buClr>
              <a:buNone/>
              <a:defRPr/>
            </a:pPr>
            <a:r>
              <a:rPr lang="en-US" altLang="zh-CN" sz="2800" b="1" dirty="0"/>
              <a:t>p = &amp;x;</a:t>
            </a:r>
            <a:endParaRPr lang="en-US" altLang="zh-CN" sz="2800" b="1" dirty="0"/>
          </a:p>
          <a:p>
            <a:pPr marL="892175" indent="0">
              <a:lnSpc>
                <a:spcPct val="90000"/>
              </a:lnSpc>
              <a:buClr>
                <a:schemeClr val="accent2"/>
              </a:buClr>
              <a:buNone/>
              <a:defRPr/>
            </a:pPr>
            <a:r>
              <a:rPr kumimoji="1" lang="zh-CN" altLang="en-US" sz="2800" b="1" dirty="0">
                <a:solidFill>
                  <a:srgbClr val="006600"/>
                </a:solidFill>
                <a:latin typeface="Times New Roman" panose="02020603050405020304" pitchFamily="18" charset="0"/>
                <a:ea typeface="楷体_GB2312" pitchFamily="49" charset="-122"/>
              </a:rPr>
              <a:t>/*正确，用相同基类型的变量的地址对指针</a:t>
            </a:r>
            <a:endParaRPr kumimoji="1" lang="zh-CN" altLang="en-US" sz="2800" b="1" dirty="0">
              <a:solidFill>
                <a:srgbClr val="006600"/>
              </a:solidFill>
              <a:latin typeface="Times New Roman" panose="02020603050405020304" pitchFamily="18" charset="0"/>
              <a:ea typeface="楷体_GB2312" pitchFamily="49" charset="-122"/>
            </a:endParaRPr>
          </a:p>
          <a:p>
            <a:pPr marL="892175" indent="0">
              <a:lnSpc>
                <a:spcPct val="90000"/>
              </a:lnSpc>
              <a:buClr>
                <a:schemeClr val="accent2"/>
              </a:buClr>
              <a:buNone/>
              <a:defRPr/>
            </a:pPr>
            <a:r>
              <a:rPr kumimoji="1" lang="zh-CN" altLang="en-US" sz="2800" b="1" dirty="0">
                <a:solidFill>
                  <a:srgbClr val="006600"/>
                </a:solidFill>
                <a:latin typeface="Times New Roman" panose="02020603050405020304" pitchFamily="18" charset="0"/>
                <a:ea typeface="楷体_GB2312" pitchFamily="49" charset="-122"/>
              </a:rPr>
              <a:t>变量进行初始化 */</a:t>
            </a:r>
            <a:endParaRPr kumimoji="1" lang="zh-CN" altLang="en-US" sz="2800" b="1" dirty="0">
              <a:solidFill>
                <a:srgbClr val="006600"/>
              </a:solidFill>
              <a:latin typeface="Times New Roman" panose="02020603050405020304" pitchFamily="18" charset="0"/>
              <a:ea typeface="楷体_GB2312" pitchFamily="49" charset="-122"/>
            </a:endParaRPr>
          </a:p>
          <a:p>
            <a:pPr lvl="2" algn="just" eaLnBrk="1" hangingPunct="1">
              <a:buFontTx/>
              <a:buNone/>
              <a:defRPr/>
            </a:pPr>
            <a:endParaRPr lang="zh-CN" altLang="en-US" sz="3600" b="1" dirty="0">
              <a:solidFill>
                <a:srgbClr val="FF0000"/>
              </a:solidFill>
            </a:endParaRPr>
          </a:p>
        </p:txBody>
      </p:sp>
      <p:sp>
        <p:nvSpPr>
          <p:cNvPr id="36867" name="Rectangle 2"/>
          <p:cNvSpPr>
            <a:spLocks noGrp="1" noChangeArrowheads="1"/>
          </p:cNvSpPr>
          <p:nvPr>
            <p:ph type="title"/>
          </p:nvPr>
        </p:nvSpPr>
        <p:spPr>
          <a:xfrm>
            <a:off x="681405" y="2"/>
            <a:ext cx="7378211" cy="1058863"/>
          </a:xfrm>
          <a:noFill/>
        </p:spPr>
        <p:txBody>
          <a:bodyPr/>
          <a:lstStyle/>
          <a:p>
            <a:pPr algn="l" eaLnBrk="1" hangingPunct="1"/>
            <a:r>
              <a:rPr lang="zh-CN" altLang="en-US" sz="4000" b="1">
                <a:solidFill>
                  <a:srgbClr val="FF0000"/>
                </a:solidFill>
              </a:rPr>
              <a:t>指针变量的特殊性 ： </a:t>
            </a:r>
            <a:endParaRPr lang="zh-CN" altLang="en-US" sz="4000" b="1">
              <a:solidFill>
                <a:srgbClr val="FF0000"/>
              </a:solidFill>
            </a:endParaRPr>
          </a:p>
        </p:txBody>
      </p:sp>
      <p:sp>
        <p:nvSpPr>
          <p:cNvPr id="3686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E893FBB-DA51-4CC0-A6C7-52A2B649EA58}" type="slidenum">
              <a:rPr lang="zh-CN" altLang="en-US" b="0">
                <a:solidFill>
                  <a:srgbClr val="000000"/>
                </a:solidFill>
              </a:rPr>
            </a:fld>
            <a:endParaRPr lang="zh-CN" altLang="en-US" b="0">
              <a:solidFill>
                <a:srgbClr val="000000"/>
              </a:solidFill>
            </a:endParaRPr>
          </a:p>
        </p:txBody>
      </p:sp>
      <p:pic>
        <p:nvPicPr>
          <p:cNvPr id="36869" name="Picture 5"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animEffect transition="in" filter="slide(fromBottom)">
                                      <p:cBhvr>
                                        <p:cTn id="7" dur="500"/>
                                        <p:tgtEl>
                                          <p:spTgt spid="65024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50243">
                                            <p:txEl>
                                              <p:pRg st="1" end="1"/>
                                            </p:txEl>
                                          </p:spTgt>
                                        </p:tgtEl>
                                        <p:attrNameLst>
                                          <p:attrName>style.visibility</p:attrName>
                                        </p:attrNameLst>
                                      </p:cBhvr>
                                      <p:to>
                                        <p:strVal val="visible"/>
                                      </p:to>
                                    </p:set>
                                    <p:animEffect transition="in" filter="slide(fromBottom)">
                                      <p:cBhvr>
                                        <p:cTn id="10" dur="500"/>
                                        <p:tgtEl>
                                          <p:spTgt spid="65024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50243">
                                            <p:txEl>
                                              <p:pRg st="2" end="2"/>
                                            </p:txEl>
                                          </p:spTgt>
                                        </p:tgtEl>
                                        <p:attrNameLst>
                                          <p:attrName>style.visibility</p:attrName>
                                        </p:attrNameLst>
                                      </p:cBhvr>
                                      <p:to>
                                        <p:strVal val="visible"/>
                                      </p:to>
                                    </p:set>
                                    <p:animEffect transition="in" filter="slide(fromBottom)">
                                      <p:cBhvr>
                                        <p:cTn id="13" dur="500"/>
                                        <p:tgtEl>
                                          <p:spTgt spid="65024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650243">
                                            <p:txEl>
                                              <p:pRg st="3" end="3"/>
                                            </p:txEl>
                                          </p:spTgt>
                                        </p:tgtEl>
                                        <p:attrNameLst>
                                          <p:attrName>style.visibility</p:attrName>
                                        </p:attrNameLst>
                                      </p:cBhvr>
                                      <p:to>
                                        <p:strVal val="visible"/>
                                      </p:to>
                                    </p:set>
                                    <p:animEffect transition="in" filter="slide(fromBottom)">
                                      <p:cBhvr>
                                        <p:cTn id="16" dur="500"/>
                                        <p:tgtEl>
                                          <p:spTgt spid="650243">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50243">
                                            <p:txEl>
                                              <p:pRg st="4" end="4"/>
                                            </p:txEl>
                                          </p:spTgt>
                                        </p:tgtEl>
                                        <p:attrNameLst>
                                          <p:attrName>style.visibility</p:attrName>
                                        </p:attrNameLst>
                                      </p:cBhvr>
                                      <p:to>
                                        <p:strVal val="visible"/>
                                      </p:to>
                                    </p:set>
                                    <p:animEffect transition="in" filter="slide(fromBottom)">
                                      <p:cBhvr>
                                        <p:cTn id="19" dur="500"/>
                                        <p:tgtEl>
                                          <p:spTgt spid="650243">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50243">
                                            <p:txEl>
                                              <p:pRg st="5" end="5"/>
                                            </p:txEl>
                                          </p:spTgt>
                                        </p:tgtEl>
                                        <p:attrNameLst>
                                          <p:attrName>style.visibility</p:attrName>
                                        </p:attrNameLst>
                                      </p:cBhvr>
                                      <p:to>
                                        <p:strVal val="visible"/>
                                      </p:to>
                                    </p:set>
                                    <p:animEffect transition="in" filter="slide(fromBottom)">
                                      <p:cBhvr>
                                        <p:cTn id="22" dur="500"/>
                                        <p:tgtEl>
                                          <p:spTgt spid="650243">
                                            <p:txEl>
                                              <p:pRg st="5" end="5"/>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50243">
                                            <p:txEl>
                                              <p:pRg st="6" end="6"/>
                                            </p:txEl>
                                          </p:spTgt>
                                        </p:tgtEl>
                                        <p:attrNameLst>
                                          <p:attrName>style.visibility</p:attrName>
                                        </p:attrNameLst>
                                      </p:cBhvr>
                                      <p:to>
                                        <p:strVal val="visible"/>
                                      </p:to>
                                    </p:set>
                                    <p:animEffect transition="in" filter="slide(fromBottom)">
                                      <p:cBhvr>
                                        <p:cTn id="25" dur="500"/>
                                        <p:tgtEl>
                                          <p:spTgt spid="65024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650243">
                                            <p:txEl>
                                              <p:pRg st="7" end="7"/>
                                            </p:txEl>
                                          </p:spTgt>
                                        </p:tgtEl>
                                        <p:attrNameLst>
                                          <p:attrName>style.visibility</p:attrName>
                                        </p:attrNameLst>
                                      </p:cBhvr>
                                      <p:to>
                                        <p:strVal val="visible"/>
                                      </p:to>
                                    </p:set>
                                    <p:animEffect transition="in" filter="slide(fromBottom)">
                                      <p:cBhvr>
                                        <p:cTn id="30" dur="500"/>
                                        <p:tgtEl>
                                          <p:spTgt spid="65024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650243">
                                            <p:txEl>
                                              <p:pRg st="8" end="8"/>
                                            </p:txEl>
                                          </p:spTgt>
                                        </p:tgtEl>
                                        <p:attrNameLst>
                                          <p:attrName>style.visibility</p:attrName>
                                        </p:attrNameLst>
                                      </p:cBhvr>
                                      <p:to>
                                        <p:strVal val="visible"/>
                                      </p:to>
                                    </p:set>
                                    <p:animEffect transition="in" filter="slide(fromBottom)">
                                      <p:cBhvr>
                                        <p:cTn id="35" dur="500"/>
                                        <p:tgtEl>
                                          <p:spTgt spid="650243">
                                            <p:txEl>
                                              <p:pRg st="8" end="8"/>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650243">
                                            <p:txEl>
                                              <p:pRg st="9" end="9"/>
                                            </p:txEl>
                                          </p:spTgt>
                                        </p:tgtEl>
                                        <p:attrNameLst>
                                          <p:attrName>style.visibility</p:attrName>
                                        </p:attrNameLst>
                                      </p:cBhvr>
                                      <p:to>
                                        <p:strVal val="visible"/>
                                      </p:to>
                                    </p:set>
                                    <p:animEffect transition="in" filter="slide(fromBottom)">
                                      <p:cBhvr>
                                        <p:cTn id="38" dur="500"/>
                                        <p:tgtEl>
                                          <p:spTgt spid="65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utoUpdateAnimBg="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eaLnBrk="1" hangingPunct="1">
              <a:lnSpc>
                <a:spcPct val="90000"/>
              </a:lnSpc>
              <a:buFontTx/>
              <a:buNone/>
            </a:pPr>
            <a:r>
              <a:rPr lang="zh-CN" altLang="en-US" sz="2800" b="1" dirty="0"/>
              <a:t>（2）指针变量必须</a:t>
            </a:r>
            <a:r>
              <a:rPr lang="zh-CN" altLang="en-US" sz="2800" b="1" dirty="0">
                <a:solidFill>
                  <a:srgbClr val="FF0000"/>
                </a:solidFill>
              </a:rPr>
              <a:t>经初始化后才能使用 </a:t>
            </a:r>
            <a:endParaRPr lang="zh-CN" altLang="en-US" sz="2800" b="1" dirty="0">
              <a:solidFill>
                <a:srgbClr val="FF0000"/>
              </a:solidFill>
            </a:endParaRPr>
          </a:p>
          <a:p>
            <a:pPr eaLnBrk="1" hangingPunct="1">
              <a:lnSpc>
                <a:spcPct val="90000"/>
              </a:lnSpc>
              <a:buFontTx/>
              <a:buNone/>
            </a:pPr>
            <a:r>
              <a:rPr lang="zh-CN" altLang="en-US" sz="2800" b="1" dirty="0"/>
              <a:t>#</a:t>
            </a:r>
            <a:r>
              <a:rPr lang="en-US" altLang="zh-CN" sz="2800" b="1" dirty="0"/>
              <a:t>include &lt;</a:t>
            </a:r>
            <a:r>
              <a:rPr lang="en-US" altLang="zh-CN" sz="2800" b="1" dirty="0" err="1"/>
              <a:t>stdio.h</a:t>
            </a:r>
            <a:r>
              <a:rPr lang="en-US" altLang="zh-CN" sz="2800" b="1" dirty="0"/>
              <a:t>&gt;</a:t>
            </a:r>
            <a:endParaRPr lang="fr-FR" altLang="zh-CN" sz="2800" b="1" dirty="0">
              <a:cs typeface="Courier New" panose="02070309020205020404" pitchFamily="49" charset="0"/>
            </a:endParaRPr>
          </a:p>
          <a:p>
            <a:pPr eaLnBrk="1" hangingPunct="1">
              <a:lnSpc>
                <a:spcPct val="90000"/>
              </a:lnSpc>
              <a:buFontTx/>
              <a:buNone/>
            </a:pPr>
            <a:r>
              <a:rPr lang="en-US" altLang="zh-CN" sz="2800" b="1" dirty="0" err="1"/>
              <a:t>int</a:t>
            </a:r>
            <a:r>
              <a:rPr lang="en-US" altLang="zh-CN" sz="2800" b="1" dirty="0"/>
              <a:t> main()</a:t>
            </a:r>
            <a:endParaRPr lang="fr-FR" altLang="zh-CN" sz="2800" b="1" dirty="0"/>
          </a:p>
          <a:p>
            <a:pPr eaLnBrk="1" hangingPunct="1">
              <a:lnSpc>
                <a:spcPct val="90000"/>
              </a:lnSpc>
              <a:buFontTx/>
              <a:buNone/>
            </a:pPr>
            <a:r>
              <a:rPr lang="en-US" altLang="zh-CN" sz="2800" b="1" dirty="0"/>
              <a:t>{</a:t>
            </a:r>
            <a:endParaRPr lang="fr-FR" altLang="zh-CN" sz="2800" b="1" dirty="0"/>
          </a:p>
          <a:p>
            <a:pPr eaLnBrk="1" hangingPunct="1">
              <a:lnSpc>
                <a:spcPct val="90000"/>
              </a:lnSpc>
              <a:buFontTx/>
              <a:buNone/>
            </a:pPr>
            <a:r>
              <a:rPr lang="en-US" altLang="zh-CN" sz="2800" b="1" dirty="0"/>
              <a:t>      </a:t>
            </a:r>
            <a:r>
              <a:rPr lang="en-US" altLang="zh-CN" sz="2800" b="1" dirty="0" err="1"/>
              <a:t>int</a:t>
            </a:r>
            <a:r>
              <a:rPr lang="en-US" altLang="zh-CN" sz="2800" b="1" dirty="0"/>
              <a:t>  x, *p;</a:t>
            </a:r>
            <a:endParaRPr lang="fr-FR" altLang="zh-CN" sz="2800" b="1" dirty="0"/>
          </a:p>
          <a:p>
            <a:pPr eaLnBrk="1" hangingPunct="1">
              <a:lnSpc>
                <a:spcPct val="90000"/>
              </a:lnSpc>
              <a:buFontTx/>
              <a:buNone/>
            </a:pPr>
            <a:r>
              <a:rPr lang="en-US" altLang="zh-CN" sz="2800" b="1" dirty="0"/>
              <a:t>      </a:t>
            </a:r>
            <a:r>
              <a:rPr lang="fr-FR" altLang="zh-CN" sz="2800" b="1" dirty="0"/>
              <a:t>x = 10;</a:t>
            </a:r>
            <a:endParaRPr lang="fr-FR" altLang="zh-CN" sz="2800" b="1" dirty="0"/>
          </a:p>
          <a:p>
            <a:pPr eaLnBrk="1" hangingPunct="1">
              <a:lnSpc>
                <a:spcPct val="90000"/>
              </a:lnSpc>
              <a:buFontTx/>
              <a:buNone/>
            </a:pPr>
            <a:r>
              <a:rPr lang="fr-FR" altLang="zh-CN" sz="2800" b="1" dirty="0"/>
              <a:t>      *p = x;  </a:t>
            </a:r>
            <a:endParaRPr lang="zh-CN" altLang="fr-FR" sz="2800" b="1" dirty="0"/>
          </a:p>
          <a:p>
            <a:pPr eaLnBrk="1" hangingPunct="1">
              <a:lnSpc>
                <a:spcPct val="90000"/>
              </a:lnSpc>
              <a:buFontTx/>
              <a:buNone/>
            </a:pPr>
            <a:r>
              <a:rPr lang="zh-CN" altLang="fr-FR" sz="2800" b="1" dirty="0"/>
              <a:t>      </a:t>
            </a:r>
            <a:r>
              <a:rPr lang="fr-FR" altLang="zh-CN" sz="2800" b="1" dirty="0"/>
              <a:t>printf("%d\n",*p);</a:t>
            </a:r>
            <a:endParaRPr lang="fr-FR" altLang="zh-CN" sz="2800" b="1" dirty="0"/>
          </a:p>
          <a:p>
            <a:pPr eaLnBrk="1" hangingPunct="1">
              <a:lnSpc>
                <a:spcPct val="90000"/>
              </a:lnSpc>
              <a:buFontTx/>
              <a:buNone/>
            </a:pPr>
            <a:r>
              <a:rPr lang="en-US" altLang="zh-CN" sz="2800" b="1" dirty="0"/>
              <a:t>} </a:t>
            </a:r>
            <a:endParaRPr lang="zh-CN" altLang="en-US" sz="2800" b="1" dirty="0"/>
          </a:p>
        </p:txBody>
      </p:sp>
      <p:sp>
        <p:nvSpPr>
          <p:cNvPr id="37891" name="Rectangle 2"/>
          <p:cNvSpPr>
            <a:spLocks noGrp="1" noChangeArrowheads="1"/>
          </p:cNvSpPr>
          <p:nvPr>
            <p:ph type="title"/>
          </p:nvPr>
        </p:nvSpPr>
        <p:spPr>
          <a:noFill/>
        </p:spPr>
        <p:txBody>
          <a:bodyPr/>
          <a:lstStyle/>
          <a:p>
            <a:pPr algn="l" eaLnBrk="1" hangingPunct="1"/>
            <a:r>
              <a:rPr lang="zh-CN" altLang="en-US" sz="4000" b="1">
                <a:solidFill>
                  <a:srgbClr val="FF0000"/>
                </a:solidFill>
              </a:rPr>
              <a:t>指针变量的特殊性 ：</a:t>
            </a:r>
            <a:endParaRPr lang="zh-CN" altLang="en-US" sz="4000" b="1">
              <a:solidFill>
                <a:srgbClr val="FF0000"/>
              </a:solidFill>
            </a:endParaRPr>
          </a:p>
        </p:txBody>
      </p:sp>
      <p:sp>
        <p:nvSpPr>
          <p:cNvPr id="37892"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3270B9B9-F26E-4D57-8FEA-88DCBFF2EBCB}" type="slidenum">
              <a:rPr lang="zh-CN" altLang="en-US" b="0">
                <a:solidFill>
                  <a:srgbClr val="000000"/>
                </a:solidFill>
              </a:rPr>
            </a:fld>
            <a:endParaRPr lang="zh-CN" altLang="en-US" b="0">
              <a:solidFill>
                <a:srgbClr val="000000"/>
              </a:solidFill>
            </a:endParaRPr>
          </a:p>
        </p:txBody>
      </p:sp>
      <p:grpSp>
        <p:nvGrpSpPr>
          <p:cNvPr id="2" name="Group 4"/>
          <p:cNvGrpSpPr/>
          <p:nvPr/>
        </p:nvGrpSpPr>
        <p:grpSpPr bwMode="auto">
          <a:xfrm>
            <a:off x="2438400" y="3741738"/>
            <a:ext cx="6400800" cy="990600"/>
            <a:chOff x="1584" y="2688"/>
            <a:chExt cx="4032" cy="624"/>
          </a:xfrm>
        </p:grpSpPr>
        <p:sp>
          <p:nvSpPr>
            <p:cNvPr id="37895" name="Rectangle 5"/>
            <p:cNvSpPr>
              <a:spLocks noChangeArrowheads="1"/>
            </p:cNvSpPr>
            <p:nvPr/>
          </p:nvSpPr>
          <p:spPr bwMode="auto">
            <a:xfrm>
              <a:off x="1968" y="2688"/>
              <a:ext cx="3648" cy="62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fontAlgn="auto" hangingPunct="1">
                <a:spcBef>
                  <a:spcPts val="0"/>
                </a:spcBef>
                <a:spcAft>
                  <a:spcPts val="0"/>
                </a:spcAft>
              </a:pPr>
              <a:r>
                <a:rPr kumimoji="1" lang="fr-FR" altLang="zh-CN" sz="2800">
                  <a:ea typeface="楷体_GB2312" pitchFamily="49" charset="-122"/>
                </a:rPr>
                <a:t>/*</a:t>
              </a:r>
              <a:r>
                <a:rPr kumimoji="1" lang="zh-CN" altLang="fr-FR" sz="2800">
                  <a:ea typeface="楷体_GB2312" pitchFamily="49" charset="-122"/>
                </a:rPr>
                <a:t>错误，使用未初始化的指针</a:t>
              </a:r>
              <a:r>
                <a:rPr kumimoji="1" lang="fr-FR" altLang="zh-CN" sz="2800">
                  <a:ea typeface="楷体_GB2312" pitchFamily="49" charset="-122"/>
                </a:rPr>
                <a:t>p，</a:t>
              </a:r>
              <a:endParaRPr kumimoji="1" lang="fr-FR" altLang="zh-CN" sz="2800">
                <a:ea typeface="楷体_GB2312" pitchFamily="49" charset="-122"/>
              </a:endParaRPr>
            </a:p>
            <a:p>
              <a:pPr algn="ctr" eaLnBrk="1" fontAlgn="auto" hangingPunct="1">
                <a:spcBef>
                  <a:spcPts val="0"/>
                </a:spcBef>
                <a:spcAft>
                  <a:spcPts val="0"/>
                </a:spcAft>
              </a:pPr>
              <a:r>
                <a:rPr kumimoji="1" lang="fr-FR" altLang="zh-CN" sz="2800">
                  <a:ea typeface="楷体_GB2312" pitchFamily="49" charset="-122"/>
                </a:rPr>
                <a:t>p</a:t>
              </a:r>
              <a:r>
                <a:rPr kumimoji="1" lang="zh-CN" altLang="fr-FR" sz="2800">
                  <a:ea typeface="楷体_GB2312" pitchFamily="49" charset="-122"/>
                </a:rPr>
                <a:t>指向不明就对其进行写操作*/</a:t>
              </a:r>
              <a:endParaRPr kumimoji="1" lang="zh-CN" altLang="en-US" sz="2800">
                <a:ea typeface="楷体_GB2312" pitchFamily="49" charset="-122"/>
              </a:endParaRPr>
            </a:p>
          </p:txBody>
        </p:sp>
        <p:sp>
          <p:nvSpPr>
            <p:cNvPr id="37896" name="Line 6"/>
            <p:cNvSpPr>
              <a:spLocks noChangeShapeType="1"/>
            </p:cNvSpPr>
            <p:nvPr/>
          </p:nvSpPr>
          <p:spPr bwMode="auto">
            <a:xfrm flipH="1">
              <a:off x="1584" y="3120"/>
              <a:ext cx="384" cy="192"/>
            </a:xfrm>
            <a:prstGeom prst="line">
              <a:avLst/>
            </a:prstGeom>
            <a:noFill/>
            <a:ln w="57150" cmpd="thinThick">
              <a:solidFill>
                <a:schemeClr val="tx1"/>
              </a:solidFill>
              <a:round/>
              <a:tailEnd type="stealth"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pic>
        <p:nvPicPr>
          <p:cNvPr id="37894" name="Picture 8"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buFontTx/>
              <a:buNone/>
            </a:pPr>
            <a:r>
              <a:rPr lang="zh-CN" altLang="en-US" b="1"/>
              <a:t>（3）指针运算实质上就是对地址的运算。因此，指针运算只能参与</a:t>
            </a:r>
            <a:endParaRPr lang="zh-CN" altLang="en-US" b="1"/>
          </a:p>
          <a:p>
            <a:pPr lvl="1" eaLnBrk="1" hangingPunct="1"/>
            <a:r>
              <a:rPr lang="zh-CN" altLang="en-US" sz="3200" b="1"/>
              <a:t>赋值运算</a:t>
            </a:r>
            <a:endParaRPr lang="zh-CN" altLang="en-US" sz="3200" b="1"/>
          </a:p>
          <a:p>
            <a:pPr lvl="1" eaLnBrk="1" hangingPunct="1"/>
            <a:r>
              <a:rPr lang="zh-CN" altLang="en-US" sz="3200" b="1"/>
              <a:t>算术运算</a:t>
            </a:r>
            <a:endParaRPr lang="zh-CN" altLang="en-US" sz="3200" b="1"/>
          </a:p>
          <a:p>
            <a:pPr lvl="1" eaLnBrk="1" hangingPunct="1"/>
            <a:r>
              <a:rPr lang="zh-CN" altLang="en-US" sz="3200" b="1"/>
              <a:t>关系运算</a:t>
            </a:r>
            <a:endParaRPr lang="en-US" altLang="zh-CN" sz="3200" b="1"/>
          </a:p>
          <a:p>
            <a:pPr lvl="1" eaLnBrk="1" hangingPunct="1"/>
            <a:endParaRPr lang="zh-CN" altLang="en-US" sz="3200" b="1"/>
          </a:p>
        </p:txBody>
      </p:sp>
      <p:sp>
        <p:nvSpPr>
          <p:cNvPr id="38915" name="Rectangle 2"/>
          <p:cNvSpPr>
            <a:spLocks noGrp="1" noChangeArrowheads="1"/>
          </p:cNvSpPr>
          <p:nvPr>
            <p:ph type="title"/>
          </p:nvPr>
        </p:nvSpPr>
        <p:spPr>
          <a:noFill/>
        </p:spPr>
        <p:txBody>
          <a:bodyPr/>
          <a:lstStyle/>
          <a:p>
            <a:pPr algn="l" eaLnBrk="1" hangingPunct="1"/>
            <a:r>
              <a:rPr lang="zh-CN" altLang="en-US" sz="4000" b="1">
                <a:solidFill>
                  <a:srgbClr val="FF0000"/>
                </a:solidFill>
              </a:rPr>
              <a:t>指针变量的特殊性 ：</a:t>
            </a:r>
            <a:endParaRPr lang="zh-CN" altLang="en-US" sz="4000" b="1">
              <a:solidFill>
                <a:srgbClr val="FF0000"/>
              </a:solidFill>
            </a:endParaRPr>
          </a:p>
        </p:txBody>
      </p:sp>
      <p:sp>
        <p:nvSpPr>
          <p:cNvPr id="3891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4F5B997-18D0-422D-ADC2-5B50F16816FB}" type="slidenum">
              <a:rPr lang="zh-CN" altLang="en-US" b="0">
                <a:solidFill>
                  <a:srgbClr val="000000"/>
                </a:solidFill>
              </a:rPr>
            </a:fld>
            <a:endParaRPr lang="zh-CN" altLang="en-US" b="0">
              <a:solidFill>
                <a:srgbClr val="000000"/>
              </a:solidFill>
            </a:endParaRPr>
          </a:p>
        </p:txBody>
      </p:sp>
      <p:pic>
        <p:nvPicPr>
          <p:cNvPr id="38917" name="Picture 4"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996D96B-88DA-4CED-BF29-3715BC521CBD}" type="slidenum">
              <a:rPr lang="zh-CN" altLang="en-US" b="0">
                <a:solidFill>
                  <a:srgbClr val="000000"/>
                </a:solidFill>
              </a:rPr>
            </a:fld>
            <a:endParaRPr lang="zh-CN" altLang="en-US" b="0">
              <a:solidFill>
                <a:srgbClr val="000000"/>
              </a:solidFill>
            </a:endParaRPr>
          </a:p>
        </p:txBody>
      </p:sp>
      <p:sp>
        <p:nvSpPr>
          <p:cNvPr id="5" name="矩形 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编码风格</a:t>
            </a:r>
            <a:endParaRPr lang="zh-CN" altLang="en-US" sz="4000" dirty="0">
              <a:solidFill>
                <a:srgbClr val="FFFFFF"/>
              </a:solidFill>
              <a:latin typeface="Calibri" panose="020F0502020204030204"/>
              <a:ea typeface="宋体" panose="02010600030101010101" pitchFamily="2" charset="-122"/>
            </a:endParaRPr>
          </a:p>
        </p:txBody>
      </p:sp>
      <p:sp>
        <p:nvSpPr>
          <p:cNvPr id="7172" name="Rectangle 3"/>
          <p:cNvSpPr txBox="1">
            <a:spLocks noChangeArrowheads="1"/>
          </p:cNvSpPr>
          <p:nvPr/>
        </p:nvSpPr>
        <p:spPr bwMode="auto">
          <a:xfrm>
            <a:off x="1053614" y="1057275"/>
            <a:ext cx="7797311"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600"/>
              </a:spcBef>
              <a:spcAft>
                <a:spcPts val="0"/>
              </a:spcAft>
              <a:buFontTx/>
              <a:buChar char="•"/>
            </a:pPr>
            <a:r>
              <a:rPr lang="zh-CN" altLang="en-US" sz="3200">
                <a:solidFill>
                  <a:srgbClr val="000000"/>
                </a:solidFill>
              </a:rPr>
              <a:t>注意花括号的位置 </a:t>
            </a:r>
            <a:endParaRPr lang="zh-CN" altLang="en-US" sz="3200">
              <a:solidFill>
                <a:srgbClr val="000000"/>
              </a:solidFill>
            </a:endParaRPr>
          </a:p>
          <a:p>
            <a:pPr fontAlgn="auto">
              <a:spcBef>
                <a:spcPts val="600"/>
              </a:spcBef>
              <a:spcAft>
                <a:spcPts val="0"/>
              </a:spcAft>
              <a:buFontTx/>
              <a:buChar char="•"/>
            </a:pPr>
            <a:r>
              <a:rPr lang="zh-CN" altLang="en-US" sz="3200">
                <a:solidFill>
                  <a:srgbClr val="000000"/>
                </a:solidFill>
              </a:rPr>
              <a:t>缩进应该是四个空格 </a:t>
            </a:r>
            <a:endParaRPr lang="zh-CN" altLang="en-US" sz="3200">
              <a:solidFill>
                <a:srgbClr val="000000"/>
              </a:solidFill>
            </a:endParaRPr>
          </a:p>
          <a:p>
            <a:pPr fontAlgn="auto">
              <a:spcBef>
                <a:spcPts val="600"/>
              </a:spcBef>
              <a:spcAft>
                <a:spcPts val="0"/>
              </a:spcAft>
              <a:buFontTx/>
              <a:buChar char="•"/>
            </a:pPr>
            <a:r>
              <a:rPr lang="en-US" altLang="zh-CN" sz="3200">
                <a:solidFill>
                  <a:srgbClr val="000000"/>
                </a:solidFill>
              </a:rPr>
              <a:t>for</a:t>
            </a:r>
            <a:r>
              <a:rPr lang="zh-CN" altLang="en-US" sz="3200">
                <a:solidFill>
                  <a:srgbClr val="000000"/>
                </a:solidFill>
              </a:rPr>
              <a:t>、</a:t>
            </a:r>
            <a:r>
              <a:rPr lang="en-US" altLang="zh-CN" sz="3200">
                <a:solidFill>
                  <a:srgbClr val="000000"/>
                </a:solidFill>
              </a:rPr>
              <a:t>while </a:t>
            </a:r>
            <a:r>
              <a:rPr lang="zh-CN" altLang="en-US" sz="3200">
                <a:solidFill>
                  <a:srgbClr val="000000"/>
                </a:solidFill>
              </a:rPr>
              <a:t>等语句和括号间要有空格 </a:t>
            </a:r>
            <a:endParaRPr lang="zh-CN" altLang="en-US" sz="3200">
              <a:solidFill>
                <a:srgbClr val="000000"/>
              </a:solidFill>
            </a:endParaRPr>
          </a:p>
          <a:p>
            <a:pPr fontAlgn="auto">
              <a:spcBef>
                <a:spcPts val="600"/>
              </a:spcBef>
              <a:spcAft>
                <a:spcPts val="0"/>
              </a:spcAft>
              <a:buFontTx/>
              <a:buChar char="•"/>
            </a:pPr>
            <a:r>
              <a:rPr lang="en-US" altLang="zh-CN" sz="3200">
                <a:solidFill>
                  <a:srgbClr val="000000"/>
                </a:solidFill>
              </a:rPr>
              <a:t> , ; </a:t>
            </a:r>
            <a:r>
              <a:rPr lang="zh-CN" altLang="en-US" sz="3200">
                <a:solidFill>
                  <a:srgbClr val="000000"/>
                </a:solidFill>
              </a:rPr>
              <a:t>等后要有空格或换行 </a:t>
            </a:r>
            <a:endParaRPr lang="zh-CN" altLang="en-US" sz="3200">
              <a:solidFill>
                <a:srgbClr val="000000"/>
              </a:solidFill>
            </a:endParaRPr>
          </a:p>
          <a:p>
            <a:pPr fontAlgn="auto">
              <a:spcBef>
                <a:spcPts val="600"/>
              </a:spcBef>
              <a:spcAft>
                <a:spcPts val="0"/>
              </a:spcAft>
              <a:buFontTx/>
              <a:buChar char="•"/>
            </a:pPr>
            <a:r>
              <a:rPr lang="zh-CN" altLang="en-US" sz="3200">
                <a:solidFill>
                  <a:srgbClr val="000000"/>
                </a:solidFill>
              </a:rPr>
              <a:t>运算符的前后应有空格 </a:t>
            </a:r>
            <a:endParaRPr lang="zh-CN" altLang="en-US" sz="3200">
              <a:solidFill>
                <a:srgbClr val="000000"/>
              </a:solidFill>
            </a:endParaRPr>
          </a:p>
          <a:p>
            <a:pPr fontAlgn="auto">
              <a:spcBef>
                <a:spcPts val="600"/>
              </a:spcBef>
              <a:spcAft>
                <a:spcPts val="0"/>
              </a:spcAft>
              <a:buFontTx/>
              <a:buChar char="•"/>
            </a:pPr>
            <a:r>
              <a:rPr lang="zh-CN" altLang="en-US" sz="3200">
                <a:solidFill>
                  <a:srgbClr val="000000"/>
                </a:solidFill>
              </a:rPr>
              <a:t>函数名后的括号无空格 </a:t>
            </a:r>
            <a:endParaRPr lang="zh-CN" altLang="en-US" sz="3200">
              <a:solidFill>
                <a:srgbClr val="000000"/>
              </a:solidFill>
            </a:endParaRPr>
          </a:p>
          <a:p>
            <a:pPr fontAlgn="auto">
              <a:spcBef>
                <a:spcPts val="600"/>
              </a:spcBef>
              <a:spcAft>
                <a:spcPts val="0"/>
              </a:spcAft>
              <a:buFontTx/>
              <a:buChar char="•"/>
            </a:pPr>
            <a:r>
              <a:rPr lang="en-US" altLang="zh-CN" sz="3200">
                <a:solidFill>
                  <a:srgbClr val="000000"/>
                </a:solidFill>
              </a:rPr>
              <a:t>if</a:t>
            </a:r>
            <a:r>
              <a:rPr lang="zh-CN" altLang="en-US" sz="3200">
                <a:solidFill>
                  <a:srgbClr val="000000"/>
                </a:solidFill>
              </a:rPr>
              <a:t>、</a:t>
            </a:r>
            <a:r>
              <a:rPr lang="en-US" altLang="zh-CN" sz="3200">
                <a:solidFill>
                  <a:srgbClr val="000000"/>
                </a:solidFill>
              </a:rPr>
              <a:t>for</a:t>
            </a:r>
            <a:r>
              <a:rPr lang="zh-CN" altLang="en-US" sz="3200">
                <a:solidFill>
                  <a:srgbClr val="000000"/>
                </a:solidFill>
              </a:rPr>
              <a:t>、</a:t>
            </a:r>
            <a:r>
              <a:rPr lang="en-US" altLang="zh-CN" sz="3200">
                <a:solidFill>
                  <a:srgbClr val="000000"/>
                </a:solidFill>
              </a:rPr>
              <a:t>while </a:t>
            </a:r>
            <a:r>
              <a:rPr lang="zh-CN" altLang="en-US" sz="3200">
                <a:solidFill>
                  <a:srgbClr val="000000"/>
                </a:solidFill>
              </a:rPr>
              <a:t>后必须使用花括号 </a:t>
            </a:r>
            <a:endParaRPr lang="zh-CN" altLang="en-US" sz="3200">
              <a:solidFill>
                <a:srgbClr val="000000"/>
              </a:solidFill>
            </a:endParaRPr>
          </a:p>
          <a:p>
            <a:pPr fontAlgn="auto">
              <a:spcBef>
                <a:spcPts val="600"/>
              </a:spcBef>
              <a:spcAft>
                <a:spcPts val="0"/>
              </a:spcAft>
              <a:buFontTx/>
              <a:buChar char="•"/>
            </a:pPr>
            <a:r>
              <a:rPr lang="zh-CN" altLang="en-US" sz="3200">
                <a:solidFill>
                  <a:srgbClr val="000000"/>
                </a:solidFill>
              </a:rPr>
              <a:t>要在适当的位置添加空行 </a:t>
            </a:r>
            <a:endParaRPr lang="zh-CN" altLang="en-US" sz="3200">
              <a:solidFill>
                <a:srgbClr val="000000"/>
              </a:solidFill>
            </a:endParaRPr>
          </a:p>
          <a:p>
            <a:pPr fontAlgn="auto">
              <a:spcBef>
                <a:spcPts val="600"/>
              </a:spcBef>
              <a:spcAft>
                <a:spcPts val="0"/>
              </a:spcAft>
              <a:buFontTx/>
              <a:buChar char="•"/>
            </a:pPr>
            <a:r>
              <a:rPr lang="zh-CN" altLang="en-US" sz="3200">
                <a:solidFill>
                  <a:srgbClr val="000000"/>
                </a:solidFill>
              </a:rPr>
              <a:t>函数要加 </a:t>
            </a:r>
            <a:r>
              <a:rPr lang="en-US" altLang="zh-CN" sz="3200">
                <a:solidFill>
                  <a:srgbClr val="000000"/>
                </a:solidFill>
              </a:rPr>
              <a:t>return</a:t>
            </a:r>
            <a:endParaRPr lang="zh-CN" altLang="en-US" sz="3200">
              <a:solidFill>
                <a:srgbClr val="00FF00"/>
              </a:solidFill>
            </a:endParaRPr>
          </a:p>
        </p:txBody>
      </p:sp>
    </p:spTree>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9" name="Rectangle 3"/>
          <p:cNvSpPr>
            <a:spLocks noGrp="1" noChangeArrowheads="1"/>
          </p:cNvSpPr>
          <p:nvPr>
            <p:ph idx="1"/>
          </p:nvPr>
        </p:nvSpPr>
        <p:spPr>
          <a:xfrm>
            <a:off x="838200" y="1862138"/>
            <a:ext cx="8229600" cy="3700462"/>
          </a:xfrm>
        </p:spPr>
        <p:txBody>
          <a:bodyPr/>
          <a:lstStyle/>
          <a:p>
            <a:pPr eaLnBrk="1" hangingPunct="1"/>
            <a:r>
              <a:rPr lang="zh-CN" altLang="en-US" b="1" dirty="0"/>
              <a:t>指针变量可进行加减运算，即加、减一个整数或自增1、自减1</a:t>
            </a:r>
            <a:endParaRPr lang="zh-CN" altLang="en-US" b="1" dirty="0"/>
          </a:p>
          <a:p>
            <a:pPr eaLnBrk="1" hangingPunct="1">
              <a:buFontTx/>
              <a:buNone/>
            </a:pPr>
            <a:r>
              <a:rPr lang="en-US" altLang="zh-CN" b="1" dirty="0"/>
              <a:t>   </a:t>
            </a:r>
            <a:r>
              <a:rPr lang="en-US" altLang="zh-CN" b="1" dirty="0" err="1"/>
              <a:t>int</a:t>
            </a:r>
            <a:r>
              <a:rPr lang="en-US" altLang="zh-CN" b="1" dirty="0"/>
              <a:t>  a=1;</a:t>
            </a:r>
            <a:endParaRPr lang="en-US" altLang="zh-CN" b="1" dirty="0"/>
          </a:p>
          <a:p>
            <a:pPr eaLnBrk="1" hangingPunct="1">
              <a:buFontTx/>
              <a:buNone/>
            </a:pPr>
            <a:r>
              <a:rPr lang="en-US" altLang="zh-CN" b="1" dirty="0"/>
              <a:t>   </a:t>
            </a:r>
            <a:r>
              <a:rPr lang="en-US" altLang="zh-CN" b="1" dirty="0" err="1"/>
              <a:t>int</a:t>
            </a:r>
            <a:r>
              <a:rPr lang="en-US" altLang="zh-CN" b="1" dirty="0"/>
              <a:t> *p=&amp;a;</a:t>
            </a:r>
            <a:endParaRPr lang="en-US" altLang="zh-CN" b="1" dirty="0"/>
          </a:p>
          <a:p>
            <a:pPr eaLnBrk="1" hangingPunct="1">
              <a:buFontTx/>
              <a:buNone/>
            </a:pPr>
            <a:r>
              <a:rPr lang="en-US" altLang="zh-CN" b="1" dirty="0"/>
              <a:t>   p++;  </a:t>
            </a:r>
            <a:r>
              <a:rPr lang="en-US" altLang="zh-CN" b="1" dirty="0">
                <a:solidFill>
                  <a:srgbClr val="006600"/>
                </a:solidFill>
              </a:rPr>
              <a:t>/*</a:t>
            </a:r>
            <a:r>
              <a:rPr lang="zh-CN" altLang="en-US" b="1" dirty="0">
                <a:solidFill>
                  <a:srgbClr val="006600"/>
                </a:solidFill>
              </a:rPr>
              <a:t>指针</a:t>
            </a:r>
            <a:r>
              <a:rPr lang="en-US" altLang="zh-CN" b="1" dirty="0">
                <a:solidFill>
                  <a:srgbClr val="006600"/>
                </a:solidFill>
              </a:rPr>
              <a:t>p</a:t>
            </a:r>
            <a:r>
              <a:rPr lang="zh-CN" altLang="en-US" b="1" dirty="0">
                <a:solidFill>
                  <a:srgbClr val="006600"/>
                </a:solidFill>
              </a:rPr>
              <a:t>指向</a:t>
            </a:r>
            <a:endParaRPr lang="zh-CN" altLang="en-US" b="1" dirty="0">
              <a:solidFill>
                <a:srgbClr val="006600"/>
              </a:solidFill>
            </a:endParaRPr>
          </a:p>
          <a:p>
            <a:pPr eaLnBrk="1" hangingPunct="1">
              <a:buFontTx/>
              <a:buNone/>
            </a:pPr>
            <a:r>
              <a:rPr lang="zh-CN" altLang="en-US" b="1" dirty="0"/>
              <a:t>                 </a:t>
            </a:r>
            <a:r>
              <a:rPr lang="zh-CN" altLang="en-US" b="1" dirty="0">
                <a:solidFill>
                  <a:srgbClr val="006600"/>
                </a:solidFill>
              </a:rPr>
              <a:t>原指针值加</a:t>
            </a:r>
            <a:r>
              <a:rPr lang="en-US" altLang="zh-CN" b="1" dirty="0" err="1">
                <a:solidFill>
                  <a:srgbClr val="006600"/>
                </a:solidFill>
              </a:rPr>
              <a:t>sizeof</a:t>
            </a:r>
            <a:r>
              <a:rPr lang="en-US" altLang="zh-CN" b="1" dirty="0">
                <a:solidFill>
                  <a:srgbClr val="006600"/>
                </a:solidFill>
              </a:rPr>
              <a:t>(</a:t>
            </a:r>
            <a:r>
              <a:rPr lang="en-US" altLang="zh-CN" b="1" dirty="0" err="1">
                <a:solidFill>
                  <a:srgbClr val="006600"/>
                </a:solidFill>
              </a:rPr>
              <a:t>int</a:t>
            </a:r>
            <a:r>
              <a:rPr lang="en-US" altLang="zh-CN" b="1" dirty="0">
                <a:solidFill>
                  <a:srgbClr val="006600"/>
                </a:solidFill>
              </a:rPr>
              <a:t>)</a:t>
            </a:r>
            <a:r>
              <a:rPr lang="zh-CN" altLang="en-US" b="1" dirty="0">
                <a:solidFill>
                  <a:srgbClr val="006600"/>
                </a:solidFill>
              </a:rPr>
              <a:t>个字节  */</a:t>
            </a:r>
            <a:endParaRPr lang="zh-CN" altLang="en-US" b="1" dirty="0">
              <a:solidFill>
                <a:srgbClr val="006600"/>
              </a:solidFill>
            </a:endParaRPr>
          </a:p>
          <a:p>
            <a:pPr eaLnBrk="1" hangingPunct="1">
              <a:buFontTx/>
              <a:buNone/>
            </a:pPr>
            <a:r>
              <a:rPr lang="zh-CN" altLang="en-US" b="1" dirty="0"/>
              <a:t>  	</a:t>
            </a:r>
            <a:r>
              <a:rPr lang="zh-CN" altLang="en-US" sz="2800" b="1" dirty="0">
                <a:solidFill>
                  <a:srgbClr val="FF0000"/>
                </a:solidFill>
              </a:rPr>
              <a:t>0</a:t>
            </a:r>
            <a:r>
              <a:rPr lang="en-US" altLang="zh-CN" sz="2800" b="1" dirty="0">
                <a:solidFill>
                  <a:srgbClr val="FF0000"/>
                </a:solidFill>
              </a:rPr>
              <a:t>x1000             </a:t>
            </a:r>
            <a:r>
              <a:rPr lang="zh-CN" altLang="en-US" sz="2800" b="1" dirty="0"/>
              <a:t>0</a:t>
            </a:r>
            <a:r>
              <a:rPr lang="en-US" altLang="zh-CN" sz="2800" b="1" dirty="0"/>
              <a:t>x1000+ </a:t>
            </a:r>
            <a:r>
              <a:rPr lang="en-US" altLang="zh-CN" b="1" dirty="0" err="1"/>
              <a:t>sizeof</a:t>
            </a:r>
            <a:r>
              <a:rPr lang="en-US" altLang="zh-CN" b="1" dirty="0"/>
              <a:t>(</a:t>
            </a:r>
            <a:r>
              <a:rPr lang="en-US" altLang="zh-CN" b="1" dirty="0" err="1"/>
              <a:t>int</a:t>
            </a:r>
            <a:r>
              <a:rPr lang="en-US" altLang="zh-CN" b="1" dirty="0"/>
              <a:t>)</a:t>
            </a:r>
            <a:endParaRPr lang="zh-CN" altLang="en-US" b="1" dirty="0"/>
          </a:p>
          <a:p>
            <a:pPr eaLnBrk="1" hangingPunct="1">
              <a:buFontTx/>
              <a:buNone/>
            </a:pPr>
            <a:endParaRPr lang="zh-CN" altLang="en-US" b="1" dirty="0"/>
          </a:p>
        </p:txBody>
      </p:sp>
      <p:sp>
        <p:nvSpPr>
          <p:cNvPr id="39939" name="Rectangle 2"/>
          <p:cNvSpPr>
            <a:spLocks noGrp="1" noChangeArrowheads="1"/>
          </p:cNvSpPr>
          <p:nvPr>
            <p:ph type="title"/>
          </p:nvPr>
        </p:nvSpPr>
        <p:spPr>
          <a:xfrm>
            <a:off x="838200" y="871538"/>
            <a:ext cx="8229600" cy="1143000"/>
          </a:xfrm>
          <a:noFill/>
        </p:spPr>
        <p:txBody>
          <a:bodyPr/>
          <a:lstStyle/>
          <a:p>
            <a:pPr algn="l" eaLnBrk="1" hangingPunct="1"/>
            <a:r>
              <a:rPr lang="zh-CN" altLang="en-US" sz="4000" b="1">
                <a:solidFill>
                  <a:srgbClr val="FF0000"/>
                </a:solidFill>
              </a:rPr>
              <a:t>指针运算——算术运算</a:t>
            </a:r>
            <a:endParaRPr lang="zh-CN" altLang="en-US" sz="4000" b="1">
              <a:solidFill>
                <a:srgbClr val="FF0000"/>
              </a:solidFill>
            </a:endParaRPr>
          </a:p>
        </p:txBody>
      </p:sp>
      <p:sp>
        <p:nvSpPr>
          <p:cNvPr id="3994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2FACECA-6C3B-4CA8-83C4-A00D1EA2D60F}" type="slidenum">
              <a:rPr lang="zh-CN" altLang="en-US" b="0">
                <a:solidFill>
                  <a:srgbClr val="000000"/>
                </a:solidFill>
              </a:rPr>
            </a:fld>
            <a:endParaRPr lang="zh-CN" altLang="en-US" b="0">
              <a:solidFill>
                <a:srgbClr val="000000"/>
              </a:solidFill>
            </a:endParaRPr>
          </a:p>
        </p:txBody>
      </p:sp>
      <p:sp>
        <p:nvSpPr>
          <p:cNvPr id="7" name="矩形 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 </a:t>
            </a:r>
            <a:endParaRPr lang="zh-CN" altLang="en-US" sz="4000" b="0" dirty="0">
              <a:solidFill>
                <a:srgbClr val="FFFFFF"/>
              </a:solidFill>
              <a:latin typeface="Calibri" panose="020F0502020204030204"/>
              <a:ea typeface="宋体" panose="02010600030101010101" pitchFamily="2" charset="-122"/>
            </a:endParaRPr>
          </a:p>
        </p:txBody>
      </p:sp>
      <p:sp>
        <p:nvSpPr>
          <p:cNvPr id="2" name="右箭头 1"/>
          <p:cNvSpPr/>
          <p:nvPr/>
        </p:nvSpPr>
        <p:spPr>
          <a:xfrm>
            <a:off x="2366596" y="5346700"/>
            <a:ext cx="691662" cy="431800"/>
          </a:xfrm>
          <a:prstGeom prst="rightArrow">
            <a:avLst/>
          </a:prstGeom>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animEffect transition="in" filter="blinds(horizontal)">
                                      <p:cBhvr>
                                        <p:cTn id="7" dur="500"/>
                                        <p:tgtEl>
                                          <p:spTgt spid="65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1" end="1"/>
                                            </p:txEl>
                                          </p:spTgt>
                                        </p:tgtEl>
                                        <p:attrNameLst>
                                          <p:attrName>style.visibility</p:attrName>
                                        </p:attrNameLst>
                                      </p:cBhvr>
                                      <p:to>
                                        <p:strVal val="visible"/>
                                      </p:to>
                                    </p:set>
                                    <p:animEffect transition="in" filter="blinds(horizontal)">
                                      <p:cBhvr>
                                        <p:cTn id="12" dur="500"/>
                                        <p:tgtEl>
                                          <p:spTgt spid="65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17" dur="500"/>
                                        <p:tgtEl>
                                          <p:spTgt spid="654339">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654339">
                                            <p:txEl>
                                              <p:pRg st="3" end="3"/>
                                            </p:txEl>
                                          </p:spTgt>
                                        </p:tgtEl>
                                        <p:attrNameLst>
                                          <p:attrName>style.visibility</p:attrName>
                                        </p:attrNameLst>
                                      </p:cBhvr>
                                      <p:to>
                                        <p:strVal val="visible"/>
                                      </p:to>
                                    </p:set>
                                    <p:animEffect transition="in" filter="blinds(horizontal)">
                                      <p:cBhvr>
                                        <p:cTn id="21" dur="500"/>
                                        <p:tgtEl>
                                          <p:spTgt spid="654339">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25" dur="500"/>
                                        <p:tgtEl>
                                          <p:spTgt spid="6543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54339">
                                            <p:txEl>
                                              <p:pRg st="5" end="5"/>
                                            </p:txEl>
                                          </p:spTgt>
                                        </p:tgtEl>
                                        <p:attrNameLst>
                                          <p:attrName>style.visibility</p:attrName>
                                        </p:attrNameLst>
                                      </p:cBhvr>
                                      <p:to>
                                        <p:strVal val="visible"/>
                                      </p:to>
                                    </p:set>
                                    <p:animEffect transition="in" filter="wipe(left)">
                                      <p:cBhvr>
                                        <p:cTn id="30" dur="500"/>
                                        <p:tgtEl>
                                          <p:spTgt spid="654339">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idx="1"/>
          </p:nvPr>
        </p:nvSpPr>
        <p:spPr>
          <a:xfrm>
            <a:off x="381000" y="1001715"/>
            <a:ext cx="8686800" cy="3881437"/>
          </a:xfrm>
        </p:spPr>
        <p:txBody>
          <a:bodyPr/>
          <a:lstStyle/>
          <a:p>
            <a:pPr marL="1314450" lvl="2" indent="-457200">
              <a:defRPr/>
            </a:pPr>
            <a:r>
              <a:rPr lang="en-US" altLang="zh-CN" sz="3200" b="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3200" b="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i</a:t>
            </a: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p </a:t>
            </a:r>
            <a:r>
              <a:rPr lang="en-US" altLang="zh-CN" sz="3200" b="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id</a:t>
            </a: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(i</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为整型数，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d</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指向的变量所占字节数</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1314450" lvl="2" indent="-457200">
              <a:defRPr/>
            </a:pP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 p--, </a:t>
            </a:r>
            <a:r>
              <a:rPr lang="en-US" altLang="zh-CN" sz="3200" b="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p+i</a:t>
            </a: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p-i, p+=i, p-=i</a:t>
            </a:r>
            <a:endParaRPr lang="zh-CN" altLang="en-US"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1314450" lvl="2" indent="-457200">
              <a:defRPr/>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p1</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与</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p2</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指向同一数组，</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857250" lvl="2" indent="0">
              <a:buNone/>
              <a:defRPr/>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p1-p2=</a:t>
            </a:r>
            <a:r>
              <a:rPr lang="zh-CN"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两指针间元素个数</a:t>
            </a:r>
            <a:r>
              <a:rPr lang="zh-CN" altLang="en-US"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p1-p2)/d</a:t>
            </a:r>
            <a:endParaRPr lang="en-US" altLang="zh-CN" sz="32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1314450" lvl="2" indent="-457200">
              <a:defRPr/>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p1+p2, p1*p2, p1/p2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无意义</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a:p>
            <a:pPr marL="609600" indent="-609600">
              <a:defRPr/>
            </a:pPr>
            <a:endParaRPr lang="zh-CN" altLang="en-US" sz="4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a:spLocks noGrp="1" noChangeArrowheads="1"/>
          </p:cNvSpPr>
          <p:nvPr>
            <p:ph type="title"/>
          </p:nvPr>
        </p:nvSpPr>
        <p:spPr>
          <a:xfrm>
            <a:off x="1365739" y="4359277"/>
            <a:ext cx="2379785" cy="919163"/>
          </a:xfrm>
          <a:noFill/>
        </p:spPr>
        <p:txBody>
          <a:bodyPr/>
          <a:lstStyle/>
          <a:p>
            <a:pPr algn="l" eaLnBrk="1" hangingPunct="1"/>
            <a:r>
              <a:rPr lang="en-US" altLang="zh-CN" sz="3200" b="1" i="1" u="sng">
                <a:solidFill>
                  <a:srgbClr val="FF0000"/>
                </a:solidFill>
              </a:rPr>
              <a:t>Example</a:t>
            </a:r>
            <a:r>
              <a:rPr lang="zh-CN" altLang="en-US" sz="3200" b="1" i="1" u="sng">
                <a:solidFill>
                  <a:srgbClr val="FF0000"/>
                </a:solidFill>
              </a:rPr>
              <a:t>：</a:t>
            </a:r>
            <a:endParaRPr lang="zh-CN" altLang="en-US" sz="3200" b="1" i="1" u="sng">
              <a:solidFill>
                <a:srgbClr val="FF0000"/>
              </a:solidFill>
            </a:endParaRPr>
          </a:p>
        </p:txBody>
      </p:sp>
      <p:sp>
        <p:nvSpPr>
          <p:cNvPr id="40964"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94E3A300-9388-4DC8-907A-DC56D7F0017E}" type="slidenum">
              <a:rPr lang="zh-CN" altLang="en-US" b="0">
                <a:solidFill>
                  <a:srgbClr val="000000"/>
                </a:solidFill>
              </a:rPr>
            </a:fld>
            <a:endParaRPr lang="zh-CN" altLang="en-US" b="0">
              <a:solidFill>
                <a:srgbClr val="000000"/>
              </a:solidFill>
            </a:endParaRPr>
          </a:p>
        </p:txBody>
      </p:sp>
      <p:sp>
        <p:nvSpPr>
          <p:cNvPr id="9" name="Rectangle 3"/>
          <p:cNvSpPr txBox="1">
            <a:spLocks noChangeArrowheads="1"/>
          </p:cNvSpPr>
          <p:nvPr/>
        </p:nvSpPr>
        <p:spPr bwMode="auto">
          <a:xfrm>
            <a:off x="3310305" y="4605340"/>
            <a:ext cx="328539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800">
                <a:solidFill>
                  <a:srgbClr val="000000"/>
                </a:solidFill>
              </a:rPr>
              <a:t>       </a:t>
            </a:r>
            <a:r>
              <a:rPr lang="en-US" altLang="zh-CN" sz="2800" i="1">
                <a:solidFill>
                  <a:srgbClr val="000000"/>
                </a:solidFill>
              </a:rPr>
              <a:t>int a[10];</a:t>
            </a:r>
            <a:endParaRPr lang="en-US" altLang="zh-CN" sz="2800" i="1">
              <a:solidFill>
                <a:srgbClr val="000000"/>
              </a:solidFill>
            </a:endParaRPr>
          </a:p>
          <a:p>
            <a:pPr eaLnBrk="1" fontAlgn="auto" hangingPunct="1">
              <a:spcBef>
                <a:spcPts val="0"/>
              </a:spcBef>
              <a:spcAft>
                <a:spcPts val="0"/>
              </a:spcAft>
            </a:pPr>
            <a:r>
              <a:rPr lang="en-US" altLang="zh-CN" sz="2800" i="1">
                <a:solidFill>
                  <a:srgbClr val="000000"/>
                </a:solidFill>
              </a:rPr>
              <a:t>       int *p1=&amp;a[2];</a:t>
            </a:r>
            <a:endParaRPr lang="en-US" altLang="zh-CN" sz="2800" i="1">
              <a:solidFill>
                <a:srgbClr val="000000"/>
              </a:solidFill>
            </a:endParaRPr>
          </a:p>
          <a:p>
            <a:pPr eaLnBrk="1" fontAlgn="auto" hangingPunct="1">
              <a:spcBef>
                <a:spcPts val="0"/>
              </a:spcBef>
              <a:spcAft>
                <a:spcPts val="0"/>
              </a:spcAft>
            </a:pPr>
            <a:r>
              <a:rPr lang="en-US" altLang="zh-CN" sz="2800" i="1">
                <a:solidFill>
                  <a:srgbClr val="000000"/>
                </a:solidFill>
              </a:rPr>
              <a:t>       int *p2=&amp;a[5];</a:t>
            </a:r>
            <a:endParaRPr lang="en-US" altLang="zh-CN" sz="2800">
              <a:solidFill>
                <a:srgbClr val="000000"/>
              </a:solidFill>
            </a:endParaRPr>
          </a:p>
          <a:p>
            <a:pPr eaLnBrk="1" fontAlgn="auto" hangingPunct="1">
              <a:spcBef>
                <a:spcPts val="0"/>
              </a:spcBef>
              <a:spcAft>
                <a:spcPts val="0"/>
              </a:spcAft>
            </a:pPr>
            <a:r>
              <a:rPr lang="zh-CN" altLang="zh-CN" sz="2800">
                <a:solidFill>
                  <a:srgbClr val="000000"/>
                </a:solidFill>
              </a:rPr>
              <a:t>则：</a:t>
            </a:r>
            <a:r>
              <a:rPr lang="en-US" altLang="zh-CN" sz="2800" i="1">
                <a:solidFill>
                  <a:srgbClr val="000000"/>
                </a:solidFill>
              </a:rPr>
              <a:t>p2-p1=3;</a:t>
            </a:r>
            <a:endParaRPr lang="zh-CN" altLang="en-US" sz="2800" i="1">
              <a:solidFill>
                <a:srgbClr val="000000"/>
              </a:solidFill>
            </a:endParaRPr>
          </a:p>
        </p:txBody>
      </p:sp>
      <p:sp>
        <p:nvSpPr>
          <p:cNvPr id="40966" name="Rectangle 2"/>
          <p:cNvSpPr txBox="1">
            <a:spLocks noChangeArrowheads="1"/>
          </p:cNvSpPr>
          <p:nvPr/>
        </p:nvSpPr>
        <p:spPr bwMode="auto">
          <a:xfrm>
            <a:off x="487974"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242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4000">
                <a:solidFill>
                  <a:srgbClr val="FF0000"/>
                </a:solidFill>
              </a:rPr>
              <a:t>指针运算——算术运算</a:t>
            </a:r>
            <a:endParaRPr lang="zh-CN" altLang="en-US" sz="4000">
              <a:solidFill>
                <a:srgbClr val="FF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animEffect transition="in" filter="blinds(horizontal)">
                                      <p:cBhvr>
                                        <p:cTn id="7" dur="500"/>
                                        <p:tgtEl>
                                          <p:spTgt spid="65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12" dur="500"/>
                                        <p:tgtEl>
                                          <p:spTgt spid="65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7" dur="500"/>
                                        <p:tgtEl>
                                          <p:spTgt spid="65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22" dur="500"/>
                                        <p:tgtEl>
                                          <p:spTgt spid="655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5363">
                                            <p:txEl>
                                              <p:pRg st="4" end="4"/>
                                            </p:txEl>
                                          </p:spTgt>
                                        </p:tgtEl>
                                        <p:attrNameLst>
                                          <p:attrName>style.visibility</p:attrName>
                                        </p:attrNameLst>
                                      </p:cBhvr>
                                      <p:to>
                                        <p:strVal val="visible"/>
                                      </p:to>
                                    </p:set>
                                    <p:animEffect transition="in" filter="blinds(horizontal)">
                                      <p:cBhvr>
                                        <p:cTn id="27" dur="500"/>
                                        <p:tgtEl>
                                          <p:spTgt spid="6553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1286608" y="2676526"/>
            <a:ext cx="7332784" cy="2633663"/>
          </a:xfrm>
          <a:solidFill>
            <a:srgbClr val="D6ECEE"/>
          </a:solidFill>
        </p:spPr>
        <p:txBody>
          <a:bodyPr/>
          <a:lstStyle/>
          <a:p>
            <a:pPr eaLnBrk="1" hangingPunct="1"/>
            <a:r>
              <a:rPr lang="zh-CN" altLang="en-US" sz="2800" b="1" dirty="0">
                <a:latin typeface="楷体_GB2312" pitchFamily="49" charset="-122"/>
              </a:rPr>
              <a:t>若</a:t>
            </a:r>
            <a:r>
              <a:rPr lang="en-US" altLang="zh-CN" sz="2800" b="1" dirty="0">
                <a:solidFill>
                  <a:srgbClr val="FF0000"/>
                </a:solidFill>
              </a:rPr>
              <a:t>p1</a:t>
            </a:r>
            <a:r>
              <a:rPr lang="zh-CN" altLang="en-US" sz="2800" b="1" dirty="0">
                <a:latin typeface="楷体_GB2312" pitchFamily="49" charset="-122"/>
              </a:rPr>
              <a:t>和</a:t>
            </a:r>
            <a:r>
              <a:rPr lang="en-US" altLang="zh-CN" sz="2800" b="1" dirty="0">
                <a:solidFill>
                  <a:srgbClr val="FF0000"/>
                </a:solidFill>
              </a:rPr>
              <a:t>p2</a:t>
            </a:r>
            <a:r>
              <a:rPr lang="zh-CN" altLang="en-US" sz="2800" b="1" dirty="0">
                <a:latin typeface="楷体_GB2312" pitchFamily="49" charset="-122"/>
              </a:rPr>
              <a:t>指向同一数组，则</a:t>
            </a:r>
            <a:endParaRPr lang="zh-CN" altLang="en-US" sz="2800" b="1" dirty="0">
              <a:latin typeface="楷体_GB2312" pitchFamily="49" charset="-122"/>
            </a:endParaRPr>
          </a:p>
          <a:p>
            <a:pPr lvl="1" eaLnBrk="1" hangingPunct="1">
              <a:buFontTx/>
              <a:buNone/>
            </a:pPr>
            <a:r>
              <a:rPr lang="en-US" altLang="zh-CN" b="1" dirty="0">
                <a:solidFill>
                  <a:srgbClr val="FF0000"/>
                </a:solidFill>
              </a:rPr>
              <a:t>p1&lt;p2</a:t>
            </a:r>
            <a:r>
              <a:rPr lang="en-US" altLang="zh-CN" b="1" dirty="0">
                <a:latin typeface="楷体_GB2312" pitchFamily="49" charset="-122"/>
              </a:rPr>
              <a:t>    </a:t>
            </a:r>
            <a:r>
              <a:rPr lang="zh-CN" altLang="en-US" b="1" dirty="0">
                <a:latin typeface="楷体_GB2312" pitchFamily="49" charset="-122"/>
              </a:rPr>
              <a:t>表示</a:t>
            </a:r>
            <a:r>
              <a:rPr lang="en-US" altLang="zh-CN" b="1" dirty="0">
                <a:latin typeface="楷体_GB2312" pitchFamily="49" charset="-122"/>
              </a:rPr>
              <a:t>p1</a:t>
            </a:r>
            <a:r>
              <a:rPr lang="zh-CN" altLang="en-US" b="1" dirty="0">
                <a:latin typeface="楷体_GB2312" pitchFamily="49" charset="-122"/>
              </a:rPr>
              <a:t>指的元素在前</a:t>
            </a:r>
            <a:endParaRPr lang="zh-CN" altLang="en-US" b="1" dirty="0">
              <a:latin typeface="楷体_GB2312" pitchFamily="49" charset="-122"/>
            </a:endParaRPr>
          </a:p>
          <a:p>
            <a:pPr lvl="1" eaLnBrk="1" hangingPunct="1">
              <a:buFontTx/>
              <a:buNone/>
            </a:pPr>
            <a:r>
              <a:rPr lang="en-US" altLang="zh-CN" b="1" dirty="0">
                <a:solidFill>
                  <a:srgbClr val="FF0000"/>
                </a:solidFill>
              </a:rPr>
              <a:t>p1&gt;p2</a:t>
            </a:r>
            <a:r>
              <a:rPr lang="en-US" altLang="zh-CN" b="1" dirty="0">
                <a:latin typeface="楷体_GB2312" pitchFamily="49" charset="-122"/>
              </a:rPr>
              <a:t>    </a:t>
            </a:r>
            <a:r>
              <a:rPr lang="zh-CN" altLang="en-US" b="1" dirty="0">
                <a:latin typeface="楷体_GB2312" pitchFamily="49" charset="-122"/>
              </a:rPr>
              <a:t>表示</a:t>
            </a:r>
            <a:r>
              <a:rPr lang="en-US" altLang="zh-CN" b="1" dirty="0">
                <a:latin typeface="楷体_GB2312" pitchFamily="49" charset="-122"/>
              </a:rPr>
              <a:t>p1</a:t>
            </a:r>
            <a:r>
              <a:rPr lang="zh-CN" altLang="en-US" b="1" dirty="0">
                <a:latin typeface="楷体_GB2312" pitchFamily="49" charset="-122"/>
              </a:rPr>
              <a:t>指的元素在后</a:t>
            </a:r>
            <a:endParaRPr lang="zh-CN" altLang="en-US" b="1" dirty="0">
              <a:latin typeface="楷体_GB2312" pitchFamily="49" charset="-122"/>
            </a:endParaRPr>
          </a:p>
          <a:p>
            <a:pPr lvl="1" eaLnBrk="1" hangingPunct="1">
              <a:buFontTx/>
              <a:buNone/>
            </a:pPr>
            <a:r>
              <a:rPr lang="en-US" altLang="zh-CN" b="1" dirty="0">
                <a:solidFill>
                  <a:srgbClr val="FF0000"/>
                </a:solidFill>
              </a:rPr>
              <a:t>p1==p2      </a:t>
            </a:r>
            <a:r>
              <a:rPr lang="zh-CN" altLang="en-US" b="1" dirty="0">
                <a:latin typeface="楷体_GB2312" pitchFamily="49" charset="-122"/>
              </a:rPr>
              <a:t>表示</a:t>
            </a:r>
            <a:r>
              <a:rPr lang="en-US" altLang="zh-CN" b="1" dirty="0">
                <a:latin typeface="楷体_GB2312" pitchFamily="49" charset="-122"/>
              </a:rPr>
              <a:t>p1</a:t>
            </a:r>
            <a:r>
              <a:rPr lang="zh-CN" altLang="en-US" b="1" dirty="0">
                <a:latin typeface="楷体_GB2312" pitchFamily="49" charset="-122"/>
              </a:rPr>
              <a:t>与</a:t>
            </a:r>
            <a:r>
              <a:rPr lang="en-US" altLang="zh-CN" b="1" dirty="0">
                <a:latin typeface="楷体_GB2312" pitchFamily="49" charset="-122"/>
              </a:rPr>
              <a:t>p2</a:t>
            </a:r>
            <a:r>
              <a:rPr lang="zh-CN" altLang="en-US" b="1" dirty="0">
                <a:latin typeface="楷体_GB2312" pitchFamily="49" charset="-122"/>
              </a:rPr>
              <a:t>指向同一元素</a:t>
            </a:r>
            <a:endParaRPr lang="zh-CN" altLang="en-US" b="1" dirty="0">
              <a:latin typeface="楷体_GB2312" pitchFamily="49" charset="-122"/>
            </a:endParaRPr>
          </a:p>
          <a:p>
            <a:pPr eaLnBrk="1" hangingPunct="1"/>
            <a:r>
              <a:rPr lang="zh-CN" altLang="en-US" sz="2800" b="1" dirty="0">
                <a:latin typeface="楷体_GB2312" pitchFamily="49" charset="-122"/>
              </a:rPr>
              <a:t>若</a:t>
            </a:r>
            <a:r>
              <a:rPr lang="en-US" altLang="zh-CN" sz="2800" b="1" dirty="0">
                <a:latin typeface="楷体_GB2312" pitchFamily="49" charset="-122"/>
              </a:rPr>
              <a:t>p1</a:t>
            </a:r>
            <a:r>
              <a:rPr lang="zh-CN" altLang="en-US" sz="2800" b="1" dirty="0">
                <a:latin typeface="楷体_GB2312" pitchFamily="49" charset="-122"/>
              </a:rPr>
              <a:t>与</a:t>
            </a:r>
            <a:r>
              <a:rPr lang="en-US" altLang="zh-CN" sz="2800" b="1" dirty="0">
                <a:latin typeface="楷体_GB2312" pitchFamily="49" charset="-122"/>
              </a:rPr>
              <a:t>p2</a:t>
            </a:r>
            <a:r>
              <a:rPr lang="zh-CN" altLang="en-US" sz="2800" b="1" dirty="0">
                <a:latin typeface="楷体_GB2312" pitchFamily="49" charset="-122"/>
              </a:rPr>
              <a:t>不指向同一数组，则比较无意义</a:t>
            </a:r>
            <a:endParaRPr lang="zh-CN" altLang="en-US" sz="2800" b="1" dirty="0">
              <a:latin typeface="楷体_GB2312" pitchFamily="49" charset="-122"/>
            </a:endParaRPr>
          </a:p>
        </p:txBody>
      </p:sp>
      <p:sp>
        <p:nvSpPr>
          <p:cNvPr id="41987" name="Rectangle 2"/>
          <p:cNvSpPr>
            <a:spLocks noGrp="1" noChangeArrowheads="1"/>
          </p:cNvSpPr>
          <p:nvPr>
            <p:ph type="title"/>
          </p:nvPr>
        </p:nvSpPr>
        <p:spPr>
          <a:xfrm>
            <a:off x="838200" y="2"/>
            <a:ext cx="8229600" cy="963613"/>
          </a:xfrm>
          <a:noFill/>
        </p:spPr>
        <p:txBody>
          <a:bodyPr/>
          <a:lstStyle/>
          <a:p>
            <a:pPr algn="l" eaLnBrk="1" hangingPunct="1"/>
            <a:r>
              <a:rPr lang="zh-CN" altLang="en-US" sz="4000" b="1">
                <a:solidFill>
                  <a:srgbClr val="FF0000"/>
                </a:solidFill>
              </a:rPr>
              <a:t>指针运算——关系运算</a:t>
            </a:r>
            <a:endParaRPr lang="zh-CN" altLang="en-US" sz="4000" b="1">
              <a:solidFill>
                <a:srgbClr val="FF0000"/>
              </a:solidFill>
            </a:endParaRPr>
          </a:p>
        </p:txBody>
      </p:sp>
      <p:sp>
        <p:nvSpPr>
          <p:cNvPr id="41988"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14ADB64-34F9-494A-95C5-5682FB8EF084}" type="slidenum">
              <a:rPr lang="zh-CN" altLang="en-US" b="0">
                <a:solidFill>
                  <a:srgbClr val="000000"/>
                </a:solidFill>
              </a:rPr>
            </a:fld>
            <a:endParaRPr lang="zh-CN" altLang="en-US" b="0">
              <a:solidFill>
                <a:srgbClr val="000000"/>
              </a:solidFill>
            </a:endParaRPr>
          </a:p>
        </p:txBody>
      </p:sp>
      <p:sp>
        <p:nvSpPr>
          <p:cNvPr id="41989" name="矩形 1"/>
          <p:cNvSpPr>
            <a:spLocks noChangeArrowheads="1"/>
          </p:cNvSpPr>
          <p:nvPr/>
        </p:nvSpPr>
        <p:spPr bwMode="auto">
          <a:xfrm>
            <a:off x="731228" y="860425"/>
            <a:ext cx="821787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zh-CN" altLang="en-US" sz="2800">
                <a:solidFill>
                  <a:srgbClr val="000000"/>
                </a:solidFill>
                <a:latin typeface="楷体" panose="02010609060101010101" pitchFamily="49" charset="-122"/>
                <a:ea typeface="楷体" panose="02010609060101010101" pitchFamily="49" charset="-122"/>
              </a:rPr>
              <a:t>    要求参与比较的两个指针的</a:t>
            </a:r>
            <a:r>
              <a:rPr lang="zh-CN" altLang="en-US" sz="2800">
                <a:latin typeface="楷体" panose="02010609060101010101" pitchFamily="49" charset="-122"/>
                <a:ea typeface="楷体" panose="02010609060101010101" pitchFamily="49" charset="-122"/>
              </a:rPr>
              <a:t>基类型必须一致</a:t>
            </a:r>
            <a:r>
              <a:rPr lang="zh-CN" altLang="en-US" sz="2800">
                <a:solidFill>
                  <a:srgbClr val="000000"/>
                </a:solidFill>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指向同一个数组</a:t>
            </a:r>
            <a:r>
              <a:rPr lang="zh-CN" altLang="en-US" sz="2800">
                <a:solidFill>
                  <a:srgbClr val="000000"/>
                </a:solidFill>
                <a:latin typeface="楷体" panose="02010609060101010101" pitchFamily="49" charset="-122"/>
                <a:ea typeface="楷体" panose="02010609060101010101" pitchFamily="49" charset="-122"/>
              </a:rPr>
              <a:t>中的不同元素的两个指针可以进行各种关系运算。两个指针的关系运算表示它们所指向的变量在内存中的前后位置关系。 </a:t>
            </a:r>
            <a:endParaRPr lang="zh-CN" altLang="en-US" sz="2800">
              <a:solidFill>
                <a:srgbClr val="000000"/>
              </a:solidFill>
              <a:latin typeface="楷体" panose="02010609060101010101" pitchFamily="49" charset="-122"/>
              <a:ea typeface="楷体" panose="02010609060101010101" pitchFamily="49" charset="-122"/>
            </a:endParaRPr>
          </a:p>
        </p:txBody>
      </p:sp>
      <p:sp>
        <p:nvSpPr>
          <p:cNvPr id="41990" name="矩形 2"/>
          <p:cNvSpPr>
            <a:spLocks noChangeArrowheads="1"/>
          </p:cNvSpPr>
          <p:nvPr/>
        </p:nvSpPr>
        <p:spPr bwMode="auto">
          <a:xfrm>
            <a:off x="930521" y="5367340"/>
            <a:ext cx="782075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zh-CN" altLang="en-US" sz="2800" dirty="0">
                <a:solidFill>
                  <a:srgbClr val="000000"/>
                </a:solidFill>
                <a:latin typeface="楷体" panose="02010609060101010101" pitchFamily="49" charset="-122"/>
                <a:ea typeface="楷体" panose="02010609060101010101" pitchFamily="49" charset="-122"/>
              </a:rPr>
              <a:t>指针不与非指针量进行比较，但可与</a:t>
            </a:r>
            <a:r>
              <a:rPr lang="en-US" altLang="zh-CN" sz="2800" dirty="0">
                <a:solidFill>
                  <a:srgbClr val="000000"/>
                </a:solidFill>
                <a:latin typeface="楷体" panose="02010609060101010101" pitchFamily="49" charset="-122"/>
                <a:ea typeface="楷体" panose="02010609060101010101" pitchFamily="49" charset="-122"/>
              </a:rPr>
              <a:t>NULL(</a:t>
            </a:r>
            <a:r>
              <a:rPr lang="zh-CN" altLang="en-US" sz="2800" dirty="0">
                <a:solidFill>
                  <a:srgbClr val="000000"/>
                </a:solidFill>
                <a:latin typeface="楷体" panose="02010609060101010101" pitchFamily="49" charset="-122"/>
                <a:ea typeface="楷体" panose="02010609060101010101" pitchFamily="49" charset="-122"/>
              </a:rPr>
              <a:t>即</a:t>
            </a:r>
            <a:r>
              <a:rPr lang="en-US" altLang="zh-CN" sz="2800" dirty="0">
                <a:solidFill>
                  <a:srgbClr val="000000"/>
                </a:solidFill>
                <a:latin typeface="楷体" panose="02010609060101010101" pitchFamily="49" charset="-122"/>
                <a:ea typeface="楷体" panose="02010609060101010101" pitchFamily="49" charset="-122"/>
              </a:rPr>
              <a:t>0</a:t>
            </a:r>
            <a:r>
              <a:rPr lang="zh-CN" altLang="en-US" sz="2800" dirty="0">
                <a:solidFill>
                  <a:srgbClr val="000000"/>
                </a:solidFill>
                <a:latin typeface="楷体" panose="02010609060101010101" pitchFamily="49" charset="-122"/>
                <a:ea typeface="楷体" panose="02010609060101010101" pitchFamily="49" charset="-122"/>
              </a:rPr>
              <a:t>值</a:t>
            </a:r>
            <a:r>
              <a:rPr lang="en-US" altLang="zh-CN"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进行等或不等的关系运算。判断</a:t>
            </a:r>
            <a:r>
              <a:rPr lang="en-US" altLang="zh-CN" sz="2800" dirty="0">
                <a:solidFill>
                  <a:srgbClr val="000000"/>
                </a:solidFill>
                <a:latin typeface="楷体" panose="02010609060101010101" pitchFamily="49" charset="-122"/>
                <a:ea typeface="楷体" panose="02010609060101010101" pitchFamily="49" charset="-122"/>
              </a:rPr>
              <a:t>p</a:t>
            </a:r>
            <a:r>
              <a:rPr lang="zh-CN" altLang="en-US" sz="2800" dirty="0">
                <a:solidFill>
                  <a:srgbClr val="000000"/>
                </a:solidFill>
                <a:latin typeface="楷体" panose="02010609060101010101" pitchFamily="49" charset="-122"/>
                <a:ea typeface="楷体" panose="02010609060101010101" pitchFamily="49" charset="-122"/>
              </a:rPr>
              <a:t>是否为空指针：                </a:t>
            </a:r>
            <a:r>
              <a:rPr lang="en-US" altLang="zh-CN" sz="2800" dirty="0">
                <a:solidFill>
                  <a:srgbClr val="000000"/>
                </a:solidFill>
                <a:latin typeface="楷体" panose="02010609060101010101" pitchFamily="49" charset="-122"/>
                <a:ea typeface="楷体" panose="02010609060101010101" pitchFamily="49" charset="-122"/>
              </a:rPr>
              <a:t>p==NULL</a:t>
            </a:r>
            <a:r>
              <a:rPr lang="zh-CN" altLang="en-US" sz="2800" dirty="0">
                <a:solidFill>
                  <a:srgbClr val="000000"/>
                </a:solidFill>
                <a:latin typeface="楷体" panose="02010609060101010101" pitchFamily="49" charset="-122"/>
                <a:ea typeface="楷体" panose="02010609060101010101" pitchFamily="49" charset="-122"/>
              </a:rPr>
              <a:t>或</a:t>
            </a:r>
            <a:r>
              <a:rPr lang="en-US" altLang="zh-CN" sz="2800" dirty="0">
                <a:solidFill>
                  <a:srgbClr val="000000"/>
                </a:solidFill>
                <a:latin typeface="楷体" panose="02010609060101010101" pitchFamily="49" charset="-122"/>
                <a:ea typeface="楷体" panose="02010609060101010101" pitchFamily="49" charset="-122"/>
              </a:rPr>
              <a:t>p!=NULL</a:t>
            </a:r>
            <a:endParaRPr lang="en-US" altLang="zh-CN" sz="2800" dirty="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idx="1"/>
          </p:nvPr>
        </p:nvSpPr>
        <p:spPr>
          <a:xfrm>
            <a:off x="1065336" y="1412875"/>
            <a:ext cx="7703526" cy="4351338"/>
          </a:xfrm>
        </p:spPr>
        <p:txBody>
          <a:bodyPr/>
          <a:lstStyle/>
          <a:p>
            <a:pPr eaLnBrk="1" hangingPunct="1">
              <a:lnSpc>
                <a:spcPct val="90000"/>
              </a:lnSpc>
            </a:pPr>
            <a:r>
              <a:rPr lang="zh-CN" altLang="en-US" b="1">
                <a:latin typeface="楷体_GB2312" pitchFamily="49" charset="-122"/>
              </a:rPr>
              <a:t>指针为函数提供修改变量值的手段 </a:t>
            </a:r>
            <a:endParaRPr lang="zh-CN" altLang="en-US" b="1">
              <a:latin typeface="楷体_GB2312" pitchFamily="49" charset="-122"/>
            </a:endParaRPr>
          </a:p>
          <a:p>
            <a:pPr eaLnBrk="1" hangingPunct="1">
              <a:lnSpc>
                <a:spcPct val="90000"/>
              </a:lnSpc>
            </a:pPr>
            <a:r>
              <a:rPr lang="zh-CN" altLang="en-US" b="1">
                <a:latin typeface="楷体_GB2312" pitchFamily="49" charset="-122"/>
              </a:rPr>
              <a:t>指针可以改善某些子程序的效率</a:t>
            </a:r>
            <a:endParaRPr lang="zh-CN" altLang="en-US" b="1">
              <a:latin typeface="楷体_GB2312" pitchFamily="49" charset="-122"/>
            </a:endParaRPr>
          </a:p>
          <a:p>
            <a:pPr eaLnBrk="1" hangingPunct="1">
              <a:lnSpc>
                <a:spcPct val="90000"/>
              </a:lnSpc>
            </a:pPr>
            <a:r>
              <a:rPr lang="zh-CN" altLang="en-US" b="1">
                <a:latin typeface="楷体_GB2312" pitchFamily="49" charset="-122"/>
              </a:rPr>
              <a:t>指针为</a:t>
            </a:r>
            <a:r>
              <a:rPr lang="en-US" altLang="zh-CN" b="1">
                <a:latin typeface="楷体_GB2312" pitchFamily="49" charset="-122"/>
              </a:rPr>
              <a:t>C</a:t>
            </a:r>
            <a:r>
              <a:rPr lang="zh-CN" altLang="en-US" b="1">
                <a:latin typeface="楷体_GB2312" pitchFamily="49" charset="-122"/>
              </a:rPr>
              <a:t>的动态内存分配系统提供支持 </a:t>
            </a:r>
            <a:endParaRPr lang="zh-CN" altLang="en-US" b="1">
              <a:latin typeface="楷体_GB2312" pitchFamily="49" charset="-122"/>
            </a:endParaRPr>
          </a:p>
          <a:p>
            <a:pPr eaLnBrk="1" hangingPunct="1">
              <a:lnSpc>
                <a:spcPct val="90000"/>
              </a:lnSpc>
            </a:pPr>
            <a:r>
              <a:rPr lang="zh-CN" altLang="en-US" b="1">
                <a:latin typeface="楷体_GB2312" pitchFamily="49" charset="-122"/>
              </a:rPr>
              <a:t>指针为动态数据结构提供支持 </a:t>
            </a:r>
            <a:endParaRPr lang="zh-CN" altLang="en-US" b="1">
              <a:latin typeface="楷体_GB2312" pitchFamily="49" charset="-122"/>
            </a:endParaRPr>
          </a:p>
          <a:p>
            <a:pPr lvl="1" eaLnBrk="1" hangingPunct="1">
              <a:lnSpc>
                <a:spcPct val="90000"/>
              </a:lnSpc>
            </a:pPr>
            <a:r>
              <a:rPr lang="zh-CN" altLang="en-US" b="1">
                <a:latin typeface="楷体_GB2312" pitchFamily="49" charset="-122"/>
              </a:rPr>
              <a:t>链表</a:t>
            </a:r>
            <a:r>
              <a:rPr lang="en-US" altLang="zh-CN" b="1">
                <a:latin typeface="楷体_GB2312" pitchFamily="49" charset="-122"/>
              </a:rPr>
              <a:t>list</a:t>
            </a:r>
            <a:endParaRPr lang="zh-CN" altLang="en-US" b="1">
              <a:latin typeface="楷体_GB2312" pitchFamily="49" charset="-122"/>
            </a:endParaRPr>
          </a:p>
          <a:p>
            <a:pPr lvl="1" eaLnBrk="1" hangingPunct="1">
              <a:lnSpc>
                <a:spcPct val="90000"/>
              </a:lnSpc>
            </a:pPr>
            <a:r>
              <a:rPr lang="zh-CN" altLang="en-US" b="1">
                <a:latin typeface="楷体_GB2312" pitchFamily="49" charset="-122"/>
              </a:rPr>
              <a:t>队列</a:t>
            </a:r>
            <a:r>
              <a:rPr lang="en-US" altLang="zh-CN" b="1">
                <a:latin typeface="楷体_GB2312" pitchFamily="49" charset="-122"/>
              </a:rPr>
              <a:t>queue</a:t>
            </a:r>
            <a:endParaRPr lang="zh-CN" altLang="en-US" b="1">
              <a:latin typeface="楷体_GB2312" pitchFamily="49" charset="-122"/>
            </a:endParaRPr>
          </a:p>
          <a:p>
            <a:pPr lvl="1" eaLnBrk="1" hangingPunct="1">
              <a:lnSpc>
                <a:spcPct val="90000"/>
              </a:lnSpc>
            </a:pPr>
            <a:r>
              <a:rPr lang="zh-CN" altLang="en-US" b="1">
                <a:latin typeface="楷体_GB2312" pitchFamily="49" charset="-122"/>
              </a:rPr>
              <a:t>二叉树</a:t>
            </a:r>
            <a:r>
              <a:rPr lang="en-US" altLang="zh-CN" b="1">
                <a:latin typeface="楷体_GB2312" pitchFamily="49" charset="-122"/>
              </a:rPr>
              <a:t>binary-tree</a:t>
            </a:r>
            <a:endParaRPr lang="en-US" altLang="zh-CN" b="1">
              <a:latin typeface="楷体_GB2312" pitchFamily="49" charset="-122"/>
            </a:endParaRPr>
          </a:p>
          <a:p>
            <a:pPr lvl="1" eaLnBrk="1" hangingPunct="1">
              <a:lnSpc>
                <a:spcPct val="90000"/>
              </a:lnSpc>
            </a:pPr>
            <a:r>
              <a:rPr lang="en-US" altLang="zh-CN" b="1"/>
              <a:t>……</a:t>
            </a:r>
            <a:endParaRPr lang="en-US" altLang="zh-CN" b="1">
              <a:latin typeface="楷体_GB2312" pitchFamily="49" charset="-122"/>
            </a:endParaRPr>
          </a:p>
        </p:txBody>
      </p:sp>
      <p:sp>
        <p:nvSpPr>
          <p:cNvPr id="43011" name="Rectangle 2"/>
          <p:cNvSpPr>
            <a:spLocks noGrp="1" noChangeArrowheads="1"/>
          </p:cNvSpPr>
          <p:nvPr>
            <p:ph type="title"/>
          </p:nvPr>
        </p:nvSpPr>
        <p:spPr>
          <a:noFill/>
        </p:spPr>
        <p:txBody>
          <a:bodyPr/>
          <a:lstStyle/>
          <a:p>
            <a:pPr algn="l" eaLnBrk="1" hangingPunct="1"/>
            <a:r>
              <a:rPr lang="zh-CN" altLang="en-US" sz="4000" b="1">
                <a:solidFill>
                  <a:srgbClr val="FF0000"/>
                </a:solidFill>
              </a:rPr>
              <a:t>为什么引入指针的概念 </a:t>
            </a:r>
            <a:endParaRPr lang="zh-CN" altLang="en-US" sz="4000" b="1">
              <a:solidFill>
                <a:srgbClr val="FF0000"/>
              </a:solidFill>
            </a:endParaRPr>
          </a:p>
        </p:txBody>
      </p:sp>
      <p:sp>
        <p:nvSpPr>
          <p:cNvPr id="4301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02772F7-C7F0-4624-B661-020D3D19AC6D}" type="slidenum">
              <a:rPr lang="zh-CN" altLang="en-US" b="0">
                <a:solidFill>
                  <a:srgbClr val="000000"/>
                </a:solidFill>
              </a:rPr>
            </a:fld>
            <a:endParaRPr lang="zh-CN" altLang="en-US" b="0">
              <a:solidFill>
                <a:srgbClr val="000000"/>
              </a:solidFill>
            </a:endParaRPr>
          </a:p>
        </p:txBody>
      </p:sp>
      <p:pic>
        <p:nvPicPr>
          <p:cNvPr id="43013" name="Picture 4"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0" end="0"/>
                                            </p:txEl>
                                          </p:spTgt>
                                        </p:tgtEl>
                                        <p:attrNameLst>
                                          <p:attrName>style.visibility</p:attrName>
                                        </p:attrNameLst>
                                      </p:cBhvr>
                                      <p:to>
                                        <p:strVal val="visible"/>
                                      </p:to>
                                    </p:set>
                                    <p:animEffect transition="in" filter="blinds(horizontal)">
                                      <p:cBhvr>
                                        <p:cTn id="7" dur="500"/>
                                        <p:tgtEl>
                                          <p:spTgt spid="72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12" dur="500"/>
                                        <p:tgtEl>
                                          <p:spTgt spid="72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2" end="2"/>
                                            </p:txEl>
                                          </p:spTgt>
                                        </p:tgtEl>
                                        <p:attrNameLst>
                                          <p:attrName>style.visibility</p:attrName>
                                        </p:attrNameLst>
                                      </p:cBhvr>
                                      <p:to>
                                        <p:strVal val="visible"/>
                                      </p:to>
                                    </p:set>
                                    <p:animEffect transition="in" filter="blinds(horizontal)">
                                      <p:cBhvr>
                                        <p:cTn id="17" dur="500"/>
                                        <p:tgtEl>
                                          <p:spTgt spid="72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8067">
                                            <p:txEl>
                                              <p:pRg st="3" end="3"/>
                                            </p:txEl>
                                          </p:spTgt>
                                        </p:tgtEl>
                                        <p:attrNameLst>
                                          <p:attrName>style.visibility</p:attrName>
                                        </p:attrNameLst>
                                      </p:cBhvr>
                                      <p:to>
                                        <p:strVal val="visible"/>
                                      </p:to>
                                    </p:set>
                                    <p:animEffect transition="in" filter="blinds(horizontal)">
                                      <p:cBhvr>
                                        <p:cTn id="22" dur="500"/>
                                        <p:tgtEl>
                                          <p:spTgt spid="728067">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28067">
                                            <p:txEl>
                                              <p:pRg st="4" end="4"/>
                                            </p:txEl>
                                          </p:spTgt>
                                        </p:tgtEl>
                                        <p:attrNameLst>
                                          <p:attrName>style.visibility</p:attrName>
                                        </p:attrNameLst>
                                      </p:cBhvr>
                                      <p:to>
                                        <p:strVal val="visible"/>
                                      </p:to>
                                    </p:set>
                                    <p:animEffect transition="in" filter="blinds(horizontal)">
                                      <p:cBhvr>
                                        <p:cTn id="25" dur="500"/>
                                        <p:tgtEl>
                                          <p:spTgt spid="72806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28067">
                                            <p:txEl>
                                              <p:pRg st="5" end="5"/>
                                            </p:txEl>
                                          </p:spTgt>
                                        </p:tgtEl>
                                        <p:attrNameLst>
                                          <p:attrName>style.visibility</p:attrName>
                                        </p:attrNameLst>
                                      </p:cBhvr>
                                      <p:to>
                                        <p:strVal val="visible"/>
                                      </p:to>
                                    </p:set>
                                    <p:animEffect transition="in" filter="blinds(horizontal)">
                                      <p:cBhvr>
                                        <p:cTn id="28" dur="500"/>
                                        <p:tgtEl>
                                          <p:spTgt spid="72806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28067">
                                            <p:txEl>
                                              <p:pRg st="6" end="6"/>
                                            </p:txEl>
                                          </p:spTgt>
                                        </p:tgtEl>
                                        <p:attrNameLst>
                                          <p:attrName>style.visibility</p:attrName>
                                        </p:attrNameLst>
                                      </p:cBhvr>
                                      <p:to>
                                        <p:strVal val="visible"/>
                                      </p:to>
                                    </p:set>
                                    <p:animEffect transition="in" filter="blinds(horizontal)">
                                      <p:cBhvr>
                                        <p:cTn id="31" dur="500"/>
                                        <p:tgtEl>
                                          <p:spTgt spid="728067">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28067">
                                            <p:txEl>
                                              <p:pRg st="7" end="7"/>
                                            </p:txEl>
                                          </p:spTgt>
                                        </p:tgtEl>
                                        <p:attrNameLst>
                                          <p:attrName>style.visibility</p:attrName>
                                        </p:attrNameLst>
                                      </p:cBhvr>
                                      <p:to>
                                        <p:strVal val="visible"/>
                                      </p:to>
                                    </p:set>
                                    <p:animEffect transition="in" filter="blinds(horizontal)">
                                      <p:cBhvr>
                                        <p:cTn id="34" dur="500"/>
                                        <p:tgtEl>
                                          <p:spTgt spid="72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Rectangle 3"/>
          <p:cNvSpPr>
            <a:spLocks noGrp="1" noChangeArrowheads="1"/>
          </p:cNvSpPr>
          <p:nvPr>
            <p:ph idx="1"/>
          </p:nvPr>
        </p:nvSpPr>
        <p:spPr>
          <a:xfrm>
            <a:off x="838200" y="1843088"/>
            <a:ext cx="8229600" cy="3346450"/>
          </a:xfrm>
        </p:spPr>
        <p:txBody>
          <a:bodyPr/>
          <a:lstStyle/>
          <a:p>
            <a:pPr lvl="1" eaLnBrk="1" hangingPunct="1">
              <a:lnSpc>
                <a:spcPct val="150000"/>
              </a:lnSpc>
            </a:pPr>
            <a:r>
              <a:rPr lang="zh-CN" altLang="en-US" sz="3200" b="1"/>
              <a:t>永远要清楚每个指针指向了哪里</a:t>
            </a:r>
            <a:endParaRPr lang="zh-CN" altLang="en-US" sz="3200" b="1"/>
          </a:p>
          <a:p>
            <a:pPr lvl="3" eaLnBrk="1" hangingPunct="1">
              <a:lnSpc>
                <a:spcPct val="150000"/>
              </a:lnSpc>
            </a:pPr>
            <a:r>
              <a:rPr lang="zh-CN" altLang="en-US" sz="2800" b="1"/>
              <a:t>地址值的有效性</a:t>
            </a:r>
            <a:endParaRPr lang="zh-CN" altLang="en-US" sz="2800" b="1"/>
          </a:p>
          <a:p>
            <a:pPr lvl="1" eaLnBrk="1" hangingPunct="1">
              <a:lnSpc>
                <a:spcPct val="150000"/>
              </a:lnSpc>
            </a:pPr>
            <a:r>
              <a:rPr lang="zh-CN" altLang="en-US" sz="3200" b="1"/>
              <a:t>永远要清楚指针指向的是什么</a:t>
            </a:r>
            <a:endParaRPr lang="zh-CN" altLang="en-US" sz="3200" b="1"/>
          </a:p>
          <a:p>
            <a:pPr lvl="3" eaLnBrk="1" hangingPunct="1">
              <a:lnSpc>
                <a:spcPct val="150000"/>
              </a:lnSpc>
            </a:pPr>
            <a:r>
              <a:rPr lang="zh-CN" altLang="en-US" sz="2800" b="1"/>
              <a:t>（间接）访问的变量的正确性</a:t>
            </a:r>
            <a:endParaRPr lang="zh-CN" altLang="en-US" sz="2800" b="1"/>
          </a:p>
        </p:txBody>
      </p:sp>
      <p:sp>
        <p:nvSpPr>
          <p:cNvPr id="44035" name="Rectangle 2"/>
          <p:cNvSpPr>
            <a:spLocks noGrp="1" noChangeArrowheads="1"/>
          </p:cNvSpPr>
          <p:nvPr>
            <p:ph type="title"/>
          </p:nvPr>
        </p:nvSpPr>
        <p:spPr>
          <a:xfrm>
            <a:off x="838200" y="657225"/>
            <a:ext cx="8229600" cy="1143000"/>
          </a:xfrm>
          <a:noFill/>
        </p:spPr>
        <p:txBody>
          <a:bodyPr/>
          <a:lstStyle/>
          <a:p>
            <a:pPr algn="l" eaLnBrk="1" hangingPunct="1"/>
            <a:r>
              <a:rPr lang="zh-CN" altLang="en-US" sz="4000" b="1">
                <a:solidFill>
                  <a:srgbClr val="FF0000"/>
                </a:solidFill>
              </a:rPr>
              <a:t>指针的使用原则</a:t>
            </a:r>
            <a:endParaRPr lang="zh-CN" altLang="en-US" sz="4000" b="1">
              <a:solidFill>
                <a:srgbClr val="FF0000"/>
              </a:solidFill>
            </a:endParaRPr>
          </a:p>
        </p:txBody>
      </p:sp>
      <p:sp>
        <p:nvSpPr>
          <p:cNvPr id="4403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520D844-980F-42A9-98DC-61DC10C1E18B}" type="slidenum">
              <a:rPr lang="zh-CN" altLang="en-US" b="0">
                <a:solidFill>
                  <a:srgbClr val="000000"/>
                </a:solidFill>
              </a:rPr>
            </a:fld>
            <a:endParaRPr lang="zh-CN" altLang="en-US" b="0">
              <a:solidFill>
                <a:srgbClr val="000000"/>
              </a:solidFill>
            </a:endParaRPr>
          </a:p>
        </p:txBody>
      </p:sp>
      <p:pic>
        <p:nvPicPr>
          <p:cNvPr id="44037" name="Picture 4"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Effect transition="in" filter="blinds(horizontal)">
                                      <p:cBhvr>
                                        <p:cTn id="7" dur="500"/>
                                        <p:tgtEl>
                                          <p:spTgt spid="7290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9091">
                                            <p:txEl>
                                              <p:pRg st="1" end="1"/>
                                            </p:txEl>
                                          </p:spTgt>
                                        </p:tgtEl>
                                        <p:attrNameLst>
                                          <p:attrName>style.visibility</p:attrName>
                                        </p:attrNameLst>
                                      </p:cBhvr>
                                      <p:to>
                                        <p:strVal val="visible"/>
                                      </p:to>
                                    </p:set>
                                    <p:animEffect transition="in" filter="blinds(horizontal)">
                                      <p:cBhvr>
                                        <p:cTn id="10" dur="500"/>
                                        <p:tgtEl>
                                          <p:spTgt spid="7290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29091">
                                            <p:txEl>
                                              <p:pRg st="2" end="2"/>
                                            </p:txEl>
                                          </p:spTgt>
                                        </p:tgtEl>
                                        <p:attrNameLst>
                                          <p:attrName>style.visibility</p:attrName>
                                        </p:attrNameLst>
                                      </p:cBhvr>
                                      <p:to>
                                        <p:strVal val="visible"/>
                                      </p:to>
                                    </p:set>
                                    <p:animEffect transition="in" filter="blinds(horizontal)">
                                      <p:cBhvr>
                                        <p:cTn id="15" dur="500"/>
                                        <p:tgtEl>
                                          <p:spTgt spid="72909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29091">
                                            <p:txEl>
                                              <p:pRg st="3" end="3"/>
                                            </p:txEl>
                                          </p:spTgt>
                                        </p:tgtEl>
                                        <p:attrNameLst>
                                          <p:attrName>style.visibility</p:attrName>
                                        </p:attrNameLst>
                                      </p:cBhvr>
                                      <p:to>
                                        <p:strVal val="visible"/>
                                      </p:to>
                                    </p:set>
                                    <p:animEffect transition="in" filter="blinds(horizontal)">
                                      <p:cBhvr>
                                        <p:cTn id="18" dur="500"/>
                                        <p:tgtEl>
                                          <p:spTgt spid="72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Rectangle 3"/>
          <p:cNvSpPr>
            <a:spLocks noGrp="1" noChangeArrowheads="1"/>
          </p:cNvSpPr>
          <p:nvPr>
            <p:ph idx="1"/>
          </p:nvPr>
        </p:nvSpPr>
        <p:spPr>
          <a:xfrm>
            <a:off x="638908" y="1660527"/>
            <a:ext cx="8428892" cy="3890963"/>
          </a:xfrm>
        </p:spPr>
        <p:txBody>
          <a:bodyPr/>
          <a:lstStyle/>
          <a:p>
            <a:pPr eaLnBrk="1" hangingPunct="1"/>
            <a:r>
              <a:rPr lang="zh-CN" altLang="en-US" sz="2800" b="1">
                <a:latin typeface="楷体" panose="02010609060101010101" pitchFamily="49" charset="-122"/>
                <a:ea typeface="楷体" panose="02010609060101010101" pitchFamily="49" charset="-122"/>
              </a:rPr>
              <a:t>指针指向非其定义时声明的数据类型，将引起</a:t>
            </a:r>
            <a:r>
              <a:rPr lang="en-US" altLang="zh-CN" sz="2800" b="1">
                <a:solidFill>
                  <a:srgbClr val="FF0000"/>
                </a:solidFill>
                <a:latin typeface="楷体" panose="02010609060101010101" pitchFamily="49" charset="-122"/>
                <a:ea typeface="楷体" panose="02010609060101010101" pitchFamily="49" charset="-122"/>
              </a:rPr>
              <a:t>warning</a:t>
            </a:r>
            <a:endParaRPr lang="en-US" altLang="zh-CN" sz="2800" b="1">
              <a:solidFill>
                <a:srgbClr val="FF0000"/>
              </a:solidFill>
              <a:latin typeface="楷体" panose="02010609060101010101" pitchFamily="49" charset="-122"/>
              <a:ea typeface="楷体" panose="02010609060101010101" pitchFamily="49" charset="-122"/>
            </a:endParaRPr>
          </a:p>
          <a:p>
            <a:pPr eaLnBrk="1" hangingPunct="1"/>
            <a:r>
              <a:rPr lang="en-US" altLang="zh-CN" sz="2800" b="1">
                <a:solidFill>
                  <a:srgbClr val="0000FF"/>
                </a:solidFill>
                <a:latin typeface="楷体" panose="02010609060101010101" pitchFamily="49" charset="-122"/>
                <a:ea typeface="楷体" panose="02010609060101010101" pitchFamily="49" charset="-122"/>
              </a:rPr>
              <a:t>void</a:t>
            </a:r>
            <a:r>
              <a:rPr lang="en-US" altLang="zh-CN" sz="2800" b="1">
                <a:solidFill>
                  <a:srgbClr val="000000"/>
                </a:solidFill>
                <a:latin typeface="楷体" panose="02010609060101010101" pitchFamily="49" charset="-122"/>
                <a:ea typeface="楷体" panose="02010609060101010101" pitchFamily="49" charset="-122"/>
              </a:rPr>
              <a:t>*</a:t>
            </a:r>
            <a:r>
              <a:rPr lang="zh-CN" altLang="en-US" sz="2800" b="1">
                <a:latin typeface="楷体" panose="02010609060101010101" pitchFamily="49" charset="-122"/>
                <a:ea typeface="楷体" panose="02010609060101010101" pitchFamily="49" charset="-122"/>
              </a:rPr>
              <a:t>类型的指针可以指向任意类型的变量</a:t>
            </a:r>
            <a:endParaRPr lang="en-US" altLang="zh-CN" sz="2800" b="1">
              <a:solidFill>
                <a:srgbClr val="000000"/>
              </a:solidFill>
              <a:latin typeface="楷体" panose="02010609060101010101" pitchFamily="49" charset="-122"/>
              <a:ea typeface="楷体" panose="02010609060101010101" pitchFamily="49" charset="-122"/>
            </a:endParaRPr>
          </a:p>
          <a:p>
            <a:pPr eaLnBrk="1" hangingPunct="1"/>
            <a:r>
              <a:rPr lang="zh-CN" altLang="en-US" sz="2800" b="1">
                <a:latin typeface="楷体" panose="02010609060101010101" pitchFamily="49" charset="-122"/>
                <a:ea typeface="楷体" panose="02010609060101010101" pitchFamily="49" charset="-122"/>
              </a:rPr>
              <a:t>指针在初始化时一般</a:t>
            </a:r>
            <a:r>
              <a:rPr lang="en-US" altLang="zh-CN" sz="2800" b="1">
                <a:solidFill>
                  <a:srgbClr val="0000FF"/>
                </a:solidFill>
                <a:latin typeface="楷体" panose="02010609060101010101" pitchFamily="49" charset="-122"/>
                <a:ea typeface="楷体" panose="02010609060101010101" pitchFamily="49" charset="-122"/>
              </a:rPr>
              <a:t>int</a:t>
            </a:r>
            <a:r>
              <a:rPr lang="en-US" altLang="zh-CN" sz="2800" b="1">
                <a:solidFill>
                  <a:srgbClr val="000000"/>
                </a:solidFill>
                <a:latin typeface="楷体" panose="02010609060101010101" pitchFamily="49" charset="-122"/>
                <a:ea typeface="楷体" panose="02010609060101010101" pitchFamily="49" charset="-122"/>
              </a:rPr>
              <a:t> *p=NULL;</a:t>
            </a:r>
            <a:endParaRPr lang="en-US" altLang="zh-CN" sz="2800" b="1">
              <a:solidFill>
                <a:srgbClr val="000000"/>
              </a:solidFill>
              <a:latin typeface="楷体" panose="02010609060101010101" pitchFamily="49" charset="-122"/>
              <a:ea typeface="楷体" panose="02010609060101010101" pitchFamily="49" charset="-122"/>
            </a:endParaRPr>
          </a:p>
          <a:p>
            <a:pPr lvl="1" eaLnBrk="1" hangingPunct="1"/>
            <a:r>
              <a:rPr lang="en-US" altLang="zh-CN" b="1">
                <a:solidFill>
                  <a:srgbClr val="000000"/>
                </a:solidFill>
                <a:latin typeface="楷体" panose="02010609060101010101" pitchFamily="49" charset="-122"/>
                <a:ea typeface="楷体" panose="02010609060101010101" pitchFamily="49" charset="-122"/>
              </a:rPr>
              <a:t>NULL</a:t>
            </a:r>
            <a:r>
              <a:rPr lang="zh-CN" altLang="en-US" b="1">
                <a:latin typeface="楷体" panose="02010609060101010101" pitchFamily="49" charset="-122"/>
                <a:ea typeface="楷体" panose="02010609060101010101" pitchFamily="49" charset="-122"/>
              </a:rPr>
              <a:t>表示空指针，即无效指针，不指向任何内存单元</a:t>
            </a:r>
            <a:endParaRPr lang="zh-CN" altLang="en-US"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只是逻辑上无效，并不是真正地无效</a:t>
            </a:r>
            <a:endParaRPr lang="zh-CN" altLang="en-US" b="1">
              <a:latin typeface="楷体" panose="02010609060101010101" pitchFamily="49" charset="-122"/>
              <a:ea typeface="楷体" panose="02010609060101010101" pitchFamily="49" charset="-122"/>
            </a:endParaRPr>
          </a:p>
          <a:p>
            <a:pPr eaLnBrk="1" hangingPunct="1"/>
            <a:r>
              <a:rPr lang="zh-CN" altLang="en-US" sz="2800" b="1">
                <a:latin typeface="楷体" panose="02010609060101010101" pitchFamily="49" charset="-122"/>
                <a:ea typeface="楷体" panose="02010609060101010101" pitchFamily="49" charset="-122"/>
              </a:rPr>
              <a:t>如果指针指向一个非你控制的内存空间，并对该空间进行访问，将可能造成危险</a:t>
            </a:r>
            <a:endParaRPr lang="en-US" altLang="zh-CN" sz="2800" b="1">
              <a:latin typeface="楷体" panose="02010609060101010101" pitchFamily="49" charset="-122"/>
              <a:ea typeface="楷体" panose="02010609060101010101" pitchFamily="49" charset="-122"/>
            </a:endParaRPr>
          </a:p>
        </p:txBody>
      </p:sp>
      <p:sp>
        <p:nvSpPr>
          <p:cNvPr id="45059" name="Rectangle 2"/>
          <p:cNvSpPr>
            <a:spLocks noGrp="1" noChangeArrowheads="1"/>
          </p:cNvSpPr>
          <p:nvPr>
            <p:ph type="title"/>
          </p:nvPr>
        </p:nvSpPr>
        <p:spPr>
          <a:noFill/>
        </p:spPr>
        <p:txBody>
          <a:bodyPr/>
          <a:lstStyle/>
          <a:p>
            <a:pPr algn="l" eaLnBrk="1" hangingPunct="1"/>
            <a:r>
              <a:rPr lang="zh-CN" altLang="en-US" sz="4000" b="1">
                <a:solidFill>
                  <a:srgbClr val="FF0000"/>
                </a:solidFill>
              </a:rPr>
              <a:t>指针的指向</a:t>
            </a:r>
            <a:endParaRPr lang="zh-CN" altLang="en-US" sz="4000" b="1">
              <a:solidFill>
                <a:srgbClr val="FF0000"/>
              </a:solidFill>
            </a:endParaRPr>
          </a:p>
        </p:txBody>
      </p:sp>
      <p:sp>
        <p:nvSpPr>
          <p:cNvPr id="4506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0AED167-DB65-4145-8392-97EBE6565E76}" type="slidenum">
              <a:rPr lang="zh-CN" altLang="en-US" b="0">
                <a:solidFill>
                  <a:srgbClr val="000000"/>
                </a:solidFill>
              </a:rPr>
            </a:fld>
            <a:endParaRPr lang="zh-CN" altLang="en-US" b="0">
              <a:solidFill>
                <a:srgbClr val="000000"/>
              </a:solidFill>
            </a:endParaRPr>
          </a:p>
        </p:txBody>
      </p:sp>
      <p:pic>
        <p:nvPicPr>
          <p:cNvPr id="45061" name="Picture 4" descr="imagesuuu"/>
          <p:cNvPicPr>
            <a:picLocks noChangeAspect="1" noChangeArrowheads="1"/>
          </p:cNvPicPr>
          <p:nvPr/>
        </p:nvPicPr>
        <p:blipFill>
          <a:blip r:embed="rId1">
            <a:extLst>
              <a:ext uri="{28A0092B-C50C-407E-A947-70E740481C1C}">
                <a14:useLocalDpi xmlns:a14="http://schemas.microsoft.com/office/drawing/2010/main" val="0"/>
              </a:ext>
            </a:extLst>
          </a:blip>
          <a:srcRect b="6512"/>
          <a:stretch>
            <a:fillRect/>
          </a:stretch>
        </p:blipFill>
        <p:spPr bwMode="auto">
          <a:xfrm>
            <a:off x="8355625" y="2"/>
            <a:ext cx="116937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7651">
                                            <p:txEl>
                                              <p:pRg st="0" end="0"/>
                                            </p:txEl>
                                          </p:spTgt>
                                        </p:tgtEl>
                                        <p:attrNameLst>
                                          <p:attrName>style.visibility</p:attrName>
                                        </p:attrNameLst>
                                      </p:cBhvr>
                                      <p:to>
                                        <p:strVal val="visible"/>
                                      </p:to>
                                    </p:set>
                                    <p:animEffect transition="in" filter="blinds(horizontal)">
                                      <p:cBhvr>
                                        <p:cTn id="7" dur="500"/>
                                        <p:tgtEl>
                                          <p:spTgt spid="66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7651">
                                            <p:txEl>
                                              <p:pRg st="1" end="1"/>
                                            </p:txEl>
                                          </p:spTgt>
                                        </p:tgtEl>
                                        <p:attrNameLst>
                                          <p:attrName>style.visibility</p:attrName>
                                        </p:attrNameLst>
                                      </p:cBhvr>
                                      <p:to>
                                        <p:strVal val="visible"/>
                                      </p:to>
                                    </p:set>
                                    <p:animEffect transition="in" filter="blinds(horizontal)">
                                      <p:cBhvr>
                                        <p:cTn id="12" dur="500"/>
                                        <p:tgtEl>
                                          <p:spTgt spid="66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7651">
                                            <p:txEl>
                                              <p:pRg st="2" end="2"/>
                                            </p:txEl>
                                          </p:spTgt>
                                        </p:tgtEl>
                                        <p:attrNameLst>
                                          <p:attrName>style.visibility</p:attrName>
                                        </p:attrNameLst>
                                      </p:cBhvr>
                                      <p:to>
                                        <p:strVal val="visible"/>
                                      </p:to>
                                    </p:set>
                                    <p:animEffect transition="in" filter="blinds(horizontal)">
                                      <p:cBhvr>
                                        <p:cTn id="17" dur="500"/>
                                        <p:tgtEl>
                                          <p:spTgt spid="66765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67651">
                                            <p:txEl>
                                              <p:pRg st="3" end="3"/>
                                            </p:txEl>
                                          </p:spTgt>
                                        </p:tgtEl>
                                        <p:attrNameLst>
                                          <p:attrName>style.visibility</p:attrName>
                                        </p:attrNameLst>
                                      </p:cBhvr>
                                      <p:to>
                                        <p:strVal val="visible"/>
                                      </p:to>
                                    </p:set>
                                    <p:animEffect transition="in" filter="blinds(horizontal)">
                                      <p:cBhvr>
                                        <p:cTn id="20" dur="500"/>
                                        <p:tgtEl>
                                          <p:spTgt spid="66765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67651">
                                            <p:txEl>
                                              <p:pRg st="4" end="4"/>
                                            </p:txEl>
                                          </p:spTgt>
                                        </p:tgtEl>
                                        <p:attrNameLst>
                                          <p:attrName>style.visibility</p:attrName>
                                        </p:attrNameLst>
                                      </p:cBhvr>
                                      <p:to>
                                        <p:strVal val="visible"/>
                                      </p:to>
                                    </p:set>
                                    <p:animEffect transition="in" filter="blinds(horizontal)">
                                      <p:cBhvr>
                                        <p:cTn id="23" dur="500"/>
                                        <p:tgtEl>
                                          <p:spTgt spid="66765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67651">
                                            <p:txEl>
                                              <p:pRg st="5" end="5"/>
                                            </p:txEl>
                                          </p:spTgt>
                                        </p:tgtEl>
                                        <p:attrNameLst>
                                          <p:attrName>style.visibility</p:attrName>
                                        </p:attrNameLst>
                                      </p:cBhvr>
                                      <p:to>
                                        <p:strVal val="visible"/>
                                      </p:to>
                                    </p:set>
                                    <p:animEffect transition="in" filter="blinds(horizontal)">
                                      <p:cBhvr>
                                        <p:cTn id="28" dur="500"/>
                                        <p:tgtEl>
                                          <p:spTgt spid="66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01213" y="488950"/>
            <a:ext cx="8084526" cy="839788"/>
          </a:xfrm>
          <a:noFill/>
        </p:spPr>
        <p:txBody>
          <a:bodyPr/>
          <a:lstStyle/>
          <a:p>
            <a:pPr algn="l" eaLnBrk="1" hangingPunct="1"/>
            <a:r>
              <a:rPr lang="zh-CN" altLang="en-US" sz="4000" b="1">
                <a:solidFill>
                  <a:srgbClr val="FF0000"/>
                </a:solidFill>
              </a:rPr>
              <a:t>总结：指针变量与一般变量的对比</a:t>
            </a:r>
            <a:endParaRPr lang="zh-CN" altLang="en-US" sz="4000" b="1">
              <a:solidFill>
                <a:srgbClr val="FF0000"/>
              </a:solidFill>
            </a:endParaRPr>
          </a:p>
        </p:txBody>
      </p:sp>
      <p:sp>
        <p:nvSpPr>
          <p:cNvPr id="460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447BEAB-EA1C-4AB0-AFDF-B0791E317036}" type="slidenum">
              <a:rPr lang="zh-CN" altLang="en-US" b="0">
                <a:solidFill>
                  <a:srgbClr val="000000"/>
                </a:solidFill>
              </a:rPr>
            </a:fld>
            <a:endParaRPr lang="zh-CN" altLang="en-US" b="0">
              <a:solidFill>
                <a:srgbClr val="000000"/>
              </a:solidFill>
            </a:endParaRPr>
          </a:p>
        </p:txBody>
      </p:sp>
      <p:sp>
        <p:nvSpPr>
          <p:cNvPr id="668675" name="Rectangle 3"/>
          <p:cNvSpPr>
            <a:spLocks noChangeArrowheads="1"/>
          </p:cNvSpPr>
          <p:nvPr/>
        </p:nvSpPr>
        <p:spPr bwMode="auto">
          <a:xfrm>
            <a:off x="638909" y="1557338"/>
            <a:ext cx="8721969"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p>
            <a:pPr marL="342900" indent="-342900" eaLnBrk="1" fontAlgn="auto" hangingPunct="1">
              <a:lnSpc>
                <a:spcPct val="85000"/>
              </a:lnSpc>
              <a:spcBef>
                <a:spcPct val="20000"/>
              </a:spcBef>
              <a:spcAft>
                <a:spcPts val="0"/>
              </a:spcAft>
              <a:buFontTx/>
              <a:buChar char="•"/>
            </a:pPr>
            <a:r>
              <a:rPr lang="zh-CN" altLang="en-US" sz="3200">
                <a:solidFill>
                  <a:srgbClr val="000000"/>
                </a:solidFill>
                <a:latin typeface="楷体" panose="02010609060101010101" pitchFamily="49" charset="-122"/>
                <a:ea typeface="楷体" panose="02010609060101010101" pitchFamily="49" charset="-122"/>
              </a:rPr>
              <a:t>共性</a:t>
            </a:r>
            <a:endParaRPr lang="zh-CN" altLang="en-US" sz="32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在内存中占据一定大小的存储单元</a:t>
            </a:r>
            <a:endParaRPr lang="zh-CN" altLang="en-US" sz="28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先定义，后使用</a:t>
            </a:r>
            <a:endParaRPr lang="zh-CN" altLang="en-US" sz="2400">
              <a:solidFill>
                <a:srgbClr val="000000"/>
              </a:solidFill>
              <a:latin typeface="楷体" panose="02010609060101010101" pitchFamily="49" charset="-122"/>
              <a:ea typeface="楷体" panose="02010609060101010101" pitchFamily="49" charset="-122"/>
            </a:endParaRPr>
          </a:p>
          <a:p>
            <a:pPr marL="342900" indent="-342900" eaLnBrk="1" fontAlgn="auto" hangingPunct="1">
              <a:lnSpc>
                <a:spcPct val="85000"/>
              </a:lnSpc>
              <a:spcBef>
                <a:spcPct val="20000"/>
              </a:spcBef>
              <a:spcAft>
                <a:spcPts val="0"/>
              </a:spcAft>
              <a:buFontTx/>
              <a:buChar char="•"/>
            </a:pPr>
            <a:r>
              <a:rPr lang="zh-CN" altLang="en-US" sz="3200">
                <a:solidFill>
                  <a:srgbClr val="000000"/>
                </a:solidFill>
                <a:latin typeface="楷体" panose="02010609060101010101" pitchFamily="49" charset="-122"/>
                <a:ea typeface="楷体" panose="02010609060101010101" pitchFamily="49" charset="-122"/>
              </a:rPr>
              <a:t>特殊性</a:t>
            </a:r>
            <a:endParaRPr lang="zh-CN" altLang="en-US" sz="32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内容只能是地址，而不能是数据</a:t>
            </a:r>
            <a:endParaRPr lang="zh-CN" altLang="en-US" sz="28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必须初始化后才能使用，否则指向不确定的存储单元</a:t>
            </a:r>
            <a:endParaRPr lang="zh-CN" altLang="en-US" sz="28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只能指向同一基类型的变量</a:t>
            </a:r>
            <a:endParaRPr lang="zh-CN" altLang="en-US" sz="2800">
              <a:solidFill>
                <a:srgbClr val="000000"/>
              </a:solidFill>
              <a:latin typeface="楷体" panose="02010609060101010101" pitchFamily="49" charset="-122"/>
              <a:ea typeface="楷体" panose="02010609060101010101" pitchFamily="49" charset="-122"/>
            </a:endParaRPr>
          </a:p>
          <a:p>
            <a:pPr marL="742950" lvl="1" indent="-285750" eaLnBrk="1" fontAlgn="auto" hangingPunct="1">
              <a:lnSpc>
                <a:spcPct val="85000"/>
              </a:lnSpc>
              <a:spcBef>
                <a:spcPct val="20000"/>
              </a:spcBef>
              <a:spcAft>
                <a:spcPts val="0"/>
              </a:spcAft>
              <a:buFontTx/>
              <a:buChar char="–"/>
            </a:pPr>
            <a:r>
              <a:rPr lang="zh-CN" altLang="en-US" sz="2800">
                <a:solidFill>
                  <a:srgbClr val="000000"/>
                </a:solidFill>
                <a:latin typeface="楷体" panose="02010609060101010101" pitchFamily="49" charset="-122"/>
                <a:ea typeface="楷体" panose="02010609060101010101" pitchFamily="49" charset="-122"/>
              </a:rPr>
              <a:t>可参与有限的运算：</a:t>
            </a:r>
            <a:endParaRPr lang="zh-CN" altLang="en-US" sz="2800">
              <a:solidFill>
                <a:srgbClr val="000000"/>
              </a:solidFill>
              <a:latin typeface="楷体" panose="02010609060101010101" pitchFamily="49" charset="-122"/>
              <a:ea typeface="楷体" panose="02010609060101010101" pitchFamily="49" charset="-122"/>
            </a:endParaRPr>
          </a:p>
          <a:p>
            <a:pPr marL="1143000" lvl="2" indent="-228600" eaLnBrk="1" fontAlgn="auto" hangingPunct="1">
              <a:lnSpc>
                <a:spcPct val="85000"/>
              </a:lnSpc>
              <a:spcBef>
                <a:spcPct val="20000"/>
              </a:spcBef>
              <a:spcAft>
                <a:spcPts val="0"/>
              </a:spcAft>
            </a:pPr>
            <a:r>
              <a:rPr lang="zh-CN" altLang="en-US" sz="2400">
                <a:solidFill>
                  <a:srgbClr val="000000"/>
                </a:solidFill>
                <a:latin typeface="楷体" panose="02010609060101010101" pitchFamily="49" charset="-122"/>
                <a:ea typeface="楷体" panose="02010609060101010101" pitchFamily="49" charset="-122"/>
              </a:rPr>
              <a:t>加</a:t>
            </a:r>
            <a:r>
              <a:rPr lang="en-US" altLang="zh-CN" sz="2400">
                <a:solidFill>
                  <a:srgbClr val="000000"/>
                </a:solidFill>
                <a:latin typeface="楷体" panose="02010609060101010101" pitchFamily="49" charset="-122"/>
                <a:ea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rPr>
              <a:t>减某整数，自增、自减、关系、赋值</a:t>
            </a:r>
            <a:endParaRPr lang="zh-CN" altLang="en-US" sz="240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animEffect transition="in" filter="blinds(horizontal)">
                                      <p:cBhvr>
                                        <p:cTn id="7" dur="500"/>
                                        <p:tgtEl>
                                          <p:spTgt spid="668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8675">
                                            <p:txEl>
                                              <p:pRg st="1" end="1"/>
                                            </p:txEl>
                                          </p:spTgt>
                                        </p:tgtEl>
                                        <p:attrNameLst>
                                          <p:attrName>style.visibility</p:attrName>
                                        </p:attrNameLst>
                                      </p:cBhvr>
                                      <p:to>
                                        <p:strVal val="visible"/>
                                      </p:to>
                                    </p:set>
                                    <p:animEffect transition="in" filter="blinds(horizontal)">
                                      <p:cBhvr>
                                        <p:cTn id="10" dur="500"/>
                                        <p:tgtEl>
                                          <p:spTgt spid="6686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68675">
                                            <p:txEl>
                                              <p:pRg st="2" end="2"/>
                                            </p:txEl>
                                          </p:spTgt>
                                        </p:tgtEl>
                                        <p:attrNameLst>
                                          <p:attrName>style.visibility</p:attrName>
                                        </p:attrNameLst>
                                      </p:cBhvr>
                                      <p:to>
                                        <p:strVal val="visible"/>
                                      </p:to>
                                    </p:set>
                                    <p:animEffect transition="in" filter="blinds(horizontal)">
                                      <p:cBhvr>
                                        <p:cTn id="13" dur="500"/>
                                        <p:tgtEl>
                                          <p:spTgt spid="668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68675">
                                            <p:txEl>
                                              <p:pRg st="3" end="3"/>
                                            </p:txEl>
                                          </p:spTgt>
                                        </p:tgtEl>
                                        <p:attrNameLst>
                                          <p:attrName>style.visibility</p:attrName>
                                        </p:attrNameLst>
                                      </p:cBhvr>
                                      <p:to>
                                        <p:strVal val="visible"/>
                                      </p:to>
                                    </p:set>
                                    <p:animEffect transition="in" filter="blinds(horizontal)">
                                      <p:cBhvr>
                                        <p:cTn id="18" dur="500"/>
                                        <p:tgtEl>
                                          <p:spTgt spid="66867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68675">
                                            <p:txEl>
                                              <p:pRg st="4" end="4"/>
                                            </p:txEl>
                                          </p:spTgt>
                                        </p:tgtEl>
                                        <p:attrNameLst>
                                          <p:attrName>style.visibility</p:attrName>
                                        </p:attrNameLst>
                                      </p:cBhvr>
                                      <p:to>
                                        <p:strVal val="visible"/>
                                      </p:to>
                                    </p:set>
                                    <p:animEffect transition="in" filter="blinds(horizontal)">
                                      <p:cBhvr>
                                        <p:cTn id="21" dur="500"/>
                                        <p:tgtEl>
                                          <p:spTgt spid="66867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68675">
                                            <p:txEl>
                                              <p:pRg st="5" end="5"/>
                                            </p:txEl>
                                          </p:spTgt>
                                        </p:tgtEl>
                                        <p:attrNameLst>
                                          <p:attrName>style.visibility</p:attrName>
                                        </p:attrNameLst>
                                      </p:cBhvr>
                                      <p:to>
                                        <p:strVal val="visible"/>
                                      </p:to>
                                    </p:set>
                                    <p:animEffect transition="in" filter="blinds(horizontal)">
                                      <p:cBhvr>
                                        <p:cTn id="24" dur="500"/>
                                        <p:tgtEl>
                                          <p:spTgt spid="66867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68675">
                                            <p:txEl>
                                              <p:pRg st="6" end="6"/>
                                            </p:txEl>
                                          </p:spTgt>
                                        </p:tgtEl>
                                        <p:attrNameLst>
                                          <p:attrName>style.visibility</p:attrName>
                                        </p:attrNameLst>
                                      </p:cBhvr>
                                      <p:to>
                                        <p:strVal val="visible"/>
                                      </p:to>
                                    </p:set>
                                    <p:animEffect transition="in" filter="blinds(horizontal)">
                                      <p:cBhvr>
                                        <p:cTn id="27" dur="500"/>
                                        <p:tgtEl>
                                          <p:spTgt spid="66867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68675">
                                            <p:txEl>
                                              <p:pRg st="7" end="7"/>
                                            </p:txEl>
                                          </p:spTgt>
                                        </p:tgtEl>
                                        <p:attrNameLst>
                                          <p:attrName>style.visibility</p:attrName>
                                        </p:attrNameLst>
                                      </p:cBhvr>
                                      <p:to>
                                        <p:strVal val="visible"/>
                                      </p:to>
                                    </p:set>
                                    <p:animEffect transition="in" filter="blinds(horizontal)">
                                      <p:cBhvr>
                                        <p:cTn id="30" dur="500"/>
                                        <p:tgtEl>
                                          <p:spTgt spid="66867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68675">
                                            <p:txEl>
                                              <p:pRg st="8" end="8"/>
                                            </p:txEl>
                                          </p:spTgt>
                                        </p:tgtEl>
                                        <p:attrNameLst>
                                          <p:attrName>style.visibility</p:attrName>
                                        </p:attrNameLst>
                                      </p:cBhvr>
                                      <p:to>
                                        <p:strVal val="visible"/>
                                      </p:to>
                                    </p:set>
                                    <p:animEffect transition="in" filter="blinds(horizontal)">
                                      <p:cBhvr>
                                        <p:cTn id="33" dur="500"/>
                                        <p:tgtEl>
                                          <p:spTgt spid="66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76654" y="1066800"/>
            <a:ext cx="66733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CC99FF"/>
              </a:buClr>
            </a:pPr>
            <a:r>
              <a:rPr kumimoji="1" lang="en-US" altLang="zh-CN" sz="3200">
                <a:solidFill>
                  <a:srgbClr val="FFFF00"/>
                </a:solidFill>
                <a:latin typeface="楷体_GB2312" pitchFamily="49" charset="-122"/>
                <a:ea typeface="楷体_GB2312" pitchFamily="49" charset="-122"/>
              </a:rPr>
              <a:t>  </a:t>
            </a:r>
            <a:r>
              <a:rPr kumimoji="1" lang="zh-CN" altLang="en-US" sz="3200">
                <a:latin typeface="楷体_GB2312" pitchFamily="49" charset="-122"/>
                <a:ea typeface="楷体_GB2312" pitchFamily="49" charset="-122"/>
              </a:rPr>
              <a:t>指针可以指向所有类型的数据</a:t>
            </a:r>
            <a:endParaRPr kumimoji="1" lang="zh-CN" altLang="en-US" sz="3200">
              <a:latin typeface="楷体_GB2312" pitchFamily="49" charset="-122"/>
              <a:ea typeface="楷体_GB2312" pitchFamily="49" charset="-122"/>
            </a:endParaRPr>
          </a:p>
        </p:txBody>
      </p:sp>
      <p:sp>
        <p:nvSpPr>
          <p:cNvPr id="225283" name="Rectangle 3"/>
          <p:cNvSpPr>
            <a:spLocks noChangeArrowheads="1"/>
          </p:cNvSpPr>
          <p:nvPr/>
        </p:nvSpPr>
        <p:spPr bwMode="auto">
          <a:xfrm>
            <a:off x="762000" y="165417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333399"/>
              </a:buClr>
              <a:buFont typeface="Wingdings" panose="05000000000000000000" pitchFamily="2" charset="2"/>
              <a:buChar char="§"/>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指针指向变量</a:t>
            </a:r>
            <a:r>
              <a:rPr kumimoji="1" lang="en-US" altLang="zh-CN" sz="2800">
                <a:solidFill>
                  <a:srgbClr val="000000"/>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变量</a:t>
            </a:r>
            <a:r>
              <a:rPr kumimoji="1" lang="zh-CN" altLang="en-US" sz="2800">
                <a:solidFill>
                  <a:srgbClr val="000000"/>
                </a:solidFill>
                <a:latin typeface="楷体_GB2312" pitchFamily="49" charset="-122"/>
                <a:ea typeface="楷体_GB2312" pitchFamily="49" charset="-122"/>
              </a:rPr>
              <a:t>的指针</a:t>
            </a:r>
            <a:r>
              <a:rPr kumimoji="1" lang="en-US" altLang="zh-CN" sz="2800">
                <a:solidFill>
                  <a:srgbClr val="000000"/>
                </a:solidFill>
                <a:latin typeface="楷体_GB2312" pitchFamily="49" charset="-122"/>
                <a:ea typeface="楷体_GB2312" pitchFamily="49" charset="-122"/>
              </a:rPr>
              <a:t>(</a:t>
            </a:r>
            <a:r>
              <a:rPr kumimoji="1" lang="zh-CN" altLang="en-US" sz="2800">
                <a:solidFill>
                  <a:srgbClr val="000000"/>
                </a:solidFill>
                <a:latin typeface="楷体_GB2312" pitchFamily="49" charset="-122"/>
                <a:ea typeface="楷体_GB2312" pitchFamily="49" charset="-122"/>
              </a:rPr>
              <a:t>存变量的地址</a:t>
            </a:r>
            <a:r>
              <a:rPr kumimoji="1" lang="en-US" altLang="zh-CN" sz="2800">
                <a:solidFill>
                  <a:srgbClr val="000000"/>
                </a:solidFill>
                <a:latin typeface="楷体_GB2312" pitchFamily="49" charset="-122"/>
                <a:ea typeface="楷体_GB2312" pitchFamily="49" charset="-122"/>
              </a:rPr>
              <a:t>)</a:t>
            </a:r>
            <a:endParaRPr kumimoji="1" lang="en-US" altLang="zh-CN" sz="2800">
              <a:solidFill>
                <a:srgbClr val="000000"/>
              </a:solidFill>
              <a:latin typeface="楷体_GB2312" pitchFamily="49" charset="-122"/>
              <a:ea typeface="楷体_GB2312" pitchFamily="49" charset="-122"/>
            </a:endParaRPr>
          </a:p>
        </p:txBody>
      </p:sp>
      <p:sp>
        <p:nvSpPr>
          <p:cNvPr id="225284" name="Rectangle 4"/>
          <p:cNvSpPr>
            <a:spLocks noChangeArrowheads="1"/>
          </p:cNvSpPr>
          <p:nvPr/>
        </p:nvSpPr>
        <p:spPr bwMode="auto">
          <a:xfrm>
            <a:off x="764932" y="2173288"/>
            <a:ext cx="822666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333399"/>
              </a:buClr>
              <a:buFont typeface="Wingdings" panose="05000000000000000000" pitchFamily="2" charset="2"/>
              <a:buChar char="§"/>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指针指向数组</a:t>
            </a:r>
            <a:r>
              <a:rPr kumimoji="1" lang="en-US" altLang="zh-CN" sz="2800">
                <a:solidFill>
                  <a:srgbClr val="000000"/>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数组</a:t>
            </a:r>
            <a:r>
              <a:rPr kumimoji="1" lang="zh-CN" altLang="en-US" sz="2800">
                <a:solidFill>
                  <a:srgbClr val="000000"/>
                </a:solidFill>
                <a:latin typeface="楷体_GB2312" pitchFamily="49" charset="-122"/>
                <a:ea typeface="楷体_GB2312" pitchFamily="49" charset="-122"/>
              </a:rPr>
              <a:t>的指针</a:t>
            </a:r>
            <a:r>
              <a:rPr kumimoji="1" lang="en-US" altLang="zh-CN" sz="2800">
                <a:solidFill>
                  <a:srgbClr val="000000"/>
                </a:solidFill>
                <a:latin typeface="楷体_GB2312" pitchFamily="49" charset="-122"/>
                <a:ea typeface="楷体_GB2312" pitchFamily="49" charset="-122"/>
              </a:rPr>
              <a:t>(</a:t>
            </a:r>
            <a:r>
              <a:rPr kumimoji="1" lang="zh-CN" altLang="en-US" sz="2800">
                <a:solidFill>
                  <a:srgbClr val="000000"/>
                </a:solidFill>
                <a:latin typeface="楷体_GB2312" pitchFamily="49" charset="-122"/>
                <a:ea typeface="楷体_GB2312" pitchFamily="49" charset="-122"/>
              </a:rPr>
              <a:t>存数组的起始地址</a:t>
            </a:r>
            <a:r>
              <a:rPr kumimoji="1" lang="en-US" altLang="zh-CN" sz="2800">
                <a:solidFill>
                  <a:srgbClr val="000000"/>
                </a:solidFill>
                <a:latin typeface="楷体_GB2312" pitchFamily="49" charset="-122"/>
                <a:ea typeface="楷体_GB2312" pitchFamily="49" charset="-122"/>
              </a:rPr>
              <a:t>)</a:t>
            </a:r>
            <a:endParaRPr kumimoji="1" lang="en-US" altLang="zh-CN" sz="2800">
              <a:solidFill>
                <a:srgbClr val="000000"/>
              </a:solidFill>
              <a:latin typeface="楷体_GB2312" pitchFamily="49" charset="-122"/>
              <a:ea typeface="楷体_GB2312" pitchFamily="49" charset="-122"/>
            </a:endParaRPr>
          </a:p>
        </p:txBody>
      </p:sp>
      <p:sp>
        <p:nvSpPr>
          <p:cNvPr id="225285" name="Rectangle 5"/>
          <p:cNvSpPr>
            <a:spLocks noChangeArrowheads="1"/>
          </p:cNvSpPr>
          <p:nvPr/>
        </p:nvSpPr>
        <p:spPr bwMode="auto">
          <a:xfrm>
            <a:off x="764932" y="2692402"/>
            <a:ext cx="822666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333399"/>
              </a:buClr>
              <a:buFont typeface="Wingdings" panose="05000000000000000000" pitchFamily="2" charset="2"/>
              <a:buChar char="§"/>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指针指向函数</a:t>
            </a:r>
            <a:r>
              <a:rPr kumimoji="1" lang="en-US" altLang="zh-CN" sz="2800">
                <a:solidFill>
                  <a:srgbClr val="000000"/>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函数</a:t>
            </a:r>
            <a:r>
              <a:rPr kumimoji="1" lang="zh-CN" altLang="en-US" sz="2800">
                <a:solidFill>
                  <a:srgbClr val="000000"/>
                </a:solidFill>
                <a:latin typeface="楷体_GB2312" pitchFamily="49" charset="-122"/>
                <a:ea typeface="楷体_GB2312" pitchFamily="49" charset="-122"/>
              </a:rPr>
              <a:t>型指针</a:t>
            </a:r>
            <a:r>
              <a:rPr kumimoji="1" lang="en-US" altLang="zh-CN" sz="2800">
                <a:solidFill>
                  <a:srgbClr val="000000"/>
                </a:solidFill>
                <a:latin typeface="楷体_GB2312" pitchFamily="49" charset="-122"/>
                <a:ea typeface="楷体_GB2312" pitchFamily="49" charset="-122"/>
              </a:rPr>
              <a:t>(</a:t>
            </a:r>
            <a:r>
              <a:rPr kumimoji="1" lang="zh-CN" altLang="en-US" sz="2800">
                <a:solidFill>
                  <a:srgbClr val="000000"/>
                </a:solidFill>
                <a:latin typeface="楷体_GB2312" pitchFamily="49" charset="-122"/>
                <a:ea typeface="楷体_GB2312" pitchFamily="49" charset="-122"/>
              </a:rPr>
              <a:t>存放函数的入口地址</a:t>
            </a:r>
            <a:r>
              <a:rPr kumimoji="1" lang="en-US" altLang="zh-CN" sz="2800">
                <a:solidFill>
                  <a:srgbClr val="000000"/>
                </a:solidFill>
                <a:latin typeface="楷体_GB2312" pitchFamily="49" charset="-122"/>
                <a:ea typeface="楷体_GB2312" pitchFamily="49" charset="-122"/>
              </a:rPr>
              <a:t>)</a:t>
            </a:r>
            <a:endParaRPr kumimoji="1" lang="en-US" altLang="zh-CN" sz="2800">
              <a:solidFill>
                <a:srgbClr val="000000"/>
              </a:solidFill>
              <a:latin typeface="楷体_GB2312" pitchFamily="49" charset="-122"/>
              <a:ea typeface="楷体_GB2312" pitchFamily="49" charset="-122"/>
            </a:endParaRPr>
          </a:p>
        </p:txBody>
      </p:sp>
      <p:sp>
        <p:nvSpPr>
          <p:cNvPr id="225286" name="Rectangle 6"/>
          <p:cNvSpPr>
            <a:spLocks noChangeArrowheads="1"/>
          </p:cNvSpPr>
          <p:nvPr/>
        </p:nvSpPr>
        <p:spPr bwMode="auto">
          <a:xfrm>
            <a:off x="764932" y="3197227"/>
            <a:ext cx="822666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333399"/>
              </a:buClr>
              <a:buFont typeface="Wingdings" panose="05000000000000000000" pitchFamily="2" charset="2"/>
              <a:buChar char="§"/>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指针指向指针</a:t>
            </a:r>
            <a:r>
              <a:rPr kumimoji="1" lang="en-US" altLang="zh-CN" sz="2800">
                <a:solidFill>
                  <a:srgbClr val="000000"/>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指针</a:t>
            </a:r>
            <a:r>
              <a:rPr kumimoji="1" lang="zh-CN" altLang="en-US" sz="2800">
                <a:solidFill>
                  <a:srgbClr val="000000"/>
                </a:solidFill>
                <a:latin typeface="楷体_GB2312" pitchFamily="49" charset="-122"/>
                <a:ea typeface="楷体_GB2312" pitchFamily="49" charset="-122"/>
              </a:rPr>
              <a:t>型指针</a:t>
            </a:r>
            <a:r>
              <a:rPr kumimoji="1" lang="en-US" altLang="zh-CN" sz="2800">
                <a:solidFill>
                  <a:srgbClr val="000000"/>
                </a:solidFill>
                <a:latin typeface="楷体_GB2312" pitchFamily="49" charset="-122"/>
                <a:ea typeface="楷体_GB2312" pitchFamily="49" charset="-122"/>
              </a:rPr>
              <a:t>(</a:t>
            </a:r>
            <a:r>
              <a:rPr kumimoji="1" lang="zh-CN" altLang="en-US" sz="2800">
                <a:solidFill>
                  <a:srgbClr val="000000"/>
                </a:solidFill>
                <a:latin typeface="楷体_GB2312" pitchFamily="49" charset="-122"/>
                <a:ea typeface="楷体_GB2312" pitchFamily="49" charset="-122"/>
              </a:rPr>
              <a:t>存放某指针的地址</a:t>
            </a:r>
            <a:r>
              <a:rPr kumimoji="1" lang="en-US" altLang="zh-CN" sz="2800">
                <a:solidFill>
                  <a:srgbClr val="000000"/>
                </a:solidFill>
                <a:latin typeface="楷体_GB2312" pitchFamily="49" charset="-122"/>
                <a:ea typeface="楷体_GB2312" pitchFamily="49" charset="-122"/>
              </a:rPr>
              <a:t>)</a:t>
            </a:r>
            <a:endParaRPr kumimoji="1" lang="en-US" altLang="zh-CN" sz="2800">
              <a:solidFill>
                <a:srgbClr val="000000"/>
              </a:solidFill>
              <a:latin typeface="楷体_GB2312" pitchFamily="49" charset="-122"/>
              <a:ea typeface="楷体_GB2312" pitchFamily="49" charset="-122"/>
            </a:endParaRPr>
          </a:p>
        </p:txBody>
      </p:sp>
      <p:sp>
        <p:nvSpPr>
          <p:cNvPr id="225287" name="Rectangle 7"/>
          <p:cNvSpPr>
            <a:spLocks noChangeArrowheads="1"/>
          </p:cNvSpPr>
          <p:nvPr/>
        </p:nvSpPr>
        <p:spPr bwMode="auto">
          <a:xfrm>
            <a:off x="764932" y="3716338"/>
            <a:ext cx="822666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333399"/>
              </a:buClr>
              <a:buFont typeface="Wingdings" panose="05000000000000000000" pitchFamily="2" charset="2"/>
              <a:buChar char="§"/>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由指针组成的数组</a:t>
            </a:r>
            <a:r>
              <a:rPr kumimoji="1" lang="en-US" altLang="zh-CN" sz="2800">
                <a:solidFill>
                  <a:srgbClr val="000000"/>
                </a:solidFill>
                <a:latin typeface="楷体_GB2312" pitchFamily="49" charset="-122"/>
                <a:ea typeface="楷体_GB2312" pitchFamily="49" charset="-122"/>
              </a:rPr>
              <a:t>--</a:t>
            </a:r>
            <a:r>
              <a:rPr kumimoji="1" lang="zh-CN" altLang="en-US" sz="2800">
                <a:solidFill>
                  <a:srgbClr val="000000"/>
                </a:solidFill>
                <a:latin typeface="楷体_GB2312" pitchFamily="49" charset="-122"/>
                <a:ea typeface="楷体_GB2312" pitchFamily="49" charset="-122"/>
              </a:rPr>
              <a:t>指针数组</a:t>
            </a:r>
            <a:endParaRPr kumimoji="1" lang="zh-CN" altLang="en-US" sz="2800">
              <a:solidFill>
                <a:srgbClr val="000000"/>
              </a:solidFill>
              <a:latin typeface="楷体_GB2312" pitchFamily="49" charset="-122"/>
              <a:ea typeface="楷体_GB2312" pitchFamily="49" charset="-122"/>
            </a:endParaRPr>
          </a:p>
        </p:txBody>
      </p:sp>
      <p:sp>
        <p:nvSpPr>
          <p:cNvPr id="225288" name="Rectangle 8"/>
          <p:cNvSpPr>
            <a:spLocks noChangeArrowheads="1"/>
          </p:cNvSpPr>
          <p:nvPr/>
        </p:nvSpPr>
        <p:spPr bwMode="auto">
          <a:xfrm>
            <a:off x="1137138" y="4745040"/>
            <a:ext cx="7620000" cy="1190625"/>
          </a:xfrm>
          <a:prstGeom prst="rect">
            <a:avLst/>
          </a:prstGeom>
          <a:solidFill>
            <a:srgbClr val="CCFFFF"/>
          </a:solidFill>
          <a:ln>
            <a:noFill/>
          </a:ln>
          <a:effectLst>
            <a:outerShdw dist="107763" dir="18900000" algn="ctr" rotWithShape="0">
              <a:schemeClr val="bg2">
                <a:alpha val="50000"/>
              </a:schemeClr>
            </a:outerShdw>
          </a:effectLst>
          <a:extLst>
            <a:ext uri="{91240B29-F687-4F45-9708-019B960494DF}">
              <a14:hiddenLine xmlns:a14="http://schemas.microsoft.com/office/drawing/2010/main" w="76200">
                <a:solidFill>
                  <a:srgbClr val="000000"/>
                </a:solidFill>
                <a:miter lim="800000"/>
                <a:headEnd/>
                <a:tailEnd/>
              </a14:hiddenLine>
            </a:ext>
          </a:extLst>
        </p:spPr>
        <p:txBody>
          <a:bodyPr>
            <a:spAutoFit/>
          </a:bodyPr>
          <a:lstStyle/>
          <a:p>
            <a:pPr fontAlgn="auto">
              <a:spcBef>
                <a:spcPts val="0"/>
              </a:spcBef>
              <a:spcAft>
                <a:spcPts val="0"/>
              </a:spcAft>
            </a:pPr>
            <a:r>
              <a:rPr kumimoji="1" lang="en-US" altLang="zh-CN" sz="3600">
                <a:solidFill>
                  <a:srgbClr val="FFFFFF"/>
                </a:solidFill>
                <a:latin typeface="楷体_GB2312" pitchFamily="49" charset="-122"/>
                <a:ea typeface="楷体_GB2312" pitchFamily="49" charset="-122"/>
              </a:rPr>
              <a:t>   </a:t>
            </a:r>
            <a:r>
              <a:rPr kumimoji="1" lang="zh-CN" altLang="en-US" sz="3600">
                <a:solidFill>
                  <a:srgbClr val="000000"/>
                </a:solidFill>
                <a:latin typeface="楷体_GB2312" pitchFamily="49" charset="-122"/>
                <a:ea typeface="楷体_GB2312" pitchFamily="49" charset="-122"/>
              </a:rPr>
              <a:t>指针是定位其他数据类型的特殊类型的数据</a:t>
            </a:r>
            <a:r>
              <a:rPr kumimoji="1" lang="en-US" altLang="zh-CN" sz="3600">
                <a:solidFill>
                  <a:srgbClr val="000000"/>
                </a:solidFill>
                <a:latin typeface="楷体_GB2312" pitchFamily="49" charset="-122"/>
                <a:ea typeface="楷体_GB2312" pitchFamily="49" charset="-122"/>
              </a:rPr>
              <a:t>(</a:t>
            </a:r>
            <a:r>
              <a:rPr kumimoji="1" lang="zh-CN" altLang="en-US" sz="3600">
                <a:solidFill>
                  <a:srgbClr val="000000"/>
                </a:solidFill>
                <a:latin typeface="楷体_GB2312" pitchFamily="49" charset="-122"/>
                <a:ea typeface="楷体_GB2312" pitchFamily="49" charset="-122"/>
              </a:rPr>
              <a:t>存放其他数据的地址</a:t>
            </a:r>
            <a:r>
              <a:rPr kumimoji="1" lang="en-US" altLang="zh-CN" sz="3600">
                <a:solidFill>
                  <a:srgbClr val="000000"/>
                </a:solidFill>
                <a:latin typeface="楷体_GB2312" pitchFamily="49" charset="-122"/>
                <a:ea typeface="楷体_GB2312" pitchFamily="49" charset="-122"/>
              </a:rPr>
              <a:t>)</a:t>
            </a:r>
            <a:endParaRPr kumimoji="1" lang="en-US" altLang="zh-CN" sz="3600">
              <a:solidFill>
                <a:srgbClr val="000000"/>
              </a:solidFill>
              <a:latin typeface="楷体_GB2312" pitchFamily="49" charset="-122"/>
              <a:ea typeface="楷体_GB2312" pitchFamily="49" charset="-122"/>
            </a:endParaRPr>
          </a:p>
        </p:txBody>
      </p:sp>
      <p:sp>
        <p:nvSpPr>
          <p:cNvPr id="47113" name="Slide Number Placeholder 10"/>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66B9625-8EC7-4B19-B355-2C2FA6203662}" type="slidenum">
              <a:rPr lang="zh-CN" altLang="en-US" b="0">
                <a:solidFill>
                  <a:srgbClr val="000000"/>
                </a:solidFill>
              </a:rPr>
            </a:fld>
            <a:endParaRPr lang="zh-CN" altLang="en-US" b="0">
              <a:solidFill>
                <a:srgbClr val="000000"/>
              </a:solidFill>
            </a:endParaRPr>
          </a:p>
        </p:txBody>
      </p:sp>
      <p:sp>
        <p:nvSpPr>
          <p:cNvPr id="12" name="矩形 11"/>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8.1 </a:t>
            </a:r>
            <a:r>
              <a:rPr lang="zh-CN" altLang="en-US" sz="4000" b="0" dirty="0">
                <a:solidFill>
                  <a:srgbClr val="FFFFFF"/>
                </a:solidFill>
                <a:latin typeface="Calibri" panose="020F0502020204030204"/>
                <a:ea typeface="宋体" panose="02010600030101010101" pitchFamily="2" charset="-122"/>
              </a:rPr>
              <a:t>指针</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wipe(left)">
                                      <p:cBhvr>
                                        <p:cTn id="7" dur="500"/>
                                        <p:tgtEl>
                                          <p:spTgt spid="225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4"/>
                                        </p:tgtEl>
                                        <p:attrNameLst>
                                          <p:attrName>style.visibility</p:attrName>
                                        </p:attrNameLst>
                                      </p:cBhvr>
                                      <p:to>
                                        <p:strVal val="visible"/>
                                      </p:to>
                                    </p:set>
                                    <p:animEffect transition="in" filter="wipe(left)">
                                      <p:cBhvr>
                                        <p:cTn id="12" dur="500"/>
                                        <p:tgtEl>
                                          <p:spTgt spid="225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5"/>
                                        </p:tgtEl>
                                        <p:attrNameLst>
                                          <p:attrName>style.visibility</p:attrName>
                                        </p:attrNameLst>
                                      </p:cBhvr>
                                      <p:to>
                                        <p:strVal val="visible"/>
                                      </p:to>
                                    </p:set>
                                    <p:animEffect transition="in" filter="wipe(left)">
                                      <p:cBhvr>
                                        <p:cTn id="17" dur="500"/>
                                        <p:tgtEl>
                                          <p:spTgt spid="2252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6"/>
                                        </p:tgtEl>
                                        <p:attrNameLst>
                                          <p:attrName>style.visibility</p:attrName>
                                        </p:attrNameLst>
                                      </p:cBhvr>
                                      <p:to>
                                        <p:strVal val="visible"/>
                                      </p:to>
                                    </p:set>
                                    <p:animEffect transition="in" filter="wipe(left)">
                                      <p:cBhvr>
                                        <p:cTn id="22" dur="500"/>
                                        <p:tgtEl>
                                          <p:spTgt spid="2252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7"/>
                                        </p:tgtEl>
                                        <p:attrNameLst>
                                          <p:attrName>style.visibility</p:attrName>
                                        </p:attrNameLst>
                                      </p:cBhvr>
                                      <p:to>
                                        <p:strVal val="visible"/>
                                      </p:to>
                                    </p:set>
                                    <p:animEffect transition="in" filter="wipe(left)">
                                      <p:cBhvr>
                                        <p:cTn id="27" dur="500"/>
                                        <p:tgtEl>
                                          <p:spTgt spid="22528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5288"/>
                                        </p:tgtEl>
                                        <p:attrNameLst>
                                          <p:attrName>style.visibility</p:attrName>
                                        </p:attrNameLst>
                                      </p:cBhvr>
                                      <p:to>
                                        <p:strVal val="visible"/>
                                      </p:to>
                                    </p:set>
                                    <p:animEffect transition="in" filter="box(in)">
                                      <p:cBhvr>
                                        <p:cTn id="32" dur="500"/>
                                        <p:tgtEl>
                                          <p:spTgt spid="22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utoUpdateAnimBg="0"/>
      <p:bldP spid="225284" grpId="0" autoUpdateAnimBg="0"/>
      <p:bldP spid="225285" grpId="0" autoUpdateAnimBg="0"/>
      <p:bldP spid="225286" grpId="0" autoUpdateAnimBg="0"/>
      <p:bldP spid="225287" grpId="0" autoUpdateAnimBg="0"/>
      <p:bldP spid="22528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4813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C9AE457-9C74-4534-94C6-E3B7CA6E8AB6}" type="slidenum">
              <a:rPr lang="zh-CN" altLang="en-US" b="0">
                <a:solidFill>
                  <a:srgbClr val="000000"/>
                </a:solidFill>
              </a:rPr>
            </a:fld>
            <a:endParaRPr lang="zh-CN" altLang="en-US" b="0">
              <a:solidFill>
                <a:srgbClr val="000000"/>
              </a:solidFill>
            </a:endParaRPr>
          </a:p>
        </p:txBody>
      </p:sp>
      <p:pic>
        <p:nvPicPr>
          <p:cNvPr id="48132" name="Picture 4"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280747" y="954090"/>
            <a:ext cx="7704992" cy="29987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85000"/>
              </a:lnSpc>
              <a:buClr>
                <a:srgbClr val="0000FF"/>
              </a:buClr>
              <a:buFontTx/>
              <a:buAutoNum type="arabicPeriod"/>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r>
              <a:rPr lang="en-US" altLang="zh-CN" dirty="0">
                <a:solidFill>
                  <a:srgbClr val="333399"/>
                </a:solidFill>
                <a:latin typeface="Times New Roman" panose="02020603050405020304" pitchFamily="18" charset="0"/>
                <a:ea typeface="宋体" panose="02010600030101010101" pitchFamily="2" charset="-122"/>
              </a:rPr>
              <a:t>8.1 </a:t>
            </a:r>
            <a:r>
              <a:rPr lang="zh-CN" altLang="en-US" dirty="0">
                <a:solidFill>
                  <a:srgbClr val="333399"/>
                </a:solidFill>
                <a:latin typeface="Times New Roman" panose="02020603050405020304" pitchFamily="18" charset="0"/>
                <a:ea typeface="宋体" panose="02010600030101010101" pitchFamily="2" charset="-122"/>
              </a:rPr>
              <a:t>指针</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r>
              <a:rPr lang="en-US" altLang="zh-CN" dirty="0">
                <a:solidFill>
                  <a:srgbClr val="333399"/>
                </a:solidFill>
                <a:latin typeface="Times New Roman" panose="02020603050405020304" pitchFamily="18" charset="0"/>
                <a:ea typeface="宋体" panose="02010600030101010101" pitchFamily="2" charset="-122"/>
              </a:rPr>
              <a:t>8.2 </a:t>
            </a:r>
            <a:r>
              <a:rPr lang="zh-CN" altLang="en-US" dirty="0">
                <a:solidFill>
                  <a:srgbClr val="333399"/>
                </a:solidFill>
                <a:latin typeface="Times New Roman" panose="02020603050405020304" pitchFamily="18" charset="0"/>
                <a:ea typeface="宋体" panose="02010600030101010101" pitchFamily="2" charset="-122"/>
              </a:rPr>
              <a:t>指针与函数</a:t>
            </a:r>
            <a:r>
              <a:rPr lang="en-US" altLang="zh-CN" dirty="0">
                <a:solidFill>
                  <a:srgbClr val="333399"/>
                </a:solidFill>
                <a:latin typeface="Times New Roman" panose="02020603050405020304" pitchFamily="18" charset="0"/>
                <a:ea typeface="宋体" panose="02010600030101010101" pitchFamily="2" charset="-122"/>
              </a:rPr>
              <a:t> </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r>
              <a:rPr lang="en-US" altLang="zh-CN" dirty="0">
                <a:solidFill>
                  <a:srgbClr val="333399"/>
                </a:solidFill>
                <a:latin typeface="Times New Roman" panose="02020603050405020304" pitchFamily="18" charset="0"/>
                <a:ea typeface="宋体" panose="02010600030101010101" pitchFamily="2" charset="-122"/>
              </a:rPr>
              <a:t>8.3 </a:t>
            </a:r>
            <a:r>
              <a:rPr lang="zh-CN" altLang="en-US" dirty="0">
                <a:solidFill>
                  <a:srgbClr val="333399"/>
                </a:solidFill>
                <a:latin typeface="Times New Roman" panose="02020603050405020304" pitchFamily="18" charset="0"/>
                <a:ea typeface="宋体" panose="02010600030101010101" pitchFamily="2" charset="-122"/>
              </a:rPr>
              <a:t>指针和数组</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r>
              <a:rPr lang="en-US" altLang="zh-CN" dirty="0">
                <a:solidFill>
                  <a:srgbClr val="333399"/>
                </a:solidFill>
                <a:latin typeface="Times New Roman" panose="02020603050405020304" pitchFamily="18" charset="0"/>
                <a:ea typeface="宋体" panose="02010600030101010101" pitchFamily="2" charset="-122"/>
              </a:rPr>
              <a:t>8.4 </a:t>
            </a:r>
            <a:r>
              <a:rPr lang="zh-CN" altLang="en-US" dirty="0">
                <a:solidFill>
                  <a:srgbClr val="333399"/>
                </a:solidFill>
                <a:latin typeface="Times New Roman" panose="02020603050405020304" pitchFamily="18" charset="0"/>
                <a:ea typeface="宋体" panose="02010600030101010101" pitchFamily="2" charset="-122"/>
              </a:rPr>
              <a:t>动态内存分配</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r>
              <a:rPr lang="en-US" altLang="zh-CN" dirty="0">
                <a:solidFill>
                  <a:srgbClr val="333399"/>
                </a:solidFill>
                <a:latin typeface="Times New Roman" panose="02020603050405020304" pitchFamily="18" charset="0"/>
                <a:ea typeface="宋体" panose="02010600030101010101" pitchFamily="2" charset="-122"/>
              </a:rPr>
              <a:t>8.5 </a:t>
            </a:r>
            <a:r>
              <a:rPr lang="zh-CN" altLang="en-US" dirty="0">
                <a:solidFill>
                  <a:srgbClr val="333399"/>
                </a:solidFill>
                <a:latin typeface="Times New Roman" panose="02020603050405020304" pitchFamily="18" charset="0"/>
                <a:ea typeface="宋体" panose="02010600030101010101" pitchFamily="2" charset="-122"/>
              </a:rPr>
              <a:t>字符串、字符数组和指针</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7">
                                            <p:txEl>
                                              <p:pRg st="2" end="2"/>
                                            </p:txEl>
                                          </p:spTgt>
                                        </p:tgtEl>
                                        <p:attrNameLst>
                                          <p:attrName>style.color</p:attrName>
                                        </p:attrNameLst>
                                      </p:cBhvr>
                                      <p:by>
                                        <p:hsl h="7200000" s="0" l="0"/>
                                      </p:by>
                                    </p:animClr>
                                    <p:animClr clrSpc="hsl" dir="cw">
                                      <p:cBhvr>
                                        <p:cTn id="7" dur="500" fill="hold"/>
                                        <p:tgtEl>
                                          <p:spTgt spid="7">
                                            <p:txEl>
                                              <p:pRg st="2" end="2"/>
                                            </p:txEl>
                                          </p:spTgt>
                                        </p:tgtEl>
                                        <p:attrNameLst>
                                          <p:attrName>fillcolor</p:attrName>
                                        </p:attrNameLst>
                                      </p:cBhvr>
                                      <p:by>
                                        <p:hsl h="7200000" s="0" l="0"/>
                                      </p:by>
                                    </p:animClr>
                                    <p:animClr clrSpc="hsl" dir="cw">
                                      <p:cBhvr>
                                        <p:cTn id="8" dur="500" fill="hold"/>
                                        <p:tgtEl>
                                          <p:spTgt spid="7">
                                            <p:txEl>
                                              <p:pRg st="2" end="2"/>
                                            </p:txEl>
                                          </p:spTgt>
                                        </p:tgtEl>
                                        <p:attrNameLst>
                                          <p:attrName>stroke.color</p:attrName>
                                        </p:attrNameLst>
                                      </p:cBhvr>
                                      <p:by>
                                        <p:hsl h="7200000" s="0" l="0"/>
                                      </p:by>
                                    </p:animClr>
                                    <p:set>
                                      <p:cBhvr>
                                        <p:cTn id="9" dur="5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5D7EC637-B143-4503-9D67-51BAC937F173}" type="slidenum">
              <a:rPr lang="zh-CN" altLang="en-US" b="0">
                <a:solidFill>
                  <a:srgbClr val="000000"/>
                </a:solidFill>
              </a:rPr>
            </a:fld>
            <a:endParaRPr lang="zh-CN" altLang="en-US" b="0">
              <a:solidFill>
                <a:srgbClr val="000000"/>
              </a:solidFill>
            </a:endParaRPr>
          </a:p>
        </p:txBody>
      </p:sp>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8.2 </a:t>
            </a:r>
            <a:r>
              <a:rPr lang="zh-CN" altLang="en-US" sz="4000" b="0" dirty="0">
                <a:solidFill>
                  <a:srgbClr val="FFFFFF"/>
                </a:solidFill>
                <a:latin typeface="Calibri" panose="020F0502020204030204"/>
                <a:ea typeface="宋体" panose="02010600030101010101" pitchFamily="2" charset="-122"/>
              </a:rPr>
              <a:t>指针与函数</a:t>
            </a:r>
            <a:endParaRPr lang="zh-CN" altLang="en-US" sz="4000" b="0" dirty="0">
              <a:solidFill>
                <a:srgbClr val="FFFFFF"/>
              </a:solidFill>
              <a:latin typeface="Calibri" panose="020F0502020204030204"/>
              <a:ea typeface="宋体" panose="02010600030101010101" pitchFamily="2" charset="-122"/>
            </a:endParaRPr>
          </a:p>
        </p:txBody>
      </p:sp>
      <p:sp>
        <p:nvSpPr>
          <p:cNvPr id="9" name="Rectangle 2"/>
          <p:cNvSpPr txBox="1">
            <a:spLocks noChangeArrowheads="1"/>
          </p:cNvSpPr>
          <p:nvPr/>
        </p:nvSpPr>
        <p:spPr bwMode="auto">
          <a:xfrm>
            <a:off x="757605" y="1104900"/>
            <a:ext cx="80200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971550" indent="-5143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lnSpc>
                <a:spcPct val="120000"/>
              </a:lnSpc>
              <a:spcBef>
                <a:spcPct val="20000"/>
              </a:spcBef>
              <a:spcAft>
                <a:spcPts val="0"/>
              </a:spcAft>
              <a:buFontTx/>
              <a:buChar char="•"/>
            </a:pPr>
            <a:r>
              <a:rPr lang="zh-CN" altLang="en-US" sz="3600">
                <a:solidFill>
                  <a:srgbClr val="000000"/>
                </a:solidFill>
                <a:latin typeface="宋体" panose="02010600030101010101" pitchFamily="2" charset="-122"/>
              </a:rPr>
              <a:t>指针与函数的关系</a:t>
            </a:r>
            <a:endParaRPr lang="zh-CN" altLang="en-US" sz="3600">
              <a:solidFill>
                <a:srgbClr val="000000"/>
              </a:solidFill>
              <a:latin typeface="宋体" panose="02010600030101010101" pitchFamily="2" charset="-122"/>
            </a:endParaRPr>
          </a:p>
          <a:p>
            <a:pPr lvl="1" algn="just" eaLnBrk="1" fontAlgn="auto" hangingPunct="1">
              <a:lnSpc>
                <a:spcPct val="120000"/>
              </a:lnSpc>
              <a:spcBef>
                <a:spcPct val="20000"/>
              </a:spcBef>
              <a:spcAft>
                <a:spcPts val="0"/>
              </a:spcAft>
              <a:buFont typeface="Arial" panose="020B0604020202020204" pitchFamily="34" charset="0"/>
              <a:buAutoNum type="arabicPeriod"/>
            </a:pPr>
            <a:r>
              <a:rPr lang="zh-CN" altLang="en-US" sz="3200">
                <a:solidFill>
                  <a:srgbClr val="000000"/>
                </a:solidFill>
                <a:latin typeface="楷体" panose="02010609060101010101" pitchFamily="49" charset="-122"/>
                <a:ea typeface="楷体" panose="02010609060101010101" pitchFamily="49" charset="-122"/>
              </a:rPr>
              <a:t>通过参数在函数之间</a:t>
            </a:r>
            <a:r>
              <a:rPr lang="zh-CN" altLang="en-US" sz="3200">
                <a:solidFill>
                  <a:srgbClr val="FF0000"/>
                </a:solidFill>
                <a:latin typeface="楷体" panose="02010609060101010101" pitchFamily="49" charset="-122"/>
                <a:ea typeface="楷体" panose="02010609060101010101" pitchFamily="49" charset="-122"/>
              </a:rPr>
              <a:t>传递变量地址</a:t>
            </a:r>
            <a:r>
              <a:rPr lang="zh-CN" altLang="en-US" sz="3200">
                <a:solidFill>
                  <a:srgbClr val="000000"/>
                </a:solidFill>
                <a:latin typeface="楷体" panose="02010609060101010101" pitchFamily="49" charset="-122"/>
                <a:ea typeface="楷体" panose="02010609060101010101" pitchFamily="49" charset="-122"/>
              </a:rPr>
              <a:t>，即在函数之间传递指向变量的指针。</a:t>
            </a:r>
            <a:endParaRPr lang="zh-CN" altLang="en-US" sz="3200">
              <a:solidFill>
                <a:srgbClr val="000000"/>
              </a:solidFill>
              <a:latin typeface="楷体" panose="02010609060101010101" pitchFamily="49" charset="-122"/>
              <a:ea typeface="楷体" panose="02010609060101010101" pitchFamily="49" charset="-122"/>
            </a:endParaRPr>
          </a:p>
          <a:p>
            <a:pPr lvl="1" algn="just" eaLnBrk="1" fontAlgn="auto" hangingPunct="1">
              <a:lnSpc>
                <a:spcPct val="120000"/>
              </a:lnSpc>
              <a:spcBef>
                <a:spcPct val="20000"/>
              </a:spcBef>
              <a:spcAft>
                <a:spcPts val="0"/>
              </a:spcAft>
              <a:buFont typeface="Arial" panose="020B0604020202020204" pitchFamily="34" charset="0"/>
              <a:buAutoNum type="arabicPeriod"/>
            </a:pPr>
            <a:r>
              <a:rPr lang="zh-CN" altLang="en-US" sz="3200">
                <a:solidFill>
                  <a:srgbClr val="000000"/>
                </a:solidFill>
                <a:latin typeface="楷体" panose="02010609060101010101" pitchFamily="49" charset="-122"/>
                <a:ea typeface="楷体" panose="02010609060101010101" pitchFamily="49" charset="-122"/>
              </a:rPr>
              <a:t>函数的</a:t>
            </a:r>
            <a:r>
              <a:rPr lang="zh-CN" altLang="en-US" sz="3200">
                <a:solidFill>
                  <a:srgbClr val="FF0000"/>
                </a:solidFill>
                <a:latin typeface="楷体" panose="02010609060101010101" pitchFamily="49" charset="-122"/>
                <a:ea typeface="楷体" panose="02010609060101010101" pitchFamily="49" charset="-122"/>
              </a:rPr>
              <a:t>返回值为指针</a:t>
            </a:r>
            <a:r>
              <a:rPr lang="zh-CN" altLang="en-US" sz="3200">
                <a:solidFill>
                  <a:srgbClr val="000000"/>
                </a:solidFill>
                <a:latin typeface="楷体" panose="02010609060101010101" pitchFamily="49" charset="-122"/>
                <a:ea typeface="楷体" panose="02010609060101010101" pitchFamily="49" charset="-122"/>
              </a:rPr>
              <a:t>。</a:t>
            </a:r>
            <a:endParaRPr lang="zh-CN" altLang="en-US" sz="3200">
              <a:solidFill>
                <a:srgbClr val="000000"/>
              </a:solidFill>
              <a:latin typeface="楷体" panose="02010609060101010101" pitchFamily="49" charset="-122"/>
              <a:ea typeface="楷体" panose="02010609060101010101" pitchFamily="49" charset="-122"/>
            </a:endParaRPr>
          </a:p>
          <a:p>
            <a:pPr lvl="1" algn="just" eaLnBrk="1" fontAlgn="auto" hangingPunct="1">
              <a:lnSpc>
                <a:spcPct val="120000"/>
              </a:lnSpc>
              <a:spcBef>
                <a:spcPct val="20000"/>
              </a:spcBef>
              <a:spcAft>
                <a:spcPts val="0"/>
              </a:spcAft>
              <a:buFont typeface="Arial" panose="020B0604020202020204" pitchFamily="34" charset="0"/>
              <a:buAutoNum type="arabicPeriod"/>
            </a:pPr>
            <a:r>
              <a:rPr lang="zh-CN" altLang="en-US" sz="3200">
                <a:solidFill>
                  <a:srgbClr val="000000"/>
                </a:solidFill>
                <a:latin typeface="楷体" panose="02010609060101010101" pitchFamily="49" charset="-122"/>
                <a:ea typeface="楷体" panose="02010609060101010101" pitchFamily="49" charset="-122"/>
              </a:rPr>
              <a:t>指针指向的对象是函数，称为</a:t>
            </a:r>
            <a:r>
              <a:rPr lang="zh-CN" altLang="en-US" sz="3200">
                <a:solidFill>
                  <a:srgbClr val="FF0000"/>
                </a:solidFill>
                <a:latin typeface="楷体" panose="02010609060101010101" pitchFamily="49" charset="-122"/>
                <a:ea typeface="楷体" panose="02010609060101010101" pitchFamily="49" charset="-122"/>
              </a:rPr>
              <a:t>函数指针</a:t>
            </a:r>
            <a:r>
              <a:rPr lang="zh-CN" altLang="en-US" sz="3200">
                <a:solidFill>
                  <a:srgbClr val="000000"/>
                </a:solidFill>
                <a:latin typeface="楷体" panose="02010609060101010101" pitchFamily="49" charset="-122"/>
                <a:ea typeface="楷体" panose="02010609060101010101" pitchFamily="49" charset="-122"/>
              </a:rPr>
              <a:t>。</a:t>
            </a:r>
            <a:endParaRPr lang="en-US" altLang="zh-CN" sz="320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75"/>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75"/>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75"/>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75"/>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B314EEA-70EC-417F-A481-0BE3072F4443}" type="slidenum">
              <a:rPr lang="zh-CN" altLang="en-US" b="0">
                <a:solidFill>
                  <a:srgbClr val="000000"/>
                </a:solidFill>
              </a:rPr>
            </a:fld>
            <a:endParaRPr lang="zh-CN" altLang="en-US" b="0">
              <a:solidFill>
                <a:srgbClr val="000000"/>
              </a:solidFill>
            </a:endParaRPr>
          </a:p>
        </p:txBody>
      </p:sp>
      <p:sp>
        <p:nvSpPr>
          <p:cNvPr id="8195" name="Rectangle 3"/>
          <p:cNvSpPr txBox="1">
            <a:spLocks noChangeArrowheads="1"/>
          </p:cNvSpPr>
          <p:nvPr/>
        </p:nvSpPr>
        <p:spPr bwMode="auto">
          <a:xfrm>
            <a:off x="632520" y="943446"/>
            <a:ext cx="4180742"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pPr>
            <a:r>
              <a:rPr lang="en-US" altLang="zh-CN" sz="2600" b="0" dirty="0">
                <a:solidFill>
                  <a:srgbClr val="000000"/>
                </a:solidFill>
              </a:rPr>
              <a:t>#include &lt;</a:t>
            </a:r>
            <a:r>
              <a:rPr lang="en-US" altLang="zh-CN" sz="2600" b="0" dirty="0" err="1">
                <a:solidFill>
                  <a:srgbClr val="000000"/>
                </a:solidFill>
              </a:rPr>
              <a:t>stdio.h</a:t>
            </a:r>
            <a:r>
              <a:rPr lang="en-US" altLang="zh-CN" sz="2600" b="0" dirty="0">
                <a:solidFill>
                  <a:srgbClr val="000000"/>
                </a:solidFill>
              </a:rPr>
              <a:t>&gt;</a:t>
            </a:r>
            <a:endParaRPr lang="en-US" altLang="zh-CN" sz="2600" b="0" dirty="0">
              <a:solidFill>
                <a:srgbClr val="000000"/>
              </a:solidFill>
            </a:endParaRPr>
          </a:p>
          <a:p>
            <a:pPr fontAlgn="auto">
              <a:spcBef>
                <a:spcPts val="0"/>
              </a:spcBef>
              <a:spcAft>
                <a:spcPts val="0"/>
              </a:spcAft>
            </a:pPr>
            <a:r>
              <a:rPr lang="en-US" altLang="zh-CN" sz="2600" b="0" dirty="0" err="1">
                <a:solidFill>
                  <a:srgbClr val="000000"/>
                </a:solidFill>
              </a:rPr>
              <a:t>int</a:t>
            </a:r>
            <a:r>
              <a:rPr lang="en-US" altLang="zh-CN" sz="2600" b="0" dirty="0">
                <a:solidFill>
                  <a:srgbClr val="000000"/>
                </a:solidFill>
              </a:rPr>
              <a:t> main()</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a:t>
            </a:r>
            <a:r>
              <a:rPr lang="en-US" altLang="zh-CN" sz="2600" b="0" dirty="0" err="1">
                <a:solidFill>
                  <a:srgbClr val="000000"/>
                </a:solidFill>
              </a:rPr>
              <a:t>int</a:t>
            </a:r>
            <a:r>
              <a:rPr lang="en-US" altLang="zh-CN" sz="2600" b="0" dirty="0">
                <a:solidFill>
                  <a:srgbClr val="000000"/>
                </a:solidFill>
              </a:rPr>
              <a:t> </a:t>
            </a:r>
            <a:r>
              <a:rPr lang="en-US" altLang="zh-CN" sz="2600" b="0" dirty="0" err="1">
                <a:solidFill>
                  <a:srgbClr val="000000"/>
                </a:solidFill>
              </a:rPr>
              <a:t>i</a:t>
            </a:r>
            <a:r>
              <a:rPr lang="en-US" altLang="zh-CN" sz="2600" b="0" dirty="0">
                <a:solidFill>
                  <a:srgbClr val="000000"/>
                </a:solidFill>
              </a:rPr>
              <a:t>, n = 0;</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for ( </a:t>
            </a:r>
            <a:r>
              <a:rPr lang="en-US" altLang="zh-CN" sz="2600" b="0" dirty="0" err="1">
                <a:solidFill>
                  <a:srgbClr val="000000"/>
                </a:solidFill>
              </a:rPr>
              <a:t>i</a:t>
            </a:r>
            <a:r>
              <a:rPr lang="en-US" altLang="zh-CN" sz="2600" b="0" dirty="0">
                <a:solidFill>
                  <a:srgbClr val="000000"/>
                </a:solidFill>
              </a:rPr>
              <a:t> = 0; </a:t>
            </a:r>
            <a:r>
              <a:rPr lang="en-US" altLang="zh-CN" sz="2600" b="0" dirty="0" err="1">
                <a:solidFill>
                  <a:srgbClr val="000000"/>
                </a:solidFill>
              </a:rPr>
              <a:t>i</a:t>
            </a:r>
            <a:r>
              <a:rPr lang="en-US" altLang="zh-CN" sz="2600" b="0" dirty="0">
                <a:solidFill>
                  <a:srgbClr val="000000"/>
                </a:solidFill>
              </a:rPr>
              <a:t> &lt; 10; ++</a:t>
            </a:r>
            <a:r>
              <a:rPr lang="en-US" altLang="zh-CN" sz="2600" b="0" dirty="0" err="1">
                <a:solidFill>
                  <a:srgbClr val="000000"/>
                </a:solidFill>
              </a:rPr>
              <a:t>i</a:t>
            </a:r>
            <a:r>
              <a:rPr lang="en-US" altLang="zh-CN" sz="2600" b="0" dirty="0">
                <a:solidFill>
                  <a:srgbClr val="000000"/>
                </a:solidFill>
              </a:rPr>
              <a:t> ) </a:t>
            </a:r>
            <a:r>
              <a:rPr lang="en-US" altLang="zh-CN" sz="2600" b="0" dirty="0">
                <a:solidFill>
                  <a:srgbClr val="FF0000"/>
                </a:solidFill>
              </a:rPr>
              <a:t>{</a:t>
            </a:r>
            <a:endParaRPr lang="en-US" altLang="zh-CN" sz="2600" b="0" dirty="0">
              <a:solidFill>
                <a:srgbClr val="FF0000"/>
              </a:solidFill>
            </a:endParaRPr>
          </a:p>
          <a:p>
            <a:pPr fontAlgn="auto">
              <a:spcBef>
                <a:spcPts val="0"/>
              </a:spcBef>
              <a:spcAft>
                <a:spcPts val="0"/>
              </a:spcAft>
            </a:pPr>
            <a:r>
              <a:rPr lang="en-US" altLang="zh-CN" sz="2600" b="0" dirty="0">
                <a:solidFill>
                  <a:srgbClr val="000000"/>
                </a:solidFill>
              </a:rPr>
              <a:t>        if ( n % 2 == 0 ) </a:t>
            </a:r>
            <a:r>
              <a:rPr lang="en-US" altLang="zh-CN" sz="2600" b="0" dirty="0">
                <a:solidFill>
                  <a:srgbClr val="00B0F0"/>
                </a:solidFill>
              </a:rPr>
              <a:t>{</a:t>
            </a:r>
            <a:endParaRPr lang="en-US" altLang="zh-CN" sz="2600" b="0" dirty="0">
              <a:solidFill>
                <a:srgbClr val="00B0F0"/>
              </a:solidFill>
            </a:endParaRPr>
          </a:p>
          <a:p>
            <a:pPr fontAlgn="auto">
              <a:spcBef>
                <a:spcPts val="0"/>
              </a:spcBef>
              <a:spcAft>
                <a:spcPts val="0"/>
              </a:spcAft>
            </a:pPr>
            <a:r>
              <a:rPr lang="en-US" altLang="zh-CN" sz="2600" b="0" dirty="0">
                <a:solidFill>
                  <a:srgbClr val="000000"/>
                </a:solidFill>
              </a:rPr>
              <a:t>            n = n + </a:t>
            </a:r>
            <a:r>
              <a:rPr lang="en-US" altLang="zh-CN" sz="2600" b="0" dirty="0" err="1">
                <a:solidFill>
                  <a:srgbClr val="000000"/>
                </a:solidFill>
              </a:rPr>
              <a:t>i</a:t>
            </a:r>
            <a:r>
              <a:rPr lang="en-US" altLang="zh-CN" sz="2600" b="0" dirty="0">
                <a:solidFill>
                  <a:srgbClr val="000000"/>
                </a:solidFill>
              </a:rPr>
              <a:t>; </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a:t>
            </a:r>
            <a:r>
              <a:rPr lang="en-US" altLang="zh-CN" sz="2600" b="0" dirty="0">
                <a:solidFill>
                  <a:srgbClr val="00B0F0"/>
                </a:solidFill>
              </a:rPr>
              <a:t>}</a:t>
            </a:r>
            <a:r>
              <a:rPr lang="en-US" altLang="zh-CN" sz="2600" b="0" dirty="0">
                <a:solidFill>
                  <a:srgbClr val="000000"/>
                </a:solidFill>
              </a:rPr>
              <a:t> else </a:t>
            </a:r>
            <a:r>
              <a:rPr lang="en-US" altLang="zh-CN" sz="2600" b="0" dirty="0">
                <a:solidFill>
                  <a:srgbClr val="00B0F0"/>
                </a:solidFill>
              </a:rPr>
              <a:t>{</a:t>
            </a:r>
            <a:endParaRPr lang="en-US" altLang="zh-CN" sz="2600" b="0" dirty="0">
              <a:solidFill>
                <a:srgbClr val="00B0F0"/>
              </a:solidFill>
            </a:endParaRPr>
          </a:p>
          <a:p>
            <a:pPr fontAlgn="auto">
              <a:spcBef>
                <a:spcPts val="0"/>
              </a:spcBef>
              <a:spcAft>
                <a:spcPts val="0"/>
              </a:spcAft>
            </a:pPr>
            <a:r>
              <a:rPr lang="en-US" altLang="zh-CN" sz="2600" b="0" dirty="0">
                <a:solidFill>
                  <a:srgbClr val="000000"/>
                </a:solidFill>
              </a:rPr>
              <a:t>            n = n - </a:t>
            </a:r>
            <a:r>
              <a:rPr lang="en-US" altLang="zh-CN" sz="2600" b="0" dirty="0" err="1">
                <a:solidFill>
                  <a:srgbClr val="000000"/>
                </a:solidFill>
              </a:rPr>
              <a:t>i</a:t>
            </a:r>
            <a:r>
              <a:rPr lang="en-US" altLang="zh-CN" sz="2600" b="0" dirty="0">
                <a:solidFill>
                  <a:srgbClr val="000000"/>
                </a:solidFill>
              </a:rPr>
              <a:t>; </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a:t>
            </a:r>
            <a:r>
              <a:rPr lang="en-US" altLang="zh-CN" sz="2600" b="0" dirty="0">
                <a:solidFill>
                  <a:srgbClr val="00FFFF"/>
                </a:solidFill>
              </a:rPr>
              <a:t> </a:t>
            </a:r>
            <a:r>
              <a:rPr lang="en-US" altLang="zh-CN" sz="2600" b="0" dirty="0">
                <a:solidFill>
                  <a:srgbClr val="00B0F0"/>
                </a:solidFill>
              </a:rPr>
              <a:t>}</a:t>
            </a:r>
            <a:r>
              <a:rPr lang="en-US" altLang="zh-CN" sz="2600" b="0" dirty="0">
                <a:solidFill>
                  <a:srgbClr val="00FFFF"/>
                </a:solidFill>
              </a:rPr>
              <a:t> </a:t>
            </a:r>
            <a:endParaRPr lang="en-US" altLang="zh-CN" sz="2600" b="0" dirty="0">
              <a:solidFill>
                <a:srgbClr val="00FFFF"/>
              </a:solidFill>
            </a:endParaRPr>
          </a:p>
          <a:p>
            <a:pPr fontAlgn="auto">
              <a:spcBef>
                <a:spcPts val="0"/>
              </a:spcBef>
              <a:spcAft>
                <a:spcPts val="0"/>
              </a:spcAft>
            </a:pPr>
            <a:r>
              <a:rPr lang="en-US" altLang="zh-CN" sz="2600" b="0" dirty="0">
                <a:solidFill>
                  <a:srgbClr val="000000"/>
                </a:solidFill>
              </a:rPr>
              <a:t>    </a:t>
            </a:r>
            <a:r>
              <a:rPr lang="en-US" altLang="zh-CN" sz="2600" b="0" dirty="0">
                <a:solidFill>
                  <a:srgbClr val="FF0000"/>
                </a:solidFill>
              </a:rPr>
              <a:t>}</a:t>
            </a:r>
            <a:endParaRPr lang="en-US" altLang="zh-CN" sz="2600" b="0" dirty="0">
              <a:solidFill>
                <a:srgbClr val="FF0000"/>
              </a:solidFill>
            </a:endParaRPr>
          </a:p>
          <a:p>
            <a:pPr fontAlgn="auto">
              <a:spcBef>
                <a:spcPts val="0"/>
              </a:spcBef>
              <a:spcAft>
                <a:spcPts val="0"/>
              </a:spcAft>
            </a:pPr>
            <a:r>
              <a:rPr lang="en-US" altLang="zh-CN" sz="2600" b="0" dirty="0">
                <a:solidFill>
                  <a:srgbClr val="000000"/>
                </a:solidFill>
              </a:rPr>
              <a:t>    </a:t>
            </a:r>
            <a:r>
              <a:rPr lang="en-US" altLang="zh-CN" sz="2600" b="0" dirty="0" err="1">
                <a:solidFill>
                  <a:srgbClr val="000000"/>
                </a:solidFill>
              </a:rPr>
              <a:t>printf</a:t>
            </a:r>
            <a:r>
              <a:rPr lang="en-US" altLang="zh-CN" sz="2600" b="0" dirty="0">
                <a:solidFill>
                  <a:srgbClr val="000000"/>
                </a:solidFill>
              </a:rPr>
              <a:t>("%d\n", n); </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return 0; </a:t>
            </a:r>
            <a:endParaRPr lang="en-US" altLang="zh-CN" sz="2600" b="0" dirty="0">
              <a:solidFill>
                <a:srgbClr val="000000"/>
              </a:solidFill>
            </a:endParaRPr>
          </a:p>
          <a:p>
            <a:pPr fontAlgn="auto">
              <a:spcBef>
                <a:spcPts val="0"/>
              </a:spcBef>
              <a:spcAft>
                <a:spcPts val="0"/>
              </a:spcAft>
            </a:pPr>
            <a:r>
              <a:rPr lang="en-US" altLang="zh-CN" sz="2600" b="0" dirty="0">
                <a:solidFill>
                  <a:srgbClr val="000000"/>
                </a:solidFill>
              </a:rPr>
              <a:t>} </a:t>
            </a:r>
            <a:endParaRPr lang="zh-CN" altLang="en-US" sz="2600" b="0" dirty="0">
              <a:solidFill>
                <a:srgbClr val="00FF00"/>
              </a:solidFill>
            </a:endParaRPr>
          </a:p>
        </p:txBody>
      </p:sp>
      <p:sp>
        <p:nvSpPr>
          <p:cNvPr id="6" name="Rectangle 3"/>
          <p:cNvSpPr txBox="1">
            <a:spLocks noChangeArrowheads="1"/>
          </p:cNvSpPr>
          <p:nvPr/>
        </p:nvSpPr>
        <p:spPr bwMode="auto">
          <a:xfrm>
            <a:off x="5097017" y="902497"/>
            <a:ext cx="3826119" cy="5830887"/>
          </a:xfrm>
          <a:prstGeom prst="rect">
            <a:avLst/>
          </a:prstGeom>
          <a:noFill/>
          <a:ln w="9525">
            <a:noFill/>
            <a:miter lim="800000"/>
          </a:ln>
        </p:spPr>
        <p:txBody>
          <a:bodyPr lIns="92075" tIns="46038" rIns="92075" bIns="46038"/>
          <a:lstStyle/>
          <a:p>
            <a:pPr marL="342900" indent="-342900" fontAlgn="auto">
              <a:lnSpc>
                <a:spcPts val="3200"/>
              </a:lnSpc>
              <a:spcBef>
                <a:spcPts val="0"/>
              </a:spcBef>
              <a:spcAft>
                <a:spcPts val="0"/>
              </a:spcAft>
              <a:buClr>
                <a:srgbClr val="FFFF00"/>
              </a:buClr>
              <a:buSzPct val="70000"/>
              <a:defRPr/>
            </a:pPr>
            <a:r>
              <a:rPr lang="en-US" altLang="zh-CN" sz="2800" b="0" kern="0" dirty="0">
                <a:solidFill>
                  <a:srgbClr val="000000"/>
                </a:solidFill>
                <a:latin typeface="Calibri" panose="020F0502020204030204"/>
              </a:rPr>
              <a:t>#</a:t>
            </a:r>
            <a:r>
              <a:rPr lang="en-US" sz="2800" b="0" kern="0" dirty="0">
                <a:solidFill>
                  <a:srgbClr val="000000"/>
                </a:solidFill>
                <a:latin typeface="Calibri" panose="020F0502020204030204"/>
                <a:ea typeface="+mn-ea"/>
              </a:rPr>
              <a:t>include &lt;</a:t>
            </a:r>
            <a:r>
              <a:rPr lang="en-US" sz="2800" b="0" kern="0" dirty="0" err="1">
                <a:solidFill>
                  <a:srgbClr val="000000"/>
                </a:solidFill>
                <a:latin typeface="Calibri" panose="020F0502020204030204"/>
                <a:ea typeface="+mn-ea"/>
              </a:rPr>
              <a:t>stdio.h</a:t>
            </a:r>
            <a:r>
              <a:rPr lang="en-US" sz="2800" b="0" kern="0" dirty="0">
                <a:solidFill>
                  <a:srgbClr val="000000"/>
                </a:solidFill>
                <a:latin typeface="Calibri" panose="020F0502020204030204"/>
                <a:ea typeface="+mn-ea"/>
              </a:rPr>
              <a:t>&gt;</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err="1">
                <a:solidFill>
                  <a:srgbClr val="000000"/>
                </a:solidFill>
                <a:latin typeface="Calibri" panose="020F0502020204030204"/>
                <a:ea typeface="+mn-ea"/>
              </a:rPr>
              <a:t>int</a:t>
            </a:r>
            <a:r>
              <a:rPr lang="en-US" sz="2800" b="0" kern="0" dirty="0">
                <a:solidFill>
                  <a:srgbClr val="000000"/>
                </a:solidFill>
                <a:latin typeface="Calibri" panose="020F0502020204030204"/>
                <a:ea typeface="+mn-ea"/>
              </a:rPr>
              <a:t> main()</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err="1">
                <a:solidFill>
                  <a:srgbClr val="000000"/>
                </a:solidFill>
                <a:latin typeface="Calibri" panose="020F0502020204030204"/>
                <a:ea typeface="+mn-ea"/>
              </a:rPr>
              <a:t>int</a:t>
            </a:r>
            <a:r>
              <a:rPr lang="en-US" sz="2800" b="0" kern="0" dirty="0">
                <a:solidFill>
                  <a:srgbClr val="000000"/>
                </a:solidFill>
                <a:latin typeface="Calibri" panose="020F0502020204030204"/>
                <a:ea typeface="+mn-ea"/>
              </a:rPr>
              <a:t> i, n = 0;</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for ( i = 0; i &lt; 10; ++i )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latin typeface="Calibri" panose="020F0502020204030204"/>
                <a:ea typeface="+mn-ea"/>
              </a:rPr>
              <a:t>{</a:t>
            </a:r>
            <a:r>
              <a:rPr lang="en-US" sz="2800" b="0" kern="0" dirty="0">
                <a:solidFill>
                  <a:srgbClr val="000000"/>
                </a:solidFill>
                <a:latin typeface="Calibri" panose="020F0502020204030204"/>
                <a:ea typeface="+mn-ea"/>
              </a:rPr>
              <a:t>   if ( n % 2 == 0 )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solidFill>
                  <a:srgbClr val="00B0F0"/>
                </a:solidFill>
                <a:latin typeface="Calibri" panose="020F0502020204030204"/>
                <a:ea typeface="+mn-ea"/>
              </a:rPr>
              <a:t>{</a:t>
            </a:r>
            <a:r>
              <a:rPr lang="en-US" sz="2800" b="0" kern="0" dirty="0">
                <a:solidFill>
                  <a:srgbClr val="000000"/>
                </a:solidFill>
                <a:latin typeface="Calibri" panose="020F0502020204030204"/>
                <a:ea typeface="+mn-ea"/>
              </a:rPr>
              <a:t>   n = n + i;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solidFill>
                  <a:srgbClr val="00B0F0"/>
                </a:solidFill>
                <a:latin typeface="Calibri" panose="020F0502020204030204"/>
                <a:ea typeface="+mn-ea"/>
              </a:rPr>
              <a:t>} </a:t>
            </a:r>
            <a:endParaRPr lang="en-US" sz="2800" b="0" kern="0" dirty="0">
              <a:solidFill>
                <a:srgbClr val="00B0F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else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solidFill>
                  <a:srgbClr val="00B0F0"/>
                </a:solidFill>
                <a:latin typeface="Calibri" panose="020F0502020204030204"/>
                <a:ea typeface="+mn-ea"/>
              </a:rPr>
              <a:t>{</a:t>
            </a:r>
            <a:r>
              <a:rPr lang="en-US" sz="2800" b="0" kern="0" dirty="0">
                <a:solidFill>
                  <a:srgbClr val="000000"/>
                </a:solidFill>
                <a:latin typeface="Calibri" panose="020F0502020204030204"/>
                <a:ea typeface="+mn-ea"/>
              </a:rPr>
              <a:t>   n = n - i;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solidFill>
                  <a:srgbClr val="00B0F0"/>
                </a:solidFill>
                <a:latin typeface="Calibri" panose="020F0502020204030204"/>
                <a:ea typeface="+mn-ea"/>
              </a:rPr>
              <a:t>}</a:t>
            </a:r>
            <a:r>
              <a:rPr lang="en-US" sz="2800" b="0" kern="0" dirty="0">
                <a:solidFill>
                  <a:srgbClr val="000000"/>
                </a:solidFill>
                <a:latin typeface="Calibri" panose="020F0502020204030204"/>
                <a:ea typeface="+mn-ea"/>
              </a:rPr>
              <a:t>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a:latin typeface="Calibri" panose="020F0502020204030204"/>
                <a:ea typeface="+mn-ea"/>
              </a:rPr>
              <a:t>}</a:t>
            </a:r>
            <a:endParaRPr lang="en-US" sz="2800" b="0" kern="0" dirty="0">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r>
              <a:rPr lang="en-US" sz="2800" b="0" kern="0" dirty="0" err="1">
                <a:solidFill>
                  <a:srgbClr val="000000"/>
                </a:solidFill>
                <a:latin typeface="Calibri" panose="020F0502020204030204"/>
                <a:ea typeface="+mn-ea"/>
              </a:rPr>
              <a:t>printf</a:t>
            </a:r>
            <a:r>
              <a:rPr lang="en-US" sz="2800" b="0" kern="0" dirty="0">
                <a:solidFill>
                  <a:srgbClr val="000000"/>
                </a:solidFill>
                <a:latin typeface="Calibri" panose="020F0502020204030204"/>
                <a:ea typeface="+mn-ea"/>
              </a:rPr>
              <a:t>("%d\n", n);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return 0; </a:t>
            </a:r>
            <a:endParaRPr lang="en-US" sz="2800" b="0" kern="0" dirty="0">
              <a:solidFill>
                <a:srgbClr val="000000"/>
              </a:solidFill>
              <a:latin typeface="Calibri" panose="020F0502020204030204"/>
              <a:ea typeface="+mn-ea"/>
            </a:endParaRPr>
          </a:p>
          <a:p>
            <a:pPr marL="342900" indent="-342900" fontAlgn="auto">
              <a:lnSpc>
                <a:spcPts val="3200"/>
              </a:lnSpc>
              <a:spcBef>
                <a:spcPts val="0"/>
              </a:spcBef>
              <a:spcAft>
                <a:spcPts val="0"/>
              </a:spcAft>
              <a:buClr>
                <a:srgbClr val="FFFF00"/>
              </a:buClr>
              <a:buSzPct val="70000"/>
              <a:defRPr/>
            </a:pPr>
            <a:r>
              <a:rPr lang="en-US" sz="2800" b="0" kern="0" dirty="0">
                <a:solidFill>
                  <a:srgbClr val="000000"/>
                </a:solidFill>
                <a:latin typeface="Calibri" panose="020F0502020204030204"/>
                <a:ea typeface="+mn-ea"/>
              </a:rPr>
              <a:t>} </a:t>
            </a:r>
            <a:endParaRPr lang="zh-CN" altLang="en-US" sz="2800" b="0" kern="0" dirty="0">
              <a:solidFill>
                <a:srgbClr val="000000"/>
              </a:solidFill>
              <a:latin typeface="Calibri" panose="020F0502020204030204"/>
            </a:endParaRPr>
          </a:p>
        </p:txBody>
      </p:sp>
      <p:sp>
        <p:nvSpPr>
          <p:cNvPr id="9" name="矩形 8"/>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编码风格</a:t>
            </a:r>
            <a:endParaRPr lang="zh-CN" altLang="en-US" sz="4000" dirty="0">
              <a:solidFill>
                <a:srgbClr val="FFFFFF"/>
              </a:solidFill>
              <a:latin typeface="Calibri" panose="020F0502020204030204"/>
              <a:ea typeface="宋体" panose="02010600030101010101" pitchFamily="2" charset="-122"/>
            </a:endParaRPr>
          </a:p>
        </p:txBody>
      </p:sp>
      <p:cxnSp>
        <p:nvCxnSpPr>
          <p:cNvPr id="3" name="直接连接符 2"/>
          <p:cNvCxnSpPr/>
          <p:nvPr/>
        </p:nvCxnSpPr>
        <p:spPr bwMode="auto">
          <a:xfrm>
            <a:off x="4813262" y="902496"/>
            <a:ext cx="0" cy="4758752"/>
          </a:xfrm>
          <a:prstGeom prst="line">
            <a:avLst/>
          </a:prstGeom>
          <a:solidFill>
            <a:schemeClr val="bg2"/>
          </a:solidFill>
          <a:ln w="19050" cap="flat" cmpd="sng" algn="ctr">
            <a:solidFill>
              <a:schemeClr val="bg1">
                <a:lumMod val="6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63CF452-14EC-48A4-8804-C777367DB46D}" type="slidenum">
              <a:rPr lang="zh-CN" altLang="en-US" b="0">
                <a:solidFill>
                  <a:srgbClr val="000000"/>
                </a:solidFill>
              </a:rPr>
            </a:fld>
            <a:endParaRPr lang="zh-CN" altLang="en-US" b="0">
              <a:solidFill>
                <a:srgbClr val="000000"/>
              </a:solidFill>
            </a:endParaRPr>
          </a:p>
        </p:txBody>
      </p:sp>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8.2 </a:t>
            </a:r>
            <a:r>
              <a:rPr lang="zh-CN" altLang="en-US" sz="4000" b="0" dirty="0">
                <a:solidFill>
                  <a:srgbClr val="FFFFFF"/>
                </a:solidFill>
                <a:latin typeface="Calibri" panose="020F0502020204030204"/>
                <a:ea typeface="宋体" panose="02010600030101010101" pitchFamily="2" charset="-122"/>
              </a:rPr>
              <a:t>指针与函数</a:t>
            </a:r>
            <a:endParaRPr lang="zh-CN" altLang="en-US" sz="4000" b="0" dirty="0">
              <a:solidFill>
                <a:srgbClr val="FFFFFF"/>
              </a:solidFill>
              <a:latin typeface="Calibri" panose="020F0502020204030204"/>
              <a:ea typeface="宋体" panose="02010600030101010101" pitchFamily="2" charset="-122"/>
            </a:endParaRPr>
          </a:p>
        </p:txBody>
      </p:sp>
      <p:sp>
        <p:nvSpPr>
          <p:cNvPr id="5" name="Rectangle 3"/>
          <p:cNvSpPr txBox="1">
            <a:spLocks noChangeArrowheads="1"/>
          </p:cNvSpPr>
          <p:nvPr/>
        </p:nvSpPr>
        <p:spPr bwMode="auto">
          <a:xfrm>
            <a:off x="521677" y="865189"/>
            <a:ext cx="8862646" cy="58435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None/>
              <a:defRPr/>
            </a:pPr>
            <a:r>
              <a:rPr lang="en-US" altLang="zh-CN" dirty="0">
                <a:solidFill>
                  <a:srgbClr val="FF0000"/>
                </a:solidFill>
                <a:latin typeface="宋体" panose="02010600030101010101" pitchFamily="2" charset="-122"/>
                <a:ea typeface="宋体" panose="02010600030101010101" pitchFamily="2" charset="-122"/>
              </a:rPr>
              <a:t>1.</a:t>
            </a:r>
            <a:r>
              <a:rPr lang="zh-CN" altLang="en-US" dirty="0">
                <a:solidFill>
                  <a:srgbClr val="FF0000"/>
                </a:solidFill>
                <a:latin typeface="宋体" panose="02010600030101010101" pitchFamily="2" charset="-122"/>
                <a:ea typeface="宋体" panose="02010600030101010101" pitchFamily="2" charset="-122"/>
              </a:rPr>
              <a:t>在函数之间传递变量的地址</a:t>
            </a:r>
            <a:endParaRPr lang="zh-CN" altLang="en-US" sz="3100" dirty="0">
              <a:solidFill>
                <a:srgbClr val="FF0000"/>
              </a:solidFill>
              <a:latin typeface="宋体" panose="02010600030101010101" pitchFamily="2" charset="-122"/>
              <a:ea typeface="宋体" panose="02010600030101010101" pitchFamily="2" charset="-122"/>
            </a:endParaRPr>
          </a:p>
          <a:p>
            <a:pPr lvl="1" eaLnBrk="1" hangingPunct="1">
              <a:lnSpc>
                <a:spcPct val="120000"/>
              </a:lnSpc>
              <a:spcBef>
                <a:spcPct val="0"/>
              </a:spcBef>
              <a:defRPr/>
            </a:pPr>
            <a:r>
              <a:rPr lang="zh-CN" altLang="en-US" dirty="0">
                <a:solidFill>
                  <a:srgbClr val="000000"/>
                </a:solidFill>
                <a:latin typeface="楷体" panose="02010609060101010101" pitchFamily="49" charset="-122"/>
                <a:ea typeface="楷体" panose="02010609060101010101" pitchFamily="49" charset="-122"/>
              </a:rPr>
              <a:t>在函数间通过一般的变量可以传递变量的值</a:t>
            </a:r>
            <a:endParaRPr lang="zh-CN" altLang="en-US" dirty="0">
              <a:solidFill>
                <a:srgbClr val="000000"/>
              </a:solidFill>
              <a:latin typeface="楷体" panose="02010609060101010101" pitchFamily="49" charset="-122"/>
              <a:ea typeface="楷体" panose="02010609060101010101" pitchFamily="49" charset="-122"/>
            </a:endParaRPr>
          </a:p>
          <a:p>
            <a:pPr lvl="1" eaLnBrk="1" hangingPunct="1">
              <a:lnSpc>
                <a:spcPct val="120000"/>
              </a:lnSpc>
              <a:spcBef>
                <a:spcPct val="0"/>
              </a:spcBef>
              <a:defRPr/>
            </a:pPr>
            <a:r>
              <a:rPr lang="zh-CN" altLang="en-US" dirty="0">
                <a:solidFill>
                  <a:srgbClr val="000000"/>
                </a:solidFill>
                <a:latin typeface="楷体" panose="02010609060101010101" pitchFamily="49" charset="-122"/>
                <a:ea typeface="楷体" panose="02010609060101010101" pitchFamily="49" charset="-122"/>
              </a:rPr>
              <a:t>要在函数间传递变量地址必须通过指针变量</a:t>
            </a:r>
            <a:endParaRPr lang="zh-CN" altLang="en-US" dirty="0">
              <a:solidFill>
                <a:srgbClr val="000000"/>
              </a:solidFill>
              <a:latin typeface="楷体" panose="02010609060101010101" pitchFamily="49" charset="-122"/>
              <a:ea typeface="楷体" panose="02010609060101010101" pitchFamily="49" charset="-122"/>
            </a:endParaRPr>
          </a:p>
          <a:p>
            <a:pPr lvl="1" eaLnBrk="1" hangingPunct="1">
              <a:lnSpc>
                <a:spcPct val="120000"/>
              </a:lnSpc>
              <a:spcBef>
                <a:spcPct val="0"/>
              </a:spcBef>
              <a:buNone/>
              <a:defRPr/>
            </a:pPr>
            <a:r>
              <a:rPr lang="zh-CN" altLang="en-US" dirty="0">
                <a:solidFill>
                  <a:srgbClr val="000000"/>
                </a:solidFill>
                <a:latin typeface="楷体" panose="02010609060101010101" pitchFamily="49" charset="-122"/>
                <a:ea typeface="楷体" panose="02010609060101010101" pitchFamily="49" charset="-122"/>
              </a:rPr>
              <a:t>	即要在函数之间传递指向变量的指针。</a:t>
            </a:r>
            <a:endParaRPr lang="zh-CN" altLang="en-US" dirty="0">
              <a:solidFill>
                <a:srgbClr val="000000"/>
              </a:solidFill>
              <a:latin typeface="楷体" panose="02010609060101010101" pitchFamily="49" charset="-122"/>
              <a:ea typeface="楷体" panose="02010609060101010101" pitchFamily="49" charset="-122"/>
            </a:endParaRPr>
          </a:p>
          <a:p>
            <a:pPr lvl="1" eaLnBrk="1" hangingPunct="1">
              <a:lnSpc>
                <a:spcPct val="120000"/>
              </a:lnSpc>
              <a:spcBef>
                <a:spcPct val="0"/>
              </a:spcBef>
              <a:defRPr/>
            </a:pPr>
            <a:r>
              <a:rPr lang="zh-CN" altLang="en-US" dirty="0">
                <a:solidFill>
                  <a:srgbClr val="000000"/>
                </a:solidFill>
                <a:latin typeface="楷体" panose="02010609060101010101" pitchFamily="49" charset="-122"/>
                <a:ea typeface="楷体" panose="02010609060101010101" pitchFamily="49" charset="-122"/>
              </a:rPr>
              <a:t>在函数间传递变量地址时，</a:t>
            </a:r>
            <a:r>
              <a:rPr lang="zh-CN" altLang="en-US" dirty="0">
                <a:solidFill>
                  <a:srgbClr val="FF0000"/>
                </a:solidFill>
                <a:latin typeface="楷体" panose="02010609060101010101" pitchFamily="49" charset="-122"/>
                <a:ea typeface="楷体" panose="02010609060101010101" pitchFamily="49" charset="-122"/>
              </a:rPr>
              <a:t>变量的地址</a:t>
            </a:r>
            <a:r>
              <a:rPr lang="zh-CN" altLang="en-US" dirty="0">
                <a:solidFill>
                  <a:srgbClr val="000000"/>
                </a:solidFill>
                <a:latin typeface="楷体" panose="02010609060101010101" pitchFamily="49" charset="-122"/>
                <a:ea typeface="楷体" panose="02010609060101010101" pitchFamily="49" charset="-122"/>
              </a:rPr>
              <a:t>在调用函数时要作为</a:t>
            </a:r>
            <a:r>
              <a:rPr lang="zh-CN" altLang="en-US" dirty="0">
                <a:solidFill>
                  <a:srgbClr val="FF0000"/>
                </a:solidFill>
                <a:latin typeface="楷体" panose="02010609060101010101" pitchFamily="49" charset="-122"/>
                <a:ea typeface="楷体" panose="02010609060101010101" pitchFamily="49" charset="-122"/>
              </a:rPr>
              <a:t>实际参数</a:t>
            </a:r>
            <a:r>
              <a:rPr lang="zh-CN" altLang="en-US" dirty="0">
                <a:solidFill>
                  <a:srgbClr val="000000"/>
                </a:solidFill>
                <a:latin typeface="楷体" panose="02010609060101010101" pitchFamily="49" charset="-122"/>
                <a:ea typeface="楷体" panose="02010609060101010101" pitchFamily="49" charset="-122"/>
              </a:rPr>
              <a:t>，被调用函数使用</a:t>
            </a:r>
            <a:r>
              <a:rPr lang="zh-CN" altLang="en-US" dirty="0">
                <a:solidFill>
                  <a:srgbClr val="FF0000"/>
                </a:solidFill>
                <a:latin typeface="楷体" panose="02010609060101010101" pitchFamily="49" charset="-122"/>
                <a:ea typeface="楷体" panose="02010609060101010101" pitchFamily="49" charset="-122"/>
              </a:rPr>
              <a:t>指针变量</a:t>
            </a:r>
            <a:r>
              <a:rPr lang="zh-CN" altLang="en-US" dirty="0">
                <a:solidFill>
                  <a:srgbClr val="000000"/>
                </a:solidFill>
                <a:latin typeface="楷体" panose="02010609060101010101" pitchFamily="49" charset="-122"/>
                <a:ea typeface="楷体" panose="02010609060101010101" pitchFamily="49" charset="-122"/>
              </a:rPr>
              <a:t>作为</a:t>
            </a:r>
            <a:r>
              <a:rPr lang="zh-CN" altLang="en-US" dirty="0">
                <a:solidFill>
                  <a:srgbClr val="FF0000"/>
                </a:solidFill>
                <a:latin typeface="楷体" panose="02010609060101010101" pitchFamily="49" charset="-122"/>
                <a:ea typeface="楷体" panose="02010609060101010101" pitchFamily="49" charset="-122"/>
              </a:rPr>
              <a:t>形式参数</a:t>
            </a:r>
            <a:r>
              <a:rPr lang="zh-CN" altLang="en-US" dirty="0">
                <a:solidFill>
                  <a:srgbClr val="000000"/>
                </a:solidFill>
                <a:latin typeface="楷体" panose="02010609060101010101" pitchFamily="49" charset="-122"/>
                <a:ea typeface="楷体" panose="02010609060101010101" pitchFamily="49" charset="-122"/>
              </a:rPr>
              <a:t>接收传递的地址。</a:t>
            </a:r>
            <a:endParaRPr lang="zh-CN" altLang="en-US" dirty="0">
              <a:solidFill>
                <a:srgbClr val="000000"/>
              </a:solidFill>
              <a:latin typeface="楷体" panose="02010609060101010101" pitchFamily="49" charset="-122"/>
              <a:ea typeface="楷体" panose="02010609060101010101" pitchFamily="49" charset="-122"/>
            </a:endParaRPr>
          </a:p>
          <a:p>
            <a:pPr lvl="1" eaLnBrk="1" hangingPunct="1">
              <a:lnSpc>
                <a:spcPct val="120000"/>
              </a:lnSpc>
              <a:spcBef>
                <a:spcPct val="0"/>
              </a:spcBef>
              <a:buNone/>
              <a:defRPr/>
            </a:pPr>
            <a:r>
              <a:rPr lang="zh-CN" altLang="en-US" dirty="0">
                <a:solidFill>
                  <a:srgbClr val="000000"/>
                </a:solidFill>
                <a:latin typeface="楷体" panose="02010609060101010101" pitchFamily="49" charset="-122"/>
                <a:ea typeface="楷体" panose="02010609060101010101" pitchFamily="49" charset="-122"/>
              </a:rPr>
              <a:t>	  形式参数：</a:t>
            </a:r>
            <a:r>
              <a:rPr lang="en-US" altLang="zh-CN" dirty="0" err="1">
                <a:solidFill>
                  <a:srgbClr val="000000"/>
                </a:solidFill>
                <a:latin typeface="Calibri" panose="020F0502020204030204"/>
                <a:ea typeface="楷体" panose="02010609060101010101" pitchFamily="49" charset="-122"/>
              </a:rPr>
              <a:t>int</a:t>
            </a:r>
            <a:r>
              <a:rPr lang="en-US" altLang="zh-CN" dirty="0">
                <a:solidFill>
                  <a:srgbClr val="000000"/>
                </a:solidFill>
                <a:latin typeface="Calibri" panose="020F0502020204030204"/>
                <a:ea typeface="楷体" panose="02010609060101010101" pitchFamily="49" charset="-122"/>
              </a:rPr>
              <a:t> * p;</a:t>
            </a:r>
            <a:endParaRPr lang="en-US" altLang="zh-CN" dirty="0">
              <a:solidFill>
                <a:srgbClr val="000000"/>
              </a:solidFill>
              <a:latin typeface="Calibri" panose="020F0502020204030204"/>
              <a:ea typeface="楷体" panose="02010609060101010101" pitchFamily="49" charset="-122"/>
            </a:endParaRPr>
          </a:p>
          <a:p>
            <a:pPr lvl="1" eaLnBrk="1" hangingPunct="1">
              <a:lnSpc>
                <a:spcPct val="120000"/>
              </a:lnSpc>
              <a:spcBef>
                <a:spcPct val="0"/>
              </a:spcBef>
              <a:buNone/>
              <a:defRPr/>
            </a:pP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实际参数：</a:t>
            </a:r>
            <a:r>
              <a:rPr lang="en-US" altLang="zh-CN" dirty="0">
                <a:solidFill>
                  <a:srgbClr val="000000"/>
                </a:solidFill>
                <a:latin typeface="Calibri" panose="020F0502020204030204"/>
                <a:ea typeface="楷体" panose="02010609060101010101" pitchFamily="49" charset="-122"/>
              </a:rPr>
              <a:t>&amp;x;</a:t>
            </a:r>
            <a:endParaRPr lang="en-US" altLang="zh-CN" dirty="0">
              <a:solidFill>
                <a:srgbClr val="000000"/>
              </a:solidFill>
              <a:latin typeface="Calibri" panose="020F0502020204030204"/>
              <a:ea typeface="楷体" panose="02010609060101010101" pitchFamily="49" charset="-122"/>
            </a:endParaRPr>
          </a:p>
          <a:p>
            <a:pPr eaLnBrk="1" hangingPunct="1">
              <a:lnSpc>
                <a:spcPct val="120000"/>
              </a:lnSpc>
              <a:spcBef>
                <a:spcPct val="0"/>
              </a:spcBef>
              <a:buNone/>
              <a:defRPr/>
            </a:pPr>
            <a:r>
              <a:rPr lang="zh-CN" altLang="en-US" sz="2800" dirty="0">
                <a:solidFill>
                  <a:srgbClr val="000000"/>
                </a:solidFill>
                <a:latin typeface="宋体" panose="02010600030101010101" pitchFamily="2" charset="-122"/>
                <a:ea typeface="宋体" panose="02010600030101010101" pitchFamily="2" charset="-122"/>
              </a:rPr>
              <a:t>	注意：实参的数据类型要与作为形参的指针所指的对象的数据类型一致。</a:t>
            </a:r>
            <a:endParaRPr lang="zh-CN" altLang="en-US" sz="2000"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583BECD3-6B44-46FB-AAC9-54B090BCE43E}" type="slidenum">
              <a:rPr lang="zh-CN" altLang="en-US" b="0">
                <a:solidFill>
                  <a:srgbClr val="000000"/>
                </a:solidFill>
              </a:rPr>
            </a:fld>
            <a:endParaRPr lang="zh-CN" altLang="en-US" b="0">
              <a:solidFill>
                <a:srgbClr val="000000"/>
              </a:solidFill>
            </a:endParaRPr>
          </a:p>
        </p:txBody>
      </p:sp>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8.2 </a:t>
            </a:r>
            <a:r>
              <a:rPr lang="zh-CN" altLang="en-US" sz="4000" b="0" dirty="0">
                <a:solidFill>
                  <a:srgbClr val="FFFFFF"/>
                </a:solidFill>
                <a:latin typeface="Calibri" panose="020F0502020204030204"/>
                <a:ea typeface="宋体" panose="02010600030101010101" pitchFamily="2" charset="-122"/>
              </a:rPr>
              <a:t>指针与函数</a:t>
            </a:r>
            <a:endParaRPr lang="zh-CN" altLang="en-US" sz="4000" b="0" dirty="0">
              <a:solidFill>
                <a:srgbClr val="FFFFFF"/>
              </a:solidFill>
              <a:latin typeface="Calibri" panose="020F0502020204030204"/>
              <a:ea typeface="宋体" panose="02010600030101010101" pitchFamily="2" charset="-122"/>
            </a:endParaRPr>
          </a:p>
        </p:txBody>
      </p:sp>
      <p:sp>
        <p:nvSpPr>
          <p:cNvPr id="7" name="Rectangle 3"/>
          <p:cNvSpPr txBox="1">
            <a:spLocks noChangeArrowheads="1"/>
          </p:cNvSpPr>
          <p:nvPr/>
        </p:nvSpPr>
        <p:spPr bwMode="auto">
          <a:xfrm>
            <a:off x="321852" y="762000"/>
            <a:ext cx="9262296"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300"/>
              </a:spcBef>
              <a:spcAft>
                <a:spcPts val="0"/>
              </a:spcAft>
              <a:buFontTx/>
              <a:buChar char="•"/>
            </a:pPr>
            <a:r>
              <a:rPr lang="en-US" altLang="zh-CN" sz="2800" i="1" u="sng" dirty="0">
                <a:solidFill>
                  <a:srgbClr val="FF0000"/>
                </a:solidFill>
              </a:rPr>
              <a:t>Example</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使用函数</a:t>
            </a:r>
            <a:r>
              <a:rPr lang="en-US" altLang="zh-CN" sz="2800" dirty="0">
                <a:solidFill>
                  <a:srgbClr val="000000"/>
                </a:solidFill>
                <a:latin typeface="宋体" panose="02010600030101010101" pitchFamily="2" charset="-122"/>
              </a:rPr>
              <a:t>plus</a:t>
            </a:r>
            <a:r>
              <a:rPr lang="zh-CN" altLang="en-US" sz="2800" dirty="0">
                <a:solidFill>
                  <a:srgbClr val="000000"/>
                </a:solidFill>
                <a:latin typeface="宋体" panose="02010600030101010101" pitchFamily="2" charset="-122"/>
              </a:rPr>
              <a:t>求两个数的和。</a:t>
            </a:r>
            <a:endParaRPr lang="zh-CN" altLang="en-US" sz="2800" dirty="0">
              <a:solidFill>
                <a:srgbClr val="000000"/>
              </a:solidFill>
              <a:latin typeface="宋体" panose="02010600030101010101" pitchFamily="2" charset="-122"/>
            </a:endParaRPr>
          </a:p>
          <a:p>
            <a:pPr eaLnBrk="1" fontAlgn="auto" hangingPunct="1">
              <a:spcBef>
                <a:spcPts val="300"/>
              </a:spcBef>
              <a:spcAft>
                <a:spcPts val="0"/>
              </a:spcAft>
            </a:pPr>
            <a:r>
              <a:rPr lang="zh-CN" altLang="en-US" sz="2800" dirty="0">
                <a:solidFill>
                  <a:srgbClr val="000000"/>
                </a:solidFill>
                <a:latin typeface="宋体" panose="02010600030101010101" pitchFamily="2" charset="-122"/>
              </a:rPr>
              <a:t> </a:t>
            </a: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 </a:t>
            </a:r>
            <a:r>
              <a:rPr lang="zh-CN" altLang="en-US" sz="2800" b="0" dirty="0">
                <a:solidFill>
                  <a:srgbClr val="000000"/>
                </a:solidFill>
                <a:latin typeface="Consolas" panose="020B0609020204030204" pitchFamily="49" charset="0"/>
              </a:rPr>
              <a:t>#</a:t>
            </a:r>
            <a:r>
              <a:rPr lang="en-US" altLang="zh-CN" sz="2800" b="0" dirty="0">
                <a:solidFill>
                  <a:srgbClr val="000000"/>
                </a:solidFill>
                <a:latin typeface="Consolas" panose="020B0609020204030204" pitchFamily="49" charset="0"/>
              </a:rPr>
              <a:t>include &lt;</a:t>
            </a:r>
            <a:r>
              <a:rPr lang="en-US" altLang="zh-CN" sz="2800" b="0" dirty="0" err="1">
                <a:solidFill>
                  <a:srgbClr val="000000"/>
                </a:solidFill>
                <a:latin typeface="Consolas" panose="020B0609020204030204" pitchFamily="49" charset="0"/>
              </a:rPr>
              <a:t>stdio.h</a:t>
            </a:r>
            <a:r>
              <a:rPr lang="en-US" altLang="zh-CN" sz="2800" b="0" dirty="0">
                <a:solidFill>
                  <a:srgbClr val="000000"/>
                </a:solidFill>
                <a:latin typeface="Consolas" panose="020B0609020204030204" pitchFamily="49" charset="0"/>
              </a:rPr>
              <a:t>&gt;</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err="1">
                <a:solidFill>
                  <a:srgbClr val="000000"/>
                </a:solidFill>
                <a:latin typeface="Consolas" panose="020B0609020204030204" pitchFamily="49" charset="0"/>
              </a:rPr>
              <a:t>int</a:t>
            </a:r>
            <a:r>
              <a:rPr lang="en-US" altLang="zh-CN" sz="2800" b="0" dirty="0">
                <a:solidFill>
                  <a:srgbClr val="000000"/>
                </a:solidFill>
                <a:latin typeface="Consolas" panose="020B0609020204030204" pitchFamily="49" charset="0"/>
              </a:rPr>
              <a:t> main( )</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int</a:t>
            </a:r>
            <a:r>
              <a:rPr lang="en-US" altLang="zh-CN" sz="2800" b="0" dirty="0">
                <a:solidFill>
                  <a:srgbClr val="000000"/>
                </a:solidFill>
                <a:latin typeface="Consolas" panose="020B0609020204030204" pitchFamily="49" charset="0"/>
              </a:rPr>
              <a:t> a, b, c;</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printf</a:t>
            </a:r>
            <a:r>
              <a:rPr lang="en-US" altLang="zh-CN" sz="2800" b="0" dirty="0">
                <a:solidFill>
                  <a:srgbClr val="000000"/>
                </a:solidFill>
                <a:latin typeface="Consolas" panose="020B0609020204030204" pitchFamily="49" charset="0"/>
              </a:rPr>
              <a:t>("Enter A and B ");</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scanf</a:t>
            </a:r>
            <a:r>
              <a:rPr lang="en-US" altLang="zh-CN" sz="2800" b="0" dirty="0">
                <a:solidFill>
                  <a:srgbClr val="000000"/>
                </a:solidFill>
                <a:latin typeface="Consolas" panose="020B0609020204030204" pitchFamily="49" charset="0"/>
              </a:rPr>
              <a:t>("%</a:t>
            </a:r>
            <a:r>
              <a:rPr lang="en-US" altLang="zh-CN" sz="2800" b="0" dirty="0" err="1">
                <a:solidFill>
                  <a:srgbClr val="000000"/>
                </a:solidFill>
                <a:latin typeface="Consolas" panose="020B0609020204030204" pitchFamily="49" charset="0"/>
              </a:rPr>
              <a:t>d%d</a:t>
            </a:r>
            <a:r>
              <a:rPr lang="en-US" altLang="zh-CN" sz="2800" b="0" dirty="0">
                <a:solidFill>
                  <a:srgbClr val="000000"/>
                </a:solidFill>
                <a:latin typeface="Consolas" panose="020B0609020204030204" pitchFamily="49" charset="0"/>
              </a:rPr>
              <a:t>", &amp;a, &amp;b);</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000000"/>
                </a:solidFill>
                <a:latin typeface="Consolas" panose="020B0609020204030204" pitchFamily="49" charset="0"/>
              </a:rPr>
              <a:t>  </a:t>
            </a:r>
            <a:r>
              <a:rPr lang="en-US" altLang="zh-CN" sz="2800" b="0" dirty="0">
                <a:solidFill>
                  <a:srgbClr val="FF0000"/>
                </a:solidFill>
                <a:latin typeface="Consolas" panose="020B0609020204030204" pitchFamily="49" charset="0"/>
              </a:rPr>
              <a:t>c = plus( &amp;a, &amp;b );   </a:t>
            </a:r>
            <a:r>
              <a:rPr lang="en-US" altLang="zh-CN" sz="2800" dirty="0">
                <a:solidFill>
                  <a:srgbClr val="006600"/>
                </a:solidFill>
                <a:latin typeface="Consolas" panose="020B0609020204030204" pitchFamily="49" charset="0"/>
              </a:rPr>
              <a:t>/* </a:t>
            </a:r>
            <a:r>
              <a:rPr lang="zh-CN" altLang="en-US" sz="2800" dirty="0">
                <a:solidFill>
                  <a:srgbClr val="006600"/>
                </a:solidFill>
                <a:latin typeface="Consolas" panose="020B0609020204030204" pitchFamily="49" charset="0"/>
              </a:rPr>
              <a:t>实参为变量地址 */</a:t>
            </a:r>
            <a:endParaRPr lang="zh-CN" altLang="en-US" sz="2800" dirty="0">
              <a:solidFill>
                <a:srgbClr val="006600"/>
              </a:solidFill>
              <a:latin typeface="Consolas" panose="020B0609020204030204" pitchFamily="49" charset="0"/>
            </a:endParaRPr>
          </a:p>
          <a:p>
            <a:pPr lvl="1" eaLnBrk="1" fontAlgn="auto" hangingPunct="1">
              <a:spcBef>
                <a:spcPts val="300"/>
              </a:spcBef>
              <a:spcAft>
                <a:spcPts val="0"/>
              </a:spcAft>
            </a:pPr>
            <a:r>
              <a:rPr lang="zh-CN" altLang="en-US"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printf</a:t>
            </a:r>
            <a:r>
              <a:rPr lang="en-US" altLang="zh-CN" sz="2800" b="0" dirty="0">
                <a:solidFill>
                  <a:srgbClr val="000000"/>
                </a:solidFill>
                <a:latin typeface="Consolas" panose="020B0609020204030204" pitchFamily="49" charset="0"/>
              </a:rPr>
              <a:t>("A+B=%d", c);</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000000"/>
                </a:solidFill>
                <a:latin typeface="Consolas" panose="020B0609020204030204" pitchFamily="49" charset="0"/>
              </a:rPr>
              <a:t>}</a:t>
            </a:r>
            <a:endParaRPr lang="en-US" altLang="zh-CN" sz="2800" b="0" dirty="0">
              <a:solidFill>
                <a:srgbClr val="000000"/>
              </a:solidFill>
              <a:latin typeface="Consolas" panose="020B0609020204030204" pitchFamily="49" charset="0"/>
            </a:endParaRPr>
          </a:p>
          <a:p>
            <a:pPr lvl="1" eaLnBrk="1" fontAlgn="auto" hangingPunct="1">
              <a:spcBef>
                <a:spcPts val="300"/>
              </a:spcBef>
              <a:spcAft>
                <a:spcPts val="0"/>
              </a:spcAft>
            </a:pPr>
            <a:r>
              <a:rPr lang="en-US" altLang="zh-CN" sz="2800" b="0" dirty="0">
                <a:solidFill>
                  <a:srgbClr val="FF0000"/>
                </a:solidFill>
                <a:latin typeface="Consolas" panose="020B0609020204030204" pitchFamily="49" charset="0"/>
              </a:rPr>
              <a:t>plus( </a:t>
            </a:r>
            <a:r>
              <a:rPr lang="en-US" altLang="zh-CN" sz="2800" b="0" dirty="0" err="1">
                <a:solidFill>
                  <a:srgbClr val="FF0000"/>
                </a:solidFill>
                <a:latin typeface="Consolas" panose="020B0609020204030204" pitchFamily="49" charset="0"/>
              </a:rPr>
              <a:t>int</a:t>
            </a:r>
            <a:r>
              <a:rPr lang="en-US" altLang="zh-CN" sz="2800" b="0" dirty="0">
                <a:solidFill>
                  <a:srgbClr val="FF0000"/>
                </a:solidFill>
                <a:latin typeface="Consolas" panose="020B0609020204030204" pitchFamily="49" charset="0"/>
              </a:rPr>
              <a:t> </a:t>
            </a:r>
            <a:r>
              <a:rPr lang="zh-CN" altLang="en-US" sz="2800" b="0" dirty="0">
                <a:solidFill>
                  <a:srgbClr val="FF0000"/>
                </a:solidFill>
                <a:latin typeface="Consolas" panose="020B0609020204030204" pitchFamily="49" charset="0"/>
              </a:rPr>
              <a:t>* </a:t>
            </a:r>
            <a:r>
              <a:rPr lang="en-US" altLang="zh-CN" sz="2800" b="0" dirty="0" err="1">
                <a:solidFill>
                  <a:srgbClr val="FF0000"/>
                </a:solidFill>
                <a:latin typeface="Consolas" panose="020B0609020204030204" pitchFamily="49" charset="0"/>
              </a:rPr>
              <a:t>px</a:t>
            </a:r>
            <a:r>
              <a:rPr lang="en-US" altLang="zh-CN" sz="2800" b="0" dirty="0">
                <a:solidFill>
                  <a:srgbClr val="FF0000"/>
                </a:solidFill>
                <a:latin typeface="Consolas" panose="020B0609020204030204" pitchFamily="49" charset="0"/>
              </a:rPr>
              <a:t>, </a:t>
            </a:r>
            <a:r>
              <a:rPr lang="en-US" altLang="zh-CN" sz="2800" b="0" dirty="0" err="1">
                <a:solidFill>
                  <a:srgbClr val="FF0000"/>
                </a:solidFill>
                <a:latin typeface="Consolas" panose="020B0609020204030204" pitchFamily="49" charset="0"/>
              </a:rPr>
              <a:t>int</a:t>
            </a:r>
            <a:r>
              <a:rPr lang="en-US" altLang="zh-CN" sz="2800" b="0" dirty="0">
                <a:solidFill>
                  <a:srgbClr val="FF0000"/>
                </a:solidFill>
                <a:latin typeface="Consolas" panose="020B0609020204030204" pitchFamily="49" charset="0"/>
              </a:rPr>
              <a:t> </a:t>
            </a:r>
            <a:r>
              <a:rPr lang="zh-CN" altLang="en-US" sz="2800" b="0" dirty="0">
                <a:solidFill>
                  <a:srgbClr val="FF0000"/>
                </a:solidFill>
                <a:latin typeface="Consolas" panose="020B0609020204030204" pitchFamily="49" charset="0"/>
              </a:rPr>
              <a:t>* </a:t>
            </a:r>
            <a:r>
              <a:rPr lang="en-US" altLang="zh-CN" sz="2800" b="0" dirty="0" err="1">
                <a:solidFill>
                  <a:srgbClr val="FF0000"/>
                </a:solidFill>
                <a:latin typeface="Consolas" panose="020B0609020204030204" pitchFamily="49" charset="0"/>
              </a:rPr>
              <a:t>py</a:t>
            </a:r>
            <a:r>
              <a:rPr lang="en-US" altLang="zh-CN" sz="2800" b="0" dirty="0">
                <a:solidFill>
                  <a:srgbClr val="FF0000"/>
                </a:solidFill>
                <a:latin typeface="Consolas" panose="020B0609020204030204" pitchFamily="49" charset="0"/>
              </a:rPr>
              <a:t> )  </a:t>
            </a:r>
            <a:r>
              <a:rPr lang="en-US" altLang="zh-CN" sz="2800" dirty="0">
                <a:solidFill>
                  <a:srgbClr val="006600"/>
                </a:solidFill>
                <a:latin typeface="Consolas" panose="020B0609020204030204" pitchFamily="49" charset="0"/>
              </a:rPr>
              <a:t>/* </a:t>
            </a:r>
            <a:r>
              <a:rPr lang="zh-CN" altLang="en-US" sz="2800" dirty="0">
                <a:solidFill>
                  <a:srgbClr val="006600"/>
                </a:solidFill>
                <a:latin typeface="Consolas" panose="020B0609020204030204" pitchFamily="49" charset="0"/>
              </a:rPr>
              <a:t>形参为指针 */</a:t>
            </a:r>
            <a:endParaRPr lang="zh-CN" altLang="en-US" sz="2800" dirty="0">
              <a:solidFill>
                <a:srgbClr val="006600"/>
              </a:solidFill>
              <a:latin typeface="Consolas" panose="020B0609020204030204" pitchFamily="49" charset="0"/>
            </a:endParaRPr>
          </a:p>
          <a:p>
            <a:pPr lvl="1" eaLnBrk="1" fontAlgn="auto" hangingPunct="1">
              <a:spcBef>
                <a:spcPts val="300"/>
              </a:spcBef>
              <a:spcAft>
                <a:spcPts val="0"/>
              </a:spcAft>
            </a:pPr>
            <a:r>
              <a:rPr lang="zh-CN" altLang="en-US" sz="2800" b="0" dirty="0">
                <a:solidFill>
                  <a:srgbClr val="000000"/>
                </a:solidFill>
                <a:latin typeface="Consolas" panose="020B0609020204030204" pitchFamily="49" charset="0"/>
              </a:rPr>
              <a:t>{  </a:t>
            </a:r>
            <a:r>
              <a:rPr lang="en-US" altLang="zh-CN" sz="2800" b="0" dirty="0">
                <a:solidFill>
                  <a:srgbClr val="000000"/>
                </a:solidFill>
                <a:latin typeface="Consolas" panose="020B0609020204030204" pitchFamily="49" charset="0"/>
              </a:rPr>
              <a:t>return ( *</a:t>
            </a:r>
            <a:r>
              <a:rPr lang="en-US" altLang="zh-CN" sz="2800" b="0" dirty="0" err="1">
                <a:solidFill>
                  <a:srgbClr val="000000"/>
                </a:solidFill>
                <a:latin typeface="Consolas" panose="020B0609020204030204" pitchFamily="49" charset="0"/>
              </a:rPr>
              <a:t>px</a:t>
            </a:r>
            <a:r>
              <a:rPr lang="en-US" altLang="zh-CN" sz="2800" b="0" dirty="0">
                <a:solidFill>
                  <a:srgbClr val="000000"/>
                </a:solidFill>
                <a:latin typeface="Consolas" panose="020B0609020204030204" pitchFamily="49" charset="0"/>
              </a:rPr>
              <a:t> + *</a:t>
            </a:r>
            <a:r>
              <a:rPr lang="en-US" altLang="zh-CN" sz="2800" b="0" dirty="0" err="1">
                <a:solidFill>
                  <a:srgbClr val="000000"/>
                </a:solidFill>
                <a:latin typeface="Consolas" panose="020B0609020204030204" pitchFamily="49" charset="0"/>
              </a:rPr>
              <a:t>py</a:t>
            </a:r>
            <a:r>
              <a:rPr lang="en-US" altLang="zh-CN" sz="2800" b="0" dirty="0">
                <a:solidFill>
                  <a:srgbClr val="000000"/>
                </a:solidFill>
                <a:latin typeface="Consolas" panose="020B0609020204030204" pitchFamily="49" charset="0"/>
              </a:rPr>
              <a:t> );</a:t>
            </a:r>
            <a:endParaRPr lang="zh-CN" altLang="en-US" sz="2800" b="0" dirty="0">
              <a:solidFill>
                <a:srgbClr val="000000"/>
              </a:solidFill>
              <a:latin typeface="Consolas" panose="020B0609020204030204" pitchFamily="49" charset="0"/>
            </a:endParaRPr>
          </a:p>
          <a:p>
            <a:pPr lvl="1" eaLnBrk="1" fontAlgn="auto" hangingPunct="1">
              <a:spcBef>
                <a:spcPts val="300"/>
              </a:spcBef>
              <a:spcAft>
                <a:spcPts val="0"/>
              </a:spcAft>
            </a:pPr>
            <a:r>
              <a:rPr lang="zh-CN" altLang="en-US" sz="2800" b="0" dirty="0">
                <a:solidFill>
                  <a:srgbClr val="000000"/>
                </a:solidFill>
                <a:latin typeface="Consolas" panose="020B0609020204030204" pitchFamily="49" charset="0"/>
              </a:rPr>
              <a:t>}</a:t>
            </a:r>
            <a:endParaRPr lang="zh-CN" altLang="en-US" sz="2800" b="0" dirty="0">
              <a:solidFill>
                <a:srgbClr val="000000"/>
              </a:solidFill>
              <a:latin typeface="Consolas" panose="020B0609020204030204"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EFD325F-B6C0-422B-96AD-AD2AFE0CB99C}" type="slidenum">
              <a:rPr lang="zh-CN" altLang="en-US" b="0">
                <a:solidFill>
                  <a:srgbClr val="000000"/>
                </a:solidFill>
              </a:rPr>
            </a:fld>
            <a:endParaRPr lang="zh-CN" altLang="en-US" b="0">
              <a:solidFill>
                <a:srgbClr val="000000"/>
              </a:solidFill>
            </a:endParaRPr>
          </a:p>
        </p:txBody>
      </p:sp>
      <p:sp>
        <p:nvSpPr>
          <p:cNvPr id="56324" name="TextBox 5"/>
          <p:cNvSpPr txBox="1">
            <a:spLocks noChangeArrowheads="1"/>
          </p:cNvSpPr>
          <p:nvPr/>
        </p:nvSpPr>
        <p:spPr bwMode="auto">
          <a:xfrm>
            <a:off x="838201" y="554039"/>
            <a:ext cx="88745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3200" i="1" u="sng">
                <a:solidFill>
                  <a:srgbClr val="FF0000"/>
                </a:solidFill>
              </a:rPr>
              <a:t>Example</a:t>
            </a:r>
            <a:r>
              <a:rPr lang="zh-CN" altLang="en-US" sz="3200" i="1" u="sng">
                <a:solidFill>
                  <a:srgbClr val="FF0000"/>
                </a:solidFill>
              </a:rPr>
              <a:t>：</a:t>
            </a:r>
            <a:r>
              <a:rPr lang="zh-CN" altLang="en-US" sz="3200">
                <a:solidFill>
                  <a:srgbClr val="000000"/>
                </a:solidFill>
              </a:rPr>
              <a:t>把浮点数分解成整数部分及小数部分</a:t>
            </a:r>
            <a:endParaRPr lang="zh-CN" altLang="en-US" sz="3200">
              <a:solidFill>
                <a:srgbClr val="000000"/>
              </a:solidFill>
            </a:endParaRPr>
          </a:p>
        </p:txBody>
      </p:sp>
      <p:sp>
        <p:nvSpPr>
          <p:cNvPr id="56325" name="TextBox 6"/>
          <p:cNvSpPr txBox="1">
            <a:spLocks noChangeArrowheads="1"/>
          </p:cNvSpPr>
          <p:nvPr/>
        </p:nvSpPr>
        <p:spPr bwMode="auto">
          <a:xfrm>
            <a:off x="723901" y="1449388"/>
            <a:ext cx="826476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2800" dirty="0">
                <a:solidFill>
                  <a:srgbClr val="FF0000"/>
                </a:solidFill>
                <a:latin typeface="华文仿宋" panose="02010600040101010101" pitchFamily="2" charset="-122"/>
                <a:ea typeface="华文仿宋" panose="02010600040101010101" pitchFamily="2" charset="-122"/>
              </a:rPr>
              <a:t>输入</a:t>
            </a:r>
            <a:r>
              <a:rPr lang="zh-CN" altLang="en-US" sz="2800" dirty="0">
                <a:solidFill>
                  <a:srgbClr val="000000"/>
                </a:solidFill>
                <a:latin typeface="华文仿宋" panose="02010600040101010101" pitchFamily="2" charset="-122"/>
                <a:ea typeface="华文仿宋" panose="02010600040101010101" pitchFamily="2" charset="-122"/>
              </a:rPr>
              <a:t>：一个</a:t>
            </a:r>
            <a:r>
              <a:rPr lang="en-US" altLang="zh-CN" sz="2800" dirty="0">
                <a:solidFill>
                  <a:srgbClr val="000000"/>
                </a:solidFill>
                <a:latin typeface="华文仿宋" panose="02010600040101010101" pitchFamily="2" charset="-122"/>
                <a:ea typeface="华文仿宋" panose="02010600040101010101" pitchFamily="2" charset="-122"/>
              </a:rPr>
              <a:t>double</a:t>
            </a:r>
            <a:r>
              <a:rPr lang="zh-CN" altLang="en-US" sz="2800" dirty="0">
                <a:solidFill>
                  <a:srgbClr val="000000"/>
                </a:solidFill>
                <a:latin typeface="华文仿宋" panose="02010600040101010101" pitchFamily="2" charset="-122"/>
                <a:ea typeface="华文仿宋" panose="02010600040101010101" pitchFamily="2" charset="-122"/>
              </a:rPr>
              <a:t>类型的浮点数</a:t>
            </a:r>
            <a:endParaRPr lang="en-US" altLang="zh-CN" sz="2800" dirty="0">
              <a:solidFill>
                <a:srgbClr val="000000"/>
              </a:solidFill>
              <a:latin typeface="华文仿宋" panose="02010600040101010101" pitchFamily="2" charset="-122"/>
              <a:ea typeface="华文仿宋" panose="02010600040101010101" pitchFamily="2" charset="-122"/>
            </a:endParaRPr>
          </a:p>
          <a:p>
            <a:pPr eaLnBrk="1" fontAlgn="auto" hangingPunct="1">
              <a:spcBef>
                <a:spcPts val="0"/>
              </a:spcBef>
              <a:spcAft>
                <a:spcPts val="0"/>
              </a:spcAft>
            </a:pPr>
            <a:r>
              <a:rPr lang="zh-CN" altLang="en-US" sz="2800" dirty="0">
                <a:solidFill>
                  <a:srgbClr val="FF0000"/>
                </a:solidFill>
                <a:latin typeface="华文仿宋" panose="02010600040101010101" pitchFamily="2" charset="-122"/>
                <a:ea typeface="华文仿宋" panose="02010600040101010101" pitchFamily="2" charset="-122"/>
              </a:rPr>
              <a:t>输出</a:t>
            </a:r>
            <a:r>
              <a:rPr lang="zh-CN" altLang="en-US" sz="2800" dirty="0">
                <a:solidFill>
                  <a:srgbClr val="000000"/>
                </a:solidFill>
                <a:latin typeface="华文仿宋" panose="02010600040101010101" pitchFamily="2" charset="-122"/>
                <a:ea typeface="华文仿宋" panose="02010600040101010101" pitchFamily="2" charset="-122"/>
              </a:rPr>
              <a:t>：原浮点数、整数部分和小数部分</a:t>
            </a:r>
            <a:endParaRPr lang="en-US" altLang="zh-CN" sz="2800" dirty="0">
              <a:solidFill>
                <a:srgbClr val="000000"/>
              </a:solidFill>
              <a:latin typeface="华文仿宋" panose="02010600040101010101" pitchFamily="2" charset="-122"/>
              <a:ea typeface="华文仿宋" panose="02010600040101010101" pitchFamily="2" charset="-122"/>
            </a:endParaRPr>
          </a:p>
          <a:p>
            <a:pPr eaLnBrk="1" fontAlgn="auto" hangingPunct="1">
              <a:spcBef>
                <a:spcPts val="0"/>
              </a:spcBef>
              <a:spcAft>
                <a:spcPts val="0"/>
              </a:spcAft>
            </a:pPr>
            <a:r>
              <a:rPr lang="zh-CN" altLang="en-US" sz="2800" dirty="0">
                <a:solidFill>
                  <a:srgbClr val="FF0000"/>
                </a:solidFill>
                <a:latin typeface="华文仿宋" panose="02010600040101010101" pitchFamily="2" charset="-122"/>
                <a:ea typeface="华文仿宋" panose="02010600040101010101" pitchFamily="2" charset="-122"/>
              </a:rPr>
              <a:t>要求</a:t>
            </a:r>
            <a:r>
              <a:rPr lang="zh-CN" altLang="en-US" sz="2800" dirty="0">
                <a:solidFill>
                  <a:srgbClr val="000000"/>
                </a:solidFill>
                <a:latin typeface="华文仿宋" panose="02010600040101010101" pitchFamily="2" charset="-122"/>
                <a:ea typeface="华文仿宋" panose="02010600040101010101" pitchFamily="2" charset="-122"/>
              </a:rPr>
              <a:t>：通过函数</a:t>
            </a:r>
            <a:r>
              <a:rPr lang="en-US" altLang="zh-CN" sz="2800" dirty="0">
                <a:latin typeface="Consolas" panose="020B0609020204030204" pitchFamily="49" charset="0"/>
              </a:rPr>
              <a:t>decompose(double x, double </a:t>
            </a:r>
            <a:r>
              <a:rPr lang="zh-CN" altLang="en-US" sz="2800" dirty="0">
                <a:latin typeface="Consolas" panose="020B0609020204030204" pitchFamily="49" charset="0"/>
              </a:rPr>
              <a:t>* </a:t>
            </a:r>
            <a:r>
              <a:rPr lang="en-US" altLang="zh-CN" sz="2800" dirty="0" err="1">
                <a:latin typeface="Consolas" panose="020B0609020204030204" pitchFamily="49" charset="0"/>
              </a:rPr>
              <a:t>intpart</a:t>
            </a:r>
            <a:r>
              <a:rPr lang="en-US" altLang="zh-CN" sz="2800" dirty="0">
                <a:latin typeface="Consolas" panose="020B0609020204030204" pitchFamily="49" charset="0"/>
              </a:rPr>
              <a:t>)</a:t>
            </a:r>
            <a:r>
              <a:rPr lang="zh-CN" altLang="en-US" sz="2800" dirty="0">
                <a:solidFill>
                  <a:srgbClr val="000000"/>
                </a:solidFill>
                <a:latin typeface="华文仿宋" panose="02010600040101010101" pitchFamily="2" charset="-122"/>
                <a:ea typeface="华文仿宋" panose="02010600040101010101" pitchFamily="2" charset="-122"/>
              </a:rPr>
              <a:t>把传入的浮点数分解成整数部分及小数部分</a:t>
            </a:r>
            <a:r>
              <a:rPr lang="zh-CN" altLang="en-US" sz="2800" dirty="0">
                <a:latin typeface="华文仿宋" panose="02010600040101010101" pitchFamily="2" charset="-122"/>
                <a:ea typeface="华文仿宋" panose="02010600040101010101" pitchFamily="2" charset="-122"/>
              </a:rPr>
              <a:t>，并把小数部分作为函数返回值，整数部分通过调用函数传入的</a:t>
            </a:r>
            <a:r>
              <a:rPr lang="en-US" altLang="zh-CN" sz="2800" dirty="0">
                <a:latin typeface="华文仿宋" panose="02010600040101010101" pitchFamily="2" charset="-122"/>
                <a:ea typeface="华文仿宋" panose="02010600040101010101" pitchFamily="2" charset="-122"/>
              </a:rPr>
              <a:t>double</a:t>
            </a:r>
            <a:r>
              <a:rPr lang="zh-CN" altLang="en-US" sz="2800" dirty="0">
                <a:latin typeface="华文仿宋" panose="02010600040101010101" pitchFamily="2" charset="-122"/>
                <a:ea typeface="华文仿宋" panose="02010600040101010101" pitchFamily="2" charset="-122"/>
              </a:rPr>
              <a:t>类型指针</a:t>
            </a:r>
            <a:r>
              <a:rPr lang="en-US" altLang="zh-CN" sz="2800" dirty="0" err="1">
                <a:latin typeface="华文仿宋" panose="02010600040101010101" pitchFamily="2" charset="-122"/>
                <a:ea typeface="华文仿宋" panose="02010600040101010101" pitchFamily="2" charset="-122"/>
              </a:rPr>
              <a:t>iptr</a:t>
            </a:r>
            <a:r>
              <a:rPr lang="zh-CN" altLang="en-US" sz="2800" dirty="0">
                <a:latin typeface="华文仿宋" panose="02010600040101010101" pitchFamily="2" charset="-122"/>
                <a:ea typeface="华文仿宋" panose="02010600040101010101" pitchFamily="2" charset="-122"/>
              </a:rPr>
              <a:t>传回给函数</a:t>
            </a:r>
            <a:endParaRPr lang="zh-CN" altLang="en-US" sz="2800" dirty="0">
              <a:latin typeface="华文仿宋" panose="02010600040101010101" pitchFamily="2" charset="-122"/>
              <a:ea typeface="华文仿宋" panose="02010600040101010101" pitchFamily="2" charset="-122"/>
            </a:endParaRPr>
          </a:p>
        </p:txBody>
      </p:sp>
      <p:sp>
        <p:nvSpPr>
          <p:cNvPr id="8" name="文本框 7"/>
          <p:cNvSpPr txBox="1"/>
          <p:nvPr/>
        </p:nvSpPr>
        <p:spPr>
          <a:xfrm>
            <a:off x="583046" y="4115950"/>
            <a:ext cx="8739908" cy="2585323"/>
          </a:xfrm>
          <a:prstGeom prst="rect">
            <a:avLst/>
          </a:prstGeom>
          <a:noFill/>
        </p:spPr>
        <p:txBody>
          <a:bodyPr wrap="square">
            <a:spAutoFit/>
          </a:bodyPr>
          <a:lstStyle/>
          <a:p>
            <a:pPr marL="0" indent="0">
              <a:buNone/>
              <a:defRPr/>
            </a:pPr>
            <a:r>
              <a:rPr lang="en-US" altLang="zh-CN" sz="1800" dirty="0">
                <a:solidFill>
                  <a:schemeClr val="tx1"/>
                </a:solidFill>
                <a:latin typeface="Consolas" panose="020B0609020204030204" pitchFamily="49" charset="0"/>
              </a:rPr>
              <a:t>int main(){ </a:t>
            </a:r>
            <a:endParaRPr lang="en-US" altLang="zh-CN" sz="1800" dirty="0">
              <a:solidFill>
                <a:schemeClr val="tx1"/>
              </a:solidFill>
              <a:latin typeface="Consolas" panose="020B0609020204030204" pitchFamily="49" charset="0"/>
            </a:endParaRPr>
          </a:p>
          <a:p>
            <a:pPr marL="357505" indent="0">
              <a:buNone/>
              <a:defRPr/>
            </a:pPr>
            <a:r>
              <a:rPr lang="en-US" altLang="zh-CN" sz="1800" dirty="0">
                <a:solidFill>
                  <a:schemeClr val="tx1"/>
                </a:solidFill>
                <a:latin typeface="Consolas" panose="020B0609020204030204" pitchFamily="49" charset="0"/>
              </a:rPr>
              <a:t>double x, </a:t>
            </a:r>
            <a:r>
              <a:rPr lang="en-US" altLang="zh-CN" sz="1800" dirty="0" err="1">
                <a:solidFill>
                  <a:schemeClr val="tx1"/>
                </a:solidFill>
                <a:latin typeface="Consolas" panose="020B0609020204030204" pitchFamily="49" charset="0"/>
              </a:rPr>
              <a:t>intpart</a:t>
            </a:r>
            <a:r>
              <a:rPr lang="en-US" altLang="zh-CN" sz="1800" dirty="0">
                <a:solidFill>
                  <a:schemeClr val="tx1"/>
                </a:solidFill>
                <a:latin typeface="Consolas" panose="020B0609020204030204" pitchFamily="49" charset="0"/>
              </a:rPr>
              <a:t>, </a:t>
            </a: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a:t>
            </a:r>
            <a:endParaRPr lang="en-US" altLang="zh-CN" sz="1800" dirty="0">
              <a:solidFill>
                <a:schemeClr val="tx1"/>
              </a:solidFill>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printf</a:t>
            </a:r>
            <a:r>
              <a:rPr lang="en-US" altLang="zh-CN" sz="1800" dirty="0">
                <a:solidFill>
                  <a:schemeClr val="tx1"/>
                </a:solidFill>
                <a:latin typeface="Consolas" panose="020B0609020204030204" pitchFamily="49" charset="0"/>
              </a:rPr>
              <a:t>(“Please input a floating-point number smaller than  %d\n”, INT_MAX);</a:t>
            </a:r>
            <a:endParaRPr lang="en-US" altLang="zh-CN" sz="1800" dirty="0">
              <a:solidFill>
                <a:schemeClr val="tx1"/>
              </a:solidFill>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 = </a:t>
            </a:r>
            <a:r>
              <a:rPr lang="en-US" altLang="zh-CN" sz="1800" dirty="0">
                <a:latin typeface="Consolas" panose="020B0609020204030204" pitchFamily="49" charset="0"/>
              </a:rPr>
              <a:t>decompose(x, &amp;</a:t>
            </a:r>
            <a:r>
              <a:rPr lang="en-US" altLang="zh-CN" sz="1800" dirty="0" err="1">
                <a:latin typeface="Consolas" panose="020B0609020204030204" pitchFamily="49" charset="0"/>
              </a:rPr>
              <a:t>intpart</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printf</a:t>
            </a:r>
            <a:r>
              <a:rPr lang="en-US" altLang="zh-CN" sz="1800" dirty="0">
                <a:solidFill>
                  <a:schemeClr val="tx1"/>
                </a:solidFill>
                <a:latin typeface="Consolas" panose="020B0609020204030204" pitchFamily="49" charset="0"/>
              </a:rPr>
              <a:t>(“The integral part of %f is %.f, and fractional part is %f\n”, x, </a:t>
            </a:r>
            <a:r>
              <a:rPr lang="en-US" altLang="zh-CN" sz="1800" dirty="0" err="1">
                <a:solidFill>
                  <a:schemeClr val="tx1"/>
                </a:solidFill>
                <a:latin typeface="Consolas" panose="020B0609020204030204" pitchFamily="49" charset="0"/>
              </a:rPr>
              <a:t>intpart</a:t>
            </a:r>
            <a:r>
              <a:rPr lang="en-US" altLang="zh-CN" sz="1800" dirty="0">
                <a:solidFill>
                  <a:schemeClr val="tx1"/>
                </a:solidFill>
                <a:latin typeface="Consolas" panose="020B0609020204030204" pitchFamily="49" charset="0"/>
              </a:rPr>
              <a:t>, </a:t>
            </a: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a:t>
            </a:r>
            <a:endParaRPr lang="en-US" altLang="zh-CN" sz="1800" dirty="0">
              <a:solidFill>
                <a:schemeClr val="tx1"/>
              </a:solidFill>
              <a:latin typeface="Consolas" panose="020B0609020204030204" pitchFamily="49" charset="0"/>
            </a:endParaRPr>
          </a:p>
          <a:p>
            <a:pPr marL="357505" indent="0">
              <a:buNone/>
              <a:defRPr/>
            </a:pPr>
            <a:r>
              <a:rPr lang="en-US" altLang="zh-CN" sz="1800" dirty="0">
                <a:solidFill>
                  <a:schemeClr val="tx1"/>
                </a:solidFill>
                <a:latin typeface="Consolas" panose="020B0609020204030204" pitchFamily="49" charset="0"/>
              </a:rPr>
              <a:t>return 0;</a:t>
            </a:r>
            <a:endParaRPr lang="en-US" altLang="zh-CN" sz="1800" dirty="0">
              <a:solidFill>
                <a:schemeClr val="tx1"/>
              </a:solidFill>
              <a:latin typeface="Consolas" panose="020B0609020204030204" pitchFamily="49" charset="0"/>
            </a:endParaRPr>
          </a:p>
          <a:p>
            <a:pPr marL="0" indent="0">
              <a:buNone/>
              <a:defRPr/>
            </a:pPr>
            <a:r>
              <a:rPr lang="en-US" altLang="zh-CN" sz="1800"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p:txBody>
      </p:sp>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EFD325F-B6C0-422B-96AD-AD2AFE0CB99C}" type="slidenum">
              <a:rPr lang="zh-CN" altLang="en-US" b="0">
                <a:solidFill>
                  <a:srgbClr val="000000"/>
                </a:solidFill>
              </a:rPr>
            </a:fld>
            <a:endParaRPr lang="zh-CN" altLang="en-US" b="0">
              <a:solidFill>
                <a:srgbClr val="000000"/>
              </a:solidFill>
            </a:endParaRPr>
          </a:p>
        </p:txBody>
      </p:sp>
      <p:sp>
        <p:nvSpPr>
          <p:cNvPr id="56324" name="TextBox 5"/>
          <p:cNvSpPr txBox="1">
            <a:spLocks noChangeArrowheads="1"/>
          </p:cNvSpPr>
          <p:nvPr/>
        </p:nvSpPr>
        <p:spPr bwMode="auto">
          <a:xfrm>
            <a:off x="838201" y="554039"/>
            <a:ext cx="88745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3200" i="1" u="sng">
                <a:solidFill>
                  <a:srgbClr val="FF0000"/>
                </a:solidFill>
              </a:rPr>
              <a:t>Example</a:t>
            </a:r>
            <a:r>
              <a:rPr lang="zh-CN" altLang="en-US" sz="3200" i="1" u="sng">
                <a:solidFill>
                  <a:srgbClr val="FF0000"/>
                </a:solidFill>
              </a:rPr>
              <a:t>：</a:t>
            </a:r>
            <a:r>
              <a:rPr lang="zh-CN" altLang="en-US" sz="3200">
                <a:solidFill>
                  <a:srgbClr val="000000"/>
                </a:solidFill>
              </a:rPr>
              <a:t>把浮点数分解成整数部分及小数部分</a:t>
            </a:r>
            <a:endParaRPr lang="zh-CN" altLang="en-US" sz="3200">
              <a:solidFill>
                <a:srgbClr val="000000"/>
              </a:solidFill>
            </a:endParaRPr>
          </a:p>
        </p:txBody>
      </p:sp>
      <p:sp>
        <p:nvSpPr>
          <p:cNvPr id="8" name="文本框 7"/>
          <p:cNvSpPr txBox="1"/>
          <p:nvPr/>
        </p:nvSpPr>
        <p:spPr>
          <a:xfrm>
            <a:off x="583046" y="4115950"/>
            <a:ext cx="8739908" cy="2585323"/>
          </a:xfrm>
          <a:prstGeom prst="rect">
            <a:avLst/>
          </a:prstGeom>
          <a:noFill/>
        </p:spPr>
        <p:txBody>
          <a:bodyPr wrap="square">
            <a:spAutoFit/>
          </a:bodyPr>
          <a:lstStyle/>
          <a:p>
            <a:pPr marL="0" indent="0">
              <a:buNone/>
              <a:defRPr/>
            </a:pPr>
            <a:r>
              <a:rPr lang="en-US" altLang="zh-CN" sz="1800" dirty="0">
                <a:solidFill>
                  <a:schemeClr val="tx1"/>
                </a:solidFill>
                <a:latin typeface="Consolas" panose="020B0609020204030204" pitchFamily="49" charset="0"/>
              </a:rPr>
              <a:t>int main(){ </a:t>
            </a:r>
            <a:endParaRPr lang="en-US" altLang="zh-CN" sz="1800" dirty="0">
              <a:solidFill>
                <a:schemeClr val="tx1"/>
              </a:solidFill>
              <a:latin typeface="Consolas" panose="020B0609020204030204" pitchFamily="49" charset="0"/>
            </a:endParaRPr>
          </a:p>
          <a:p>
            <a:pPr marL="357505" indent="0">
              <a:buNone/>
              <a:defRPr/>
            </a:pPr>
            <a:r>
              <a:rPr lang="en-US" altLang="zh-CN" sz="1800" dirty="0">
                <a:solidFill>
                  <a:schemeClr val="tx1"/>
                </a:solidFill>
                <a:latin typeface="Consolas" panose="020B0609020204030204" pitchFamily="49" charset="0"/>
              </a:rPr>
              <a:t>double x, </a:t>
            </a:r>
            <a:r>
              <a:rPr lang="en-US" altLang="zh-CN" sz="1800" dirty="0" err="1">
                <a:solidFill>
                  <a:schemeClr val="tx1"/>
                </a:solidFill>
                <a:latin typeface="Consolas" panose="020B0609020204030204" pitchFamily="49" charset="0"/>
              </a:rPr>
              <a:t>intpart</a:t>
            </a:r>
            <a:r>
              <a:rPr lang="en-US" altLang="zh-CN" sz="1800" dirty="0">
                <a:solidFill>
                  <a:schemeClr val="tx1"/>
                </a:solidFill>
                <a:latin typeface="Consolas" panose="020B0609020204030204" pitchFamily="49" charset="0"/>
              </a:rPr>
              <a:t>, </a:t>
            </a: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a:t>
            </a:r>
            <a:endParaRPr lang="en-US" altLang="zh-CN" sz="1800" dirty="0">
              <a:solidFill>
                <a:schemeClr val="tx1"/>
              </a:solidFill>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printf</a:t>
            </a:r>
            <a:r>
              <a:rPr lang="en-US" altLang="zh-CN" sz="1800" dirty="0">
                <a:solidFill>
                  <a:schemeClr val="tx1"/>
                </a:solidFill>
                <a:latin typeface="Consolas" panose="020B0609020204030204" pitchFamily="49" charset="0"/>
              </a:rPr>
              <a:t>(“Please input a floating-point number smaller than  %d\n”, INT_MAX);</a:t>
            </a:r>
            <a:endParaRPr lang="en-US" altLang="zh-CN" sz="1800" dirty="0">
              <a:solidFill>
                <a:schemeClr val="tx1"/>
              </a:solidFill>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 = </a:t>
            </a:r>
            <a:r>
              <a:rPr lang="en-US" altLang="zh-CN" sz="1800" dirty="0">
                <a:latin typeface="Consolas" panose="020B0609020204030204" pitchFamily="49" charset="0"/>
              </a:rPr>
              <a:t>decompose(x, &amp;</a:t>
            </a:r>
            <a:r>
              <a:rPr lang="en-US" altLang="zh-CN" sz="1800" dirty="0" err="1">
                <a:latin typeface="Consolas" panose="020B0609020204030204" pitchFamily="49" charset="0"/>
              </a:rPr>
              <a:t>intpart</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357505" indent="0">
              <a:buNone/>
              <a:defRPr/>
            </a:pPr>
            <a:r>
              <a:rPr lang="en-US" altLang="zh-CN" sz="1800" dirty="0" err="1">
                <a:solidFill>
                  <a:schemeClr val="tx1"/>
                </a:solidFill>
                <a:latin typeface="Consolas" panose="020B0609020204030204" pitchFamily="49" charset="0"/>
              </a:rPr>
              <a:t>printf</a:t>
            </a:r>
            <a:r>
              <a:rPr lang="en-US" altLang="zh-CN" sz="1800" dirty="0">
                <a:solidFill>
                  <a:schemeClr val="tx1"/>
                </a:solidFill>
                <a:latin typeface="Consolas" panose="020B0609020204030204" pitchFamily="49" charset="0"/>
              </a:rPr>
              <a:t>(“The integral part of %f is %.f, and fractional part is %f\n”, x, </a:t>
            </a:r>
            <a:r>
              <a:rPr lang="en-US" altLang="zh-CN" sz="1800" dirty="0" err="1">
                <a:solidFill>
                  <a:schemeClr val="tx1"/>
                </a:solidFill>
                <a:latin typeface="Consolas" panose="020B0609020204030204" pitchFamily="49" charset="0"/>
              </a:rPr>
              <a:t>intpart</a:t>
            </a:r>
            <a:r>
              <a:rPr lang="en-US" altLang="zh-CN" sz="1800" dirty="0">
                <a:solidFill>
                  <a:schemeClr val="tx1"/>
                </a:solidFill>
                <a:latin typeface="Consolas" panose="020B0609020204030204" pitchFamily="49" charset="0"/>
              </a:rPr>
              <a:t>, </a:t>
            </a:r>
            <a:r>
              <a:rPr lang="en-US" altLang="zh-CN" sz="1800" dirty="0" err="1">
                <a:solidFill>
                  <a:schemeClr val="tx1"/>
                </a:solidFill>
                <a:latin typeface="Consolas" panose="020B0609020204030204" pitchFamily="49" charset="0"/>
              </a:rPr>
              <a:t>fracpart</a:t>
            </a:r>
            <a:r>
              <a:rPr lang="en-US" altLang="zh-CN" sz="1800" dirty="0">
                <a:solidFill>
                  <a:schemeClr val="tx1"/>
                </a:solidFill>
                <a:latin typeface="Consolas" panose="020B0609020204030204" pitchFamily="49" charset="0"/>
              </a:rPr>
              <a:t>);</a:t>
            </a:r>
            <a:endParaRPr lang="en-US" altLang="zh-CN" sz="1800" dirty="0">
              <a:solidFill>
                <a:schemeClr val="tx1"/>
              </a:solidFill>
              <a:latin typeface="Consolas" panose="020B0609020204030204" pitchFamily="49" charset="0"/>
            </a:endParaRPr>
          </a:p>
          <a:p>
            <a:pPr marL="357505" indent="0">
              <a:buNone/>
              <a:defRPr/>
            </a:pPr>
            <a:r>
              <a:rPr lang="en-US" altLang="zh-CN" sz="1800" dirty="0">
                <a:solidFill>
                  <a:schemeClr val="tx1"/>
                </a:solidFill>
                <a:latin typeface="Consolas" panose="020B0609020204030204" pitchFamily="49" charset="0"/>
              </a:rPr>
              <a:t>return 0;</a:t>
            </a:r>
            <a:endParaRPr lang="en-US" altLang="zh-CN" sz="1800" dirty="0">
              <a:solidFill>
                <a:schemeClr val="tx1"/>
              </a:solidFill>
              <a:latin typeface="Consolas" panose="020B0609020204030204" pitchFamily="49" charset="0"/>
            </a:endParaRPr>
          </a:p>
          <a:p>
            <a:pPr marL="0" indent="0">
              <a:buNone/>
              <a:defRPr/>
            </a:pPr>
            <a:r>
              <a:rPr lang="en-US" altLang="zh-CN" sz="1800"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p:txBody>
      </p:sp>
      <p:sp>
        <p:nvSpPr>
          <p:cNvPr id="6" name="内容占位符 2"/>
          <p:cNvSpPr>
            <a:spLocks noGrp="1"/>
          </p:cNvSpPr>
          <p:nvPr>
            <p:ph idx="1"/>
          </p:nvPr>
        </p:nvSpPr>
        <p:spPr>
          <a:xfrm>
            <a:off x="838200" y="1924487"/>
            <a:ext cx="8229600" cy="1635125"/>
          </a:xfrm>
        </p:spPr>
        <p:txBody>
          <a:bodyPr/>
          <a:lstStyle/>
          <a:p>
            <a:pPr eaLnBrk="1" hangingPunct="1"/>
            <a:r>
              <a:rPr lang="zh-CN" altLang="en-US" sz="2800" b="1" dirty="0"/>
              <a:t>提示：浮点数的整数部分必须小于等于</a:t>
            </a:r>
            <a:r>
              <a:rPr lang="en-US" altLang="zh-CN" sz="2800" b="1" dirty="0">
                <a:solidFill>
                  <a:srgbClr val="0000CC"/>
                </a:solidFill>
              </a:rPr>
              <a:t>INT_MAX</a:t>
            </a:r>
            <a:endParaRPr lang="en-US" altLang="zh-CN" sz="2800" b="1" dirty="0">
              <a:solidFill>
                <a:srgbClr val="0000CC"/>
              </a:solidFill>
            </a:endParaRPr>
          </a:p>
          <a:p>
            <a:pPr eaLnBrk="1" hangingPunct="1"/>
            <a:r>
              <a:rPr lang="en-US" altLang="zh-CN" sz="2800" b="1" dirty="0">
                <a:solidFill>
                  <a:srgbClr val="0000CC"/>
                </a:solidFill>
              </a:rPr>
              <a:t>%.f </a:t>
            </a:r>
            <a:r>
              <a:rPr lang="zh-CN" altLang="en-US" sz="2800" b="1" dirty="0">
                <a:solidFill>
                  <a:srgbClr val="0000CC"/>
                </a:solidFill>
              </a:rPr>
              <a:t>用来输出浮点数的整数部分，输出结果不含小数部分。</a:t>
            </a:r>
            <a:endParaRPr lang="zh-CN" altLang="en-US" sz="2800" b="1" dirty="0">
              <a:solidFill>
                <a:srgbClr val="0000CC"/>
              </a:solidFill>
            </a:endParaRPr>
          </a:p>
        </p:txBody>
      </p:sp>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570036" y="34927"/>
            <a:ext cx="8695592" cy="5800725"/>
          </a:xfrm>
        </p:spPr>
        <p:txBody>
          <a:bodyPr/>
          <a:lstStyle/>
          <a:p>
            <a:pPr marL="0" indent="0">
              <a:buNone/>
              <a:defRPr/>
            </a:pPr>
            <a:r>
              <a:rPr lang="en-US" altLang="zh-CN" sz="2400" dirty="0">
                <a:latin typeface="Consolas" panose="020B0609020204030204" pitchFamily="49" charset="0"/>
              </a:rPr>
              <a:t>#include &lt;</a:t>
            </a:r>
            <a:r>
              <a:rPr lang="en-US" altLang="zh-CN" sz="2400" dirty="0" err="1">
                <a:latin typeface="Consolas" panose="020B0609020204030204" pitchFamily="49" charset="0"/>
              </a:rPr>
              <a:t>limits.h</a:t>
            </a:r>
            <a:r>
              <a:rPr lang="en-US" altLang="zh-CN" sz="2400" dirty="0">
                <a:latin typeface="Consolas" panose="020B0609020204030204" pitchFamily="49" charset="0"/>
              </a:rPr>
              <a:t>&gt;    </a:t>
            </a:r>
            <a:r>
              <a:rPr lang="en-US" altLang="zh-CN" sz="2400" b="1" dirty="0">
                <a:solidFill>
                  <a:srgbClr val="006600"/>
                </a:solidFill>
                <a:latin typeface="Consolas" panose="020B0609020204030204" pitchFamily="49" charset="0"/>
              </a:rPr>
              <a:t>/*</a:t>
            </a:r>
            <a:r>
              <a:rPr lang="zh-CN" altLang="en-US" sz="2400" b="1" dirty="0">
                <a:solidFill>
                  <a:srgbClr val="006600"/>
                </a:solidFill>
                <a:latin typeface="Consolas" panose="020B0609020204030204" pitchFamily="49" charset="0"/>
              </a:rPr>
              <a:t>包含</a:t>
            </a:r>
            <a:r>
              <a:rPr lang="en-US" altLang="zh-CN" sz="2400" b="1" dirty="0">
                <a:solidFill>
                  <a:srgbClr val="006600"/>
                </a:solidFill>
                <a:latin typeface="Consolas" panose="020B0609020204030204" pitchFamily="49" charset="0"/>
              </a:rPr>
              <a:t>INT_MAX*/</a:t>
            </a:r>
            <a:endParaRPr lang="en-US" altLang="zh-CN" sz="2400" b="1" dirty="0">
              <a:solidFill>
                <a:srgbClr val="006600"/>
              </a:solidFill>
              <a:latin typeface="Consolas" panose="020B0609020204030204" pitchFamily="49" charset="0"/>
            </a:endParaRPr>
          </a:p>
          <a:p>
            <a:pPr marL="0" indent="0">
              <a:buNone/>
              <a:defRPr/>
            </a:pPr>
            <a:r>
              <a:rPr lang="en-US" altLang="zh-CN" sz="2400" dirty="0">
                <a:solidFill>
                  <a:srgbClr val="FF0000"/>
                </a:solidFill>
                <a:latin typeface="Consolas" panose="020B0609020204030204" pitchFamily="49" charset="0"/>
              </a:rPr>
              <a:t>double decompose(double x, double *</a:t>
            </a:r>
            <a:r>
              <a:rPr lang="en-US" altLang="zh-CN" sz="2400" dirty="0" err="1">
                <a:solidFill>
                  <a:srgbClr val="FF0000"/>
                </a:solidFill>
                <a:latin typeface="Consolas" panose="020B0609020204030204" pitchFamily="49" charset="0"/>
              </a:rPr>
              <a:t>iptr</a:t>
            </a:r>
            <a:r>
              <a:rPr lang="en-US" altLang="zh-CN" sz="2400" dirty="0">
                <a:solidFill>
                  <a:srgbClr val="FF0000"/>
                </a:solidFill>
                <a:latin typeface="Consolas" panose="020B0609020204030204" pitchFamily="49" charset="0"/>
              </a:rPr>
              <a:t>){</a:t>
            </a:r>
            <a:endParaRPr lang="en-US" altLang="zh-CN" sz="2400" dirty="0">
              <a:solidFill>
                <a:srgbClr val="FF0000"/>
              </a:solidFill>
              <a:latin typeface="Consolas" panose="020B0609020204030204" pitchFamily="49" charset="0"/>
            </a:endParaRPr>
          </a:p>
          <a:p>
            <a:pPr marL="357505" indent="0">
              <a:buNone/>
              <a:defRPr/>
            </a:pPr>
            <a:r>
              <a:rPr lang="en-US" altLang="zh-CN" sz="2400" dirty="0" err="1">
                <a:latin typeface="Consolas" panose="020B0609020204030204" pitchFamily="49" charset="0"/>
              </a:rPr>
              <a:t>int</a:t>
            </a:r>
            <a:r>
              <a:rPr lang="en-US" altLang="zh-CN" sz="2400" dirty="0">
                <a:latin typeface="Consolas" panose="020B0609020204030204" pitchFamily="49" charset="0"/>
              </a:rPr>
              <a:t> i;</a:t>
            </a:r>
            <a:endParaRPr lang="en-US" altLang="zh-CN" sz="2400" dirty="0">
              <a:latin typeface="Consolas" panose="020B0609020204030204" pitchFamily="49" charset="0"/>
            </a:endParaRPr>
          </a:p>
          <a:p>
            <a:pPr marL="357505" indent="0">
              <a:buNone/>
              <a:defRPr/>
            </a:pPr>
            <a:r>
              <a:rPr lang="en-US" altLang="zh-CN" sz="2400" dirty="0">
                <a:latin typeface="Consolas" panose="020B0609020204030204" pitchFamily="49" charset="0"/>
              </a:rPr>
              <a:t>i = (</a:t>
            </a:r>
            <a:r>
              <a:rPr lang="en-US" altLang="zh-CN" sz="2400" dirty="0" err="1">
                <a:latin typeface="Consolas" panose="020B0609020204030204" pitchFamily="49" charset="0"/>
              </a:rPr>
              <a:t>int</a:t>
            </a:r>
            <a:r>
              <a:rPr lang="en-US" altLang="zh-CN" sz="2400" dirty="0">
                <a:latin typeface="Consolas" panose="020B0609020204030204" pitchFamily="49" charset="0"/>
              </a:rPr>
              <a:t>) x;</a:t>
            </a:r>
            <a:endParaRPr lang="en-US" altLang="zh-CN" sz="2400" dirty="0">
              <a:latin typeface="Consolas" panose="020B0609020204030204" pitchFamily="49" charset="0"/>
            </a:endParaRPr>
          </a:p>
          <a:p>
            <a:pPr marL="357505" indent="0">
              <a:buNone/>
              <a:defRPr/>
            </a:pPr>
            <a:r>
              <a:rPr lang="en-US" altLang="zh-CN" sz="2400" dirty="0">
                <a:solidFill>
                  <a:srgbClr val="FF0000"/>
                </a:solidFill>
                <a:latin typeface="Consolas" panose="020B0609020204030204" pitchFamily="49" charset="0"/>
              </a:rPr>
              <a:t>*</a:t>
            </a:r>
            <a:r>
              <a:rPr lang="en-US" altLang="zh-CN" sz="2400" dirty="0" err="1">
                <a:solidFill>
                  <a:srgbClr val="FF0000"/>
                </a:solidFill>
                <a:latin typeface="Consolas" panose="020B0609020204030204" pitchFamily="49" charset="0"/>
              </a:rPr>
              <a:t>iptr</a:t>
            </a:r>
            <a:r>
              <a:rPr lang="en-US" altLang="zh-CN" sz="2400" dirty="0">
                <a:solidFill>
                  <a:srgbClr val="FF0000"/>
                </a:solidFill>
                <a:latin typeface="Consolas" panose="020B0609020204030204" pitchFamily="49" charset="0"/>
              </a:rPr>
              <a:t> =(double) i;</a:t>
            </a:r>
            <a:endParaRPr lang="en-US" altLang="zh-CN" sz="2400" dirty="0">
              <a:solidFill>
                <a:srgbClr val="FF0000"/>
              </a:solidFill>
              <a:latin typeface="Consolas" panose="020B0609020204030204" pitchFamily="49" charset="0"/>
            </a:endParaRPr>
          </a:p>
          <a:p>
            <a:pPr marL="357505" indent="0">
              <a:buNone/>
              <a:defRPr/>
            </a:pPr>
            <a:r>
              <a:rPr lang="en-US" altLang="zh-CN" sz="2400" dirty="0">
                <a:solidFill>
                  <a:srgbClr val="FF0000"/>
                </a:solidFill>
                <a:latin typeface="Consolas" panose="020B0609020204030204" pitchFamily="49" charset="0"/>
              </a:rPr>
              <a:t>return x-i</a:t>
            </a:r>
            <a:r>
              <a:rPr lang="en-US" altLang="zh-CN" sz="2400" dirty="0">
                <a:latin typeface="Consolas" panose="020B0609020204030204" pitchFamily="49" charset="0"/>
              </a:rPr>
              <a:t>;</a:t>
            </a:r>
            <a:endParaRPr lang="en-US" altLang="zh-CN" sz="2400" dirty="0">
              <a:latin typeface="Consolas" panose="020B0609020204030204" pitchFamily="49" charset="0"/>
            </a:endParaRPr>
          </a:p>
          <a:p>
            <a:pPr marL="357505" indent="0">
              <a:buNone/>
              <a:defRPr/>
            </a:pPr>
            <a:r>
              <a:rPr lang="en-US" altLang="zh-CN" sz="2400" dirty="0">
                <a:latin typeface="Consolas" panose="020B0609020204030204" pitchFamily="49" charset="0"/>
              </a:rPr>
              <a:t>}</a:t>
            </a:r>
            <a:endParaRPr lang="en-US" altLang="zh-CN" sz="2400" dirty="0">
              <a:latin typeface="Consolas" panose="020B0609020204030204" pitchFamily="49" charset="0"/>
            </a:endParaRPr>
          </a:p>
          <a:p>
            <a:pPr marL="0" indent="0">
              <a:buNone/>
              <a:defRPr/>
            </a:pPr>
            <a:r>
              <a:rPr lang="en-US" altLang="zh-CN" sz="2400" dirty="0">
                <a:solidFill>
                  <a:srgbClr val="FF0000"/>
                </a:solidFill>
                <a:latin typeface="Consolas" panose="020B0609020204030204" pitchFamily="49" charset="0"/>
              </a:rPr>
              <a:t>int main()</a:t>
            </a:r>
            <a:r>
              <a:rPr lang="en-US" altLang="zh-CN" sz="2400" dirty="0">
                <a:latin typeface="Consolas" panose="020B0609020204030204" pitchFamily="49" charset="0"/>
              </a:rPr>
              <a:t>{ </a:t>
            </a:r>
            <a:endParaRPr lang="en-US" altLang="zh-CN" sz="2400" dirty="0">
              <a:latin typeface="Consolas" panose="020B0609020204030204" pitchFamily="49" charset="0"/>
            </a:endParaRPr>
          </a:p>
          <a:p>
            <a:pPr marL="357505" indent="0">
              <a:buNone/>
              <a:defRPr/>
            </a:pPr>
            <a:r>
              <a:rPr lang="en-US" altLang="zh-CN" sz="2400" dirty="0">
                <a:latin typeface="Consolas" panose="020B0609020204030204" pitchFamily="49" charset="0"/>
              </a:rPr>
              <a:t>double x, </a:t>
            </a:r>
            <a:r>
              <a:rPr lang="en-US" altLang="zh-CN" sz="2400" dirty="0" err="1">
                <a:latin typeface="Consolas" panose="020B0609020204030204" pitchFamily="49" charset="0"/>
              </a:rPr>
              <a:t>intpart</a:t>
            </a:r>
            <a:r>
              <a:rPr lang="en-US" altLang="zh-CN" sz="2400" dirty="0">
                <a:latin typeface="Consolas" panose="020B0609020204030204" pitchFamily="49" charset="0"/>
              </a:rPr>
              <a:t>, </a:t>
            </a:r>
            <a:r>
              <a:rPr lang="en-US" altLang="zh-CN" sz="2400" dirty="0" err="1">
                <a:latin typeface="Consolas" panose="020B0609020204030204" pitchFamily="49" charset="0"/>
              </a:rPr>
              <a:t>fracpart</a:t>
            </a:r>
            <a:r>
              <a:rPr lang="en-US" altLang="zh-CN" sz="2400" dirty="0">
                <a:latin typeface="Consolas" panose="020B0609020204030204" pitchFamily="49" charset="0"/>
              </a:rPr>
              <a:t>;</a:t>
            </a:r>
            <a:endParaRPr lang="en-US" altLang="zh-CN" sz="2400" dirty="0">
              <a:latin typeface="Consolas" panose="020B0609020204030204" pitchFamily="49" charset="0"/>
            </a:endParaRPr>
          </a:p>
          <a:p>
            <a:pPr marL="357505" indent="0">
              <a:buNone/>
              <a:defRPr/>
            </a:pPr>
            <a:r>
              <a:rPr lang="en-US" altLang="zh-CN" sz="2400" dirty="0" err="1">
                <a:latin typeface="Consolas" panose="020B0609020204030204" pitchFamily="49" charset="0"/>
              </a:rPr>
              <a:t>printf</a:t>
            </a:r>
            <a:r>
              <a:rPr lang="en-US" altLang="zh-CN" sz="2400" dirty="0">
                <a:latin typeface="Consolas" panose="020B0609020204030204" pitchFamily="49" charset="0"/>
              </a:rPr>
              <a:t>(“Please input a floating-point number smaller than  %d\n”, INT_MAX);</a:t>
            </a:r>
            <a:endParaRPr lang="en-US" altLang="zh-CN" sz="2400" dirty="0">
              <a:latin typeface="Consolas" panose="020B0609020204030204" pitchFamily="49" charset="0"/>
            </a:endParaRPr>
          </a:p>
          <a:p>
            <a:pPr marL="357505" indent="0">
              <a:buNone/>
              <a:defRPr/>
            </a:pPr>
            <a:r>
              <a:rPr lang="en-US" altLang="zh-CN" sz="2400" dirty="0" err="1">
                <a:latin typeface="Consolas" panose="020B0609020204030204" pitchFamily="49" charset="0"/>
              </a:rPr>
              <a:t>fracpart</a:t>
            </a:r>
            <a:r>
              <a:rPr lang="en-US" altLang="zh-CN" sz="2400" dirty="0">
                <a:latin typeface="Consolas" panose="020B0609020204030204" pitchFamily="49" charset="0"/>
              </a:rPr>
              <a:t> = </a:t>
            </a:r>
            <a:r>
              <a:rPr lang="en-US" altLang="zh-CN" sz="2400" b="1" dirty="0">
                <a:solidFill>
                  <a:srgbClr val="FF0000"/>
                </a:solidFill>
                <a:latin typeface="Consolas" panose="020B0609020204030204" pitchFamily="49" charset="0"/>
              </a:rPr>
              <a:t>decompose(x, &amp;</a:t>
            </a:r>
            <a:r>
              <a:rPr lang="en-US" altLang="zh-CN" sz="2400" b="1" dirty="0" err="1">
                <a:solidFill>
                  <a:srgbClr val="FF0000"/>
                </a:solidFill>
                <a:latin typeface="Consolas" panose="020B0609020204030204" pitchFamily="49" charset="0"/>
              </a:rPr>
              <a:t>intpart</a:t>
            </a:r>
            <a:r>
              <a:rPr lang="en-US" altLang="zh-CN" sz="2400" b="1" dirty="0">
                <a:solidFill>
                  <a:srgbClr val="FF0000"/>
                </a:solidFill>
                <a:latin typeface="Consolas" panose="020B0609020204030204" pitchFamily="49" charset="0"/>
              </a:rPr>
              <a:t>);</a:t>
            </a:r>
            <a:endParaRPr lang="en-US" altLang="zh-CN" sz="2400" b="1" dirty="0">
              <a:solidFill>
                <a:srgbClr val="FF0000"/>
              </a:solidFill>
              <a:latin typeface="Consolas" panose="020B0609020204030204" pitchFamily="49" charset="0"/>
            </a:endParaRPr>
          </a:p>
          <a:p>
            <a:pPr marL="357505" indent="0">
              <a:buNone/>
              <a:defRPr/>
            </a:pPr>
            <a:r>
              <a:rPr lang="en-US" altLang="zh-CN" sz="2400" dirty="0" err="1">
                <a:latin typeface="Consolas" panose="020B0609020204030204" pitchFamily="49" charset="0"/>
              </a:rPr>
              <a:t>printf</a:t>
            </a:r>
            <a:r>
              <a:rPr lang="en-US" altLang="zh-CN" sz="2400" dirty="0">
                <a:latin typeface="Consolas" panose="020B0609020204030204" pitchFamily="49" charset="0"/>
              </a:rPr>
              <a:t>(“The integral part of %f is %.f, and fractional part is %f\n”, x, </a:t>
            </a:r>
            <a:r>
              <a:rPr lang="en-US" altLang="zh-CN" sz="2400" dirty="0" err="1">
                <a:latin typeface="Consolas" panose="020B0609020204030204" pitchFamily="49" charset="0"/>
              </a:rPr>
              <a:t>intpart</a:t>
            </a:r>
            <a:r>
              <a:rPr lang="en-US" altLang="zh-CN" sz="2400" dirty="0">
                <a:latin typeface="Consolas" panose="020B0609020204030204" pitchFamily="49" charset="0"/>
              </a:rPr>
              <a:t>, </a:t>
            </a:r>
            <a:r>
              <a:rPr lang="en-US" altLang="zh-CN" sz="2400" dirty="0" err="1">
                <a:latin typeface="Consolas" panose="020B0609020204030204" pitchFamily="49" charset="0"/>
              </a:rPr>
              <a:t>fracpart</a:t>
            </a:r>
            <a:r>
              <a:rPr lang="en-US" altLang="zh-CN" sz="2400" dirty="0">
                <a:latin typeface="Consolas" panose="020B0609020204030204" pitchFamily="49" charset="0"/>
              </a:rPr>
              <a:t>);</a:t>
            </a:r>
            <a:endParaRPr lang="en-US" altLang="zh-CN" sz="2400" dirty="0">
              <a:latin typeface="Consolas" panose="020B0609020204030204" pitchFamily="49" charset="0"/>
            </a:endParaRPr>
          </a:p>
          <a:p>
            <a:pPr marL="357505" indent="0">
              <a:buNone/>
              <a:defRPr/>
            </a:pPr>
            <a:r>
              <a:rPr lang="en-US" altLang="zh-CN" sz="2400" dirty="0">
                <a:latin typeface="Consolas" panose="020B0609020204030204" pitchFamily="49" charset="0"/>
              </a:rPr>
              <a:t>return 0;</a:t>
            </a:r>
            <a:endParaRPr lang="en-US" altLang="zh-CN" sz="2400" dirty="0">
              <a:latin typeface="Consolas" panose="020B0609020204030204" pitchFamily="49" charset="0"/>
            </a:endParaRPr>
          </a:p>
          <a:p>
            <a:pPr marL="0" indent="0">
              <a:buNone/>
              <a:defRPr/>
            </a:pPr>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
        <p:nvSpPr>
          <p:cNvPr id="57347"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1B70B62-4D1C-490B-A10A-F562C300C121}" type="slidenum">
              <a:rPr lang="zh-CN" altLang="en-US" b="0">
                <a:solidFill>
                  <a:srgbClr val="000000"/>
                </a:solidFill>
              </a:rPr>
            </a:fld>
            <a:endParaRPr lang="zh-CN" altLang="en-US" b="0">
              <a:solidFill>
                <a:srgbClr val="000000"/>
              </a:solidFill>
            </a:endParaRPr>
          </a:p>
        </p:txBody>
      </p:sp>
      <p:sp>
        <p:nvSpPr>
          <p:cNvPr id="5" name="TextBox 4"/>
          <p:cNvSpPr txBox="1">
            <a:spLocks noChangeArrowheads="1"/>
          </p:cNvSpPr>
          <p:nvPr/>
        </p:nvSpPr>
        <p:spPr bwMode="auto">
          <a:xfrm>
            <a:off x="3602182" y="2471221"/>
            <a:ext cx="6152351" cy="120032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3600" b="0" dirty="0">
                <a:solidFill>
                  <a:srgbClr val="FFFFFF"/>
                </a:solidFill>
                <a:latin typeface="隶书" panose="02010509060101010101" pitchFamily="49" charset="-122"/>
                <a:ea typeface="隶书" panose="02010509060101010101" pitchFamily="49" charset="-122"/>
              </a:rPr>
              <a:t>指针的主要用途是将被调函数的计算结果传递给调用函数</a:t>
            </a:r>
            <a:endParaRPr lang="zh-CN" altLang="en-US" sz="3600" b="0" dirty="0">
              <a:solidFill>
                <a:srgbClr val="FFFFFF"/>
              </a:solidFill>
              <a:latin typeface="隶书" panose="02010509060101010101" pitchFamily="49" charset="-122"/>
              <a:ea typeface="隶书" panose="02010509060101010101" pitchFamily="49" charset="-122"/>
            </a:endParaRPr>
          </a:p>
        </p:txBody>
      </p:sp>
      <p:sp>
        <p:nvSpPr>
          <p:cNvPr id="6" name="TextBox 5"/>
          <p:cNvSpPr txBox="1">
            <a:spLocks noChangeArrowheads="1"/>
          </p:cNvSpPr>
          <p:nvPr/>
        </p:nvSpPr>
        <p:spPr bwMode="auto">
          <a:xfrm>
            <a:off x="4554415" y="956917"/>
            <a:ext cx="5351585" cy="138499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2800" dirty="0">
                <a:solidFill>
                  <a:srgbClr val="000000"/>
                </a:solidFill>
                <a:latin typeface="楷体" panose="02010609060101010101" pitchFamily="49" charset="-122"/>
                <a:ea typeface="楷体" panose="02010609060101010101" pitchFamily="49" charset="-122"/>
              </a:rPr>
              <a:t>decompose()</a:t>
            </a:r>
            <a:r>
              <a:rPr lang="zh-CN" altLang="en-US" sz="2800" dirty="0">
                <a:solidFill>
                  <a:srgbClr val="000000"/>
                </a:solidFill>
                <a:latin typeface="楷体" panose="02010609060101010101" pitchFamily="49" charset="-122"/>
                <a:ea typeface="楷体" panose="02010609060101010101" pitchFamily="49" charset="-122"/>
              </a:rPr>
              <a:t>通过函数返回值和地址传递，向主调函数传递了两个参数</a:t>
            </a:r>
            <a:endParaRPr lang="zh-CN" altLang="en-US" sz="2800" dirty="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animEffect transition="in" filter="fade">
                                      <p:cBhvr>
                                        <p:cTn id="7" dur="500"/>
                                        <p:tgtEl>
                                          <p:spTgt spid="583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370">
                                            <p:txEl>
                                              <p:pRg st="2" end="2"/>
                                            </p:txEl>
                                          </p:spTgt>
                                        </p:tgtEl>
                                        <p:attrNameLst>
                                          <p:attrName>style.visibility</p:attrName>
                                        </p:attrNameLst>
                                      </p:cBhvr>
                                      <p:to>
                                        <p:strVal val="visible"/>
                                      </p:to>
                                    </p:set>
                                    <p:animEffect transition="in" filter="fade">
                                      <p:cBhvr>
                                        <p:cTn id="12" dur="500"/>
                                        <p:tgtEl>
                                          <p:spTgt spid="5837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370">
                                            <p:txEl>
                                              <p:pRg st="3" end="3"/>
                                            </p:txEl>
                                          </p:spTgt>
                                        </p:tgtEl>
                                        <p:attrNameLst>
                                          <p:attrName>style.visibility</p:attrName>
                                        </p:attrNameLst>
                                      </p:cBhvr>
                                      <p:to>
                                        <p:strVal val="visible"/>
                                      </p:to>
                                    </p:set>
                                    <p:animEffect transition="in" filter="fade">
                                      <p:cBhvr>
                                        <p:cTn id="15" dur="500"/>
                                        <p:tgtEl>
                                          <p:spTgt spid="5837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8370">
                                            <p:txEl>
                                              <p:pRg st="4" end="4"/>
                                            </p:txEl>
                                          </p:spTgt>
                                        </p:tgtEl>
                                        <p:attrNameLst>
                                          <p:attrName>style.visibility</p:attrName>
                                        </p:attrNameLst>
                                      </p:cBhvr>
                                      <p:to>
                                        <p:strVal val="visible"/>
                                      </p:to>
                                    </p:set>
                                    <p:animEffect transition="in" filter="fade">
                                      <p:cBhvr>
                                        <p:cTn id="20" dur="500"/>
                                        <p:tgtEl>
                                          <p:spTgt spid="5837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8370">
                                            <p:txEl>
                                              <p:pRg st="5" end="5"/>
                                            </p:txEl>
                                          </p:spTgt>
                                        </p:tgtEl>
                                        <p:attrNameLst>
                                          <p:attrName>style.visibility</p:attrName>
                                        </p:attrNameLst>
                                      </p:cBhvr>
                                      <p:to>
                                        <p:strVal val="visible"/>
                                      </p:to>
                                    </p:set>
                                    <p:animEffect transition="in" filter="fade">
                                      <p:cBhvr>
                                        <p:cTn id="25" dur="500"/>
                                        <p:tgtEl>
                                          <p:spTgt spid="5837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8370">
                                            <p:txEl>
                                              <p:pRg st="6" end="6"/>
                                            </p:txEl>
                                          </p:spTgt>
                                        </p:tgtEl>
                                        <p:attrNameLst>
                                          <p:attrName>style.visibility</p:attrName>
                                        </p:attrNameLst>
                                      </p:cBhvr>
                                      <p:to>
                                        <p:strVal val="visible"/>
                                      </p:to>
                                    </p:set>
                                    <p:animEffect transition="in" filter="fade">
                                      <p:cBhvr>
                                        <p:cTn id="28" dur="500"/>
                                        <p:tgtEl>
                                          <p:spTgt spid="5837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Text Box 4"/>
          <p:cNvSpPr txBox="1">
            <a:spLocks noChangeArrowheads="1"/>
          </p:cNvSpPr>
          <p:nvPr/>
        </p:nvSpPr>
        <p:spPr bwMode="auto">
          <a:xfrm>
            <a:off x="1170783" y="2122615"/>
            <a:ext cx="7084290" cy="3970318"/>
          </a:xfrm>
          <a:prstGeom prst="rect">
            <a:avLst/>
          </a:prstGeom>
          <a:solidFill>
            <a:srgbClr val="DEF1F2"/>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kumimoji="1" lang="zh-CN" altLang="en-US" sz="2800" dirty="0">
                <a:solidFill>
                  <a:srgbClr val="000000"/>
                </a:solidFill>
                <a:latin typeface="Times New Roman" panose="02020603050405020304" pitchFamily="18" charset="0"/>
                <a:sym typeface="Symbol" panose="05050102010706020507" pitchFamily="18" charset="2"/>
              </a:rPr>
              <a:t>函数返回值为</a:t>
            </a:r>
            <a:r>
              <a:rPr kumimoji="1" lang="zh-CN" altLang="en-US" sz="2800" dirty="0">
                <a:solidFill>
                  <a:srgbClr val="FF0000"/>
                </a:solidFill>
                <a:latin typeface="Times New Roman" panose="02020603050405020304" pitchFamily="18" charset="0"/>
                <a:sym typeface="Symbol" panose="05050102010706020507" pitchFamily="18" charset="2"/>
              </a:rPr>
              <a:t>指向</a:t>
            </a:r>
            <a:r>
              <a:rPr kumimoji="1" lang="en-US" altLang="zh-CN" sz="2800" dirty="0">
                <a:solidFill>
                  <a:srgbClr val="FF0000"/>
                </a:solidFill>
                <a:latin typeface="Times New Roman" panose="02020603050405020304" pitchFamily="18" charset="0"/>
                <a:sym typeface="Symbol" panose="05050102010706020507" pitchFamily="18" charset="2"/>
              </a:rPr>
              <a:t> char </a:t>
            </a:r>
            <a:r>
              <a:rPr kumimoji="1" lang="zh-CN" altLang="en-US" sz="2800" dirty="0">
                <a:solidFill>
                  <a:srgbClr val="FF0000"/>
                </a:solidFill>
                <a:latin typeface="Times New Roman" panose="02020603050405020304" pitchFamily="18" charset="0"/>
                <a:sym typeface="Symbol" panose="05050102010706020507" pitchFamily="18" charset="2"/>
              </a:rPr>
              <a:t>型变量的指针</a:t>
            </a:r>
            <a:endParaRPr kumimoji="1" lang="zh-CN" altLang="en-US" sz="2800" dirty="0">
              <a:solidFill>
                <a:srgbClr val="FF0000"/>
              </a:solidFill>
              <a:latin typeface="Times New Roman" panose="02020603050405020304" pitchFamily="18" charset="0"/>
              <a:sym typeface="Symbol" panose="05050102010706020507" pitchFamily="18" charset="2"/>
            </a:endParaRPr>
          </a:p>
          <a:p>
            <a:pPr eaLnBrk="1" fontAlgn="auto" hangingPunct="1">
              <a:spcBef>
                <a:spcPts val="0"/>
              </a:spcBef>
              <a:spcAft>
                <a:spcPts val="0"/>
              </a:spcAft>
            </a:pPr>
            <a:r>
              <a:rPr kumimoji="1" lang="en-US" altLang="zh-CN" sz="3200" dirty="0">
                <a:solidFill>
                  <a:srgbClr val="FF0000"/>
                </a:solidFill>
                <a:latin typeface="Consolas" panose="020B0609020204030204" pitchFamily="49" charset="0"/>
                <a:sym typeface="Symbol" panose="05050102010706020507" pitchFamily="18" charset="2"/>
              </a:rPr>
              <a:t>char * </a:t>
            </a:r>
            <a:r>
              <a:rPr kumimoji="1" lang="en-US" altLang="zh-CN" sz="3200" dirty="0">
                <a:solidFill>
                  <a:srgbClr val="000000"/>
                </a:solidFill>
                <a:latin typeface="Consolas" panose="020B0609020204030204" pitchFamily="49" charset="0"/>
                <a:sym typeface="Symbol" panose="05050102010706020507" pitchFamily="18" charset="2"/>
              </a:rPr>
              <a:t>min(char a[10]){</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  char </a:t>
            </a:r>
            <a:r>
              <a:rPr kumimoji="1" lang="en-US" altLang="zh-CN" sz="3200" dirty="0" err="1">
                <a:solidFill>
                  <a:srgbClr val="000000"/>
                </a:solidFill>
                <a:latin typeface="Consolas" panose="020B0609020204030204" pitchFamily="49" charset="0"/>
                <a:sym typeface="Symbol" panose="05050102010706020507" pitchFamily="18" charset="2"/>
              </a:rPr>
              <a:t>i</a:t>
            </a:r>
            <a:r>
              <a:rPr kumimoji="1" lang="en-US" altLang="zh-CN" sz="3200" dirty="0">
                <a:solidFill>
                  <a:srgbClr val="000000"/>
                </a:solidFill>
                <a:latin typeface="Consolas" panose="020B0609020204030204" pitchFamily="49" charset="0"/>
                <a:sym typeface="Symbol" panose="05050102010706020507" pitchFamily="18" charset="2"/>
              </a:rPr>
              <a:t>,</a:t>
            </a:r>
            <a:r>
              <a:rPr kumimoji="1" lang="en-US" altLang="zh-CN" sz="3200" dirty="0">
                <a:solidFill>
                  <a:srgbClr val="FF0000"/>
                </a:solidFill>
                <a:latin typeface="Consolas" panose="020B0609020204030204" pitchFamily="49" charset="0"/>
                <a:sym typeface="Symbol" panose="05050102010706020507" pitchFamily="18" charset="2"/>
              </a:rPr>
              <a:t>*m</a:t>
            </a:r>
            <a:r>
              <a:rPr kumimoji="1" lang="en-US" altLang="zh-CN" sz="3200" dirty="0">
                <a:solidFill>
                  <a:srgbClr val="000000"/>
                </a:solidFill>
                <a:latin typeface="Consolas" panose="020B0609020204030204" pitchFamily="49" charset="0"/>
                <a:sym typeface="Symbol" panose="05050102010706020507" pitchFamily="18" charset="2"/>
              </a:rPr>
              <a:t>;</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  m=&amp;a[0];</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  for(</a:t>
            </a:r>
            <a:r>
              <a:rPr kumimoji="1" lang="en-US" altLang="zh-CN" sz="3200" dirty="0" err="1">
                <a:solidFill>
                  <a:srgbClr val="000000"/>
                </a:solidFill>
                <a:latin typeface="Consolas" panose="020B0609020204030204" pitchFamily="49" charset="0"/>
                <a:sym typeface="Symbol" panose="05050102010706020507" pitchFamily="18" charset="2"/>
              </a:rPr>
              <a:t>i</a:t>
            </a:r>
            <a:r>
              <a:rPr kumimoji="1" lang="en-US" altLang="zh-CN" sz="3200" dirty="0">
                <a:solidFill>
                  <a:srgbClr val="000000"/>
                </a:solidFill>
                <a:latin typeface="Consolas" panose="020B0609020204030204" pitchFamily="49" charset="0"/>
                <a:sym typeface="Symbol" panose="05050102010706020507" pitchFamily="18" charset="2"/>
              </a:rPr>
              <a:t>=1;i&lt;10;i++)</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    if(*m&gt;a[</a:t>
            </a:r>
            <a:r>
              <a:rPr kumimoji="1" lang="en-US" altLang="zh-CN" sz="3200" dirty="0" err="1">
                <a:solidFill>
                  <a:srgbClr val="000000"/>
                </a:solidFill>
                <a:latin typeface="Consolas" panose="020B0609020204030204" pitchFamily="49" charset="0"/>
                <a:sym typeface="Symbol" panose="05050102010706020507" pitchFamily="18" charset="2"/>
              </a:rPr>
              <a:t>i</a:t>
            </a:r>
            <a:r>
              <a:rPr kumimoji="1" lang="en-US" altLang="zh-CN" sz="3200" dirty="0">
                <a:solidFill>
                  <a:srgbClr val="000000"/>
                </a:solidFill>
                <a:latin typeface="Consolas" panose="020B0609020204030204" pitchFamily="49" charset="0"/>
                <a:sym typeface="Symbol" panose="05050102010706020507" pitchFamily="18" charset="2"/>
              </a:rPr>
              <a:t>]) </a:t>
            </a:r>
            <a:r>
              <a:rPr kumimoji="1" lang="en-US" altLang="zh-CN" sz="3200" dirty="0">
                <a:solidFill>
                  <a:srgbClr val="FF3300"/>
                </a:solidFill>
                <a:latin typeface="Consolas" panose="020B0609020204030204" pitchFamily="49" charset="0"/>
                <a:sym typeface="Symbol" panose="05050102010706020507" pitchFamily="18" charset="2"/>
              </a:rPr>
              <a:t>m=&amp;a[</a:t>
            </a:r>
            <a:r>
              <a:rPr kumimoji="1" lang="en-US" altLang="zh-CN" sz="3200" dirty="0" err="1">
                <a:solidFill>
                  <a:srgbClr val="FF3300"/>
                </a:solidFill>
                <a:latin typeface="Consolas" panose="020B0609020204030204" pitchFamily="49" charset="0"/>
                <a:sym typeface="Symbol" panose="05050102010706020507" pitchFamily="18" charset="2"/>
              </a:rPr>
              <a:t>i</a:t>
            </a:r>
            <a:r>
              <a:rPr kumimoji="1" lang="en-US" altLang="zh-CN" sz="3200" dirty="0">
                <a:solidFill>
                  <a:srgbClr val="FF3300"/>
                </a:solidFill>
                <a:latin typeface="Consolas" panose="020B0609020204030204" pitchFamily="49" charset="0"/>
                <a:sym typeface="Symbol" panose="05050102010706020507" pitchFamily="18" charset="2"/>
              </a:rPr>
              <a:t>]</a:t>
            </a:r>
            <a:r>
              <a:rPr kumimoji="1" lang="en-US" altLang="zh-CN" sz="3200" dirty="0">
                <a:solidFill>
                  <a:srgbClr val="000000"/>
                </a:solidFill>
                <a:latin typeface="Consolas" panose="020B0609020204030204" pitchFamily="49" charset="0"/>
                <a:sym typeface="Symbol" panose="05050102010706020507" pitchFamily="18" charset="2"/>
              </a:rPr>
              <a:t>;</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  return </a:t>
            </a:r>
            <a:r>
              <a:rPr kumimoji="1" lang="en-US" altLang="zh-CN" sz="3200" dirty="0">
                <a:solidFill>
                  <a:srgbClr val="FF0000"/>
                </a:solidFill>
                <a:latin typeface="Consolas" panose="020B0609020204030204" pitchFamily="49" charset="0"/>
                <a:sym typeface="Symbol" panose="05050102010706020507" pitchFamily="18" charset="2"/>
              </a:rPr>
              <a:t>m</a:t>
            </a:r>
            <a:r>
              <a:rPr kumimoji="1" lang="en-US" altLang="zh-CN" sz="3200" dirty="0">
                <a:solidFill>
                  <a:srgbClr val="000000"/>
                </a:solidFill>
                <a:latin typeface="Consolas" panose="020B0609020204030204" pitchFamily="49" charset="0"/>
                <a:sym typeface="Symbol" panose="05050102010706020507" pitchFamily="18" charset="2"/>
              </a:rPr>
              <a:t>;</a:t>
            </a:r>
            <a:endParaRPr kumimoji="1" lang="en-US" altLang="zh-CN" sz="3200" dirty="0">
              <a:solidFill>
                <a:srgbClr val="000000"/>
              </a:solidFill>
              <a:latin typeface="Consolas" panose="020B0609020204030204" pitchFamily="49" charset="0"/>
              <a:sym typeface="Symbol" panose="05050102010706020507" pitchFamily="18" charset="2"/>
            </a:endParaRPr>
          </a:p>
          <a:p>
            <a:pPr eaLnBrk="1" fontAlgn="auto" hangingPunct="1">
              <a:spcBef>
                <a:spcPts val="0"/>
              </a:spcBef>
              <a:spcAft>
                <a:spcPts val="0"/>
              </a:spcAft>
            </a:pPr>
            <a:r>
              <a:rPr kumimoji="1" lang="en-US" altLang="zh-CN" sz="3200" dirty="0">
                <a:solidFill>
                  <a:srgbClr val="000000"/>
                </a:solidFill>
                <a:latin typeface="Consolas" panose="020B0609020204030204" pitchFamily="49" charset="0"/>
                <a:sym typeface="Symbol" panose="05050102010706020507" pitchFamily="18" charset="2"/>
              </a:rPr>
              <a:t>}</a:t>
            </a:r>
            <a:endParaRPr kumimoji="1" lang="en-US" altLang="zh-CN" sz="3200" dirty="0">
              <a:solidFill>
                <a:srgbClr val="000000"/>
              </a:solidFill>
              <a:latin typeface="Consolas" panose="020B0609020204030204" pitchFamily="49" charset="0"/>
              <a:sym typeface="Symbol" panose="05050102010706020507" pitchFamily="18" charset="2"/>
            </a:endParaRPr>
          </a:p>
        </p:txBody>
      </p:sp>
      <p:sp>
        <p:nvSpPr>
          <p:cNvPr id="611333" name="Text Box 5"/>
          <p:cNvSpPr txBox="1">
            <a:spLocks noChangeArrowheads="1"/>
          </p:cNvSpPr>
          <p:nvPr/>
        </p:nvSpPr>
        <p:spPr bwMode="auto">
          <a:xfrm>
            <a:off x="1170783" y="1401178"/>
            <a:ext cx="75644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zh-CN" altLang="en-US" sz="3200" dirty="0">
                <a:solidFill>
                  <a:srgbClr val="000000"/>
                </a:solidFill>
                <a:latin typeface="Times New Roman" panose="02020603050405020304" pitchFamily="18" charset="0"/>
              </a:rPr>
              <a:t>函数头形式：</a:t>
            </a:r>
            <a:r>
              <a:rPr lang="zh-CN" altLang="en-US" sz="3200" dirty="0">
                <a:solidFill>
                  <a:srgbClr val="00B050"/>
                </a:solidFill>
                <a:latin typeface="Times New Roman" panose="02020603050405020304" pitchFamily="18" charset="0"/>
              </a:rPr>
              <a:t>基类型</a:t>
            </a:r>
            <a:r>
              <a:rPr lang="en-US" altLang="zh-CN" sz="3200" dirty="0">
                <a:solidFill>
                  <a:srgbClr val="00B050"/>
                </a:solidFill>
                <a:latin typeface="Times New Roman" panose="02020603050405020304" pitchFamily="18" charset="0"/>
              </a:rPr>
              <a:t> *  </a:t>
            </a:r>
            <a:r>
              <a:rPr lang="zh-CN" altLang="en-US" sz="3200" dirty="0">
                <a:solidFill>
                  <a:srgbClr val="0000CC"/>
                </a:solidFill>
                <a:latin typeface="Times New Roman" panose="02020603050405020304" pitchFamily="18" charset="0"/>
              </a:rPr>
              <a:t>函数名</a:t>
            </a:r>
            <a:r>
              <a:rPr lang="en-US" altLang="zh-CN" sz="3200" dirty="0">
                <a:solidFill>
                  <a:srgbClr val="000000"/>
                </a:solidFill>
                <a:latin typeface="Times New Roman" panose="02020603050405020304" pitchFamily="18" charset="0"/>
              </a:rPr>
              <a:t>(</a:t>
            </a:r>
            <a:r>
              <a:rPr lang="zh-CN" altLang="en-US" sz="3200" dirty="0">
                <a:solidFill>
                  <a:srgbClr val="000000"/>
                </a:solidFill>
                <a:latin typeface="Times New Roman" panose="02020603050405020304" pitchFamily="18" charset="0"/>
              </a:rPr>
              <a:t>参数列表</a:t>
            </a:r>
            <a:r>
              <a:rPr lang="en-US" altLang="zh-CN" sz="3200" dirty="0">
                <a:solidFill>
                  <a:srgbClr val="000000"/>
                </a:solidFill>
                <a:latin typeface="Times New Roman" panose="02020603050405020304" pitchFamily="18" charset="0"/>
              </a:rPr>
              <a:t>) </a:t>
            </a:r>
            <a:endParaRPr lang="en-US" altLang="zh-CN" sz="3200" dirty="0">
              <a:solidFill>
                <a:srgbClr val="000000"/>
              </a:solidFill>
              <a:latin typeface="Times New Roman" panose="02020603050405020304" pitchFamily="18" charset="0"/>
            </a:endParaRPr>
          </a:p>
        </p:txBody>
      </p:sp>
      <p:sp>
        <p:nvSpPr>
          <p:cNvPr id="611334" name="Rectangle 6"/>
          <p:cNvSpPr>
            <a:spLocks noChangeArrowheads="1"/>
          </p:cNvSpPr>
          <p:nvPr/>
        </p:nvSpPr>
        <p:spPr bwMode="auto">
          <a:xfrm>
            <a:off x="704851" y="776288"/>
            <a:ext cx="5678365" cy="501650"/>
          </a:xfrm>
          <a:prstGeom prst="rect">
            <a:avLst/>
          </a:prstGeom>
          <a:noFill/>
          <a:ln>
            <a:noFill/>
          </a:ln>
        </p:spPr>
        <p:txBody>
          <a:bodyPr/>
          <a:lstStyle/>
          <a:p>
            <a:pPr eaLnBrk="1" fontAlgn="auto" hangingPunct="1">
              <a:spcBef>
                <a:spcPct val="20000"/>
              </a:spcBef>
              <a:spcAft>
                <a:spcPts val="0"/>
              </a:spcAft>
              <a:buClr>
                <a:srgbClr val="FF0000"/>
              </a:buClr>
              <a:defRPr/>
            </a:pPr>
            <a:r>
              <a:rPr lang="en-US" altLang="zh-CN" sz="3600" dirty="0">
                <a:latin typeface="宋体" panose="02010600030101010101" pitchFamily="2" charset="-122"/>
              </a:rPr>
              <a:t>2.</a:t>
            </a:r>
            <a:r>
              <a:rPr lang="zh-CN" altLang="en-US" sz="3600" dirty="0">
                <a:latin typeface="宋体" panose="02010600030101010101" pitchFamily="2" charset="-122"/>
              </a:rPr>
              <a:t>函数的返回值为指针</a:t>
            </a:r>
            <a:endParaRPr lang="en-US" altLang="zh-CN" sz="3600" dirty="0">
              <a:latin typeface="宋体" panose="02010600030101010101" pitchFamily="2" charset="-122"/>
            </a:endParaRPr>
          </a:p>
        </p:txBody>
      </p:sp>
      <p:sp>
        <p:nvSpPr>
          <p:cNvPr id="5837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E504C8B-A032-4ED0-A9BE-7FBD36948FA8}" type="slidenum">
              <a:rPr lang="zh-CN" altLang="en-US" b="0">
                <a:solidFill>
                  <a:srgbClr val="000000"/>
                </a:solidFill>
              </a:rPr>
            </a:fld>
            <a:endParaRPr lang="zh-CN" altLang="en-US" b="0">
              <a:solidFill>
                <a:srgbClr val="000000"/>
              </a:solidFill>
            </a:endParaRPr>
          </a:p>
        </p:txBody>
      </p:sp>
      <p:sp>
        <p:nvSpPr>
          <p:cNvPr id="8" name="矩形 7"/>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8.2 </a:t>
            </a:r>
            <a:r>
              <a:rPr lang="zh-CN" altLang="en-US" sz="4000" b="0" dirty="0">
                <a:solidFill>
                  <a:srgbClr val="FFFFFF"/>
                </a:solidFill>
                <a:latin typeface="Calibri" panose="020F0502020204030204"/>
                <a:ea typeface="宋体" panose="02010600030101010101" pitchFamily="2" charset="-122"/>
              </a:rPr>
              <a:t>指针与函数</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4">
                                            <p:txEl>
                                              <p:pRg st="0" end="0"/>
                                            </p:txEl>
                                          </p:spTgt>
                                        </p:tgtEl>
                                        <p:attrNameLst>
                                          <p:attrName>style.visibility</p:attrName>
                                        </p:attrNameLst>
                                      </p:cBhvr>
                                      <p:to>
                                        <p:strVal val="visible"/>
                                      </p:to>
                                    </p:set>
                                    <p:animEffect transition="in" filter="blinds(horizontal)">
                                      <p:cBhvr>
                                        <p:cTn id="7" dur="500"/>
                                        <p:tgtEl>
                                          <p:spTgt spid="6113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1333"/>
                                        </p:tgtEl>
                                        <p:attrNameLst>
                                          <p:attrName>style.visibility</p:attrName>
                                        </p:attrNameLst>
                                      </p:cBhvr>
                                      <p:to>
                                        <p:strVal val="visible"/>
                                      </p:to>
                                    </p:set>
                                  </p:childTnLst>
                                </p:cTn>
                              </p:par>
                            </p:childTnLst>
                          </p:cTn>
                        </p:par>
                        <p:par>
                          <p:cTn id="12" fill="hold">
                            <p:stCondLst>
                              <p:cond delay="0"/>
                            </p:stCondLst>
                            <p:childTnLst>
                              <p:par>
                                <p:cTn id="13" presetID="4" presetClass="entr" presetSubtype="32" fill="hold" grpId="0" nodeType="afterEffect">
                                  <p:stCondLst>
                                    <p:cond delay="0"/>
                                  </p:stCondLst>
                                  <p:childTnLst>
                                    <p:set>
                                      <p:cBhvr>
                                        <p:cTn id="14" dur="1" fill="hold">
                                          <p:stCondLst>
                                            <p:cond delay="0"/>
                                          </p:stCondLst>
                                        </p:cTn>
                                        <p:tgtEl>
                                          <p:spTgt spid="611332"/>
                                        </p:tgtEl>
                                        <p:attrNameLst>
                                          <p:attrName>style.visibility</p:attrName>
                                        </p:attrNameLst>
                                      </p:cBhvr>
                                      <p:to>
                                        <p:strVal val="visible"/>
                                      </p:to>
                                    </p:set>
                                    <p:animEffect transition="in" filter="box(out)">
                                      <p:cBhvr>
                                        <p:cTn id="15" dur="500"/>
                                        <p:tgtEl>
                                          <p:spTgt spid="61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2" grpId="0" animBg="1" autoUpdateAnimBg="0"/>
      <p:bldP spid="611333" grpId="0"/>
      <p:bldP spid="61133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1B70B62-4D1C-490B-A10A-F562C300C121}" type="slidenum">
              <a:rPr lang="zh-CN" altLang="en-US" b="0">
                <a:solidFill>
                  <a:srgbClr val="000000"/>
                </a:solidFill>
              </a:rPr>
            </a:fld>
            <a:endParaRPr lang="zh-CN" altLang="en-US" b="0">
              <a:solidFill>
                <a:srgbClr val="000000"/>
              </a:solidFill>
            </a:endParaRPr>
          </a:p>
        </p:txBody>
      </p:sp>
      <p:sp>
        <p:nvSpPr>
          <p:cNvPr id="2" name="内容占位符 1"/>
          <p:cNvSpPr>
            <a:spLocks noGrp="1"/>
          </p:cNvSpPr>
          <p:nvPr>
            <p:ph idx="1"/>
          </p:nvPr>
        </p:nvSpPr>
        <p:spPr>
          <a:xfrm>
            <a:off x="495300" y="635288"/>
            <a:ext cx="9650845" cy="6584950"/>
          </a:xfrm>
        </p:spPr>
        <p:txBody>
          <a:bodyPr/>
          <a:lstStyle/>
          <a:p>
            <a:pPr marL="0" indent="0">
              <a:lnSpc>
                <a:spcPct val="70000"/>
              </a:lnSpc>
              <a:spcBef>
                <a:spcPts val="600"/>
              </a:spcBef>
              <a:buNone/>
            </a:pPr>
            <a:r>
              <a:rPr lang="en-US" altLang="zh-CN" sz="2800" b="1" dirty="0">
                <a:latin typeface="Courier"/>
              </a:rPr>
              <a:t>#include &lt;</a:t>
            </a:r>
            <a:r>
              <a:rPr lang="en-US" altLang="zh-CN" sz="2800" b="1" dirty="0" err="1">
                <a:latin typeface="Courier"/>
              </a:rPr>
              <a:t>stdio.h</a:t>
            </a:r>
            <a:r>
              <a:rPr lang="en-US" altLang="zh-CN" sz="2800" b="1" dirty="0">
                <a:latin typeface="Courier"/>
              </a:rPr>
              <a:t>&gt;</a:t>
            </a:r>
            <a:endParaRPr lang="en-US" altLang="zh-CN" sz="2800" b="1" dirty="0">
              <a:latin typeface="Courier"/>
            </a:endParaRPr>
          </a:p>
          <a:p>
            <a:pPr marL="0" indent="0">
              <a:lnSpc>
                <a:spcPct val="70000"/>
              </a:lnSpc>
              <a:spcBef>
                <a:spcPts val="600"/>
              </a:spcBef>
              <a:buNone/>
            </a:pPr>
            <a:r>
              <a:rPr lang="en-US" altLang="zh-CN" sz="2800" b="1" dirty="0">
                <a:latin typeface="Courier"/>
              </a:rPr>
              <a:t>#include &lt;</a:t>
            </a:r>
            <a:r>
              <a:rPr lang="en-US" altLang="zh-CN" sz="2800" b="1" dirty="0" err="1">
                <a:latin typeface="Courier"/>
              </a:rPr>
              <a:t>string.h</a:t>
            </a:r>
            <a:r>
              <a:rPr lang="en-US" altLang="zh-CN" sz="2800" b="1" dirty="0">
                <a:latin typeface="Courier"/>
              </a:rPr>
              <a:t>&gt;</a:t>
            </a:r>
            <a:endParaRPr lang="en-US" altLang="zh-CN" sz="2800" b="1" dirty="0">
              <a:latin typeface="Courier"/>
            </a:endParaRPr>
          </a:p>
          <a:p>
            <a:pPr marL="0" indent="0">
              <a:lnSpc>
                <a:spcPct val="70000"/>
              </a:lnSpc>
              <a:spcBef>
                <a:spcPts val="600"/>
              </a:spcBef>
              <a:buNone/>
            </a:pPr>
            <a:r>
              <a:rPr lang="en-US" altLang="zh-CN" sz="2800" b="1" dirty="0">
                <a:solidFill>
                  <a:srgbClr val="FF0000"/>
                </a:solidFill>
                <a:latin typeface="Courier"/>
              </a:rPr>
              <a:t>char * min(char a[100]) </a:t>
            </a: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  char </a:t>
            </a:r>
            <a:r>
              <a:rPr lang="en-US" altLang="zh-CN" sz="2800" b="1" dirty="0" err="1">
                <a:latin typeface="Courier"/>
              </a:rPr>
              <a:t>i</a:t>
            </a:r>
            <a:r>
              <a:rPr lang="en-US" altLang="zh-CN" sz="2800" b="1" dirty="0">
                <a:latin typeface="Courier"/>
              </a:rPr>
              <a:t>,*m;</a:t>
            </a:r>
            <a:endParaRPr lang="en-US" altLang="zh-CN" sz="2800" b="1" dirty="0">
              <a:latin typeface="Courier"/>
            </a:endParaRPr>
          </a:p>
          <a:p>
            <a:pPr marL="0" indent="0">
              <a:lnSpc>
                <a:spcPct val="70000"/>
              </a:lnSpc>
              <a:spcBef>
                <a:spcPts val="600"/>
              </a:spcBef>
              <a:buNone/>
            </a:pPr>
            <a:r>
              <a:rPr lang="en-US" altLang="zh-CN" sz="2800" b="1" dirty="0">
                <a:latin typeface="Courier"/>
              </a:rPr>
              <a:t>  m=&amp;a[0];</a:t>
            </a:r>
            <a:endParaRPr lang="en-US" altLang="zh-CN" sz="2800" b="1" dirty="0">
              <a:latin typeface="Courier"/>
            </a:endParaRPr>
          </a:p>
          <a:p>
            <a:pPr marL="0" indent="0">
              <a:lnSpc>
                <a:spcPct val="70000"/>
              </a:lnSpc>
              <a:spcBef>
                <a:spcPts val="600"/>
              </a:spcBef>
              <a:buNone/>
            </a:pPr>
            <a:r>
              <a:rPr lang="en-US" altLang="zh-CN" sz="2800" b="1" dirty="0">
                <a:latin typeface="Courier"/>
              </a:rPr>
              <a:t>  for(</a:t>
            </a:r>
            <a:r>
              <a:rPr lang="en-US" altLang="zh-CN" sz="2800" b="1" dirty="0" err="1">
                <a:latin typeface="Courier"/>
              </a:rPr>
              <a:t>i</a:t>
            </a:r>
            <a:r>
              <a:rPr lang="en-US" altLang="zh-CN" sz="2800" b="1" dirty="0">
                <a:latin typeface="Courier"/>
              </a:rPr>
              <a:t>=1;i&lt;</a:t>
            </a:r>
            <a:r>
              <a:rPr lang="en-US" altLang="zh-CN" sz="2800" b="1" dirty="0" err="1">
                <a:latin typeface="Courier"/>
              </a:rPr>
              <a:t>strlen</a:t>
            </a:r>
            <a:r>
              <a:rPr lang="en-US" altLang="zh-CN" sz="2800" b="1" dirty="0">
                <a:latin typeface="Courier"/>
              </a:rPr>
              <a:t>(a);</a:t>
            </a:r>
            <a:r>
              <a:rPr lang="en-US" altLang="zh-CN" sz="2800" b="1" dirty="0" err="1">
                <a:latin typeface="Courier"/>
              </a:rPr>
              <a:t>i</a:t>
            </a: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    if(*m&gt;a[</a:t>
            </a:r>
            <a:r>
              <a:rPr lang="en-US" altLang="zh-CN" sz="2800" b="1" dirty="0" err="1">
                <a:latin typeface="Courier"/>
              </a:rPr>
              <a:t>i</a:t>
            </a:r>
            <a:r>
              <a:rPr lang="en-US" altLang="zh-CN" sz="2800" b="1" dirty="0">
                <a:latin typeface="Courier"/>
              </a:rPr>
              <a:t>])   m=&amp;a[</a:t>
            </a:r>
            <a:r>
              <a:rPr lang="en-US" altLang="zh-CN" sz="2800" b="1" dirty="0" err="1">
                <a:latin typeface="Courier"/>
              </a:rPr>
              <a:t>i</a:t>
            </a: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  return m;</a:t>
            </a:r>
            <a:endParaRPr lang="en-US" altLang="zh-CN" sz="2800" b="1" dirty="0">
              <a:latin typeface="Courier"/>
            </a:endParaRPr>
          </a:p>
          <a:p>
            <a:pPr marL="0" indent="0">
              <a:lnSpc>
                <a:spcPct val="70000"/>
              </a:lnSpc>
              <a:spcBef>
                <a:spcPts val="600"/>
              </a:spcBef>
              <a:buNone/>
            </a:pP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int main(){ </a:t>
            </a:r>
            <a:endParaRPr lang="en-US" altLang="zh-CN" sz="2800" b="1" dirty="0">
              <a:latin typeface="Courier"/>
            </a:endParaRPr>
          </a:p>
          <a:p>
            <a:pPr marL="0" indent="0">
              <a:lnSpc>
                <a:spcPct val="70000"/>
              </a:lnSpc>
              <a:spcBef>
                <a:spcPts val="600"/>
              </a:spcBef>
              <a:buNone/>
            </a:pPr>
            <a:r>
              <a:rPr lang="en-US" altLang="zh-CN" sz="2800" b="1" dirty="0">
                <a:latin typeface="Courier"/>
              </a:rPr>
              <a:t> char s[100] = "</a:t>
            </a:r>
            <a:r>
              <a:rPr lang="en-US" altLang="zh-CN" sz="2800" b="1" dirty="0" err="1">
                <a:latin typeface="Courier"/>
              </a:rPr>
              <a:t>IloveCprogramming</a:t>
            </a: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 char *</a:t>
            </a:r>
            <a:r>
              <a:rPr lang="en-US" altLang="zh-CN" sz="2800" b="1" dirty="0" err="1">
                <a:latin typeface="Courier"/>
              </a:rPr>
              <a:t>pC</a:t>
            </a:r>
            <a:r>
              <a:rPr lang="en-US" altLang="zh-CN" sz="2800" b="1" dirty="0">
                <a:latin typeface="Courier"/>
              </a:rPr>
              <a:t>=NULL;</a:t>
            </a:r>
            <a:endParaRPr lang="en-US" altLang="zh-CN" sz="2800" b="1" dirty="0">
              <a:latin typeface="Courier"/>
            </a:endParaRPr>
          </a:p>
          <a:p>
            <a:pPr marL="0" indent="0">
              <a:lnSpc>
                <a:spcPct val="70000"/>
              </a:lnSpc>
              <a:spcBef>
                <a:spcPts val="600"/>
              </a:spcBef>
              <a:buNone/>
            </a:pPr>
            <a:r>
              <a:rPr lang="en-US" altLang="zh-CN" sz="2800" b="1" dirty="0">
                <a:latin typeface="Courier"/>
              </a:rPr>
              <a:t> </a:t>
            </a:r>
            <a:r>
              <a:rPr lang="en-US" altLang="zh-CN" sz="2800" b="1" dirty="0" err="1">
                <a:latin typeface="Courier"/>
              </a:rPr>
              <a:t>pC</a:t>
            </a:r>
            <a:r>
              <a:rPr lang="en-US" altLang="zh-CN" sz="2800" b="1" dirty="0">
                <a:latin typeface="Courier"/>
              </a:rPr>
              <a:t> = </a:t>
            </a:r>
            <a:r>
              <a:rPr lang="en-US" altLang="zh-CN" sz="2800" b="1" dirty="0">
                <a:solidFill>
                  <a:srgbClr val="FF0000"/>
                </a:solidFill>
                <a:latin typeface="Courier"/>
              </a:rPr>
              <a:t>min(s)</a:t>
            </a:r>
            <a:r>
              <a:rPr lang="en-US" altLang="zh-CN" sz="2800" b="1" dirty="0">
                <a:latin typeface="Courier"/>
              </a:rPr>
              <a:t>;</a:t>
            </a:r>
            <a:endParaRPr lang="en-US" altLang="zh-CN" sz="2800" b="1" dirty="0">
              <a:latin typeface="Courier"/>
            </a:endParaRPr>
          </a:p>
          <a:p>
            <a:pPr marL="0" indent="0">
              <a:lnSpc>
                <a:spcPct val="70000"/>
              </a:lnSpc>
              <a:spcBef>
                <a:spcPts val="600"/>
              </a:spcBef>
              <a:buNone/>
            </a:pPr>
            <a:r>
              <a:rPr lang="en-US" altLang="zh-CN" sz="2800" b="1" dirty="0">
                <a:latin typeface="Courier"/>
              </a:rPr>
              <a:t> </a:t>
            </a:r>
            <a:r>
              <a:rPr lang="en-US" altLang="zh-CN" sz="2800" b="1" dirty="0" err="1">
                <a:latin typeface="Courier"/>
              </a:rPr>
              <a:t>printf</a:t>
            </a:r>
            <a:r>
              <a:rPr lang="en-US" altLang="zh-CN" sz="2800" b="1" dirty="0">
                <a:latin typeface="Courier"/>
              </a:rPr>
              <a:t>("</a:t>
            </a:r>
            <a:r>
              <a:rPr lang="en-US" altLang="zh-CN" sz="2800" b="1" dirty="0" err="1">
                <a:latin typeface="Courier"/>
              </a:rPr>
              <a:t>Mininum</a:t>
            </a:r>
            <a:r>
              <a:rPr lang="en-US" altLang="zh-CN" sz="2800" b="1" dirty="0">
                <a:latin typeface="Courier"/>
              </a:rPr>
              <a:t> character is %c.\n",*</a:t>
            </a:r>
            <a:r>
              <a:rPr lang="en-US" altLang="zh-CN" sz="2800" b="1" dirty="0" err="1">
                <a:latin typeface="Courier"/>
              </a:rPr>
              <a:t>pC</a:t>
            </a:r>
            <a:r>
              <a:rPr lang="en-US" altLang="zh-CN" sz="2800" b="1" dirty="0">
                <a:latin typeface="Courier"/>
              </a:rPr>
              <a:t>); </a:t>
            </a:r>
            <a:endParaRPr lang="en-US" altLang="zh-CN" sz="2800" b="1" dirty="0">
              <a:latin typeface="Courier"/>
            </a:endParaRPr>
          </a:p>
          <a:p>
            <a:pPr marL="0" indent="0">
              <a:lnSpc>
                <a:spcPct val="70000"/>
              </a:lnSpc>
              <a:spcBef>
                <a:spcPts val="600"/>
              </a:spcBef>
              <a:buNone/>
            </a:pPr>
            <a:r>
              <a:rPr lang="en-US" altLang="zh-CN" sz="2800" b="1" dirty="0">
                <a:latin typeface="Courier"/>
              </a:rPr>
              <a:t> return 0;</a:t>
            </a:r>
            <a:endParaRPr lang="en-US" altLang="zh-CN" sz="2800" b="1" dirty="0">
              <a:latin typeface="Courier"/>
            </a:endParaRPr>
          </a:p>
          <a:p>
            <a:pPr marL="0" indent="0">
              <a:lnSpc>
                <a:spcPct val="70000"/>
              </a:lnSpc>
              <a:spcBef>
                <a:spcPts val="600"/>
              </a:spcBef>
              <a:buNone/>
            </a:pPr>
            <a:r>
              <a:rPr lang="en-US" altLang="zh-CN" sz="2800" b="1" dirty="0">
                <a:latin typeface="Courier"/>
              </a:rPr>
              <a:t>}</a:t>
            </a:r>
            <a:endParaRPr lang="en-US" altLang="zh-CN" sz="2800" b="1" dirty="0">
              <a:latin typeface="Courier"/>
            </a:endParaRPr>
          </a:p>
          <a:p>
            <a:pPr marL="0" indent="0">
              <a:lnSpc>
                <a:spcPct val="70000"/>
              </a:lnSpc>
              <a:spcBef>
                <a:spcPts val="600"/>
              </a:spcBef>
              <a:buNone/>
            </a:pPr>
            <a:endParaRPr lang="zh-CN" altLang="en-US" b="1" dirty="0">
              <a:latin typeface="Courier"/>
            </a:endParaRPr>
          </a:p>
        </p:txBody>
      </p:sp>
      <p:sp>
        <p:nvSpPr>
          <p:cNvPr id="8" name="文本框 7"/>
          <p:cNvSpPr txBox="1"/>
          <p:nvPr/>
        </p:nvSpPr>
        <p:spPr>
          <a:xfrm>
            <a:off x="6145646" y="364896"/>
            <a:ext cx="3265054" cy="954107"/>
          </a:xfrm>
          <a:prstGeom prst="rect">
            <a:avLst/>
          </a:prstGeom>
          <a:solidFill>
            <a:srgbClr val="FFFF00"/>
          </a:solidFill>
        </p:spPr>
        <p:txBody>
          <a:bodyPr wrap="square">
            <a:spAutoFit/>
          </a:bodyPr>
          <a:lstStyle/>
          <a:p>
            <a:pPr eaLnBrk="1" fontAlgn="auto" hangingPunct="1">
              <a:spcBef>
                <a:spcPts val="0"/>
              </a:spcBef>
              <a:spcAft>
                <a:spcPts val="0"/>
              </a:spcAft>
            </a:pPr>
            <a:r>
              <a:rPr kumimoji="1" lang="zh-CN" altLang="en-US" sz="2800" dirty="0">
                <a:solidFill>
                  <a:srgbClr val="000000"/>
                </a:solidFill>
                <a:latin typeface="Times New Roman" panose="02020603050405020304" pitchFamily="18" charset="0"/>
                <a:sym typeface="Symbol" panose="05050102010706020507" pitchFamily="18" charset="2"/>
              </a:rPr>
              <a:t>函数返回值为</a:t>
            </a:r>
            <a:r>
              <a:rPr kumimoji="1" lang="zh-CN" altLang="en-US" sz="2800" dirty="0">
                <a:solidFill>
                  <a:schemeClr val="tx1"/>
                </a:solidFill>
                <a:latin typeface="Times New Roman" panose="02020603050405020304" pitchFamily="18" charset="0"/>
                <a:sym typeface="Symbol" panose="05050102010706020507" pitchFamily="18" charset="2"/>
              </a:rPr>
              <a:t>指向</a:t>
            </a:r>
            <a:r>
              <a:rPr kumimoji="1" lang="en-US" altLang="zh-CN" sz="2800" dirty="0">
                <a:solidFill>
                  <a:schemeClr val="tx1"/>
                </a:solidFill>
                <a:latin typeface="Times New Roman" panose="02020603050405020304" pitchFamily="18" charset="0"/>
                <a:sym typeface="Symbol" panose="05050102010706020507" pitchFamily="18" charset="2"/>
              </a:rPr>
              <a:t> char </a:t>
            </a:r>
            <a:r>
              <a:rPr kumimoji="1" lang="zh-CN" altLang="en-US" sz="2800" dirty="0">
                <a:solidFill>
                  <a:schemeClr val="tx1"/>
                </a:solidFill>
                <a:latin typeface="Times New Roman" panose="02020603050405020304" pitchFamily="18" charset="0"/>
                <a:sym typeface="Symbol" panose="05050102010706020507" pitchFamily="18" charset="2"/>
              </a:rPr>
              <a:t>型变量的指针</a:t>
            </a:r>
            <a:endParaRPr kumimoji="1" lang="zh-CN" altLang="en-US" sz="2800" dirty="0">
              <a:solidFill>
                <a:schemeClr val="tx1"/>
              </a:solidFill>
              <a:latin typeface="Times New Roman" panose="02020603050405020304" pitchFamily="18" charset="0"/>
              <a:sym typeface="Symbol" panose="05050102010706020507" pitchFamily="18" charset="2"/>
            </a:endParaRPr>
          </a:p>
        </p:txBody>
      </p:sp>
    </p:spTree>
  </p:cSld>
  <p:clrMapOvr>
    <a:masterClrMapping/>
  </p:clrMapOvr>
  <p:transition>
    <p:strips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1B70B62-4D1C-490B-A10A-F562C300C121}" type="slidenum">
              <a:rPr lang="zh-CN" altLang="en-US" b="0">
                <a:solidFill>
                  <a:srgbClr val="000000"/>
                </a:solidFill>
              </a:rPr>
            </a:fld>
            <a:endParaRPr lang="zh-CN" altLang="en-US" b="0">
              <a:solidFill>
                <a:srgbClr val="000000"/>
              </a:solidFill>
            </a:endParaRPr>
          </a:p>
        </p:txBody>
      </p:sp>
      <p:sp>
        <p:nvSpPr>
          <p:cNvPr id="3" name="内容占位符 2"/>
          <p:cNvSpPr>
            <a:spLocks noGrp="1"/>
          </p:cNvSpPr>
          <p:nvPr>
            <p:ph idx="1"/>
          </p:nvPr>
        </p:nvSpPr>
        <p:spPr>
          <a:xfrm>
            <a:off x="519545" y="201180"/>
            <a:ext cx="9197110" cy="4525963"/>
          </a:xfrm>
        </p:spPr>
        <p:txBody>
          <a:bodyPr/>
          <a:lstStyle/>
          <a:p>
            <a:pPr marL="0" indent="0">
              <a:lnSpc>
                <a:spcPct val="70000"/>
              </a:lnSpc>
              <a:spcBef>
                <a:spcPts val="600"/>
              </a:spcBef>
              <a:buNone/>
            </a:pPr>
            <a:r>
              <a:rPr lang="en-US" altLang="zh-CN" sz="2800" b="1" dirty="0">
                <a:latin typeface="Courier"/>
                <a:ea typeface="+mj-ea"/>
              </a:rPr>
              <a:t>#include &lt;</a:t>
            </a:r>
            <a:r>
              <a:rPr lang="en-US" altLang="zh-CN" sz="2800" b="1" dirty="0" err="1">
                <a:latin typeface="Courier"/>
                <a:ea typeface="+mj-ea"/>
              </a:rPr>
              <a:t>stdio.h</a:t>
            </a:r>
            <a:r>
              <a:rPr lang="en-US" altLang="zh-CN" sz="2800" b="1" dirty="0">
                <a:latin typeface="Courier"/>
                <a:ea typeface="+mj-ea"/>
              </a:rPr>
              <a:t>&gt;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#include &lt;</a:t>
            </a:r>
            <a:r>
              <a:rPr lang="en-US" altLang="zh-CN" sz="2800" b="1" dirty="0" err="1">
                <a:latin typeface="Courier"/>
                <a:ea typeface="+mj-ea"/>
              </a:rPr>
              <a:t>string.h</a:t>
            </a:r>
            <a:r>
              <a:rPr lang="en-US" altLang="zh-CN" sz="2800" b="1" dirty="0">
                <a:latin typeface="Courier"/>
                <a:ea typeface="+mj-ea"/>
              </a:rPr>
              <a:t>&gt;</a:t>
            </a:r>
            <a:endParaRPr lang="en-US" altLang="zh-CN" sz="2800" b="1" dirty="0">
              <a:latin typeface="Courier"/>
              <a:ea typeface="+mj-ea"/>
            </a:endParaRPr>
          </a:p>
          <a:p>
            <a:pPr marL="0" indent="0">
              <a:lnSpc>
                <a:spcPct val="70000"/>
              </a:lnSpc>
              <a:spcBef>
                <a:spcPts val="600"/>
              </a:spcBef>
              <a:buNone/>
            </a:pPr>
            <a:r>
              <a:rPr lang="en-US" altLang="zh-CN" sz="2800" b="1" dirty="0">
                <a:solidFill>
                  <a:srgbClr val="0000FF"/>
                </a:solidFill>
                <a:latin typeface="Courier"/>
                <a:ea typeface="+mj-ea"/>
              </a:rPr>
              <a:t>char min(char a[100]) </a:t>
            </a:r>
            <a:endParaRPr lang="en-US" altLang="zh-CN" sz="2800" b="1" dirty="0">
              <a:solidFill>
                <a:srgbClr val="0000FF"/>
              </a:solidFill>
              <a:latin typeface="Courier"/>
              <a:ea typeface="+mj-ea"/>
            </a:endParaRPr>
          </a:p>
          <a:p>
            <a:pPr marL="0" indent="0">
              <a:lnSpc>
                <a:spcPct val="70000"/>
              </a:lnSpc>
              <a:spcBef>
                <a:spcPts val="600"/>
              </a:spcBef>
              <a:buNone/>
            </a:pPr>
            <a:r>
              <a:rPr lang="en-US" altLang="zh-CN" sz="2800" b="1" dirty="0">
                <a:latin typeface="Courier"/>
                <a:ea typeface="+mj-ea"/>
              </a:rPr>
              <a:t>{char </a:t>
            </a:r>
            <a:r>
              <a:rPr lang="en-US" altLang="zh-CN" sz="2800" b="1" dirty="0" err="1">
                <a:latin typeface="Courier"/>
                <a:ea typeface="+mj-ea"/>
              </a:rPr>
              <a:t>i,m</a:t>
            </a: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m=a[0];</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for(</a:t>
            </a:r>
            <a:r>
              <a:rPr lang="en-US" altLang="zh-CN" sz="2800" b="1" dirty="0" err="1">
                <a:latin typeface="Courier"/>
                <a:ea typeface="+mj-ea"/>
              </a:rPr>
              <a:t>i</a:t>
            </a:r>
            <a:r>
              <a:rPr lang="en-US" altLang="zh-CN" sz="2800" b="1" dirty="0">
                <a:latin typeface="Courier"/>
                <a:ea typeface="+mj-ea"/>
              </a:rPr>
              <a:t>=1;i&lt;</a:t>
            </a:r>
            <a:r>
              <a:rPr lang="en-US" altLang="zh-CN" sz="2800" b="1" dirty="0" err="1">
                <a:latin typeface="Courier"/>
                <a:ea typeface="+mj-ea"/>
              </a:rPr>
              <a:t>strlen</a:t>
            </a:r>
            <a:r>
              <a:rPr lang="en-US" altLang="zh-CN" sz="2800" b="1" dirty="0">
                <a:latin typeface="Courier"/>
                <a:ea typeface="+mj-ea"/>
              </a:rPr>
              <a:t>(a);</a:t>
            </a:r>
            <a:r>
              <a:rPr lang="en-US" altLang="zh-CN" sz="2800" b="1" dirty="0" err="1">
                <a:latin typeface="Courier"/>
                <a:ea typeface="+mj-ea"/>
              </a:rPr>
              <a:t>i</a:t>
            </a: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if(m&gt;a[</a:t>
            </a:r>
            <a:r>
              <a:rPr lang="en-US" altLang="zh-CN" sz="2800" b="1" dirty="0" err="1">
                <a:latin typeface="Courier"/>
                <a:ea typeface="+mj-ea"/>
              </a:rPr>
              <a:t>i</a:t>
            </a:r>
            <a:r>
              <a:rPr lang="en-US" altLang="zh-CN" sz="2800" b="1" dirty="0">
                <a:latin typeface="Courier"/>
                <a:ea typeface="+mj-ea"/>
              </a:rPr>
              <a:t>]) m=a[</a:t>
            </a:r>
            <a:r>
              <a:rPr lang="en-US" altLang="zh-CN" sz="2800" b="1" dirty="0" err="1">
                <a:latin typeface="Courier"/>
                <a:ea typeface="+mj-ea"/>
              </a:rPr>
              <a:t>i</a:t>
            </a: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return m;</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  </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int main(){ </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char s[100] = "</a:t>
            </a:r>
            <a:r>
              <a:rPr lang="en-US" altLang="zh-CN" sz="2800" b="1" dirty="0" err="1">
                <a:latin typeface="Courier"/>
                <a:ea typeface="+mj-ea"/>
              </a:rPr>
              <a:t>IloveCprogramming</a:t>
            </a: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char C='0';</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C = </a:t>
            </a:r>
            <a:r>
              <a:rPr lang="en-US" altLang="zh-CN" sz="2800" b="1" dirty="0">
                <a:solidFill>
                  <a:srgbClr val="0000FF"/>
                </a:solidFill>
                <a:latin typeface="Courier"/>
                <a:ea typeface="+mj-ea"/>
              </a:rPr>
              <a:t>min(s)</a:t>
            </a: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a:t>
            </a:r>
            <a:r>
              <a:rPr lang="en-US" altLang="zh-CN" sz="2800" b="1" dirty="0" err="1">
                <a:latin typeface="Courier"/>
                <a:ea typeface="+mj-ea"/>
              </a:rPr>
              <a:t>printf</a:t>
            </a:r>
            <a:r>
              <a:rPr lang="en-US" altLang="zh-CN" sz="2800" b="1" dirty="0">
                <a:latin typeface="Courier"/>
                <a:ea typeface="+mj-ea"/>
              </a:rPr>
              <a:t>("</a:t>
            </a:r>
            <a:r>
              <a:rPr lang="en-US" altLang="zh-CN" sz="2800" b="1" dirty="0" err="1">
                <a:latin typeface="Courier"/>
                <a:ea typeface="+mj-ea"/>
              </a:rPr>
              <a:t>Mininum</a:t>
            </a:r>
            <a:r>
              <a:rPr lang="en-US" altLang="zh-CN" sz="2800" b="1" dirty="0">
                <a:latin typeface="Courier"/>
                <a:ea typeface="+mj-ea"/>
              </a:rPr>
              <a:t> character is %c.\</a:t>
            </a:r>
            <a:r>
              <a:rPr lang="en-US" altLang="zh-CN" sz="2800" b="1" dirty="0" err="1">
                <a:latin typeface="Courier"/>
                <a:ea typeface="+mj-ea"/>
              </a:rPr>
              <a:t>n",C</a:t>
            </a:r>
            <a:r>
              <a:rPr lang="en-US" altLang="zh-CN" sz="2800" b="1" dirty="0">
                <a:latin typeface="Courier"/>
                <a:ea typeface="+mj-ea"/>
              </a:rPr>
              <a:t>); </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 return 0;</a:t>
            </a:r>
            <a:endParaRPr lang="en-US" altLang="zh-CN" sz="2800" b="1" dirty="0">
              <a:latin typeface="Courier"/>
              <a:ea typeface="+mj-ea"/>
            </a:endParaRPr>
          </a:p>
          <a:p>
            <a:pPr marL="0" indent="0">
              <a:lnSpc>
                <a:spcPct val="70000"/>
              </a:lnSpc>
              <a:spcBef>
                <a:spcPts val="600"/>
              </a:spcBef>
              <a:buNone/>
            </a:pPr>
            <a:r>
              <a:rPr lang="en-US" altLang="zh-CN" sz="2800" b="1" dirty="0">
                <a:latin typeface="Courier"/>
                <a:ea typeface="+mj-ea"/>
              </a:rPr>
              <a:t>}</a:t>
            </a:r>
            <a:endParaRPr lang="en-US" altLang="zh-CN" sz="2800" b="1" dirty="0">
              <a:latin typeface="Courier"/>
              <a:ea typeface="+mj-ea"/>
            </a:endParaRPr>
          </a:p>
          <a:p>
            <a:pPr marL="0" indent="0">
              <a:lnSpc>
                <a:spcPct val="70000"/>
              </a:lnSpc>
              <a:spcBef>
                <a:spcPts val="600"/>
              </a:spcBef>
              <a:buNone/>
            </a:pPr>
            <a:endParaRPr lang="en-US" altLang="zh-CN" sz="2800" b="1" dirty="0">
              <a:latin typeface="Courier"/>
              <a:ea typeface="+mj-ea"/>
            </a:endParaRPr>
          </a:p>
          <a:p>
            <a:pPr marL="0" indent="0">
              <a:lnSpc>
                <a:spcPct val="70000"/>
              </a:lnSpc>
              <a:spcBef>
                <a:spcPts val="600"/>
              </a:spcBef>
              <a:buNone/>
            </a:pPr>
            <a:endParaRPr lang="zh-CN" altLang="en-US" sz="2800" b="1" dirty="0">
              <a:latin typeface="Courier"/>
              <a:ea typeface="+mj-ea"/>
            </a:endParaRPr>
          </a:p>
        </p:txBody>
      </p:sp>
      <p:sp>
        <p:nvSpPr>
          <p:cNvPr id="6" name="文本框 5"/>
          <p:cNvSpPr txBox="1"/>
          <p:nvPr/>
        </p:nvSpPr>
        <p:spPr>
          <a:xfrm>
            <a:off x="6435437" y="136525"/>
            <a:ext cx="2514599" cy="954107"/>
          </a:xfrm>
          <a:prstGeom prst="rect">
            <a:avLst/>
          </a:prstGeom>
          <a:solidFill>
            <a:srgbClr val="FFFF00"/>
          </a:solidFill>
        </p:spPr>
        <p:txBody>
          <a:bodyPr wrap="square">
            <a:spAutoFit/>
          </a:bodyPr>
          <a:lstStyle/>
          <a:p>
            <a:pPr eaLnBrk="1" fontAlgn="auto" hangingPunct="1">
              <a:spcBef>
                <a:spcPts val="0"/>
              </a:spcBef>
              <a:spcAft>
                <a:spcPts val="0"/>
              </a:spcAft>
            </a:pPr>
            <a:r>
              <a:rPr kumimoji="1" lang="zh-CN" altLang="en-US" sz="2800" dirty="0">
                <a:solidFill>
                  <a:schemeClr val="tx1"/>
                </a:solidFill>
                <a:latin typeface="Times New Roman" panose="02020603050405020304" pitchFamily="18" charset="0"/>
                <a:sym typeface="Symbol" panose="05050102010706020507" pitchFamily="18" charset="2"/>
              </a:rPr>
              <a:t>函数返回值为</a:t>
            </a:r>
            <a:r>
              <a:rPr kumimoji="1" lang="en-US" altLang="zh-CN" sz="2800" dirty="0">
                <a:solidFill>
                  <a:schemeClr val="tx1"/>
                </a:solidFill>
                <a:latin typeface="Times New Roman" panose="02020603050405020304" pitchFamily="18" charset="0"/>
                <a:sym typeface="Symbol" panose="05050102010706020507" pitchFamily="18" charset="2"/>
              </a:rPr>
              <a:t> char</a:t>
            </a:r>
            <a:r>
              <a:rPr kumimoji="1" lang="zh-CN" altLang="en-US" sz="2800" dirty="0">
                <a:solidFill>
                  <a:schemeClr val="tx1"/>
                </a:solidFill>
                <a:latin typeface="Times New Roman" panose="02020603050405020304" pitchFamily="18" charset="0"/>
                <a:sym typeface="Symbol" panose="05050102010706020507" pitchFamily="18" charset="2"/>
              </a:rPr>
              <a:t>型变量：</a:t>
            </a:r>
            <a:endParaRPr kumimoji="1" lang="zh-CN" altLang="en-US" sz="2800" dirty="0">
              <a:solidFill>
                <a:schemeClr val="tx1"/>
              </a:solidFill>
              <a:latin typeface="Times New Roman" panose="02020603050405020304" pitchFamily="18" charset="0"/>
              <a:sym typeface="Symbol" panose="05050102010706020507" pitchFamily="18" charset="2"/>
            </a:endParaRPr>
          </a:p>
        </p:txBody>
      </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2883" name="Rectangle 3"/>
          <p:cNvSpPr>
            <a:spLocks noGrp="1" noChangeArrowheads="1"/>
          </p:cNvSpPr>
          <p:nvPr>
            <p:ph idx="1"/>
          </p:nvPr>
        </p:nvSpPr>
        <p:spPr>
          <a:xfrm>
            <a:off x="495300" y="674038"/>
            <a:ext cx="8676542" cy="5761038"/>
          </a:xfrm>
        </p:spPr>
        <p:txBody>
          <a:bodyPr/>
          <a:lstStyle/>
          <a:p>
            <a:pPr marL="0" indent="0">
              <a:lnSpc>
                <a:spcPct val="110000"/>
              </a:lnSpc>
              <a:spcBef>
                <a:spcPts val="600"/>
              </a:spcBef>
              <a:buNone/>
            </a:pPr>
            <a:r>
              <a:rPr lang="en-US" altLang="zh-CN" b="1" dirty="0">
                <a:solidFill>
                  <a:srgbClr val="FF0000"/>
                </a:solidFill>
                <a:latin typeface="华文仿宋" panose="02010600040101010101" pitchFamily="2" charset="-122"/>
                <a:ea typeface="华文仿宋" panose="02010600040101010101" pitchFamily="2" charset="-122"/>
              </a:rPr>
              <a:t>3.</a:t>
            </a:r>
            <a:r>
              <a:rPr lang="zh-CN" altLang="en-US" b="1" dirty="0">
                <a:solidFill>
                  <a:srgbClr val="FF0000"/>
                </a:solidFill>
                <a:latin typeface="华文仿宋" panose="02010600040101010101" pitchFamily="2" charset="-122"/>
                <a:ea typeface="华文仿宋" panose="02010600040101010101" pitchFamily="2" charset="-122"/>
              </a:rPr>
              <a:t>指向函数的指针</a:t>
            </a:r>
            <a:endParaRPr lang="zh-CN" altLang="en-US" b="1" dirty="0">
              <a:solidFill>
                <a:srgbClr val="FF0000"/>
              </a:solidFill>
              <a:latin typeface="华文仿宋" panose="02010600040101010101" pitchFamily="2" charset="-122"/>
              <a:ea typeface="华文仿宋" panose="02010600040101010101" pitchFamily="2" charset="-122"/>
            </a:endParaRPr>
          </a:p>
          <a:p>
            <a:pPr lvl="1">
              <a:lnSpc>
                <a:spcPct val="110000"/>
              </a:lnSpc>
              <a:spcBef>
                <a:spcPts val="600"/>
              </a:spcBef>
            </a:pPr>
            <a:r>
              <a:rPr lang="zh-CN" altLang="en-US" sz="3200" b="1" dirty="0">
                <a:latin typeface="华文仿宋" panose="02010600040101010101" pitchFamily="2" charset="-122"/>
                <a:ea typeface="华文仿宋" panose="02010600040101010101" pitchFamily="2" charset="-122"/>
              </a:rPr>
              <a:t>函数指针的声明方式</a:t>
            </a:r>
            <a:endParaRPr lang="zh-CN" altLang="en-US"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zh-CN" altLang="en-US" sz="3200" b="1" dirty="0">
                <a:latin typeface="华文仿宋" panose="02010600040101010101" pitchFamily="2" charset="-122"/>
                <a:ea typeface="华文仿宋" panose="02010600040101010101" pitchFamily="2" charset="-122"/>
              </a:rPr>
              <a:t>格式：</a:t>
            </a:r>
            <a:r>
              <a:rPr lang="zh-CN" altLang="en-US" sz="3200" b="1" dirty="0">
                <a:solidFill>
                  <a:srgbClr val="006600"/>
                </a:solidFill>
                <a:latin typeface="华文仿宋" panose="02010600040101010101" pitchFamily="2" charset="-122"/>
                <a:ea typeface="华文仿宋" panose="02010600040101010101" pitchFamily="2" charset="-122"/>
              </a:rPr>
              <a:t>类型标识符 </a:t>
            </a:r>
            <a:r>
              <a:rPr lang="en-US" altLang="zh-CN" sz="3200" b="1" dirty="0">
                <a:solidFill>
                  <a:srgbClr val="FF0000"/>
                </a:solidFill>
                <a:latin typeface="华文仿宋" panose="02010600040101010101" pitchFamily="2" charset="-122"/>
                <a:ea typeface="华文仿宋" panose="02010600040101010101" pitchFamily="2" charset="-122"/>
              </a:rPr>
              <a:t>( *</a:t>
            </a:r>
            <a:r>
              <a:rPr lang="zh-CN" altLang="en-US" sz="3200" b="1" dirty="0">
                <a:solidFill>
                  <a:srgbClr val="FF0000"/>
                </a:solidFill>
                <a:latin typeface="华文仿宋" panose="02010600040101010101" pitchFamily="2" charset="-122"/>
                <a:ea typeface="华文仿宋" panose="02010600040101010101" pitchFamily="2" charset="-122"/>
              </a:rPr>
              <a:t>函数指针变量名</a:t>
            </a:r>
            <a:r>
              <a:rPr lang="en-US" altLang="zh-CN" sz="3200" b="1" dirty="0">
                <a:solidFill>
                  <a:srgbClr val="FF0000"/>
                </a:solidFill>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 );</a:t>
            </a:r>
            <a:endParaRPr lang="en-US" altLang="zh-CN"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zh-CN" altLang="en-US" sz="3200" b="1" dirty="0">
                <a:latin typeface="华文仿宋" panose="02010600040101010101" pitchFamily="2" charset="-122"/>
                <a:ea typeface="华文仿宋" panose="02010600040101010101" pitchFamily="2" charset="-122"/>
              </a:rPr>
              <a:t>例如</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int</a:t>
            </a: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 fun) ( );</a:t>
            </a:r>
            <a:endParaRPr lang="zh-CN" altLang="en-US" sz="3200" b="1" dirty="0">
              <a:latin typeface="华文仿宋" panose="02010600040101010101" pitchFamily="2" charset="-122"/>
              <a:ea typeface="华文仿宋" panose="02010600040101010101" pitchFamily="2" charset="-122"/>
            </a:endParaRPr>
          </a:p>
          <a:p>
            <a:pPr lvl="1">
              <a:lnSpc>
                <a:spcPct val="110000"/>
              </a:lnSpc>
              <a:spcBef>
                <a:spcPts val="600"/>
              </a:spcBef>
            </a:pPr>
            <a:r>
              <a:rPr lang="zh-CN" altLang="en-US" sz="3200" b="1" dirty="0">
                <a:latin typeface="华文仿宋" panose="02010600040101010101" pitchFamily="2" charset="-122"/>
                <a:ea typeface="华文仿宋" panose="02010600040101010101" pitchFamily="2" charset="-122"/>
              </a:rPr>
              <a:t>给函数指针变量赋值</a:t>
            </a:r>
            <a:endParaRPr lang="zh-CN" altLang="en-US"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zh-CN" altLang="en-US" sz="3200" b="1" dirty="0">
                <a:solidFill>
                  <a:srgbClr val="0000CC"/>
                </a:solidFill>
                <a:latin typeface="华文仿宋" panose="02010600040101010101" pitchFamily="2" charset="-122"/>
                <a:ea typeface="华文仿宋" panose="02010600040101010101" pitchFamily="2" charset="-122"/>
              </a:rPr>
              <a:t>函数指针变量 </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函数名；</a:t>
            </a:r>
            <a:endParaRPr lang="en-US" altLang="zh-CN"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zh-CN" altLang="en-US" sz="3200" b="1" dirty="0">
                <a:latin typeface="华文仿宋" panose="02010600040101010101" pitchFamily="2" charset="-122"/>
                <a:ea typeface="华文仿宋" panose="02010600040101010101" pitchFamily="2" charset="-122"/>
              </a:rPr>
              <a:t>例如： </a:t>
            </a:r>
            <a:r>
              <a:rPr lang="en-US" altLang="zh-CN" sz="3200" b="1" dirty="0">
                <a:latin typeface="华文仿宋" panose="02010600040101010101" pitchFamily="2" charset="-122"/>
                <a:ea typeface="华文仿宋" panose="02010600040101010101" pitchFamily="2" charset="-122"/>
              </a:rPr>
              <a:t>fun = </a:t>
            </a:r>
            <a:r>
              <a:rPr lang="en-US" altLang="zh-CN" sz="3200" b="1" dirty="0" err="1">
                <a:latin typeface="华文仿宋" panose="02010600040101010101" pitchFamily="2" charset="-122"/>
                <a:ea typeface="华文仿宋" panose="02010600040101010101" pitchFamily="2" charset="-122"/>
              </a:rPr>
              <a:t>sortBubble</a:t>
            </a:r>
            <a:r>
              <a:rPr lang="zh-CN" altLang="en-US" sz="3200" b="1" dirty="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a:p>
            <a:pPr lvl="1">
              <a:lnSpc>
                <a:spcPct val="110000"/>
              </a:lnSpc>
              <a:spcBef>
                <a:spcPts val="600"/>
              </a:spcBef>
            </a:pPr>
            <a:r>
              <a:rPr lang="zh-CN" altLang="en-US" sz="3200" b="1" dirty="0">
                <a:latin typeface="华文仿宋" panose="02010600040101010101" pitchFamily="2" charset="-122"/>
                <a:ea typeface="华文仿宋" panose="02010600040101010101" pitchFamily="2" charset="-122"/>
              </a:rPr>
              <a:t>通过指针变量调用函数</a:t>
            </a:r>
            <a:endParaRPr lang="zh-CN" altLang="en-US"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en-US" altLang="zh-CN" sz="3200" b="1" dirty="0">
                <a:solidFill>
                  <a:srgbClr val="FF0000"/>
                </a:solidFill>
                <a:latin typeface="华文仿宋" panose="02010600040101010101" pitchFamily="2" charset="-122"/>
                <a:ea typeface="华文仿宋" panose="02010600040101010101" pitchFamily="2" charset="-122"/>
              </a:rPr>
              <a:t>(* </a:t>
            </a:r>
            <a:r>
              <a:rPr lang="zh-CN" altLang="en-US" sz="3200" b="1" dirty="0">
                <a:solidFill>
                  <a:srgbClr val="FF0000"/>
                </a:solidFill>
                <a:latin typeface="华文仿宋" panose="02010600040101010101" pitchFamily="2" charset="-122"/>
                <a:ea typeface="华文仿宋" panose="02010600040101010101" pitchFamily="2" charset="-122"/>
              </a:rPr>
              <a:t>函数指针变量名</a:t>
            </a:r>
            <a:r>
              <a:rPr lang="en-US" altLang="zh-CN" sz="3200" b="1" dirty="0">
                <a:solidFill>
                  <a:srgbClr val="FF0000"/>
                </a:solidFill>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实际参数 </a:t>
            </a:r>
            <a:r>
              <a:rPr lang="en-US" altLang="zh-CN" sz="3200"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a:p>
            <a:pPr lvl="1" algn="ctr">
              <a:lnSpc>
                <a:spcPct val="110000"/>
              </a:lnSpc>
              <a:spcBef>
                <a:spcPts val="600"/>
              </a:spcBef>
              <a:buNone/>
            </a:pPr>
            <a:r>
              <a:rPr lang="zh-CN" altLang="en-US" sz="3200" b="1" dirty="0">
                <a:latin typeface="华文仿宋" panose="02010600040101010101" pitchFamily="2" charset="-122"/>
                <a:ea typeface="华文仿宋" panose="02010600040101010101" pitchFamily="2" charset="-122"/>
              </a:rPr>
              <a:t>例如： </a:t>
            </a:r>
            <a:r>
              <a:rPr lang="en-US" altLang="zh-CN" sz="3200" b="1" dirty="0">
                <a:latin typeface="华文仿宋" panose="02010600040101010101" pitchFamily="2" charset="-122"/>
                <a:ea typeface="华文仿宋" panose="02010600040101010101" pitchFamily="2" charset="-122"/>
              </a:rPr>
              <a:t>(* fun) (a);</a:t>
            </a:r>
            <a:endParaRPr lang="en-US" altLang="zh-CN" sz="3200" b="1" dirty="0">
              <a:latin typeface="华文仿宋" panose="02010600040101010101" pitchFamily="2" charset="-122"/>
              <a:ea typeface="华文仿宋" panose="02010600040101010101" pitchFamily="2" charset="-122"/>
            </a:endParaRPr>
          </a:p>
        </p:txBody>
      </p:sp>
      <p:sp>
        <p:nvSpPr>
          <p:cNvPr id="59395"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9117C00-F932-42DA-93B2-E8F5C2DA0867}" type="slidenum">
              <a:rPr lang="zh-CN" altLang="en-US" b="0">
                <a:solidFill>
                  <a:srgbClr val="000000"/>
                </a:solidFill>
              </a:rPr>
            </a:fld>
            <a:endParaRPr lang="zh-CN" altLang="en-US" b="0">
              <a:solidFill>
                <a:srgbClr val="000000"/>
              </a:solidFill>
            </a:endParaRPr>
          </a:p>
        </p:txBody>
      </p:sp>
      <p:sp>
        <p:nvSpPr>
          <p:cNvPr id="7" name="矩形 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8.2 </a:t>
            </a:r>
            <a:r>
              <a:rPr lang="zh-CN" altLang="en-US" sz="4000" b="0" dirty="0">
                <a:solidFill>
                  <a:srgbClr val="FFFFFF"/>
                </a:solidFill>
                <a:latin typeface="Calibri" panose="020F0502020204030204"/>
                <a:ea typeface="宋体" panose="02010600030101010101" pitchFamily="2" charset="-122"/>
              </a:rPr>
              <a:t>指针与函数</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animEffect transition="in" filter="wipe(left)">
                                      <p:cBhvr>
                                        <p:cTn id="7" dur="500"/>
                                        <p:tgtEl>
                                          <p:spTgt spid="76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2883">
                                            <p:txEl>
                                              <p:pRg st="1" end="1"/>
                                            </p:txEl>
                                          </p:spTgt>
                                        </p:tgtEl>
                                        <p:attrNameLst>
                                          <p:attrName>style.visibility</p:attrName>
                                        </p:attrNameLst>
                                      </p:cBhvr>
                                      <p:to>
                                        <p:strVal val="visible"/>
                                      </p:to>
                                    </p:set>
                                    <p:animEffect transition="in" filter="wipe(left)">
                                      <p:cBhvr>
                                        <p:cTn id="12" dur="500"/>
                                        <p:tgtEl>
                                          <p:spTgt spid="76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2883">
                                            <p:txEl>
                                              <p:pRg st="2" end="2"/>
                                            </p:txEl>
                                          </p:spTgt>
                                        </p:tgtEl>
                                        <p:attrNameLst>
                                          <p:attrName>style.visibility</p:attrName>
                                        </p:attrNameLst>
                                      </p:cBhvr>
                                      <p:to>
                                        <p:strVal val="visible"/>
                                      </p:to>
                                    </p:set>
                                    <p:animEffect transition="in" filter="wipe(left)">
                                      <p:cBhvr>
                                        <p:cTn id="17" dur="500"/>
                                        <p:tgtEl>
                                          <p:spTgt spid="76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2883">
                                            <p:txEl>
                                              <p:pRg st="3" end="3"/>
                                            </p:txEl>
                                          </p:spTgt>
                                        </p:tgtEl>
                                        <p:attrNameLst>
                                          <p:attrName>style.visibility</p:attrName>
                                        </p:attrNameLst>
                                      </p:cBhvr>
                                      <p:to>
                                        <p:strVal val="visible"/>
                                      </p:to>
                                    </p:set>
                                    <p:animEffect transition="in" filter="wipe(left)">
                                      <p:cBhvr>
                                        <p:cTn id="22" dur="500"/>
                                        <p:tgtEl>
                                          <p:spTgt spid="762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2883">
                                            <p:txEl>
                                              <p:pRg st="4" end="4"/>
                                            </p:txEl>
                                          </p:spTgt>
                                        </p:tgtEl>
                                        <p:attrNameLst>
                                          <p:attrName>style.visibility</p:attrName>
                                        </p:attrNameLst>
                                      </p:cBhvr>
                                      <p:to>
                                        <p:strVal val="visible"/>
                                      </p:to>
                                    </p:set>
                                    <p:animEffect transition="in" filter="wipe(left)">
                                      <p:cBhvr>
                                        <p:cTn id="27" dur="500"/>
                                        <p:tgtEl>
                                          <p:spTgt spid="762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2883">
                                            <p:txEl>
                                              <p:pRg st="5" end="5"/>
                                            </p:txEl>
                                          </p:spTgt>
                                        </p:tgtEl>
                                        <p:attrNameLst>
                                          <p:attrName>style.visibility</p:attrName>
                                        </p:attrNameLst>
                                      </p:cBhvr>
                                      <p:to>
                                        <p:strVal val="visible"/>
                                      </p:to>
                                    </p:set>
                                    <p:animEffect transition="in" filter="wipe(left)">
                                      <p:cBhvr>
                                        <p:cTn id="32" dur="500"/>
                                        <p:tgtEl>
                                          <p:spTgt spid="762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2883">
                                            <p:txEl>
                                              <p:pRg st="6" end="6"/>
                                            </p:txEl>
                                          </p:spTgt>
                                        </p:tgtEl>
                                        <p:attrNameLst>
                                          <p:attrName>style.visibility</p:attrName>
                                        </p:attrNameLst>
                                      </p:cBhvr>
                                      <p:to>
                                        <p:strVal val="visible"/>
                                      </p:to>
                                    </p:set>
                                    <p:animEffect transition="in" filter="wipe(left)">
                                      <p:cBhvr>
                                        <p:cTn id="37" dur="500"/>
                                        <p:tgtEl>
                                          <p:spTgt spid="7628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2883">
                                            <p:txEl>
                                              <p:pRg st="7" end="7"/>
                                            </p:txEl>
                                          </p:spTgt>
                                        </p:tgtEl>
                                        <p:attrNameLst>
                                          <p:attrName>style.visibility</p:attrName>
                                        </p:attrNameLst>
                                      </p:cBhvr>
                                      <p:to>
                                        <p:strVal val="visible"/>
                                      </p:to>
                                    </p:set>
                                    <p:animEffect transition="in" filter="wipe(left)">
                                      <p:cBhvr>
                                        <p:cTn id="42" dur="500"/>
                                        <p:tgtEl>
                                          <p:spTgt spid="7628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2883">
                                            <p:txEl>
                                              <p:pRg st="8" end="8"/>
                                            </p:txEl>
                                          </p:spTgt>
                                        </p:tgtEl>
                                        <p:attrNameLst>
                                          <p:attrName>style.visibility</p:attrName>
                                        </p:attrNameLst>
                                      </p:cBhvr>
                                      <p:to>
                                        <p:strVal val="visible"/>
                                      </p:to>
                                    </p:set>
                                    <p:animEffect transition="in" filter="wipe(left)">
                                      <p:cBhvr>
                                        <p:cTn id="47" dur="500"/>
                                        <p:tgtEl>
                                          <p:spTgt spid="7628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2883">
                                            <p:txEl>
                                              <p:pRg st="9" end="9"/>
                                            </p:txEl>
                                          </p:spTgt>
                                        </p:tgtEl>
                                        <p:attrNameLst>
                                          <p:attrName>style.visibility</p:attrName>
                                        </p:attrNameLst>
                                      </p:cBhvr>
                                      <p:to>
                                        <p:strVal val="visible"/>
                                      </p:to>
                                    </p:set>
                                    <p:animEffect transition="in" filter="wipe(left)">
                                      <p:cBhvr>
                                        <p:cTn id="52" dur="500"/>
                                        <p:tgtEl>
                                          <p:spTgt spid="762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ldLvl="2"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146893" y="145572"/>
            <a:ext cx="9856088" cy="5761038"/>
          </a:xfrm>
        </p:spPr>
        <p:txBody>
          <a:bodyPr/>
          <a:lstStyle/>
          <a:p>
            <a:pPr marL="358775" indent="-358775">
              <a:lnSpc>
                <a:spcPts val="3200"/>
              </a:lnSpc>
              <a:spcBef>
                <a:spcPct val="0"/>
              </a:spcBef>
              <a:buNone/>
            </a:pPr>
            <a:r>
              <a:rPr lang="en-US" altLang="zh-CN" sz="2800" b="1" i="1" u="sng" dirty="0">
                <a:solidFill>
                  <a:srgbClr val="FF0000"/>
                </a:solidFill>
              </a:rPr>
              <a:t>Example</a:t>
            </a:r>
            <a:r>
              <a:rPr lang="zh-CN" altLang="en-US" sz="2800" b="1" i="1" u="sng" dirty="0">
                <a:solidFill>
                  <a:srgbClr val="FF0000"/>
                </a:solidFill>
              </a:rPr>
              <a:t>：</a:t>
            </a:r>
            <a:r>
              <a:rPr lang="zh-CN" altLang="en-US" sz="2800" b="1" dirty="0">
                <a:latin typeface="宋体" panose="02010600030101010101" pitchFamily="2" charset="-122"/>
              </a:rPr>
              <a:t>用指针调用函数实现求两个数中最大值或最小值。</a:t>
            </a:r>
            <a:endParaRPr lang="en-US" altLang="zh-CN" sz="2800" dirty="0"/>
          </a:p>
          <a:p>
            <a:pPr marL="85725" lvl="2" indent="3175">
              <a:lnSpc>
                <a:spcPts val="3200"/>
              </a:lnSpc>
              <a:spcBef>
                <a:spcPct val="0"/>
              </a:spcBef>
              <a:buNone/>
            </a:pPr>
            <a:r>
              <a:rPr lang="en-US" altLang="zh-CN" sz="2800" dirty="0"/>
              <a:t>#include &lt;</a:t>
            </a:r>
            <a:r>
              <a:rPr lang="en-US" altLang="zh-CN" sz="2800" dirty="0" err="1"/>
              <a:t>stdio.h</a:t>
            </a:r>
            <a:r>
              <a:rPr lang="en-US" altLang="zh-CN" sz="2800" dirty="0"/>
              <a:t>&gt;</a:t>
            </a:r>
            <a:endParaRPr lang="en-US" altLang="zh-CN" sz="2800" dirty="0"/>
          </a:p>
          <a:p>
            <a:pPr marL="85725" lvl="2" indent="3175">
              <a:lnSpc>
                <a:spcPts val="3200"/>
              </a:lnSpc>
              <a:spcBef>
                <a:spcPct val="0"/>
              </a:spcBef>
              <a:buNone/>
            </a:pPr>
            <a:r>
              <a:rPr lang="en-US" altLang="zh-CN" sz="2800" dirty="0">
                <a:solidFill>
                  <a:srgbClr val="FF0000"/>
                </a:solidFill>
              </a:rPr>
              <a:t>int max( int x, int y )</a:t>
            </a:r>
            <a:r>
              <a:rPr lang="en-US" altLang="zh-CN" sz="2800" dirty="0"/>
              <a:t>{  return (x&gt;y) ? x : y;}</a:t>
            </a:r>
            <a:endParaRPr lang="en-US" altLang="zh-CN" sz="2800" dirty="0"/>
          </a:p>
          <a:p>
            <a:pPr marL="85725" lvl="2" indent="3175">
              <a:lnSpc>
                <a:spcPts val="3200"/>
              </a:lnSpc>
              <a:spcBef>
                <a:spcPct val="0"/>
              </a:spcBef>
              <a:buNone/>
            </a:pPr>
            <a:r>
              <a:rPr lang="en-US" altLang="zh-CN" sz="2800" dirty="0">
                <a:solidFill>
                  <a:srgbClr val="FF0000"/>
                </a:solidFill>
              </a:rPr>
              <a:t>int min( int x, int y )</a:t>
            </a:r>
            <a:r>
              <a:rPr lang="en-US" altLang="zh-CN" sz="2800" dirty="0"/>
              <a:t>{  return (x&lt;y) ? x : y;}</a:t>
            </a:r>
            <a:endParaRPr lang="zh-CN" altLang="en-US" sz="2800" dirty="0"/>
          </a:p>
          <a:p>
            <a:pPr marL="85725" lvl="2" indent="3175">
              <a:lnSpc>
                <a:spcPts val="3200"/>
              </a:lnSpc>
              <a:spcBef>
                <a:spcPct val="0"/>
              </a:spcBef>
              <a:buNone/>
            </a:pPr>
            <a:r>
              <a:rPr lang="en-US" altLang="zh-CN" sz="2800" dirty="0" err="1"/>
              <a:t>int</a:t>
            </a:r>
            <a:r>
              <a:rPr lang="en-US" altLang="zh-CN" sz="2800" dirty="0"/>
              <a:t> main( )</a:t>
            </a:r>
            <a:endParaRPr lang="en-US" altLang="zh-CN" sz="2800" dirty="0"/>
          </a:p>
          <a:p>
            <a:pPr marL="85725" lvl="2" indent="3175">
              <a:lnSpc>
                <a:spcPts val="3200"/>
              </a:lnSpc>
              <a:spcBef>
                <a:spcPct val="0"/>
              </a:spcBef>
              <a:buNone/>
            </a:pPr>
            <a:r>
              <a:rPr lang="en-US" altLang="zh-CN" sz="2800" dirty="0"/>
              <a:t>{ </a:t>
            </a:r>
            <a:r>
              <a:rPr lang="en-US" altLang="zh-CN" sz="2800" dirty="0" err="1"/>
              <a:t>int</a:t>
            </a:r>
            <a:r>
              <a:rPr lang="en-US" altLang="zh-CN" sz="2800" dirty="0"/>
              <a:t> a, b, </a:t>
            </a:r>
            <a:r>
              <a:rPr lang="en-US" altLang="zh-CN" sz="2800" dirty="0" err="1"/>
              <a:t>c,flag</a:t>
            </a:r>
            <a:r>
              <a:rPr lang="en-US" altLang="zh-CN" sz="2800" dirty="0"/>
              <a:t>=0;</a:t>
            </a:r>
            <a:endParaRPr lang="en-US" altLang="zh-CN" sz="2800" dirty="0"/>
          </a:p>
          <a:p>
            <a:pPr marL="85725" lvl="2" indent="3175">
              <a:lnSpc>
                <a:spcPts val="3200"/>
              </a:lnSpc>
              <a:spcBef>
                <a:spcPct val="0"/>
              </a:spcBef>
              <a:buNone/>
            </a:pPr>
            <a:r>
              <a:rPr lang="en-US" altLang="zh-CN" sz="2800" dirty="0"/>
              <a:t>   </a:t>
            </a:r>
            <a:r>
              <a:rPr lang="en-US" altLang="zh-CN" sz="2800" dirty="0">
                <a:solidFill>
                  <a:srgbClr val="C00000"/>
                </a:solidFill>
              </a:rPr>
              <a:t>int ( * pf )( );  </a:t>
            </a:r>
            <a:r>
              <a:rPr lang="en-US" altLang="zh-CN" sz="2800" b="1" dirty="0">
                <a:solidFill>
                  <a:srgbClr val="00B050"/>
                </a:solidFill>
              </a:rPr>
              <a:t>/* </a:t>
            </a:r>
            <a:r>
              <a:rPr lang="zh-CN" altLang="en-US" sz="2800" b="1" dirty="0">
                <a:solidFill>
                  <a:srgbClr val="00B050"/>
                </a:solidFill>
              </a:rPr>
              <a:t>声明</a:t>
            </a:r>
            <a:r>
              <a:rPr kumimoji="1" lang="en-US" altLang="zh-CN" sz="2800" b="1" dirty="0">
                <a:solidFill>
                  <a:srgbClr val="00B050"/>
                </a:solidFill>
              </a:rPr>
              <a:t>pf</a:t>
            </a:r>
            <a:r>
              <a:rPr kumimoji="1" lang="zh-CN" altLang="en-US" sz="2800" b="1" dirty="0">
                <a:solidFill>
                  <a:srgbClr val="00B050"/>
                </a:solidFill>
              </a:rPr>
              <a:t>是指向</a:t>
            </a:r>
            <a:r>
              <a:rPr kumimoji="1" lang="en-US" altLang="zh-CN" sz="2800" b="1" dirty="0" err="1">
                <a:solidFill>
                  <a:srgbClr val="00B050"/>
                </a:solidFill>
              </a:rPr>
              <a:t>int</a:t>
            </a:r>
            <a:r>
              <a:rPr kumimoji="1" lang="zh-CN" altLang="en-US" sz="2800" b="1" dirty="0">
                <a:solidFill>
                  <a:srgbClr val="00B050"/>
                </a:solidFill>
              </a:rPr>
              <a:t>类型函数的指针变量</a:t>
            </a:r>
            <a:r>
              <a:rPr lang="zh-CN" altLang="en-US" sz="2800" b="1" dirty="0">
                <a:solidFill>
                  <a:srgbClr val="00B050"/>
                </a:solidFill>
              </a:rPr>
              <a:t>*</a:t>
            </a:r>
            <a:r>
              <a:rPr lang="en-US" altLang="zh-CN" sz="2800" b="1" dirty="0">
                <a:solidFill>
                  <a:srgbClr val="00B050"/>
                </a:solidFill>
              </a:rPr>
              <a:t>/</a:t>
            </a:r>
            <a:endParaRPr lang="en-US" altLang="zh-CN" sz="2800" b="1" dirty="0">
              <a:solidFill>
                <a:srgbClr val="00B050"/>
              </a:solidFill>
            </a:endParaRPr>
          </a:p>
          <a:p>
            <a:pPr marL="85725" lvl="2" indent="3175">
              <a:lnSpc>
                <a:spcPts val="3200"/>
              </a:lnSpc>
              <a:spcBef>
                <a:spcPct val="0"/>
              </a:spcBef>
              <a:buNone/>
            </a:pPr>
            <a:r>
              <a:rPr lang="en-US" altLang="zh-CN" sz="2800" dirty="0"/>
              <a:t>   </a:t>
            </a:r>
            <a:r>
              <a:rPr lang="en-US" altLang="zh-CN" sz="2800" dirty="0" err="1"/>
              <a:t>scanf</a:t>
            </a:r>
            <a:r>
              <a:rPr lang="en-US" altLang="zh-CN" sz="2800" dirty="0"/>
              <a:t>(“%</a:t>
            </a:r>
            <a:r>
              <a:rPr lang="en-US" altLang="zh-CN" sz="2800" dirty="0" err="1"/>
              <a:t>d,%d,%d”,&amp;flag</a:t>
            </a:r>
            <a:r>
              <a:rPr lang="en-US" altLang="zh-CN" sz="2800" dirty="0"/>
              <a:t>, &amp;a, &amp;b);</a:t>
            </a:r>
            <a:endParaRPr lang="en-US" altLang="zh-CN" sz="2800" dirty="0"/>
          </a:p>
          <a:p>
            <a:pPr marL="85725" lvl="2" indent="3175">
              <a:lnSpc>
                <a:spcPts val="3200"/>
              </a:lnSpc>
              <a:spcBef>
                <a:spcPct val="0"/>
              </a:spcBef>
              <a:buNone/>
            </a:pPr>
            <a:r>
              <a:rPr lang="en-US" altLang="zh-CN" sz="2800" dirty="0"/>
              <a:t>   if(flag == 0)</a:t>
            </a:r>
            <a:endParaRPr lang="en-US" altLang="zh-CN" sz="2800" dirty="0"/>
          </a:p>
          <a:p>
            <a:pPr marL="85725" lvl="2" indent="3175">
              <a:lnSpc>
                <a:spcPts val="3200"/>
              </a:lnSpc>
              <a:spcBef>
                <a:spcPct val="0"/>
              </a:spcBef>
              <a:buNone/>
            </a:pPr>
            <a:r>
              <a:rPr lang="en-US" altLang="zh-CN" sz="2800" dirty="0">
                <a:solidFill>
                  <a:srgbClr val="C00000"/>
                </a:solidFill>
              </a:rPr>
              <a:t>          pf = max;     </a:t>
            </a:r>
            <a:r>
              <a:rPr lang="en-US" altLang="zh-CN" sz="2800" b="1" dirty="0">
                <a:solidFill>
                  <a:srgbClr val="00B050"/>
                </a:solidFill>
              </a:rPr>
              <a:t>/* </a:t>
            </a:r>
            <a:r>
              <a:rPr lang="zh-CN" altLang="en-US" sz="2800" b="1" dirty="0">
                <a:solidFill>
                  <a:srgbClr val="00B050"/>
                </a:solidFill>
              </a:rPr>
              <a:t>将函数</a:t>
            </a:r>
            <a:r>
              <a:rPr lang="en-US" altLang="zh-CN" sz="2800" b="1" dirty="0">
                <a:solidFill>
                  <a:srgbClr val="00B050"/>
                </a:solidFill>
              </a:rPr>
              <a:t>max</a:t>
            </a:r>
            <a:r>
              <a:rPr lang="zh-CN" altLang="en-US" sz="2800" b="1" dirty="0">
                <a:solidFill>
                  <a:srgbClr val="00B050"/>
                </a:solidFill>
              </a:rPr>
              <a:t>的入口地址赋给指针</a:t>
            </a:r>
            <a:r>
              <a:rPr lang="en-US" altLang="zh-CN" sz="2800" b="1" dirty="0">
                <a:solidFill>
                  <a:srgbClr val="00B050"/>
                </a:solidFill>
              </a:rPr>
              <a:t>pf</a:t>
            </a:r>
            <a:r>
              <a:rPr lang="zh-CN" altLang="en-US" sz="2800" b="1" dirty="0">
                <a:solidFill>
                  <a:srgbClr val="00B050"/>
                </a:solidFill>
              </a:rPr>
              <a:t> *</a:t>
            </a:r>
            <a:r>
              <a:rPr lang="en-US" altLang="zh-CN" sz="2800" b="1" dirty="0">
                <a:solidFill>
                  <a:srgbClr val="00B050"/>
                </a:solidFill>
              </a:rPr>
              <a:t>/</a:t>
            </a:r>
            <a:endParaRPr lang="en-US" altLang="zh-CN" sz="2800" b="1" dirty="0">
              <a:solidFill>
                <a:srgbClr val="00B050"/>
              </a:solidFill>
            </a:endParaRPr>
          </a:p>
          <a:p>
            <a:pPr marL="85725" lvl="2" indent="3175">
              <a:lnSpc>
                <a:spcPts val="3200"/>
              </a:lnSpc>
              <a:spcBef>
                <a:spcPct val="0"/>
              </a:spcBef>
              <a:buNone/>
            </a:pPr>
            <a:r>
              <a:rPr lang="en-US" altLang="zh-CN" sz="2800" b="1" dirty="0">
                <a:solidFill>
                  <a:srgbClr val="C00000"/>
                </a:solidFill>
              </a:rPr>
              <a:t>   </a:t>
            </a:r>
            <a:r>
              <a:rPr lang="en-US" altLang="zh-CN" sz="2800" dirty="0"/>
              <a:t>else </a:t>
            </a:r>
            <a:r>
              <a:rPr lang="en-US" altLang="zh-CN" sz="2800" dirty="0">
                <a:solidFill>
                  <a:srgbClr val="C00000"/>
                </a:solidFill>
              </a:rPr>
              <a:t>pf =min;</a:t>
            </a:r>
            <a:endParaRPr lang="en-US" altLang="zh-CN" sz="2800" dirty="0">
              <a:solidFill>
                <a:srgbClr val="C00000"/>
              </a:solidFill>
            </a:endParaRPr>
          </a:p>
          <a:p>
            <a:pPr marL="85725" lvl="2" indent="3175">
              <a:lnSpc>
                <a:spcPts val="3200"/>
              </a:lnSpc>
              <a:spcBef>
                <a:spcPct val="0"/>
              </a:spcBef>
              <a:buNone/>
            </a:pPr>
            <a:r>
              <a:rPr lang="en-US" altLang="zh-CN" sz="2800" dirty="0"/>
              <a:t>   </a:t>
            </a:r>
            <a:r>
              <a:rPr lang="en-US" altLang="zh-CN" sz="2800" dirty="0">
                <a:solidFill>
                  <a:srgbClr val="C00000"/>
                </a:solidFill>
              </a:rPr>
              <a:t>c = ( * pf )(a, b);     </a:t>
            </a:r>
            <a:r>
              <a:rPr lang="en-US" altLang="zh-CN" sz="2800" b="1" dirty="0">
                <a:solidFill>
                  <a:srgbClr val="00B050"/>
                </a:solidFill>
              </a:rPr>
              <a:t>/* </a:t>
            </a:r>
            <a:r>
              <a:rPr lang="zh-CN" altLang="en-US" sz="2800" b="1" dirty="0">
                <a:solidFill>
                  <a:srgbClr val="00B050"/>
                </a:solidFill>
              </a:rPr>
              <a:t>用指针</a:t>
            </a:r>
            <a:r>
              <a:rPr lang="en-US" altLang="zh-CN" sz="2800" b="1" dirty="0">
                <a:solidFill>
                  <a:srgbClr val="00B050"/>
                </a:solidFill>
              </a:rPr>
              <a:t>pf</a:t>
            </a:r>
            <a:r>
              <a:rPr lang="zh-CN" altLang="en-US" sz="2800" b="1" dirty="0">
                <a:solidFill>
                  <a:srgbClr val="00B050"/>
                </a:solidFill>
              </a:rPr>
              <a:t>调用函数</a:t>
            </a:r>
            <a:r>
              <a:rPr lang="en-US" altLang="zh-CN" sz="2800" b="1" dirty="0">
                <a:solidFill>
                  <a:srgbClr val="00B050"/>
                </a:solidFill>
              </a:rPr>
              <a:t>max</a:t>
            </a:r>
            <a:r>
              <a:rPr lang="zh-CN" altLang="en-US" sz="2800" b="1" dirty="0">
                <a:solidFill>
                  <a:srgbClr val="00B050"/>
                </a:solidFill>
              </a:rPr>
              <a:t>或者</a:t>
            </a:r>
            <a:r>
              <a:rPr lang="en-US" altLang="zh-CN" sz="2800" b="1" dirty="0">
                <a:solidFill>
                  <a:srgbClr val="00B050"/>
                </a:solidFill>
              </a:rPr>
              <a:t>min</a:t>
            </a:r>
            <a:r>
              <a:rPr lang="zh-CN" altLang="en-US" sz="2800" b="1" dirty="0">
                <a:solidFill>
                  <a:srgbClr val="00B050"/>
                </a:solidFill>
              </a:rPr>
              <a:t> *</a:t>
            </a:r>
            <a:r>
              <a:rPr lang="en-US" altLang="zh-CN" sz="2800" b="1" dirty="0">
                <a:solidFill>
                  <a:srgbClr val="00B050"/>
                </a:solidFill>
              </a:rPr>
              <a:t>/</a:t>
            </a:r>
            <a:endParaRPr lang="en-US" altLang="zh-CN" sz="2800" b="1" dirty="0">
              <a:solidFill>
                <a:srgbClr val="00B050"/>
              </a:solidFill>
            </a:endParaRPr>
          </a:p>
          <a:p>
            <a:pPr marL="85725" lvl="2" indent="3175">
              <a:lnSpc>
                <a:spcPts val="3200"/>
              </a:lnSpc>
              <a:spcBef>
                <a:spcPct val="0"/>
              </a:spcBef>
              <a:buNone/>
            </a:pPr>
            <a:r>
              <a:rPr lang="en-US" altLang="zh-CN" sz="2800" dirty="0"/>
              <a:t>   </a:t>
            </a:r>
            <a:r>
              <a:rPr lang="en-US" altLang="zh-CN" sz="2800" dirty="0" err="1"/>
              <a:t>printf</a:t>
            </a:r>
            <a:r>
              <a:rPr lang="en-US" altLang="zh-CN" sz="2800" dirty="0"/>
              <a:t>("a=%</a:t>
            </a:r>
            <a:r>
              <a:rPr lang="en-US" altLang="zh-CN" sz="2800" dirty="0" err="1"/>
              <a:t>d,b</a:t>
            </a:r>
            <a:r>
              <a:rPr lang="en-US" altLang="zh-CN" sz="2800" dirty="0"/>
              <a:t>=%</a:t>
            </a:r>
            <a:r>
              <a:rPr lang="en-US" altLang="zh-CN" sz="2800" dirty="0" err="1"/>
              <a:t>d,result</a:t>
            </a:r>
            <a:r>
              <a:rPr lang="en-US" altLang="zh-CN" sz="2800" dirty="0"/>
              <a:t>=%d", a, b, c); </a:t>
            </a:r>
            <a:endParaRPr lang="en-US" altLang="zh-CN" sz="2800" dirty="0"/>
          </a:p>
          <a:p>
            <a:pPr marL="85725" lvl="2" indent="3175">
              <a:lnSpc>
                <a:spcPts val="3200"/>
              </a:lnSpc>
              <a:spcBef>
                <a:spcPct val="0"/>
              </a:spcBef>
              <a:buNone/>
            </a:pPr>
            <a:r>
              <a:rPr lang="en-US" altLang="zh-CN" sz="2800" dirty="0"/>
              <a:t>}</a:t>
            </a:r>
            <a:endParaRPr lang="en-US" altLang="zh-CN" sz="2800" dirty="0"/>
          </a:p>
        </p:txBody>
      </p:sp>
      <p:sp>
        <p:nvSpPr>
          <p:cNvPr id="60419"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0EF0551-B5B0-4685-89B9-87374BEF3975}" type="slidenum">
              <a:rPr lang="zh-CN" altLang="en-US" b="0">
                <a:solidFill>
                  <a:srgbClr val="000000"/>
                </a:solidFill>
              </a:rPr>
            </a:fld>
            <a:endParaRPr lang="zh-CN" altLang="en-US" b="0">
              <a:solidFill>
                <a:srgbClr val="000000"/>
              </a:solidFill>
            </a:endParaRPr>
          </a:p>
        </p:txBody>
      </p:sp>
      <p:sp>
        <p:nvSpPr>
          <p:cNvPr id="763908" name="Text Box 4"/>
          <p:cNvSpPr txBox="1">
            <a:spLocks noChangeArrowheads="1"/>
          </p:cNvSpPr>
          <p:nvPr/>
        </p:nvSpPr>
        <p:spPr bwMode="auto">
          <a:xfrm>
            <a:off x="5181836" y="5456870"/>
            <a:ext cx="3504728" cy="1354217"/>
          </a:xfrm>
          <a:prstGeom prst="rect">
            <a:avLst/>
          </a:prstGeom>
          <a:solidFill>
            <a:srgbClr val="C00000"/>
          </a:solidFill>
          <a:ln w="9525">
            <a:solidFill>
              <a:schemeClr val="tx1"/>
            </a:solidFill>
            <a:miter lim="800000"/>
          </a:ln>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600"/>
              </a:spcBef>
              <a:spcAft>
                <a:spcPts val="0"/>
              </a:spcAft>
            </a:pPr>
            <a:r>
              <a:rPr lang="en-US" altLang="zh-CN" sz="2400" dirty="0">
                <a:solidFill>
                  <a:srgbClr val="FFFFFF"/>
                </a:solidFill>
              </a:rPr>
              <a:t>c = ( *pf ) (</a:t>
            </a:r>
            <a:r>
              <a:rPr lang="en-US" altLang="zh-CN" sz="2400" dirty="0" err="1">
                <a:solidFill>
                  <a:srgbClr val="FFFFFF"/>
                </a:solidFill>
              </a:rPr>
              <a:t>a,b</a:t>
            </a:r>
            <a:r>
              <a:rPr lang="en-US" altLang="zh-CN" sz="2400" dirty="0">
                <a:solidFill>
                  <a:srgbClr val="FFFFFF"/>
                </a:solidFill>
              </a:rPr>
              <a:t>);</a:t>
            </a:r>
            <a:endParaRPr lang="en-US" altLang="zh-CN" sz="2400" dirty="0">
              <a:solidFill>
                <a:srgbClr val="FFFFFF"/>
              </a:solidFill>
            </a:endParaRPr>
          </a:p>
          <a:p>
            <a:pPr eaLnBrk="1" fontAlgn="auto" hangingPunct="1">
              <a:spcBef>
                <a:spcPts val="600"/>
              </a:spcBef>
              <a:spcAft>
                <a:spcPts val="0"/>
              </a:spcAft>
            </a:pPr>
            <a:r>
              <a:rPr lang="zh-CN" altLang="en-US" sz="2400" dirty="0">
                <a:solidFill>
                  <a:srgbClr val="FFFFFF"/>
                </a:solidFill>
              </a:rPr>
              <a:t>等价于 </a:t>
            </a:r>
            <a:r>
              <a:rPr lang="en-US" altLang="zh-CN" sz="2400" dirty="0">
                <a:solidFill>
                  <a:srgbClr val="FFFFFF"/>
                </a:solidFill>
              </a:rPr>
              <a:t>c = max(a, b);</a:t>
            </a:r>
            <a:endParaRPr lang="en-US" altLang="zh-CN" sz="2400" dirty="0">
              <a:solidFill>
                <a:srgbClr val="FFFFFF"/>
              </a:solidFill>
            </a:endParaRPr>
          </a:p>
          <a:p>
            <a:pPr eaLnBrk="1" fontAlgn="auto" hangingPunct="1">
              <a:spcBef>
                <a:spcPts val="600"/>
              </a:spcBef>
              <a:spcAft>
                <a:spcPts val="0"/>
              </a:spcAft>
            </a:pPr>
            <a:r>
              <a:rPr lang="zh-CN" altLang="en-US" sz="2400" dirty="0">
                <a:solidFill>
                  <a:srgbClr val="FFFFFF"/>
                </a:solidFill>
              </a:rPr>
              <a:t>或</a:t>
            </a:r>
            <a:r>
              <a:rPr lang="en-US" altLang="zh-CN" sz="2400" dirty="0">
                <a:solidFill>
                  <a:srgbClr val="FFFFFF"/>
                </a:solidFill>
              </a:rPr>
              <a:t>c=min(</a:t>
            </a:r>
            <a:r>
              <a:rPr lang="en-US" altLang="zh-CN" sz="2400" dirty="0" err="1">
                <a:solidFill>
                  <a:srgbClr val="FFFFFF"/>
                </a:solidFill>
              </a:rPr>
              <a:t>a,b</a:t>
            </a:r>
            <a:r>
              <a:rPr lang="en-US" altLang="zh-CN" sz="2400" dirty="0">
                <a:solidFill>
                  <a:srgbClr val="FFFFFF"/>
                </a:solidFill>
              </a:rPr>
              <a:t>)</a:t>
            </a:r>
            <a:endParaRPr lang="en-US" altLang="zh-CN" sz="2400" dirty="0">
              <a:solidFill>
                <a:srgbClr val="FFFFFF"/>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763908"/>
                                        </p:tgtEl>
                                        <p:attrNameLst>
                                          <p:attrName>style.visibility</p:attrName>
                                        </p:attrNameLst>
                                      </p:cBhvr>
                                      <p:to>
                                        <p:strVal val="visible"/>
                                      </p:to>
                                    </p:set>
                                    <p:anim calcmode="lin" valueType="num">
                                      <p:cBhvr>
                                        <p:cTn id="7" dur="5000" fill="hold"/>
                                        <p:tgtEl>
                                          <p:spTgt spid="763908"/>
                                        </p:tgtEl>
                                        <p:attrNameLst>
                                          <p:attrName>ppt_w</p:attrName>
                                        </p:attrNameLst>
                                      </p:cBhvr>
                                      <p:tavLst>
                                        <p:tav tm="0" fmla="#ppt_w*sin(2.5*pi*$)">
                                          <p:val>
                                            <p:fltVal val="0"/>
                                          </p:val>
                                        </p:tav>
                                        <p:tav tm="100000">
                                          <p:val>
                                            <p:fltVal val="1"/>
                                          </p:val>
                                        </p:tav>
                                      </p:tavLst>
                                    </p:anim>
                                    <p:anim calcmode="lin" valueType="num">
                                      <p:cBhvr>
                                        <p:cTn id="8" dur="5000" fill="hold"/>
                                        <p:tgtEl>
                                          <p:spTgt spid="7639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838200" y="1066802"/>
            <a:ext cx="8229600" cy="4525963"/>
          </a:xfrm>
        </p:spPr>
        <p:txBody>
          <a:bodyPr/>
          <a:lstStyle/>
          <a:p>
            <a:pPr>
              <a:spcBef>
                <a:spcPts val="1200"/>
              </a:spcBef>
              <a:buNone/>
            </a:pPr>
            <a:r>
              <a:rPr lang="en-US" altLang="zh-CN" b="1">
                <a:solidFill>
                  <a:srgbClr val="FF0000"/>
                </a:solidFill>
              </a:rPr>
              <a:t>	</a:t>
            </a:r>
            <a:r>
              <a:rPr lang="zh-CN" altLang="en-US" b="1">
                <a:solidFill>
                  <a:srgbClr val="FF0000"/>
                </a:solidFill>
              </a:rPr>
              <a:t>软件纠错的六个阶段：</a:t>
            </a:r>
            <a:endParaRPr lang="en-US" altLang="zh-CN" b="1">
              <a:solidFill>
                <a:srgbClr val="FF0000"/>
              </a:solidFill>
            </a:endParaRPr>
          </a:p>
          <a:p>
            <a:pPr>
              <a:spcBef>
                <a:spcPts val="1200"/>
              </a:spcBef>
              <a:buNone/>
            </a:pPr>
            <a:r>
              <a:rPr lang="en-US" altLang="zh-CN" b="1"/>
              <a:t>	</a:t>
            </a:r>
            <a:r>
              <a:rPr lang="zh-CN" altLang="en-US" b="1"/>
              <a:t> </a:t>
            </a:r>
            <a:r>
              <a:rPr lang="en-US" altLang="zh-CN" b="1"/>
              <a:t>1. </a:t>
            </a:r>
            <a:r>
              <a:rPr lang="zh-CN" altLang="en-US" b="1"/>
              <a:t>这不可能。</a:t>
            </a:r>
            <a:endParaRPr lang="en-US" altLang="zh-CN" b="1"/>
          </a:p>
          <a:p>
            <a:pPr>
              <a:spcBef>
                <a:spcPts val="1200"/>
              </a:spcBef>
              <a:buNone/>
            </a:pPr>
            <a:r>
              <a:rPr lang="en-US" altLang="zh-CN" b="1"/>
              <a:t>	</a:t>
            </a:r>
            <a:r>
              <a:rPr lang="zh-CN" altLang="en-US" b="1"/>
              <a:t> </a:t>
            </a:r>
            <a:r>
              <a:rPr lang="en-US" altLang="zh-CN" b="1"/>
              <a:t>2. </a:t>
            </a:r>
            <a:r>
              <a:rPr lang="zh-CN" altLang="en-US" b="1"/>
              <a:t>我机器上就没事。</a:t>
            </a:r>
            <a:endParaRPr lang="en-US" altLang="zh-CN" b="1"/>
          </a:p>
          <a:p>
            <a:pPr>
              <a:spcBef>
                <a:spcPts val="1200"/>
              </a:spcBef>
              <a:buNone/>
            </a:pPr>
            <a:r>
              <a:rPr lang="en-US" altLang="zh-CN" b="1"/>
              <a:t>	</a:t>
            </a:r>
            <a:r>
              <a:rPr lang="zh-CN" altLang="en-US" b="1"/>
              <a:t> </a:t>
            </a:r>
            <a:r>
              <a:rPr lang="en-US" altLang="zh-CN" b="1"/>
              <a:t>3. </a:t>
            </a:r>
            <a:r>
              <a:rPr lang="zh-CN" altLang="en-US" b="1"/>
              <a:t>不应该呀。</a:t>
            </a:r>
            <a:endParaRPr lang="en-US" altLang="zh-CN" b="1"/>
          </a:p>
          <a:p>
            <a:pPr>
              <a:spcBef>
                <a:spcPts val="1200"/>
              </a:spcBef>
              <a:buNone/>
            </a:pPr>
            <a:r>
              <a:rPr lang="en-US" altLang="zh-CN" b="1"/>
              <a:t>	</a:t>
            </a:r>
            <a:r>
              <a:rPr lang="zh-CN" altLang="en-US" b="1"/>
              <a:t> </a:t>
            </a:r>
            <a:r>
              <a:rPr lang="en-US" altLang="zh-CN" b="1"/>
              <a:t>4. </a:t>
            </a:r>
            <a:r>
              <a:rPr lang="zh-CN" altLang="en-US" b="1"/>
              <a:t>为什么会出现这种问题？</a:t>
            </a:r>
            <a:endParaRPr lang="en-US" altLang="zh-CN" b="1"/>
          </a:p>
          <a:p>
            <a:pPr>
              <a:spcBef>
                <a:spcPts val="1200"/>
              </a:spcBef>
              <a:buNone/>
            </a:pPr>
            <a:r>
              <a:rPr lang="en-US" altLang="zh-CN" b="1"/>
              <a:t>	</a:t>
            </a:r>
            <a:r>
              <a:rPr lang="zh-CN" altLang="en-US" b="1"/>
              <a:t> </a:t>
            </a:r>
            <a:r>
              <a:rPr lang="en-US" altLang="zh-CN" b="1"/>
              <a:t>5. </a:t>
            </a:r>
            <a:r>
              <a:rPr lang="zh-CN" altLang="en-US" b="1"/>
              <a:t>噢，我明白了。</a:t>
            </a:r>
            <a:endParaRPr lang="en-US" altLang="zh-CN" b="1"/>
          </a:p>
          <a:p>
            <a:pPr>
              <a:spcBef>
                <a:spcPts val="1200"/>
              </a:spcBef>
              <a:buNone/>
            </a:pPr>
            <a:r>
              <a:rPr lang="en-US" altLang="zh-CN" b="1"/>
              <a:t>	</a:t>
            </a:r>
            <a:r>
              <a:rPr lang="zh-CN" altLang="en-US" b="1"/>
              <a:t> </a:t>
            </a:r>
            <a:r>
              <a:rPr lang="en-US" altLang="zh-CN" b="1"/>
              <a:t>6. </a:t>
            </a:r>
            <a:r>
              <a:rPr lang="zh-CN" altLang="en-US" b="1"/>
              <a:t>以前怎么就没问题？</a:t>
            </a:r>
            <a:endParaRPr lang="zh-CN" altLang="en-US" b="1">
              <a:solidFill>
                <a:srgbClr val="00FF00"/>
              </a:solidFill>
            </a:endParaRPr>
          </a:p>
        </p:txBody>
      </p:sp>
      <p:sp>
        <p:nvSpPr>
          <p:cNvPr id="9219"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97DFDAE-6624-4457-8CB6-DC21639F732A}"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6246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DB535A9-8CFF-47D8-A371-A4EC46B0BBCB}" type="slidenum">
              <a:rPr lang="zh-CN" altLang="en-US" b="0">
                <a:solidFill>
                  <a:srgbClr val="000000"/>
                </a:solidFill>
              </a:rPr>
            </a:fld>
            <a:endParaRPr lang="zh-CN" altLang="en-US" b="0">
              <a:solidFill>
                <a:srgbClr val="000000"/>
              </a:solidFill>
            </a:endParaRPr>
          </a:p>
        </p:txBody>
      </p:sp>
      <p:pic>
        <p:nvPicPr>
          <p:cNvPr id="62468" name="Picture 4"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175239" y="1189040"/>
            <a:ext cx="7704992" cy="29987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85000"/>
              </a:lnSpc>
              <a:buClr>
                <a:srgbClr val="0000FF"/>
              </a:buClr>
              <a:buFontTx/>
              <a:buAutoNum type="arabicPeriod"/>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指针与函数</a:t>
            </a:r>
            <a:r>
              <a:rPr lang="en-US" altLang="zh-CN" dirty="0">
                <a:solidFill>
                  <a:srgbClr val="333399"/>
                </a:solidFill>
                <a:latin typeface="Times New Roman" panose="02020603050405020304" pitchFamily="18" charset="0"/>
                <a:ea typeface="宋体" panose="02010600030101010101" pitchFamily="2" charset="-122"/>
              </a:rPr>
              <a:t> </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指针和数组</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动态内存分配</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字符串、字符数组和指针</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7">
                                            <p:txEl>
                                              <p:pRg st="3" end="3"/>
                                            </p:txEl>
                                          </p:spTgt>
                                        </p:tgtEl>
                                        <p:attrNameLst>
                                          <p:attrName>style.color</p:attrName>
                                        </p:attrNameLst>
                                      </p:cBhvr>
                                      <p:by>
                                        <p:hsl h="7200000" s="0" l="0"/>
                                      </p:by>
                                    </p:animClr>
                                    <p:animClr clrSpc="hsl" dir="cw">
                                      <p:cBhvr>
                                        <p:cTn id="7" dur="500" fill="hold"/>
                                        <p:tgtEl>
                                          <p:spTgt spid="7">
                                            <p:txEl>
                                              <p:pRg st="3" end="3"/>
                                            </p:txEl>
                                          </p:spTgt>
                                        </p:tgtEl>
                                        <p:attrNameLst>
                                          <p:attrName>fillcolor</p:attrName>
                                        </p:attrNameLst>
                                      </p:cBhvr>
                                      <p:by>
                                        <p:hsl h="7200000" s="0" l="0"/>
                                      </p:by>
                                    </p:animClr>
                                    <p:animClr clrSpc="hsl" dir="cw">
                                      <p:cBhvr>
                                        <p:cTn id="8" dur="500" fill="hold"/>
                                        <p:tgtEl>
                                          <p:spTgt spid="7">
                                            <p:txEl>
                                              <p:pRg st="3" end="3"/>
                                            </p:txEl>
                                          </p:spTgt>
                                        </p:tgtEl>
                                        <p:attrNameLst>
                                          <p:attrName>stroke.color</p:attrName>
                                        </p:attrNameLst>
                                      </p:cBhvr>
                                      <p:by>
                                        <p:hsl h="7200000" s="0" l="0"/>
                                      </p:by>
                                    </p:animClr>
                                    <p:set>
                                      <p:cBhvr>
                                        <p:cTn id="9" dur="500" fill="hold"/>
                                        <p:tgtEl>
                                          <p:spTgt spid="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684337" y="990600"/>
            <a:ext cx="8383465" cy="5113338"/>
          </a:xfrm>
        </p:spPr>
        <p:txBody>
          <a:bodyPr/>
          <a:lstStyle/>
          <a:p>
            <a:pPr algn="just">
              <a:lnSpc>
                <a:spcPts val="4800"/>
              </a:lnSpc>
            </a:pPr>
            <a:r>
              <a:rPr lang="zh-CN" altLang="en-US" b="1" dirty="0">
                <a:solidFill>
                  <a:srgbClr val="0000FF"/>
                </a:solidFill>
                <a:latin typeface="华文仿宋" panose="02010600040101010101" pitchFamily="2" charset="-122"/>
                <a:ea typeface="华文仿宋" panose="02010600040101010101" pitchFamily="2" charset="-122"/>
              </a:rPr>
              <a:t>数组与指针的关系</a:t>
            </a:r>
            <a:endParaRPr lang="zh-CN" altLang="en-US" b="1" dirty="0">
              <a:solidFill>
                <a:srgbClr val="0000FF"/>
              </a:solidFill>
              <a:latin typeface="华文仿宋" panose="02010600040101010101" pitchFamily="2" charset="-122"/>
              <a:ea typeface="华文仿宋" panose="02010600040101010101" pitchFamily="2" charset="-122"/>
            </a:endParaRPr>
          </a:p>
          <a:p>
            <a:pPr algn="just">
              <a:lnSpc>
                <a:spcPts val="4800"/>
              </a:lnSpc>
              <a:buNone/>
            </a:pPr>
            <a:r>
              <a:rPr lang="zh-CN" altLang="en-US" b="1" dirty="0">
                <a:latin typeface="华文仿宋" panose="02010600040101010101" pitchFamily="2" charset="-122"/>
                <a:ea typeface="华文仿宋" panose="02010600040101010101" pitchFamily="2" charset="-122"/>
              </a:rPr>
              <a:t>	    数组与指针关系密切，不仅指针可以用来访问数组，而且数组名可以当做指针来用。数组名实际上是一个常数指针</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不能修改其指向</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，它的值等于数组首元素地址。</a:t>
            </a:r>
            <a:endParaRPr lang="en-US" altLang="zh-CN" b="1" dirty="0">
              <a:latin typeface="华文仿宋" panose="02010600040101010101" pitchFamily="2" charset="-122"/>
              <a:ea typeface="华文仿宋" panose="02010600040101010101" pitchFamily="2" charset="-122"/>
            </a:endParaRPr>
          </a:p>
          <a:p>
            <a:pPr algn="just">
              <a:lnSpc>
                <a:spcPts val="4800"/>
              </a:lnSpc>
              <a:buNone/>
            </a:pPr>
            <a:r>
              <a:rPr lang="zh-CN" altLang="en-US" b="1" dirty="0">
                <a:solidFill>
                  <a:srgbClr val="FF0000"/>
                </a:solidFill>
                <a:latin typeface="宋体" panose="02010600030101010101" pitchFamily="2" charset="-122"/>
              </a:rPr>
              <a:t>例： </a:t>
            </a:r>
            <a:r>
              <a:rPr lang="en-US" altLang="zh-CN" dirty="0" err="1"/>
              <a:t>int</a:t>
            </a:r>
            <a:r>
              <a:rPr lang="en-US" altLang="zh-CN" dirty="0"/>
              <a:t> a[6],*p;</a:t>
            </a:r>
            <a:endParaRPr lang="en-US" altLang="zh-CN" dirty="0"/>
          </a:p>
          <a:p>
            <a:pPr algn="just">
              <a:lnSpc>
                <a:spcPts val="4800"/>
              </a:lnSpc>
              <a:buNone/>
            </a:pPr>
            <a:r>
              <a:rPr lang="en-US" altLang="zh-CN" dirty="0"/>
              <a:t>           p=a; </a:t>
            </a:r>
            <a:r>
              <a:rPr lang="en-US" altLang="zh-CN" dirty="0">
                <a:solidFill>
                  <a:srgbClr val="0000CC"/>
                </a:solidFill>
              </a:rPr>
              <a:t>/*</a:t>
            </a:r>
            <a:r>
              <a:rPr lang="zh-CN" altLang="en-US" b="1" dirty="0">
                <a:solidFill>
                  <a:srgbClr val="0000CC"/>
                </a:solidFill>
              </a:rPr>
              <a:t>等价于</a:t>
            </a:r>
            <a:r>
              <a:rPr lang="en-US" altLang="zh-CN" dirty="0">
                <a:solidFill>
                  <a:srgbClr val="0000CC"/>
                </a:solidFill>
              </a:rPr>
              <a:t>p=&amp;a[0]*/</a:t>
            </a:r>
            <a:endParaRPr lang="zh-CN" altLang="en-US" dirty="0">
              <a:solidFill>
                <a:srgbClr val="0000CC"/>
              </a:solidFill>
            </a:endParaRPr>
          </a:p>
        </p:txBody>
      </p:sp>
      <p:sp>
        <p:nvSpPr>
          <p:cNvPr id="6349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F9A9290-6B03-4ED1-AD8B-36AB90CC8BE9}" type="slidenum">
              <a:rPr lang="zh-CN" altLang="en-US" b="0">
                <a:solidFill>
                  <a:srgbClr val="000000"/>
                </a:solidFill>
              </a:rPr>
            </a:fld>
            <a:endParaRPr lang="zh-CN" altLang="en-US" b="0">
              <a:solidFill>
                <a:srgbClr val="000000"/>
              </a:solidFill>
            </a:endParaRPr>
          </a:p>
        </p:txBody>
      </p:sp>
      <p:sp>
        <p:nvSpPr>
          <p:cNvPr id="6" name="矩形 5"/>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306730" y="876154"/>
            <a:ext cx="4889989" cy="5040312"/>
          </a:xfrm>
        </p:spPr>
        <p:txBody>
          <a:bodyPr/>
          <a:lstStyle/>
          <a:p>
            <a:pPr eaLnBrk="1" hangingPunct="1">
              <a:lnSpc>
                <a:spcPct val="110000"/>
              </a:lnSpc>
              <a:spcBef>
                <a:spcPct val="0"/>
              </a:spcBef>
            </a:pPr>
            <a:r>
              <a:rPr lang="zh-CN" altLang="en-US" b="1" dirty="0">
                <a:latin typeface="Garamond" panose="02020404030301010803" charset="0"/>
                <a:ea typeface="楷体_GB2312" pitchFamily="49" charset="-122"/>
              </a:rPr>
              <a:t>指针也可当作数组名使用</a:t>
            </a:r>
            <a:endParaRPr lang="zh-CN" altLang="en-US" b="1" dirty="0">
              <a:latin typeface="Garamond" panose="02020404030301010803" charset="0"/>
              <a:ea typeface="楷体_GB2312" pitchFamily="49" charset="-122"/>
            </a:endParaRPr>
          </a:p>
          <a:p>
            <a:pPr lvl="1" eaLnBrk="1" hangingPunct="1">
              <a:spcBef>
                <a:spcPct val="0"/>
              </a:spcBef>
            </a:pPr>
            <a:r>
              <a:rPr lang="en-US" altLang="zh-CN" sz="3200" b="1" dirty="0">
                <a:solidFill>
                  <a:srgbClr val="0000FF"/>
                </a:solidFill>
                <a:ea typeface="楷体_GB2312" pitchFamily="49" charset="-122"/>
              </a:rPr>
              <a:t>short</a:t>
            </a:r>
            <a:r>
              <a:rPr lang="en-US" altLang="zh-CN" sz="3200" b="1" dirty="0">
                <a:solidFill>
                  <a:srgbClr val="000000"/>
                </a:solidFill>
                <a:ea typeface="楷体_GB2312" pitchFamily="49" charset="-122"/>
              </a:rPr>
              <a:t> *p, a[10];</a:t>
            </a:r>
            <a:br>
              <a:rPr lang="en-US" altLang="zh-CN" sz="3200" b="1" dirty="0">
                <a:solidFill>
                  <a:srgbClr val="000000"/>
                </a:solidFill>
                <a:ea typeface="楷体_GB2312" pitchFamily="49" charset="-122"/>
              </a:rPr>
            </a:br>
            <a:r>
              <a:rPr lang="en-US" altLang="zh-CN" sz="3200" b="1" dirty="0">
                <a:solidFill>
                  <a:srgbClr val="000000"/>
                </a:solidFill>
                <a:ea typeface="楷体_GB2312" pitchFamily="49" charset="-122"/>
              </a:rPr>
              <a:t>p = a;</a:t>
            </a:r>
            <a:endParaRPr lang="en-US" altLang="zh-CN" sz="3200" b="1" dirty="0">
              <a:ea typeface="楷体_GB2312" pitchFamily="49" charset="-122"/>
            </a:endParaRPr>
          </a:p>
          <a:p>
            <a:pPr eaLnBrk="1" hangingPunct="1">
              <a:spcBef>
                <a:spcPct val="0"/>
              </a:spcBef>
            </a:pPr>
            <a:r>
              <a:rPr lang="zh-CN" altLang="en-US" b="1" dirty="0">
                <a:latin typeface="Garamond" panose="02020404030301010803" charset="0"/>
                <a:ea typeface="楷体_GB2312" pitchFamily="49" charset="-122"/>
              </a:rPr>
              <a:t>数组元素的几种等价引用形式：</a:t>
            </a:r>
            <a:endParaRPr lang="zh-CN" altLang="en-US" b="1" dirty="0">
              <a:latin typeface="Garamond" panose="02020404030301010803" charset="0"/>
              <a:ea typeface="楷体_GB2312" pitchFamily="49" charset="-122"/>
            </a:endParaRPr>
          </a:p>
          <a:p>
            <a:pPr lvl="1" eaLnBrk="1" hangingPunct="1">
              <a:lnSpc>
                <a:spcPct val="70000"/>
              </a:lnSpc>
              <a:spcBef>
                <a:spcPct val="0"/>
              </a:spcBef>
              <a:buFontTx/>
              <a:buNone/>
            </a:pPr>
            <a:r>
              <a:rPr lang="en-US" altLang="zh-CN" sz="3600" b="1" dirty="0">
                <a:ea typeface="楷体_GB2312" pitchFamily="49" charset="-122"/>
              </a:rPr>
              <a:t>a[</a:t>
            </a:r>
            <a:r>
              <a:rPr lang="en-US" altLang="zh-CN" sz="3600" b="1" dirty="0" err="1">
                <a:ea typeface="楷体_GB2312" pitchFamily="49" charset="-122"/>
              </a:rPr>
              <a:t>i</a:t>
            </a:r>
            <a:r>
              <a:rPr lang="en-US" altLang="zh-CN" sz="3600" b="1" dirty="0">
                <a:ea typeface="楷体_GB2312" pitchFamily="49" charset="-122"/>
              </a:rPr>
              <a:t>]  </a:t>
            </a:r>
            <a:endParaRPr lang="en-US" altLang="zh-CN" sz="3600" b="1" dirty="0">
              <a:ea typeface="楷体_GB2312" pitchFamily="49" charset="-122"/>
            </a:endParaRPr>
          </a:p>
          <a:p>
            <a:pPr lvl="1" eaLnBrk="1" hangingPunct="1">
              <a:lnSpc>
                <a:spcPct val="70000"/>
              </a:lnSpc>
              <a:spcBef>
                <a:spcPct val="0"/>
              </a:spcBef>
              <a:buFontTx/>
              <a:buNone/>
            </a:pPr>
            <a:r>
              <a:rPr lang="en-US" altLang="zh-CN" sz="3600" b="1" dirty="0">
                <a:ea typeface="楷体_GB2312" pitchFamily="49" charset="-122"/>
              </a:rPr>
              <a:t>       *(</a:t>
            </a:r>
            <a:r>
              <a:rPr lang="en-US" altLang="zh-CN" sz="3600" b="1" dirty="0" err="1">
                <a:ea typeface="楷体_GB2312" pitchFamily="49" charset="-122"/>
              </a:rPr>
              <a:t>a+i</a:t>
            </a:r>
            <a:r>
              <a:rPr lang="en-US" altLang="zh-CN" sz="3600" b="1" dirty="0">
                <a:ea typeface="楷体_GB2312" pitchFamily="49" charset="-122"/>
              </a:rPr>
              <a:t>)  </a:t>
            </a:r>
            <a:endParaRPr lang="en-US" altLang="zh-CN" sz="3600" b="1" dirty="0">
              <a:ea typeface="楷体_GB2312" pitchFamily="49" charset="-122"/>
            </a:endParaRPr>
          </a:p>
          <a:p>
            <a:pPr lvl="1" eaLnBrk="1" hangingPunct="1">
              <a:lnSpc>
                <a:spcPct val="70000"/>
              </a:lnSpc>
              <a:spcBef>
                <a:spcPct val="0"/>
              </a:spcBef>
              <a:buFontTx/>
              <a:buNone/>
            </a:pPr>
            <a:r>
              <a:rPr lang="en-US" altLang="zh-CN" sz="3600" b="1" dirty="0">
                <a:ea typeface="楷体_GB2312" pitchFamily="49" charset="-122"/>
              </a:rPr>
              <a:t>                  p[</a:t>
            </a:r>
            <a:r>
              <a:rPr lang="en-US" altLang="zh-CN" sz="3600" b="1" dirty="0" err="1">
                <a:ea typeface="楷体_GB2312" pitchFamily="49" charset="-122"/>
              </a:rPr>
              <a:t>i</a:t>
            </a:r>
            <a:r>
              <a:rPr lang="en-US" altLang="zh-CN" sz="3600" b="1" dirty="0">
                <a:ea typeface="楷体_GB2312" pitchFamily="49" charset="-122"/>
              </a:rPr>
              <a:t>]</a:t>
            </a:r>
            <a:endParaRPr lang="en-US" altLang="zh-CN" sz="3600" b="1" dirty="0">
              <a:ea typeface="楷体_GB2312" pitchFamily="49" charset="-122"/>
            </a:endParaRPr>
          </a:p>
          <a:p>
            <a:pPr lvl="1" eaLnBrk="1" hangingPunct="1">
              <a:lnSpc>
                <a:spcPct val="70000"/>
              </a:lnSpc>
              <a:spcBef>
                <a:spcPct val="0"/>
              </a:spcBef>
              <a:buFontTx/>
              <a:buNone/>
            </a:pPr>
            <a:r>
              <a:rPr lang="en-US" altLang="zh-CN" sz="3600" b="1" dirty="0">
                <a:ea typeface="楷体_GB2312" pitchFamily="49" charset="-122"/>
              </a:rPr>
              <a:t>                          *(</a:t>
            </a:r>
            <a:r>
              <a:rPr lang="en-US" altLang="zh-CN" sz="3600" b="1" dirty="0" err="1">
                <a:ea typeface="楷体_GB2312" pitchFamily="49" charset="-122"/>
              </a:rPr>
              <a:t>p+i</a:t>
            </a:r>
            <a:r>
              <a:rPr lang="en-US" altLang="zh-CN" sz="3600" b="1" dirty="0">
                <a:ea typeface="楷体_GB2312" pitchFamily="49" charset="-122"/>
              </a:rPr>
              <a:t>)</a:t>
            </a:r>
            <a:endParaRPr lang="en-US" altLang="zh-CN" sz="3600" b="1" dirty="0">
              <a:ea typeface="楷体_GB2312" pitchFamily="49" charset="-122"/>
            </a:endParaRPr>
          </a:p>
        </p:txBody>
      </p:sp>
      <p:sp>
        <p:nvSpPr>
          <p:cNvPr id="64515" name="Slide Number Placeholder 60"/>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CE90396-F720-4CCC-A700-C673B926EFE5}" type="slidenum">
              <a:rPr lang="zh-CN" altLang="en-US" b="0">
                <a:solidFill>
                  <a:srgbClr val="000000"/>
                </a:solidFill>
              </a:rPr>
            </a:fld>
            <a:endParaRPr lang="zh-CN" altLang="en-US" b="0">
              <a:solidFill>
                <a:srgbClr val="000000"/>
              </a:solidFill>
            </a:endParaRPr>
          </a:p>
        </p:txBody>
      </p:sp>
      <p:grpSp>
        <p:nvGrpSpPr>
          <p:cNvPr id="64516" name="Group 4"/>
          <p:cNvGrpSpPr/>
          <p:nvPr/>
        </p:nvGrpSpPr>
        <p:grpSpPr bwMode="auto">
          <a:xfrm>
            <a:off x="5397012" y="268288"/>
            <a:ext cx="3245826" cy="2800350"/>
            <a:chOff x="3694" y="210"/>
            <a:chExt cx="2044" cy="1975"/>
          </a:xfrm>
        </p:grpSpPr>
        <p:sp>
          <p:nvSpPr>
            <p:cNvPr id="65573" name="Text Box 5"/>
            <p:cNvSpPr txBox="1">
              <a:spLocks noChangeArrowheads="1"/>
            </p:cNvSpPr>
            <p:nvPr/>
          </p:nvSpPr>
          <p:spPr bwMode="auto">
            <a:xfrm>
              <a:off x="4225" y="560"/>
              <a:ext cx="436" cy="1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5000"/>
                </a:spcBef>
                <a:spcAft>
                  <a:spcPts val="0"/>
                </a:spcAft>
                <a:defRPr/>
              </a:pPr>
              <a:r>
                <a:rPr kumimoji="1" lang="en-US" altLang="zh-CN" sz="1600" b="0">
                  <a:solidFill>
                    <a:srgbClr val="000000"/>
                  </a:solidFill>
                  <a:latin typeface="Calibri" panose="020F0502020204030204"/>
                </a:rPr>
                <a:t>6000</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6001</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6002</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6003</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6004</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6005</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6006</a:t>
              </a:r>
              <a:endParaRPr kumimoji="1" lang="en-US" altLang="zh-CN" sz="1600" b="0">
                <a:solidFill>
                  <a:srgbClr val="000000"/>
                </a:solidFill>
                <a:latin typeface="Calibri" panose="020F0502020204030204"/>
              </a:endParaRPr>
            </a:p>
            <a:p>
              <a:pPr eaLnBrk="1" fontAlgn="auto" hangingPunct="1">
                <a:spcBef>
                  <a:spcPct val="15000"/>
                </a:spcBef>
                <a:spcAft>
                  <a:spcPts val="0"/>
                </a:spcAft>
                <a:defRPr/>
              </a:pPr>
              <a:r>
                <a:rPr kumimoji="1" lang="en-US" altLang="zh-CN" sz="1600" b="0">
                  <a:solidFill>
                    <a:srgbClr val="000000"/>
                  </a:solidFill>
                  <a:latin typeface="Calibri" panose="020F0502020204030204"/>
                </a:rPr>
                <a:t>6007</a:t>
              </a:r>
              <a:endParaRPr kumimoji="1" lang="en-US" altLang="zh-CN" sz="1600" b="0">
                <a:solidFill>
                  <a:srgbClr val="000000"/>
                </a:solidFill>
                <a:latin typeface="Calibri" panose="020F0502020204030204"/>
              </a:endParaRPr>
            </a:p>
          </p:txBody>
        </p:sp>
        <p:grpSp>
          <p:nvGrpSpPr>
            <p:cNvPr id="64550" name="Group 6"/>
            <p:cNvGrpSpPr/>
            <p:nvPr/>
          </p:nvGrpSpPr>
          <p:grpSpPr bwMode="auto">
            <a:xfrm>
              <a:off x="4609" y="210"/>
              <a:ext cx="576" cy="1920"/>
              <a:chOff x="4752" y="576"/>
              <a:chExt cx="576" cy="1920"/>
            </a:xfrm>
          </p:grpSpPr>
          <p:sp>
            <p:nvSpPr>
              <p:cNvPr id="65587" name="Rectangle 7"/>
              <p:cNvSpPr>
                <a:spLocks noChangeArrowheads="1"/>
              </p:cNvSpPr>
              <p:nvPr/>
            </p:nvSpPr>
            <p:spPr bwMode="auto">
              <a:xfrm>
                <a:off x="4752" y="960"/>
                <a:ext cx="576" cy="193"/>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88" name="Rectangle 8"/>
              <p:cNvSpPr>
                <a:spLocks noChangeArrowheads="1"/>
              </p:cNvSpPr>
              <p:nvPr/>
            </p:nvSpPr>
            <p:spPr bwMode="auto">
              <a:xfrm>
                <a:off x="4752" y="1153"/>
                <a:ext cx="576" cy="191"/>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89" name="Rectangle 9"/>
              <p:cNvSpPr>
                <a:spLocks noChangeArrowheads="1"/>
              </p:cNvSpPr>
              <p:nvPr/>
            </p:nvSpPr>
            <p:spPr bwMode="auto">
              <a:xfrm>
                <a:off x="4752" y="1344"/>
                <a:ext cx="576" cy="193"/>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0" name="Rectangle 10"/>
              <p:cNvSpPr>
                <a:spLocks noChangeArrowheads="1"/>
              </p:cNvSpPr>
              <p:nvPr/>
            </p:nvSpPr>
            <p:spPr bwMode="auto">
              <a:xfrm>
                <a:off x="4752" y="1537"/>
                <a:ext cx="576" cy="191"/>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1" name="Rectangle 11"/>
              <p:cNvSpPr>
                <a:spLocks noChangeArrowheads="1"/>
              </p:cNvSpPr>
              <p:nvPr/>
            </p:nvSpPr>
            <p:spPr bwMode="auto">
              <a:xfrm>
                <a:off x="4752" y="1728"/>
                <a:ext cx="576" cy="193"/>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2" name="Rectangle 12"/>
              <p:cNvSpPr>
                <a:spLocks noChangeArrowheads="1"/>
              </p:cNvSpPr>
              <p:nvPr/>
            </p:nvSpPr>
            <p:spPr bwMode="auto">
              <a:xfrm>
                <a:off x="4752" y="1921"/>
                <a:ext cx="576" cy="191"/>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3" name="Rectangle 13"/>
              <p:cNvSpPr>
                <a:spLocks noChangeArrowheads="1"/>
              </p:cNvSpPr>
              <p:nvPr/>
            </p:nvSpPr>
            <p:spPr bwMode="auto">
              <a:xfrm>
                <a:off x="4752" y="2112"/>
                <a:ext cx="576" cy="193"/>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4" name="Rectangle 14"/>
              <p:cNvSpPr>
                <a:spLocks noChangeArrowheads="1"/>
              </p:cNvSpPr>
              <p:nvPr/>
            </p:nvSpPr>
            <p:spPr bwMode="auto">
              <a:xfrm>
                <a:off x="4752" y="2305"/>
                <a:ext cx="576" cy="191"/>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5" name="Rectangle 15"/>
              <p:cNvSpPr>
                <a:spLocks noChangeArrowheads="1"/>
              </p:cNvSpPr>
              <p:nvPr/>
            </p:nvSpPr>
            <p:spPr bwMode="auto">
              <a:xfrm>
                <a:off x="4752" y="769"/>
                <a:ext cx="576" cy="191"/>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96" name="Rectangle 16"/>
              <p:cNvSpPr>
                <a:spLocks noChangeArrowheads="1"/>
              </p:cNvSpPr>
              <p:nvPr/>
            </p:nvSpPr>
            <p:spPr bwMode="auto">
              <a:xfrm>
                <a:off x="4752" y="576"/>
                <a:ext cx="576" cy="193"/>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grpSp>
        <p:grpSp>
          <p:nvGrpSpPr>
            <p:cNvPr id="64551" name="Group 17"/>
            <p:cNvGrpSpPr/>
            <p:nvPr/>
          </p:nvGrpSpPr>
          <p:grpSpPr bwMode="auto">
            <a:xfrm>
              <a:off x="5210" y="546"/>
              <a:ext cx="528" cy="1548"/>
              <a:chOff x="5088" y="927"/>
              <a:chExt cx="528" cy="1548"/>
            </a:xfrm>
          </p:grpSpPr>
          <p:sp>
            <p:nvSpPr>
              <p:cNvPr id="65582" name="Text Box 18"/>
              <p:cNvSpPr txBox="1">
                <a:spLocks noChangeArrowheads="1"/>
              </p:cNvSpPr>
              <p:nvPr/>
            </p:nvSpPr>
            <p:spPr bwMode="auto">
              <a:xfrm>
                <a:off x="5184" y="927"/>
                <a:ext cx="432" cy="154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0000"/>
                  </a:spcBef>
                  <a:spcAft>
                    <a:spcPts val="0"/>
                  </a:spcAft>
                  <a:defRPr/>
                </a:pPr>
                <a:r>
                  <a:rPr kumimoji="1" lang="en-US" altLang="zh-CN" sz="2000" dirty="0">
                    <a:solidFill>
                      <a:srgbClr val="0033CC"/>
                    </a:solidFill>
                    <a:latin typeface="Calibri" panose="020F0502020204030204"/>
                  </a:rPr>
                  <a:t>a[0]</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a[1]</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sz="1600"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a[2]</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sz="1200"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a[3]</a:t>
                </a:r>
                <a:endParaRPr kumimoji="1" lang="en-US" altLang="zh-CN" sz="2000" dirty="0">
                  <a:solidFill>
                    <a:srgbClr val="0033CC"/>
                  </a:solidFill>
                  <a:latin typeface="Calibri" panose="020F0502020204030204"/>
                </a:endParaRPr>
              </a:p>
            </p:txBody>
          </p:sp>
          <p:sp>
            <p:nvSpPr>
              <p:cNvPr id="65583" name="AutoShape 19"/>
              <p:cNvSpPr/>
              <p:nvPr/>
            </p:nvSpPr>
            <p:spPr bwMode="auto">
              <a:xfrm>
                <a:off x="5088" y="1014"/>
                <a:ext cx="144" cy="274"/>
              </a:xfrm>
              <a:prstGeom prst="rightBrace">
                <a:avLst>
                  <a:gd name="adj1" fmla="val 16664"/>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84" name="AutoShape 20"/>
              <p:cNvSpPr/>
              <p:nvPr/>
            </p:nvSpPr>
            <p:spPr bwMode="auto">
              <a:xfrm>
                <a:off x="5088" y="1398"/>
                <a:ext cx="144" cy="274"/>
              </a:xfrm>
              <a:prstGeom prst="rightBrace">
                <a:avLst>
                  <a:gd name="adj1" fmla="val 16664"/>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85" name="AutoShape 21"/>
              <p:cNvSpPr/>
              <p:nvPr/>
            </p:nvSpPr>
            <p:spPr bwMode="auto">
              <a:xfrm>
                <a:off x="5088" y="1781"/>
                <a:ext cx="144" cy="278"/>
              </a:xfrm>
              <a:prstGeom prst="rightBrace">
                <a:avLst>
                  <a:gd name="adj1" fmla="val 16088"/>
                  <a:gd name="adj2" fmla="val 50000"/>
                </a:avLst>
              </a:prstGeom>
              <a:noFill/>
              <a:ln w="12700" cap="sq">
                <a:solidFill>
                  <a:srgbClr val="0033CC"/>
                </a:solidFill>
                <a:round/>
              </a:ln>
            </p:spPr>
            <p:txBody>
              <a:bodyPr anchor="ctr">
                <a:spAutoFit/>
              </a:bodyPr>
              <a:lstStyle/>
              <a:p>
                <a:pPr algn="ctr" eaLnBrk="1" fontAlgn="auto" hangingPunct="1">
                  <a:spcBef>
                    <a:spcPts val="0"/>
                  </a:spcBef>
                  <a:spcAft>
                    <a:spcPts val="0"/>
                  </a:spcAft>
                  <a:defRPr/>
                </a:pPr>
                <a:endParaRPr lang="zh-CN" altLang="en-US" b="0">
                  <a:solidFill>
                    <a:srgbClr val="0033CC"/>
                  </a:solidFill>
                  <a:latin typeface="Calibri" panose="020F0502020204030204"/>
                  <a:ea typeface="宋体" panose="02010600030101010101" pitchFamily="2" charset="-122"/>
                </a:endParaRPr>
              </a:p>
            </p:txBody>
          </p:sp>
          <p:sp>
            <p:nvSpPr>
              <p:cNvPr id="65586" name="AutoShape 22"/>
              <p:cNvSpPr/>
              <p:nvPr/>
            </p:nvSpPr>
            <p:spPr bwMode="auto">
              <a:xfrm>
                <a:off x="5088" y="2155"/>
                <a:ext cx="144" cy="278"/>
              </a:xfrm>
              <a:prstGeom prst="rightBrace">
                <a:avLst>
                  <a:gd name="adj1" fmla="val 16664"/>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grpSp>
        <p:sp>
          <p:nvSpPr>
            <p:cNvPr id="64552" name="Text Box 23"/>
            <p:cNvSpPr txBox="1">
              <a:spLocks noChangeArrowheads="1"/>
            </p:cNvSpPr>
            <p:nvPr/>
          </p:nvSpPr>
          <p:spPr bwMode="auto">
            <a:xfrm>
              <a:off x="3845" y="437"/>
              <a:ext cx="2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kumimoji="1" lang="en-US" altLang="zh-CN" sz="2400" dirty="0">
                  <a:solidFill>
                    <a:srgbClr val="0033CC"/>
                  </a:solidFill>
                </a:rPr>
                <a:t>a</a:t>
              </a:r>
              <a:endParaRPr kumimoji="1" lang="en-US" altLang="zh-CN" sz="2400" dirty="0">
                <a:solidFill>
                  <a:srgbClr val="0033CC"/>
                </a:solidFill>
              </a:endParaRPr>
            </a:p>
          </p:txBody>
        </p:sp>
        <p:sp>
          <p:nvSpPr>
            <p:cNvPr id="65577" name="Line 24"/>
            <p:cNvSpPr>
              <a:spLocks noChangeShapeType="1"/>
            </p:cNvSpPr>
            <p:nvPr/>
          </p:nvSpPr>
          <p:spPr bwMode="auto">
            <a:xfrm>
              <a:off x="4129" y="672"/>
              <a:ext cx="484"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78" name="Line 25"/>
            <p:cNvSpPr>
              <a:spLocks noChangeShapeType="1"/>
            </p:cNvSpPr>
            <p:nvPr/>
          </p:nvSpPr>
          <p:spPr bwMode="auto">
            <a:xfrm>
              <a:off x="4129" y="1069"/>
              <a:ext cx="484"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79" name="Line 26"/>
            <p:cNvSpPr>
              <a:spLocks noChangeShapeType="1"/>
            </p:cNvSpPr>
            <p:nvPr/>
          </p:nvSpPr>
          <p:spPr bwMode="auto">
            <a:xfrm>
              <a:off x="4148" y="1443"/>
              <a:ext cx="480"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80" name="Text Box 27"/>
            <p:cNvSpPr txBox="1">
              <a:spLocks noChangeArrowheads="1"/>
            </p:cNvSpPr>
            <p:nvPr/>
          </p:nvSpPr>
          <p:spPr bwMode="auto">
            <a:xfrm>
              <a:off x="3704" y="863"/>
              <a:ext cx="411" cy="326"/>
            </a:xfrm>
            <a:prstGeom prst="rect">
              <a:avLst/>
            </a:prstGeom>
            <a:noFill/>
            <a:ln>
              <a:noFill/>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dirty="0">
                  <a:solidFill>
                    <a:srgbClr val="0033CC"/>
                  </a:solidFill>
                  <a:latin typeface="Calibri" panose="020F0502020204030204"/>
                </a:rPr>
                <a:t>a+1</a:t>
              </a:r>
              <a:endParaRPr kumimoji="1" lang="en-US" altLang="zh-CN" sz="2400" dirty="0">
                <a:solidFill>
                  <a:srgbClr val="0033CC"/>
                </a:solidFill>
                <a:latin typeface="Calibri" panose="020F0502020204030204"/>
              </a:endParaRPr>
            </a:p>
          </p:txBody>
        </p:sp>
        <p:sp>
          <p:nvSpPr>
            <p:cNvPr id="65581" name="Text Box 28"/>
            <p:cNvSpPr txBox="1">
              <a:spLocks noChangeArrowheads="1"/>
            </p:cNvSpPr>
            <p:nvPr/>
          </p:nvSpPr>
          <p:spPr bwMode="auto">
            <a:xfrm>
              <a:off x="3694" y="1262"/>
              <a:ext cx="411" cy="326"/>
            </a:xfrm>
            <a:prstGeom prst="rect">
              <a:avLst/>
            </a:prstGeom>
            <a:noFill/>
            <a:ln>
              <a:noFill/>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dirty="0">
                  <a:solidFill>
                    <a:srgbClr val="0033CC"/>
                  </a:solidFill>
                  <a:latin typeface="Calibri" panose="020F0502020204030204"/>
                </a:rPr>
                <a:t>a+2</a:t>
              </a:r>
              <a:endParaRPr kumimoji="1" lang="en-US" altLang="zh-CN" sz="2400" dirty="0">
                <a:solidFill>
                  <a:srgbClr val="0033CC"/>
                </a:solidFill>
                <a:latin typeface="Calibri" panose="020F0502020204030204"/>
              </a:endParaRPr>
            </a:p>
          </p:txBody>
        </p:sp>
      </p:grpSp>
      <p:grpSp>
        <p:nvGrpSpPr>
          <p:cNvPr id="64517" name="Group 29"/>
          <p:cNvGrpSpPr/>
          <p:nvPr/>
        </p:nvGrpSpPr>
        <p:grpSpPr bwMode="auto">
          <a:xfrm>
            <a:off x="5561136" y="3151188"/>
            <a:ext cx="3568211" cy="3517900"/>
            <a:chOff x="3470" y="2001"/>
            <a:chExt cx="2248" cy="2301"/>
          </a:xfrm>
        </p:grpSpPr>
        <p:sp>
          <p:nvSpPr>
            <p:cNvPr id="65542" name="Text Box 30"/>
            <p:cNvSpPr txBox="1">
              <a:spLocks noChangeArrowheads="1"/>
            </p:cNvSpPr>
            <p:nvPr/>
          </p:nvSpPr>
          <p:spPr bwMode="auto">
            <a:xfrm>
              <a:off x="4230" y="2616"/>
              <a:ext cx="432" cy="168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5000"/>
                </a:spcBef>
                <a:spcAft>
                  <a:spcPts val="0"/>
                </a:spcAft>
                <a:defRPr/>
              </a:pPr>
              <a:r>
                <a:rPr kumimoji="1" lang="en-US" altLang="zh-CN">
                  <a:solidFill>
                    <a:srgbClr val="000000"/>
                  </a:solidFill>
                  <a:latin typeface="Calibri" panose="020F0502020204030204"/>
                </a:rPr>
                <a:t>6000</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6001</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6002</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6003</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6004</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6005</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6006</a:t>
              </a:r>
              <a:endParaRPr kumimoji="1" lang="en-US" altLang="zh-CN">
                <a:solidFill>
                  <a:srgbClr val="000000"/>
                </a:solidFill>
                <a:latin typeface="Calibri" panose="020F0502020204030204"/>
              </a:endParaRPr>
            </a:p>
            <a:p>
              <a:pPr eaLnBrk="1" fontAlgn="auto" hangingPunct="1">
                <a:spcBef>
                  <a:spcPct val="15000"/>
                </a:spcBef>
                <a:spcAft>
                  <a:spcPts val="0"/>
                </a:spcAft>
                <a:defRPr/>
              </a:pPr>
              <a:r>
                <a:rPr kumimoji="1" lang="en-US" altLang="zh-CN">
                  <a:solidFill>
                    <a:srgbClr val="000000"/>
                  </a:solidFill>
                  <a:latin typeface="Calibri" panose="020F0502020204030204"/>
                </a:rPr>
                <a:t>6007</a:t>
              </a:r>
              <a:endParaRPr kumimoji="1" lang="en-US" altLang="zh-CN">
                <a:solidFill>
                  <a:srgbClr val="000000"/>
                </a:solidFill>
                <a:latin typeface="Calibri" panose="020F0502020204030204"/>
              </a:endParaRPr>
            </a:p>
          </p:txBody>
        </p:sp>
        <p:grpSp>
          <p:nvGrpSpPr>
            <p:cNvPr id="64519" name="Group 31"/>
            <p:cNvGrpSpPr/>
            <p:nvPr/>
          </p:nvGrpSpPr>
          <p:grpSpPr bwMode="auto">
            <a:xfrm>
              <a:off x="4614" y="2265"/>
              <a:ext cx="576" cy="1920"/>
              <a:chOff x="4752" y="576"/>
              <a:chExt cx="576" cy="1920"/>
            </a:xfrm>
          </p:grpSpPr>
          <p:sp>
            <p:nvSpPr>
              <p:cNvPr id="65563" name="Rectangle 32"/>
              <p:cNvSpPr>
                <a:spLocks noChangeArrowheads="1"/>
              </p:cNvSpPr>
              <p:nvPr/>
            </p:nvSpPr>
            <p:spPr bwMode="auto">
              <a:xfrm>
                <a:off x="4752" y="960"/>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4" name="Rectangle 33"/>
              <p:cNvSpPr>
                <a:spLocks noChangeArrowheads="1"/>
              </p:cNvSpPr>
              <p:nvPr/>
            </p:nvSpPr>
            <p:spPr bwMode="auto">
              <a:xfrm>
                <a:off x="4752" y="1152"/>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5" name="Rectangle 34"/>
              <p:cNvSpPr>
                <a:spLocks noChangeArrowheads="1"/>
              </p:cNvSpPr>
              <p:nvPr/>
            </p:nvSpPr>
            <p:spPr bwMode="auto">
              <a:xfrm>
                <a:off x="4752" y="1344"/>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6" name="Rectangle 35"/>
              <p:cNvSpPr>
                <a:spLocks noChangeArrowheads="1"/>
              </p:cNvSpPr>
              <p:nvPr/>
            </p:nvSpPr>
            <p:spPr bwMode="auto">
              <a:xfrm>
                <a:off x="4752" y="1536"/>
                <a:ext cx="576" cy="189"/>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7" name="Rectangle 36"/>
              <p:cNvSpPr>
                <a:spLocks noChangeArrowheads="1"/>
              </p:cNvSpPr>
              <p:nvPr/>
            </p:nvSpPr>
            <p:spPr bwMode="auto">
              <a:xfrm>
                <a:off x="4752" y="1725"/>
                <a:ext cx="576" cy="190"/>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8" name="Rectangle 37"/>
              <p:cNvSpPr>
                <a:spLocks noChangeArrowheads="1"/>
              </p:cNvSpPr>
              <p:nvPr/>
            </p:nvSpPr>
            <p:spPr bwMode="auto">
              <a:xfrm>
                <a:off x="4752" y="1915"/>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9" name="Rectangle 38"/>
              <p:cNvSpPr>
                <a:spLocks noChangeArrowheads="1"/>
              </p:cNvSpPr>
              <p:nvPr/>
            </p:nvSpPr>
            <p:spPr bwMode="auto">
              <a:xfrm>
                <a:off x="4752" y="2107"/>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70" name="Rectangle 39"/>
              <p:cNvSpPr>
                <a:spLocks noChangeArrowheads="1"/>
              </p:cNvSpPr>
              <p:nvPr/>
            </p:nvSpPr>
            <p:spPr bwMode="auto">
              <a:xfrm>
                <a:off x="4752" y="2304"/>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71" name="Rectangle 40"/>
              <p:cNvSpPr>
                <a:spLocks noChangeArrowheads="1"/>
              </p:cNvSpPr>
              <p:nvPr/>
            </p:nvSpPr>
            <p:spPr bwMode="auto">
              <a:xfrm>
                <a:off x="4752" y="768"/>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72" name="Rectangle 41"/>
              <p:cNvSpPr>
                <a:spLocks noChangeArrowheads="1"/>
              </p:cNvSpPr>
              <p:nvPr/>
            </p:nvSpPr>
            <p:spPr bwMode="auto">
              <a:xfrm>
                <a:off x="4752" y="576"/>
                <a:ext cx="576" cy="192"/>
              </a:xfrm>
              <a:prstGeom prst="rect">
                <a:avLst/>
              </a:prstGeom>
              <a:solidFill>
                <a:schemeClr val="bg2">
                  <a:alpha val="20000"/>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grpSp>
        <p:grpSp>
          <p:nvGrpSpPr>
            <p:cNvPr id="64520" name="Group 42"/>
            <p:cNvGrpSpPr/>
            <p:nvPr/>
          </p:nvGrpSpPr>
          <p:grpSpPr bwMode="auto">
            <a:xfrm>
              <a:off x="5190" y="2601"/>
              <a:ext cx="528" cy="1590"/>
              <a:chOff x="5088" y="927"/>
              <a:chExt cx="528" cy="1590"/>
            </a:xfrm>
          </p:grpSpPr>
          <p:sp>
            <p:nvSpPr>
              <p:cNvPr id="65558" name="Text Box 43"/>
              <p:cNvSpPr txBox="1">
                <a:spLocks noChangeArrowheads="1"/>
              </p:cNvSpPr>
              <p:nvPr/>
            </p:nvSpPr>
            <p:spPr bwMode="auto">
              <a:xfrm>
                <a:off x="5184" y="927"/>
                <a:ext cx="432" cy="15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0000"/>
                  </a:spcBef>
                  <a:spcAft>
                    <a:spcPts val="0"/>
                  </a:spcAft>
                  <a:defRPr/>
                </a:pPr>
                <a:r>
                  <a:rPr kumimoji="1" lang="en-US" altLang="zh-CN" sz="2000" dirty="0">
                    <a:solidFill>
                      <a:srgbClr val="0033CC"/>
                    </a:solidFill>
                    <a:latin typeface="Calibri" panose="020F0502020204030204"/>
                  </a:rPr>
                  <a:t>a[0]</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a[1]</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a[2]</a:t>
                </a: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endParaRPr kumimoji="1" lang="en-US" altLang="zh-CN" sz="2000" dirty="0">
                  <a:solidFill>
                    <a:srgbClr val="0033CC"/>
                  </a:solidFill>
                  <a:latin typeface="Calibri" panose="020F0502020204030204"/>
                </a:endParaRPr>
              </a:p>
              <a:p>
                <a:pPr eaLnBrk="1" fontAlgn="auto" hangingPunct="1">
                  <a:spcBef>
                    <a:spcPct val="10000"/>
                  </a:spcBef>
                  <a:spcAft>
                    <a:spcPts val="0"/>
                  </a:spcAft>
                  <a:defRPr/>
                </a:pPr>
                <a:r>
                  <a:rPr kumimoji="1" lang="en-US" altLang="zh-CN" sz="2000" dirty="0">
                    <a:solidFill>
                      <a:srgbClr val="0033CC"/>
                    </a:solidFill>
                    <a:latin typeface="Calibri" panose="020F0502020204030204"/>
                  </a:rPr>
                  <a:t>a[3]</a:t>
                </a:r>
                <a:endParaRPr kumimoji="1" lang="en-US" altLang="zh-CN" sz="2000" dirty="0">
                  <a:solidFill>
                    <a:srgbClr val="0033CC"/>
                  </a:solidFill>
                  <a:latin typeface="Calibri" panose="020F0502020204030204"/>
                </a:endParaRPr>
              </a:p>
            </p:txBody>
          </p:sp>
          <p:sp>
            <p:nvSpPr>
              <p:cNvPr id="65559" name="AutoShape 44"/>
              <p:cNvSpPr/>
              <p:nvPr/>
            </p:nvSpPr>
            <p:spPr bwMode="auto">
              <a:xfrm>
                <a:off x="5088" y="1024"/>
                <a:ext cx="144" cy="256"/>
              </a:xfrm>
              <a:prstGeom prst="rightBrace">
                <a:avLst>
                  <a:gd name="adj1" fmla="val 16667"/>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0" name="AutoShape 45"/>
              <p:cNvSpPr/>
              <p:nvPr/>
            </p:nvSpPr>
            <p:spPr bwMode="auto">
              <a:xfrm>
                <a:off x="5088" y="1408"/>
                <a:ext cx="144" cy="256"/>
              </a:xfrm>
              <a:prstGeom prst="rightBrace">
                <a:avLst>
                  <a:gd name="adj1" fmla="val 16667"/>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1" name="AutoShape 46"/>
              <p:cNvSpPr/>
              <p:nvPr/>
            </p:nvSpPr>
            <p:spPr bwMode="auto">
              <a:xfrm>
                <a:off x="5088" y="1791"/>
                <a:ext cx="144" cy="256"/>
              </a:xfrm>
              <a:prstGeom prst="rightBrace">
                <a:avLst>
                  <a:gd name="adj1" fmla="val 16667"/>
                  <a:gd name="adj2" fmla="val 50000"/>
                </a:avLst>
              </a:prstGeom>
              <a:noFill/>
              <a:ln w="12700" cap="sq">
                <a:solidFill>
                  <a:srgbClr val="0033CC"/>
                </a:solidFill>
                <a:round/>
              </a:ln>
            </p:spPr>
            <p:txBody>
              <a:bodyPr anchor="ctr">
                <a:spAutoFit/>
              </a:bodyP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62" name="AutoShape 47"/>
              <p:cNvSpPr/>
              <p:nvPr/>
            </p:nvSpPr>
            <p:spPr bwMode="auto">
              <a:xfrm>
                <a:off x="5088" y="2166"/>
                <a:ext cx="144" cy="256"/>
              </a:xfrm>
              <a:prstGeom prst="rightBrace">
                <a:avLst>
                  <a:gd name="adj1" fmla="val 14873"/>
                  <a:gd name="adj2" fmla="val 50000"/>
                </a:avLst>
              </a:prstGeom>
              <a:noFill/>
              <a:ln w="12700" cap="sq">
                <a:solidFill>
                  <a:srgbClr val="0033CC"/>
                </a:solidFill>
                <a:round/>
              </a:ln>
            </p:spPr>
            <p:txBody>
              <a:bodyPr anchor="ctr">
                <a:spAutoFit/>
              </a:bodyPr>
              <a:lstStyle/>
              <a:p>
                <a:pPr algn="ctr" eaLnBrk="1" fontAlgn="auto" hangingPunct="1">
                  <a:spcBef>
                    <a:spcPts val="0"/>
                  </a:spcBef>
                  <a:spcAft>
                    <a:spcPts val="0"/>
                  </a:spcAft>
                  <a:defRPr/>
                </a:pPr>
                <a:endParaRPr lang="zh-CN" altLang="en-US" b="0">
                  <a:solidFill>
                    <a:srgbClr val="0033CC"/>
                  </a:solidFill>
                  <a:latin typeface="Calibri" panose="020F0502020204030204"/>
                  <a:ea typeface="宋体" panose="02010600030101010101" pitchFamily="2" charset="-122"/>
                </a:endParaRPr>
              </a:p>
            </p:txBody>
          </p:sp>
        </p:grpSp>
        <p:sp>
          <p:nvSpPr>
            <p:cNvPr id="64521" name="Text Box 48"/>
            <p:cNvSpPr txBox="1">
              <a:spLocks noChangeArrowheads="1"/>
            </p:cNvSpPr>
            <p:nvPr/>
          </p:nvSpPr>
          <p:spPr bwMode="auto">
            <a:xfrm>
              <a:off x="3882" y="2552"/>
              <a:ext cx="24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kumimoji="1" lang="en-US" altLang="zh-CN" sz="2800">
                  <a:solidFill>
                    <a:srgbClr val="0033CC"/>
                  </a:solidFill>
                </a:rPr>
                <a:t>a</a:t>
              </a:r>
              <a:endParaRPr kumimoji="1" lang="en-US" altLang="zh-CN" sz="2800">
                <a:solidFill>
                  <a:srgbClr val="0033CC"/>
                </a:solidFill>
              </a:endParaRPr>
            </a:p>
          </p:txBody>
        </p:sp>
        <p:sp>
          <p:nvSpPr>
            <p:cNvPr id="65546" name="Line 49"/>
            <p:cNvSpPr>
              <a:spLocks noChangeShapeType="1"/>
            </p:cNvSpPr>
            <p:nvPr/>
          </p:nvSpPr>
          <p:spPr bwMode="auto">
            <a:xfrm>
              <a:off x="4134" y="2743"/>
              <a:ext cx="480"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grpSp>
          <p:nvGrpSpPr>
            <p:cNvPr id="64523" name="Group 50"/>
            <p:cNvGrpSpPr/>
            <p:nvPr/>
          </p:nvGrpSpPr>
          <p:grpSpPr bwMode="auto">
            <a:xfrm>
              <a:off x="3470" y="2001"/>
              <a:ext cx="1144" cy="681"/>
              <a:chOff x="3648" y="-69"/>
              <a:chExt cx="1008" cy="870"/>
            </a:xfrm>
          </p:grpSpPr>
          <p:grpSp>
            <p:nvGrpSpPr>
              <p:cNvPr id="64528" name="Group 51"/>
              <p:cNvGrpSpPr/>
              <p:nvPr/>
            </p:nvGrpSpPr>
            <p:grpSpPr bwMode="auto">
              <a:xfrm>
                <a:off x="3648" y="182"/>
                <a:ext cx="1008" cy="619"/>
                <a:chOff x="3648" y="182"/>
                <a:chExt cx="1008" cy="619"/>
              </a:xfrm>
            </p:grpSpPr>
            <p:sp>
              <p:nvSpPr>
                <p:cNvPr id="65554" name="Rectangle 52"/>
                <p:cNvSpPr>
                  <a:spLocks noChangeArrowheads="1"/>
                </p:cNvSpPr>
                <p:nvPr/>
              </p:nvSpPr>
              <p:spPr bwMode="auto">
                <a:xfrm flipV="1">
                  <a:off x="3648" y="182"/>
                  <a:ext cx="528" cy="202"/>
                </a:xfrm>
                <a:prstGeom prst="rect">
                  <a:avLst/>
                </a:prstGeom>
                <a:solidFill>
                  <a:schemeClr val="bg2">
                    <a:alpha val="30196"/>
                  </a:schemeClr>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55" name="Line 53"/>
                <p:cNvSpPr>
                  <a:spLocks noChangeShapeType="1"/>
                </p:cNvSpPr>
                <p:nvPr/>
              </p:nvSpPr>
              <p:spPr bwMode="auto">
                <a:xfrm>
                  <a:off x="4272" y="321"/>
                  <a:ext cx="0" cy="480"/>
                </a:xfrm>
                <a:prstGeom prst="line">
                  <a:avLst/>
                </a:prstGeom>
                <a:noFill/>
                <a:ln w="57150" cap="sq">
                  <a:solidFill>
                    <a:srgbClr val="000080"/>
                  </a:solidFill>
                  <a:round/>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56" name="Line 54"/>
                <p:cNvSpPr>
                  <a:spLocks noChangeShapeType="1"/>
                </p:cNvSpPr>
                <p:nvPr/>
              </p:nvSpPr>
              <p:spPr bwMode="auto">
                <a:xfrm>
                  <a:off x="4272" y="801"/>
                  <a:ext cx="384" cy="0"/>
                </a:xfrm>
                <a:prstGeom prst="line">
                  <a:avLst/>
                </a:prstGeom>
                <a:noFill/>
                <a:ln w="57150" cap="sq">
                  <a:solidFill>
                    <a:srgbClr val="000080"/>
                  </a:solidFill>
                  <a:round/>
                  <a:headEnd type="none" w="sm" len="sm"/>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57" name="Line 55"/>
                <p:cNvSpPr>
                  <a:spLocks noChangeShapeType="1"/>
                </p:cNvSpPr>
                <p:nvPr/>
              </p:nvSpPr>
              <p:spPr bwMode="auto">
                <a:xfrm>
                  <a:off x="4176" y="321"/>
                  <a:ext cx="96" cy="0"/>
                </a:xfrm>
                <a:prstGeom prst="line">
                  <a:avLst/>
                </a:prstGeom>
                <a:noFill/>
                <a:ln w="57150" cap="sq">
                  <a:solidFill>
                    <a:srgbClr val="000080"/>
                  </a:solidFill>
                  <a:round/>
                  <a:headEnd type="none" w="sm" len="sm"/>
                  <a:tailEnd type="none" w="sm" len="sm"/>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grpSp>
          <p:sp>
            <p:nvSpPr>
              <p:cNvPr id="64529" name="Text Box 56"/>
              <p:cNvSpPr txBox="1">
                <a:spLocks noChangeArrowheads="1"/>
              </p:cNvSpPr>
              <p:nvPr/>
            </p:nvSpPr>
            <p:spPr bwMode="auto">
              <a:xfrm>
                <a:off x="4165" y="-69"/>
                <a:ext cx="251" cy="386"/>
              </a:xfrm>
              <a:prstGeom prst="rect">
                <a:avLst/>
              </a:prstGeom>
              <a:solidFill>
                <a:schemeClr val="bg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00"/>
                    </a:solidFill>
                  </a:rPr>
                  <a:t>p</a:t>
                </a:r>
                <a:endParaRPr kumimoji="1" lang="en-US" altLang="zh-CN" sz="2400">
                  <a:solidFill>
                    <a:srgbClr val="000000"/>
                  </a:solidFill>
                </a:endParaRPr>
              </a:p>
            </p:txBody>
          </p:sp>
        </p:grpSp>
        <p:sp>
          <p:nvSpPr>
            <p:cNvPr id="65548" name="Line 57"/>
            <p:cNvSpPr>
              <a:spLocks noChangeShapeType="1"/>
            </p:cNvSpPr>
            <p:nvPr/>
          </p:nvSpPr>
          <p:spPr bwMode="auto">
            <a:xfrm>
              <a:off x="4130" y="3107"/>
              <a:ext cx="480"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49" name="Line 58"/>
            <p:cNvSpPr>
              <a:spLocks noChangeShapeType="1"/>
            </p:cNvSpPr>
            <p:nvPr/>
          </p:nvSpPr>
          <p:spPr bwMode="auto">
            <a:xfrm>
              <a:off x="4130" y="3486"/>
              <a:ext cx="480" cy="0"/>
            </a:xfrm>
            <a:prstGeom prst="line">
              <a:avLst/>
            </a:prstGeom>
            <a:noFill/>
            <a:ln w="57150" cap="sq">
              <a:solidFill>
                <a:srgbClr val="993300"/>
              </a:solidFill>
              <a:round/>
              <a:tailEnd type="triangle" w="med" len="med"/>
            </a:ln>
          </p:spPr>
          <p:txBody>
            <a:bodyPr wrap="none" anchor="ctr"/>
            <a:lstStyle/>
            <a:p>
              <a:pPr eaLnBrk="1" fontAlgn="auto" hangingPunct="1">
                <a:spcBef>
                  <a:spcPts val="0"/>
                </a:spcBef>
                <a:spcAft>
                  <a:spcPts val="0"/>
                </a:spcAft>
                <a:defRPr/>
              </a:pPr>
              <a:endParaRPr lang="zh-CN" altLang="en-US" b="0">
                <a:solidFill>
                  <a:srgbClr val="000000"/>
                </a:solidFill>
                <a:latin typeface="Calibri" panose="020F0502020204030204"/>
                <a:ea typeface="宋体" panose="02010600030101010101" pitchFamily="2" charset="-122"/>
              </a:endParaRPr>
            </a:p>
          </p:txBody>
        </p:sp>
        <p:sp>
          <p:nvSpPr>
            <p:cNvPr id="65550" name="Text Box 59"/>
            <p:cNvSpPr txBox="1">
              <a:spLocks noChangeArrowheads="1"/>
            </p:cNvSpPr>
            <p:nvPr/>
          </p:nvSpPr>
          <p:spPr bwMode="auto">
            <a:xfrm>
              <a:off x="3695" y="2954"/>
              <a:ext cx="427" cy="302"/>
            </a:xfrm>
            <a:prstGeom prst="rect">
              <a:avLst/>
            </a:prstGeom>
            <a:noFill/>
            <a:ln>
              <a:noFill/>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dirty="0">
                  <a:solidFill>
                    <a:srgbClr val="0033CC"/>
                  </a:solidFill>
                  <a:latin typeface="Calibri" panose="020F0502020204030204"/>
                </a:rPr>
                <a:t>p++</a:t>
              </a:r>
              <a:endParaRPr kumimoji="1" lang="en-US" altLang="zh-CN" sz="2400" dirty="0">
                <a:solidFill>
                  <a:srgbClr val="0033CC"/>
                </a:solidFill>
                <a:latin typeface="Calibri" panose="020F0502020204030204"/>
              </a:endParaRPr>
            </a:p>
          </p:txBody>
        </p:sp>
        <p:sp>
          <p:nvSpPr>
            <p:cNvPr id="65551" name="Text Box 60"/>
            <p:cNvSpPr txBox="1">
              <a:spLocks noChangeArrowheads="1"/>
            </p:cNvSpPr>
            <p:nvPr/>
          </p:nvSpPr>
          <p:spPr bwMode="auto">
            <a:xfrm>
              <a:off x="3703" y="3344"/>
              <a:ext cx="429" cy="302"/>
            </a:xfrm>
            <a:prstGeom prst="rect">
              <a:avLst/>
            </a:prstGeom>
            <a:noFill/>
            <a:ln>
              <a:noFill/>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dirty="0">
                  <a:solidFill>
                    <a:srgbClr val="0033CC"/>
                  </a:solidFill>
                  <a:latin typeface="Calibri" panose="020F0502020204030204"/>
                </a:rPr>
                <a:t>p++</a:t>
              </a:r>
              <a:endParaRPr kumimoji="1" lang="en-US" altLang="zh-CN" sz="2400" dirty="0">
                <a:solidFill>
                  <a:srgbClr val="0033CC"/>
                </a:solidFill>
                <a:latin typeface="Calibri" panose="020F0502020204030204"/>
              </a:endParaRPr>
            </a:p>
          </p:txBody>
        </p:sp>
      </p:grpSp>
    </p:spTree>
  </p:cSld>
  <p:clrMapOvr>
    <a:masterClrMapping/>
  </p:clrMapOvr>
  <p:transition>
    <p:strips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992066" y="2133600"/>
            <a:ext cx="3815862" cy="4319588"/>
          </a:xfrm>
        </p:spPr>
        <p:txBody>
          <a:bodyPr/>
          <a:lstStyle/>
          <a:p>
            <a:pPr algn="just" eaLnBrk="1" hangingPunct="1">
              <a:lnSpc>
                <a:spcPct val="60000"/>
              </a:lnSpc>
              <a:buFontTx/>
              <a:buNone/>
            </a:pPr>
            <a:r>
              <a:rPr lang="en-US" altLang="zh-CN" sz="2800" b="1" dirty="0" err="1"/>
              <a:t>int</a:t>
            </a:r>
            <a:r>
              <a:rPr lang="en-US" altLang="zh-CN" sz="2800" b="1" dirty="0"/>
              <a:t> main( )</a:t>
            </a:r>
            <a:endParaRPr lang="en-US" altLang="zh-CN" sz="2800" b="1" dirty="0"/>
          </a:p>
          <a:p>
            <a:pPr algn="just" eaLnBrk="1" hangingPunct="1">
              <a:lnSpc>
                <a:spcPct val="60000"/>
              </a:lnSpc>
              <a:buFontTx/>
              <a:buNone/>
            </a:pPr>
            <a:r>
              <a:rPr lang="en-US" altLang="zh-CN" sz="2800" b="1" dirty="0"/>
              <a:t>{</a:t>
            </a:r>
            <a:endParaRPr lang="en-US" altLang="zh-CN" sz="2800" b="1" dirty="0"/>
          </a:p>
          <a:p>
            <a:pPr algn="just" eaLnBrk="1" hangingPunct="1">
              <a:lnSpc>
                <a:spcPct val="60000"/>
              </a:lnSpc>
              <a:buFontTx/>
              <a:buNone/>
            </a:pPr>
            <a:r>
              <a:rPr lang="en-US" altLang="zh-CN" sz="2800" b="1" dirty="0"/>
              <a:t>    </a:t>
            </a:r>
            <a:r>
              <a:rPr lang="en-US" altLang="zh-CN" sz="2800" b="1" dirty="0" err="1"/>
              <a:t>int</a:t>
            </a:r>
            <a:r>
              <a:rPr lang="en-US" altLang="zh-CN" sz="2800" b="1" dirty="0"/>
              <a:t>  a[10];</a:t>
            </a:r>
            <a:endParaRPr lang="en-US" altLang="zh-CN" sz="2800" b="1" dirty="0"/>
          </a:p>
          <a:p>
            <a:pPr algn="just" eaLnBrk="1" hangingPunct="1">
              <a:lnSpc>
                <a:spcPct val="60000"/>
              </a:lnSpc>
              <a:buFontTx/>
              <a:buNone/>
            </a:pPr>
            <a:r>
              <a:rPr lang="en-US" altLang="zh-CN" sz="2800" b="1" dirty="0"/>
              <a:t>    </a:t>
            </a:r>
            <a:r>
              <a:rPr lang="en-US" altLang="zh-CN" sz="2800" b="1" dirty="0" err="1"/>
              <a:t>int</a:t>
            </a:r>
            <a:r>
              <a:rPr lang="en-US" altLang="zh-CN" sz="2800" b="1" dirty="0"/>
              <a:t>  </a:t>
            </a:r>
            <a:r>
              <a:rPr lang="en-US" altLang="zh-CN" sz="2800" b="1" dirty="0" err="1"/>
              <a:t>i</a:t>
            </a:r>
            <a:r>
              <a:rPr lang="en-US" altLang="zh-CN" sz="2800" b="1" dirty="0"/>
              <a:t>;</a:t>
            </a:r>
            <a:endParaRPr lang="en-US" altLang="zh-CN" sz="2800" b="1" dirty="0"/>
          </a:p>
          <a:p>
            <a:pPr algn="just" eaLnBrk="1" hangingPunct="1">
              <a:lnSpc>
                <a:spcPct val="60000"/>
              </a:lnSpc>
              <a:buFontTx/>
              <a:buNone/>
            </a:pPr>
            <a:endParaRPr lang="en-US" altLang="zh-CN" sz="2800" b="1" dirty="0"/>
          </a:p>
          <a:p>
            <a:pPr algn="just" eaLnBrk="1" hangingPunct="1">
              <a:lnSpc>
                <a:spcPct val="60000"/>
              </a:lnSpc>
              <a:buFontTx/>
              <a:buNone/>
            </a:pPr>
            <a:r>
              <a:rPr lang="en-US" altLang="zh-CN" sz="2800" b="1" dirty="0"/>
              <a:t>    for (</a:t>
            </a:r>
            <a:r>
              <a:rPr lang="en-US" altLang="zh-CN" sz="2800" b="1" dirty="0" err="1"/>
              <a:t>i</a:t>
            </a:r>
            <a:r>
              <a:rPr lang="en-US" altLang="zh-CN" sz="2800" b="1" dirty="0"/>
              <a:t>=0; </a:t>
            </a:r>
            <a:r>
              <a:rPr lang="en-US" altLang="zh-CN" sz="2800" b="1" dirty="0" err="1"/>
              <a:t>i</a:t>
            </a:r>
            <a:r>
              <a:rPr lang="en-US" altLang="zh-CN" sz="2800" b="1" dirty="0"/>
              <a:t>&lt;10; </a:t>
            </a:r>
            <a:r>
              <a:rPr lang="en-US" altLang="zh-CN" sz="2800" b="1" dirty="0" err="1"/>
              <a:t>i</a:t>
            </a:r>
            <a:r>
              <a:rPr lang="en-US" altLang="zh-CN" sz="2800" b="1" dirty="0"/>
              <a:t>++)</a:t>
            </a:r>
            <a:endParaRPr lang="en-US" altLang="zh-CN" sz="2800" b="1" dirty="0"/>
          </a:p>
          <a:p>
            <a:pPr algn="just" eaLnBrk="1" hangingPunct="1">
              <a:lnSpc>
                <a:spcPct val="60000"/>
              </a:lnSpc>
              <a:buFontTx/>
              <a:buNone/>
            </a:pPr>
            <a:r>
              <a:rPr lang="en-US" altLang="zh-CN" sz="2800" b="1" dirty="0"/>
              <a:t>        </a:t>
            </a:r>
            <a:r>
              <a:rPr lang="en-US" altLang="zh-CN" sz="2800" b="1" dirty="0" err="1"/>
              <a:t>scanf</a:t>
            </a:r>
            <a:r>
              <a:rPr lang="en-US" altLang="zh-CN" sz="2800" b="1" dirty="0"/>
              <a:t>("%d", </a:t>
            </a:r>
            <a:r>
              <a:rPr lang="en-US" altLang="zh-CN" sz="2800" b="1" dirty="0">
                <a:solidFill>
                  <a:srgbClr val="FF0000"/>
                </a:solidFill>
              </a:rPr>
              <a:t>&amp;a[</a:t>
            </a:r>
            <a:r>
              <a:rPr lang="en-US" altLang="zh-CN" sz="2800" b="1" dirty="0" err="1">
                <a:solidFill>
                  <a:srgbClr val="FF0000"/>
                </a:solidFill>
              </a:rPr>
              <a:t>i</a:t>
            </a:r>
            <a:r>
              <a:rPr lang="en-US" altLang="zh-CN" sz="2800" b="1" dirty="0">
                <a:solidFill>
                  <a:srgbClr val="FF0000"/>
                </a:solidFill>
              </a:rPr>
              <a:t>]</a:t>
            </a:r>
            <a:r>
              <a:rPr lang="en-US" altLang="zh-CN" sz="2800" b="1" dirty="0"/>
              <a:t>);</a:t>
            </a:r>
            <a:endParaRPr lang="en-US" altLang="zh-CN" sz="2800" b="1" dirty="0"/>
          </a:p>
          <a:p>
            <a:pPr algn="just" eaLnBrk="1" hangingPunct="1">
              <a:lnSpc>
                <a:spcPct val="60000"/>
              </a:lnSpc>
              <a:buFontTx/>
              <a:buNone/>
            </a:pPr>
            <a:r>
              <a:rPr lang="en-US" altLang="zh-CN" sz="2800" b="1" dirty="0"/>
              <a:t>    </a:t>
            </a:r>
            <a:endParaRPr lang="en-US" altLang="zh-CN" sz="2800" b="1" dirty="0"/>
          </a:p>
          <a:p>
            <a:pPr algn="just" eaLnBrk="1" hangingPunct="1">
              <a:lnSpc>
                <a:spcPct val="60000"/>
              </a:lnSpc>
              <a:buFontTx/>
              <a:buNone/>
            </a:pPr>
            <a:r>
              <a:rPr lang="en-US" altLang="zh-CN" sz="2800" b="1" dirty="0"/>
              <a:t>    for (</a:t>
            </a:r>
            <a:r>
              <a:rPr lang="en-US" altLang="zh-CN" sz="2800" b="1" dirty="0" err="1"/>
              <a:t>i</a:t>
            </a:r>
            <a:r>
              <a:rPr lang="en-US" altLang="zh-CN" sz="2800" b="1" dirty="0"/>
              <a:t>=0; </a:t>
            </a:r>
            <a:r>
              <a:rPr lang="en-US" altLang="zh-CN" sz="2800" b="1" dirty="0" err="1"/>
              <a:t>i</a:t>
            </a:r>
            <a:r>
              <a:rPr lang="en-US" altLang="zh-CN" sz="2800" b="1" dirty="0"/>
              <a:t>&lt;10; </a:t>
            </a:r>
            <a:r>
              <a:rPr lang="en-US" altLang="zh-CN" sz="2800" b="1" dirty="0" err="1"/>
              <a:t>i</a:t>
            </a:r>
            <a:r>
              <a:rPr lang="en-US" altLang="zh-CN" sz="2800" b="1" dirty="0"/>
              <a:t>++)</a:t>
            </a:r>
            <a:endParaRPr lang="en-US" altLang="zh-CN" sz="2800" b="1" dirty="0"/>
          </a:p>
          <a:p>
            <a:pPr algn="just" eaLnBrk="1" hangingPunct="1">
              <a:lnSpc>
                <a:spcPct val="60000"/>
              </a:lnSpc>
              <a:buFontTx/>
              <a:buNone/>
            </a:pPr>
            <a:r>
              <a:rPr lang="en-US" altLang="zh-CN" sz="2800" b="1" dirty="0"/>
              <a:t>        </a:t>
            </a:r>
            <a:r>
              <a:rPr lang="en-US" altLang="zh-CN" sz="2800" b="1" dirty="0" err="1"/>
              <a:t>printf</a:t>
            </a:r>
            <a:r>
              <a:rPr lang="en-US" altLang="zh-CN" sz="2800" b="1" dirty="0"/>
              <a:t>("%d ", </a:t>
            </a:r>
            <a:r>
              <a:rPr lang="en-US" altLang="zh-CN" sz="2800" b="1" dirty="0">
                <a:solidFill>
                  <a:srgbClr val="FF0000"/>
                </a:solidFill>
              </a:rPr>
              <a:t>a[</a:t>
            </a:r>
            <a:r>
              <a:rPr lang="en-US" altLang="zh-CN" sz="2800" b="1" dirty="0" err="1">
                <a:solidFill>
                  <a:srgbClr val="FF0000"/>
                </a:solidFill>
              </a:rPr>
              <a:t>i</a:t>
            </a:r>
            <a:r>
              <a:rPr lang="en-US" altLang="zh-CN" sz="2800" b="1" dirty="0">
                <a:solidFill>
                  <a:srgbClr val="FF0000"/>
                </a:solidFill>
              </a:rPr>
              <a:t>]</a:t>
            </a:r>
            <a:r>
              <a:rPr lang="en-US" altLang="zh-CN" sz="2800" b="1" dirty="0"/>
              <a:t>);</a:t>
            </a:r>
            <a:endParaRPr lang="en-US" altLang="zh-CN" sz="2800" b="1" dirty="0"/>
          </a:p>
          <a:p>
            <a:pPr eaLnBrk="1" hangingPunct="1">
              <a:lnSpc>
                <a:spcPct val="60000"/>
              </a:lnSpc>
              <a:buFontTx/>
              <a:buNone/>
            </a:pPr>
            <a:r>
              <a:rPr lang="en-US" altLang="zh-CN" sz="2800" b="1" dirty="0"/>
              <a:t>} </a:t>
            </a:r>
            <a:endParaRPr lang="en-US" altLang="zh-CN" sz="2800" b="1" dirty="0"/>
          </a:p>
        </p:txBody>
      </p:sp>
      <p:sp>
        <p:nvSpPr>
          <p:cNvPr id="65539" name="Rectangle 2"/>
          <p:cNvSpPr>
            <a:spLocks noGrp="1" noChangeArrowheads="1"/>
          </p:cNvSpPr>
          <p:nvPr>
            <p:ph type="title"/>
          </p:nvPr>
        </p:nvSpPr>
        <p:spPr>
          <a:xfrm>
            <a:off x="838200" y="101600"/>
            <a:ext cx="8229600" cy="1143000"/>
          </a:xfrm>
          <a:noFill/>
        </p:spPr>
        <p:txBody>
          <a:bodyPr/>
          <a:lstStyle/>
          <a:p>
            <a:pPr eaLnBrk="1" hangingPunct="1"/>
            <a:r>
              <a:rPr lang="en-US" altLang="zh-CN" sz="3600" i="1" u="sng">
                <a:solidFill>
                  <a:srgbClr val="FF0000"/>
                </a:solidFill>
                <a:ea typeface="楷体_GB2312" pitchFamily="49" charset="-122"/>
              </a:rPr>
              <a:t>Example:</a:t>
            </a:r>
            <a:r>
              <a:rPr lang="zh-CN" altLang="en-US" sz="3600" b="1">
                <a:solidFill>
                  <a:schemeClr val="tx1"/>
                </a:solidFill>
                <a:ea typeface="楷体_GB2312" pitchFamily="49" charset="-122"/>
              </a:rPr>
              <a:t>输入输出数组的全部元素</a:t>
            </a:r>
            <a:endParaRPr lang="zh-CN" altLang="en-US" sz="3600" b="1">
              <a:solidFill>
                <a:schemeClr val="tx1"/>
              </a:solidFill>
              <a:ea typeface="楷体_GB2312" pitchFamily="49" charset="-122"/>
            </a:endParaRPr>
          </a:p>
        </p:txBody>
      </p:sp>
      <p:sp>
        <p:nvSpPr>
          <p:cNvPr id="655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F9601A7-6FAE-435C-B7FB-44375577CB1E}" type="slidenum">
              <a:rPr lang="zh-CN" altLang="en-US" b="0">
                <a:solidFill>
                  <a:srgbClr val="000000"/>
                </a:solidFill>
              </a:rPr>
            </a:fld>
            <a:endParaRPr lang="zh-CN" altLang="en-US" b="0">
              <a:solidFill>
                <a:srgbClr val="000000"/>
              </a:solidFill>
            </a:endParaRPr>
          </a:p>
        </p:txBody>
      </p:sp>
      <p:sp>
        <p:nvSpPr>
          <p:cNvPr id="2" name="Rectangle 4"/>
          <p:cNvSpPr>
            <a:spLocks noChangeArrowheads="1"/>
          </p:cNvSpPr>
          <p:nvPr/>
        </p:nvSpPr>
        <p:spPr bwMode="auto">
          <a:xfrm>
            <a:off x="4953001" y="2060575"/>
            <a:ext cx="4248150" cy="4103688"/>
          </a:xfrm>
          <a:prstGeom prst="rect">
            <a:avLst/>
          </a:prstGeom>
          <a:noFill/>
          <a:ln>
            <a:noFill/>
          </a:ln>
        </p:spPr>
        <p:txBody>
          <a:bodyPr lIns="92075" tIns="46037" rIns="92075" bIns="46037"/>
          <a:lstStyle/>
          <a:p>
            <a:pPr marL="342900" indent="-342900" algn="just" eaLnBrk="1" fontAlgn="auto" hangingPunct="1">
              <a:lnSpc>
                <a:spcPct val="70000"/>
              </a:lnSpc>
              <a:spcBef>
                <a:spcPct val="20000"/>
              </a:spcBef>
              <a:spcAft>
                <a:spcPts val="0"/>
              </a:spcAft>
              <a:defRPr/>
            </a:pPr>
            <a:r>
              <a:rPr lang="en-US" altLang="zh-CN" sz="2800" dirty="0" err="1">
                <a:solidFill>
                  <a:srgbClr val="000000"/>
                </a:solidFill>
                <a:latin typeface="Calibri" panose="020F0502020204030204"/>
                <a:ea typeface="宋体" panose="02010600030101010101" pitchFamily="2" charset="-122"/>
              </a:rPr>
              <a:t>int</a:t>
            </a:r>
            <a:r>
              <a:rPr lang="en-US" altLang="zh-CN" sz="2800" dirty="0">
                <a:solidFill>
                  <a:srgbClr val="000000"/>
                </a:solidFill>
                <a:latin typeface="Calibri" panose="020F0502020204030204"/>
                <a:ea typeface="宋体" panose="02010600030101010101" pitchFamily="2" charset="-122"/>
              </a:rPr>
              <a:t> main( )</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r>
              <a:rPr lang="en-US" altLang="zh-CN" sz="2800" dirty="0" err="1">
                <a:solidFill>
                  <a:srgbClr val="000000"/>
                </a:solidFill>
                <a:latin typeface="Calibri" panose="020F0502020204030204"/>
                <a:ea typeface="宋体" panose="02010600030101010101" pitchFamily="2" charset="-122"/>
              </a:rPr>
              <a:t>int</a:t>
            </a:r>
            <a:r>
              <a:rPr lang="en-US" altLang="zh-CN" sz="2800" dirty="0">
                <a:solidFill>
                  <a:srgbClr val="000000"/>
                </a:solidFill>
                <a:latin typeface="Calibri" panose="020F0502020204030204"/>
                <a:ea typeface="宋体" panose="02010600030101010101" pitchFamily="2" charset="-122"/>
              </a:rPr>
              <a:t>  a[10];</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r>
              <a:rPr lang="en-US" altLang="zh-CN" sz="2800" dirty="0" err="1">
                <a:solidFill>
                  <a:srgbClr val="000000"/>
                </a:solidFill>
                <a:latin typeface="Calibri" panose="020F0502020204030204"/>
                <a:ea typeface="宋体" panose="02010600030101010101" pitchFamily="2" charset="-122"/>
              </a:rPr>
              <a:t>int</a:t>
            </a:r>
            <a:r>
              <a:rPr lang="en-US" altLang="zh-CN" sz="2800" dirty="0">
                <a:solidFill>
                  <a:srgbClr val="000000"/>
                </a:solidFill>
                <a:latin typeface="Calibri" panose="020F0502020204030204"/>
                <a:ea typeface="宋体" panose="02010600030101010101" pitchFamily="2" charset="-122"/>
              </a:rPr>
              <a:t>  *p, i;</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5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5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for (</a:t>
            </a:r>
            <a:r>
              <a:rPr lang="en-US" altLang="zh-CN" sz="2800" dirty="0">
                <a:latin typeface="Calibri" panose="020F0502020204030204"/>
                <a:ea typeface="宋体" panose="02010600030101010101" pitchFamily="2" charset="-122"/>
              </a:rPr>
              <a:t>p=a; p&lt;(a+10); p++</a:t>
            </a:r>
            <a:r>
              <a:rPr lang="en-US" altLang="zh-CN" sz="2800" dirty="0">
                <a:solidFill>
                  <a:srgbClr val="000000"/>
                </a:solidFill>
                <a:latin typeface="Calibri" panose="020F0502020204030204"/>
                <a:ea typeface="宋体" panose="02010600030101010101" pitchFamily="2" charset="-122"/>
              </a:rPr>
              <a:t>)</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r>
              <a:rPr lang="en-US" altLang="zh-CN" sz="2800" dirty="0" err="1">
                <a:solidFill>
                  <a:srgbClr val="000000"/>
                </a:solidFill>
                <a:latin typeface="Calibri" panose="020F0502020204030204"/>
                <a:ea typeface="宋体" panose="02010600030101010101" pitchFamily="2" charset="-122"/>
              </a:rPr>
              <a:t>scanf</a:t>
            </a:r>
            <a:r>
              <a:rPr lang="en-US" altLang="zh-CN" sz="2800" dirty="0">
                <a:solidFill>
                  <a:srgbClr val="000000"/>
                </a:solidFill>
                <a:latin typeface="Calibri" panose="020F0502020204030204"/>
                <a:ea typeface="宋体" panose="02010600030101010101" pitchFamily="2" charset="-122"/>
              </a:rPr>
              <a:t>("%d", </a:t>
            </a:r>
            <a:r>
              <a:rPr lang="en-US" altLang="zh-CN" sz="2800" dirty="0">
                <a:latin typeface="Calibri" panose="020F0502020204030204"/>
                <a:ea typeface="宋体" panose="02010600030101010101" pitchFamily="2" charset="-122"/>
              </a:rPr>
              <a:t>p</a:t>
            </a:r>
            <a:r>
              <a:rPr lang="en-US" altLang="zh-CN" sz="2800" dirty="0">
                <a:solidFill>
                  <a:srgbClr val="000000"/>
                </a:solidFill>
                <a:latin typeface="Calibri" panose="020F0502020204030204"/>
                <a:ea typeface="宋体" panose="02010600030101010101" pitchFamily="2" charset="-122"/>
              </a:rPr>
              <a:t>);</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5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5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for (</a:t>
            </a:r>
            <a:r>
              <a:rPr lang="en-US" altLang="zh-CN" sz="2800" dirty="0">
                <a:latin typeface="Calibri" panose="020F0502020204030204"/>
                <a:ea typeface="宋体" panose="02010600030101010101" pitchFamily="2" charset="-122"/>
              </a:rPr>
              <a:t>p=a; p&lt;(a+10); p++</a:t>
            </a:r>
            <a:r>
              <a:rPr lang="en-US" altLang="zh-CN" sz="2800" dirty="0">
                <a:solidFill>
                  <a:srgbClr val="000000"/>
                </a:solidFill>
                <a:latin typeface="Calibri" panose="020F0502020204030204"/>
                <a:ea typeface="宋体" panose="02010600030101010101" pitchFamily="2" charset="-122"/>
              </a:rPr>
              <a:t>)</a:t>
            </a:r>
            <a:endParaRPr lang="en-US" altLang="zh-CN" sz="2800" dirty="0">
              <a:solidFill>
                <a:srgbClr val="000000"/>
              </a:solidFill>
              <a:latin typeface="Calibri" panose="020F0502020204030204"/>
              <a:ea typeface="宋体" panose="02010600030101010101" pitchFamily="2" charset="-122"/>
            </a:endParaRPr>
          </a:p>
          <a:p>
            <a:pPr marL="342900" indent="-342900" algn="just"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r>
              <a:rPr lang="en-US" altLang="zh-CN" sz="2800" dirty="0" err="1">
                <a:solidFill>
                  <a:srgbClr val="000000"/>
                </a:solidFill>
                <a:latin typeface="Calibri" panose="020F0502020204030204"/>
                <a:ea typeface="宋体" panose="02010600030101010101" pitchFamily="2" charset="-122"/>
              </a:rPr>
              <a:t>printf</a:t>
            </a:r>
            <a:r>
              <a:rPr lang="en-US" altLang="zh-CN" sz="2800" dirty="0">
                <a:solidFill>
                  <a:srgbClr val="000000"/>
                </a:solidFill>
                <a:latin typeface="Calibri" panose="020F0502020204030204"/>
                <a:ea typeface="宋体" panose="02010600030101010101" pitchFamily="2" charset="-122"/>
              </a:rPr>
              <a:t>("%d ", </a:t>
            </a:r>
            <a:r>
              <a:rPr lang="en-US" altLang="zh-CN" sz="2800" dirty="0">
                <a:latin typeface="Calibri" panose="020F0502020204030204"/>
                <a:ea typeface="宋体" panose="02010600030101010101" pitchFamily="2" charset="-122"/>
              </a:rPr>
              <a:t>*p</a:t>
            </a:r>
            <a:r>
              <a:rPr lang="en-US" altLang="zh-CN" sz="2800" dirty="0">
                <a:solidFill>
                  <a:srgbClr val="000000"/>
                </a:solidFill>
                <a:latin typeface="Calibri" panose="020F0502020204030204"/>
                <a:ea typeface="宋体" panose="02010600030101010101" pitchFamily="2" charset="-122"/>
              </a:rPr>
              <a:t>);</a:t>
            </a:r>
            <a:endParaRPr lang="en-US" altLang="zh-CN" sz="2800" dirty="0">
              <a:solidFill>
                <a:srgbClr val="000000"/>
              </a:solidFill>
              <a:latin typeface="Calibri" panose="020F0502020204030204"/>
              <a:ea typeface="宋体" panose="02010600030101010101" pitchFamily="2" charset="-122"/>
            </a:endParaRPr>
          </a:p>
          <a:p>
            <a:pPr marL="342900" indent="-342900" eaLnBrk="1" fontAlgn="auto" hangingPunct="1">
              <a:lnSpc>
                <a:spcPct val="70000"/>
              </a:lnSpc>
              <a:spcBef>
                <a:spcPct val="20000"/>
              </a:spcBef>
              <a:spcAft>
                <a:spcPts val="0"/>
              </a:spcAft>
              <a:defRPr/>
            </a:pPr>
            <a:r>
              <a:rPr lang="en-US" altLang="zh-CN" sz="2800" dirty="0">
                <a:solidFill>
                  <a:srgbClr val="000000"/>
                </a:solidFill>
                <a:latin typeface="Calibri" panose="020F0502020204030204"/>
                <a:ea typeface="宋体" panose="02010600030101010101" pitchFamily="2" charset="-122"/>
              </a:rPr>
              <a:t>} </a:t>
            </a:r>
            <a:endParaRPr lang="en-US" altLang="zh-CN" sz="2800" dirty="0">
              <a:solidFill>
                <a:srgbClr val="000000"/>
              </a:solidFill>
              <a:latin typeface="Calibri" panose="020F0502020204030204"/>
              <a:ea typeface="宋体" panose="02010600030101010101" pitchFamily="2" charset="-122"/>
            </a:endParaRPr>
          </a:p>
        </p:txBody>
      </p:sp>
      <p:sp>
        <p:nvSpPr>
          <p:cNvPr id="65542" name="Line 5"/>
          <p:cNvSpPr>
            <a:spLocks noChangeShapeType="1"/>
          </p:cNvSpPr>
          <p:nvPr/>
        </p:nvSpPr>
        <p:spPr bwMode="auto">
          <a:xfrm>
            <a:off x="4881197" y="1989138"/>
            <a:ext cx="0" cy="4392612"/>
          </a:xfrm>
          <a:prstGeom prst="line">
            <a:avLst/>
          </a:prstGeom>
          <a:noFill/>
          <a:ln w="5715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65543" name="Text Box 6"/>
          <p:cNvSpPr txBox="1">
            <a:spLocks noChangeArrowheads="1"/>
          </p:cNvSpPr>
          <p:nvPr/>
        </p:nvSpPr>
        <p:spPr bwMode="auto">
          <a:xfrm>
            <a:off x="1065335" y="1557338"/>
            <a:ext cx="251899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zh-CN" altLang="en-US" sz="2400">
                <a:solidFill>
                  <a:srgbClr val="000000"/>
                </a:solidFill>
                <a:ea typeface="楷体_GB2312" pitchFamily="49" charset="-122"/>
              </a:rPr>
              <a:t>下标法</a:t>
            </a:r>
            <a:endParaRPr lang="zh-CN" altLang="en-US" sz="2400">
              <a:solidFill>
                <a:srgbClr val="000000"/>
              </a:solidFill>
              <a:ea typeface="楷体_GB2312" pitchFamily="49" charset="-122"/>
            </a:endParaRPr>
          </a:p>
        </p:txBody>
      </p:sp>
      <p:sp>
        <p:nvSpPr>
          <p:cNvPr id="65544" name="Text Box 7"/>
          <p:cNvSpPr txBox="1">
            <a:spLocks noChangeArrowheads="1"/>
          </p:cNvSpPr>
          <p:nvPr/>
        </p:nvSpPr>
        <p:spPr bwMode="auto">
          <a:xfrm>
            <a:off x="5168412" y="1557338"/>
            <a:ext cx="252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zh-CN" altLang="en-US" sz="2400">
                <a:solidFill>
                  <a:srgbClr val="FF0000"/>
                </a:solidFill>
                <a:ea typeface="楷体_GB2312" pitchFamily="49" charset="-122"/>
              </a:rPr>
              <a:t>指针法</a:t>
            </a:r>
            <a:endParaRPr lang="zh-CN" altLang="en-US" sz="2400">
              <a:solidFill>
                <a:srgbClr val="FF0000"/>
              </a:solidFill>
              <a:ea typeface="楷体_GB2312" pitchFamily="49" charset="-122"/>
            </a:endParaRPr>
          </a:p>
        </p:txBody>
      </p:sp>
    </p:spTree>
  </p:cSld>
  <p:clrMapOvr>
    <a:masterClrMapping/>
  </p:clrMapOvr>
  <p:transition>
    <p:strips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4" name="Rectangle 6"/>
          <p:cNvSpPr>
            <a:spLocks noChangeArrowheads="1"/>
          </p:cNvSpPr>
          <p:nvPr/>
        </p:nvSpPr>
        <p:spPr bwMode="auto">
          <a:xfrm>
            <a:off x="3571143" y="774700"/>
            <a:ext cx="3771900" cy="2654300"/>
          </a:xfrm>
          <a:prstGeom prst="rect">
            <a:avLst/>
          </a:prstGeom>
          <a:noFill/>
          <a:ln w="9525">
            <a:solidFill>
              <a:schemeClr val="bg1"/>
            </a:solidFill>
            <a:miter lim="800000"/>
          </a:ln>
          <a:effectLst>
            <a:prstShdw prst="shdw13" dist="53882" dir="13500000">
              <a:schemeClr val="bg2"/>
            </a:prstShdw>
          </a:effectLst>
          <a:extLst>
            <a:ext uri="{909E8E84-426E-40DD-AFC4-6F175D3DCCD1}">
              <a14:hiddenFill xmlns:a14="http://schemas.microsoft.com/office/drawing/2010/main">
                <a:solidFill>
                  <a:srgbClr val="FFFFFF"/>
                </a:solidFill>
              </a14:hiddenFill>
            </a:ext>
          </a:extLst>
        </p:spPr>
        <p:txBody>
          <a:bodyPr>
            <a:spAutoFit/>
          </a:bodyPr>
          <a:lstStyle/>
          <a:p>
            <a:pPr fontAlgn="auto">
              <a:spcBef>
                <a:spcPts val="0"/>
              </a:spcBef>
              <a:spcAft>
                <a:spcPts val="0"/>
              </a:spcAft>
            </a:pPr>
            <a:r>
              <a:rPr kumimoji="1" lang="en-US" altLang="zh-CN" sz="2800" dirty="0" err="1">
                <a:solidFill>
                  <a:srgbClr val="0000CC"/>
                </a:solidFill>
              </a:rPr>
              <a:t>int</a:t>
            </a:r>
            <a:r>
              <a:rPr kumimoji="1" lang="en-US" altLang="zh-CN" sz="2800" dirty="0">
                <a:solidFill>
                  <a:srgbClr val="0000CC"/>
                </a:solidFill>
              </a:rPr>
              <a:t> </a:t>
            </a:r>
            <a:r>
              <a:rPr kumimoji="1" lang="en-US" altLang="en-US" sz="2800" dirty="0">
                <a:solidFill>
                  <a:srgbClr val="0000CC"/>
                </a:solidFill>
                <a:ea typeface="+mn-ea"/>
              </a:rPr>
              <a:t>main( )</a:t>
            </a:r>
            <a:endParaRPr kumimoji="1" lang="en-US" altLang="en-US" sz="2800" dirty="0">
              <a:solidFill>
                <a:srgbClr val="0000CC"/>
              </a:solidFill>
              <a:ea typeface="+mn-ea"/>
            </a:endParaRPr>
          </a:p>
          <a:p>
            <a:pPr fontAlgn="auto">
              <a:spcBef>
                <a:spcPts val="0"/>
              </a:spcBef>
              <a:spcAft>
                <a:spcPts val="0"/>
              </a:spcAft>
            </a:pPr>
            <a:r>
              <a:rPr kumimoji="1" lang="en-US" altLang="en-US" sz="2800" dirty="0">
                <a:solidFill>
                  <a:srgbClr val="0000CC"/>
                </a:solidFill>
                <a:ea typeface="+mn-ea"/>
              </a:rPr>
              <a:t>{</a:t>
            </a:r>
            <a:r>
              <a:rPr kumimoji="1" lang="en-US" altLang="zh-CN" sz="2800" dirty="0">
                <a:solidFill>
                  <a:srgbClr val="0000CC"/>
                </a:solidFill>
              </a:rPr>
              <a:t>   </a:t>
            </a:r>
            <a:r>
              <a:rPr kumimoji="1" lang="en-US" altLang="en-US" sz="2800" dirty="0" err="1">
                <a:solidFill>
                  <a:srgbClr val="0000CC"/>
                </a:solidFill>
                <a:ea typeface="+mn-ea"/>
              </a:rPr>
              <a:t>int</a:t>
            </a:r>
            <a:r>
              <a:rPr kumimoji="1" lang="en-US" altLang="en-US" sz="2800" dirty="0">
                <a:solidFill>
                  <a:srgbClr val="0000CC"/>
                </a:solidFill>
                <a:ea typeface="+mn-ea"/>
              </a:rPr>
              <a:t> a [ ]={ 1,2,3,4,5</a:t>
            </a:r>
            <a:r>
              <a:rPr kumimoji="1" lang="en-US" altLang="zh-CN" sz="2800" dirty="0">
                <a:solidFill>
                  <a:srgbClr val="0000CC"/>
                </a:solidFill>
              </a:rPr>
              <a:t> </a:t>
            </a:r>
            <a:r>
              <a:rPr kumimoji="1" lang="en-US" altLang="en-US" sz="2800" dirty="0">
                <a:solidFill>
                  <a:srgbClr val="0000CC"/>
                </a:solidFill>
                <a:ea typeface="+mn-ea"/>
              </a:rPr>
              <a:t>};</a:t>
            </a:r>
            <a:endParaRPr kumimoji="1" lang="en-US" altLang="en-US" sz="2800" dirty="0">
              <a:solidFill>
                <a:srgbClr val="0000CC"/>
              </a:solidFill>
              <a:ea typeface="+mn-ea"/>
            </a:endParaRPr>
          </a:p>
          <a:p>
            <a:pPr fontAlgn="auto">
              <a:spcBef>
                <a:spcPts val="0"/>
              </a:spcBef>
              <a:spcAft>
                <a:spcPts val="0"/>
              </a:spcAft>
            </a:pPr>
            <a:r>
              <a:rPr kumimoji="1" lang="en-US" altLang="en-US" sz="2800" dirty="0">
                <a:solidFill>
                  <a:srgbClr val="0000CC"/>
                </a:solidFill>
                <a:ea typeface="+mn-ea"/>
              </a:rPr>
              <a:t>  </a:t>
            </a:r>
            <a:r>
              <a:rPr kumimoji="1" lang="en-US" altLang="zh-CN" sz="2800" dirty="0">
                <a:solidFill>
                  <a:srgbClr val="0000CC"/>
                </a:solidFill>
              </a:rPr>
              <a:t>  </a:t>
            </a:r>
            <a:r>
              <a:rPr kumimoji="1" lang="en-US" altLang="en-US" sz="2800" dirty="0" err="1">
                <a:solidFill>
                  <a:srgbClr val="0000CC"/>
                </a:solidFill>
                <a:ea typeface="+mn-ea"/>
              </a:rPr>
              <a:t>int</a:t>
            </a:r>
            <a:r>
              <a:rPr kumimoji="1" lang="en-US" altLang="en-US" sz="2800" dirty="0">
                <a:solidFill>
                  <a:srgbClr val="0000CC"/>
                </a:solidFill>
                <a:ea typeface="+mn-ea"/>
              </a:rPr>
              <a:t> </a:t>
            </a:r>
            <a:r>
              <a:rPr kumimoji="1" lang="en-US" altLang="en-US" sz="2800" dirty="0" err="1">
                <a:solidFill>
                  <a:srgbClr val="0000CC"/>
                </a:solidFill>
                <a:ea typeface="+mn-ea"/>
              </a:rPr>
              <a:t>i</a:t>
            </a:r>
            <a:r>
              <a:rPr kumimoji="1" lang="en-US" altLang="en-US" sz="2800" dirty="0">
                <a:solidFill>
                  <a:srgbClr val="0000CC"/>
                </a:solidFill>
                <a:ea typeface="+mn-ea"/>
              </a:rPr>
              <a:t>; </a:t>
            </a:r>
            <a:endParaRPr kumimoji="1" lang="en-US" altLang="en-US" sz="2800" dirty="0">
              <a:solidFill>
                <a:srgbClr val="0000CC"/>
              </a:solidFill>
              <a:ea typeface="+mn-ea"/>
            </a:endParaRPr>
          </a:p>
          <a:p>
            <a:pPr fontAlgn="auto">
              <a:spcBef>
                <a:spcPts val="0"/>
              </a:spcBef>
              <a:spcAft>
                <a:spcPts val="0"/>
              </a:spcAft>
            </a:pPr>
            <a:r>
              <a:rPr kumimoji="1" lang="en-US" altLang="en-US" sz="2800" dirty="0">
                <a:solidFill>
                  <a:srgbClr val="0000CC"/>
                </a:solidFill>
                <a:ea typeface="+mn-ea"/>
              </a:rPr>
              <a:t>   </a:t>
            </a:r>
            <a:r>
              <a:rPr kumimoji="1" lang="en-US" altLang="zh-CN" sz="2800" dirty="0">
                <a:solidFill>
                  <a:srgbClr val="0000CC"/>
                </a:solidFill>
              </a:rPr>
              <a:t> </a:t>
            </a:r>
            <a:r>
              <a:rPr kumimoji="1" lang="en-US" altLang="en-US" sz="2800" dirty="0">
                <a:solidFill>
                  <a:srgbClr val="0000CC"/>
                </a:solidFill>
                <a:ea typeface="+mn-ea"/>
              </a:rPr>
              <a:t>for(</a:t>
            </a:r>
            <a:r>
              <a:rPr kumimoji="1" lang="en-US" altLang="en-US" sz="2800" dirty="0" err="1">
                <a:solidFill>
                  <a:srgbClr val="0000CC"/>
                </a:solidFill>
                <a:ea typeface="+mn-ea"/>
              </a:rPr>
              <a:t>i</a:t>
            </a:r>
            <a:r>
              <a:rPr kumimoji="1" lang="en-US" altLang="en-US" sz="2800" dirty="0">
                <a:solidFill>
                  <a:srgbClr val="0000CC"/>
                </a:solidFill>
                <a:ea typeface="+mn-ea"/>
              </a:rPr>
              <a:t>=0;i&lt;</a:t>
            </a:r>
            <a:r>
              <a:rPr kumimoji="1" lang="en-US" altLang="zh-CN" sz="2800" dirty="0">
                <a:solidFill>
                  <a:srgbClr val="0000CC"/>
                </a:solidFill>
              </a:rPr>
              <a:t>5</a:t>
            </a:r>
            <a:r>
              <a:rPr kumimoji="1" lang="en-US" altLang="en-US" sz="2800" dirty="0">
                <a:solidFill>
                  <a:srgbClr val="0000CC"/>
                </a:solidFill>
                <a:ea typeface="+mn-ea"/>
              </a:rPr>
              <a:t>;i++)</a:t>
            </a:r>
            <a:endParaRPr kumimoji="1" lang="en-US" altLang="en-US" sz="2800" dirty="0">
              <a:solidFill>
                <a:srgbClr val="0000CC"/>
              </a:solidFill>
              <a:ea typeface="+mn-ea"/>
            </a:endParaRPr>
          </a:p>
          <a:p>
            <a:pPr fontAlgn="auto">
              <a:spcBef>
                <a:spcPts val="0"/>
              </a:spcBef>
              <a:spcAft>
                <a:spcPts val="0"/>
              </a:spcAft>
            </a:pPr>
            <a:r>
              <a:rPr kumimoji="1" lang="en-US" altLang="en-US" sz="2800" dirty="0">
                <a:solidFill>
                  <a:srgbClr val="0000CC"/>
                </a:solidFill>
                <a:ea typeface="+mn-ea"/>
              </a:rPr>
              <a:t>  </a:t>
            </a:r>
            <a:r>
              <a:rPr kumimoji="1" lang="en-US" altLang="zh-CN" sz="2800" dirty="0">
                <a:solidFill>
                  <a:srgbClr val="0000CC"/>
                </a:solidFill>
              </a:rPr>
              <a:t>  </a:t>
            </a:r>
            <a:r>
              <a:rPr kumimoji="1" lang="en-US" altLang="en-US" sz="2800" dirty="0" err="1">
                <a:solidFill>
                  <a:srgbClr val="0000CC"/>
                </a:solidFill>
                <a:ea typeface="+mn-ea"/>
              </a:rPr>
              <a:t>printf</a:t>
            </a:r>
            <a:r>
              <a:rPr kumimoji="1" lang="en-US" altLang="en-US" sz="2800" dirty="0">
                <a:solidFill>
                  <a:srgbClr val="0000CC"/>
                </a:solidFill>
                <a:ea typeface="+mn-ea"/>
              </a:rPr>
              <a:t>(“%d</a:t>
            </a:r>
            <a:r>
              <a:rPr kumimoji="1" lang="en-US" altLang="zh-CN" sz="2800" dirty="0">
                <a:solidFill>
                  <a:srgbClr val="0000CC"/>
                </a:solidFill>
              </a:rPr>
              <a:t> </a:t>
            </a:r>
            <a:r>
              <a:rPr kumimoji="1" lang="en-US" altLang="en-US" sz="2800" dirty="0">
                <a:solidFill>
                  <a:srgbClr val="0000CC"/>
                </a:solidFill>
                <a:ea typeface="+mn-ea"/>
              </a:rPr>
              <a:t>”,</a:t>
            </a:r>
            <a:r>
              <a:rPr kumimoji="1" lang="en-US" altLang="en-US" sz="2800" dirty="0">
                <a:ea typeface="+mn-ea"/>
              </a:rPr>
              <a:t>a[</a:t>
            </a:r>
            <a:r>
              <a:rPr kumimoji="1" lang="en-US" altLang="en-US" sz="2800" dirty="0" err="1">
                <a:ea typeface="+mn-ea"/>
              </a:rPr>
              <a:t>i</a:t>
            </a:r>
            <a:r>
              <a:rPr kumimoji="1" lang="en-US" altLang="en-US" sz="2800" dirty="0">
                <a:ea typeface="+mn-ea"/>
              </a:rPr>
              <a:t> ]</a:t>
            </a:r>
            <a:r>
              <a:rPr kumimoji="1" lang="en-US" altLang="zh-CN" sz="2800" dirty="0">
                <a:solidFill>
                  <a:srgbClr val="0000CC"/>
                </a:solidFill>
              </a:rPr>
              <a:t>)</a:t>
            </a:r>
            <a:r>
              <a:rPr kumimoji="1" lang="en-US" altLang="en-US" sz="2800" dirty="0">
                <a:solidFill>
                  <a:srgbClr val="0000CC"/>
                </a:solidFill>
                <a:ea typeface="+mn-ea"/>
              </a:rPr>
              <a:t>;</a:t>
            </a:r>
            <a:endParaRPr kumimoji="1" lang="en-US" altLang="en-US" sz="2800" dirty="0">
              <a:solidFill>
                <a:srgbClr val="0000CC"/>
              </a:solidFill>
              <a:ea typeface="+mn-ea"/>
            </a:endParaRPr>
          </a:p>
          <a:p>
            <a:pPr fontAlgn="auto">
              <a:spcBef>
                <a:spcPts val="0"/>
              </a:spcBef>
              <a:spcAft>
                <a:spcPts val="0"/>
              </a:spcAft>
            </a:pPr>
            <a:r>
              <a:rPr kumimoji="1" lang="en-US" altLang="en-US" sz="2800" dirty="0">
                <a:solidFill>
                  <a:srgbClr val="0000CC"/>
                </a:solidFill>
                <a:ea typeface="+mn-ea"/>
              </a:rPr>
              <a:t>}</a:t>
            </a:r>
            <a:endParaRPr kumimoji="1" lang="en-US" altLang="zh-CN" sz="2800" dirty="0">
              <a:solidFill>
                <a:srgbClr val="0000CC"/>
              </a:solidFill>
            </a:endParaRPr>
          </a:p>
        </p:txBody>
      </p:sp>
      <p:sp>
        <p:nvSpPr>
          <p:cNvPr id="585735" name="Rectangle 7"/>
          <p:cNvSpPr>
            <a:spLocks noChangeArrowheads="1"/>
          </p:cNvSpPr>
          <p:nvPr/>
        </p:nvSpPr>
        <p:spPr bwMode="auto">
          <a:xfrm>
            <a:off x="776536" y="3633790"/>
            <a:ext cx="3962400" cy="3108543"/>
          </a:xfrm>
          <a:prstGeom prst="rect">
            <a:avLst/>
          </a:prstGeom>
          <a:solidFill>
            <a:schemeClr val="bg1"/>
          </a:solidFill>
          <a:ln w="9525">
            <a:solidFill>
              <a:schemeClr val="tx1"/>
            </a:solidFill>
            <a:miter lim="800000"/>
          </a:ln>
        </p:spPr>
        <p:txBody>
          <a:bodyPr>
            <a:spAutoFit/>
          </a:bodyPr>
          <a:lstStyle/>
          <a:p>
            <a:pPr fontAlgn="auto">
              <a:spcBef>
                <a:spcPts val="0"/>
              </a:spcBef>
              <a:spcAft>
                <a:spcPts val="0"/>
              </a:spcAft>
            </a:pPr>
            <a:r>
              <a:rPr kumimoji="1" lang="en-US" altLang="zh-CN" sz="2800" dirty="0" err="1">
                <a:solidFill>
                  <a:srgbClr val="000000"/>
                </a:solidFill>
              </a:rPr>
              <a:t>int</a:t>
            </a:r>
            <a:r>
              <a:rPr kumimoji="1" lang="en-US" altLang="zh-CN" sz="2800" dirty="0">
                <a:solidFill>
                  <a:srgbClr val="000000"/>
                </a:solidFill>
              </a:rPr>
              <a:t> </a:t>
            </a:r>
            <a:r>
              <a:rPr kumimoji="1" lang="en-US" altLang="en-US" sz="2800" dirty="0">
                <a:solidFill>
                  <a:srgbClr val="000000"/>
                </a:solidFill>
                <a:ea typeface="+mn-ea"/>
              </a:rPr>
              <a:t>main( ) </a:t>
            </a:r>
            <a:endParaRPr kumimoji="1" lang="en-US" altLang="en-US" sz="2800" dirty="0">
              <a:solidFill>
                <a:srgbClr val="000000"/>
              </a:solidFill>
              <a:ea typeface="+mn-ea"/>
            </a:endParaRPr>
          </a:p>
          <a:p>
            <a:pPr fontAlgn="auto">
              <a:spcBef>
                <a:spcPts val="0"/>
              </a:spcBef>
              <a:spcAft>
                <a:spcPts val="0"/>
              </a:spcAft>
            </a:pPr>
            <a:r>
              <a:rPr kumimoji="1" lang="en-US" altLang="en-US" sz="2800" dirty="0">
                <a:solidFill>
                  <a:srgbClr val="000000"/>
                </a:solidFill>
                <a:ea typeface="+mn-ea"/>
              </a:rPr>
              <a:t>{</a:t>
            </a:r>
            <a:r>
              <a:rPr kumimoji="1" lang="en-US" altLang="zh-CN" sz="2800" dirty="0">
                <a:solidFill>
                  <a:srgbClr val="000000"/>
                </a:solidFill>
              </a:rPr>
              <a:t> </a:t>
            </a:r>
            <a:r>
              <a:rPr kumimoji="1" lang="en-US" altLang="en-US" sz="2800" dirty="0" err="1">
                <a:solidFill>
                  <a:srgbClr val="000000"/>
                </a:solidFill>
                <a:ea typeface="+mn-ea"/>
              </a:rPr>
              <a:t>int</a:t>
            </a:r>
            <a:r>
              <a:rPr kumimoji="1" lang="en-US" altLang="en-US" sz="2800" dirty="0">
                <a:solidFill>
                  <a:srgbClr val="000000"/>
                </a:solidFill>
                <a:ea typeface="+mn-ea"/>
              </a:rPr>
              <a:t> a[ ]={1,2,3,4,5</a:t>
            </a:r>
            <a:r>
              <a:rPr kumimoji="1" lang="en-US" altLang="zh-CN" sz="2800" dirty="0">
                <a:solidFill>
                  <a:srgbClr val="000000"/>
                </a:solidFill>
              </a:rPr>
              <a:t> </a:t>
            </a:r>
            <a:r>
              <a:rPr kumimoji="1" lang="en-US" altLang="en-US" sz="2800" dirty="0">
                <a:solidFill>
                  <a:srgbClr val="000000"/>
                </a:solidFill>
                <a:ea typeface="+mn-ea"/>
              </a:rPr>
              <a:t>};</a:t>
            </a:r>
            <a:endParaRPr kumimoji="1" lang="en-US" altLang="en-US" sz="2800" dirty="0">
              <a:solidFill>
                <a:srgbClr val="000000"/>
              </a:solidFill>
              <a:ea typeface="+mn-ea"/>
            </a:endParaRPr>
          </a:p>
          <a:p>
            <a:pPr fontAlgn="auto">
              <a:spcBef>
                <a:spcPts val="0"/>
              </a:spcBef>
              <a:spcAft>
                <a:spcPts val="0"/>
              </a:spcAft>
            </a:pPr>
            <a:r>
              <a:rPr kumimoji="1" lang="en-US" altLang="en-US" sz="2800" dirty="0">
                <a:solidFill>
                  <a:srgbClr val="000000"/>
                </a:solidFill>
                <a:ea typeface="+mn-ea"/>
              </a:rPr>
              <a:t>  </a:t>
            </a:r>
            <a:r>
              <a:rPr kumimoji="1" lang="en-US" altLang="zh-CN" sz="2800" dirty="0">
                <a:solidFill>
                  <a:srgbClr val="000000"/>
                </a:solidFill>
              </a:rPr>
              <a:t> </a:t>
            </a:r>
            <a:r>
              <a:rPr kumimoji="1" lang="en-US" altLang="en-US" sz="2800" dirty="0" err="1">
                <a:solidFill>
                  <a:srgbClr val="000000"/>
                </a:solidFill>
                <a:ea typeface="+mn-ea"/>
              </a:rPr>
              <a:t>int</a:t>
            </a:r>
            <a:r>
              <a:rPr kumimoji="1" lang="en-US" altLang="en-US" sz="2800" dirty="0">
                <a:solidFill>
                  <a:srgbClr val="000000"/>
                </a:solidFill>
                <a:ea typeface="+mn-ea"/>
              </a:rPr>
              <a:t> </a:t>
            </a:r>
            <a:r>
              <a:rPr kumimoji="1" lang="en-US" altLang="en-US" sz="2800" dirty="0" err="1">
                <a:solidFill>
                  <a:srgbClr val="000000"/>
                </a:solidFill>
                <a:ea typeface="+mn-ea"/>
              </a:rPr>
              <a:t>i</a:t>
            </a:r>
            <a:r>
              <a:rPr kumimoji="1" lang="en-US" altLang="en-US" sz="2800" dirty="0">
                <a:solidFill>
                  <a:srgbClr val="000000"/>
                </a:solidFill>
                <a:ea typeface="+mn-ea"/>
              </a:rPr>
              <a:t>;   </a:t>
            </a:r>
            <a:endParaRPr kumimoji="1" lang="en-US" altLang="en-US" sz="2800" dirty="0">
              <a:solidFill>
                <a:srgbClr val="000000"/>
              </a:solidFill>
              <a:ea typeface="+mn-ea"/>
            </a:endParaRPr>
          </a:p>
          <a:p>
            <a:pPr fontAlgn="auto">
              <a:spcBef>
                <a:spcPts val="0"/>
              </a:spcBef>
              <a:spcAft>
                <a:spcPts val="0"/>
              </a:spcAft>
            </a:pPr>
            <a:r>
              <a:rPr kumimoji="1" lang="en-US" altLang="en-US" sz="2800" dirty="0">
                <a:solidFill>
                  <a:srgbClr val="000000"/>
                </a:solidFill>
                <a:ea typeface="+mn-ea"/>
              </a:rPr>
              <a:t> </a:t>
            </a:r>
            <a:r>
              <a:rPr kumimoji="1" lang="en-US" altLang="zh-CN" sz="2800" dirty="0">
                <a:solidFill>
                  <a:srgbClr val="000000"/>
                </a:solidFill>
              </a:rPr>
              <a:t>  </a:t>
            </a:r>
            <a:r>
              <a:rPr kumimoji="1" lang="en-US" altLang="en-US" sz="2800" dirty="0">
                <a:solidFill>
                  <a:srgbClr val="000000"/>
                </a:solidFill>
                <a:ea typeface="+mn-ea"/>
              </a:rPr>
              <a:t>for(</a:t>
            </a:r>
            <a:r>
              <a:rPr kumimoji="1" lang="en-US" altLang="en-US" sz="2800" dirty="0" err="1">
                <a:solidFill>
                  <a:srgbClr val="000000"/>
                </a:solidFill>
                <a:ea typeface="+mn-ea"/>
              </a:rPr>
              <a:t>i</a:t>
            </a:r>
            <a:r>
              <a:rPr kumimoji="1" lang="en-US" altLang="en-US" sz="2800" dirty="0">
                <a:solidFill>
                  <a:srgbClr val="000000"/>
                </a:solidFill>
                <a:ea typeface="+mn-ea"/>
              </a:rPr>
              <a:t>=0;i&lt;</a:t>
            </a:r>
            <a:r>
              <a:rPr kumimoji="1" lang="en-US" altLang="zh-CN" sz="2800" dirty="0">
                <a:solidFill>
                  <a:srgbClr val="000000"/>
                </a:solidFill>
              </a:rPr>
              <a:t>5</a:t>
            </a:r>
            <a:r>
              <a:rPr kumimoji="1" lang="en-US" altLang="en-US" sz="2800" dirty="0">
                <a:solidFill>
                  <a:srgbClr val="000000"/>
                </a:solidFill>
                <a:ea typeface="+mn-ea"/>
              </a:rPr>
              <a:t>;i++)</a:t>
            </a:r>
            <a:endParaRPr kumimoji="1" lang="en-US" altLang="en-US" sz="2800" dirty="0">
              <a:solidFill>
                <a:srgbClr val="000000"/>
              </a:solidFill>
              <a:ea typeface="+mn-ea"/>
            </a:endParaRPr>
          </a:p>
          <a:p>
            <a:pPr fontAlgn="auto">
              <a:spcBef>
                <a:spcPts val="0"/>
              </a:spcBef>
              <a:spcAft>
                <a:spcPts val="0"/>
              </a:spcAft>
            </a:pPr>
            <a:r>
              <a:rPr kumimoji="1" lang="en-US" altLang="zh-CN" sz="2800" dirty="0">
                <a:solidFill>
                  <a:srgbClr val="000000"/>
                </a:solidFill>
              </a:rPr>
              <a:t>   </a:t>
            </a:r>
            <a:r>
              <a:rPr kumimoji="1" lang="en-US" altLang="en-US" sz="2800" dirty="0" err="1">
                <a:solidFill>
                  <a:srgbClr val="000000"/>
                </a:solidFill>
                <a:ea typeface="+mn-ea"/>
              </a:rPr>
              <a:t>printf</a:t>
            </a:r>
            <a:r>
              <a:rPr kumimoji="1" lang="en-US" altLang="en-US" sz="2800" dirty="0">
                <a:solidFill>
                  <a:srgbClr val="000000"/>
                </a:solidFill>
                <a:ea typeface="+mn-ea"/>
              </a:rPr>
              <a:t>(“%d</a:t>
            </a:r>
            <a:r>
              <a:rPr kumimoji="1" lang="en-US" altLang="zh-CN" sz="2800" dirty="0">
                <a:solidFill>
                  <a:srgbClr val="000000"/>
                </a:solidFill>
              </a:rPr>
              <a:t> </a:t>
            </a:r>
            <a:r>
              <a:rPr kumimoji="1" lang="en-US" altLang="en-US" sz="2800" dirty="0">
                <a:solidFill>
                  <a:srgbClr val="000000"/>
                </a:solidFill>
                <a:ea typeface="+mn-ea"/>
              </a:rPr>
              <a:t>”, </a:t>
            </a:r>
            <a:r>
              <a:rPr kumimoji="1" lang="en-US" altLang="en-US" sz="2800" dirty="0">
                <a:solidFill>
                  <a:srgbClr val="006600"/>
                </a:solidFill>
                <a:ea typeface="+mn-ea"/>
              </a:rPr>
              <a:t>* ( a+ </a:t>
            </a:r>
            <a:r>
              <a:rPr kumimoji="1" lang="en-US" altLang="en-US" sz="2800" dirty="0" err="1">
                <a:solidFill>
                  <a:srgbClr val="006600"/>
                </a:solidFill>
                <a:ea typeface="+mn-ea"/>
              </a:rPr>
              <a:t>i</a:t>
            </a:r>
            <a:r>
              <a:rPr kumimoji="1" lang="en-US" altLang="en-US" sz="2800" dirty="0">
                <a:solidFill>
                  <a:srgbClr val="006600"/>
                </a:solidFill>
                <a:ea typeface="+mn-ea"/>
              </a:rPr>
              <a:t> )</a:t>
            </a:r>
            <a:r>
              <a:rPr kumimoji="1" lang="en-US" altLang="en-US" sz="2800" dirty="0">
                <a:solidFill>
                  <a:srgbClr val="000000"/>
                </a:solidFill>
                <a:ea typeface="+mn-ea"/>
              </a:rPr>
              <a:t> );</a:t>
            </a:r>
            <a:endParaRPr kumimoji="1" lang="en-US" altLang="en-US" sz="2800" dirty="0">
              <a:solidFill>
                <a:srgbClr val="000000"/>
              </a:solidFill>
              <a:ea typeface="+mn-ea"/>
            </a:endParaRPr>
          </a:p>
          <a:p>
            <a:pPr fontAlgn="auto">
              <a:spcBef>
                <a:spcPts val="0"/>
              </a:spcBef>
              <a:spcAft>
                <a:spcPts val="0"/>
              </a:spcAft>
            </a:pPr>
            <a:r>
              <a:rPr kumimoji="1" lang="en-US" altLang="en-US" sz="2800" dirty="0">
                <a:solidFill>
                  <a:srgbClr val="000000"/>
                </a:solidFill>
                <a:ea typeface="+mn-ea"/>
              </a:rPr>
              <a:t>}</a:t>
            </a:r>
            <a:endParaRPr kumimoji="1" lang="en-US" altLang="zh-CN" sz="2800" dirty="0">
              <a:solidFill>
                <a:srgbClr val="000000"/>
              </a:solidFill>
            </a:endParaRPr>
          </a:p>
        </p:txBody>
      </p:sp>
      <p:sp>
        <p:nvSpPr>
          <p:cNvPr id="585736" name="Rectangle 8"/>
          <p:cNvSpPr>
            <a:spLocks noChangeArrowheads="1"/>
          </p:cNvSpPr>
          <p:nvPr/>
        </p:nvSpPr>
        <p:spPr bwMode="auto">
          <a:xfrm>
            <a:off x="4941277" y="3633790"/>
            <a:ext cx="4145574" cy="31083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fontAlgn="auto">
              <a:spcBef>
                <a:spcPts val="0"/>
              </a:spcBef>
              <a:spcAft>
                <a:spcPts val="0"/>
              </a:spcAft>
            </a:pPr>
            <a:r>
              <a:rPr kumimoji="1" lang="en-US" altLang="zh-CN" sz="2800" dirty="0" err="1">
                <a:solidFill>
                  <a:srgbClr val="FF0066"/>
                </a:solidFill>
              </a:rPr>
              <a:t>int</a:t>
            </a:r>
            <a:r>
              <a:rPr kumimoji="1" lang="en-US" altLang="zh-CN" sz="2800" dirty="0">
                <a:solidFill>
                  <a:srgbClr val="FF0066"/>
                </a:solidFill>
              </a:rPr>
              <a:t> </a:t>
            </a:r>
            <a:r>
              <a:rPr kumimoji="1" lang="en-US" altLang="en-US" sz="2800" dirty="0">
                <a:solidFill>
                  <a:srgbClr val="FF0066"/>
                </a:solidFill>
                <a:ea typeface="+mn-ea"/>
              </a:rPr>
              <a:t>main( ) </a:t>
            </a:r>
            <a:endParaRPr kumimoji="1" lang="en-US" altLang="en-US" sz="2800" dirty="0">
              <a:solidFill>
                <a:srgbClr val="FF0066"/>
              </a:solidFill>
              <a:ea typeface="+mn-ea"/>
            </a:endParaRPr>
          </a:p>
          <a:p>
            <a:pPr fontAlgn="auto">
              <a:spcBef>
                <a:spcPts val="0"/>
              </a:spcBef>
              <a:spcAft>
                <a:spcPts val="0"/>
              </a:spcAft>
            </a:pPr>
            <a:r>
              <a:rPr kumimoji="1" lang="en-US" altLang="en-US" sz="2800" dirty="0">
                <a:solidFill>
                  <a:srgbClr val="FF0066"/>
                </a:solidFill>
                <a:ea typeface="+mn-ea"/>
              </a:rPr>
              <a:t>{</a:t>
            </a:r>
            <a:r>
              <a:rPr kumimoji="1" lang="en-US" altLang="zh-CN" sz="2800" dirty="0">
                <a:solidFill>
                  <a:srgbClr val="FF0066"/>
                </a:solidFill>
              </a:rPr>
              <a:t>   </a:t>
            </a:r>
            <a:r>
              <a:rPr kumimoji="1" lang="en-US" altLang="en-US" sz="2800" dirty="0" err="1">
                <a:solidFill>
                  <a:srgbClr val="FF0066"/>
                </a:solidFill>
                <a:ea typeface="+mn-ea"/>
              </a:rPr>
              <a:t>int</a:t>
            </a:r>
            <a:r>
              <a:rPr kumimoji="1" lang="en-US" altLang="en-US" sz="2800" dirty="0">
                <a:solidFill>
                  <a:srgbClr val="FF0066"/>
                </a:solidFill>
                <a:ea typeface="+mn-ea"/>
              </a:rPr>
              <a:t> a[ ]={1,2,3,4,5};</a:t>
            </a:r>
            <a:endParaRPr kumimoji="1" lang="en-US" altLang="en-US" sz="2800" dirty="0">
              <a:solidFill>
                <a:srgbClr val="FF0066"/>
              </a:solidFill>
              <a:ea typeface="+mn-ea"/>
            </a:endParaRPr>
          </a:p>
          <a:p>
            <a:pPr fontAlgn="auto">
              <a:spcBef>
                <a:spcPts val="0"/>
              </a:spcBef>
              <a:spcAft>
                <a:spcPts val="0"/>
              </a:spcAft>
            </a:pPr>
            <a:r>
              <a:rPr kumimoji="1" lang="en-US" altLang="en-US" sz="2800" dirty="0">
                <a:solidFill>
                  <a:srgbClr val="FF0066"/>
                </a:solidFill>
                <a:ea typeface="+mn-ea"/>
              </a:rPr>
              <a:t>     </a:t>
            </a:r>
            <a:r>
              <a:rPr kumimoji="1" lang="en-US" altLang="en-US" sz="2800" dirty="0" err="1">
                <a:solidFill>
                  <a:srgbClr val="FF0066"/>
                </a:solidFill>
                <a:ea typeface="+mn-ea"/>
              </a:rPr>
              <a:t>int</a:t>
            </a:r>
            <a:r>
              <a:rPr kumimoji="1" lang="en-US" altLang="en-US" sz="2800" dirty="0">
                <a:solidFill>
                  <a:srgbClr val="FF0066"/>
                </a:solidFill>
                <a:ea typeface="+mn-ea"/>
              </a:rPr>
              <a:t> </a:t>
            </a:r>
            <a:r>
              <a:rPr kumimoji="1" lang="en-US" altLang="en-US" sz="2800" dirty="0" err="1">
                <a:solidFill>
                  <a:srgbClr val="FF0066"/>
                </a:solidFill>
                <a:ea typeface="+mn-ea"/>
              </a:rPr>
              <a:t>i</a:t>
            </a:r>
            <a:r>
              <a:rPr kumimoji="1" lang="en-US" altLang="en-US" sz="2800" dirty="0">
                <a:solidFill>
                  <a:srgbClr val="FF0066"/>
                </a:solidFill>
                <a:ea typeface="+mn-ea"/>
              </a:rPr>
              <a:t>;  </a:t>
            </a:r>
            <a:endParaRPr kumimoji="1" lang="en-US" altLang="zh-CN" sz="2800" dirty="0">
              <a:solidFill>
                <a:srgbClr val="FF0066"/>
              </a:solidFill>
            </a:endParaRPr>
          </a:p>
          <a:p>
            <a:pPr fontAlgn="auto">
              <a:spcBef>
                <a:spcPts val="0"/>
              </a:spcBef>
              <a:spcAft>
                <a:spcPts val="0"/>
              </a:spcAft>
            </a:pPr>
            <a:r>
              <a:rPr kumimoji="1" lang="en-US" altLang="zh-CN" sz="2800" dirty="0">
                <a:solidFill>
                  <a:srgbClr val="FF0066"/>
                </a:solidFill>
              </a:rPr>
              <a:t>     </a:t>
            </a:r>
            <a:r>
              <a:rPr kumimoji="1" lang="en-US" altLang="en-US" sz="2800" dirty="0" err="1">
                <a:solidFill>
                  <a:srgbClr val="FF0066"/>
                </a:solidFill>
                <a:ea typeface="+mn-ea"/>
              </a:rPr>
              <a:t>int</a:t>
            </a:r>
            <a:r>
              <a:rPr kumimoji="1" lang="en-US" altLang="en-US" sz="2800" dirty="0">
                <a:solidFill>
                  <a:srgbClr val="FF0066"/>
                </a:solidFill>
                <a:ea typeface="+mn-ea"/>
              </a:rPr>
              <a:t> *pa=a;</a:t>
            </a:r>
            <a:endParaRPr kumimoji="1" lang="en-US" altLang="en-US" sz="2800" dirty="0">
              <a:solidFill>
                <a:srgbClr val="FF0066"/>
              </a:solidFill>
              <a:ea typeface="+mn-ea"/>
            </a:endParaRPr>
          </a:p>
          <a:p>
            <a:pPr fontAlgn="auto">
              <a:spcBef>
                <a:spcPts val="0"/>
              </a:spcBef>
              <a:spcAft>
                <a:spcPts val="0"/>
              </a:spcAft>
            </a:pPr>
            <a:r>
              <a:rPr kumimoji="1" lang="en-US" altLang="en-US" sz="2800" dirty="0">
                <a:solidFill>
                  <a:srgbClr val="FF0066"/>
                </a:solidFill>
                <a:ea typeface="+mn-ea"/>
              </a:rPr>
              <a:t>     for( </a:t>
            </a:r>
            <a:r>
              <a:rPr kumimoji="1" lang="en-US" altLang="en-US" sz="2800" dirty="0" err="1">
                <a:solidFill>
                  <a:srgbClr val="FF0066"/>
                </a:solidFill>
                <a:ea typeface="+mn-ea"/>
              </a:rPr>
              <a:t>i</a:t>
            </a:r>
            <a:r>
              <a:rPr kumimoji="1" lang="en-US" altLang="en-US" sz="2800" dirty="0">
                <a:solidFill>
                  <a:srgbClr val="FF0066"/>
                </a:solidFill>
                <a:ea typeface="+mn-ea"/>
              </a:rPr>
              <a:t>=0;i&lt;6;i++)</a:t>
            </a:r>
            <a:endParaRPr kumimoji="1" lang="en-US" altLang="en-US" sz="2800" dirty="0">
              <a:solidFill>
                <a:srgbClr val="FF0066"/>
              </a:solidFill>
              <a:ea typeface="+mn-ea"/>
            </a:endParaRPr>
          </a:p>
          <a:p>
            <a:pPr fontAlgn="auto">
              <a:spcBef>
                <a:spcPts val="0"/>
              </a:spcBef>
              <a:spcAft>
                <a:spcPts val="0"/>
              </a:spcAft>
            </a:pPr>
            <a:r>
              <a:rPr kumimoji="1" lang="en-US" altLang="en-US" sz="2800" dirty="0">
                <a:solidFill>
                  <a:srgbClr val="FF0066"/>
                </a:solidFill>
                <a:ea typeface="+mn-ea"/>
              </a:rPr>
              <a:t>     </a:t>
            </a:r>
            <a:r>
              <a:rPr kumimoji="1" lang="en-US" altLang="en-US" sz="2800" dirty="0" err="1">
                <a:solidFill>
                  <a:srgbClr val="FF0066"/>
                </a:solidFill>
                <a:ea typeface="+mn-ea"/>
              </a:rPr>
              <a:t>printf</a:t>
            </a:r>
            <a:r>
              <a:rPr kumimoji="1" lang="en-US" altLang="en-US" sz="2800" dirty="0">
                <a:solidFill>
                  <a:srgbClr val="FF0066"/>
                </a:solidFill>
                <a:ea typeface="+mn-ea"/>
              </a:rPr>
              <a:t>(“%d</a:t>
            </a:r>
            <a:r>
              <a:rPr kumimoji="1" lang="en-US" altLang="en-US" sz="2800" dirty="0">
                <a:ea typeface="+mn-ea"/>
              </a:rPr>
              <a:t>”</a:t>
            </a:r>
            <a:r>
              <a:rPr kumimoji="1" lang="en-US" altLang="en-US" sz="2800" dirty="0">
                <a:solidFill>
                  <a:srgbClr val="FF0066"/>
                </a:solidFill>
                <a:ea typeface="+mn-ea"/>
              </a:rPr>
              <a:t>,</a:t>
            </a:r>
            <a:r>
              <a:rPr kumimoji="1" lang="en-US" altLang="en-US" sz="2800" dirty="0">
                <a:solidFill>
                  <a:srgbClr val="0000CC"/>
                </a:solidFill>
                <a:ea typeface="+mn-ea"/>
              </a:rPr>
              <a:t>*(</a:t>
            </a:r>
            <a:r>
              <a:rPr kumimoji="1" lang="en-US" altLang="en-US" sz="2800" dirty="0" err="1">
                <a:solidFill>
                  <a:srgbClr val="0000CC"/>
                </a:solidFill>
                <a:ea typeface="+mn-ea"/>
              </a:rPr>
              <a:t>pa+i</a:t>
            </a:r>
            <a:r>
              <a:rPr kumimoji="1" lang="en-US" altLang="en-US" sz="2800" dirty="0">
                <a:solidFill>
                  <a:srgbClr val="0000CC"/>
                </a:solidFill>
                <a:ea typeface="+mn-ea"/>
              </a:rPr>
              <a:t>)</a:t>
            </a:r>
            <a:r>
              <a:rPr kumimoji="1" lang="en-US" altLang="en-US" sz="2800" dirty="0">
                <a:ea typeface="+mn-ea"/>
              </a:rPr>
              <a:t>);</a:t>
            </a:r>
            <a:endParaRPr kumimoji="1" lang="en-US" altLang="en-US" sz="2800" dirty="0">
              <a:ea typeface="+mn-ea"/>
            </a:endParaRPr>
          </a:p>
          <a:p>
            <a:pPr fontAlgn="auto">
              <a:spcBef>
                <a:spcPts val="0"/>
              </a:spcBef>
              <a:spcAft>
                <a:spcPts val="0"/>
              </a:spcAft>
            </a:pPr>
            <a:r>
              <a:rPr kumimoji="1" lang="en-US" altLang="en-US" sz="2800" dirty="0">
                <a:solidFill>
                  <a:srgbClr val="FF0066"/>
                </a:solidFill>
                <a:ea typeface="+mn-ea"/>
              </a:rPr>
              <a:t>}</a:t>
            </a:r>
            <a:endParaRPr kumimoji="1" lang="en-US" altLang="zh-CN" sz="2800" dirty="0">
              <a:solidFill>
                <a:srgbClr val="FF0066"/>
              </a:solidFill>
            </a:endParaRPr>
          </a:p>
        </p:txBody>
      </p:sp>
      <p:sp>
        <p:nvSpPr>
          <p:cNvPr id="585738" name="WordArt 10"/>
          <p:cNvSpPr>
            <a:spLocks noChangeArrowheads="1" noChangeShapeType="1" noTextEdit="1"/>
          </p:cNvSpPr>
          <p:nvPr/>
        </p:nvSpPr>
        <p:spPr bwMode="auto">
          <a:xfrm>
            <a:off x="857251" y="1817691"/>
            <a:ext cx="1740877" cy="523875"/>
          </a:xfrm>
          <a:prstGeom prst="rect">
            <a:avLst/>
          </a:prstGeom>
        </p:spPr>
        <p:txBody>
          <a:bodyPr wrap="none" fromWordArt="1">
            <a:prstTxWarp prst="textPlain">
              <a:avLst>
                <a:gd name="adj" fmla="val 50000"/>
              </a:avLst>
            </a:prstTxWarp>
          </a:bodyPr>
          <a:lstStyle/>
          <a:p>
            <a:pPr algn="ctr" eaLnBrk="1" fontAlgn="auto" hangingPunct="1">
              <a:spcBef>
                <a:spcPts val="0"/>
              </a:spcBef>
              <a:spcAft>
                <a:spcPts val="0"/>
              </a:spcAft>
              <a:defRPr/>
            </a:pPr>
            <a:r>
              <a:rPr lang="en-US" altLang="zh-CN" sz="3600" i="1" u="sng" kern="10" dirty="0">
                <a:ln w="12700">
                  <a:solidFill>
                    <a:srgbClr val="EAEAEA"/>
                  </a:solidFill>
                  <a:round/>
                </a:ln>
                <a:effectLst>
                  <a:outerShdw dist="35921" dir="2700000" sy="50000" kx="2115830" algn="bl" rotWithShape="0">
                    <a:srgbClr val="C0C0C0">
                      <a:alpha val="79999"/>
                    </a:srgbClr>
                  </a:outerShdw>
                </a:effectLst>
                <a:latin typeface="Calibri" panose="020F0502020204030204"/>
                <a:cs typeface="Times New Roman" panose="02020603050405020304"/>
              </a:rPr>
              <a:t>Example:</a:t>
            </a:r>
            <a:endParaRPr lang="zh-CN" altLang="en-US" sz="3600" i="1" u="sng" kern="10" dirty="0">
              <a:ln w="12700">
                <a:solidFill>
                  <a:srgbClr val="EAEAEA"/>
                </a:solidFill>
                <a:round/>
              </a:ln>
              <a:effectLst>
                <a:outerShdw dist="35921" dir="2700000" sy="50000" kx="2115830" algn="bl" rotWithShape="0">
                  <a:srgbClr val="C0C0C0">
                    <a:alpha val="79999"/>
                  </a:srgbClr>
                </a:outerShdw>
              </a:effectLst>
              <a:latin typeface="Calibri" panose="020F0502020204030204"/>
              <a:cs typeface="Times New Roman" panose="02020603050405020304"/>
            </a:endParaRPr>
          </a:p>
        </p:txBody>
      </p:sp>
      <p:sp>
        <p:nvSpPr>
          <p:cNvPr id="66566"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1F6C936-4C37-40D4-957F-69C3B6317DF4}" type="slidenum">
              <a:rPr lang="zh-CN" altLang="en-US" b="0">
                <a:solidFill>
                  <a:srgbClr val="000000"/>
                </a:solidFill>
              </a:rPr>
            </a:fld>
            <a:endParaRPr lang="zh-CN" altLang="en-US" b="0">
              <a:solidFill>
                <a:srgbClr val="000000"/>
              </a:solidFill>
            </a:endParaRPr>
          </a:p>
        </p:txBody>
      </p:sp>
      <p:sp>
        <p:nvSpPr>
          <p:cNvPr id="9" name="矩形 8"/>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85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85734"/>
                                        </p:tgtEl>
                                        <p:attrNameLst>
                                          <p:attrName>style.visibility</p:attrName>
                                        </p:attrNameLst>
                                      </p:cBhvr>
                                      <p:to>
                                        <p:strVal val="visible"/>
                                      </p:to>
                                    </p:set>
                                    <p:animEffect transition="in" filter="box(in)">
                                      <p:cBhvr>
                                        <p:cTn id="11" dur="500"/>
                                        <p:tgtEl>
                                          <p:spTgt spid="58573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85735"/>
                                        </p:tgtEl>
                                        <p:attrNameLst>
                                          <p:attrName>style.visibility</p:attrName>
                                        </p:attrNameLst>
                                      </p:cBhvr>
                                      <p:to>
                                        <p:strVal val="visible"/>
                                      </p:to>
                                    </p:set>
                                    <p:animEffect transition="in" filter="box(in)">
                                      <p:cBhvr>
                                        <p:cTn id="16" dur="500"/>
                                        <p:tgtEl>
                                          <p:spTgt spid="58573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85736"/>
                                        </p:tgtEl>
                                        <p:attrNameLst>
                                          <p:attrName>style.visibility</p:attrName>
                                        </p:attrNameLst>
                                      </p:cBhvr>
                                      <p:to>
                                        <p:strVal val="visible"/>
                                      </p:to>
                                    </p:set>
                                    <p:animEffect transition="in" filter="box(in)">
                                      <p:cBhvr>
                                        <p:cTn id="21" dur="500"/>
                                        <p:tgtEl>
                                          <p:spTgt spid="585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4" grpId="0" animBg="1"/>
      <p:bldP spid="585735" grpId="0" animBg="1" autoUpdateAnimBg="0"/>
      <p:bldP spid="58573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4450" name="Rectangle 2"/>
          <p:cNvSpPr>
            <a:spLocks noGrp="1" noChangeArrowheads="1"/>
          </p:cNvSpPr>
          <p:nvPr>
            <p:ph idx="1"/>
          </p:nvPr>
        </p:nvSpPr>
        <p:spPr>
          <a:xfrm>
            <a:off x="603739" y="554040"/>
            <a:ext cx="8676543" cy="5761037"/>
          </a:xfrm>
        </p:spPr>
        <p:txBody>
          <a:bodyPr/>
          <a:lstStyle/>
          <a:p>
            <a:pPr marL="0" indent="0" algn="ctr">
              <a:lnSpc>
                <a:spcPts val="4000"/>
              </a:lnSpc>
              <a:spcBef>
                <a:spcPts val="600"/>
              </a:spcBef>
              <a:buNone/>
              <a:defRPr/>
            </a:pPr>
            <a:r>
              <a:rPr lang="zh-CN" altLang="en-US" sz="4000" b="1" dirty="0">
                <a:solidFill>
                  <a:srgbClr val="C00000"/>
                </a:solidFill>
                <a:latin typeface="华文仿宋" panose="02010600040101010101" pitchFamily="2" charset="-122"/>
                <a:ea typeface="华文仿宋" panose="02010600040101010101" pitchFamily="2" charset="-122"/>
              </a:rPr>
              <a:t>在函数之间传递整个数组</a:t>
            </a:r>
            <a:endParaRPr lang="zh-CN" altLang="en-US" sz="4000" b="1" dirty="0">
              <a:solidFill>
                <a:srgbClr val="C00000"/>
              </a:solidFill>
              <a:latin typeface="华文仿宋" panose="02010600040101010101" pitchFamily="2" charset="-122"/>
              <a:ea typeface="华文仿宋" panose="02010600040101010101" pitchFamily="2" charset="-122"/>
            </a:endParaRPr>
          </a:p>
          <a:p>
            <a:pPr algn="just">
              <a:lnSpc>
                <a:spcPts val="4000"/>
              </a:lnSpc>
              <a:spcBef>
                <a:spcPts val="600"/>
              </a:spcBef>
              <a:defRPr/>
            </a:pPr>
            <a:r>
              <a:rPr lang="zh-CN" altLang="en-US" sz="3600" b="1" dirty="0">
                <a:latin typeface="华文仿宋" panose="02010600040101010101" pitchFamily="2" charset="-122"/>
                <a:ea typeface="华文仿宋" panose="02010600040101010101" pitchFamily="2" charset="-122"/>
              </a:rPr>
              <a:t>形参用</a:t>
            </a:r>
            <a:r>
              <a:rPr lang="zh-CN" altLang="en-US" sz="3600" b="1" dirty="0">
                <a:solidFill>
                  <a:srgbClr val="0000FF"/>
                </a:solidFill>
                <a:latin typeface="华文仿宋" panose="02010600040101010101" pitchFamily="2" charset="-122"/>
                <a:ea typeface="华文仿宋" panose="02010600040101010101" pitchFamily="2" charset="-122"/>
              </a:rPr>
              <a:t>数组</a:t>
            </a:r>
            <a:r>
              <a:rPr lang="zh-CN" altLang="en-US" sz="3600" b="1" dirty="0">
                <a:latin typeface="华文仿宋" panose="02010600040101010101" pitchFamily="2" charset="-122"/>
                <a:ea typeface="华文仿宋" panose="02010600040101010101" pitchFamily="2" charset="-122"/>
              </a:rPr>
              <a:t>或</a:t>
            </a:r>
            <a:r>
              <a:rPr lang="zh-CN" altLang="en-US" sz="3600" b="1" dirty="0">
                <a:solidFill>
                  <a:srgbClr val="0000FF"/>
                </a:solidFill>
                <a:latin typeface="华文仿宋" panose="02010600040101010101" pitchFamily="2" charset="-122"/>
                <a:ea typeface="华文仿宋" panose="02010600040101010101" pitchFamily="2" charset="-122"/>
              </a:rPr>
              <a:t>指针</a:t>
            </a:r>
            <a:endParaRPr lang="en-US" altLang="zh-CN" sz="3600" b="1" dirty="0">
              <a:latin typeface="华文仿宋" panose="02010600040101010101" pitchFamily="2" charset="-122"/>
              <a:ea typeface="华文仿宋" panose="02010600040101010101" pitchFamily="2" charset="-122"/>
            </a:endParaRPr>
          </a:p>
          <a:p>
            <a:pPr algn="just">
              <a:lnSpc>
                <a:spcPts val="4000"/>
              </a:lnSpc>
              <a:spcBef>
                <a:spcPts val="600"/>
              </a:spcBef>
              <a:defRPr/>
            </a:pPr>
            <a:r>
              <a:rPr lang="zh-CN" altLang="en-US" sz="3600" b="1" dirty="0">
                <a:latin typeface="华文仿宋" panose="02010600040101010101" pitchFamily="2" charset="-122"/>
                <a:ea typeface="华文仿宋" panose="02010600040101010101" pitchFamily="2" charset="-122"/>
              </a:rPr>
              <a:t>实参用</a:t>
            </a:r>
            <a:r>
              <a:rPr lang="zh-CN" altLang="en-US" sz="3600" b="1" dirty="0">
                <a:solidFill>
                  <a:srgbClr val="0000FF"/>
                </a:solidFill>
                <a:latin typeface="华文仿宋" panose="02010600040101010101" pitchFamily="2" charset="-122"/>
                <a:ea typeface="华文仿宋" panose="02010600040101010101" pitchFamily="2" charset="-122"/>
              </a:rPr>
              <a:t>数组名</a:t>
            </a:r>
            <a:endParaRPr lang="zh-CN" altLang="en-US" sz="3600" b="1" dirty="0">
              <a:latin typeface="华文仿宋" panose="02010600040101010101" pitchFamily="2" charset="-122"/>
              <a:ea typeface="华文仿宋" panose="02010600040101010101" pitchFamily="2" charset="-122"/>
            </a:endParaRPr>
          </a:p>
          <a:p>
            <a:pPr lvl="1" algn="just">
              <a:lnSpc>
                <a:spcPts val="4000"/>
              </a:lnSpc>
              <a:spcBef>
                <a:spcPts val="600"/>
              </a:spcBef>
              <a:buNone/>
              <a:defRPr/>
            </a:pPr>
            <a:r>
              <a:rPr lang="zh-CN" altLang="en-US" sz="3200" b="1" dirty="0">
                <a:latin typeface="华文仿宋" panose="02010600040101010101" pitchFamily="2" charset="-122"/>
                <a:ea typeface="华文仿宋" panose="02010600040101010101" pitchFamily="2" charset="-122"/>
              </a:rPr>
              <a:t> 	当形参是</a:t>
            </a:r>
            <a:r>
              <a:rPr lang="zh-CN" altLang="en-US" sz="3200" b="1" dirty="0">
                <a:solidFill>
                  <a:srgbClr val="FF0000"/>
                </a:solidFill>
                <a:latin typeface="华文仿宋" panose="02010600040101010101" pitchFamily="2" charset="-122"/>
                <a:ea typeface="华文仿宋" panose="02010600040101010101" pitchFamily="2" charset="-122"/>
              </a:rPr>
              <a:t>数组</a:t>
            </a:r>
            <a:r>
              <a:rPr lang="zh-CN" altLang="en-US" sz="3200" b="1" dirty="0">
                <a:latin typeface="华文仿宋" panose="02010600040101010101" pitchFamily="2" charset="-122"/>
                <a:ea typeface="华文仿宋" panose="02010600040101010101" pitchFamily="2" charset="-122"/>
              </a:rPr>
              <a:t>时，在</a:t>
            </a:r>
            <a:r>
              <a:rPr lang="zh-CN" altLang="en-US" sz="3200" b="1" dirty="0">
                <a:solidFill>
                  <a:srgbClr val="FF0000"/>
                </a:solidFill>
                <a:latin typeface="华文仿宋" panose="02010600040101010101" pitchFamily="2" charset="-122"/>
                <a:ea typeface="华文仿宋" panose="02010600040101010101" pitchFamily="2" charset="-122"/>
              </a:rPr>
              <a:t>被调用函数</a:t>
            </a:r>
            <a:r>
              <a:rPr lang="zh-CN" altLang="en-US" sz="3200" b="1" dirty="0">
                <a:latin typeface="华文仿宋" panose="02010600040101010101" pitchFamily="2" charset="-122"/>
                <a:ea typeface="华文仿宋" panose="02010600040101010101" pitchFamily="2" charset="-122"/>
              </a:rPr>
              <a:t>中可采用</a:t>
            </a:r>
            <a:r>
              <a:rPr lang="zh-CN" altLang="en-US" sz="3200" b="1" dirty="0">
                <a:solidFill>
                  <a:srgbClr val="FF0000"/>
                </a:solidFill>
                <a:latin typeface="华文仿宋" panose="02010600040101010101" pitchFamily="2" charset="-122"/>
                <a:ea typeface="华文仿宋" panose="02010600040101010101" pitchFamily="2" charset="-122"/>
              </a:rPr>
              <a:t>下标方式</a:t>
            </a:r>
            <a:r>
              <a:rPr lang="zh-CN" altLang="en-US" sz="3200" b="1" dirty="0">
                <a:latin typeface="华文仿宋" panose="02010600040101010101" pitchFamily="2" charset="-122"/>
                <a:ea typeface="华文仿宋" panose="02010600040101010101" pitchFamily="2" charset="-122"/>
              </a:rPr>
              <a:t>访问数组中的元素。</a:t>
            </a:r>
            <a:endParaRPr lang="zh-CN" altLang="en-US" sz="3200" b="1" dirty="0">
              <a:latin typeface="华文仿宋" panose="02010600040101010101" pitchFamily="2" charset="-122"/>
              <a:ea typeface="华文仿宋" panose="02010600040101010101" pitchFamily="2" charset="-122"/>
            </a:endParaRPr>
          </a:p>
          <a:p>
            <a:pPr lvl="1" algn="just">
              <a:lnSpc>
                <a:spcPts val="4000"/>
              </a:lnSpc>
              <a:spcBef>
                <a:spcPts val="600"/>
              </a:spcBef>
              <a:buNone/>
              <a:defRPr/>
            </a:pPr>
            <a:r>
              <a:rPr lang="zh-CN" altLang="en-US" sz="3200" b="1" dirty="0">
                <a:latin typeface="华文仿宋" panose="02010600040101010101" pitchFamily="2" charset="-122"/>
                <a:ea typeface="华文仿宋" panose="02010600040101010101" pitchFamily="2" charset="-122"/>
              </a:rPr>
              <a:t> 	当形参是</a:t>
            </a:r>
            <a:r>
              <a:rPr lang="zh-CN" altLang="en-US" sz="3200" b="1" dirty="0">
                <a:solidFill>
                  <a:srgbClr val="0000FF"/>
                </a:solidFill>
                <a:latin typeface="华文仿宋" panose="02010600040101010101" pitchFamily="2" charset="-122"/>
                <a:ea typeface="华文仿宋" panose="02010600040101010101" pitchFamily="2" charset="-122"/>
              </a:rPr>
              <a:t>指针</a:t>
            </a:r>
            <a:r>
              <a:rPr lang="zh-CN" altLang="en-US" sz="3200" b="1" dirty="0">
                <a:latin typeface="华文仿宋" panose="02010600040101010101" pitchFamily="2" charset="-122"/>
                <a:ea typeface="华文仿宋" panose="02010600040101010101" pitchFamily="2" charset="-122"/>
              </a:rPr>
              <a:t>时，在</a:t>
            </a:r>
            <a:r>
              <a:rPr lang="zh-CN" altLang="en-US" sz="3200" b="1" dirty="0">
                <a:solidFill>
                  <a:srgbClr val="0000CC"/>
                </a:solidFill>
                <a:latin typeface="华文仿宋" panose="02010600040101010101" pitchFamily="2" charset="-122"/>
                <a:ea typeface="华文仿宋" panose="02010600040101010101" pitchFamily="2" charset="-122"/>
              </a:rPr>
              <a:t>被调用函数</a:t>
            </a:r>
            <a:r>
              <a:rPr lang="zh-CN" altLang="en-US" sz="3200" b="1" dirty="0">
                <a:latin typeface="华文仿宋" panose="02010600040101010101" pitchFamily="2" charset="-122"/>
                <a:ea typeface="华文仿宋" panose="02010600040101010101" pitchFamily="2" charset="-122"/>
              </a:rPr>
              <a:t>中可采用</a:t>
            </a:r>
            <a:r>
              <a:rPr lang="zh-CN" altLang="en-US" sz="3200" b="1" dirty="0">
                <a:solidFill>
                  <a:srgbClr val="0000FF"/>
                </a:solidFill>
                <a:latin typeface="华文仿宋" panose="02010600040101010101" pitchFamily="2" charset="-122"/>
                <a:ea typeface="华文仿宋" panose="02010600040101010101" pitchFamily="2" charset="-122"/>
              </a:rPr>
              <a:t>指针方式</a:t>
            </a:r>
            <a:r>
              <a:rPr lang="zh-CN" altLang="en-US" sz="3200" b="1" dirty="0">
                <a:latin typeface="华文仿宋" panose="02010600040101010101" pitchFamily="2" charset="-122"/>
                <a:ea typeface="华文仿宋" panose="02010600040101010101" pitchFamily="2" charset="-122"/>
              </a:rPr>
              <a:t>访问数组中的元素。</a:t>
            </a:r>
            <a:endParaRPr lang="zh-CN" altLang="en-US" sz="3200" b="1" dirty="0">
              <a:latin typeface="华文仿宋" panose="02010600040101010101" pitchFamily="2" charset="-122"/>
              <a:ea typeface="华文仿宋" panose="02010600040101010101" pitchFamily="2" charset="-122"/>
            </a:endParaRPr>
          </a:p>
          <a:p>
            <a:pPr algn="just">
              <a:lnSpc>
                <a:spcPts val="4000"/>
              </a:lnSpc>
              <a:spcBef>
                <a:spcPts val="600"/>
              </a:spcBef>
              <a:defRPr/>
            </a:pPr>
            <a:r>
              <a:rPr lang="zh-CN" altLang="en-US" b="1" dirty="0">
                <a:latin typeface="华文仿宋" panose="02010600040101010101" pitchFamily="2" charset="-122"/>
                <a:ea typeface="华文仿宋" panose="02010600040101010101" pitchFamily="2" charset="-122"/>
              </a:rPr>
              <a:t>特别说明</a:t>
            </a:r>
            <a:endParaRPr lang="zh-CN" altLang="en-US" b="1" dirty="0">
              <a:latin typeface="华文仿宋" panose="02010600040101010101" pitchFamily="2" charset="-122"/>
              <a:ea typeface="华文仿宋" panose="02010600040101010101" pitchFamily="2" charset="-122"/>
            </a:endParaRPr>
          </a:p>
          <a:p>
            <a:pPr lvl="1" algn="just">
              <a:lnSpc>
                <a:spcPts val="4000"/>
              </a:lnSpc>
              <a:spcBef>
                <a:spcPts val="600"/>
              </a:spcBef>
              <a:buNone/>
              <a:defRPr/>
            </a:pP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数组名代表数组的首地址，传递数组名就是将数组的首地址传递给被调用函数。</a:t>
            </a:r>
            <a:endParaRPr lang="zh-CN" altLang="en-US" sz="3200" b="1" dirty="0">
              <a:latin typeface="华文仿宋" panose="02010600040101010101" pitchFamily="2" charset="-122"/>
              <a:ea typeface="华文仿宋" panose="02010600040101010101" pitchFamily="2" charset="-122"/>
            </a:endParaRPr>
          </a:p>
        </p:txBody>
      </p:sp>
      <p:sp>
        <p:nvSpPr>
          <p:cNvPr id="6758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6FCE1B3-5A37-4DE4-850C-AEFD092B169D}"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44450">
                                            <p:txEl>
                                              <p:pRg st="0" end="0"/>
                                            </p:txEl>
                                          </p:spTgt>
                                        </p:tgtEl>
                                        <p:attrNameLst>
                                          <p:attrName>style.visibility</p:attrName>
                                        </p:attrNameLst>
                                      </p:cBhvr>
                                      <p:to>
                                        <p:strVal val="visible"/>
                                      </p:to>
                                    </p:set>
                                    <p:animEffect transition="in" filter="barn(outVertical)">
                                      <p:cBhvr>
                                        <p:cTn id="7" dur="500"/>
                                        <p:tgtEl>
                                          <p:spTgt spid="74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44450">
                                            <p:txEl>
                                              <p:pRg st="1" end="1"/>
                                            </p:txEl>
                                          </p:spTgt>
                                        </p:tgtEl>
                                        <p:attrNameLst>
                                          <p:attrName>style.visibility</p:attrName>
                                        </p:attrNameLst>
                                      </p:cBhvr>
                                      <p:to>
                                        <p:strVal val="visible"/>
                                      </p:to>
                                    </p:set>
                                    <p:animEffect transition="in" filter="barn(outVertical)">
                                      <p:cBhvr>
                                        <p:cTn id="12" dur="500"/>
                                        <p:tgtEl>
                                          <p:spTgt spid="7444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44450">
                                            <p:txEl>
                                              <p:pRg st="2" end="2"/>
                                            </p:txEl>
                                          </p:spTgt>
                                        </p:tgtEl>
                                        <p:attrNameLst>
                                          <p:attrName>style.visibility</p:attrName>
                                        </p:attrNameLst>
                                      </p:cBhvr>
                                      <p:to>
                                        <p:strVal val="visible"/>
                                      </p:to>
                                    </p:set>
                                    <p:animEffect transition="in" filter="barn(outVertical)">
                                      <p:cBhvr>
                                        <p:cTn id="17" dur="500"/>
                                        <p:tgtEl>
                                          <p:spTgt spid="7444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44450">
                                            <p:txEl>
                                              <p:pRg st="3" end="3"/>
                                            </p:txEl>
                                          </p:spTgt>
                                        </p:tgtEl>
                                        <p:attrNameLst>
                                          <p:attrName>style.visibility</p:attrName>
                                        </p:attrNameLst>
                                      </p:cBhvr>
                                      <p:to>
                                        <p:strVal val="visible"/>
                                      </p:to>
                                    </p:set>
                                    <p:animEffect transition="in" filter="barn(outVertical)">
                                      <p:cBhvr>
                                        <p:cTn id="22" dur="500"/>
                                        <p:tgtEl>
                                          <p:spTgt spid="7444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44450">
                                            <p:txEl>
                                              <p:pRg st="4" end="4"/>
                                            </p:txEl>
                                          </p:spTgt>
                                        </p:tgtEl>
                                        <p:attrNameLst>
                                          <p:attrName>style.visibility</p:attrName>
                                        </p:attrNameLst>
                                      </p:cBhvr>
                                      <p:to>
                                        <p:strVal val="visible"/>
                                      </p:to>
                                    </p:set>
                                    <p:animEffect transition="in" filter="barn(outVertical)">
                                      <p:cBhvr>
                                        <p:cTn id="27" dur="500"/>
                                        <p:tgtEl>
                                          <p:spTgt spid="7444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44450">
                                            <p:txEl>
                                              <p:pRg st="5" end="5"/>
                                            </p:txEl>
                                          </p:spTgt>
                                        </p:tgtEl>
                                        <p:attrNameLst>
                                          <p:attrName>style.visibility</p:attrName>
                                        </p:attrNameLst>
                                      </p:cBhvr>
                                      <p:to>
                                        <p:strVal val="visible"/>
                                      </p:to>
                                    </p:set>
                                    <p:animEffect transition="in" filter="barn(outVertical)">
                                      <p:cBhvr>
                                        <p:cTn id="32" dur="500"/>
                                        <p:tgtEl>
                                          <p:spTgt spid="7444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44450">
                                            <p:txEl>
                                              <p:pRg st="6" end="6"/>
                                            </p:txEl>
                                          </p:spTgt>
                                        </p:tgtEl>
                                        <p:attrNameLst>
                                          <p:attrName>style.visibility</p:attrName>
                                        </p:attrNameLst>
                                      </p:cBhvr>
                                      <p:to>
                                        <p:strVal val="visible"/>
                                      </p:to>
                                    </p:set>
                                    <p:animEffect transition="in" filter="barn(outVertical)">
                                      <p:cBhvr>
                                        <p:cTn id="37" dur="500"/>
                                        <p:tgtEl>
                                          <p:spTgt spid="7444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0" grpId="0" bldLvl="2"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19268" y="762963"/>
            <a:ext cx="9586731" cy="587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#include &lt;</a:t>
            </a:r>
            <a:r>
              <a:rPr kumimoji="1" lang="en-US" altLang="zh-CN" sz="2400" dirty="0" err="1">
                <a:solidFill>
                  <a:srgbClr val="000000"/>
                </a:solidFill>
                <a:latin typeface="Consolas" panose="020B0609020204030204" pitchFamily="49" charset="0"/>
              </a:rPr>
              <a:t>stdio.h</a:t>
            </a:r>
            <a:r>
              <a:rPr kumimoji="1" lang="en-US" altLang="zh-CN" sz="2400" dirty="0">
                <a:solidFill>
                  <a:srgbClr val="000000"/>
                </a:solidFill>
                <a:latin typeface="Consolas" panose="020B0609020204030204" pitchFamily="49" charset="0"/>
              </a:rPr>
              <a:t>&gt;</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int </a:t>
            </a:r>
            <a:r>
              <a:rPr kumimoji="1" lang="en-US" altLang="zh-CN" sz="2400" dirty="0" err="1">
                <a:solidFill>
                  <a:srgbClr val="FF0000"/>
                </a:solidFill>
                <a:latin typeface="Consolas" panose="020B0609020204030204" pitchFamily="49" charset="0"/>
              </a:rPr>
              <a:t>strlens</a:t>
            </a:r>
            <a:r>
              <a:rPr kumimoji="1" lang="en-US" altLang="zh-CN" sz="2400" dirty="0">
                <a:solidFill>
                  <a:srgbClr val="FF0000"/>
                </a:solidFill>
                <a:latin typeface="Consolas" panose="020B0609020204030204" pitchFamily="49" charset="0"/>
              </a:rPr>
              <a:t>(char *s)</a:t>
            </a:r>
            <a:r>
              <a:rPr kumimoji="1" lang="en-US" altLang="zh-CN" sz="2400" dirty="0">
                <a:solidFill>
                  <a:srgbClr val="000000"/>
                </a:solidFill>
                <a:latin typeface="Consolas" panose="020B0609020204030204" pitchFamily="49" charset="0"/>
              </a:rPr>
              <a:t> </a:t>
            </a:r>
            <a:r>
              <a:rPr kumimoji="1" lang="en-US" altLang="zh-CN" sz="2400" dirty="0">
                <a:solidFill>
                  <a:srgbClr val="006600"/>
                </a:solidFill>
                <a:latin typeface="Consolas" panose="020B0609020204030204" pitchFamily="49" charset="0"/>
              </a:rPr>
              <a:t>/* </a:t>
            </a:r>
            <a:r>
              <a:rPr kumimoji="1" lang="zh-CN" altLang="en-US" sz="2400" dirty="0">
                <a:solidFill>
                  <a:srgbClr val="006600"/>
                </a:solidFill>
                <a:latin typeface="Consolas" panose="020B0609020204030204" pitchFamily="49" charset="0"/>
              </a:rPr>
              <a:t>形参是指针</a:t>
            </a:r>
            <a:r>
              <a:rPr kumimoji="1" lang="en-US" altLang="zh-CN" sz="2400" dirty="0">
                <a:solidFill>
                  <a:srgbClr val="006600"/>
                </a:solidFill>
                <a:latin typeface="Consolas" panose="020B0609020204030204" pitchFamily="49" charset="0"/>
              </a:rPr>
              <a:t>s,</a:t>
            </a:r>
            <a:r>
              <a:rPr kumimoji="1" lang="zh-CN" altLang="en-US" sz="2400" dirty="0">
                <a:solidFill>
                  <a:srgbClr val="006600"/>
                </a:solidFill>
                <a:latin typeface="Consolas" panose="020B0609020204030204" pitchFamily="49" charset="0"/>
              </a:rPr>
              <a:t>采用指针访问数组元素</a:t>
            </a:r>
            <a:r>
              <a:rPr kumimoji="1" lang="en-US" altLang="zh-CN" sz="2400" dirty="0">
                <a:solidFill>
                  <a:srgbClr val="006600"/>
                </a:solidFill>
                <a:latin typeface="Consolas" panose="020B0609020204030204" pitchFamily="49" charset="0"/>
              </a:rPr>
              <a:t>*/</a:t>
            </a:r>
            <a:endParaRPr kumimoji="1" lang="en-US" altLang="zh-CN" sz="2400" dirty="0">
              <a:solidFill>
                <a:srgbClr val="0066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  char  *p;</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p=s;                        </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while(*p!=‘\0’)  </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p++; </a:t>
            </a:r>
            <a:r>
              <a:rPr kumimoji="1" lang="en-US" altLang="zh-CN" sz="2400" dirty="0">
                <a:solidFill>
                  <a:srgbClr val="006600"/>
                </a:solidFill>
                <a:latin typeface="Consolas" panose="020B0609020204030204" pitchFamily="49" charset="0"/>
              </a:rPr>
              <a:t>/*p points to the end of string*/</a:t>
            </a:r>
            <a:endParaRPr kumimoji="1" lang="en-US" altLang="zh-CN" sz="2400" dirty="0">
              <a:solidFill>
                <a:srgbClr val="0066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return  </a:t>
            </a:r>
            <a:r>
              <a:rPr kumimoji="1" lang="en-US" altLang="zh-CN" sz="2400" dirty="0">
                <a:solidFill>
                  <a:srgbClr val="FF0000"/>
                </a:solidFill>
                <a:latin typeface="Consolas" panose="020B0609020204030204" pitchFamily="49" charset="0"/>
              </a:rPr>
              <a:t>p-s</a:t>
            </a:r>
            <a:r>
              <a:rPr kumimoji="1" lang="en-US" altLang="zh-CN" sz="2400" dirty="0">
                <a:solidFill>
                  <a:srgbClr val="000000"/>
                </a:solidFill>
                <a:latin typeface="Consolas" panose="020B0609020204030204" pitchFamily="49" charset="0"/>
              </a:rPr>
              <a:t>;   </a:t>
            </a:r>
            <a:r>
              <a:rPr kumimoji="1" lang="en-US" altLang="zh-CN" sz="2400" dirty="0">
                <a:solidFill>
                  <a:srgbClr val="006600"/>
                </a:solidFill>
                <a:latin typeface="Consolas" panose="020B0609020204030204" pitchFamily="49" charset="0"/>
              </a:rPr>
              <a:t>/*return length of string */</a:t>
            </a:r>
            <a:endParaRPr kumimoji="1" lang="en-US" altLang="zh-CN" sz="2400" dirty="0">
              <a:solidFill>
                <a:srgbClr val="0066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int main( )</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  char s[80];</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gets(s);</a:t>
            </a:r>
            <a:endParaRPr kumimoji="1" lang="en-US" altLang="zh-CN" sz="2400" dirty="0">
              <a:solidFill>
                <a:srgbClr val="0000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a:t>
            </a:r>
            <a:r>
              <a:rPr kumimoji="1" lang="en-US" altLang="zh-CN" sz="2400" dirty="0" err="1">
                <a:solidFill>
                  <a:srgbClr val="000000"/>
                </a:solidFill>
                <a:latin typeface="Consolas" panose="020B0609020204030204" pitchFamily="49" charset="0"/>
              </a:rPr>
              <a:t>printf</a:t>
            </a:r>
            <a:r>
              <a:rPr kumimoji="1" lang="en-US" altLang="zh-CN" sz="2400" dirty="0">
                <a:solidFill>
                  <a:srgbClr val="000000"/>
                </a:solidFill>
                <a:latin typeface="Consolas" panose="020B0609020204030204" pitchFamily="49" charset="0"/>
              </a:rPr>
              <a:t>(“%s  length=%d\n”, s, </a:t>
            </a:r>
            <a:r>
              <a:rPr kumimoji="1" lang="en-US" altLang="zh-CN" sz="2400" dirty="0" err="1">
                <a:solidFill>
                  <a:srgbClr val="FF0000"/>
                </a:solidFill>
                <a:latin typeface="Consolas" panose="020B0609020204030204" pitchFamily="49" charset="0"/>
              </a:rPr>
              <a:t>strlens</a:t>
            </a:r>
            <a:r>
              <a:rPr kumimoji="1" lang="en-US" altLang="zh-CN" sz="2400" dirty="0">
                <a:solidFill>
                  <a:srgbClr val="FF0000"/>
                </a:solidFill>
                <a:latin typeface="Consolas" panose="020B0609020204030204" pitchFamily="49" charset="0"/>
              </a:rPr>
              <a:t>(s)</a:t>
            </a:r>
            <a:r>
              <a:rPr kumimoji="1" lang="en-US" altLang="zh-CN" sz="2400" dirty="0">
                <a:solidFill>
                  <a:srgbClr val="000000"/>
                </a:solidFill>
                <a:latin typeface="Consolas" panose="020B0609020204030204" pitchFamily="49" charset="0"/>
              </a:rPr>
              <a:t> );</a:t>
            </a:r>
            <a:r>
              <a:rPr kumimoji="1" lang="en-US" altLang="zh-CN" sz="2400" dirty="0">
                <a:solidFill>
                  <a:srgbClr val="006600"/>
                </a:solidFill>
                <a:latin typeface="Consolas" panose="020B0609020204030204" pitchFamily="49" charset="0"/>
              </a:rPr>
              <a:t> </a:t>
            </a:r>
            <a:endParaRPr kumimoji="1" lang="en-US" altLang="zh-CN" sz="2400" dirty="0">
              <a:solidFill>
                <a:srgbClr val="0066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6600"/>
                </a:solidFill>
                <a:latin typeface="Consolas" panose="020B0609020204030204" pitchFamily="49" charset="0"/>
              </a:rPr>
              <a:t>                           /* </a:t>
            </a:r>
            <a:r>
              <a:rPr kumimoji="1" lang="zh-CN" altLang="en-US" sz="2400" dirty="0">
                <a:solidFill>
                  <a:srgbClr val="006600"/>
                </a:solidFill>
                <a:latin typeface="Consolas" panose="020B0609020204030204" pitchFamily="49" charset="0"/>
              </a:rPr>
              <a:t>实参：数组名</a:t>
            </a:r>
            <a:r>
              <a:rPr kumimoji="1" lang="en-US" altLang="zh-CN" sz="2400" dirty="0">
                <a:solidFill>
                  <a:srgbClr val="006600"/>
                </a:solidFill>
                <a:latin typeface="Consolas" panose="020B0609020204030204" pitchFamily="49" charset="0"/>
              </a:rPr>
              <a:t>s*/</a:t>
            </a:r>
            <a:endParaRPr kumimoji="1" lang="en-US" altLang="zh-CN" sz="2400" dirty="0">
              <a:solidFill>
                <a:srgbClr val="006600"/>
              </a:solidFill>
              <a:latin typeface="Consolas" panose="020B0609020204030204" pitchFamily="49" charset="0"/>
            </a:endParaRPr>
          </a:p>
          <a:p>
            <a:pPr eaLnBrk="1" fontAlgn="auto" hangingPunct="1">
              <a:lnSpc>
                <a:spcPct val="65000"/>
              </a:lnSpc>
              <a:spcBef>
                <a:spcPct val="50000"/>
              </a:spcBef>
              <a:spcAft>
                <a:spcPts val="0"/>
              </a:spcAft>
            </a:pPr>
            <a:r>
              <a:rPr kumimoji="1" lang="en-US" altLang="zh-CN" sz="2400" dirty="0">
                <a:solidFill>
                  <a:srgbClr val="000000"/>
                </a:solidFill>
                <a:latin typeface="Consolas" panose="020B0609020204030204" pitchFamily="49" charset="0"/>
              </a:rPr>
              <a:t> }</a:t>
            </a:r>
            <a:endParaRPr kumimoji="1" lang="en-US" altLang="zh-CN" sz="2400" dirty="0">
              <a:solidFill>
                <a:srgbClr val="000000"/>
              </a:solidFill>
              <a:latin typeface="Consolas" panose="020B0609020204030204" pitchFamily="49" charset="0"/>
            </a:endParaRPr>
          </a:p>
        </p:txBody>
      </p:sp>
      <p:sp>
        <p:nvSpPr>
          <p:cNvPr id="6861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9C92CC1-08E8-4AA8-9F20-5F745406E6A7}" type="slidenum">
              <a:rPr lang="zh-CN" altLang="en-US" b="0">
                <a:solidFill>
                  <a:srgbClr val="000000"/>
                </a:solidFill>
              </a:rPr>
            </a:fld>
            <a:endParaRPr lang="zh-CN" altLang="en-US" b="0">
              <a:solidFill>
                <a:srgbClr val="000000"/>
              </a:solidFill>
            </a:endParaRPr>
          </a:p>
        </p:txBody>
      </p:sp>
      <p:sp>
        <p:nvSpPr>
          <p:cNvPr id="68612" name="TextBox 1"/>
          <p:cNvSpPr txBox="1">
            <a:spLocks noChangeArrowheads="1"/>
          </p:cNvSpPr>
          <p:nvPr/>
        </p:nvSpPr>
        <p:spPr bwMode="auto">
          <a:xfrm>
            <a:off x="741189" y="116633"/>
            <a:ext cx="85892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3600" i="1" u="sng" dirty="0">
                <a:solidFill>
                  <a:srgbClr val="FF0000"/>
                </a:solidFill>
              </a:rPr>
              <a:t>Example:</a:t>
            </a:r>
            <a:r>
              <a:rPr lang="zh-CN" altLang="en-US" sz="3600" dirty="0">
                <a:solidFill>
                  <a:srgbClr val="000000"/>
                </a:solidFill>
              </a:rPr>
              <a:t>编写计算字符串长度函数</a:t>
            </a:r>
            <a:r>
              <a:rPr lang="en-US" altLang="zh-CN" sz="3600" dirty="0" err="1">
                <a:solidFill>
                  <a:srgbClr val="000000"/>
                </a:solidFill>
              </a:rPr>
              <a:t>strlen</a:t>
            </a:r>
            <a:endParaRPr lang="zh-CN" altLang="en-US" sz="3600" i="1" u="sng" dirty="0">
              <a:solidFill>
                <a:srgbClr val="FF0000"/>
              </a:solidFill>
            </a:endParaRPr>
          </a:p>
        </p:txBody>
      </p:sp>
    </p:spTree>
  </p:cSld>
  <p:clrMapOvr>
    <a:masterClrMapping/>
  </p:clrMapOvr>
  <p:transition advClick="0">
    <p:strips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838201" y="958852"/>
            <a:ext cx="8286750" cy="720725"/>
          </a:xfrm>
        </p:spPr>
        <p:txBody>
          <a:bodyPr/>
          <a:lstStyle/>
          <a:p>
            <a:pPr marL="0" indent="0">
              <a:buNone/>
              <a:tabLst>
                <a:tab pos="0" algn="l"/>
              </a:tabLst>
            </a:pPr>
            <a:r>
              <a:rPr lang="en-US" altLang="zh-CN" sz="2800" b="1" dirty="0">
                <a:latin typeface="华文仿宋" panose="02010600040101010101" pitchFamily="2" charset="-122"/>
                <a:ea typeface="华文仿宋" panose="02010600040101010101" pitchFamily="2" charset="-122"/>
              </a:rPr>
              <a:t>C</a:t>
            </a:r>
            <a:r>
              <a:rPr lang="zh-CN" altLang="en-US" sz="2800" b="1" dirty="0">
                <a:latin typeface="华文仿宋" panose="02010600040101010101" pitchFamily="2" charset="-122"/>
                <a:ea typeface="华文仿宋" panose="02010600040101010101" pitchFamily="2" charset="-122"/>
              </a:rPr>
              <a:t>将二维数组看作一维数组的嵌套，每个一维数组的元素又是一个一维数组</a:t>
            </a:r>
            <a:endParaRPr lang="zh-CN" altLang="en-US" sz="2800" b="1" dirty="0">
              <a:latin typeface="华文仿宋" panose="02010600040101010101" pitchFamily="2" charset="-122"/>
              <a:ea typeface="华文仿宋" panose="02010600040101010101" pitchFamily="2" charset="-122"/>
            </a:endParaRPr>
          </a:p>
        </p:txBody>
      </p:sp>
      <p:sp>
        <p:nvSpPr>
          <p:cNvPr id="69635" name="Rectangle 2"/>
          <p:cNvSpPr>
            <a:spLocks noGrp="1" noChangeArrowheads="1"/>
          </p:cNvSpPr>
          <p:nvPr>
            <p:ph type="title"/>
          </p:nvPr>
        </p:nvSpPr>
        <p:spPr>
          <a:xfrm>
            <a:off x="838200" y="0"/>
            <a:ext cx="8229600" cy="1143000"/>
          </a:xfrm>
          <a:noFill/>
        </p:spPr>
        <p:txBody>
          <a:bodyPr/>
          <a:lstStyle/>
          <a:p>
            <a:pPr eaLnBrk="1" hangingPunct="1"/>
            <a:r>
              <a:rPr lang="zh-CN" altLang="en-US" b="1">
                <a:solidFill>
                  <a:srgbClr val="C00000"/>
                </a:solidFill>
                <a:ea typeface="楷体_GB2312" pitchFamily="49" charset="-122"/>
              </a:rPr>
              <a:t>指针与二维数组</a:t>
            </a:r>
            <a:endParaRPr lang="zh-CN" altLang="en-US" b="1">
              <a:solidFill>
                <a:srgbClr val="C00000"/>
              </a:solidFill>
              <a:ea typeface="楷体_GB2312" pitchFamily="49" charset="-122"/>
            </a:endParaRPr>
          </a:p>
        </p:txBody>
      </p:sp>
      <p:sp>
        <p:nvSpPr>
          <p:cNvPr id="69636" name="Slide Number Placeholder 55"/>
          <p:cNvSpPr>
            <a:spLocks noGrp="1"/>
          </p:cNvSpPr>
          <p:nvPr>
            <p:ph type="sldNum" sz="quarter" idx="10"/>
          </p:nvPr>
        </p:nvSpPr>
        <p:spPr bwMode="auto">
          <a:xfrm>
            <a:off x="6822831" y="635635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441099D8-20A8-4475-9602-E2F759E5DDC1}" type="slidenum">
              <a:rPr lang="zh-CN" altLang="en-US" b="0">
                <a:solidFill>
                  <a:srgbClr val="000000"/>
                </a:solidFill>
              </a:rPr>
            </a:fld>
            <a:endParaRPr lang="zh-CN" altLang="en-US" b="0">
              <a:solidFill>
                <a:srgbClr val="000000"/>
              </a:solidFill>
            </a:endParaRPr>
          </a:p>
        </p:txBody>
      </p:sp>
      <p:grpSp>
        <p:nvGrpSpPr>
          <p:cNvPr id="2" name="Group 4"/>
          <p:cNvGrpSpPr/>
          <p:nvPr/>
        </p:nvGrpSpPr>
        <p:grpSpPr bwMode="auto">
          <a:xfrm>
            <a:off x="7469066" y="1809750"/>
            <a:ext cx="1981200" cy="4572000"/>
            <a:chOff x="4512" y="336"/>
            <a:chExt cx="1248" cy="2880"/>
          </a:xfrm>
        </p:grpSpPr>
        <p:sp>
          <p:nvSpPr>
            <p:cNvPr id="69664" name="Text Box 5"/>
            <p:cNvSpPr txBox="1">
              <a:spLocks noChangeArrowheads="1"/>
            </p:cNvSpPr>
            <p:nvPr/>
          </p:nvSpPr>
          <p:spPr bwMode="auto">
            <a:xfrm>
              <a:off x="5210" y="546"/>
              <a:ext cx="55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a[0][0]</a:t>
              </a:r>
              <a:endParaRPr kumimoji="1" lang="en-US" altLang="zh-CN" sz="2000">
                <a:solidFill>
                  <a:srgbClr val="000000"/>
                </a:solidFill>
                <a:latin typeface="Times New Roman" panose="02020603050405020304" pitchFamily="18" charset="0"/>
              </a:endParaRPr>
            </a:p>
            <a:p>
              <a:pPr eaLnBrk="1" fontAlgn="auto" hangingPunct="1">
                <a:spcBef>
                  <a:spcPct val="10000"/>
                </a:spcBef>
                <a:spcAft>
                  <a:spcPts val="0"/>
                </a:spcAft>
              </a:pPr>
              <a:endParaRPr kumimoji="1" lang="en-US" altLang="zh-CN" sz="1400">
                <a:solidFill>
                  <a:srgbClr val="000000"/>
                </a:solidFill>
                <a:latin typeface="Times New Roman" panose="02020603050405020304" pitchFamily="18" charset="0"/>
              </a:endParaRPr>
            </a:p>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a[0][1]</a:t>
              </a:r>
              <a:endParaRPr kumimoji="1" lang="en-US" altLang="zh-CN" sz="2000">
                <a:solidFill>
                  <a:srgbClr val="000000"/>
                </a:solidFill>
                <a:latin typeface="Times New Roman" panose="02020603050405020304" pitchFamily="18" charset="0"/>
              </a:endParaRPr>
            </a:p>
            <a:p>
              <a:pPr eaLnBrk="1" fontAlgn="auto" hangingPunct="1">
                <a:spcBef>
                  <a:spcPct val="10000"/>
                </a:spcBef>
                <a:spcAft>
                  <a:spcPts val="0"/>
                </a:spcAft>
              </a:pPr>
              <a:endParaRPr kumimoji="1" lang="en-US" altLang="zh-CN" sz="1400">
                <a:solidFill>
                  <a:srgbClr val="000000"/>
                </a:solidFill>
                <a:latin typeface="Times New Roman" panose="02020603050405020304" pitchFamily="18" charset="0"/>
              </a:endParaRPr>
            </a:p>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a[0][2]</a:t>
              </a:r>
              <a:endParaRPr kumimoji="1" lang="en-US" altLang="zh-CN" sz="2000">
                <a:solidFill>
                  <a:srgbClr val="000000"/>
                </a:solidFill>
                <a:latin typeface="Times New Roman" panose="02020603050405020304" pitchFamily="18" charset="0"/>
              </a:endParaRPr>
            </a:p>
            <a:p>
              <a:pPr eaLnBrk="1" fontAlgn="auto" hangingPunct="1">
                <a:spcBef>
                  <a:spcPct val="10000"/>
                </a:spcBef>
                <a:spcAft>
                  <a:spcPts val="0"/>
                </a:spcAft>
              </a:pPr>
              <a:endParaRPr kumimoji="1" lang="en-US" altLang="zh-CN" sz="1100">
                <a:solidFill>
                  <a:srgbClr val="000000"/>
                </a:solidFill>
                <a:latin typeface="Times New Roman" panose="02020603050405020304" pitchFamily="18" charset="0"/>
              </a:endParaRPr>
            </a:p>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a[1][0]</a:t>
              </a:r>
              <a:endParaRPr kumimoji="1" lang="en-US" altLang="zh-CN" sz="2000">
                <a:solidFill>
                  <a:srgbClr val="000000"/>
                </a:solidFill>
                <a:latin typeface="Times New Roman" panose="02020603050405020304" pitchFamily="18" charset="0"/>
              </a:endParaRPr>
            </a:p>
          </p:txBody>
        </p:sp>
        <p:sp>
          <p:nvSpPr>
            <p:cNvPr id="69665" name="Text Box 6"/>
            <p:cNvSpPr txBox="1">
              <a:spLocks noChangeArrowheads="1"/>
            </p:cNvSpPr>
            <p:nvPr/>
          </p:nvSpPr>
          <p:spPr bwMode="auto">
            <a:xfrm>
              <a:off x="5210" y="2100"/>
              <a:ext cx="55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a[1][1]</a:t>
              </a:r>
              <a:endParaRPr kumimoji="1" lang="en-US" altLang="zh-CN" sz="2000">
                <a:solidFill>
                  <a:srgbClr val="000000"/>
                </a:solidFill>
                <a:latin typeface="Times New Roman" panose="02020603050405020304" pitchFamily="18" charset="0"/>
              </a:endParaRPr>
            </a:p>
            <a:p>
              <a:pPr eaLnBrk="1" fontAlgn="auto" hangingPunct="1">
                <a:spcBef>
                  <a:spcPct val="10000"/>
                </a:spcBef>
                <a:spcAft>
                  <a:spcPts val="0"/>
                </a:spcAft>
              </a:pPr>
              <a:endParaRPr kumimoji="1" lang="en-US" altLang="zh-CN" sz="1100">
                <a:solidFill>
                  <a:srgbClr val="000000"/>
                </a:solidFill>
                <a:latin typeface="Times New Roman" panose="02020603050405020304" pitchFamily="18" charset="0"/>
              </a:endParaRPr>
            </a:p>
            <a:p>
              <a:pPr eaLnBrk="1" fontAlgn="auto" hangingPunct="1">
                <a:spcBef>
                  <a:spcPct val="10000"/>
                </a:spcBef>
                <a:spcAft>
                  <a:spcPts val="0"/>
                </a:spcAft>
              </a:pPr>
              <a:r>
                <a:rPr kumimoji="1" lang="en-US" altLang="zh-CN" sz="2000">
                  <a:solidFill>
                    <a:srgbClr val="000000"/>
                  </a:solidFill>
                  <a:latin typeface="Times New Roman" panose="02020603050405020304" pitchFamily="18" charset="0"/>
                </a:rPr>
                <a:t>a[1][2]</a:t>
              </a:r>
              <a:endParaRPr kumimoji="1" lang="en-US" altLang="zh-CN" sz="2000">
                <a:solidFill>
                  <a:srgbClr val="000000"/>
                </a:solidFill>
                <a:latin typeface="Times New Roman" panose="02020603050405020304" pitchFamily="18" charset="0"/>
              </a:endParaRPr>
            </a:p>
            <a:p>
              <a:pPr eaLnBrk="1" fontAlgn="auto" hangingPunct="1">
                <a:spcBef>
                  <a:spcPct val="10000"/>
                </a:spcBef>
                <a:spcAft>
                  <a:spcPts val="0"/>
                </a:spcAft>
              </a:pPr>
              <a:endParaRPr kumimoji="1" lang="zh-CN" altLang="en-US" sz="2000">
                <a:solidFill>
                  <a:srgbClr val="000000"/>
                </a:solidFill>
                <a:latin typeface="Times New Roman" panose="02020603050405020304" pitchFamily="18" charset="0"/>
              </a:endParaRPr>
            </a:p>
          </p:txBody>
        </p:sp>
        <p:grpSp>
          <p:nvGrpSpPr>
            <p:cNvPr id="69666" name="Group 7"/>
            <p:cNvGrpSpPr/>
            <p:nvPr/>
          </p:nvGrpSpPr>
          <p:grpSpPr bwMode="auto">
            <a:xfrm>
              <a:off x="4512" y="336"/>
              <a:ext cx="759" cy="2880"/>
              <a:chOff x="4512" y="336"/>
              <a:chExt cx="759" cy="2880"/>
            </a:xfrm>
          </p:grpSpPr>
          <p:grpSp>
            <p:nvGrpSpPr>
              <p:cNvPr id="69667" name="Group 8"/>
              <p:cNvGrpSpPr/>
              <p:nvPr/>
            </p:nvGrpSpPr>
            <p:grpSpPr bwMode="auto">
              <a:xfrm>
                <a:off x="4512" y="336"/>
                <a:ext cx="576" cy="1920"/>
                <a:chOff x="4752" y="576"/>
                <a:chExt cx="576" cy="1920"/>
              </a:xfrm>
            </p:grpSpPr>
            <p:sp>
              <p:nvSpPr>
                <p:cNvPr id="69679" name="Rectangle 9"/>
                <p:cNvSpPr>
                  <a:spLocks noChangeArrowheads="1"/>
                </p:cNvSpPr>
                <p:nvPr/>
              </p:nvSpPr>
              <p:spPr bwMode="auto">
                <a:xfrm>
                  <a:off x="4752" y="960"/>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0" name="Rectangle 10"/>
                <p:cNvSpPr>
                  <a:spLocks noChangeArrowheads="1"/>
                </p:cNvSpPr>
                <p:nvPr/>
              </p:nvSpPr>
              <p:spPr bwMode="auto">
                <a:xfrm>
                  <a:off x="4752" y="1152"/>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1" name="Rectangle 11"/>
                <p:cNvSpPr>
                  <a:spLocks noChangeArrowheads="1"/>
                </p:cNvSpPr>
                <p:nvPr/>
              </p:nvSpPr>
              <p:spPr bwMode="auto">
                <a:xfrm>
                  <a:off x="4752" y="1344"/>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2" name="Rectangle 12"/>
                <p:cNvSpPr>
                  <a:spLocks noChangeArrowheads="1"/>
                </p:cNvSpPr>
                <p:nvPr/>
              </p:nvSpPr>
              <p:spPr bwMode="auto">
                <a:xfrm>
                  <a:off x="4752" y="1536"/>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3" name="Rectangle 13"/>
                <p:cNvSpPr>
                  <a:spLocks noChangeArrowheads="1"/>
                </p:cNvSpPr>
                <p:nvPr/>
              </p:nvSpPr>
              <p:spPr bwMode="auto">
                <a:xfrm>
                  <a:off x="4752" y="1728"/>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4" name="Rectangle 14"/>
                <p:cNvSpPr>
                  <a:spLocks noChangeArrowheads="1"/>
                </p:cNvSpPr>
                <p:nvPr/>
              </p:nvSpPr>
              <p:spPr bwMode="auto">
                <a:xfrm>
                  <a:off x="4752" y="1920"/>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5" name="Rectangle 15"/>
                <p:cNvSpPr>
                  <a:spLocks noChangeArrowheads="1"/>
                </p:cNvSpPr>
                <p:nvPr/>
              </p:nvSpPr>
              <p:spPr bwMode="auto">
                <a:xfrm>
                  <a:off x="4752" y="2112"/>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6" name="Rectangle 16"/>
                <p:cNvSpPr>
                  <a:spLocks noChangeArrowheads="1"/>
                </p:cNvSpPr>
                <p:nvPr/>
              </p:nvSpPr>
              <p:spPr bwMode="auto">
                <a:xfrm>
                  <a:off x="4752" y="2304"/>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7" name="Rectangle 17"/>
                <p:cNvSpPr>
                  <a:spLocks noChangeArrowheads="1"/>
                </p:cNvSpPr>
                <p:nvPr/>
              </p:nvSpPr>
              <p:spPr bwMode="auto">
                <a:xfrm>
                  <a:off x="4752" y="768"/>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88" name="Rectangle 18"/>
                <p:cNvSpPr>
                  <a:spLocks noChangeArrowheads="1"/>
                </p:cNvSpPr>
                <p:nvPr/>
              </p:nvSpPr>
              <p:spPr bwMode="auto">
                <a:xfrm>
                  <a:off x="4752" y="576"/>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grpSp>
          <p:sp>
            <p:nvSpPr>
              <p:cNvPr id="69668" name="AutoShape 19"/>
              <p:cNvSpPr/>
              <p:nvPr/>
            </p:nvSpPr>
            <p:spPr bwMode="auto">
              <a:xfrm>
                <a:off x="5088" y="640"/>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69" name="AutoShape 20"/>
              <p:cNvSpPr/>
              <p:nvPr/>
            </p:nvSpPr>
            <p:spPr bwMode="auto">
              <a:xfrm>
                <a:off x="5088" y="1024"/>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0" name="AutoShape 21"/>
              <p:cNvSpPr/>
              <p:nvPr/>
            </p:nvSpPr>
            <p:spPr bwMode="auto">
              <a:xfrm>
                <a:off x="5088" y="1408"/>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1" name="AutoShape 22"/>
              <p:cNvSpPr/>
              <p:nvPr/>
            </p:nvSpPr>
            <p:spPr bwMode="auto">
              <a:xfrm>
                <a:off x="5088" y="1781"/>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2" name="Rectangle 23"/>
              <p:cNvSpPr>
                <a:spLocks noChangeArrowheads="1"/>
              </p:cNvSpPr>
              <p:nvPr/>
            </p:nvSpPr>
            <p:spPr bwMode="auto">
              <a:xfrm>
                <a:off x="4512" y="2640"/>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3" name="Rectangle 24"/>
              <p:cNvSpPr>
                <a:spLocks noChangeArrowheads="1"/>
              </p:cNvSpPr>
              <p:nvPr/>
            </p:nvSpPr>
            <p:spPr bwMode="auto">
              <a:xfrm>
                <a:off x="4512" y="2832"/>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4" name="Rectangle 25"/>
              <p:cNvSpPr>
                <a:spLocks noChangeArrowheads="1"/>
              </p:cNvSpPr>
              <p:nvPr/>
            </p:nvSpPr>
            <p:spPr bwMode="auto">
              <a:xfrm>
                <a:off x="4512" y="3024"/>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5" name="Rectangle 26"/>
              <p:cNvSpPr>
                <a:spLocks noChangeArrowheads="1"/>
              </p:cNvSpPr>
              <p:nvPr/>
            </p:nvSpPr>
            <p:spPr bwMode="auto">
              <a:xfrm>
                <a:off x="4512" y="2448"/>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6" name="Rectangle 27"/>
              <p:cNvSpPr>
                <a:spLocks noChangeArrowheads="1"/>
              </p:cNvSpPr>
              <p:nvPr/>
            </p:nvSpPr>
            <p:spPr bwMode="auto">
              <a:xfrm>
                <a:off x="4512" y="2256"/>
                <a:ext cx="576" cy="192"/>
              </a:xfrm>
              <a:prstGeom prst="rect">
                <a:avLst/>
              </a:prstGeom>
              <a:solidFill>
                <a:srgbClr val="C0C0C0"/>
              </a:solidFill>
              <a:ln w="12700" cap="sq">
                <a:solidFill>
                  <a:schemeClr val="tx1"/>
                </a:solidFill>
                <a:miter lim="800000"/>
                <a:headEnd type="none" w="sm" len="sm"/>
                <a:tailEnd type="none" w="sm" len="sm"/>
              </a:ln>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7" name="AutoShape 28"/>
              <p:cNvSpPr/>
              <p:nvPr/>
            </p:nvSpPr>
            <p:spPr bwMode="auto">
              <a:xfrm>
                <a:off x="5088" y="2150"/>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9678" name="AutoShape 29"/>
              <p:cNvSpPr/>
              <p:nvPr/>
            </p:nvSpPr>
            <p:spPr bwMode="auto">
              <a:xfrm>
                <a:off x="5088" y="2534"/>
                <a:ext cx="183" cy="226"/>
              </a:xfrm>
              <a:prstGeom prst="rightBrace">
                <a:avLst>
                  <a:gd name="adj1" fmla="val 13113"/>
                  <a:gd name="adj2" fmla="val 50000"/>
                </a:avLst>
              </a:prstGeom>
              <a:noFill/>
              <a:ln w="12700" cap="sq">
                <a:solidFill>
                  <a:schemeClr val="accent2"/>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grpSp>
      </p:grpSp>
      <p:sp>
        <p:nvSpPr>
          <p:cNvPr id="685086" name="Line 30"/>
          <p:cNvSpPr>
            <a:spLocks noChangeShapeType="1"/>
          </p:cNvSpPr>
          <p:nvPr/>
        </p:nvSpPr>
        <p:spPr bwMode="auto">
          <a:xfrm>
            <a:off x="7011866" y="2243138"/>
            <a:ext cx="457200" cy="0"/>
          </a:xfrm>
          <a:prstGeom prst="line">
            <a:avLst/>
          </a:prstGeom>
          <a:noFill/>
          <a:ln w="38100" cap="sq">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087" name="Text Box 31"/>
          <p:cNvSpPr txBox="1">
            <a:spLocks noChangeArrowheads="1"/>
          </p:cNvSpPr>
          <p:nvPr/>
        </p:nvSpPr>
        <p:spPr bwMode="auto">
          <a:xfrm>
            <a:off x="6014529" y="1936579"/>
            <a:ext cx="1007007"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800">
                <a:solidFill>
                  <a:srgbClr val="993300"/>
                </a:solidFill>
                <a:latin typeface="Times New Roman" panose="02020603050405020304" pitchFamily="18" charset="0"/>
              </a:rPr>
              <a:t>a</a:t>
            </a:r>
            <a:endParaRPr kumimoji="1" lang="en-US" altLang="zh-CN" sz="2800">
              <a:solidFill>
                <a:srgbClr val="993300"/>
              </a:solidFill>
              <a:latin typeface="Times New Roman" panose="02020603050405020304" pitchFamily="18" charset="0"/>
            </a:endParaRPr>
          </a:p>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a[0]+0</a:t>
            </a:r>
            <a:endParaRPr kumimoji="1" lang="en-US" altLang="zh-CN" sz="2400" b="0">
              <a:solidFill>
                <a:srgbClr val="000000"/>
              </a:solidFill>
              <a:latin typeface="Times New Roman" panose="02020603050405020304" pitchFamily="18" charset="0"/>
            </a:endParaRPr>
          </a:p>
        </p:txBody>
      </p:sp>
      <p:sp>
        <p:nvSpPr>
          <p:cNvPr id="685088" name="Line 32"/>
          <p:cNvSpPr>
            <a:spLocks noChangeShapeType="1"/>
          </p:cNvSpPr>
          <p:nvPr/>
        </p:nvSpPr>
        <p:spPr bwMode="auto">
          <a:xfrm>
            <a:off x="7011866" y="4071938"/>
            <a:ext cx="457200" cy="0"/>
          </a:xfrm>
          <a:prstGeom prst="line">
            <a:avLst/>
          </a:prstGeom>
          <a:noFill/>
          <a:ln w="38100" cap="sq">
            <a:solidFill>
              <a:srgbClr val="99330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089" name="Text Box 33"/>
          <p:cNvSpPr txBox="1">
            <a:spLocks noChangeArrowheads="1"/>
          </p:cNvSpPr>
          <p:nvPr/>
        </p:nvSpPr>
        <p:spPr bwMode="auto">
          <a:xfrm>
            <a:off x="5994889" y="3765379"/>
            <a:ext cx="105214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800">
                <a:solidFill>
                  <a:srgbClr val="993300"/>
                </a:solidFill>
                <a:latin typeface="Times New Roman" panose="02020603050405020304" pitchFamily="18" charset="0"/>
              </a:rPr>
              <a:t>a+1</a:t>
            </a:r>
            <a:endParaRPr kumimoji="1" lang="en-US" altLang="zh-CN" sz="2800">
              <a:solidFill>
                <a:srgbClr val="993300"/>
              </a:solidFill>
              <a:latin typeface="Times New Roman" panose="02020603050405020304" pitchFamily="18" charset="0"/>
            </a:endParaRPr>
          </a:p>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a[1]+0</a:t>
            </a:r>
            <a:endParaRPr kumimoji="1" lang="en-US" altLang="zh-CN" sz="2400" b="0">
              <a:solidFill>
                <a:srgbClr val="000000"/>
              </a:solidFill>
              <a:latin typeface="Times New Roman" panose="02020603050405020304" pitchFamily="18" charset="0"/>
            </a:endParaRPr>
          </a:p>
        </p:txBody>
      </p:sp>
      <p:sp>
        <p:nvSpPr>
          <p:cNvPr id="685090" name="Text Box 34"/>
          <p:cNvSpPr txBox="1">
            <a:spLocks noChangeArrowheads="1"/>
          </p:cNvSpPr>
          <p:nvPr/>
        </p:nvSpPr>
        <p:spPr bwMode="auto">
          <a:xfrm>
            <a:off x="6010133" y="2669660"/>
            <a:ext cx="10070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a[0]+1</a:t>
            </a:r>
            <a:endParaRPr kumimoji="1" lang="en-US" altLang="zh-CN" sz="2400" b="0">
              <a:solidFill>
                <a:srgbClr val="000000"/>
              </a:solidFill>
              <a:latin typeface="Times New Roman" panose="02020603050405020304" pitchFamily="18" charset="0"/>
            </a:endParaRPr>
          </a:p>
        </p:txBody>
      </p:sp>
      <p:sp>
        <p:nvSpPr>
          <p:cNvPr id="685091" name="Line 35"/>
          <p:cNvSpPr>
            <a:spLocks noChangeShapeType="1"/>
          </p:cNvSpPr>
          <p:nvPr/>
        </p:nvSpPr>
        <p:spPr bwMode="auto">
          <a:xfrm>
            <a:off x="7001608" y="2852738"/>
            <a:ext cx="457200" cy="0"/>
          </a:xfrm>
          <a:prstGeom prst="line">
            <a:avLst/>
          </a:prstGeom>
          <a:noFill/>
          <a:ln w="38100" cap="sq">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092" name="Line 36"/>
          <p:cNvSpPr>
            <a:spLocks noChangeShapeType="1"/>
          </p:cNvSpPr>
          <p:nvPr/>
        </p:nvSpPr>
        <p:spPr bwMode="auto">
          <a:xfrm>
            <a:off x="7011866" y="3462338"/>
            <a:ext cx="457200" cy="0"/>
          </a:xfrm>
          <a:prstGeom prst="line">
            <a:avLst/>
          </a:prstGeom>
          <a:noFill/>
          <a:ln w="38100" cap="sq">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093" name="Text Box 37"/>
          <p:cNvSpPr txBox="1">
            <a:spLocks noChangeArrowheads="1"/>
          </p:cNvSpPr>
          <p:nvPr/>
        </p:nvSpPr>
        <p:spPr bwMode="auto">
          <a:xfrm>
            <a:off x="5988884" y="3277672"/>
            <a:ext cx="10070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a[0]+2</a:t>
            </a:r>
            <a:endParaRPr kumimoji="1" lang="en-US" altLang="zh-CN" sz="2400" b="0">
              <a:solidFill>
                <a:srgbClr val="000000"/>
              </a:solidFill>
              <a:latin typeface="Times New Roman" panose="02020603050405020304" pitchFamily="18" charset="0"/>
            </a:endParaRPr>
          </a:p>
        </p:txBody>
      </p:sp>
      <p:sp>
        <p:nvSpPr>
          <p:cNvPr id="685094" name="Text Box 38"/>
          <p:cNvSpPr txBox="1">
            <a:spLocks noChangeArrowheads="1"/>
          </p:cNvSpPr>
          <p:nvPr/>
        </p:nvSpPr>
        <p:spPr bwMode="auto">
          <a:xfrm>
            <a:off x="4434890" y="2013101"/>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&amp;a[0][0]</a:t>
            </a:r>
            <a:endParaRPr kumimoji="1" lang="en-US" altLang="zh-CN" sz="2400">
              <a:solidFill>
                <a:srgbClr val="0000CC"/>
              </a:solidFill>
              <a:latin typeface="Times New Roman" panose="02020603050405020304" pitchFamily="18" charset="0"/>
            </a:endParaRPr>
          </a:p>
        </p:txBody>
      </p:sp>
      <p:sp>
        <p:nvSpPr>
          <p:cNvPr id="685095" name="Text Box 39"/>
          <p:cNvSpPr txBox="1">
            <a:spLocks noChangeArrowheads="1"/>
          </p:cNvSpPr>
          <p:nvPr/>
        </p:nvSpPr>
        <p:spPr bwMode="auto">
          <a:xfrm>
            <a:off x="4441484" y="3878412"/>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&amp;a[1][0]</a:t>
            </a:r>
            <a:endParaRPr kumimoji="1" lang="en-US" altLang="zh-CN" sz="2400">
              <a:solidFill>
                <a:srgbClr val="0000CC"/>
              </a:solidFill>
              <a:latin typeface="Times New Roman" panose="02020603050405020304" pitchFamily="18" charset="0"/>
            </a:endParaRPr>
          </a:p>
        </p:txBody>
      </p:sp>
      <p:sp>
        <p:nvSpPr>
          <p:cNvPr id="685096" name="Text Box 40"/>
          <p:cNvSpPr txBox="1">
            <a:spLocks noChangeArrowheads="1"/>
          </p:cNvSpPr>
          <p:nvPr/>
        </p:nvSpPr>
        <p:spPr bwMode="auto">
          <a:xfrm>
            <a:off x="4467861" y="4490394"/>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&amp;a[1][1]</a:t>
            </a:r>
            <a:endParaRPr kumimoji="1" lang="en-US" altLang="zh-CN" sz="2400">
              <a:solidFill>
                <a:srgbClr val="0000CC"/>
              </a:solidFill>
              <a:latin typeface="Times New Roman" panose="02020603050405020304" pitchFamily="18" charset="0"/>
            </a:endParaRPr>
          </a:p>
        </p:txBody>
      </p:sp>
      <p:sp>
        <p:nvSpPr>
          <p:cNvPr id="685097" name="Text Box 41"/>
          <p:cNvSpPr txBox="1">
            <a:spLocks noChangeArrowheads="1"/>
          </p:cNvSpPr>
          <p:nvPr/>
        </p:nvSpPr>
        <p:spPr bwMode="auto">
          <a:xfrm>
            <a:off x="6035045" y="4523860"/>
            <a:ext cx="10070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a[1]+1</a:t>
            </a:r>
            <a:endParaRPr kumimoji="1" lang="en-US" altLang="zh-CN" sz="2400" b="0">
              <a:solidFill>
                <a:srgbClr val="000000"/>
              </a:solidFill>
              <a:latin typeface="Times New Roman" panose="02020603050405020304" pitchFamily="18" charset="0"/>
            </a:endParaRPr>
          </a:p>
        </p:txBody>
      </p:sp>
      <p:sp>
        <p:nvSpPr>
          <p:cNvPr id="685098" name="Line 42"/>
          <p:cNvSpPr>
            <a:spLocks noChangeShapeType="1"/>
          </p:cNvSpPr>
          <p:nvPr/>
        </p:nvSpPr>
        <p:spPr bwMode="auto">
          <a:xfrm>
            <a:off x="7011866" y="4652963"/>
            <a:ext cx="457200" cy="0"/>
          </a:xfrm>
          <a:prstGeom prst="line">
            <a:avLst/>
          </a:prstGeom>
          <a:noFill/>
          <a:ln w="38100" cap="sq">
            <a:solidFill>
              <a:srgbClr val="99330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099" name="Text Box 43"/>
          <p:cNvSpPr txBox="1">
            <a:spLocks noChangeArrowheads="1"/>
          </p:cNvSpPr>
          <p:nvPr/>
        </p:nvSpPr>
        <p:spPr bwMode="auto">
          <a:xfrm>
            <a:off x="4469326" y="5069831"/>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&amp;a[1][2]</a:t>
            </a:r>
            <a:endParaRPr kumimoji="1" lang="en-US" altLang="zh-CN" sz="2400">
              <a:solidFill>
                <a:srgbClr val="0000CC"/>
              </a:solidFill>
              <a:latin typeface="Times New Roman" panose="02020603050405020304" pitchFamily="18" charset="0"/>
            </a:endParaRPr>
          </a:p>
        </p:txBody>
      </p:sp>
      <p:sp>
        <p:nvSpPr>
          <p:cNvPr id="685100" name="Text Box 44"/>
          <p:cNvSpPr txBox="1">
            <a:spLocks noChangeArrowheads="1"/>
          </p:cNvSpPr>
          <p:nvPr/>
        </p:nvSpPr>
        <p:spPr bwMode="auto">
          <a:xfrm>
            <a:off x="4434890" y="2563169"/>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&amp;a[0][1]</a:t>
            </a:r>
            <a:endParaRPr kumimoji="1" lang="en-US" altLang="zh-CN" sz="2400">
              <a:solidFill>
                <a:srgbClr val="0000CC"/>
              </a:solidFill>
              <a:latin typeface="Times New Roman" panose="02020603050405020304" pitchFamily="18" charset="0"/>
            </a:endParaRPr>
          </a:p>
        </p:txBody>
      </p:sp>
      <p:sp>
        <p:nvSpPr>
          <p:cNvPr id="685101" name="Text Box 45"/>
          <p:cNvSpPr txBox="1">
            <a:spLocks noChangeArrowheads="1"/>
          </p:cNvSpPr>
          <p:nvPr/>
        </p:nvSpPr>
        <p:spPr bwMode="auto">
          <a:xfrm>
            <a:off x="4403384" y="3168006"/>
            <a:ext cx="1313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CC"/>
                </a:solidFill>
                <a:latin typeface="Times New Roman" panose="02020603050405020304" pitchFamily="18" charset="0"/>
              </a:rPr>
              <a:t>&amp;a[0][2]</a:t>
            </a:r>
            <a:endParaRPr kumimoji="1" lang="en-US" altLang="zh-CN" sz="2400">
              <a:solidFill>
                <a:srgbClr val="0000CC"/>
              </a:solidFill>
              <a:latin typeface="Times New Roman" panose="02020603050405020304" pitchFamily="18" charset="0"/>
            </a:endParaRPr>
          </a:p>
        </p:txBody>
      </p:sp>
      <p:grpSp>
        <p:nvGrpSpPr>
          <p:cNvPr id="69654" name="Group 46"/>
          <p:cNvGrpSpPr/>
          <p:nvPr/>
        </p:nvGrpSpPr>
        <p:grpSpPr bwMode="auto">
          <a:xfrm>
            <a:off x="128209" y="2932116"/>
            <a:ext cx="5329604" cy="2924176"/>
            <a:chOff x="44" y="1938"/>
            <a:chExt cx="3357" cy="1842"/>
          </a:xfrm>
        </p:grpSpPr>
        <p:sp>
          <p:nvSpPr>
            <p:cNvPr id="69658" name="Rectangle 47"/>
            <p:cNvSpPr>
              <a:spLocks noChangeArrowheads="1"/>
            </p:cNvSpPr>
            <p:nvPr/>
          </p:nvSpPr>
          <p:spPr bwMode="auto">
            <a:xfrm>
              <a:off x="44" y="1938"/>
              <a:ext cx="3357"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p>
              <a:pPr eaLnBrk="1" fontAlgn="auto" hangingPunct="1">
                <a:spcBef>
                  <a:spcPts val="0"/>
                </a:spcBef>
                <a:spcAft>
                  <a:spcPts val="0"/>
                </a:spcAft>
              </a:pPr>
              <a:r>
                <a:rPr kumimoji="1" lang="zh-CN" altLang="en-US" sz="2000" dirty="0">
                  <a:solidFill>
                    <a:srgbClr val="333399"/>
                  </a:solidFill>
                </a:rPr>
                <a:t>		</a:t>
              </a:r>
              <a:endParaRPr kumimoji="1" lang="zh-CN" altLang="en-US" sz="2000" dirty="0">
                <a:solidFill>
                  <a:srgbClr val="333399"/>
                </a:solidFill>
              </a:endParaRPr>
            </a:p>
            <a:p>
              <a:pPr eaLnBrk="1" fontAlgn="auto" hangingPunct="1">
                <a:spcBef>
                  <a:spcPts val="0"/>
                </a:spcBef>
                <a:spcAft>
                  <a:spcPts val="0"/>
                </a:spcAft>
              </a:pPr>
              <a:r>
                <a:rPr kumimoji="1" lang="zh-CN" altLang="zh-CN" sz="2000" dirty="0">
                  <a:solidFill>
                    <a:srgbClr val="000000"/>
                  </a:solidFill>
                </a:rPr>
                <a:t>	     		</a:t>
              </a:r>
              <a:r>
                <a:rPr kumimoji="1" lang="en-US" altLang="zh-CN" sz="2400" dirty="0">
                  <a:solidFill>
                    <a:srgbClr val="000000"/>
                  </a:solidFill>
                </a:rPr>
                <a:t>a[0][0]	</a:t>
              </a:r>
              <a:endParaRPr kumimoji="1" lang="en-US" altLang="zh-CN" sz="2400" dirty="0">
                <a:solidFill>
                  <a:srgbClr val="000000"/>
                </a:solidFill>
              </a:endParaRPr>
            </a:p>
            <a:p>
              <a:pPr eaLnBrk="1" fontAlgn="auto" hangingPunct="1">
                <a:spcBef>
                  <a:spcPts val="0"/>
                </a:spcBef>
                <a:spcAft>
                  <a:spcPts val="0"/>
                </a:spcAft>
              </a:pPr>
              <a:r>
                <a:rPr kumimoji="1" lang="en-US" altLang="zh-CN" sz="2000" dirty="0">
                  <a:solidFill>
                    <a:srgbClr val="000000"/>
                  </a:solidFill>
                </a:rPr>
                <a:t>	      	</a:t>
              </a:r>
              <a:r>
                <a:rPr kumimoji="1" lang="en-US" altLang="zh-CN" sz="2400" dirty="0">
                  <a:solidFill>
                    <a:srgbClr val="C00000"/>
                  </a:solidFill>
                </a:rPr>
                <a:t>a[0]</a:t>
              </a:r>
              <a:r>
                <a:rPr kumimoji="1" lang="en-US" altLang="zh-CN" sz="2000" dirty="0">
                  <a:solidFill>
                    <a:srgbClr val="000000"/>
                  </a:solidFill>
                </a:rPr>
                <a:t>	</a:t>
              </a:r>
              <a:r>
                <a:rPr kumimoji="1" lang="en-US" altLang="zh-CN" sz="2400" dirty="0">
                  <a:solidFill>
                    <a:srgbClr val="000000"/>
                  </a:solidFill>
                </a:rPr>
                <a:t>a[0][1]	</a:t>
              </a:r>
              <a:endParaRPr kumimoji="1" lang="en-US" altLang="zh-CN" sz="2400" dirty="0">
                <a:solidFill>
                  <a:srgbClr val="000000"/>
                </a:solidFill>
              </a:endParaRPr>
            </a:p>
            <a:p>
              <a:pPr eaLnBrk="1" fontAlgn="auto" hangingPunct="1">
                <a:spcBef>
                  <a:spcPts val="0"/>
                </a:spcBef>
                <a:spcAft>
                  <a:spcPts val="0"/>
                </a:spcAft>
              </a:pPr>
              <a:r>
                <a:rPr kumimoji="1" lang="en-US" altLang="zh-CN" sz="2000" dirty="0">
                  <a:solidFill>
                    <a:srgbClr val="000000"/>
                  </a:solidFill>
                </a:rPr>
                <a:t>			</a:t>
              </a:r>
              <a:r>
                <a:rPr kumimoji="1" lang="en-US" altLang="zh-CN" sz="2400" dirty="0">
                  <a:solidFill>
                    <a:srgbClr val="000000"/>
                  </a:solidFill>
                </a:rPr>
                <a:t>a[0][2]</a:t>
              </a:r>
              <a:r>
                <a:rPr kumimoji="1" lang="en-US" altLang="zh-CN" sz="2000" dirty="0">
                  <a:solidFill>
                    <a:srgbClr val="000000"/>
                  </a:solidFill>
                </a:rPr>
                <a:t>	</a:t>
              </a:r>
              <a:endParaRPr kumimoji="1" lang="en-US" altLang="zh-CN" sz="2000" dirty="0">
                <a:solidFill>
                  <a:srgbClr val="000000"/>
                </a:solidFill>
              </a:endParaRPr>
            </a:p>
            <a:p>
              <a:pPr eaLnBrk="1" fontAlgn="auto" hangingPunct="1">
                <a:spcBef>
                  <a:spcPts val="0"/>
                </a:spcBef>
                <a:spcAft>
                  <a:spcPts val="0"/>
                </a:spcAft>
              </a:pPr>
              <a:endParaRPr kumimoji="1" lang="en-US" altLang="zh-CN" sz="2000" dirty="0">
                <a:solidFill>
                  <a:srgbClr val="000000"/>
                </a:solidFill>
              </a:endParaRPr>
            </a:p>
            <a:p>
              <a:pPr eaLnBrk="1" fontAlgn="auto" hangingPunct="1">
                <a:spcBef>
                  <a:spcPts val="0"/>
                </a:spcBef>
                <a:spcAft>
                  <a:spcPts val="0"/>
                </a:spcAft>
              </a:pPr>
              <a:r>
                <a:rPr kumimoji="1" lang="en-US" altLang="zh-CN" sz="2000" dirty="0">
                  <a:solidFill>
                    <a:srgbClr val="000000"/>
                  </a:solidFill>
                </a:rPr>
                <a:t>			</a:t>
              </a:r>
              <a:r>
                <a:rPr kumimoji="1" lang="en-US" altLang="zh-CN" sz="2400" dirty="0">
                  <a:solidFill>
                    <a:srgbClr val="000000"/>
                  </a:solidFill>
                </a:rPr>
                <a:t>a[1][0]	</a:t>
              </a:r>
              <a:endParaRPr kumimoji="1" lang="en-US" altLang="zh-CN" sz="2400" dirty="0">
                <a:solidFill>
                  <a:srgbClr val="000000"/>
                </a:solidFill>
              </a:endParaRPr>
            </a:p>
            <a:p>
              <a:pPr eaLnBrk="1" fontAlgn="auto" hangingPunct="1">
                <a:spcBef>
                  <a:spcPts val="0"/>
                </a:spcBef>
                <a:spcAft>
                  <a:spcPts val="0"/>
                </a:spcAft>
              </a:pPr>
              <a:r>
                <a:rPr kumimoji="1" lang="en-US" altLang="zh-CN" sz="2000" dirty="0">
                  <a:solidFill>
                    <a:srgbClr val="000000"/>
                  </a:solidFill>
                </a:rPr>
                <a:t>	      	</a:t>
              </a:r>
              <a:r>
                <a:rPr kumimoji="1" lang="en-US" altLang="zh-CN" sz="2400" dirty="0">
                  <a:solidFill>
                    <a:srgbClr val="C00000"/>
                  </a:solidFill>
                </a:rPr>
                <a:t>a[1]</a:t>
              </a:r>
              <a:r>
                <a:rPr kumimoji="1" lang="en-US" altLang="zh-CN" sz="2000" dirty="0">
                  <a:solidFill>
                    <a:srgbClr val="000000"/>
                  </a:solidFill>
                </a:rPr>
                <a:t> 	</a:t>
              </a:r>
              <a:r>
                <a:rPr kumimoji="1" lang="en-US" altLang="zh-CN" sz="2400" dirty="0">
                  <a:solidFill>
                    <a:srgbClr val="000000"/>
                  </a:solidFill>
                </a:rPr>
                <a:t>a[1][1]</a:t>
              </a:r>
              <a:r>
                <a:rPr kumimoji="1" lang="en-US" altLang="zh-CN" sz="2000" dirty="0">
                  <a:solidFill>
                    <a:srgbClr val="000000"/>
                  </a:solidFill>
                </a:rPr>
                <a:t>	</a:t>
              </a:r>
              <a:endParaRPr kumimoji="1" lang="en-US" altLang="zh-CN" sz="2000" dirty="0">
                <a:solidFill>
                  <a:srgbClr val="000000"/>
                </a:solidFill>
              </a:endParaRPr>
            </a:p>
            <a:p>
              <a:pPr eaLnBrk="1" fontAlgn="auto" hangingPunct="1">
                <a:spcBef>
                  <a:spcPts val="0"/>
                </a:spcBef>
                <a:spcAft>
                  <a:spcPts val="0"/>
                </a:spcAft>
              </a:pPr>
              <a:r>
                <a:rPr kumimoji="1" lang="en-US" altLang="zh-CN" sz="2000" dirty="0">
                  <a:solidFill>
                    <a:srgbClr val="000000"/>
                  </a:solidFill>
                </a:rPr>
                <a:t>			</a:t>
              </a:r>
              <a:r>
                <a:rPr kumimoji="1" lang="en-US" altLang="zh-CN" sz="2400" dirty="0">
                  <a:solidFill>
                    <a:srgbClr val="000000"/>
                  </a:solidFill>
                </a:rPr>
                <a:t>a[1][2]</a:t>
              </a:r>
              <a:r>
                <a:rPr kumimoji="1" lang="en-US" altLang="zh-CN" sz="2000" dirty="0">
                  <a:solidFill>
                    <a:srgbClr val="000000"/>
                  </a:solidFill>
                </a:rPr>
                <a:t>	</a:t>
              </a:r>
              <a:endParaRPr kumimoji="1" lang="en-US" altLang="zh-CN" sz="2000" dirty="0">
                <a:solidFill>
                  <a:srgbClr val="000000"/>
                </a:solidFill>
              </a:endParaRPr>
            </a:p>
          </p:txBody>
        </p:sp>
        <p:sp>
          <p:nvSpPr>
            <p:cNvPr id="69659" name="Rectangle 48"/>
            <p:cNvSpPr>
              <a:spLocks noChangeArrowheads="1"/>
            </p:cNvSpPr>
            <p:nvPr/>
          </p:nvSpPr>
          <p:spPr bwMode="auto">
            <a:xfrm>
              <a:off x="703" y="2527"/>
              <a:ext cx="28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eaLnBrk="1" fontAlgn="auto" hangingPunct="1">
                <a:spcBef>
                  <a:spcPts val="0"/>
                </a:spcBef>
                <a:spcAft>
                  <a:spcPts val="0"/>
                </a:spcAft>
              </a:pPr>
              <a:r>
                <a:rPr kumimoji="1" lang="zh-CN" altLang="en-US" sz="2000" dirty="0">
                  <a:solidFill>
                    <a:srgbClr val="000000"/>
                  </a:solidFill>
                  <a:latin typeface="Courier New" panose="02070309020205020404" pitchFamily="49" charset="0"/>
                </a:rPr>
                <a:t>                                     </a:t>
              </a:r>
              <a:r>
                <a:rPr kumimoji="1" lang="en-US" altLang="zh-CN" sz="2800" dirty="0">
                  <a:solidFill>
                    <a:srgbClr val="C00000"/>
                  </a:solidFill>
                  <a:latin typeface="Courier New" panose="02070309020205020404" pitchFamily="49" charset="0"/>
                </a:rPr>
                <a:t>a</a:t>
              </a:r>
              <a:r>
                <a:rPr kumimoji="1" lang="en-US" altLang="zh-CN" sz="2000" dirty="0">
                  <a:solidFill>
                    <a:srgbClr val="000000"/>
                  </a:solidFill>
                  <a:latin typeface="Courier New" panose="02070309020205020404" pitchFamily="49" charset="0"/>
                </a:rPr>
                <a:t>          </a:t>
              </a:r>
              <a:endParaRPr kumimoji="1" lang="en-US" altLang="zh-CN" sz="2000" dirty="0">
                <a:solidFill>
                  <a:srgbClr val="000000"/>
                </a:solidFill>
                <a:latin typeface="Courier New" panose="02070309020205020404" pitchFamily="49" charset="0"/>
              </a:endParaRPr>
            </a:p>
          </p:txBody>
        </p:sp>
        <p:grpSp>
          <p:nvGrpSpPr>
            <p:cNvPr id="69660" name="Group 49"/>
            <p:cNvGrpSpPr/>
            <p:nvPr/>
          </p:nvGrpSpPr>
          <p:grpSpPr bwMode="auto">
            <a:xfrm>
              <a:off x="1025" y="2289"/>
              <a:ext cx="758" cy="1396"/>
              <a:chOff x="1642" y="1252"/>
              <a:chExt cx="758" cy="1396"/>
            </a:xfrm>
          </p:grpSpPr>
          <p:sp>
            <p:nvSpPr>
              <p:cNvPr id="69661" name="AutoShape 50"/>
              <p:cNvSpPr/>
              <p:nvPr/>
            </p:nvSpPr>
            <p:spPr bwMode="auto">
              <a:xfrm>
                <a:off x="1642" y="1517"/>
                <a:ext cx="192" cy="831"/>
              </a:xfrm>
              <a:prstGeom prst="leftBrace">
                <a:avLst>
                  <a:gd name="adj1" fmla="val 0"/>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69662" name="AutoShape 51"/>
              <p:cNvSpPr/>
              <p:nvPr/>
            </p:nvSpPr>
            <p:spPr bwMode="auto">
              <a:xfrm>
                <a:off x="2241" y="1252"/>
                <a:ext cx="159" cy="527"/>
              </a:xfrm>
              <a:prstGeom prst="leftBrace">
                <a:avLst>
                  <a:gd name="adj1" fmla="val 0"/>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69663" name="AutoShape 52"/>
              <p:cNvSpPr/>
              <p:nvPr/>
            </p:nvSpPr>
            <p:spPr bwMode="auto">
              <a:xfrm>
                <a:off x="2243" y="2032"/>
                <a:ext cx="157" cy="616"/>
              </a:xfrm>
              <a:prstGeom prst="leftBrace">
                <a:avLst>
                  <a:gd name="adj1" fmla="val 0"/>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grpSp>
      <p:sp>
        <p:nvSpPr>
          <p:cNvPr id="685109" name="Text Box 53"/>
          <p:cNvSpPr txBox="1">
            <a:spLocks noChangeArrowheads="1"/>
          </p:cNvSpPr>
          <p:nvPr/>
        </p:nvSpPr>
        <p:spPr bwMode="auto">
          <a:xfrm>
            <a:off x="6033579" y="5177910"/>
            <a:ext cx="10070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75000"/>
              </a:lnSpc>
              <a:spcBef>
                <a:spcPts val="0"/>
              </a:spcBef>
              <a:spcAft>
                <a:spcPts val="0"/>
              </a:spcAft>
            </a:pPr>
            <a:r>
              <a:rPr kumimoji="1" lang="en-US" altLang="zh-CN" sz="2400" b="0">
                <a:solidFill>
                  <a:srgbClr val="000000"/>
                </a:solidFill>
                <a:latin typeface="Times New Roman" panose="02020603050405020304" pitchFamily="18" charset="0"/>
              </a:rPr>
              <a:t>a[1]+2</a:t>
            </a:r>
            <a:endParaRPr kumimoji="1" lang="en-US" altLang="zh-CN" sz="2400" b="0">
              <a:solidFill>
                <a:srgbClr val="000000"/>
              </a:solidFill>
              <a:latin typeface="Times New Roman" panose="02020603050405020304" pitchFamily="18" charset="0"/>
            </a:endParaRPr>
          </a:p>
        </p:txBody>
      </p:sp>
      <p:sp>
        <p:nvSpPr>
          <p:cNvPr id="685110" name="Line 54"/>
          <p:cNvSpPr>
            <a:spLocks noChangeShapeType="1"/>
          </p:cNvSpPr>
          <p:nvPr/>
        </p:nvSpPr>
        <p:spPr bwMode="auto">
          <a:xfrm>
            <a:off x="7001608" y="5316538"/>
            <a:ext cx="457200" cy="0"/>
          </a:xfrm>
          <a:prstGeom prst="line">
            <a:avLst/>
          </a:prstGeom>
          <a:noFill/>
          <a:ln w="38100" cap="sq">
            <a:solidFill>
              <a:srgbClr val="99330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sz="1600" b="0">
              <a:solidFill>
                <a:srgbClr val="000000"/>
              </a:solidFill>
              <a:latin typeface="Calibri" panose="020F0502020204030204"/>
            </a:endParaRPr>
          </a:p>
        </p:txBody>
      </p:sp>
      <p:sp>
        <p:nvSpPr>
          <p:cNvPr id="685111" name="Rectangle 55"/>
          <p:cNvSpPr>
            <a:spLocks noChangeArrowheads="1"/>
          </p:cNvSpPr>
          <p:nvPr/>
        </p:nvSpPr>
        <p:spPr bwMode="auto">
          <a:xfrm>
            <a:off x="1497623" y="2244725"/>
            <a:ext cx="1779526" cy="523220"/>
          </a:xfrm>
          <a:prstGeom prst="rect">
            <a:avLst/>
          </a:prstGeom>
          <a:noFill/>
          <a:ln w="12700">
            <a:noFill/>
            <a:miter lim="800000"/>
            <a:headEnd type="none" w="sm" len="sm"/>
            <a:tailEnd type="none" w="sm" len="sm"/>
          </a:ln>
          <a:effectLst/>
        </p:spPr>
        <p:txBody>
          <a:bodyPr wrap="none">
            <a:spAutoFit/>
          </a:bodyPr>
          <a:lstStyle/>
          <a:p>
            <a:pPr fontAlgn="auto">
              <a:spcBef>
                <a:spcPts val="0"/>
              </a:spcBef>
              <a:spcAft>
                <a:spcPts val="0"/>
              </a:spcAft>
              <a:defRPr/>
            </a:pPr>
            <a:r>
              <a:rPr kumimoji="1" lang="en-US" altLang="zh-CN" sz="2800">
                <a:solidFill>
                  <a:srgbClr val="0033CC"/>
                </a:solidFill>
                <a:effectLst>
                  <a:outerShdw blurRad="38100" dist="38100" dir="2700000" algn="tl">
                    <a:srgbClr val="C0C0C0"/>
                  </a:outerShdw>
                </a:effectLst>
                <a:latin typeface="Calibri" panose="020F0502020204030204"/>
              </a:rPr>
              <a:t>int</a:t>
            </a:r>
            <a:r>
              <a:rPr kumimoji="1" lang="en-US" altLang="zh-CN" sz="2800">
                <a:solidFill>
                  <a:srgbClr val="000000"/>
                </a:solidFill>
                <a:latin typeface="Calibri" panose="020F0502020204030204"/>
              </a:rPr>
              <a:t> a[2][3];</a:t>
            </a:r>
            <a:endParaRPr kumimoji="1" lang="en-US" altLang="zh-CN" sz="280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5087"/>
                                        </p:tgtEl>
                                        <p:attrNameLst>
                                          <p:attrName>style.visibility</p:attrName>
                                        </p:attrNameLst>
                                      </p:cBhvr>
                                      <p:to>
                                        <p:strVal val="visible"/>
                                      </p:to>
                                    </p:set>
                                    <p:animEffect transition="in" filter="wipe(up)">
                                      <p:cBhvr>
                                        <p:cTn id="12" dur="500"/>
                                        <p:tgtEl>
                                          <p:spTgt spid="68508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85086"/>
                                        </p:tgtEl>
                                        <p:attrNameLst>
                                          <p:attrName>style.visibility</p:attrName>
                                        </p:attrNameLst>
                                      </p:cBhvr>
                                      <p:to>
                                        <p:strVal val="visible"/>
                                      </p:to>
                                    </p:set>
                                    <p:animEffect transition="in" filter="wipe(left)">
                                      <p:cBhvr>
                                        <p:cTn id="16" dur="500"/>
                                        <p:tgtEl>
                                          <p:spTgt spid="685086"/>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68509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85089"/>
                                        </p:tgtEl>
                                        <p:attrNameLst>
                                          <p:attrName>style.visibility</p:attrName>
                                        </p:attrNameLst>
                                      </p:cBhvr>
                                      <p:to>
                                        <p:strVal val="visible"/>
                                      </p:to>
                                    </p:set>
                                    <p:animEffect transition="in" filter="wipe(up)">
                                      <p:cBhvr>
                                        <p:cTn id="24" dur="500"/>
                                        <p:tgtEl>
                                          <p:spTgt spid="68508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85088"/>
                                        </p:tgtEl>
                                        <p:attrNameLst>
                                          <p:attrName>style.visibility</p:attrName>
                                        </p:attrNameLst>
                                      </p:cBhvr>
                                      <p:to>
                                        <p:strVal val="visible"/>
                                      </p:to>
                                    </p:set>
                                    <p:animEffect transition="in" filter="wipe(left)">
                                      <p:cBhvr>
                                        <p:cTn id="28" dur="500"/>
                                        <p:tgtEl>
                                          <p:spTgt spid="685088"/>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68509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85090"/>
                                        </p:tgtEl>
                                        <p:attrNameLst>
                                          <p:attrName>style.visibility</p:attrName>
                                        </p:attrNameLst>
                                      </p:cBhvr>
                                      <p:to>
                                        <p:strVal val="visible"/>
                                      </p:to>
                                    </p:set>
                                    <p:animEffect transition="in" filter="wipe(up)">
                                      <p:cBhvr>
                                        <p:cTn id="36" dur="500"/>
                                        <p:tgtEl>
                                          <p:spTgt spid="68509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85091"/>
                                        </p:tgtEl>
                                        <p:attrNameLst>
                                          <p:attrName>style.visibility</p:attrName>
                                        </p:attrNameLst>
                                      </p:cBhvr>
                                      <p:to>
                                        <p:strVal val="visible"/>
                                      </p:to>
                                    </p:set>
                                    <p:animEffect transition="in" filter="wipe(left)">
                                      <p:cBhvr>
                                        <p:cTn id="40" dur="500"/>
                                        <p:tgtEl>
                                          <p:spTgt spid="685091"/>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685100"/>
                                        </p:tgtEl>
                                        <p:attrNameLst>
                                          <p:attrName>style.visibility</p:attrName>
                                        </p:attrNameLst>
                                      </p:cBhvr>
                                      <p:to>
                                        <p:strVal val="visible"/>
                                      </p:to>
                                    </p:se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685093"/>
                                        </p:tgtEl>
                                        <p:attrNameLst>
                                          <p:attrName>style.visibility</p:attrName>
                                        </p:attrNameLst>
                                      </p:cBhvr>
                                      <p:to>
                                        <p:strVal val="visible"/>
                                      </p:to>
                                    </p:set>
                                    <p:animEffect transition="in" filter="wipe(up)">
                                      <p:cBhvr>
                                        <p:cTn id="47" dur="500"/>
                                        <p:tgtEl>
                                          <p:spTgt spid="685093"/>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685092"/>
                                        </p:tgtEl>
                                        <p:attrNameLst>
                                          <p:attrName>style.visibility</p:attrName>
                                        </p:attrNameLst>
                                      </p:cBhvr>
                                      <p:to>
                                        <p:strVal val="visible"/>
                                      </p:to>
                                    </p:set>
                                    <p:animEffect transition="in" filter="wipe(left)">
                                      <p:cBhvr>
                                        <p:cTn id="51" dur="500"/>
                                        <p:tgtEl>
                                          <p:spTgt spid="685092"/>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68510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85097"/>
                                        </p:tgtEl>
                                        <p:attrNameLst>
                                          <p:attrName>style.visibility</p:attrName>
                                        </p:attrNameLst>
                                      </p:cBhvr>
                                      <p:to>
                                        <p:strVal val="visible"/>
                                      </p:to>
                                    </p:set>
                                    <p:animEffect transition="in" filter="wipe(up)">
                                      <p:cBhvr>
                                        <p:cTn id="59" dur="500"/>
                                        <p:tgtEl>
                                          <p:spTgt spid="685097"/>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685098"/>
                                        </p:tgtEl>
                                        <p:attrNameLst>
                                          <p:attrName>style.visibility</p:attrName>
                                        </p:attrNameLst>
                                      </p:cBhvr>
                                      <p:to>
                                        <p:strVal val="visible"/>
                                      </p:to>
                                    </p:set>
                                    <p:animEffect transition="in" filter="wipe(left)">
                                      <p:cBhvr>
                                        <p:cTn id="63" dur="500"/>
                                        <p:tgtEl>
                                          <p:spTgt spid="685098"/>
                                        </p:tgtEl>
                                      </p:cBhvr>
                                    </p:animEffec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685096"/>
                                        </p:tgtEl>
                                        <p:attrNameLst>
                                          <p:attrName>style.visibility</p:attrName>
                                        </p:attrNameLst>
                                      </p:cBhvr>
                                      <p:to>
                                        <p:strVal val="visible"/>
                                      </p:to>
                                    </p:set>
                                  </p:childTnLst>
                                </p:cTn>
                              </p:par>
                            </p:childTnLst>
                          </p:cTn>
                        </p:par>
                        <p:par>
                          <p:cTn id="67" fill="hold">
                            <p:stCondLst>
                              <p:cond delay="1500"/>
                            </p:stCondLst>
                            <p:childTnLst>
                              <p:par>
                                <p:cTn id="68" presetID="22" presetClass="entr" presetSubtype="1" fill="hold" grpId="0" nodeType="afterEffect">
                                  <p:stCondLst>
                                    <p:cond delay="0"/>
                                  </p:stCondLst>
                                  <p:childTnLst>
                                    <p:set>
                                      <p:cBhvr>
                                        <p:cTn id="69" dur="1" fill="hold">
                                          <p:stCondLst>
                                            <p:cond delay="0"/>
                                          </p:stCondLst>
                                        </p:cTn>
                                        <p:tgtEl>
                                          <p:spTgt spid="685109"/>
                                        </p:tgtEl>
                                        <p:attrNameLst>
                                          <p:attrName>style.visibility</p:attrName>
                                        </p:attrNameLst>
                                      </p:cBhvr>
                                      <p:to>
                                        <p:strVal val="visible"/>
                                      </p:to>
                                    </p:set>
                                    <p:animEffect transition="in" filter="wipe(up)">
                                      <p:cBhvr>
                                        <p:cTn id="70" dur="500"/>
                                        <p:tgtEl>
                                          <p:spTgt spid="685109"/>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685110"/>
                                        </p:tgtEl>
                                        <p:attrNameLst>
                                          <p:attrName>style.visibility</p:attrName>
                                        </p:attrNameLst>
                                      </p:cBhvr>
                                      <p:to>
                                        <p:strVal val="visible"/>
                                      </p:to>
                                    </p:set>
                                    <p:animEffect transition="in" filter="wipe(left)">
                                      <p:cBhvr>
                                        <p:cTn id="74" dur="500"/>
                                        <p:tgtEl>
                                          <p:spTgt spid="685110"/>
                                        </p:tgtEl>
                                      </p:cBhvr>
                                    </p:animEffect>
                                  </p:childTnLst>
                                </p:cTn>
                              </p:par>
                            </p:childTnLst>
                          </p:cTn>
                        </p:par>
                        <p:par>
                          <p:cTn id="75" fill="hold">
                            <p:stCondLst>
                              <p:cond delay="2500"/>
                            </p:stCondLst>
                            <p:childTnLst>
                              <p:par>
                                <p:cTn id="76" presetID="1" presetClass="entr" presetSubtype="0" fill="hold" grpId="0" nodeType="afterEffect">
                                  <p:stCondLst>
                                    <p:cond delay="0"/>
                                  </p:stCondLst>
                                  <p:childTnLst>
                                    <p:set>
                                      <p:cBhvr>
                                        <p:cTn id="77" dur="1" fill="hold">
                                          <p:stCondLst>
                                            <p:cond delay="499"/>
                                          </p:stCondLst>
                                        </p:cTn>
                                        <p:tgtEl>
                                          <p:spTgt spid="685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86" grpId="0" animBg="1"/>
      <p:bldP spid="685087" grpId="0" autoUpdateAnimBg="0"/>
      <p:bldP spid="685088" grpId="0" animBg="1"/>
      <p:bldP spid="685089" grpId="0" autoUpdateAnimBg="0"/>
      <p:bldP spid="685090" grpId="0" autoUpdateAnimBg="0"/>
      <p:bldP spid="685091" grpId="0" animBg="1"/>
      <p:bldP spid="685092" grpId="0" animBg="1"/>
      <p:bldP spid="685093" grpId="0" autoUpdateAnimBg="0"/>
      <p:bldP spid="685094" grpId="0" autoUpdateAnimBg="0"/>
      <p:bldP spid="685095" grpId="0" autoUpdateAnimBg="0"/>
      <p:bldP spid="685096" grpId="0" autoUpdateAnimBg="0"/>
      <p:bldP spid="685097" grpId="0" autoUpdateAnimBg="0"/>
      <p:bldP spid="685098" grpId="0" animBg="1"/>
      <p:bldP spid="685099" grpId="0" autoUpdateAnimBg="0"/>
      <p:bldP spid="685100" grpId="0" autoUpdateAnimBg="0"/>
      <p:bldP spid="685101" grpId="0" autoUpdateAnimBg="0"/>
      <p:bldP spid="685109" grpId="0" autoUpdateAnimBg="0"/>
      <p:bldP spid="6851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671146" y="233365"/>
            <a:ext cx="8674342" cy="2022871"/>
          </a:xfrm>
        </p:spPr>
        <p:txBody>
          <a:bodyPr/>
          <a:lstStyle/>
          <a:p>
            <a:pPr eaLnBrk="1" hangingPunct="1">
              <a:lnSpc>
                <a:spcPct val="80000"/>
              </a:lnSpc>
              <a:buFontTx/>
              <a:buNone/>
            </a:pPr>
            <a:r>
              <a:rPr lang="en-US" altLang="zh-CN" sz="2800" b="1" i="1" u="sng" dirty="0">
                <a:solidFill>
                  <a:srgbClr val="C00000"/>
                </a:solidFill>
                <a:ea typeface="楷体_GB2312" pitchFamily="49" charset="-122"/>
              </a:rPr>
              <a:t>Example</a:t>
            </a:r>
            <a:r>
              <a:rPr lang="zh-CN" altLang="en-US" sz="2800" b="1" i="1" u="sng" dirty="0">
                <a:solidFill>
                  <a:srgbClr val="C00000"/>
                </a:solidFill>
                <a:ea typeface="楷体_GB2312" pitchFamily="49" charset="-122"/>
              </a:rPr>
              <a:t>：</a:t>
            </a:r>
            <a:r>
              <a:rPr lang="zh-CN" altLang="en-US" sz="2800" b="1" dirty="0">
                <a:solidFill>
                  <a:srgbClr val="C00000"/>
                </a:solidFill>
                <a:ea typeface="楷体_GB2312" pitchFamily="49" charset="-122"/>
              </a:rPr>
              <a:t>任意输入英文的星期，查找星期表，输出其对应的数字。</a:t>
            </a:r>
            <a:r>
              <a:rPr lang="zh-CN" altLang="en-US" sz="4400" dirty="0">
                <a:solidFill>
                  <a:srgbClr val="C00000"/>
                </a:solidFill>
                <a:latin typeface="楷体_GB2312" pitchFamily="49" charset="-122"/>
              </a:rPr>
              <a:t> </a:t>
            </a:r>
            <a:endParaRPr lang="zh-CN" altLang="en-US" sz="4400" dirty="0">
              <a:solidFill>
                <a:srgbClr val="C00000"/>
              </a:solidFill>
              <a:latin typeface="楷体_GB2312" pitchFamily="49" charset="-122"/>
            </a:endParaRPr>
          </a:p>
          <a:p>
            <a:pPr eaLnBrk="1" hangingPunct="1">
              <a:lnSpc>
                <a:spcPct val="80000"/>
              </a:lnSpc>
              <a:buFontTx/>
              <a:buNone/>
            </a:pPr>
            <a:r>
              <a:rPr lang="fr-FR" altLang="zh-CN" sz="2400" b="1" dirty="0">
                <a:latin typeface="Consolas" panose="020B0609020204030204" pitchFamily="49" charset="0"/>
              </a:rPr>
              <a:t>char weekDay[7][10] = {"Sunday","Monday",</a:t>
            </a:r>
            <a:endParaRPr lang="fr-FR" altLang="zh-CN" sz="2400" b="1" dirty="0">
              <a:latin typeface="Consolas" panose="020B0609020204030204" pitchFamily="49" charset="0"/>
            </a:endParaRPr>
          </a:p>
          <a:p>
            <a:pPr eaLnBrk="1" hangingPunct="1">
              <a:lnSpc>
                <a:spcPct val="80000"/>
              </a:lnSpc>
              <a:buFontTx/>
              <a:buNone/>
            </a:pPr>
            <a:r>
              <a:rPr lang="fr-FR" altLang="zh-CN" sz="2400" b="1" dirty="0">
                <a:latin typeface="Consolas" panose="020B0609020204030204" pitchFamily="49" charset="0"/>
              </a:rPr>
              <a:t>"Tuesday","Wednesday","Thursday","Friday", </a:t>
            </a:r>
            <a:endParaRPr lang="fr-FR" altLang="zh-CN" sz="2400" b="1" dirty="0">
              <a:latin typeface="Consolas" panose="020B0609020204030204" pitchFamily="49" charset="0"/>
            </a:endParaRPr>
          </a:p>
          <a:p>
            <a:pPr eaLnBrk="1" hangingPunct="1">
              <a:lnSpc>
                <a:spcPct val="80000"/>
              </a:lnSpc>
              <a:buFontTx/>
              <a:buNone/>
            </a:pPr>
            <a:r>
              <a:rPr lang="fr-FR" altLang="zh-CN" sz="2400" b="1" dirty="0">
                <a:latin typeface="Consolas" panose="020B0609020204030204" pitchFamily="49" charset="0"/>
              </a:rPr>
              <a:t>"Saturday"};</a:t>
            </a:r>
            <a:r>
              <a:rPr lang="fr-FR" altLang="zh-CN" sz="2400" dirty="0">
                <a:latin typeface="Consolas" panose="020B0609020204030204" pitchFamily="49" charset="0"/>
              </a:rPr>
              <a:t> </a:t>
            </a:r>
            <a:endParaRPr lang="en-US" altLang="zh-CN" sz="2400" dirty="0">
              <a:latin typeface="Consolas" panose="020B0609020204030204" pitchFamily="49" charset="0"/>
            </a:endParaRPr>
          </a:p>
        </p:txBody>
      </p:sp>
      <p:sp>
        <p:nvSpPr>
          <p:cNvPr id="70659" name="Slide Number Placeholder 2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91EFC8D-8BD5-475D-8B1F-3C516669AC80}" type="slidenum">
              <a:rPr lang="zh-CN" altLang="en-US" b="0">
                <a:solidFill>
                  <a:srgbClr val="000000"/>
                </a:solidFill>
              </a:rPr>
            </a:fld>
            <a:endParaRPr lang="zh-CN" altLang="en-US" b="0">
              <a:solidFill>
                <a:srgbClr val="000000"/>
              </a:solidFill>
            </a:endParaRPr>
          </a:p>
        </p:txBody>
      </p:sp>
      <p:sp>
        <p:nvSpPr>
          <p:cNvPr id="687107" name="Rectangle 3"/>
          <p:cNvSpPr>
            <a:spLocks noChangeArrowheads="1"/>
          </p:cNvSpPr>
          <p:nvPr/>
        </p:nvSpPr>
        <p:spPr bwMode="auto">
          <a:xfrm>
            <a:off x="1280746" y="2276873"/>
            <a:ext cx="1295400" cy="955675"/>
          </a:xfrm>
          <a:prstGeom prst="rect">
            <a:avLst/>
          </a:prstGeom>
          <a:noFill/>
          <a:ln w="12700">
            <a:noFill/>
            <a:miter lim="800000"/>
            <a:headEnd type="none" w="sm" len="sm"/>
            <a:tailEnd type="none" w="sm" len="sm"/>
          </a:ln>
          <a:effectLst/>
        </p:spPr>
        <p:txBody>
          <a:bodyPr anchor="ctr">
            <a:spAutoFit/>
          </a:bodyPr>
          <a:lstStyle/>
          <a:p>
            <a:pPr fontAlgn="auto">
              <a:spcBef>
                <a:spcPts val="0"/>
              </a:spcBef>
              <a:spcAft>
                <a:spcPts val="0"/>
              </a:spcAft>
              <a:tabLst>
                <a:tab pos="685800" algn="l"/>
              </a:tabLst>
              <a:defRPr/>
            </a:pPr>
            <a:r>
              <a:rPr lang="zh-CN" altLang="en-US" sz="2800" dirty="0">
                <a:solidFill>
                  <a:srgbClr val="993300"/>
                </a:solidFill>
                <a:ea typeface="楷体_GB2312" pitchFamily="49" charset="-122"/>
              </a:rPr>
              <a:t>星期表</a:t>
            </a:r>
            <a:endParaRPr lang="zh-CN" altLang="en-US" sz="2800" dirty="0">
              <a:solidFill>
                <a:srgbClr val="993300"/>
              </a:solidFill>
              <a:ea typeface="楷体_GB2312" pitchFamily="49" charset="-122"/>
            </a:endParaRPr>
          </a:p>
          <a:p>
            <a:pPr fontAlgn="auto">
              <a:spcBef>
                <a:spcPts val="0"/>
              </a:spcBef>
              <a:spcAft>
                <a:spcPts val="0"/>
              </a:spcAft>
              <a:tabLst>
                <a:tab pos="685800" algn="l"/>
              </a:tabLst>
              <a:defRPr/>
            </a:pPr>
            <a:endParaRPr lang="zh-CN" altLang="en-US" sz="2800" dirty="0">
              <a:solidFill>
                <a:srgbClr val="000000"/>
              </a:solidFill>
              <a:effectLst>
                <a:outerShdw blurRad="38100" dist="38100" dir="2700000" algn="tl">
                  <a:srgbClr val="C0C0C0"/>
                </a:outerShdw>
              </a:effectLst>
              <a:latin typeface="Times" pitchFamily="18" charset="0"/>
            </a:endParaRPr>
          </a:p>
        </p:txBody>
      </p:sp>
      <p:graphicFrame>
        <p:nvGraphicFramePr>
          <p:cNvPr id="687108" name="Group 4"/>
          <p:cNvGraphicFramePr>
            <a:graphicFrameLocks noGrp="1"/>
          </p:cNvGraphicFramePr>
          <p:nvPr/>
        </p:nvGraphicFramePr>
        <p:xfrm>
          <a:off x="671146" y="2754709"/>
          <a:ext cx="2590800" cy="4054130"/>
        </p:xfrm>
        <a:graphic>
          <a:graphicData uri="http://schemas.openxmlformats.org/drawingml/2006/table">
            <a:tbl>
              <a:tblPr/>
              <a:tblGrid>
                <a:gridCol w="552450"/>
                <a:gridCol w="2038350"/>
              </a:tblGrid>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0</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Sunday</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1</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Monday</a:t>
                      </a:r>
                      <a:endParaRPr kumimoji="0" lang="en-US" altLang="zh-CN" sz="2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2</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Tuesday</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3</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Wednesday</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4</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Thursday</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5</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Friday</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8205">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6</a:t>
                      </a:r>
                      <a:endParaRPr kumimoji="0" lang="en-US" altLang="zh-CN" sz="2800" b="1"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1">
                        <a:lnSpc>
                          <a:spcPct val="100000"/>
                        </a:lnSpc>
                        <a:spcBef>
                          <a:spcPct val="0"/>
                        </a:spcBef>
                        <a:spcAft>
                          <a:spcPct val="0"/>
                        </a:spcAft>
                        <a:buClr>
                          <a:schemeClr val="bg1"/>
                        </a:buClr>
                        <a:buSzTx/>
                        <a:buFontTx/>
                        <a:buNone/>
                      </a:pPr>
                      <a:r>
                        <a:rPr kumimoji="0" lang="en-US" altLang="zh-CN" sz="2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Saturday</a:t>
                      </a:r>
                      <a:endParaRPr kumimoji="0" lang="en-US" altLang="zh-CN" sz="2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84406" marR="84406" marT="45730" marB="4573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72735" name="Line 47"/>
          <p:cNvSpPr>
            <a:spLocks noChangeShapeType="1"/>
          </p:cNvSpPr>
          <p:nvPr/>
        </p:nvSpPr>
        <p:spPr bwMode="auto">
          <a:xfrm>
            <a:off x="5728190" y="3189288"/>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2736" name="Line 47"/>
          <p:cNvSpPr>
            <a:spLocks noChangeShapeType="1"/>
          </p:cNvSpPr>
          <p:nvPr/>
        </p:nvSpPr>
        <p:spPr bwMode="auto">
          <a:xfrm>
            <a:off x="5710605" y="4151313"/>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2737" name="Line 47"/>
          <p:cNvSpPr>
            <a:spLocks noChangeShapeType="1"/>
          </p:cNvSpPr>
          <p:nvPr/>
        </p:nvSpPr>
        <p:spPr bwMode="auto">
          <a:xfrm>
            <a:off x="5704744" y="4746625"/>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2738" name="Line 47"/>
          <p:cNvSpPr>
            <a:spLocks noChangeShapeType="1"/>
          </p:cNvSpPr>
          <p:nvPr/>
        </p:nvSpPr>
        <p:spPr bwMode="auto">
          <a:xfrm>
            <a:off x="5684228" y="6370638"/>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2739" name="Line 47"/>
          <p:cNvSpPr>
            <a:spLocks noChangeShapeType="1"/>
          </p:cNvSpPr>
          <p:nvPr/>
        </p:nvSpPr>
        <p:spPr bwMode="auto">
          <a:xfrm>
            <a:off x="5728190" y="5275263"/>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2740" name="Line 47"/>
          <p:cNvSpPr>
            <a:spLocks noChangeShapeType="1"/>
          </p:cNvSpPr>
          <p:nvPr/>
        </p:nvSpPr>
        <p:spPr bwMode="auto">
          <a:xfrm>
            <a:off x="5704744" y="5829300"/>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graphicFrame>
        <p:nvGraphicFramePr>
          <p:cNvPr id="36" name="Group 4"/>
          <p:cNvGraphicFramePr>
            <a:graphicFrameLocks noGrp="1"/>
          </p:cNvGraphicFramePr>
          <p:nvPr/>
        </p:nvGraphicFramePr>
        <p:xfrm>
          <a:off x="3533044" y="2860675"/>
          <a:ext cx="2151185" cy="3825878"/>
        </p:xfrm>
        <a:graphic>
          <a:graphicData uri="http://schemas.openxmlformats.org/drawingml/2006/table">
            <a:tbl>
              <a:tblPr/>
              <a:tblGrid>
                <a:gridCol w="2151185"/>
              </a:tblGrid>
              <a:tr h="546554">
                <a:tc>
                  <a:txBody>
                    <a:bodyPr/>
                    <a:lstStyle/>
                    <a:p>
                      <a:pPr algn="just" eaLnBrk="0" hangingPunct="0">
                        <a:lnSpc>
                          <a:spcPct val="120000"/>
                        </a:lnSpc>
                        <a:defRPr/>
                      </a:pPr>
                      <a:r>
                        <a:rPr lang="en-US" altLang="zh-CN" sz="2400" b="1" dirty="0" err="1">
                          <a:solidFill>
                            <a:srgbClr val="993300"/>
                          </a:solidFill>
                          <a:effectLst>
                            <a:outerShdw blurRad="38100" dist="38100" dir="2700000" algn="tl">
                              <a:srgbClr val="C0C0C0"/>
                            </a:outerShdw>
                          </a:effectLst>
                          <a:latin typeface="Courier New" panose="02070309020205020404" pitchFamily="49" charset="0"/>
                        </a:rPr>
                        <a:t>weekDay</a:t>
                      </a:r>
                      <a:r>
                        <a:rPr lang="en-US" altLang="zh-CN" sz="2400" b="1" dirty="0">
                          <a:solidFill>
                            <a:srgbClr val="993300"/>
                          </a:solidFill>
                          <a:effectLst>
                            <a:outerShdw blurRad="38100" dist="38100" dir="2700000" algn="tl">
                              <a:srgbClr val="C0C0C0"/>
                            </a:outerShdw>
                          </a:effectLst>
                          <a:latin typeface="Courier New" panose="02070309020205020404" pitchFamily="49" charset="0"/>
                        </a:rPr>
                        <a:t>[0]</a:t>
                      </a:r>
                      <a:endParaRPr lang="en-US" altLang="zh-CN" sz="2400" b="1" dirty="0">
                        <a:solidFill>
                          <a:srgbClr val="993300"/>
                        </a:solidFill>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[1]</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[2]</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[3]</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[4]</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[5]</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46554">
                <a:tc>
                  <a:txBody>
                    <a:bodyPr/>
                    <a:lstStyle/>
                    <a:p>
                      <a:pPr algn="just" eaLnBrk="0" hangingPunct="0">
                        <a:lnSpc>
                          <a:spcPct val="120000"/>
                        </a:lnSpc>
                        <a:defRPr/>
                      </a:pPr>
                      <a:r>
                        <a:rPr lang="en-US" altLang="zh-CN" sz="2400" b="1" dirty="0" err="1">
                          <a:effectLst>
                            <a:outerShdw blurRad="38100" dist="38100" dir="2700000" algn="tl">
                              <a:srgbClr val="C0C0C0"/>
                            </a:outerShdw>
                          </a:effectLst>
                          <a:latin typeface="Courier New" panose="02070309020205020404" pitchFamily="49" charset="0"/>
                        </a:rPr>
                        <a:t>weekDay</a:t>
                      </a:r>
                      <a:r>
                        <a:rPr lang="en-US" altLang="zh-CN" sz="2400" b="1" dirty="0">
                          <a:effectLst>
                            <a:outerShdw blurRad="38100" dist="38100" dir="2700000" algn="tl">
                              <a:srgbClr val="C0C0C0"/>
                            </a:outerShdw>
                          </a:effectLst>
                          <a:latin typeface="Courier New" panose="02070309020205020404" pitchFamily="49" charset="0"/>
                        </a:rPr>
                        <a:t>[6]</a:t>
                      </a:r>
                      <a:endParaRPr lang="en-US" altLang="zh-CN" sz="2400" b="1" dirty="0">
                        <a:effectLst>
                          <a:outerShdw blurRad="38100" dist="38100" dir="2700000" algn="tl">
                            <a:srgbClr val="C0C0C0"/>
                          </a:outerShdw>
                        </a:effectLst>
                        <a:latin typeface="Courier New" panose="02070309020205020404" pitchFamily="49" charset="0"/>
                      </a:endParaRPr>
                    </a:p>
                  </a:txBody>
                  <a:tcPr marL="84406" marR="84406" marT="45719" marB="45719"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37" name="Group 4"/>
          <p:cNvGraphicFramePr>
            <a:graphicFrameLocks noGrp="1"/>
          </p:cNvGraphicFramePr>
          <p:nvPr/>
        </p:nvGraphicFramePr>
        <p:xfrm>
          <a:off x="6279175" y="2860677"/>
          <a:ext cx="2526323" cy="3860801"/>
        </p:xfrm>
        <a:graphic>
          <a:graphicData uri="http://schemas.openxmlformats.org/drawingml/2006/table">
            <a:tbl>
              <a:tblPr/>
              <a:tblGrid>
                <a:gridCol w="2526323"/>
              </a:tblGrid>
              <a:tr h="551543">
                <a:tc>
                  <a:txBody>
                    <a:bodyPr/>
                    <a:lstStyle/>
                    <a:p>
                      <a:pPr algn="just" eaLnBrk="0" hangingPunct="0">
                        <a:lnSpc>
                          <a:spcPct val="120000"/>
                        </a:lnSpc>
                        <a:defRPr/>
                      </a:pPr>
                      <a:r>
                        <a:rPr lang="en-US" altLang="zh-CN" sz="2400" b="1" dirty="0">
                          <a:latin typeface="Courier New" panose="02070309020205020404" pitchFamily="49" charset="0"/>
                        </a:rPr>
                        <a:t>Sunday\0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algn="just" eaLnBrk="0" hangingPunct="0">
                        <a:lnSpc>
                          <a:spcPct val="120000"/>
                        </a:lnSpc>
                        <a:defRPr/>
                      </a:pPr>
                      <a:r>
                        <a:rPr lang="en-US" altLang="zh-CN" sz="2400" b="1" dirty="0">
                          <a:latin typeface="Courier New" panose="02070309020205020404" pitchFamily="49" charset="0"/>
                        </a:rPr>
                        <a:t>Monday\0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algn="just" eaLnBrk="0" hangingPunct="0">
                        <a:lnSpc>
                          <a:spcPct val="120000"/>
                        </a:lnSpc>
                        <a:defRPr/>
                      </a:pPr>
                      <a:r>
                        <a:rPr lang="en-US" altLang="zh-CN" sz="2400" b="1" dirty="0">
                          <a:latin typeface="Courier New" panose="02070309020205020404" pitchFamily="49" charset="0"/>
                        </a:rPr>
                        <a:t>Tuesday\0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algn="just" eaLnBrk="0" hangingPunct="0">
                        <a:lnSpc>
                          <a:spcPct val="120000"/>
                        </a:lnSpc>
                        <a:defRPr/>
                      </a:pPr>
                      <a:r>
                        <a:rPr lang="en-US" altLang="zh-CN" sz="2400" b="1" dirty="0">
                          <a:latin typeface="Courier New" panose="02070309020205020404" pitchFamily="49" charset="0"/>
                        </a:rPr>
                        <a:t>Wednesday\0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marL="0" marR="0" indent="0" algn="just" defTabSz="914400" rtl="0" eaLnBrk="0" fontAlgn="auto" latinLnBrk="0" hangingPunct="0">
                        <a:lnSpc>
                          <a:spcPct val="120000"/>
                        </a:lnSpc>
                        <a:spcBef>
                          <a:spcPts val="0"/>
                        </a:spcBef>
                        <a:spcAft>
                          <a:spcPts val="0"/>
                        </a:spcAft>
                        <a:buClrTx/>
                        <a:buSzTx/>
                        <a:buFontTx/>
                        <a:buNone/>
                        <a:defRPr/>
                      </a:pPr>
                      <a:r>
                        <a:rPr lang="en-US" altLang="zh-CN" sz="2400" b="1" dirty="0">
                          <a:latin typeface="Courier New" panose="02070309020205020404" pitchFamily="49" charset="0"/>
                        </a:rPr>
                        <a:t>Thursday\0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algn="just" eaLnBrk="0" hangingPunct="0">
                        <a:lnSpc>
                          <a:spcPct val="120000"/>
                        </a:lnSpc>
                        <a:defRPr/>
                      </a:pPr>
                      <a:r>
                        <a:rPr lang="en-US" altLang="zh-CN" sz="2400" b="1" dirty="0">
                          <a:latin typeface="Courier New" panose="02070309020205020404" pitchFamily="49" charset="0"/>
                        </a:rPr>
                        <a:t>Friday\0</a:t>
                      </a:r>
                      <a:endParaRPr lang="en-US" altLang="zh-CN" sz="2400" b="1" dirty="0">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1543">
                <a:tc>
                  <a:txBody>
                    <a:bodyPr/>
                    <a:lstStyle/>
                    <a:p>
                      <a:pPr algn="just" eaLnBrk="0" hangingPunct="0">
                        <a:lnSpc>
                          <a:spcPct val="120000"/>
                        </a:lnSpc>
                        <a:defRPr/>
                      </a:pPr>
                      <a:r>
                        <a:rPr lang="en-US" altLang="zh-CN" sz="2400" b="1" dirty="0">
                          <a:latin typeface="Courier New" panose="02070309020205020404" pitchFamily="49" charset="0"/>
                        </a:rPr>
                        <a:t>Saturday\0</a:t>
                      </a:r>
                      <a:endParaRPr lang="en-US" altLang="zh-CN" sz="2400" b="1" dirty="0">
                        <a:effectLst>
                          <a:outerShdw blurRad="38100" dist="38100" dir="2700000" algn="tl">
                            <a:srgbClr val="C0C0C0"/>
                          </a:outerShdw>
                        </a:effectLst>
                        <a:latin typeface="Courier New" panose="02070309020205020404" pitchFamily="49" charset="0"/>
                      </a:endParaRPr>
                    </a:p>
                  </a:txBody>
                  <a:tcPr marL="84373" marR="84373" marT="45723" marB="4572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72777" name="Line 47"/>
          <p:cNvSpPr>
            <a:spLocks noChangeShapeType="1"/>
          </p:cNvSpPr>
          <p:nvPr/>
        </p:nvSpPr>
        <p:spPr bwMode="auto">
          <a:xfrm>
            <a:off x="5704744" y="3687763"/>
            <a:ext cx="55098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7107"/>
                                        </p:tgtEl>
                                        <p:attrNameLst>
                                          <p:attrName>style.visibility</p:attrName>
                                        </p:attrNameLst>
                                      </p:cBhvr>
                                      <p:to>
                                        <p:strVal val="visible"/>
                                      </p:to>
                                    </p:set>
                                    <p:animEffect transition="in" filter="wipe(down)">
                                      <p:cBhvr>
                                        <p:cTn id="7" dur="500"/>
                                        <p:tgtEl>
                                          <p:spTgt spid="687107"/>
                                        </p:tgtEl>
                                      </p:cBhvr>
                                    </p:animEffect>
                                  </p:childTnLst>
                                </p:cTn>
                              </p:par>
                              <p:par>
                                <p:cTn id="8" presetID="22" presetClass="entr" presetSubtype="4" fill="hold" nodeType="withEffect">
                                  <p:stCondLst>
                                    <p:cond delay="0"/>
                                  </p:stCondLst>
                                  <p:childTnLst>
                                    <p:set>
                                      <p:cBhvr>
                                        <p:cTn id="9" dur="1" fill="hold">
                                          <p:stCondLst>
                                            <p:cond delay="0"/>
                                          </p:stCondLst>
                                        </p:cTn>
                                        <p:tgtEl>
                                          <p:spTgt spid="687108"/>
                                        </p:tgtEl>
                                        <p:attrNameLst>
                                          <p:attrName>style.visibility</p:attrName>
                                        </p:attrNameLst>
                                      </p:cBhvr>
                                      <p:to>
                                        <p:strVal val="visible"/>
                                      </p:to>
                                    </p:set>
                                    <p:animEffect transition="in" filter="wipe(down)">
                                      <p:cBhvr>
                                        <p:cTn id="10" dur="500"/>
                                        <p:tgtEl>
                                          <p:spTgt spid="68710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735"/>
                                        </p:tgtEl>
                                        <p:attrNameLst>
                                          <p:attrName>style.visibility</p:attrName>
                                        </p:attrNameLst>
                                      </p:cBhvr>
                                      <p:to>
                                        <p:strVal val="visible"/>
                                      </p:to>
                                    </p:set>
                                    <p:animEffect transition="in" filter="wipe(down)">
                                      <p:cBhvr>
                                        <p:cTn id="13" dur="500"/>
                                        <p:tgtEl>
                                          <p:spTgt spid="727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2736"/>
                                        </p:tgtEl>
                                        <p:attrNameLst>
                                          <p:attrName>style.visibility</p:attrName>
                                        </p:attrNameLst>
                                      </p:cBhvr>
                                      <p:to>
                                        <p:strVal val="visible"/>
                                      </p:to>
                                    </p:set>
                                    <p:animEffect transition="in" filter="wipe(down)">
                                      <p:cBhvr>
                                        <p:cTn id="16" dur="500"/>
                                        <p:tgtEl>
                                          <p:spTgt spid="727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2737"/>
                                        </p:tgtEl>
                                        <p:attrNameLst>
                                          <p:attrName>style.visibility</p:attrName>
                                        </p:attrNameLst>
                                      </p:cBhvr>
                                      <p:to>
                                        <p:strVal val="visible"/>
                                      </p:to>
                                    </p:set>
                                    <p:animEffect transition="in" filter="wipe(down)">
                                      <p:cBhvr>
                                        <p:cTn id="19" dur="500"/>
                                        <p:tgtEl>
                                          <p:spTgt spid="7273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2738"/>
                                        </p:tgtEl>
                                        <p:attrNameLst>
                                          <p:attrName>style.visibility</p:attrName>
                                        </p:attrNameLst>
                                      </p:cBhvr>
                                      <p:to>
                                        <p:strVal val="visible"/>
                                      </p:to>
                                    </p:set>
                                    <p:animEffect transition="in" filter="wipe(down)">
                                      <p:cBhvr>
                                        <p:cTn id="22" dur="500"/>
                                        <p:tgtEl>
                                          <p:spTgt spid="7273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2739"/>
                                        </p:tgtEl>
                                        <p:attrNameLst>
                                          <p:attrName>style.visibility</p:attrName>
                                        </p:attrNameLst>
                                      </p:cBhvr>
                                      <p:to>
                                        <p:strVal val="visible"/>
                                      </p:to>
                                    </p:set>
                                    <p:animEffect transition="in" filter="wipe(down)">
                                      <p:cBhvr>
                                        <p:cTn id="25" dur="500"/>
                                        <p:tgtEl>
                                          <p:spTgt spid="7273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2740"/>
                                        </p:tgtEl>
                                        <p:attrNameLst>
                                          <p:attrName>style.visibility</p:attrName>
                                        </p:attrNameLst>
                                      </p:cBhvr>
                                      <p:to>
                                        <p:strVal val="visible"/>
                                      </p:to>
                                    </p:set>
                                    <p:animEffect transition="in" filter="wipe(down)">
                                      <p:cBhvr>
                                        <p:cTn id="28" dur="500"/>
                                        <p:tgtEl>
                                          <p:spTgt spid="727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par>
                                <p:cTn id="32" presetID="2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2777"/>
                                        </p:tgtEl>
                                        <p:attrNameLst>
                                          <p:attrName>style.visibility</p:attrName>
                                        </p:attrNameLst>
                                      </p:cBhvr>
                                      <p:to>
                                        <p:strVal val="visible"/>
                                      </p:to>
                                    </p:set>
                                    <p:animEffect transition="in" filter="wipe(down)">
                                      <p:cBhvr>
                                        <p:cTn id="37" dur="500"/>
                                        <p:tgtEl>
                                          <p:spTgt spid="7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p:bldP spid="72735" grpId="0" animBg="1"/>
      <p:bldP spid="72736" grpId="0" animBg="1"/>
      <p:bldP spid="72737" grpId="0" animBg="1"/>
      <p:bldP spid="72738" grpId="0" animBg="1"/>
      <p:bldP spid="72739" grpId="0" animBg="1"/>
      <p:bldP spid="72740" grpId="0" animBg="1"/>
      <p:bldP spid="7277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idx="1"/>
          </p:nvPr>
        </p:nvSpPr>
        <p:spPr>
          <a:xfrm>
            <a:off x="401470" y="192833"/>
            <a:ext cx="9150554" cy="6018213"/>
          </a:xfrm>
        </p:spPr>
        <p:txBody>
          <a:bodyPr/>
          <a:lstStyle/>
          <a:p>
            <a:pPr eaLnBrk="1" hangingPunct="1">
              <a:lnSpc>
                <a:spcPct val="75000"/>
              </a:lnSpc>
              <a:buFontTx/>
              <a:buNone/>
            </a:pPr>
            <a:r>
              <a:rPr lang="fr-FR" altLang="zh-CN" sz="2400" dirty="0">
                <a:latin typeface="Consolas" panose="020B0609020204030204" pitchFamily="49" charset="0"/>
              </a:rPr>
              <a:t>#include &lt;stdio.h&gt;</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#incldue &lt;string.h&gt;</a:t>
            </a:r>
            <a:endParaRPr lang="fr-FR" altLang="zh-CN" sz="2400" dirty="0">
              <a:latin typeface="Consolas" panose="020B0609020204030204" pitchFamily="49" charset="0"/>
            </a:endParaRPr>
          </a:p>
          <a:p>
            <a:pPr eaLnBrk="1" hangingPunct="1">
              <a:lnSpc>
                <a:spcPct val="75000"/>
              </a:lnSpc>
              <a:buFontTx/>
              <a:buNone/>
            </a:pPr>
            <a:r>
              <a:rPr lang="fr-FR" altLang="zh-CN" sz="2400" dirty="0">
                <a:solidFill>
                  <a:srgbClr val="0033CC"/>
                </a:solidFill>
                <a:latin typeface="Consolas" panose="020B0609020204030204" pitchFamily="49" charset="0"/>
              </a:rPr>
              <a:t>int main</a:t>
            </a:r>
            <a:r>
              <a:rPr lang="fr-FR" altLang="zh-CN" sz="2400" dirty="0">
                <a:latin typeface="Consolas" panose="020B0609020204030204" pitchFamily="49" charset="0"/>
              </a:rPr>
              <a:t>()</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int</a:t>
            </a:r>
            <a:r>
              <a:rPr lang="fr-FR" altLang="zh-CN" sz="2400" dirty="0">
                <a:latin typeface="Consolas" panose="020B0609020204030204" pitchFamily="49" charset="0"/>
              </a:rPr>
              <a:t>    i, pos;</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int</a:t>
            </a:r>
            <a:r>
              <a:rPr lang="fr-FR" altLang="zh-CN" sz="2400" dirty="0">
                <a:latin typeface="Consolas" panose="020B0609020204030204" pitchFamily="49" charset="0"/>
              </a:rPr>
              <a:t>    findFlag = 0; </a:t>
            </a:r>
            <a:endParaRPr lang="fr-FR" altLang="zh-CN" sz="2400" dirty="0">
              <a:latin typeface="Consolas" panose="020B0609020204030204" pitchFamily="49" charset="0"/>
            </a:endParaRPr>
          </a:p>
          <a:p>
            <a:pPr eaLnBrk="1" hangingPunct="1">
              <a:lnSpc>
                <a:spcPct val="75000"/>
              </a:lnSpc>
              <a:buFontTx/>
              <a:buNone/>
            </a:pPr>
            <a:r>
              <a:rPr lang="fr-FR" altLang="zh-CN" sz="2400" dirty="0">
                <a:solidFill>
                  <a:srgbClr val="0033CC"/>
                </a:solidFill>
                <a:latin typeface="Consolas" panose="020B0609020204030204" pitchFamily="49" charset="0"/>
              </a:rPr>
              <a:t>  char</a:t>
            </a:r>
            <a:r>
              <a:rPr lang="fr-FR" altLang="zh-CN" sz="2400" dirty="0">
                <a:latin typeface="Consolas" panose="020B0609020204030204" pitchFamily="49" charset="0"/>
              </a:rPr>
              <a:t>   x[10];</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char</a:t>
            </a:r>
            <a:r>
              <a:rPr lang="fr-FR" altLang="zh-CN" sz="2400" dirty="0">
                <a:latin typeface="Consolas" panose="020B0609020204030204" pitchFamily="49" charset="0"/>
              </a:rPr>
              <a:t>   </a:t>
            </a:r>
            <a:r>
              <a:rPr lang="fr-FR" altLang="zh-CN" sz="2400" dirty="0">
                <a:solidFill>
                  <a:srgbClr val="FF0000"/>
                </a:solidFill>
                <a:latin typeface="Consolas" panose="020B0609020204030204" pitchFamily="49" charset="0"/>
              </a:rPr>
              <a:t>weekDay[][10] </a:t>
            </a:r>
            <a:r>
              <a:rPr lang="fr-FR" altLang="zh-CN" sz="2400" dirty="0">
                <a:latin typeface="Consolas" panose="020B0609020204030204" pitchFamily="49" charset="0"/>
              </a:rPr>
              <a:t>= {"Sunday","Monday","Tuesday",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"Wednesday","Thursday","Friday","Saturday"};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printf("Please enter a string:");</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scanf("%s", x);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for</a:t>
            </a:r>
            <a:r>
              <a:rPr lang="fr-FR" altLang="zh-CN" sz="2400" dirty="0">
                <a:latin typeface="Consolas" panose="020B0609020204030204" pitchFamily="49" charset="0"/>
              </a:rPr>
              <a:t> (i=0; i&lt;7 &amp;&amp; !</a:t>
            </a:r>
            <a:r>
              <a:rPr lang="fr-FR" altLang="zh-CN" sz="2400" dirty="0">
                <a:solidFill>
                  <a:srgbClr val="006600"/>
                </a:solidFill>
                <a:latin typeface="Consolas" panose="020B0609020204030204" pitchFamily="49" charset="0"/>
              </a:rPr>
              <a:t>findFlag</a:t>
            </a:r>
            <a:r>
              <a:rPr lang="fr-FR" altLang="zh-CN" sz="2400" dirty="0">
                <a:latin typeface="Consolas" panose="020B0609020204030204" pitchFamily="49" charset="0"/>
              </a:rPr>
              <a:t>; i++){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if</a:t>
            </a:r>
            <a:r>
              <a:rPr lang="fr-FR" altLang="zh-CN" sz="2400" dirty="0">
                <a:latin typeface="Consolas" panose="020B0609020204030204" pitchFamily="49" charset="0"/>
              </a:rPr>
              <a:t> (strcmp(x, </a:t>
            </a:r>
            <a:r>
              <a:rPr lang="fr-FR" altLang="zh-CN" sz="2400" dirty="0">
                <a:solidFill>
                  <a:srgbClr val="FF0000"/>
                </a:solidFill>
                <a:latin typeface="Consolas" panose="020B0609020204030204" pitchFamily="49" charset="0"/>
              </a:rPr>
              <a:t>weekDay[i]</a:t>
            </a:r>
            <a:r>
              <a:rPr lang="fr-FR" altLang="zh-CN" sz="2400" dirty="0">
                <a:latin typeface="Consolas" panose="020B0609020204030204" pitchFamily="49" charset="0"/>
              </a:rPr>
              <a:t>) == 0)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pos = i;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findFlag = 1;    }  }</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if</a:t>
            </a:r>
            <a:r>
              <a:rPr lang="fr-FR" altLang="zh-CN" sz="2400" dirty="0">
                <a:latin typeface="Consolas" panose="020B0609020204030204" pitchFamily="49" charset="0"/>
              </a:rPr>
              <a:t> (</a:t>
            </a:r>
            <a:r>
              <a:rPr lang="fr-FR" altLang="zh-CN" sz="2400" dirty="0">
                <a:solidFill>
                  <a:srgbClr val="006600"/>
                </a:solidFill>
                <a:latin typeface="Consolas" panose="020B0609020204030204" pitchFamily="49" charset="0"/>
              </a:rPr>
              <a:t>findFlag</a:t>
            </a:r>
            <a:r>
              <a:rPr lang="fr-FR" altLang="zh-CN" sz="2400" dirty="0">
                <a:latin typeface="Consolas" panose="020B0609020204030204" pitchFamily="49" charset="0"/>
              </a:rPr>
              <a:t>)</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printf("%s is %d\n", x, pos);</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	</a:t>
            </a:r>
            <a:r>
              <a:rPr lang="fr-FR" altLang="zh-CN" sz="2400" dirty="0">
                <a:solidFill>
                  <a:srgbClr val="0033CC"/>
                </a:solidFill>
                <a:latin typeface="Consolas" panose="020B0609020204030204" pitchFamily="49" charset="0"/>
              </a:rPr>
              <a:t>else</a:t>
            </a:r>
            <a:r>
              <a:rPr lang="fr-FR" altLang="zh-CN" sz="2400" dirty="0">
                <a:latin typeface="Consolas" panose="020B0609020204030204" pitchFamily="49" charset="0"/>
              </a:rPr>
              <a:t> printf("Not found!\n");</a:t>
            </a:r>
            <a:endParaRPr lang="fr-FR" altLang="zh-CN" sz="2400" dirty="0">
              <a:latin typeface="Consolas" panose="020B0609020204030204" pitchFamily="49" charset="0"/>
            </a:endParaRPr>
          </a:p>
          <a:p>
            <a:pPr eaLnBrk="1" hangingPunct="1">
              <a:lnSpc>
                <a:spcPct val="75000"/>
              </a:lnSpc>
              <a:buFontTx/>
              <a:buNone/>
            </a:pPr>
            <a:r>
              <a:rPr lang="fr-FR" altLang="zh-CN" sz="2400" dirty="0">
                <a:latin typeface="Consolas" panose="020B0609020204030204" pitchFamily="49" charset="0"/>
              </a:rPr>
              <a:t>}</a:t>
            </a:r>
            <a:endParaRPr lang="en-US" altLang="zh-CN" sz="2400" dirty="0">
              <a:latin typeface="Consolas" panose="020B0609020204030204" pitchFamily="49" charset="0"/>
            </a:endParaRPr>
          </a:p>
        </p:txBody>
      </p:sp>
      <p:sp>
        <p:nvSpPr>
          <p:cNvPr id="716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9695872-2F77-4F79-B0C6-BDEA1B51DB2E}" type="slidenum">
              <a:rPr lang="zh-CN" altLang="en-US" b="0">
                <a:solidFill>
                  <a:srgbClr val="000000"/>
                </a:solidFill>
              </a:rPr>
            </a:fld>
            <a:endParaRPr lang="zh-CN" altLang="en-US" b="0">
              <a:solidFill>
                <a:srgbClr val="000000"/>
              </a:solidFill>
            </a:endParaRPr>
          </a:p>
        </p:txBody>
      </p:sp>
      <p:sp>
        <p:nvSpPr>
          <p:cNvPr id="688131" name="AutoShape 3"/>
          <p:cNvSpPr>
            <a:spLocks noChangeArrowheads="1"/>
          </p:cNvSpPr>
          <p:nvPr/>
        </p:nvSpPr>
        <p:spPr bwMode="auto">
          <a:xfrm>
            <a:off x="6249144" y="4438502"/>
            <a:ext cx="3255386" cy="574675"/>
          </a:xfrm>
          <a:prstGeom prst="wedgeRoundRectCallout">
            <a:avLst>
              <a:gd name="adj1" fmla="val -70108"/>
              <a:gd name="adj2" fmla="val -95829"/>
              <a:gd name="adj3" fmla="val 16667"/>
            </a:avLst>
          </a:prstGeom>
          <a:solidFill>
            <a:srgbClr val="FFFF00">
              <a:alpha val="39999"/>
            </a:srgbClr>
          </a:solidFill>
          <a:ln w="9525">
            <a:solidFill>
              <a:schemeClr val="tx1"/>
            </a:solidFill>
            <a:miter lim="800000"/>
          </a:ln>
        </p:spPr>
        <p:txBody>
          <a:bodyPr/>
          <a:lstStyle/>
          <a:p>
            <a:pPr eaLnBrk="1" fontAlgn="auto" hangingPunct="1">
              <a:spcBef>
                <a:spcPct val="20000"/>
              </a:spcBef>
              <a:spcAft>
                <a:spcPts val="0"/>
              </a:spcAft>
              <a:buClr>
                <a:srgbClr val="333399"/>
              </a:buClr>
              <a:buSzPct val="70000"/>
            </a:pPr>
            <a:r>
              <a:rPr kumimoji="1" lang="zh-CN" altLang="en-US" sz="2800" dirty="0">
                <a:solidFill>
                  <a:srgbClr val="000000"/>
                </a:solidFill>
                <a:latin typeface="楷体_GB2312" pitchFamily="49" charset="-122"/>
                <a:ea typeface="楷体_GB2312" pitchFamily="49" charset="-122"/>
              </a:rPr>
              <a:t>第</a:t>
            </a:r>
            <a:r>
              <a:rPr kumimoji="1" lang="en-US" altLang="zh-CN" sz="2800" dirty="0" err="1">
                <a:solidFill>
                  <a:srgbClr val="000000"/>
                </a:solidFill>
                <a:latin typeface="楷体_GB2312" pitchFamily="49" charset="-122"/>
                <a:ea typeface="楷体_GB2312" pitchFamily="49" charset="-122"/>
              </a:rPr>
              <a:t>i</a:t>
            </a:r>
            <a:r>
              <a:rPr kumimoji="1" lang="zh-CN" altLang="en-US" sz="2800" dirty="0">
                <a:solidFill>
                  <a:srgbClr val="000000"/>
                </a:solidFill>
                <a:latin typeface="楷体_GB2312" pitchFamily="49" charset="-122"/>
                <a:ea typeface="楷体_GB2312" pitchFamily="49" charset="-122"/>
              </a:rPr>
              <a:t>行第</a:t>
            </a:r>
            <a:r>
              <a:rPr kumimoji="1" lang="en-US" altLang="zh-CN" sz="2800" dirty="0">
                <a:solidFill>
                  <a:srgbClr val="000000"/>
                </a:solidFill>
                <a:latin typeface="楷体_GB2312" pitchFamily="49" charset="-122"/>
                <a:ea typeface="楷体_GB2312" pitchFamily="49" charset="-122"/>
              </a:rPr>
              <a:t>0</a:t>
            </a:r>
            <a:r>
              <a:rPr kumimoji="1" lang="zh-CN" altLang="en-US" sz="2800" dirty="0">
                <a:solidFill>
                  <a:srgbClr val="000000"/>
                </a:solidFill>
                <a:latin typeface="楷体_GB2312" pitchFamily="49" charset="-122"/>
                <a:ea typeface="楷体_GB2312" pitchFamily="49" charset="-122"/>
              </a:rPr>
              <a:t>列</a:t>
            </a:r>
            <a:r>
              <a:rPr kumimoji="1" lang="zh-CN" altLang="zh-CN" sz="2800" dirty="0">
                <a:solidFill>
                  <a:srgbClr val="000000"/>
                </a:solidFill>
                <a:latin typeface="楷体_GB2312" pitchFamily="49" charset="-122"/>
                <a:ea typeface="楷体_GB2312" pitchFamily="49" charset="-122"/>
              </a:rPr>
              <a:t>的地址</a:t>
            </a:r>
            <a:endParaRPr lang="zh-CN" altLang="en-US" sz="2800" b="0" dirty="0">
              <a:solidFill>
                <a:srgbClr val="000000"/>
              </a:solidFill>
              <a:latin typeface="楷体_GB2312" pitchFamily="49" charset="-122"/>
              <a:ea typeface="楷体_GB2312"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8130">
                                            <p:txEl>
                                              <p:pRg st="2" end="2"/>
                                            </p:txEl>
                                          </p:spTgt>
                                        </p:tgtEl>
                                        <p:attrNameLst>
                                          <p:attrName>style.visibility</p:attrName>
                                        </p:attrNameLst>
                                      </p:cBhvr>
                                      <p:to>
                                        <p:strVal val="visible"/>
                                      </p:to>
                                    </p:set>
                                    <p:animEffect transition="in" filter="blinds(horizontal)">
                                      <p:cBhvr>
                                        <p:cTn id="7" dur="500"/>
                                        <p:tgtEl>
                                          <p:spTgt spid="6881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8130">
                                            <p:txEl>
                                              <p:pRg st="0" end="0"/>
                                            </p:txEl>
                                          </p:spTgt>
                                        </p:tgtEl>
                                        <p:attrNameLst>
                                          <p:attrName>style.visibility</p:attrName>
                                        </p:attrNameLst>
                                      </p:cBhvr>
                                      <p:to>
                                        <p:strVal val="visible"/>
                                      </p:to>
                                    </p:set>
                                    <p:animEffect transition="in" filter="blinds(horizontal)">
                                      <p:cBhvr>
                                        <p:cTn id="12" dur="500"/>
                                        <p:tgtEl>
                                          <p:spTgt spid="688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8130">
                                            <p:txEl>
                                              <p:pRg st="1" end="1"/>
                                            </p:txEl>
                                          </p:spTgt>
                                        </p:tgtEl>
                                        <p:attrNameLst>
                                          <p:attrName>style.visibility</p:attrName>
                                        </p:attrNameLst>
                                      </p:cBhvr>
                                      <p:to>
                                        <p:strVal val="visible"/>
                                      </p:to>
                                    </p:set>
                                    <p:animEffect transition="in" filter="blinds(horizontal)">
                                      <p:cBhvr>
                                        <p:cTn id="17" dur="500"/>
                                        <p:tgtEl>
                                          <p:spTgt spid="6881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8130">
                                            <p:txEl>
                                              <p:pRg st="3" end="3"/>
                                            </p:txEl>
                                          </p:spTgt>
                                        </p:tgtEl>
                                        <p:attrNameLst>
                                          <p:attrName>style.visibility</p:attrName>
                                        </p:attrNameLst>
                                      </p:cBhvr>
                                      <p:to>
                                        <p:strVal val="visible"/>
                                      </p:to>
                                    </p:set>
                                    <p:animEffect transition="in" filter="blinds(horizontal)">
                                      <p:cBhvr>
                                        <p:cTn id="22" dur="500"/>
                                        <p:tgtEl>
                                          <p:spTgt spid="688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8130">
                                            <p:txEl>
                                              <p:pRg st="4" end="4"/>
                                            </p:txEl>
                                          </p:spTgt>
                                        </p:tgtEl>
                                        <p:attrNameLst>
                                          <p:attrName>style.visibility</p:attrName>
                                        </p:attrNameLst>
                                      </p:cBhvr>
                                      <p:to>
                                        <p:strVal val="visible"/>
                                      </p:to>
                                    </p:set>
                                    <p:animEffect transition="in" filter="blinds(horizontal)">
                                      <p:cBhvr>
                                        <p:cTn id="27" dur="500"/>
                                        <p:tgtEl>
                                          <p:spTgt spid="688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8130">
                                            <p:txEl>
                                              <p:pRg st="5" end="5"/>
                                            </p:txEl>
                                          </p:spTgt>
                                        </p:tgtEl>
                                        <p:attrNameLst>
                                          <p:attrName>style.visibility</p:attrName>
                                        </p:attrNameLst>
                                      </p:cBhvr>
                                      <p:to>
                                        <p:strVal val="visible"/>
                                      </p:to>
                                    </p:set>
                                    <p:animEffect transition="in" filter="blinds(horizontal)">
                                      <p:cBhvr>
                                        <p:cTn id="32" dur="500"/>
                                        <p:tgtEl>
                                          <p:spTgt spid="6881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8130">
                                            <p:txEl>
                                              <p:pRg st="6" end="6"/>
                                            </p:txEl>
                                          </p:spTgt>
                                        </p:tgtEl>
                                        <p:attrNameLst>
                                          <p:attrName>style.visibility</p:attrName>
                                        </p:attrNameLst>
                                      </p:cBhvr>
                                      <p:to>
                                        <p:strVal val="visible"/>
                                      </p:to>
                                    </p:set>
                                    <p:animEffect transition="in" filter="blinds(horizontal)">
                                      <p:cBhvr>
                                        <p:cTn id="37" dur="500"/>
                                        <p:tgtEl>
                                          <p:spTgt spid="6881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8130">
                                            <p:txEl>
                                              <p:pRg st="7" end="7"/>
                                            </p:txEl>
                                          </p:spTgt>
                                        </p:tgtEl>
                                        <p:attrNameLst>
                                          <p:attrName>style.visibility</p:attrName>
                                        </p:attrNameLst>
                                      </p:cBhvr>
                                      <p:to>
                                        <p:strVal val="visible"/>
                                      </p:to>
                                    </p:set>
                                    <p:animEffect transition="in" filter="blinds(horizontal)">
                                      <p:cBhvr>
                                        <p:cTn id="42" dur="500"/>
                                        <p:tgtEl>
                                          <p:spTgt spid="6881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8130">
                                            <p:txEl>
                                              <p:pRg st="8" end="8"/>
                                            </p:txEl>
                                          </p:spTgt>
                                        </p:tgtEl>
                                        <p:attrNameLst>
                                          <p:attrName>style.visibility</p:attrName>
                                        </p:attrNameLst>
                                      </p:cBhvr>
                                      <p:to>
                                        <p:strVal val="visible"/>
                                      </p:to>
                                    </p:set>
                                    <p:animEffect transition="in" filter="blinds(horizontal)">
                                      <p:cBhvr>
                                        <p:cTn id="47" dur="500"/>
                                        <p:tgtEl>
                                          <p:spTgt spid="6881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88130">
                                            <p:txEl>
                                              <p:pRg st="9" end="9"/>
                                            </p:txEl>
                                          </p:spTgt>
                                        </p:tgtEl>
                                        <p:attrNameLst>
                                          <p:attrName>style.visibility</p:attrName>
                                        </p:attrNameLst>
                                      </p:cBhvr>
                                      <p:to>
                                        <p:strVal val="visible"/>
                                      </p:to>
                                    </p:set>
                                    <p:animEffect transition="in" filter="blinds(horizontal)">
                                      <p:cBhvr>
                                        <p:cTn id="52" dur="500"/>
                                        <p:tgtEl>
                                          <p:spTgt spid="68813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8130">
                                            <p:txEl>
                                              <p:pRg st="10" end="10"/>
                                            </p:txEl>
                                          </p:spTgt>
                                        </p:tgtEl>
                                        <p:attrNameLst>
                                          <p:attrName>style.visibility</p:attrName>
                                        </p:attrNameLst>
                                      </p:cBhvr>
                                      <p:to>
                                        <p:strVal val="visible"/>
                                      </p:to>
                                    </p:set>
                                    <p:animEffect transition="in" filter="blinds(horizontal)">
                                      <p:cBhvr>
                                        <p:cTn id="57" dur="500"/>
                                        <p:tgtEl>
                                          <p:spTgt spid="68813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8130">
                                            <p:txEl>
                                              <p:pRg st="11" end="11"/>
                                            </p:txEl>
                                          </p:spTgt>
                                        </p:tgtEl>
                                        <p:attrNameLst>
                                          <p:attrName>style.visibility</p:attrName>
                                        </p:attrNameLst>
                                      </p:cBhvr>
                                      <p:to>
                                        <p:strVal val="visible"/>
                                      </p:to>
                                    </p:set>
                                    <p:animEffect transition="in" filter="blinds(horizontal)">
                                      <p:cBhvr>
                                        <p:cTn id="62" dur="500"/>
                                        <p:tgtEl>
                                          <p:spTgt spid="68813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88130">
                                            <p:txEl>
                                              <p:pRg st="12" end="12"/>
                                            </p:txEl>
                                          </p:spTgt>
                                        </p:tgtEl>
                                        <p:attrNameLst>
                                          <p:attrName>style.visibility</p:attrName>
                                        </p:attrNameLst>
                                      </p:cBhvr>
                                      <p:to>
                                        <p:strVal val="visible"/>
                                      </p:to>
                                    </p:set>
                                    <p:animEffect transition="in" filter="blinds(horizontal)">
                                      <p:cBhvr>
                                        <p:cTn id="67" dur="500"/>
                                        <p:tgtEl>
                                          <p:spTgt spid="68813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8130">
                                            <p:txEl>
                                              <p:pRg st="13" end="13"/>
                                            </p:txEl>
                                          </p:spTgt>
                                        </p:tgtEl>
                                        <p:attrNameLst>
                                          <p:attrName>style.visibility</p:attrName>
                                        </p:attrNameLst>
                                      </p:cBhvr>
                                      <p:to>
                                        <p:strVal val="visible"/>
                                      </p:to>
                                    </p:set>
                                    <p:animEffect transition="in" filter="blinds(horizontal)">
                                      <p:cBhvr>
                                        <p:cTn id="72" dur="500"/>
                                        <p:tgtEl>
                                          <p:spTgt spid="68813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88130">
                                            <p:txEl>
                                              <p:pRg st="14" end="14"/>
                                            </p:txEl>
                                          </p:spTgt>
                                        </p:tgtEl>
                                        <p:attrNameLst>
                                          <p:attrName>style.visibility</p:attrName>
                                        </p:attrNameLst>
                                      </p:cBhvr>
                                      <p:to>
                                        <p:strVal val="visible"/>
                                      </p:to>
                                    </p:set>
                                    <p:animEffect transition="in" filter="blinds(horizontal)">
                                      <p:cBhvr>
                                        <p:cTn id="77" dur="500"/>
                                        <p:tgtEl>
                                          <p:spTgt spid="68813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88130">
                                            <p:txEl>
                                              <p:pRg st="15" end="15"/>
                                            </p:txEl>
                                          </p:spTgt>
                                        </p:tgtEl>
                                        <p:attrNameLst>
                                          <p:attrName>style.visibility</p:attrName>
                                        </p:attrNameLst>
                                      </p:cBhvr>
                                      <p:to>
                                        <p:strVal val="visible"/>
                                      </p:to>
                                    </p:set>
                                    <p:animEffect transition="in" filter="blinds(horizontal)">
                                      <p:cBhvr>
                                        <p:cTn id="82" dur="500"/>
                                        <p:tgtEl>
                                          <p:spTgt spid="68813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88130">
                                            <p:txEl>
                                              <p:pRg st="16" end="16"/>
                                            </p:txEl>
                                          </p:spTgt>
                                        </p:tgtEl>
                                        <p:attrNameLst>
                                          <p:attrName>style.visibility</p:attrName>
                                        </p:attrNameLst>
                                      </p:cBhvr>
                                      <p:to>
                                        <p:strVal val="visible"/>
                                      </p:to>
                                    </p:set>
                                    <p:animEffect transition="in" filter="blinds(horizontal)">
                                      <p:cBhvr>
                                        <p:cTn id="87" dur="500"/>
                                        <p:tgtEl>
                                          <p:spTgt spid="68813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88130">
                                            <p:txEl>
                                              <p:pRg st="17" end="17"/>
                                            </p:txEl>
                                          </p:spTgt>
                                        </p:tgtEl>
                                        <p:attrNameLst>
                                          <p:attrName>style.visibility</p:attrName>
                                        </p:attrNameLst>
                                      </p:cBhvr>
                                      <p:to>
                                        <p:strVal val="visible"/>
                                      </p:to>
                                    </p:set>
                                    <p:animEffect transition="in" filter="blinds(horizontal)">
                                      <p:cBhvr>
                                        <p:cTn id="92" dur="500"/>
                                        <p:tgtEl>
                                          <p:spTgt spid="688130">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8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DB62DED-E5A1-4430-9CDD-64C561277A58}" type="slidenum">
              <a:rPr lang="zh-CN" altLang="en-US" b="0">
                <a:solidFill>
                  <a:srgbClr val="000000"/>
                </a:solidFill>
              </a:rPr>
            </a:fld>
            <a:endParaRPr lang="zh-CN" altLang="en-US" b="0">
              <a:solidFill>
                <a:srgbClr val="000000"/>
              </a:solidFill>
            </a:endParaRPr>
          </a:p>
        </p:txBody>
      </p:sp>
      <p:sp>
        <p:nvSpPr>
          <p:cNvPr id="6" name="矩形 5"/>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算法设计：北理工的恶龙</a:t>
            </a:r>
            <a:endParaRPr lang="zh-CN" altLang="en-US" sz="4000" dirty="0">
              <a:solidFill>
                <a:srgbClr val="FFFFFF"/>
              </a:solidFill>
              <a:latin typeface="Calibri" panose="020F0502020204030204"/>
              <a:ea typeface="宋体" panose="02010600030101010101" pitchFamily="2" charset="-122"/>
            </a:endParaRPr>
          </a:p>
        </p:txBody>
      </p:sp>
      <p:sp>
        <p:nvSpPr>
          <p:cNvPr id="7" name="Rectangle 3"/>
          <p:cNvSpPr txBox="1">
            <a:spLocks noChangeArrowheads="1"/>
          </p:cNvSpPr>
          <p:nvPr/>
        </p:nvSpPr>
        <p:spPr bwMode="auto">
          <a:xfrm>
            <a:off x="640374" y="881065"/>
            <a:ext cx="8427426"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600"/>
              </a:spcBef>
              <a:spcAft>
                <a:spcPts val="0"/>
              </a:spcAft>
            </a:pPr>
            <a:r>
              <a:rPr lang="zh-CN" altLang="en-US" sz="3200">
                <a:solidFill>
                  <a:srgbClr val="000000"/>
                </a:solidFill>
                <a:latin typeface="楷体" panose="02010609060101010101" pitchFamily="49" charset="-122"/>
                <a:ea typeface="楷体" panose="02010609060101010101" pitchFamily="49" charset="-122"/>
              </a:rPr>
              <a:t>    最近，北理工出现了一只恶龙，它长着很多头，而且还会吐火，它将会把北理工烧成废墟，于是，校长下令召集全校所有勇士杀死这只恶龙。</a:t>
            </a:r>
            <a:endParaRPr lang="zh-CN" altLang="en-US" sz="3200">
              <a:solidFill>
                <a:srgbClr val="000000"/>
              </a:solidFill>
              <a:latin typeface="楷体" panose="02010609060101010101" pitchFamily="49" charset="-122"/>
              <a:ea typeface="楷体" panose="02010609060101010101" pitchFamily="49" charset="-122"/>
            </a:endParaRPr>
          </a:p>
          <a:p>
            <a:pPr eaLnBrk="1" fontAlgn="auto" hangingPunct="1">
              <a:spcBef>
                <a:spcPts val="600"/>
              </a:spcBef>
              <a:spcAft>
                <a:spcPts val="0"/>
              </a:spcAft>
            </a:pPr>
            <a:r>
              <a:rPr lang="zh-CN" altLang="en-US" sz="3200">
                <a:solidFill>
                  <a:srgbClr val="000000"/>
                </a:solidFill>
                <a:latin typeface="楷体" panose="02010609060101010101" pitchFamily="49" charset="-122"/>
                <a:ea typeface="楷体" panose="02010609060101010101" pitchFamily="49" charset="-122"/>
              </a:rPr>
              <a:t>    要杀死这只龙，必须把它所有的头都砍掉，每个勇士只能砍一个龙头，龙的每个头大小都不一样，一个勇士只有在</a:t>
            </a:r>
            <a:r>
              <a:rPr lang="zh-CN" altLang="en-US" sz="3200">
                <a:solidFill>
                  <a:srgbClr val="FF0000"/>
                </a:solidFill>
                <a:latin typeface="楷体" panose="02010609060101010101" pitchFamily="49" charset="-122"/>
                <a:ea typeface="楷体" panose="02010609060101010101" pitchFamily="49" charset="-122"/>
              </a:rPr>
              <a:t>身高不小于龙头的直径</a:t>
            </a:r>
            <a:r>
              <a:rPr lang="zh-CN" altLang="en-US" sz="3200">
                <a:solidFill>
                  <a:srgbClr val="000000"/>
                </a:solidFill>
                <a:latin typeface="楷体" panose="02010609060101010101" pitchFamily="49" charset="-122"/>
                <a:ea typeface="楷体" panose="02010609060101010101" pitchFamily="49" charset="-122"/>
              </a:rPr>
              <a:t>的情况下才能砍下它。而且勇士们要求，砍下一个龙头必须得到和自己身高厘米数一样的学分。</a:t>
            </a:r>
            <a:endParaRPr lang="zh-CN" altLang="en-US" sz="3200">
              <a:solidFill>
                <a:srgbClr val="000000"/>
              </a:solidFill>
              <a:latin typeface="楷体" panose="02010609060101010101" pitchFamily="49" charset="-122"/>
              <a:ea typeface="楷体" panose="02010609060101010101" pitchFamily="49" charset="-122"/>
            </a:endParaRPr>
          </a:p>
          <a:p>
            <a:pPr eaLnBrk="1" fontAlgn="auto" hangingPunct="1">
              <a:spcBef>
                <a:spcPts val="600"/>
              </a:spcBef>
              <a:spcAft>
                <a:spcPts val="0"/>
              </a:spcAft>
            </a:pPr>
            <a:r>
              <a:rPr lang="zh-CN" altLang="en-US" sz="3200">
                <a:solidFill>
                  <a:srgbClr val="000000"/>
                </a:solidFill>
                <a:latin typeface="楷体" panose="02010609060101010101" pitchFamily="49" charset="-122"/>
                <a:ea typeface="楷体" panose="02010609060101010101" pitchFamily="49" charset="-122"/>
              </a:rPr>
              <a:t>    校长想花</a:t>
            </a:r>
            <a:r>
              <a:rPr lang="zh-CN" altLang="en-US" sz="3200">
                <a:solidFill>
                  <a:srgbClr val="FF0000"/>
                </a:solidFill>
                <a:latin typeface="楷体" panose="02010609060101010101" pitchFamily="49" charset="-122"/>
                <a:ea typeface="楷体" panose="02010609060101010101" pitchFamily="49" charset="-122"/>
              </a:rPr>
              <a:t>最少的学分数</a:t>
            </a:r>
            <a:r>
              <a:rPr lang="zh-CN" altLang="en-US" sz="3200">
                <a:solidFill>
                  <a:srgbClr val="000000"/>
                </a:solidFill>
                <a:latin typeface="楷体" panose="02010609060101010101" pitchFamily="49" charset="-122"/>
                <a:ea typeface="楷体" panose="02010609060101010101" pitchFamily="49" charset="-122"/>
              </a:rPr>
              <a:t>杀死恶龙，于是找到你寻求帮助。</a:t>
            </a:r>
            <a:endParaRPr lang="zh-CN" altLang="en-US" sz="320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p:cNvSpPr>
            <a:spLocks noGrp="1" noChangeArrowheads="1"/>
          </p:cNvSpPr>
          <p:nvPr>
            <p:ph idx="1"/>
          </p:nvPr>
        </p:nvSpPr>
        <p:spPr>
          <a:xfrm>
            <a:off x="685801" y="982663"/>
            <a:ext cx="8371743" cy="3446462"/>
          </a:xfrm>
        </p:spPr>
        <p:txBody>
          <a:bodyPr/>
          <a:lstStyle/>
          <a:p>
            <a:pPr algn="just">
              <a:lnSpc>
                <a:spcPts val="3800"/>
              </a:lnSpc>
              <a:spcBef>
                <a:spcPct val="0"/>
              </a:spcBef>
            </a:pPr>
            <a:r>
              <a:rPr lang="zh-CN" altLang="en-US" b="1" dirty="0">
                <a:latin typeface="宋体" panose="02010600030101010101" pitchFamily="2" charset="-122"/>
              </a:rPr>
              <a:t>数组元素均为指针，称为</a:t>
            </a:r>
            <a:r>
              <a:rPr lang="zh-CN" altLang="en-US" b="1" dirty="0">
                <a:solidFill>
                  <a:srgbClr val="0000FF"/>
                </a:solidFill>
                <a:latin typeface="宋体" panose="02010600030101010101" pitchFamily="2" charset="-122"/>
              </a:rPr>
              <a:t>指针数组</a:t>
            </a:r>
            <a:r>
              <a:rPr lang="zh-CN" altLang="en-US" b="1" dirty="0">
                <a:latin typeface="宋体" panose="02010600030101010101" pitchFamily="2" charset="-122"/>
              </a:rPr>
              <a:t>。</a:t>
            </a:r>
            <a:endParaRPr lang="zh-CN" altLang="en-US" b="1" dirty="0">
              <a:latin typeface="宋体" panose="02010600030101010101" pitchFamily="2" charset="-122"/>
            </a:endParaRPr>
          </a:p>
          <a:p>
            <a:pPr algn="just">
              <a:lnSpc>
                <a:spcPts val="3800"/>
              </a:lnSpc>
              <a:spcBef>
                <a:spcPct val="0"/>
              </a:spcBef>
            </a:pPr>
            <a:r>
              <a:rPr lang="zh-CN" altLang="en-US" b="1" dirty="0">
                <a:latin typeface="宋体" panose="02010600030101010101" pitchFamily="2" charset="-122"/>
              </a:rPr>
              <a:t>说明形式：</a:t>
            </a:r>
            <a:endParaRPr lang="zh-CN" altLang="en-US" b="1" dirty="0">
              <a:latin typeface="宋体" panose="02010600030101010101" pitchFamily="2" charset="-122"/>
            </a:endParaRPr>
          </a:p>
          <a:p>
            <a:pPr algn="ctr">
              <a:lnSpc>
                <a:spcPts val="3800"/>
              </a:lnSpc>
              <a:spcBef>
                <a:spcPct val="0"/>
              </a:spcBef>
              <a:buNone/>
            </a:pPr>
            <a:r>
              <a:rPr lang="zh-CN" altLang="en-US" b="1" dirty="0">
                <a:latin typeface="宋体" panose="02010600030101010101" pitchFamily="2" charset="-122"/>
              </a:rPr>
              <a:t>数据类型  </a:t>
            </a:r>
            <a:r>
              <a:rPr lang="zh-CN" altLang="en-US" b="1" dirty="0">
                <a:solidFill>
                  <a:srgbClr val="FF0000"/>
                </a:solidFill>
                <a:latin typeface="宋体" panose="02010600030101010101" pitchFamily="2" charset="-122"/>
              </a:rPr>
              <a:t>*</a:t>
            </a:r>
            <a:r>
              <a:rPr lang="zh-CN" altLang="en-US" b="1" dirty="0">
                <a:solidFill>
                  <a:srgbClr val="0000FF"/>
                </a:solidFill>
                <a:latin typeface="宋体" panose="02010600030101010101" pitchFamily="2" charset="-122"/>
              </a:rPr>
              <a:t> </a:t>
            </a:r>
            <a:r>
              <a:rPr lang="zh-CN" altLang="en-US" b="1" dirty="0">
                <a:latin typeface="宋体" panose="02010600030101010101" pitchFamily="2" charset="-122"/>
              </a:rPr>
              <a:t>数组名[常量表达式]</a:t>
            </a:r>
            <a:endParaRPr lang="zh-CN" altLang="en-US" b="1" dirty="0">
              <a:latin typeface="宋体" panose="02010600030101010101" pitchFamily="2" charset="-122"/>
            </a:endParaRPr>
          </a:p>
          <a:p>
            <a:pPr algn="just">
              <a:lnSpc>
                <a:spcPts val="3800"/>
              </a:lnSpc>
              <a:spcBef>
                <a:spcPct val="0"/>
              </a:spcBef>
              <a:buNone/>
            </a:pPr>
            <a:r>
              <a:rPr lang="zh-CN" altLang="en-US" dirty="0">
                <a:latin typeface="宋体" panose="02010600030101010101" pitchFamily="2" charset="-122"/>
              </a:rPr>
              <a:t>	</a:t>
            </a:r>
            <a:r>
              <a:rPr lang="en-US" altLang="zh-CN" b="1" i="1" u="sng" dirty="0">
                <a:solidFill>
                  <a:srgbClr val="C00000"/>
                </a:solidFill>
              </a:rPr>
              <a:t>Example</a:t>
            </a:r>
            <a:r>
              <a:rPr lang="zh-CN" altLang="en-US" b="1" i="1" u="sng" dirty="0">
                <a:solidFill>
                  <a:srgbClr val="C00000"/>
                </a:solidFill>
              </a:rPr>
              <a:t>：</a:t>
            </a:r>
            <a:r>
              <a:rPr lang="zh-CN" altLang="en-US" b="1" i="1" dirty="0">
                <a:solidFill>
                  <a:srgbClr val="C00000"/>
                </a:solidFill>
              </a:rPr>
              <a:t>     </a:t>
            </a:r>
            <a:r>
              <a:rPr lang="en-US" altLang="zh-CN" dirty="0">
                <a:solidFill>
                  <a:srgbClr val="0000FF"/>
                </a:solidFill>
              </a:rPr>
              <a:t>int </a:t>
            </a:r>
            <a:r>
              <a:rPr lang="en-US" altLang="zh-CN" dirty="0">
                <a:solidFill>
                  <a:srgbClr val="FF0000"/>
                </a:solidFill>
              </a:rPr>
              <a:t>*</a:t>
            </a:r>
            <a:r>
              <a:rPr lang="en-US" altLang="zh-CN" dirty="0">
                <a:solidFill>
                  <a:srgbClr val="0000FF"/>
                </a:solidFill>
              </a:rPr>
              <a:t> </a:t>
            </a:r>
            <a:r>
              <a:rPr lang="en-US" altLang="zh-CN" dirty="0"/>
              <a:t>pa[6];</a:t>
            </a:r>
            <a:endParaRPr lang="en-US" altLang="zh-CN" dirty="0"/>
          </a:p>
          <a:p>
            <a:pPr algn="just">
              <a:lnSpc>
                <a:spcPts val="3800"/>
              </a:lnSpc>
              <a:spcBef>
                <a:spcPct val="0"/>
              </a:spcBef>
              <a:buNone/>
            </a:pPr>
            <a:r>
              <a:rPr lang="zh-CN" altLang="en-US" dirty="0">
                <a:latin typeface="宋体" panose="02010600030101010101" pitchFamily="2" charset="-122"/>
              </a:rPr>
              <a:t>	</a:t>
            </a:r>
            <a:r>
              <a:rPr lang="zh-CN" altLang="en-US" b="1" dirty="0">
                <a:latin typeface="宋体" panose="02010600030101010101" pitchFamily="2" charset="-122"/>
              </a:rPr>
              <a:t>    指针数组 </a:t>
            </a:r>
            <a:r>
              <a:rPr lang="en-US" altLang="zh-CN" b="1" dirty="0"/>
              <a:t>pa</a:t>
            </a:r>
            <a:r>
              <a:rPr lang="en-US" altLang="zh-CN" b="1" dirty="0">
                <a:latin typeface="宋体" panose="02010600030101010101" pitchFamily="2" charset="-122"/>
              </a:rPr>
              <a:t> </a:t>
            </a:r>
            <a:r>
              <a:rPr lang="zh-CN" altLang="en-US" b="1" dirty="0">
                <a:latin typeface="宋体" panose="02010600030101010101" pitchFamily="2" charset="-122"/>
              </a:rPr>
              <a:t>是包含</a:t>
            </a:r>
            <a:r>
              <a:rPr lang="zh-CN" altLang="en-US" b="1" dirty="0">
                <a:solidFill>
                  <a:srgbClr val="0000FF"/>
                </a:solidFill>
                <a:latin typeface="宋体" panose="02010600030101010101" pitchFamily="2" charset="-122"/>
              </a:rPr>
              <a:t>6</a:t>
            </a:r>
            <a:r>
              <a:rPr lang="zh-CN" altLang="en-US" b="1" dirty="0">
                <a:latin typeface="宋体" panose="02010600030101010101" pitchFamily="2" charset="-122"/>
              </a:rPr>
              <a:t>个元素的数组，数组中每个元素为指向整型的指针。</a:t>
            </a:r>
            <a:endParaRPr lang="zh-CN" altLang="en-US" b="1" dirty="0">
              <a:latin typeface="宋体" panose="02010600030101010101" pitchFamily="2" charset="-122"/>
            </a:endParaRPr>
          </a:p>
        </p:txBody>
      </p:sp>
      <p:sp>
        <p:nvSpPr>
          <p:cNvPr id="72707"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F6E4899-5E92-4033-A57E-C331A063363E}" type="slidenum">
              <a:rPr lang="zh-CN" altLang="en-US" b="0">
                <a:solidFill>
                  <a:srgbClr val="000000"/>
                </a:solidFill>
              </a:rPr>
            </a:fld>
            <a:endParaRPr lang="zh-CN" altLang="en-US" b="0">
              <a:solidFill>
                <a:srgbClr val="000000"/>
              </a:solidFill>
            </a:endParaRPr>
          </a:p>
        </p:txBody>
      </p:sp>
      <p:sp>
        <p:nvSpPr>
          <p:cNvPr id="72708" name="Rectangle 7"/>
          <p:cNvSpPr>
            <a:spLocks noChangeArrowheads="1"/>
          </p:cNvSpPr>
          <p:nvPr/>
        </p:nvSpPr>
        <p:spPr bwMode="auto">
          <a:xfrm>
            <a:off x="589085" y="188913"/>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en-US" altLang="zh-CN" sz="3200">
                <a:solidFill>
                  <a:srgbClr val="800000"/>
                </a:solidFill>
              </a:rPr>
              <a:t>Pointer array </a:t>
            </a:r>
            <a:r>
              <a:rPr lang="zh-CN" altLang="en-US" sz="3200">
                <a:solidFill>
                  <a:srgbClr val="800000"/>
                </a:solidFill>
              </a:rPr>
              <a:t>指针数组</a:t>
            </a:r>
            <a:endParaRPr lang="en-US" altLang="zh-CN" sz="32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grpSp>
        <p:nvGrpSpPr>
          <p:cNvPr id="2" name="组合 33"/>
          <p:cNvGrpSpPr/>
          <p:nvPr/>
        </p:nvGrpSpPr>
        <p:grpSpPr bwMode="auto">
          <a:xfrm>
            <a:off x="5468815" y="4622802"/>
            <a:ext cx="914400" cy="2022475"/>
            <a:chOff x="5511800" y="4521964"/>
            <a:chExt cx="990600" cy="2021711"/>
          </a:xfrm>
        </p:grpSpPr>
        <p:sp>
          <p:nvSpPr>
            <p:cNvPr id="43" name="Rectangle 12"/>
            <p:cNvSpPr>
              <a:spLocks noChangeArrowheads="1"/>
            </p:cNvSpPr>
            <p:nvPr/>
          </p:nvSpPr>
          <p:spPr bwMode="auto">
            <a:xfrm>
              <a:off x="5511800" y="4521964"/>
              <a:ext cx="990600" cy="336423"/>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sp>
          <p:nvSpPr>
            <p:cNvPr id="44" name="Rectangle 13"/>
            <p:cNvSpPr>
              <a:spLocks noChangeArrowheads="1"/>
            </p:cNvSpPr>
            <p:nvPr/>
          </p:nvSpPr>
          <p:spPr bwMode="auto">
            <a:xfrm>
              <a:off x="5511800" y="4858387"/>
              <a:ext cx="990600" cy="338010"/>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sp>
          <p:nvSpPr>
            <p:cNvPr id="45" name="Rectangle 14"/>
            <p:cNvSpPr>
              <a:spLocks noChangeArrowheads="1"/>
            </p:cNvSpPr>
            <p:nvPr/>
          </p:nvSpPr>
          <p:spPr bwMode="auto">
            <a:xfrm>
              <a:off x="5511800" y="5196397"/>
              <a:ext cx="990600" cy="336423"/>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sp>
          <p:nvSpPr>
            <p:cNvPr id="46" name="Rectangle 15"/>
            <p:cNvSpPr>
              <a:spLocks noChangeArrowheads="1"/>
            </p:cNvSpPr>
            <p:nvPr/>
          </p:nvSpPr>
          <p:spPr bwMode="auto">
            <a:xfrm>
              <a:off x="5511800" y="5532820"/>
              <a:ext cx="990600" cy="336423"/>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sp>
          <p:nvSpPr>
            <p:cNvPr id="47" name="Rectangle 16"/>
            <p:cNvSpPr>
              <a:spLocks noChangeArrowheads="1"/>
            </p:cNvSpPr>
            <p:nvPr/>
          </p:nvSpPr>
          <p:spPr bwMode="auto">
            <a:xfrm>
              <a:off x="5511800" y="5869243"/>
              <a:ext cx="990600" cy="338009"/>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sp>
          <p:nvSpPr>
            <p:cNvPr id="48" name="Rectangle 17"/>
            <p:cNvSpPr>
              <a:spLocks noChangeArrowheads="1"/>
            </p:cNvSpPr>
            <p:nvPr/>
          </p:nvSpPr>
          <p:spPr bwMode="auto">
            <a:xfrm>
              <a:off x="5511800" y="6207252"/>
              <a:ext cx="990600" cy="336423"/>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zh-CN" altLang="en-US" sz="2400" kern="0">
                  <a:solidFill>
                    <a:sysClr val="windowText" lastClr="000000"/>
                  </a:solidFill>
                  <a:latin typeface="Calibri" panose="020F0502020204030204"/>
                </a:rPr>
                <a:t>整数</a:t>
              </a:r>
              <a:endParaRPr lang="zh-CN" altLang="en-US" sz="2400" kern="0">
                <a:solidFill>
                  <a:sysClr val="windowText" lastClr="000000"/>
                </a:solidFill>
                <a:latin typeface="Calibri" panose="020F0502020204030204"/>
              </a:endParaRPr>
            </a:p>
          </p:txBody>
        </p:sp>
      </p:grpSp>
      <p:grpSp>
        <p:nvGrpSpPr>
          <p:cNvPr id="3" name="组合 31"/>
          <p:cNvGrpSpPr/>
          <p:nvPr/>
        </p:nvGrpSpPr>
        <p:grpSpPr bwMode="auto">
          <a:xfrm>
            <a:off x="2524859" y="4610100"/>
            <a:ext cx="1125415" cy="2020888"/>
            <a:chOff x="2322513" y="4507924"/>
            <a:chExt cx="1219200" cy="2021711"/>
          </a:xfrm>
        </p:grpSpPr>
        <p:sp>
          <p:nvSpPr>
            <p:cNvPr id="50" name="Rectangle 18"/>
            <p:cNvSpPr>
              <a:spLocks noChangeArrowheads="1"/>
            </p:cNvSpPr>
            <p:nvPr/>
          </p:nvSpPr>
          <p:spPr bwMode="auto">
            <a:xfrm>
              <a:off x="2322513" y="4507924"/>
              <a:ext cx="1219200" cy="336687"/>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a:solidFill>
                    <a:sysClr val="windowText" lastClr="000000"/>
                  </a:solidFill>
                  <a:latin typeface="Calibri" panose="020F0502020204030204"/>
                </a:rPr>
                <a:t>pa[0]</a:t>
              </a:r>
              <a:endParaRPr lang="en-US" altLang="zh-CN" sz="2400" kern="0">
                <a:solidFill>
                  <a:sysClr val="windowText" lastClr="000000"/>
                </a:solidFill>
                <a:latin typeface="Calibri" panose="020F0502020204030204"/>
              </a:endParaRPr>
            </a:p>
          </p:txBody>
        </p:sp>
        <p:sp>
          <p:nvSpPr>
            <p:cNvPr id="51" name="Rectangle 19"/>
            <p:cNvSpPr>
              <a:spLocks noChangeArrowheads="1"/>
            </p:cNvSpPr>
            <p:nvPr/>
          </p:nvSpPr>
          <p:spPr bwMode="auto">
            <a:xfrm>
              <a:off x="2322513" y="4844611"/>
              <a:ext cx="1219200" cy="336687"/>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a:solidFill>
                    <a:sysClr val="windowText" lastClr="000000"/>
                  </a:solidFill>
                  <a:latin typeface="Calibri" panose="020F0502020204030204"/>
                </a:rPr>
                <a:t>pa[1]</a:t>
              </a:r>
              <a:endParaRPr lang="en-US" altLang="zh-CN" sz="2400" kern="0">
                <a:solidFill>
                  <a:sysClr val="windowText" lastClr="000000"/>
                </a:solidFill>
                <a:latin typeface="Calibri" panose="020F0502020204030204"/>
              </a:endParaRPr>
            </a:p>
          </p:txBody>
        </p:sp>
        <p:sp>
          <p:nvSpPr>
            <p:cNvPr id="52" name="Rectangle 20"/>
            <p:cNvSpPr>
              <a:spLocks noChangeArrowheads="1"/>
            </p:cNvSpPr>
            <p:nvPr/>
          </p:nvSpPr>
          <p:spPr bwMode="auto">
            <a:xfrm>
              <a:off x="2322513" y="5181298"/>
              <a:ext cx="1219200" cy="338276"/>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a:solidFill>
                    <a:sysClr val="windowText" lastClr="000000"/>
                  </a:solidFill>
                  <a:latin typeface="Calibri" panose="020F0502020204030204"/>
                </a:rPr>
                <a:t>pa[2]</a:t>
              </a:r>
              <a:endParaRPr lang="en-US" altLang="zh-CN" sz="2400" kern="0">
                <a:solidFill>
                  <a:sysClr val="windowText" lastClr="000000"/>
                </a:solidFill>
                <a:latin typeface="Calibri" panose="020F0502020204030204"/>
              </a:endParaRPr>
            </a:p>
          </p:txBody>
        </p:sp>
        <p:sp>
          <p:nvSpPr>
            <p:cNvPr id="53" name="Rectangle 21"/>
            <p:cNvSpPr>
              <a:spLocks noChangeArrowheads="1"/>
            </p:cNvSpPr>
            <p:nvPr/>
          </p:nvSpPr>
          <p:spPr bwMode="auto">
            <a:xfrm>
              <a:off x="2322513" y="5519574"/>
              <a:ext cx="1219200" cy="336687"/>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dirty="0">
                  <a:solidFill>
                    <a:sysClr val="windowText" lastClr="000000"/>
                  </a:solidFill>
                  <a:latin typeface="Calibri" panose="020F0502020204030204"/>
                </a:rPr>
                <a:t>pa[3]</a:t>
              </a:r>
              <a:endParaRPr lang="en-US" altLang="zh-CN" sz="2400" kern="0" dirty="0">
                <a:solidFill>
                  <a:sysClr val="windowText" lastClr="000000"/>
                </a:solidFill>
                <a:latin typeface="Calibri" panose="020F0502020204030204"/>
              </a:endParaRPr>
            </a:p>
          </p:txBody>
        </p:sp>
        <p:sp>
          <p:nvSpPr>
            <p:cNvPr id="54" name="Rectangle 22"/>
            <p:cNvSpPr>
              <a:spLocks noChangeArrowheads="1"/>
            </p:cNvSpPr>
            <p:nvPr/>
          </p:nvSpPr>
          <p:spPr bwMode="auto">
            <a:xfrm>
              <a:off x="2322513" y="5856261"/>
              <a:ext cx="1219200" cy="336687"/>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a:solidFill>
                    <a:sysClr val="windowText" lastClr="000000"/>
                  </a:solidFill>
                  <a:latin typeface="Calibri" panose="020F0502020204030204"/>
                </a:rPr>
                <a:t>pa[4]</a:t>
              </a:r>
              <a:endParaRPr lang="en-US" altLang="zh-CN" sz="2400" kern="0">
                <a:solidFill>
                  <a:sysClr val="windowText" lastClr="000000"/>
                </a:solidFill>
                <a:latin typeface="Calibri" panose="020F0502020204030204"/>
              </a:endParaRPr>
            </a:p>
          </p:txBody>
        </p:sp>
        <p:sp>
          <p:nvSpPr>
            <p:cNvPr id="55" name="Rectangle 23"/>
            <p:cNvSpPr>
              <a:spLocks noChangeArrowheads="1"/>
            </p:cNvSpPr>
            <p:nvPr/>
          </p:nvSpPr>
          <p:spPr bwMode="auto">
            <a:xfrm>
              <a:off x="2322513" y="6192948"/>
              <a:ext cx="1219200" cy="336687"/>
            </a:xfrm>
            <a:prstGeom prst="rect">
              <a:avLst/>
            </a:prstGeom>
            <a:noFill/>
            <a:ln>
              <a:noFill/>
            </a:ln>
          </p:spPr>
          <p:txBody>
            <a:bodyPr wrap="none" anchor="ctr"/>
            <a:lstStyle/>
            <a:p>
              <a:pPr algn="ctr" eaLnBrk="1" fontAlgn="auto" hangingPunct="1">
                <a:lnSpc>
                  <a:spcPct val="80000"/>
                </a:lnSpc>
                <a:spcBef>
                  <a:spcPct val="20000"/>
                </a:spcBef>
                <a:spcAft>
                  <a:spcPts val="0"/>
                </a:spcAft>
                <a:buClr>
                  <a:srgbClr val="1F497D"/>
                </a:buClr>
                <a:buSzPct val="90000"/>
                <a:defRPr/>
              </a:pPr>
              <a:r>
                <a:rPr lang="en-US" altLang="zh-CN" sz="2400" kern="0">
                  <a:solidFill>
                    <a:sysClr val="windowText" lastClr="000000"/>
                  </a:solidFill>
                  <a:latin typeface="Calibri" panose="020F0502020204030204"/>
                </a:rPr>
                <a:t>pa[5]</a:t>
              </a:r>
              <a:endParaRPr lang="en-US" altLang="zh-CN" sz="2400" kern="0">
                <a:solidFill>
                  <a:sysClr val="windowText" lastClr="000000"/>
                </a:solidFill>
                <a:latin typeface="Calibri" panose="020F0502020204030204"/>
              </a:endParaRPr>
            </a:p>
          </p:txBody>
        </p:sp>
      </p:grpSp>
      <p:grpSp>
        <p:nvGrpSpPr>
          <p:cNvPr id="4" name="组合 30"/>
          <p:cNvGrpSpPr/>
          <p:nvPr/>
        </p:nvGrpSpPr>
        <p:grpSpPr bwMode="auto">
          <a:xfrm>
            <a:off x="3408486" y="4149729"/>
            <a:ext cx="1742343" cy="2481263"/>
            <a:chOff x="3279775" y="4048125"/>
            <a:chExt cx="1887537" cy="2481510"/>
          </a:xfrm>
          <a:noFill/>
        </p:grpSpPr>
        <p:sp>
          <p:nvSpPr>
            <p:cNvPr id="57" name="Rectangle 6"/>
            <p:cNvSpPr>
              <a:spLocks noChangeArrowheads="1"/>
            </p:cNvSpPr>
            <p:nvPr/>
          </p:nvSpPr>
          <p:spPr bwMode="auto">
            <a:xfrm>
              <a:off x="3429000" y="4507924"/>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58" name="Rectangle 7"/>
            <p:cNvSpPr>
              <a:spLocks noChangeArrowheads="1"/>
            </p:cNvSpPr>
            <p:nvPr/>
          </p:nvSpPr>
          <p:spPr bwMode="auto">
            <a:xfrm>
              <a:off x="3429000" y="4844876"/>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59" name="Rectangle 8"/>
            <p:cNvSpPr>
              <a:spLocks noChangeArrowheads="1"/>
            </p:cNvSpPr>
            <p:nvPr/>
          </p:nvSpPr>
          <p:spPr bwMode="auto">
            <a:xfrm>
              <a:off x="3429000" y="5181828"/>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0" name="Rectangle 9"/>
            <p:cNvSpPr>
              <a:spLocks noChangeArrowheads="1"/>
            </p:cNvSpPr>
            <p:nvPr/>
          </p:nvSpPr>
          <p:spPr bwMode="auto">
            <a:xfrm>
              <a:off x="3429000" y="5518780"/>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1" name="Rectangle 10"/>
            <p:cNvSpPr>
              <a:spLocks noChangeArrowheads="1"/>
            </p:cNvSpPr>
            <p:nvPr/>
          </p:nvSpPr>
          <p:spPr bwMode="auto">
            <a:xfrm>
              <a:off x="3429000" y="5855732"/>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2" name="Rectangle 11"/>
            <p:cNvSpPr>
              <a:spLocks noChangeArrowheads="1"/>
            </p:cNvSpPr>
            <p:nvPr/>
          </p:nvSpPr>
          <p:spPr bwMode="auto">
            <a:xfrm>
              <a:off x="3429000" y="6192683"/>
              <a:ext cx="1600200" cy="336952"/>
            </a:xfrm>
            <a:prstGeom prst="rect">
              <a:avLst/>
            </a:prstGeom>
            <a:grpFill/>
            <a:ln w="12700" cap="sq">
              <a:solidFill>
                <a:sysClr val="windowText" lastClr="000000"/>
              </a:solidFill>
              <a:miter lim="800000"/>
            </a:ln>
          </p:spPr>
          <p:txBody>
            <a:bodyPr wrap="none" anchor="ct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3" name="Rectangle 30"/>
            <p:cNvSpPr>
              <a:spLocks noChangeArrowheads="1"/>
            </p:cNvSpPr>
            <p:nvPr/>
          </p:nvSpPr>
          <p:spPr bwMode="auto">
            <a:xfrm>
              <a:off x="3279775" y="4048125"/>
              <a:ext cx="1887537" cy="505428"/>
            </a:xfrm>
            <a:prstGeom prst="rect">
              <a:avLst/>
            </a:prstGeom>
            <a:grpFill/>
            <a:ln w="12700" cap="sq">
              <a:noFill/>
              <a:miter lim="800000"/>
            </a:ln>
          </p:spPr>
          <p:txBody>
            <a:bodyPr wrap="none" anchor="ctr"/>
            <a:lstStyle/>
            <a:p>
              <a:pPr algn="ctr" eaLnBrk="1" fontAlgn="auto" hangingPunct="1">
                <a:lnSpc>
                  <a:spcPct val="110000"/>
                </a:lnSpc>
                <a:spcBef>
                  <a:spcPct val="20000"/>
                </a:spcBef>
                <a:spcAft>
                  <a:spcPts val="0"/>
                </a:spcAft>
                <a:buClr>
                  <a:srgbClr val="1F497D"/>
                </a:buClr>
                <a:buSzPct val="90000"/>
                <a:defRPr/>
              </a:pPr>
              <a:r>
                <a:rPr lang="zh-CN" altLang="en-US" sz="2400" kern="0">
                  <a:solidFill>
                    <a:srgbClr val="0000FF"/>
                  </a:solidFill>
                  <a:latin typeface="Calibri" panose="020F0502020204030204"/>
                </a:rPr>
                <a:t>指针数组</a:t>
              </a:r>
              <a:r>
                <a:rPr lang="en-US" altLang="zh-CN" sz="2400" kern="0">
                  <a:solidFill>
                    <a:sysClr val="windowText" lastClr="000000"/>
                  </a:solidFill>
                  <a:latin typeface="Calibri" panose="020F0502020204030204"/>
                </a:rPr>
                <a:t>pa</a:t>
              </a:r>
              <a:endParaRPr lang="en-US" altLang="zh-CN" sz="2400" kern="0">
                <a:solidFill>
                  <a:sysClr val="windowText" lastClr="000000"/>
                </a:solidFill>
                <a:latin typeface="Calibri" panose="020F0502020204030204"/>
              </a:endParaRPr>
            </a:p>
          </p:txBody>
        </p:sp>
      </p:grpSp>
      <p:grpSp>
        <p:nvGrpSpPr>
          <p:cNvPr id="5" name="组合 32"/>
          <p:cNvGrpSpPr/>
          <p:nvPr/>
        </p:nvGrpSpPr>
        <p:grpSpPr bwMode="auto">
          <a:xfrm>
            <a:off x="4460632" y="4778375"/>
            <a:ext cx="1125415" cy="1684338"/>
            <a:chOff x="4419600" y="4676400"/>
            <a:chExt cx="1219200" cy="1684759"/>
          </a:xfrm>
        </p:grpSpPr>
        <p:sp>
          <p:nvSpPr>
            <p:cNvPr id="65" name="Line 24"/>
            <p:cNvSpPr>
              <a:spLocks noChangeShapeType="1"/>
            </p:cNvSpPr>
            <p:nvPr/>
          </p:nvSpPr>
          <p:spPr bwMode="auto">
            <a:xfrm>
              <a:off x="4419600" y="4676400"/>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6" name="Line 25"/>
            <p:cNvSpPr>
              <a:spLocks noChangeShapeType="1"/>
            </p:cNvSpPr>
            <p:nvPr/>
          </p:nvSpPr>
          <p:spPr bwMode="auto">
            <a:xfrm>
              <a:off x="4419600" y="5013034"/>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7" name="Line 26"/>
            <p:cNvSpPr>
              <a:spLocks noChangeShapeType="1"/>
            </p:cNvSpPr>
            <p:nvPr/>
          </p:nvSpPr>
          <p:spPr bwMode="auto">
            <a:xfrm>
              <a:off x="4419600" y="5349668"/>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8" name="Line 27"/>
            <p:cNvSpPr>
              <a:spLocks noChangeShapeType="1"/>
            </p:cNvSpPr>
            <p:nvPr/>
          </p:nvSpPr>
          <p:spPr bwMode="auto">
            <a:xfrm>
              <a:off x="4419600" y="5687891"/>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69" name="Line 28"/>
            <p:cNvSpPr>
              <a:spLocks noChangeShapeType="1"/>
            </p:cNvSpPr>
            <p:nvPr/>
          </p:nvSpPr>
          <p:spPr bwMode="auto">
            <a:xfrm>
              <a:off x="4419600" y="6024525"/>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sp>
          <p:nvSpPr>
            <p:cNvPr id="70" name="Line 29"/>
            <p:cNvSpPr>
              <a:spLocks noChangeShapeType="1"/>
            </p:cNvSpPr>
            <p:nvPr/>
          </p:nvSpPr>
          <p:spPr bwMode="auto">
            <a:xfrm>
              <a:off x="4419600" y="6361159"/>
              <a:ext cx="1219200" cy="0"/>
            </a:xfrm>
            <a:prstGeom prst="line">
              <a:avLst/>
            </a:prstGeom>
            <a:noFill/>
            <a:ln w="38100" cap="sq">
              <a:solidFill>
                <a:srgbClr val="FF0000"/>
              </a:solidFill>
              <a:round/>
              <a:tailEnd type="triangle" w="med" len="med"/>
            </a:ln>
          </p:spPr>
          <p:txBody>
            <a:bodyPr/>
            <a:lstStyle/>
            <a:p>
              <a:pPr eaLnBrk="1" fontAlgn="auto" hangingPunct="1">
                <a:spcBef>
                  <a:spcPts val="0"/>
                </a:spcBef>
                <a:spcAft>
                  <a:spcPts val="0"/>
                </a:spcAft>
                <a:defRPr/>
              </a:pPr>
              <a:endParaRPr lang="zh-CN" altLang="en-US" sz="2400" kern="0">
                <a:solidFill>
                  <a:sysClr val="windowText" lastClr="000000"/>
                </a:solidFill>
                <a:latin typeface="Calibri" panose="020F0502020204030204"/>
              </a:endParaRPr>
            </a:p>
          </p:txBody>
        </p:sp>
      </p:grpSp>
      <p:grpSp>
        <p:nvGrpSpPr>
          <p:cNvPr id="6" name="组合 31"/>
          <p:cNvGrpSpPr/>
          <p:nvPr/>
        </p:nvGrpSpPr>
        <p:grpSpPr bwMode="auto">
          <a:xfrm>
            <a:off x="6296759" y="4587875"/>
            <a:ext cx="1125415" cy="2020888"/>
            <a:chOff x="2322513" y="4507924"/>
            <a:chExt cx="1219200" cy="2021711"/>
          </a:xfrm>
        </p:grpSpPr>
        <p:sp>
          <p:nvSpPr>
            <p:cNvPr id="72" name="Rectangle 18"/>
            <p:cNvSpPr>
              <a:spLocks noChangeArrowheads="1"/>
            </p:cNvSpPr>
            <p:nvPr/>
          </p:nvSpPr>
          <p:spPr bwMode="auto">
            <a:xfrm>
              <a:off x="2322513" y="4507924"/>
              <a:ext cx="1219200" cy="336687"/>
            </a:xfrm>
            <a:prstGeom prst="rect">
              <a:avLst/>
            </a:prstGeom>
            <a:noFill/>
            <a:ln w="12700" cap="sq">
              <a:noFill/>
              <a:miter lim="800000"/>
            </a:ln>
          </p:spPr>
          <p:txBody>
            <a:bodyPr wrap="none" anchor="ctr"/>
            <a:lstStyle/>
            <a:p>
              <a:pPr algn="ctr" eaLnBrk="1" fontAlgn="auto" hangingPunct="1">
                <a:lnSpc>
                  <a:spcPct val="80000"/>
                </a:lnSpc>
                <a:spcBef>
                  <a:spcPct val="20000"/>
                </a:spcBef>
                <a:spcAft>
                  <a:spcPts val="0"/>
                </a:spcAft>
                <a:buClr>
                  <a:srgbClr val="000000"/>
                </a:buClr>
                <a:buSzPct val="90000"/>
                <a:defRPr/>
              </a:pPr>
              <a:r>
                <a:rPr lang="en-US" altLang="zh-CN" sz="2400" dirty="0">
                  <a:solidFill>
                    <a:srgbClr val="0000FF"/>
                  </a:solidFill>
                  <a:latin typeface="宋体" panose="02010600030101010101" pitchFamily="2" charset="-122"/>
                </a:rPr>
                <a:t>*</a:t>
              </a:r>
              <a:r>
                <a:rPr lang="en-US" altLang="zh-CN" sz="2400" dirty="0">
                  <a:solidFill>
                    <a:srgbClr val="0000FF"/>
                  </a:solidFill>
                  <a:latin typeface="Calibri" panose="020F0502020204030204"/>
                </a:rPr>
                <a:t>pa[0]</a:t>
              </a:r>
              <a:endParaRPr lang="en-US" altLang="zh-CN" sz="2400" dirty="0">
                <a:solidFill>
                  <a:srgbClr val="0000FF"/>
                </a:solidFill>
                <a:latin typeface="Calibri" panose="020F0502020204030204"/>
              </a:endParaRPr>
            </a:p>
          </p:txBody>
        </p:sp>
        <p:sp>
          <p:nvSpPr>
            <p:cNvPr id="73" name="Rectangle 19"/>
            <p:cNvSpPr>
              <a:spLocks noChangeArrowheads="1"/>
            </p:cNvSpPr>
            <p:nvPr/>
          </p:nvSpPr>
          <p:spPr bwMode="auto">
            <a:xfrm>
              <a:off x="2322513" y="4844611"/>
              <a:ext cx="1219200" cy="336687"/>
            </a:xfrm>
            <a:prstGeom prst="rect">
              <a:avLst/>
            </a:prstGeom>
            <a:noFill/>
            <a:ln w="12700" cap="sq">
              <a:noFill/>
              <a:miter lim="800000"/>
            </a:ln>
          </p:spPr>
          <p:txBody>
            <a:bodyPr wrap="none" anchor="ctr"/>
            <a:lstStyle/>
            <a:p>
              <a:pPr algn="ctr" eaLnBrk="1" fontAlgn="auto" hangingPunct="1">
                <a:lnSpc>
                  <a:spcPct val="80000"/>
                </a:lnSpc>
                <a:spcBef>
                  <a:spcPct val="20000"/>
                </a:spcBef>
                <a:spcAft>
                  <a:spcPts val="0"/>
                </a:spcAft>
                <a:buClr>
                  <a:srgbClr val="000000"/>
                </a:buClr>
                <a:buSzPct val="90000"/>
                <a:defRPr/>
              </a:pPr>
              <a:r>
                <a:rPr lang="en-US" altLang="zh-CN" sz="2400">
                  <a:solidFill>
                    <a:srgbClr val="0000FF"/>
                  </a:solidFill>
                  <a:latin typeface="宋体" panose="02010600030101010101" pitchFamily="2" charset="-122"/>
                </a:rPr>
                <a:t>*</a:t>
              </a:r>
              <a:r>
                <a:rPr lang="en-US" altLang="zh-CN" sz="2400">
                  <a:solidFill>
                    <a:srgbClr val="0000FF"/>
                  </a:solidFill>
                  <a:latin typeface="Calibri" panose="020F0502020204030204"/>
                </a:rPr>
                <a:t>pa[1]</a:t>
              </a:r>
              <a:endParaRPr lang="en-US" altLang="zh-CN" sz="2400">
                <a:solidFill>
                  <a:srgbClr val="0000FF"/>
                </a:solidFill>
                <a:latin typeface="Calibri" panose="020F0502020204030204"/>
              </a:endParaRPr>
            </a:p>
          </p:txBody>
        </p:sp>
        <p:sp>
          <p:nvSpPr>
            <p:cNvPr id="74" name="Rectangle 20"/>
            <p:cNvSpPr>
              <a:spLocks noChangeArrowheads="1"/>
            </p:cNvSpPr>
            <p:nvPr/>
          </p:nvSpPr>
          <p:spPr bwMode="auto">
            <a:xfrm>
              <a:off x="2322513" y="5181298"/>
              <a:ext cx="1219200" cy="338276"/>
            </a:xfrm>
            <a:prstGeom prst="rect">
              <a:avLst/>
            </a:prstGeom>
            <a:noFill/>
            <a:ln w="12700" cap="sq">
              <a:noFill/>
              <a:miter lim="800000"/>
            </a:ln>
          </p:spPr>
          <p:txBody>
            <a:bodyPr wrap="none" anchor="ctr"/>
            <a:lstStyle/>
            <a:p>
              <a:pPr algn="ctr" eaLnBrk="1" fontAlgn="auto" hangingPunct="1">
                <a:lnSpc>
                  <a:spcPct val="80000"/>
                </a:lnSpc>
                <a:spcBef>
                  <a:spcPct val="20000"/>
                </a:spcBef>
                <a:spcAft>
                  <a:spcPts val="0"/>
                </a:spcAft>
                <a:buClr>
                  <a:srgbClr val="000000"/>
                </a:buClr>
                <a:buSzPct val="90000"/>
                <a:defRPr/>
              </a:pPr>
              <a:r>
                <a:rPr lang="en-US" altLang="zh-CN" sz="2400">
                  <a:solidFill>
                    <a:srgbClr val="0000FF"/>
                  </a:solidFill>
                  <a:latin typeface="宋体" panose="02010600030101010101" pitchFamily="2" charset="-122"/>
                </a:rPr>
                <a:t>*</a:t>
              </a:r>
              <a:r>
                <a:rPr lang="en-US" altLang="zh-CN" sz="2400">
                  <a:solidFill>
                    <a:srgbClr val="0000FF"/>
                  </a:solidFill>
                  <a:latin typeface="Calibri" panose="020F0502020204030204"/>
                </a:rPr>
                <a:t>pa[2]</a:t>
              </a:r>
              <a:endParaRPr lang="en-US" altLang="zh-CN" sz="2400">
                <a:solidFill>
                  <a:srgbClr val="0000FF"/>
                </a:solidFill>
                <a:latin typeface="Calibri" panose="020F0502020204030204"/>
              </a:endParaRPr>
            </a:p>
          </p:txBody>
        </p:sp>
        <p:sp>
          <p:nvSpPr>
            <p:cNvPr id="75" name="Rectangle 21"/>
            <p:cNvSpPr>
              <a:spLocks noChangeArrowheads="1"/>
            </p:cNvSpPr>
            <p:nvPr/>
          </p:nvSpPr>
          <p:spPr bwMode="auto">
            <a:xfrm>
              <a:off x="2322513" y="5519574"/>
              <a:ext cx="1219200" cy="336687"/>
            </a:xfrm>
            <a:prstGeom prst="rect">
              <a:avLst/>
            </a:prstGeom>
            <a:noFill/>
            <a:ln w="12700" cap="sq">
              <a:noFill/>
              <a:miter lim="800000"/>
            </a:ln>
          </p:spPr>
          <p:txBody>
            <a:bodyPr wrap="none" anchor="ctr"/>
            <a:lstStyle/>
            <a:p>
              <a:pPr algn="ctr" eaLnBrk="1" fontAlgn="auto" hangingPunct="1">
                <a:lnSpc>
                  <a:spcPct val="80000"/>
                </a:lnSpc>
                <a:spcBef>
                  <a:spcPct val="20000"/>
                </a:spcBef>
                <a:spcAft>
                  <a:spcPts val="0"/>
                </a:spcAft>
                <a:buClr>
                  <a:srgbClr val="000000"/>
                </a:buClr>
                <a:buSzPct val="90000"/>
                <a:defRPr/>
              </a:pPr>
              <a:r>
                <a:rPr lang="en-US" altLang="zh-CN" sz="2400">
                  <a:solidFill>
                    <a:srgbClr val="0000FF"/>
                  </a:solidFill>
                  <a:latin typeface="宋体" panose="02010600030101010101" pitchFamily="2" charset="-122"/>
                </a:rPr>
                <a:t>*</a:t>
              </a:r>
              <a:r>
                <a:rPr lang="en-US" altLang="zh-CN" sz="2400">
                  <a:solidFill>
                    <a:srgbClr val="0000FF"/>
                  </a:solidFill>
                  <a:latin typeface="Calibri" panose="020F0502020204030204"/>
                </a:rPr>
                <a:t>pa[3]</a:t>
              </a:r>
              <a:endParaRPr lang="en-US" altLang="zh-CN" sz="2400">
                <a:solidFill>
                  <a:srgbClr val="0000FF"/>
                </a:solidFill>
                <a:latin typeface="Calibri" panose="020F0502020204030204"/>
              </a:endParaRPr>
            </a:p>
          </p:txBody>
        </p:sp>
        <p:sp>
          <p:nvSpPr>
            <p:cNvPr id="72718" name="Rectangle 22"/>
            <p:cNvSpPr>
              <a:spLocks noChangeArrowheads="1"/>
            </p:cNvSpPr>
            <p:nvPr/>
          </p:nvSpPr>
          <p:spPr bwMode="auto">
            <a:xfrm>
              <a:off x="2322513" y="5855732"/>
              <a:ext cx="1219200" cy="33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80000"/>
                </a:lnSpc>
                <a:spcBef>
                  <a:spcPct val="20000"/>
                </a:spcBef>
                <a:spcAft>
                  <a:spcPts val="0"/>
                </a:spcAft>
                <a:buClr>
                  <a:srgbClr val="000000"/>
                </a:buClr>
                <a:buSzPct val="90000"/>
              </a:pPr>
              <a:r>
                <a:rPr lang="en-US" altLang="zh-CN" sz="2400">
                  <a:solidFill>
                    <a:srgbClr val="0000FF"/>
                  </a:solidFill>
                  <a:latin typeface="宋体" panose="02010600030101010101" pitchFamily="2" charset="-122"/>
                </a:rPr>
                <a:t>*</a:t>
              </a:r>
              <a:r>
                <a:rPr lang="en-US" altLang="zh-CN" sz="2400">
                  <a:solidFill>
                    <a:srgbClr val="0000FF"/>
                  </a:solidFill>
                  <a:latin typeface="Calibri" panose="020F0502020204030204"/>
                </a:rPr>
                <a:t>pa[4]</a:t>
              </a:r>
              <a:endParaRPr lang="en-US" altLang="zh-CN" sz="2400">
                <a:solidFill>
                  <a:srgbClr val="0000FF"/>
                </a:solidFill>
                <a:latin typeface="Calibri" panose="020F0502020204030204"/>
              </a:endParaRPr>
            </a:p>
          </p:txBody>
        </p:sp>
        <p:sp>
          <p:nvSpPr>
            <p:cNvPr id="72719" name="Rectangle 23"/>
            <p:cNvSpPr>
              <a:spLocks noChangeArrowheads="1"/>
            </p:cNvSpPr>
            <p:nvPr/>
          </p:nvSpPr>
          <p:spPr bwMode="auto">
            <a:xfrm>
              <a:off x="2322513" y="6192683"/>
              <a:ext cx="1219200" cy="33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80000"/>
                </a:lnSpc>
                <a:spcBef>
                  <a:spcPct val="20000"/>
                </a:spcBef>
                <a:spcAft>
                  <a:spcPts val="0"/>
                </a:spcAft>
                <a:buClr>
                  <a:srgbClr val="000000"/>
                </a:buClr>
                <a:buSzPct val="90000"/>
              </a:pPr>
              <a:r>
                <a:rPr lang="en-US" altLang="zh-CN" sz="2400">
                  <a:solidFill>
                    <a:srgbClr val="0000FF"/>
                  </a:solidFill>
                  <a:latin typeface="宋体" panose="02010600030101010101" pitchFamily="2" charset="-122"/>
                </a:rPr>
                <a:t>*</a:t>
              </a:r>
              <a:r>
                <a:rPr lang="en-US" altLang="zh-CN" sz="2400">
                  <a:solidFill>
                    <a:srgbClr val="0000FF"/>
                  </a:solidFill>
                  <a:latin typeface="Calibri" panose="020F0502020204030204"/>
                </a:rPr>
                <a:t>pa[5]</a:t>
              </a:r>
              <a:endParaRPr lang="en-US" altLang="zh-CN" sz="2400">
                <a:solidFill>
                  <a:srgbClr val="0000FF"/>
                </a:solidFill>
                <a:latin typeface="Calibri" panose="020F0502020204030204"/>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8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8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8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000" fill="hold"/>
                                        <p:tgtEl>
                                          <p:spTgt spid="3"/>
                                        </p:tgtEl>
                                        <p:attrNameLst>
                                          <p:attrName>ppt_x</p:attrName>
                                        </p:attrNameLst>
                                      </p:cBhvr>
                                      <p:tavLst>
                                        <p:tav tm="0">
                                          <p:val>
                                            <p:strVal val="0-#ppt_w/2"/>
                                          </p:val>
                                        </p:tav>
                                        <p:tav tm="100000">
                                          <p:val>
                                            <p:strVal val="#ppt_x"/>
                                          </p:val>
                                        </p:tav>
                                      </p:tavLst>
                                    </p:anim>
                                    <p:anim calcmode="lin" valueType="num">
                                      <p:cBhvr additive="base">
                                        <p:cTn id="32"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1000" fill="hold"/>
                                        <p:tgtEl>
                                          <p:spTgt spid="2"/>
                                        </p:tgtEl>
                                        <p:attrNameLst>
                                          <p:attrName>ppt_x</p:attrName>
                                        </p:attrNameLst>
                                      </p:cBhvr>
                                      <p:tavLst>
                                        <p:tav tm="0">
                                          <p:val>
                                            <p:strVal val="1+#ppt_w/2"/>
                                          </p:val>
                                        </p:tav>
                                        <p:tav tm="100000">
                                          <p:val>
                                            <p:strVal val="#ppt_x"/>
                                          </p:val>
                                        </p:tav>
                                      </p:tavLst>
                                    </p:anim>
                                    <p:anim calcmode="lin" valueType="num">
                                      <p:cBhvr additive="base">
                                        <p:cTn id="43"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7" presetClass="entr" presetSubtype="2"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1000" fill="hold"/>
                                        <p:tgtEl>
                                          <p:spTgt spid="6"/>
                                        </p:tgtEl>
                                        <p:attrNameLst>
                                          <p:attrName>ppt_x</p:attrName>
                                        </p:attrNameLst>
                                      </p:cBhvr>
                                      <p:tavLst>
                                        <p:tav tm="0">
                                          <p:val>
                                            <p:strVal val="1+#ppt_w/2"/>
                                          </p:val>
                                        </p:tav>
                                        <p:tav tm="100000">
                                          <p:val>
                                            <p:strVal val="#ppt_x"/>
                                          </p:val>
                                        </p:tav>
                                      </p:tavLst>
                                    </p:anim>
                                    <p:anim calcmode="lin" valueType="num">
                                      <p:cBhvr additive="base">
                                        <p:cTn id="49"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utoUpdateAnimBg="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Text Box 3"/>
          <p:cNvSpPr txBox="1">
            <a:spLocks noChangeArrowheads="1"/>
          </p:cNvSpPr>
          <p:nvPr/>
        </p:nvSpPr>
        <p:spPr bwMode="auto">
          <a:xfrm>
            <a:off x="1295400" y="895352"/>
            <a:ext cx="6934200" cy="588963"/>
          </a:xfrm>
          <a:prstGeom prst="rect">
            <a:avLst/>
          </a:prstGeom>
          <a:solidFill>
            <a:srgbClr val="CCFFFF"/>
          </a:solidFill>
          <a:ln w="9525">
            <a:solidFill>
              <a:schemeClr val="bg2"/>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zh-CN" altLang="en-US" sz="3200" dirty="0">
                <a:solidFill>
                  <a:srgbClr val="000000"/>
                </a:solidFill>
                <a:latin typeface="Times New Roman" panose="02020603050405020304" pitchFamily="18" charset="0"/>
              </a:rPr>
              <a:t>基类型</a:t>
            </a:r>
            <a:r>
              <a:rPr kumimoji="1" lang="en-US" altLang="zh-CN" sz="3200" dirty="0">
                <a:solidFill>
                  <a:srgbClr val="000000"/>
                </a:solidFill>
                <a:latin typeface="Times New Roman" panose="02020603050405020304" pitchFamily="18" charset="0"/>
              </a:rPr>
              <a:t>   *</a:t>
            </a:r>
            <a:r>
              <a:rPr kumimoji="1" lang="zh-CN" altLang="en-US" sz="3200" dirty="0">
                <a:solidFill>
                  <a:srgbClr val="000000"/>
                </a:solidFill>
                <a:latin typeface="Times New Roman" panose="02020603050405020304" pitchFamily="18" charset="0"/>
              </a:rPr>
              <a:t>指针数组名</a:t>
            </a:r>
            <a:r>
              <a:rPr kumimoji="1" lang="en-US" altLang="zh-CN" sz="3200" dirty="0">
                <a:solidFill>
                  <a:srgbClr val="000000"/>
                </a:solidFill>
                <a:latin typeface="Times New Roman" panose="02020603050405020304" pitchFamily="18" charset="0"/>
              </a:rPr>
              <a:t>[</a:t>
            </a:r>
            <a:r>
              <a:rPr kumimoji="1" lang="zh-CN" altLang="en-US" sz="3200" dirty="0">
                <a:solidFill>
                  <a:srgbClr val="000000"/>
                </a:solidFill>
                <a:latin typeface="Times New Roman" panose="02020603050405020304" pitchFamily="18" charset="0"/>
              </a:rPr>
              <a:t>指针数组大小</a:t>
            </a:r>
            <a:r>
              <a:rPr kumimoji="1" lang="en-US" altLang="zh-CN" sz="3200" dirty="0">
                <a:solidFill>
                  <a:srgbClr val="000000"/>
                </a:solidFill>
                <a:latin typeface="Times New Roman" panose="02020603050405020304" pitchFamily="18" charset="0"/>
              </a:rPr>
              <a:t>];</a:t>
            </a:r>
            <a:endParaRPr kumimoji="1" lang="en-US" altLang="zh-CN" sz="3200" dirty="0">
              <a:solidFill>
                <a:srgbClr val="000000"/>
              </a:solidFill>
              <a:latin typeface="Times New Roman" panose="02020603050405020304" pitchFamily="18" charset="0"/>
            </a:endParaRPr>
          </a:p>
        </p:txBody>
      </p:sp>
      <p:sp>
        <p:nvSpPr>
          <p:cNvPr id="626692" name="Rectangle 4"/>
          <p:cNvSpPr>
            <a:spLocks noChangeArrowheads="1"/>
          </p:cNvSpPr>
          <p:nvPr/>
        </p:nvSpPr>
        <p:spPr bwMode="auto">
          <a:xfrm>
            <a:off x="219075" y="1665033"/>
            <a:ext cx="98488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1" fontAlgn="auto" hangingPunct="1">
              <a:spcBef>
                <a:spcPct val="50000"/>
              </a:spcBef>
              <a:spcAft>
                <a:spcPts val="0"/>
              </a:spcAft>
            </a:pPr>
            <a:r>
              <a:rPr kumimoji="1" lang="en-US" altLang="zh-CN" sz="2800" dirty="0">
                <a:solidFill>
                  <a:srgbClr val="000000"/>
                </a:solidFill>
                <a:latin typeface="Courier"/>
              </a:rPr>
              <a:t>int  b[3]={11,12,13};</a:t>
            </a:r>
            <a:endParaRPr kumimoji="1" lang="en-US" altLang="zh-CN" sz="2800" dirty="0">
              <a:solidFill>
                <a:srgbClr val="000000"/>
              </a:solidFill>
              <a:latin typeface="Courier"/>
            </a:endParaRPr>
          </a:p>
          <a:p>
            <a:pPr eaLnBrk="1" fontAlgn="auto" hangingPunct="1">
              <a:spcBef>
                <a:spcPct val="50000"/>
              </a:spcBef>
              <a:spcAft>
                <a:spcPts val="0"/>
              </a:spcAft>
            </a:pPr>
            <a:r>
              <a:rPr kumimoji="1" lang="en-US" altLang="zh-CN" sz="2800" dirty="0">
                <a:solidFill>
                  <a:srgbClr val="000000"/>
                </a:solidFill>
                <a:latin typeface="Courier"/>
              </a:rPr>
              <a:t>int </a:t>
            </a:r>
            <a:r>
              <a:rPr kumimoji="1" lang="en-US" altLang="zh-CN" sz="2800" dirty="0">
                <a:latin typeface="Courier"/>
              </a:rPr>
              <a:t>*a[3]</a:t>
            </a:r>
            <a:r>
              <a:rPr kumimoji="1" lang="en-US" altLang="zh-CN" sz="2800" dirty="0">
                <a:solidFill>
                  <a:srgbClr val="000000"/>
                </a:solidFill>
                <a:latin typeface="Courier"/>
              </a:rPr>
              <a:t>={&amp;b[0],&amp;b[1],&amp;b[2]};                                             </a:t>
            </a:r>
            <a:r>
              <a:rPr kumimoji="1" lang="en-US" altLang="zh-CN" sz="2800" dirty="0">
                <a:solidFill>
                  <a:srgbClr val="006600"/>
                </a:solidFill>
                <a:latin typeface="Courier"/>
              </a:rPr>
              <a:t>/*a</a:t>
            </a:r>
            <a:r>
              <a:rPr kumimoji="1" lang="zh-CN" altLang="en-US" sz="2800" dirty="0">
                <a:solidFill>
                  <a:srgbClr val="006600"/>
                </a:solidFill>
                <a:latin typeface="Courier"/>
              </a:rPr>
              <a:t>是指针数组</a:t>
            </a:r>
            <a:r>
              <a:rPr kumimoji="1" lang="en-US" altLang="zh-CN" sz="2800" dirty="0">
                <a:solidFill>
                  <a:srgbClr val="006600"/>
                </a:solidFill>
                <a:latin typeface="Courier"/>
              </a:rPr>
              <a:t>*/</a:t>
            </a:r>
            <a:endParaRPr kumimoji="1" lang="zh-CN" altLang="en-US" sz="2800" dirty="0">
              <a:solidFill>
                <a:srgbClr val="006600"/>
              </a:solidFill>
              <a:latin typeface="Courier"/>
            </a:endParaRPr>
          </a:p>
          <a:p>
            <a:pPr eaLnBrk="1" fontAlgn="auto" hangingPunct="1">
              <a:spcBef>
                <a:spcPct val="50000"/>
              </a:spcBef>
              <a:spcAft>
                <a:spcPts val="0"/>
              </a:spcAft>
            </a:pPr>
            <a:r>
              <a:rPr kumimoji="1" lang="en-US" altLang="zh-CN" sz="2800" dirty="0">
                <a:solidFill>
                  <a:srgbClr val="006600"/>
                </a:solidFill>
                <a:latin typeface="Courier"/>
              </a:rPr>
              <a:t>/* a[0] </a:t>
            </a:r>
            <a:r>
              <a:rPr kumimoji="1" lang="en-US" altLang="zh-CN" sz="2800" dirty="0">
                <a:solidFill>
                  <a:srgbClr val="006600"/>
                </a:solidFill>
                <a:latin typeface="Courier"/>
                <a:sym typeface="Symbol" panose="05050102010706020507" pitchFamily="18" charset="2"/>
              </a:rPr>
              <a:t></a:t>
            </a:r>
            <a:r>
              <a:rPr kumimoji="1" lang="en-US" altLang="zh-CN" sz="2800" dirty="0">
                <a:solidFill>
                  <a:srgbClr val="006600"/>
                </a:solidFill>
                <a:latin typeface="Courier"/>
              </a:rPr>
              <a:t> &amp;b[0]</a:t>
            </a:r>
            <a:r>
              <a:rPr kumimoji="1" lang="zh-CN" altLang="en-US" sz="2800" dirty="0">
                <a:solidFill>
                  <a:srgbClr val="006600"/>
                </a:solidFill>
                <a:latin typeface="Courier"/>
              </a:rPr>
              <a:t>， *</a:t>
            </a:r>
            <a:r>
              <a:rPr kumimoji="1" lang="en-US" altLang="zh-CN" sz="2800" dirty="0">
                <a:solidFill>
                  <a:srgbClr val="006600"/>
                </a:solidFill>
                <a:latin typeface="Courier"/>
              </a:rPr>
              <a:t>a[0] </a:t>
            </a:r>
            <a:r>
              <a:rPr kumimoji="1" lang="en-US" altLang="zh-CN" sz="2800" dirty="0">
                <a:solidFill>
                  <a:srgbClr val="006600"/>
                </a:solidFill>
                <a:latin typeface="Courier"/>
                <a:sym typeface="Symbol" panose="05050102010706020507" pitchFamily="18" charset="2"/>
              </a:rPr>
              <a:t></a:t>
            </a:r>
            <a:r>
              <a:rPr kumimoji="1" lang="en-US" altLang="zh-CN" sz="2800" dirty="0">
                <a:solidFill>
                  <a:srgbClr val="006600"/>
                </a:solidFill>
                <a:latin typeface="Courier"/>
              </a:rPr>
              <a:t> b[0] */</a:t>
            </a:r>
            <a:endParaRPr kumimoji="1" lang="zh-CN" altLang="en-US" sz="2800" dirty="0">
              <a:solidFill>
                <a:srgbClr val="006600"/>
              </a:solidFill>
              <a:latin typeface="Courier"/>
            </a:endParaRPr>
          </a:p>
          <a:p>
            <a:pPr eaLnBrk="1" fontAlgn="auto" hangingPunct="1">
              <a:spcBef>
                <a:spcPct val="50000"/>
              </a:spcBef>
              <a:spcAft>
                <a:spcPts val="0"/>
              </a:spcAft>
            </a:pPr>
            <a:r>
              <a:rPr kumimoji="1" lang="en-US" altLang="zh-CN" sz="2800" dirty="0" err="1">
                <a:solidFill>
                  <a:srgbClr val="000000"/>
                </a:solidFill>
                <a:latin typeface="Courier"/>
              </a:rPr>
              <a:t>printf</a:t>
            </a:r>
            <a:r>
              <a:rPr kumimoji="1" lang="en-US" altLang="zh-CN" sz="2800" dirty="0">
                <a:solidFill>
                  <a:srgbClr val="000000"/>
                </a:solidFill>
                <a:latin typeface="Courier"/>
              </a:rPr>
              <a:t>(“%</a:t>
            </a:r>
            <a:r>
              <a:rPr kumimoji="1" lang="en-US" altLang="zh-CN" sz="2800" dirty="0" err="1">
                <a:solidFill>
                  <a:srgbClr val="000000"/>
                </a:solidFill>
                <a:latin typeface="Courier"/>
              </a:rPr>
              <a:t>d,%d,%d</a:t>
            </a:r>
            <a:r>
              <a:rPr kumimoji="1" lang="en-US" altLang="zh-CN" sz="2800" dirty="0">
                <a:solidFill>
                  <a:srgbClr val="000000"/>
                </a:solidFill>
                <a:latin typeface="Courier"/>
              </a:rPr>
              <a:t>\n”,*a[0],*a[1],*a[2]);</a:t>
            </a:r>
            <a:endParaRPr kumimoji="1" lang="en-US" altLang="zh-CN" sz="2800" dirty="0">
              <a:solidFill>
                <a:srgbClr val="000000"/>
              </a:solidFill>
              <a:latin typeface="Courier"/>
            </a:endParaRPr>
          </a:p>
          <a:p>
            <a:pPr eaLnBrk="1" fontAlgn="auto" hangingPunct="1">
              <a:spcBef>
                <a:spcPct val="50000"/>
              </a:spcBef>
              <a:spcAft>
                <a:spcPts val="0"/>
              </a:spcAft>
            </a:pPr>
            <a:r>
              <a:rPr kumimoji="1" lang="en-US" altLang="zh-CN" sz="2800" dirty="0">
                <a:solidFill>
                  <a:srgbClr val="000000"/>
                </a:solidFill>
                <a:latin typeface="Courier"/>
              </a:rPr>
              <a:t>Output:    </a:t>
            </a:r>
            <a:endParaRPr kumimoji="1" lang="en-US" altLang="zh-CN" sz="2800" dirty="0">
              <a:solidFill>
                <a:srgbClr val="000000"/>
              </a:solidFill>
              <a:latin typeface="Courier"/>
            </a:endParaRPr>
          </a:p>
        </p:txBody>
      </p:sp>
      <p:sp>
        <p:nvSpPr>
          <p:cNvPr id="626693" name="Text Box 5"/>
          <p:cNvSpPr txBox="1">
            <a:spLocks noChangeArrowheads="1"/>
          </p:cNvSpPr>
          <p:nvPr/>
        </p:nvSpPr>
        <p:spPr bwMode="auto">
          <a:xfrm>
            <a:off x="2328497" y="5218115"/>
            <a:ext cx="3733800" cy="57943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3200" dirty="0">
                <a:solidFill>
                  <a:srgbClr val="000000"/>
                </a:solidFill>
                <a:latin typeface="Times New Roman" panose="02020603050405020304" pitchFamily="18" charset="0"/>
              </a:rPr>
              <a:t>11</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12</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13</a:t>
            </a:r>
            <a:endParaRPr lang="en-US" altLang="zh-CN" sz="3200" dirty="0">
              <a:solidFill>
                <a:srgbClr val="000000"/>
              </a:solidFill>
              <a:latin typeface="Times New Roman" panose="02020603050405020304" pitchFamily="18" charset="0"/>
            </a:endParaRPr>
          </a:p>
        </p:txBody>
      </p:sp>
      <p:sp>
        <p:nvSpPr>
          <p:cNvPr id="7373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B94D6E0-2901-4F9C-9F82-D3169125476A}" type="slidenum">
              <a:rPr lang="zh-CN" altLang="en-US" b="0">
                <a:solidFill>
                  <a:srgbClr val="000000"/>
                </a:solidFill>
              </a:rPr>
            </a:fld>
            <a:endParaRPr lang="zh-CN" altLang="en-US" b="0">
              <a:solidFill>
                <a:srgbClr val="000000"/>
              </a:solidFill>
            </a:endParaRPr>
          </a:p>
        </p:txBody>
      </p:sp>
      <p:sp>
        <p:nvSpPr>
          <p:cNvPr id="73734" name="Rectangle 7"/>
          <p:cNvSpPr>
            <a:spLocks noChangeArrowheads="1"/>
          </p:cNvSpPr>
          <p:nvPr/>
        </p:nvSpPr>
        <p:spPr bwMode="auto">
          <a:xfrm>
            <a:off x="589085" y="188913"/>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en-US" altLang="zh-CN" sz="3200">
                <a:solidFill>
                  <a:srgbClr val="800000"/>
                </a:solidFill>
              </a:rPr>
              <a:t>Pointer array </a:t>
            </a:r>
            <a:r>
              <a:rPr lang="zh-CN" altLang="en-US" sz="3200">
                <a:solidFill>
                  <a:srgbClr val="800000"/>
                </a:solidFill>
              </a:rPr>
              <a:t>指针数组</a:t>
            </a:r>
            <a:endParaRPr lang="en-US" altLang="zh-CN" sz="32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6691"/>
                                        </p:tgtEl>
                                        <p:attrNameLst>
                                          <p:attrName>style.visibility</p:attrName>
                                        </p:attrNameLst>
                                      </p:cBhvr>
                                      <p:to>
                                        <p:strVal val="visible"/>
                                      </p:to>
                                    </p:set>
                                    <p:animEffect transition="in" filter="box(in)">
                                      <p:cBhvr>
                                        <p:cTn id="7" dur="500"/>
                                        <p:tgtEl>
                                          <p:spTgt spid="6266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6692">
                                            <p:txEl>
                                              <p:pRg st="0" end="0"/>
                                            </p:txEl>
                                          </p:spTgt>
                                        </p:tgtEl>
                                        <p:attrNameLst>
                                          <p:attrName>style.visibility</p:attrName>
                                        </p:attrNameLst>
                                      </p:cBhvr>
                                      <p:to>
                                        <p:strVal val="visible"/>
                                      </p:to>
                                    </p:set>
                                    <p:animEffect transition="in" filter="blinds(horizontal)">
                                      <p:cBhvr>
                                        <p:cTn id="12" dur="500"/>
                                        <p:tgtEl>
                                          <p:spTgt spid="6266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6692">
                                            <p:txEl>
                                              <p:pRg st="1" end="1"/>
                                            </p:txEl>
                                          </p:spTgt>
                                        </p:tgtEl>
                                        <p:attrNameLst>
                                          <p:attrName>style.visibility</p:attrName>
                                        </p:attrNameLst>
                                      </p:cBhvr>
                                      <p:to>
                                        <p:strVal val="visible"/>
                                      </p:to>
                                    </p:set>
                                    <p:animEffect transition="in" filter="blinds(horizontal)">
                                      <p:cBhvr>
                                        <p:cTn id="17" dur="500"/>
                                        <p:tgtEl>
                                          <p:spTgt spid="62669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6692">
                                            <p:txEl>
                                              <p:pRg st="2" end="2"/>
                                            </p:txEl>
                                          </p:spTgt>
                                        </p:tgtEl>
                                        <p:attrNameLst>
                                          <p:attrName>style.visibility</p:attrName>
                                        </p:attrNameLst>
                                      </p:cBhvr>
                                      <p:to>
                                        <p:strVal val="visible"/>
                                      </p:to>
                                    </p:set>
                                    <p:animEffect transition="in" filter="blinds(horizontal)">
                                      <p:cBhvr>
                                        <p:cTn id="22" dur="500"/>
                                        <p:tgtEl>
                                          <p:spTgt spid="62669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6692">
                                            <p:txEl>
                                              <p:pRg st="3" end="3"/>
                                            </p:txEl>
                                          </p:spTgt>
                                        </p:tgtEl>
                                        <p:attrNameLst>
                                          <p:attrName>style.visibility</p:attrName>
                                        </p:attrNameLst>
                                      </p:cBhvr>
                                      <p:to>
                                        <p:strVal val="visible"/>
                                      </p:to>
                                    </p:set>
                                    <p:animEffect transition="in" filter="blinds(horizontal)">
                                      <p:cBhvr>
                                        <p:cTn id="27" dur="500"/>
                                        <p:tgtEl>
                                          <p:spTgt spid="62669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6692">
                                            <p:txEl>
                                              <p:pRg st="4" end="4"/>
                                            </p:txEl>
                                          </p:spTgt>
                                        </p:tgtEl>
                                        <p:attrNameLst>
                                          <p:attrName>style.visibility</p:attrName>
                                        </p:attrNameLst>
                                      </p:cBhvr>
                                      <p:to>
                                        <p:strVal val="visible"/>
                                      </p:to>
                                    </p:set>
                                    <p:animEffect transition="in" filter="blinds(horizontal)">
                                      <p:cBhvr>
                                        <p:cTn id="32" dur="500"/>
                                        <p:tgtEl>
                                          <p:spTgt spid="62669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26693"/>
                                        </p:tgtEl>
                                        <p:attrNameLst>
                                          <p:attrName>style.visibility</p:attrName>
                                        </p:attrNameLst>
                                      </p:cBhvr>
                                      <p:to>
                                        <p:strVal val="visible"/>
                                      </p:to>
                                    </p:set>
                                    <p:animEffect transition="in" filter="box(in)">
                                      <p:cBhvr>
                                        <p:cTn id="37" dur="500"/>
                                        <p:tgtEl>
                                          <p:spTgt spid="62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nimBg="1" autoUpdateAnimBg="0"/>
      <p:bldP spid="626693"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Text Box 3"/>
          <p:cNvSpPr txBox="1">
            <a:spLocks noChangeArrowheads="1"/>
          </p:cNvSpPr>
          <p:nvPr/>
        </p:nvSpPr>
        <p:spPr bwMode="auto">
          <a:xfrm>
            <a:off x="1295400" y="895352"/>
            <a:ext cx="6934200" cy="588963"/>
          </a:xfrm>
          <a:prstGeom prst="rect">
            <a:avLst/>
          </a:prstGeom>
          <a:solidFill>
            <a:srgbClr val="CCFFFF"/>
          </a:solidFill>
          <a:ln w="9525">
            <a:solidFill>
              <a:schemeClr val="bg2"/>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zh-CN" altLang="en-US" sz="3200">
                <a:solidFill>
                  <a:srgbClr val="000000"/>
                </a:solidFill>
                <a:latin typeface="Times New Roman" panose="02020603050405020304" pitchFamily="18" charset="0"/>
              </a:rPr>
              <a:t>基类型</a:t>
            </a:r>
            <a:r>
              <a:rPr kumimoji="1" lang="en-US" altLang="zh-CN" sz="3200">
                <a:solidFill>
                  <a:srgbClr val="000000"/>
                </a:solidFill>
                <a:latin typeface="Times New Roman" panose="02020603050405020304" pitchFamily="18" charset="0"/>
              </a:rPr>
              <a:t>   *</a:t>
            </a:r>
            <a:r>
              <a:rPr kumimoji="1" lang="zh-CN" altLang="en-US" sz="3200">
                <a:solidFill>
                  <a:srgbClr val="000000"/>
                </a:solidFill>
                <a:latin typeface="Times New Roman" panose="02020603050405020304" pitchFamily="18" charset="0"/>
              </a:rPr>
              <a:t>指针数组名</a:t>
            </a:r>
            <a:r>
              <a:rPr kumimoji="1" lang="en-US" altLang="zh-CN" sz="3200">
                <a:solidFill>
                  <a:srgbClr val="000000"/>
                </a:solidFill>
                <a:latin typeface="Times New Roman" panose="02020603050405020304" pitchFamily="18" charset="0"/>
              </a:rPr>
              <a:t>[</a:t>
            </a:r>
            <a:r>
              <a:rPr kumimoji="1" lang="zh-CN" altLang="en-US" sz="3200">
                <a:solidFill>
                  <a:srgbClr val="000000"/>
                </a:solidFill>
                <a:latin typeface="Times New Roman" panose="02020603050405020304" pitchFamily="18" charset="0"/>
              </a:rPr>
              <a:t>指针数组大小</a:t>
            </a:r>
            <a:r>
              <a:rPr kumimoji="1" lang="en-US" altLang="zh-CN" sz="3200">
                <a:solidFill>
                  <a:srgbClr val="000000"/>
                </a:solidFill>
                <a:latin typeface="Times New Roman" panose="02020603050405020304" pitchFamily="18" charset="0"/>
              </a:rPr>
              <a:t>];</a:t>
            </a:r>
            <a:endParaRPr kumimoji="1" lang="en-US" altLang="zh-CN" sz="3200">
              <a:solidFill>
                <a:srgbClr val="000000"/>
              </a:solidFill>
              <a:latin typeface="Times New Roman" panose="02020603050405020304" pitchFamily="18" charset="0"/>
            </a:endParaRPr>
          </a:p>
        </p:txBody>
      </p:sp>
      <p:sp>
        <p:nvSpPr>
          <p:cNvPr id="7373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B94D6E0-2901-4F9C-9F82-D3169125476A}" type="slidenum">
              <a:rPr lang="zh-CN" altLang="en-US" b="0">
                <a:solidFill>
                  <a:srgbClr val="000000"/>
                </a:solidFill>
              </a:rPr>
            </a:fld>
            <a:endParaRPr lang="zh-CN" altLang="en-US" b="0">
              <a:solidFill>
                <a:srgbClr val="000000"/>
              </a:solidFill>
            </a:endParaRPr>
          </a:p>
        </p:txBody>
      </p:sp>
      <p:sp>
        <p:nvSpPr>
          <p:cNvPr id="73734" name="Rectangle 7"/>
          <p:cNvSpPr>
            <a:spLocks noChangeArrowheads="1"/>
          </p:cNvSpPr>
          <p:nvPr/>
        </p:nvSpPr>
        <p:spPr bwMode="auto">
          <a:xfrm>
            <a:off x="589085" y="188913"/>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en-US" altLang="zh-CN" sz="3200">
                <a:solidFill>
                  <a:srgbClr val="800000"/>
                </a:solidFill>
              </a:rPr>
              <a:t>Pointer array </a:t>
            </a:r>
            <a:r>
              <a:rPr lang="zh-CN" altLang="en-US" sz="3200">
                <a:solidFill>
                  <a:srgbClr val="800000"/>
                </a:solidFill>
              </a:rPr>
              <a:t>指针数组</a:t>
            </a:r>
            <a:endParaRPr lang="en-US" altLang="zh-CN" sz="32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
        <p:nvSpPr>
          <p:cNvPr id="2" name="矩形 1"/>
          <p:cNvSpPr/>
          <p:nvPr/>
        </p:nvSpPr>
        <p:spPr>
          <a:xfrm>
            <a:off x="120141" y="1613708"/>
            <a:ext cx="9665718" cy="3816173"/>
          </a:xfrm>
          <a:prstGeom prst="rect">
            <a:avLst/>
          </a:prstGeom>
        </p:spPr>
        <p:txBody>
          <a:bodyPr wrap="square">
            <a:spAutoFit/>
          </a:bodyPr>
          <a:lstStyle/>
          <a:p>
            <a:pPr eaLnBrk="1" fontAlgn="auto" hangingPunct="1">
              <a:spcBef>
                <a:spcPts val="0"/>
              </a:spcBef>
              <a:spcAft>
                <a:spcPts val="0"/>
              </a:spcAft>
            </a:pPr>
            <a:r>
              <a:rPr lang="fr-FR" altLang="zh-CN" sz="2400" dirty="0">
                <a:solidFill>
                  <a:srgbClr val="0033CC"/>
                </a:solidFill>
                <a:latin typeface="Courier"/>
              </a:rPr>
              <a:t>char</a:t>
            </a:r>
            <a:r>
              <a:rPr lang="fr-FR" altLang="zh-CN" sz="2400" dirty="0">
                <a:solidFill>
                  <a:srgbClr val="000000"/>
                </a:solidFill>
                <a:latin typeface="Courier"/>
              </a:rPr>
              <a:t>   weekDay[][10] = {"Sunday","Monday","Tuesday", </a:t>
            </a:r>
            <a:endParaRPr lang="fr-FR" altLang="zh-CN" sz="2400" dirty="0">
              <a:solidFill>
                <a:srgbClr val="000000"/>
              </a:solidFill>
              <a:latin typeface="Courier"/>
            </a:endParaRPr>
          </a:p>
          <a:p>
            <a:pPr eaLnBrk="1" fontAlgn="auto" hangingPunct="1">
              <a:spcBef>
                <a:spcPts val="0"/>
              </a:spcBef>
              <a:spcAft>
                <a:spcPts val="0"/>
              </a:spcAft>
            </a:pPr>
            <a:r>
              <a:rPr lang="fr-FR" altLang="zh-CN" sz="2400" dirty="0">
                <a:solidFill>
                  <a:srgbClr val="000000"/>
                </a:solidFill>
                <a:latin typeface="Courier"/>
              </a:rPr>
              <a:t>"Wednesday","Thursday","Friday","Saturday"}; </a:t>
            </a:r>
            <a:endParaRPr lang="fr-FR" altLang="zh-CN" sz="2400" dirty="0">
              <a:solidFill>
                <a:srgbClr val="000000"/>
              </a:solidFill>
              <a:latin typeface="Courier"/>
            </a:endParaRPr>
          </a:p>
          <a:p>
            <a:pPr eaLnBrk="1" fontAlgn="auto" hangingPunct="1">
              <a:spcBef>
                <a:spcPts val="0"/>
              </a:spcBef>
              <a:spcAft>
                <a:spcPts val="0"/>
              </a:spcAft>
            </a:pPr>
            <a:endParaRPr lang="fr-FR" altLang="zh-CN" sz="2400" dirty="0">
              <a:solidFill>
                <a:srgbClr val="000000"/>
              </a:solidFill>
              <a:latin typeface="Courier"/>
            </a:endParaRPr>
          </a:p>
          <a:p>
            <a:pPr eaLnBrk="1" fontAlgn="auto" hangingPunct="1">
              <a:spcBef>
                <a:spcPts val="0"/>
              </a:spcBef>
              <a:spcAft>
                <a:spcPts val="0"/>
              </a:spcAft>
            </a:pPr>
            <a:r>
              <a:rPr kumimoji="1" lang="en-US" altLang="zh-CN" sz="2400" dirty="0">
                <a:solidFill>
                  <a:srgbClr val="0E0EFC"/>
                </a:solidFill>
                <a:latin typeface="Courier"/>
              </a:rPr>
              <a:t>char</a:t>
            </a:r>
            <a:r>
              <a:rPr kumimoji="1" lang="en-US" altLang="zh-CN" sz="2400" dirty="0">
                <a:latin typeface="Courier"/>
              </a:rPr>
              <a:t>  </a:t>
            </a:r>
            <a:r>
              <a:rPr lang="zh-CN" altLang="en-US" sz="2400" dirty="0">
                <a:solidFill>
                  <a:srgbClr val="000000"/>
                </a:solidFill>
                <a:latin typeface="Courier"/>
              </a:rPr>
              <a:t>*</a:t>
            </a:r>
            <a:r>
              <a:rPr lang="en-US" altLang="zh-CN" sz="2400" dirty="0">
                <a:solidFill>
                  <a:srgbClr val="000000"/>
                </a:solidFill>
                <a:latin typeface="Courier"/>
              </a:rPr>
              <a:t>p[7]</a:t>
            </a:r>
            <a:r>
              <a:rPr kumimoji="1" lang="en-US" altLang="zh-CN" sz="2400" dirty="0">
                <a:solidFill>
                  <a:srgbClr val="000000"/>
                </a:solidFill>
                <a:latin typeface="Courier"/>
              </a:rPr>
              <a:t>={&amp;</a:t>
            </a:r>
            <a:r>
              <a:rPr lang="fr-FR" altLang="zh-CN" sz="2400" dirty="0">
                <a:solidFill>
                  <a:srgbClr val="000000"/>
                </a:solidFill>
                <a:latin typeface="Courier"/>
              </a:rPr>
              <a:t>weekDay[0]</a:t>
            </a:r>
            <a:r>
              <a:rPr kumimoji="1" lang="en-US" altLang="zh-CN" sz="2400" dirty="0">
                <a:solidFill>
                  <a:srgbClr val="000000"/>
                </a:solidFill>
                <a:latin typeface="Courier"/>
              </a:rPr>
              <a:t>,&amp;</a:t>
            </a:r>
            <a:r>
              <a:rPr lang="fr-FR" altLang="zh-CN" sz="2400" dirty="0">
                <a:solidFill>
                  <a:srgbClr val="000000"/>
                </a:solidFill>
                <a:latin typeface="Courier"/>
              </a:rPr>
              <a:t>weekDay[1]</a:t>
            </a:r>
            <a:r>
              <a:rPr kumimoji="1" lang="en-US" altLang="zh-CN" sz="2400" dirty="0">
                <a:solidFill>
                  <a:srgbClr val="000000"/>
                </a:solidFill>
                <a:latin typeface="Courier"/>
              </a:rPr>
              <a:t>,&amp;</a:t>
            </a:r>
            <a:r>
              <a:rPr lang="fr-FR" altLang="zh-CN" sz="2400" dirty="0">
                <a:solidFill>
                  <a:srgbClr val="000000"/>
                </a:solidFill>
                <a:latin typeface="Courier"/>
              </a:rPr>
              <a:t>weekDay[2]</a:t>
            </a:r>
            <a:r>
              <a:rPr kumimoji="1" lang="en-US" altLang="zh-CN" sz="2400" dirty="0">
                <a:solidFill>
                  <a:srgbClr val="000000"/>
                </a:solidFill>
                <a:latin typeface="Courier"/>
              </a:rPr>
              <a:t> ,</a:t>
            </a:r>
            <a:endParaRPr kumimoji="1" lang="en-US" altLang="zh-CN" sz="2400" dirty="0">
              <a:solidFill>
                <a:srgbClr val="000000"/>
              </a:solidFill>
              <a:latin typeface="Courier"/>
            </a:endParaRPr>
          </a:p>
          <a:p>
            <a:pPr eaLnBrk="1" fontAlgn="auto" hangingPunct="1">
              <a:spcBef>
                <a:spcPts val="0"/>
              </a:spcBef>
              <a:spcAft>
                <a:spcPts val="0"/>
              </a:spcAft>
            </a:pPr>
            <a:r>
              <a:rPr kumimoji="1" lang="en-US" altLang="zh-CN" sz="2400" dirty="0">
                <a:solidFill>
                  <a:srgbClr val="000000"/>
                </a:solidFill>
                <a:latin typeface="Courier"/>
              </a:rPr>
              <a:t>&amp;</a:t>
            </a:r>
            <a:r>
              <a:rPr lang="fr-FR" altLang="zh-CN" sz="2400" dirty="0">
                <a:solidFill>
                  <a:srgbClr val="000000"/>
                </a:solidFill>
                <a:latin typeface="Courier"/>
              </a:rPr>
              <a:t>weekDay[3]</a:t>
            </a:r>
            <a:r>
              <a:rPr kumimoji="1" lang="en-US" altLang="zh-CN" sz="2400" dirty="0">
                <a:solidFill>
                  <a:srgbClr val="000000"/>
                </a:solidFill>
                <a:latin typeface="Courier"/>
              </a:rPr>
              <a:t> ,&amp;</a:t>
            </a:r>
            <a:r>
              <a:rPr lang="fr-FR" altLang="zh-CN" sz="2400" dirty="0">
                <a:solidFill>
                  <a:srgbClr val="000000"/>
                </a:solidFill>
                <a:latin typeface="Courier"/>
              </a:rPr>
              <a:t>weekDay[4]</a:t>
            </a:r>
            <a:r>
              <a:rPr kumimoji="1" lang="en-US" altLang="zh-CN" sz="2400" dirty="0">
                <a:solidFill>
                  <a:srgbClr val="000000"/>
                </a:solidFill>
                <a:latin typeface="Courier"/>
              </a:rPr>
              <a:t> ,&amp;</a:t>
            </a:r>
            <a:r>
              <a:rPr lang="fr-FR" altLang="zh-CN" sz="2400" dirty="0">
                <a:solidFill>
                  <a:srgbClr val="000000"/>
                </a:solidFill>
                <a:latin typeface="Courier"/>
              </a:rPr>
              <a:t>weekDay[5]</a:t>
            </a:r>
            <a:r>
              <a:rPr kumimoji="1" lang="en-US" altLang="zh-CN" sz="2400" dirty="0">
                <a:solidFill>
                  <a:srgbClr val="000000"/>
                </a:solidFill>
                <a:latin typeface="Courier"/>
              </a:rPr>
              <a:t> ,&amp;</a:t>
            </a:r>
            <a:r>
              <a:rPr lang="fr-FR" altLang="zh-CN" sz="2400" dirty="0">
                <a:solidFill>
                  <a:srgbClr val="000000"/>
                </a:solidFill>
                <a:latin typeface="Courier"/>
              </a:rPr>
              <a:t>weekDay[6]</a:t>
            </a:r>
            <a:r>
              <a:rPr kumimoji="1" lang="en-US" altLang="zh-CN" sz="2400" dirty="0">
                <a:solidFill>
                  <a:srgbClr val="000000"/>
                </a:solidFill>
                <a:latin typeface="Courier"/>
              </a:rPr>
              <a:t>};</a:t>
            </a:r>
            <a:endParaRPr kumimoji="1" lang="en-US" altLang="zh-CN" sz="2400" dirty="0">
              <a:solidFill>
                <a:srgbClr val="000000"/>
              </a:solidFill>
              <a:latin typeface="Courier"/>
            </a:endParaRPr>
          </a:p>
          <a:p>
            <a:pPr eaLnBrk="1" fontAlgn="auto" hangingPunct="1">
              <a:lnSpc>
                <a:spcPct val="75000"/>
              </a:lnSpc>
              <a:spcBef>
                <a:spcPts val="0"/>
              </a:spcBef>
              <a:spcAft>
                <a:spcPts val="0"/>
              </a:spcAft>
            </a:pPr>
            <a:endParaRPr kumimoji="1" lang="en-US" altLang="zh-CN" sz="2400" b="0" dirty="0">
              <a:solidFill>
                <a:srgbClr val="000000"/>
              </a:solidFill>
              <a:latin typeface="Consolas" panose="020B0609020204030204" pitchFamily="49" charset="0"/>
            </a:endParaRPr>
          </a:p>
          <a:p>
            <a:pPr eaLnBrk="1" fontAlgn="auto" hangingPunct="1">
              <a:lnSpc>
                <a:spcPct val="75000"/>
              </a:lnSpc>
              <a:spcBef>
                <a:spcPts val="0"/>
              </a:spcBef>
              <a:spcAft>
                <a:spcPts val="0"/>
              </a:spcAft>
            </a:pPr>
            <a:endParaRPr kumimoji="1" lang="en-US" altLang="zh-CN" sz="2400" b="0" dirty="0">
              <a:solidFill>
                <a:srgbClr val="000000"/>
              </a:solidFill>
              <a:latin typeface="Consolas" panose="020B0609020204030204" pitchFamily="49" charset="0"/>
            </a:endParaRPr>
          </a:p>
          <a:p>
            <a:pPr eaLnBrk="1" fontAlgn="auto" hangingPunct="1">
              <a:spcBef>
                <a:spcPct val="50000"/>
              </a:spcBef>
              <a:spcAft>
                <a:spcPts val="0"/>
              </a:spcAft>
            </a:pPr>
            <a:r>
              <a:rPr kumimoji="1" lang="en-US" altLang="zh-CN" sz="2400" dirty="0" err="1">
                <a:solidFill>
                  <a:srgbClr val="000000"/>
                </a:solidFill>
                <a:latin typeface="Courier"/>
              </a:rPr>
              <a:t>printf</a:t>
            </a:r>
            <a:r>
              <a:rPr kumimoji="1" lang="en-US" altLang="zh-CN" sz="2400" dirty="0">
                <a:solidFill>
                  <a:srgbClr val="000000"/>
                </a:solidFill>
                <a:latin typeface="Courier"/>
              </a:rPr>
              <a:t>(“%</a:t>
            </a:r>
            <a:r>
              <a:rPr kumimoji="1" lang="en-US" altLang="zh-CN" sz="2400" dirty="0" err="1">
                <a:solidFill>
                  <a:srgbClr val="000000"/>
                </a:solidFill>
                <a:latin typeface="Courier"/>
              </a:rPr>
              <a:t>s,%s,%s</a:t>
            </a:r>
            <a:r>
              <a:rPr kumimoji="1" lang="en-US" altLang="zh-CN" sz="2400" dirty="0">
                <a:solidFill>
                  <a:srgbClr val="000000"/>
                </a:solidFill>
                <a:latin typeface="Courier"/>
              </a:rPr>
              <a:t>\n”, p[0],p[1],p[2]);</a:t>
            </a:r>
            <a:endParaRPr kumimoji="1" lang="en-US" altLang="zh-CN" sz="2400" dirty="0">
              <a:solidFill>
                <a:srgbClr val="000000"/>
              </a:solidFill>
              <a:latin typeface="Courier"/>
            </a:endParaRPr>
          </a:p>
          <a:p>
            <a:pPr eaLnBrk="1" fontAlgn="auto" hangingPunct="1">
              <a:spcBef>
                <a:spcPct val="50000"/>
              </a:spcBef>
              <a:spcAft>
                <a:spcPts val="0"/>
              </a:spcAft>
            </a:pPr>
            <a:r>
              <a:rPr kumimoji="1" lang="en-US" altLang="zh-CN" sz="2400" dirty="0">
                <a:solidFill>
                  <a:srgbClr val="000000"/>
                </a:solidFill>
              </a:rPr>
              <a:t>Output:    </a:t>
            </a:r>
            <a:endParaRPr kumimoji="1" lang="en-US" altLang="zh-CN" sz="2400" dirty="0">
              <a:solidFill>
                <a:srgbClr val="000000"/>
              </a:solidFill>
            </a:endParaRPr>
          </a:p>
          <a:p>
            <a:pPr eaLnBrk="1" fontAlgn="auto" hangingPunct="1">
              <a:lnSpc>
                <a:spcPct val="75000"/>
              </a:lnSpc>
              <a:spcBef>
                <a:spcPts val="0"/>
              </a:spcBef>
              <a:spcAft>
                <a:spcPts val="0"/>
              </a:spcAft>
            </a:pPr>
            <a:endParaRPr lang="fr-FR" altLang="zh-CN" b="0" dirty="0">
              <a:solidFill>
                <a:srgbClr val="000000"/>
              </a:solidFill>
              <a:latin typeface="Consolas" panose="020B0609020204030204" pitchFamily="49" charset="0"/>
            </a:endParaRPr>
          </a:p>
        </p:txBody>
      </p:sp>
      <p:sp>
        <p:nvSpPr>
          <p:cNvPr id="9" name="Text Box 5"/>
          <p:cNvSpPr txBox="1">
            <a:spLocks noChangeArrowheads="1"/>
          </p:cNvSpPr>
          <p:nvPr/>
        </p:nvSpPr>
        <p:spPr bwMode="auto">
          <a:xfrm>
            <a:off x="2735263" y="4952241"/>
            <a:ext cx="5472608" cy="58477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3200" dirty="0">
                <a:solidFill>
                  <a:srgbClr val="000000"/>
                </a:solidFill>
                <a:latin typeface="Times New Roman" panose="02020603050405020304" pitchFamily="18" charset="0"/>
              </a:rPr>
              <a:t>Sunday</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Monday</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Tuesday</a:t>
            </a:r>
            <a:endParaRPr lang="en-US" altLang="zh-CN" sz="3200" dirty="0">
              <a:solidFill>
                <a:srgbClr val="000000"/>
              </a:solidFill>
              <a:latin typeface="Times New Roman" panose="02020603050405020304" pitchFamily="18" charset="0"/>
            </a:endParaRPr>
          </a:p>
        </p:txBody>
      </p:sp>
      <p:sp>
        <p:nvSpPr>
          <p:cNvPr id="4" name="文本框 3"/>
          <p:cNvSpPr txBox="1"/>
          <p:nvPr/>
        </p:nvSpPr>
        <p:spPr>
          <a:xfrm>
            <a:off x="694048" y="5468554"/>
            <a:ext cx="8136904" cy="1323439"/>
          </a:xfrm>
          <a:prstGeom prst="rect">
            <a:avLst/>
          </a:prstGeom>
          <a:solidFill>
            <a:srgbClr val="FF0000"/>
          </a:solidFill>
          <a:ln>
            <a:solidFill>
              <a:srgbClr val="FF0000"/>
            </a:solidFill>
          </a:ln>
        </p:spPr>
        <p:txBody>
          <a:bodyPr wrap="square" rtlCol="0">
            <a:spAutoFit/>
          </a:bodyPr>
          <a:lstStyle/>
          <a:p>
            <a:pPr eaLnBrk="1" fontAlgn="auto" hangingPunct="1">
              <a:spcBef>
                <a:spcPts val="0"/>
              </a:spcBef>
              <a:spcAft>
                <a:spcPts val="0"/>
              </a:spcAft>
            </a:pPr>
            <a:r>
              <a:rPr lang="en-US" altLang="zh-CN" sz="4000" b="0" dirty="0">
                <a:solidFill>
                  <a:srgbClr val="FFFF00"/>
                </a:solidFill>
                <a:latin typeface="Calibri" panose="020F0502020204030204"/>
              </a:rPr>
              <a:t>warning!!</a:t>
            </a:r>
            <a:endParaRPr lang="en-US" altLang="zh-CN" sz="4000" b="0" dirty="0">
              <a:solidFill>
                <a:srgbClr val="FFFF00"/>
              </a:solidFill>
              <a:latin typeface="Calibri" panose="020F0502020204030204"/>
            </a:endParaRPr>
          </a:p>
          <a:p>
            <a:pPr eaLnBrk="1" fontAlgn="auto" hangingPunct="1">
              <a:spcBef>
                <a:spcPts val="0"/>
              </a:spcBef>
              <a:spcAft>
                <a:spcPts val="0"/>
              </a:spcAft>
            </a:pPr>
            <a:r>
              <a:rPr lang="en-US" altLang="zh-CN" sz="4000" b="0" dirty="0">
                <a:solidFill>
                  <a:srgbClr val="FFFF00"/>
                </a:solidFill>
                <a:latin typeface="Calibri" panose="020F0502020204030204"/>
              </a:rPr>
              <a:t>Dev-C</a:t>
            </a:r>
            <a:r>
              <a:rPr lang="zh-CN" altLang="en-US" sz="4000" b="0" dirty="0">
                <a:solidFill>
                  <a:srgbClr val="FFFF00"/>
                </a:solidFill>
                <a:latin typeface="Calibri" panose="020F0502020204030204"/>
              </a:rPr>
              <a:t>可以接受错误的代码</a:t>
            </a:r>
            <a:endParaRPr lang="zh-CN" altLang="en-US" sz="4000" b="0" dirty="0">
              <a:solidFill>
                <a:srgbClr val="FFFF00"/>
              </a:solidFill>
              <a:latin typeface="Calibri" panose="020F0502020204030204"/>
            </a:endParaRPr>
          </a:p>
        </p:txBody>
      </p:sp>
      <p:sp>
        <p:nvSpPr>
          <p:cNvPr id="5" name="矩形 4"/>
          <p:cNvSpPr/>
          <p:nvPr/>
        </p:nvSpPr>
        <p:spPr>
          <a:xfrm>
            <a:off x="1831156" y="3659699"/>
            <a:ext cx="5806398" cy="369397"/>
          </a:xfrm>
          <a:prstGeom prst="rect">
            <a:avLst/>
          </a:prstGeom>
        </p:spPr>
        <p:txBody>
          <a:bodyPr wrap="none">
            <a:spAutoFit/>
          </a:bodyPr>
          <a:lstStyle/>
          <a:p>
            <a:pPr algn="ctr" eaLnBrk="1" fontAlgn="auto" hangingPunct="1">
              <a:lnSpc>
                <a:spcPct val="75000"/>
              </a:lnSpc>
              <a:spcBef>
                <a:spcPts val="0"/>
              </a:spcBef>
              <a:spcAft>
                <a:spcPts val="0"/>
              </a:spcAft>
            </a:pPr>
            <a:r>
              <a:rPr kumimoji="1" lang="en-US" altLang="zh-CN" sz="2400" dirty="0">
                <a:solidFill>
                  <a:srgbClr val="0E0EFC"/>
                </a:solidFill>
                <a:latin typeface="Arial" panose="020B0604020202020204" pitchFamily="34" charset="0"/>
                <a:cs typeface="Arial" panose="020B0604020202020204" pitchFamily="34" charset="0"/>
              </a:rPr>
              <a:t>p[0] </a:t>
            </a:r>
            <a:r>
              <a:rPr kumimoji="1" lang="en-US" altLang="zh-CN" sz="2400" dirty="0">
                <a:solidFill>
                  <a:srgbClr val="0E0EFC"/>
                </a:solidFill>
                <a:latin typeface="Arial" panose="020B0604020202020204" pitchFamily="34" charset="0"/>
                <a:cs typeface="Arial" panose="020B0604020202020204" pitchFamily="34" charset="0"/>
                <a:sym typeface="Symbol" panose="05050102010706020507" pitchFamily="18" charset="2"/>
              </a:rPr>
              <a:t></a:t>
            </a:r>
            <a:r>
              <a:rPr kumimoji="1" lang="en-US" altLang="zh-CN" sz="2400" dirty="0">
                <a:solidFill>
                  <a:srgbClr val="0E0EFC"/>
                </a:solidFill>
                <a:latin typeface="Arial" panose="020B0604020202020204" pitchFamily="34" charset="0"/>
                <a:cs typeface="Arial" panose="020B0604020202020204" pitchFamily="34" charset="0"/>
              </a:rPr>
              <a:t> </a:t>
            </a:r>
            <a:r>
              <a:rPr lang="fr-FR" altLang="zh-CN" sz="2400" dirty="0">
                <a:solidFill>
                  <a:srgbClr val="0E0EFC"/>
                </a:solidFill>
                <a:latin typeface="Arial" panose="020B0604020202020204" pitchFamily="34" charset="0"/>
                <a:cs typeface="Arial" panose="020B0604020202020204" pitchFamily="34" charset="0"/>
              </a:rPr>
              <a:t>weekDay</a:t>
            </a:r>
            <a:r>
              <a:rPr kumimoji="1" lang="en-US" altLang="zh-CN" sz="2400" dirty="0">
                <a:solidFill>
                  <a:srgbClr val="0E0EFC"/>
                </a:solidFill>
                <a:latin typeface="Arial" panose="020B0604020202020204" pitchFamily="34" charset="0"/>
                <a:cs typeface="Arial" panose="020B0604020202020204" pitchFamily="34" charset="0"/>
              </a:rPr>
              <a:t>[0]</a:t>
            </a:r>
            <a:r>
              <a:rPr kumimoji="1" lang="en-US" altLang="zh-CN" sz="2400" dirty="0">
                <a:solidFill>
                  <a:srgbClr val="0E0EFC"/>
                </a:solidFill>
                <a:latin typeface="Arial" panose="020B0604020202020204" pitchFamily="34" charset="0"/>
                <a:cs typeface="Arial" panose="020B0604020202020204" pitchFamily="34" charset="0"/>
                <a:sym typeface="Symbol" panose="05050102010706020507" pitchFamily="18" charset="2"/>
              </a:rPr>
              <a:t> &amp;</a:t>
            </a:r>
            <a:r>
              <a:rPr lang="fr-FR" altLang="zh-CN" sz="2400" dirty="0">
                <a:solidFill>
                  <a:srgbClr val="0E0EFC"/>
                </a:solidFill>
                <a:latin typeface="Arial" panose="020B0604020202020204" pitchFamily="34" charset="0"/>
                <a:cs typeface="Arial" panose="020B0604020202020204" pitchFamily="34" charset="0"/>
              </a:rPr>
              <a:t> weekDay</a:t>
            </a:r>
            <a:r>
              <a:rPr kumimoji="1" lang="en-US" altLang="zh-CN" sz="2400" dirty="0">
                <a:solidFill>
                  <a:srgbClr val="0E0EFC"/>
                </a:solidFill>
                <a:latin typeface="Arial" panose="020B0604020202020204" pitchFamily="34" charset="0"/>
                <a:cs typeface="Arial" panose="020B0604020202020204" pitchFamily="34" charset="0"/>
              </a:rPr>
              <a:t>[0]</a:t>
            </a:r>
            <a:r>
              <a:rPr kumimoji="1" lang="en-US" altLang="zh-CN" sz="2400" dirty="0">
                <a:solidFill>
                  <a:srgbClr val="0E0EFC"/>
                </a:solidFill>
                <a:latin typeface="Arial" panose="020B0604020202020204" pitchFamily="34" charset="0"/>
                <a:cs typeface="Arial" panose="020B0604020202020204" pitchFamily="34" charset="0"/>
                <a:sym typeface="Symbol" panose="05050102010706020507" pitchFamily="18" charset="2"/>
              </a:rPr>
              <a:t> [0]</a:t>
            </a:r>
            <a:endParaRPr lang="zh-CN" altLang="en-US" sz="2400" dirty="0">
              <a:solidFill>
                <a:srgbClr val="0E0EFC"/>
              </a:solidFill>
              <a:latin typeface="Arial" panose="020B0604020202020204" pitchFamily="34" charset="0"/>
              <a:cs typeface="Arial" panose="020B0604020202020204" pitchFamily="34" charset="0"/>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2">
                                            <p:txEl>
                                              <p:pRg st="4" end="4"/>
                                            </p:txEl>
                                          </p:spTgt>
                                        </p:tgtEl>
                                        <p:attrNameLst>
                                          <p:attrName>style.color</p:attrName>
                                        </p:attrNameLst>
                                      </p:cBhvr>
                                      <p:to>
                                        <a:srgbClr val="FF0000"/>
                                      </p:to>
                                    </p:animClr>
                                    <p:animClr clrSpc="rgb" dir="cw">
                                      <p:cBhvr>
                                        <p:cTn id="17" dur="500" fill="hold"/>
                                        <p:tgtEl>
                                          <p:spTgt spid="2">
                                            <p:txEl>
                                              <p:pRg st="4" end="4"/>
                                            </p:txEl>
                                          </p:spTgt>
                                        </p:tgtEl>
                                        <p:attrNameLst>
                                          <p:attrName>fillcolor</p:attrName>
                                        </p:attrNameLst>
                                      </p:cBhvr>
                                      <p:to>
                                        <a:srgbClr val="FF0000"/>
                                      </p:to>
                                    </p:animClr>
                                    <p:set>
                                      <p:cBhvr>
                                        <p:cTn id="18" dur="500" fill="hold"/>
                                        <p:tgtEl>
                                          <p:spTgt spid="2">
                                            <p:txEl>
                                              <p:pRg st="4" end="4"/>
                                            </p:txEl>
                                          </p:spTgt>
                                        </p:tgtEl>
                                        <p:attrNameLst>
                                          <p:attrName>fill.type</p:attrName>
                                        </p:attrNameLst>
                                      </p:cBhvr>
                                      <p:to>
                                        <p:strVal val="solid"/>
                                      </p:to>
                                    </p:set>
                                    <p:set>
                                      <p:cBhvr>
                                        <p:cTn id="19" dur="500" fill="hold"/>
                                        <p:tgtEl>
                                          <p:spTgt spid="2">
                                            <p:txEl>
                                              <p:pRg st="4" end="4"/>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FF0000"/>
                                      </p:to>
                                    </p:animClr>
                                    <p:animClr clrSpc="rgb" dir="cw">
                                      <p:cBhvr>
                                        <p:cTn id="22" dur="500" fill="hold"/>
                                        <p:tgtEl>
                                          <p:spTgt spid="2">
                                            <p:txEl>
                                              <p:pRg st="3" end="3"/>
                                            </p:txEl>
                                          </p:spTgt>
                                        </p:tgtEl>
                                        <p:attrNameLst>
                                          <p:attrName>fillcolor</p:attrName>
                                        </p:attrNameLst>
                                      </p:cBhvr>
                                      <p:to>
                                        <a:srgbClr val="FF0000"/>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4" grpId="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Text Box 3"/>
          <p:cNvSpPr txBox="1">
            <a:spLocks noChangeArrowheads="1"/>
          </p:cNvSpPr>
          <p:nvPr/>
        </p:nvSpPr>
        <p:spPr bwMode="auto">
          <a:xfrm>
            <a:off x="6206499" y="231315"/>
            <a:ext cx="2721496" cy="588963"/>
          </a:xfrm>
          <a:prstGeom prst="rect">
            <a:avLst/>
          </a:prstGeom>
          <a:solidFill>
            <a:srgbClr val="CCFFFF"/>
          </a:solidFill>
          <a:ln w="9525">
            <a:solidFill>
              <a:schemeClr val="bg2"/>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zh-CN" altLang="en-US" sz="3200" dirty="0">
                <a:solidFill>
                  <a:srgbClr val="000000"/>
                </a:solidFill>
                <a:latin typeface="Times New Roman" panose="02020603050405020304" pitchFamily="18" charset="0"/>
              </a:rPr>
              <a:t>正确的代码</a:t>
            </a:r>
            <a:endParaRPr kumimoji="1" lang="en-US" altLang="zh-CN" sz="3200" dirty="0">
              <a:solidFill>
                <a:srgbClr val="000000"/>
              </a:solidFill>
              <a:latin typeface="Times New Roman" panose="02020603050405020304" pitchFamily="18" charset="0"/>
            </a:endParaRPr>
          </a:p>
        </p:txBody>
      </p:sp>
      <p:sp>
        <p:nvSpPr>
          <p:cNvPr id="7373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B94D6E0-2901-4F9C-9F82-D3169125476A}" type="slidenum">
              <a:rPr lang="zh-CN" altLang="en-US" b="0">
                <a:solidFill>
                  <a:srgbClr val="000000"/>
                </a:solidFill>
              </a:rPr>
            </a:fld>
            <a:endParaRPr lang="zh-CN" altLang="en-US" b="0">
              <a:solidFill>
                <a:srgbClr val="000000"/>
              </a:solidFill>
            </a:endParaRPr>
          </a:p>
        </p:txBody>
      </p:sp>
      <p:sp>
        <p:nvSpPr>
          <p:cNvPr id="73734" name="Rectangle 7"/>
          <p:cNvSpPr>
            <a:spLocks noChangeArrowheads="1"/>
          </p:cNvSpPr>
          <p:nvPr/>
        </p:nvSpPr>
        <p:spPr bwMode="auto">
          <a:xfrm>
            <a:off x="589085" y="188913"/>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dirty="0">
                <a:solidFill>
                  <a:srgbClr val="800000"/>
                </a:solidFill>
                <a:latin typeface="Calibri" panose="020F0502020204030204"/>
              </a:rPr>
              <a:t> </a:t>
            </a:r>
            <a:r>
              <a:rPr lang="en-US" altLang="zh-CN" sz="3200" dirty="0">
                <a:solidFill>
                  <a:srgbClr val="800000"/>
                </a:solidFill>
              </a:rPr>
              <a:t>Pointer array </a:t>
            </a:r>
            <a:r>
              <a:rPr lang="zh-CN" altLang="en-US" sz="3200" dirty="0">
                <a:solidFill>
                  <a:srgbClr val="800000"/>
                </a:solidFill>
              </a:rPr>
              <a:t>指针数组</a:t>
            </a:r>
            <a:endParaRPr lang="en-US" altLang="zh-CN" sz="3200" dirty="0">
              <a:solidFill>
                <a:srgbClr val="0000CC"/>
              </a:solidFill>
            </a:endParaRPr>
          </a:p>
          <a:p>
            <a:pPr marL="342900" indent="-342900" eaLnBrk="1" fontAlgn="auto" hangingPunct="1">
              <a:spcBef>
                <a:spcPct val="20000"/>
              </a:spcBef>
              <a:spcAft>
                <a:spcPts val="0"/>
              </a:spcAft>
            </a:pPr>
            <a:r>
              <a:rPr lang="en-US" altLang="zh-CN" sz="2800" dirty="0">
                <a:solidFill>
                  <a:srgbClr val="000000"/>
                </a:solidFill>
                <a:latin typeface="Calibri" panose="020F0502020204030204"/>
              </a:rPr>
              <a:t>       </a:t>
            </a:r>
            <a:endParaRPr lang="en-US" altLang="zh-CN" sz="2800" dirty="0">
              <a:solidFill>
                <a:srgbClr val="000000"/>
              </a:solidFill>
              <a:latin typeface="Calibri" panose="020F0502020204030204"/>
            </a:endParaRPr>
          </a:p>
        </p:txBody>
      </p:sp>
      <p:sp>
        <p:nvSpPr>
          <p:cNvPr id="2" name="矩形 1"/>
          <p:cNvSpPr/>
          <p:nvPr/>
        </p:nvSpPr>
        <p:spPr>
          <a:xfrm>
            <a:off x="589086" y="1034568"/>
            <a:ext cx="9044435" cy="5570756"/>
          </a:xfrm>
          <a:prstGeom prst="rect">
            <a:avLst/>
          </a:prstGeom>
        </p:spPr>
        <p:txBody>
          <a:bodyPr wrap="square">
            <a:spAutoFit/>
          </a:bodyPr>
          <a:lstStyle/>
          <a:p>
            <a:pPr eaLnBrk="1" fontAlgn="auto" hangingPunct="1">
              <a:spcBef>
                <a:spcPts val="0"/>
              </a:spcBef>
              <a:spcAft>
                <a:spcPts val="0"/>
              </a:spcAft>
            </a:pPr>
            <a:r>
              <a:rPr lang="en-US" altLang="zh-CN" sz="2800" b="0" dirty="0">
                <a:solidFill>
                  <a:schemeClr val="tx1"/>
                </a:solidFill>
                <a:latin typeface="Consolas" panose="020B0609020204030204" pitchFamily="49" charset="0"/>
              </a:rPr>
              <a:t>#include &lt;</a:t>
            </a:r>
            <a:r>
              <a:rPr lang="en-US" altLang="zh-CN" sz="2800" b="0" dirty="0" err="1">
                <a:solidFill>
                  <a:schemeClr val="tx1"/>
                </a:solidFill>
                <a:latin typeface="Consolas" panose="020B0609020204030204" pitchFamily="49" charset="0"/>
              </a:rPr>
              <a:t>stdio.h</a:t>
            </a:r>
            <a:r>
              <a:rPr lang="en-US" altLang="zh-CN" sz="2800" b="0" dirty="0">
                <a:solidFill>
                  <a:schemeClr val="tx1"/>
                </a:solidFill>
                <a:latin typeface="Consolas" panose="020B0609020204030204" pitchFamily="49" charset="0"/>
              </a:rPr>
              <a:t>&gt;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#include &lt;</a:t>
            </a:r>
            <a:r>
              <a:rPr lang="en-US" altLang="zh-CN" sz="2800" b="0" dirty="0" err="1">
                <a:solidFill>
                  <a:schemeClr val="tx1"/>
                </a:solidFill>
                <a:latin typeface="Consolas" panose="020B0609020204030204" pitchFamily="49" charset="0"/>
              </a:rPr>
              <a:t>stdlib.h</a:t>
            </a:r>
            <a:r>
              <a:rPr lang="en-US" altLang="zh-CN" sz="2800" b="0" dirty="0">
                <a:solidFill>
                  <a:schemeClr val="tx1"/>
                </a:solidFill>
                <a:latin typeface="Consolas" panose="020B0609020204030204" pitchFamily="49" charset="0"/>
              </a:rPr>
              <a:t>&gt;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err="1">
                <a:solidFill>
                  <a:schemeClr val="tx1"/>
                </a:solidFill>
                <a:latin typeface="Consolas" panose="020B0609020204030204" pitchFamily="49" charset="0"/>
              </a:rPr>
              <a:t>int</a:t>
            </a:r>
            <a:r>
              <a:rPr lang="en-US" altLang="zh-CN" sz="2800" b="0" dirty="0">
                <a:solidFill>
                  <a:schemeClr val="tx1"/>
                </a:solidFill>
                <a:latin typeface="Consolas" panose="020B0609020204030204" pitchFamily="49" charset="0"/>
              </a:rPr>
              <a:t> main()</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 char </a:t>
            </a:r>
            <a:r>
              <a:rPr lang="en-US" altLang="zh-CN" sz="2800" b="0" dirty="0" err="1">
                <a:solidFill>
                  <a:schemeClr val="tx1"/>
                </a:solidFill>
                <a:latin typeface="Consolas" panose="020B0609020204030204" pitchFamily="49" charset="0"/>
              </a:rPr>
              <a:t>weekDay</a:t>
            </a:r>
            <a:r>
              <a:rPr lang="en-US" altLang="zh-CN" sz="2800" b="0" dirty="0">
                <a:solidFill>
                  <a:schemeClr val="tx1"/>
                </a:solidFill>
                <a:latin typeface="Consolas" panose="020B0609020204030204" pitchFamily="49" charset="0"/>
              </a:rPr>
              <a:t>[][10] = {"</a:t>
            </a:r>
            <a:r>
              <a:rPr lang="en-US" altLang="zh-CN" sz="2800" b="0" dirty="0" err="1">
                <a:solidFill>
                  <a:schemeClr val="tx1"/>
                </a:solidFill>
                <a:latin typeface="Consolas" panose="020B0609020204030204" pitchFamily="49" charset="0"/>
              </a:rPr>
              <a:t>Sunday","Monday</a:t>
            </a:r>
            <a:r>
              <a:rPr lang="en-US" altLang="zh-CN" sz="2800" b="0" dirty="0">
                <a:solidFill>
                  <a:schemeClr val="tx1"/>
                </a:solidFill>
                <a:latin typeface="Consolas" panose="020B0609020204030204" pitchFamily="49" charset="0"/>
              </a:rPr>
              <a: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a:t>
            </a:r>
            <a:r>
              <a:rPr lang="en-US" altLang="zh-CN" sz="2800" b="0" dirty="0" err="1">
                <a:solidFill>
                  <a:schemeClr val="tx1"/>
                </a:solidFill>
                <a:latin typeface="Consolas" panose="020B0609020204030204" pitchFamily="49" charset="0"/>
              </a:rPr>
              <a:t>Tuesday","Wednesday","Thursday","Friday</a:t>
            </a:r>
            <a:r>
              <a:rPr lang="en-US" altLang="zh-CN" sz="2800" b="0" dirty="0">
                <a:solidFill>
                  <a:schemeClr val="tx1"/>
                </a:solidFill>
                <a:latin typeface="Consolas" panose="020B0609020204030204" pitchFamily="49" charset="0"/>
              </a:rPr>
              <a: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"Saturday"};</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  char *p[7]={</a:t>
            </a:r>
            <a:r>
              <a:rPr lang="en-US" altLang="zh-CN" sz="2800" b="0" dirty="0" err="1">
                <a:latin typeface="Consolas" panose="020B0609020204030204" pitchFamily="49" charset="0"/>
              </a:rPr>
              <a:t>weekDay</a:t>
            </a:r>
            <a:r>
              <a:rPr lang="en-US" altLang="zh-CN" sz="2800" b="0" dirty="0">
                <a:latin typeface="Consolas" panose="020B0609020204030204" pitchFamily="49" charset="0"/>
              </a:rPr>
              <a:t>[0],</a:t>
            </a:r>
            <a:r>
              <a:rPr lang="en-US" altLang="zh-CN" sz="2800" b="0" dirty="0" err="1">
                <a:latin typeface="Consolas" panose="020B0609020204030204" pitchFamily="49" charset="0"/>
              </a:rPr>
              <a:t>weekDay</a:t>
            </a:r>
            <a:r>
              <a:rPr lang="en-US" altLang="zh-CN" sz="2800" b="0" dirty="0">
                <a:latin typeface="Consolas" panose="020B0609020204030204" pitchFamily="49" charset="0"/>
              </a:rPr>
              <a:t>[1],</a:t>
            </a:r>
            <a:endParaRPr lang="en-US" altLang="zh-CN" sz="2800" b="0" dirty="0">
              <a:latin typeface="Consolas" panose="020B0609020204030204" pitchFamily="49" charset="0"/>
            </a:endParaRPr>
          </a:p>
          <a:p>
            <a:pPr eaLnBrk="1" fontAlgn="auto" hangingPunct="1">
              <a:spcBef>
                <a:spcPts val="0"/>
              </a:spcBef>
              <a:spcAft>
                <a:spcPts val="0"/>
              </a:spcAft>
            </a:pPr>
            <a:r>
              <a:rPr lang="en-US" altLang="zh-CN" sz="2800" b="0" dirty="0" err="1">
                <a:latin typeface="Consolas" panose="020B0609020204030204" pitchFamily="49" charset="0"/>
              </a:rPr>
              <a:t>weekDay</a:t>
            </a:r>
            <a:r>
              <a:rPr lang="en-US" altLang="zh-CN" sz="2800" b="0" dirty="0">
                <a:latin typeface="Consolas" panose="020B0609020204030204" pitchFamily="49" charset="0"/>
              </a:rPr>
              <a:t>[2],</a:t>
            </a:r>
            <a:r>
              <a:rPr lang="en-US" altLang="zh-CN" sz="2800" b="0" dirty="0" err="1">
                <a:latin typeface="Consolas" panose="020B0609020204030204" pitchFamily="49" charset="0"/>
              </a:rPr>
              <a:t>weekDay</a:t>
            </a:r>
            <a:r>
              <a:rPr lang="en-US" altLang="zh-CN" sz="2800" b="0" dirty="0">
                <a:latin typeface="Consolas" panose="020B0609020204030204" pitchFamily="49" charset="0"/>
              </a:rPr>
              <a:t>[3] ,</a:t>
            </a:r>
            <a:r>
              <a:rPr lang="en-US" altLang="zh-CN" sz="2800" b="0" dirty="0" err="1">
                <a:latin typeface="Consolas" panose="020B0609020204030204" pitchFamily="49" charset="0"/>
              </a:rPr>
              <a:t>weekDay</a:t>
            </a:r>
            <a:r>
              <a:rPr lang="en-US" altLang="zh-CN" sz="2800" b="0" dirty="0">
                <a:latin typeface="Consolas" panose="020B0609020204030204" pitchFamily="49" charset="0"/>
              </a:rPr>
              <a:t>[4] ,</a:t>
            </a:r>
            <a:endParaRPr lang="en-US" altLang="zh-CN" sz="2800" b="0" dirty="0">
              <a:latin typeface="Consolas" panose="020B0609020204030204" pitchFamily="49" charset="0"/>
            </a:endParaRPr>
          </a:p>
          <a:p>
            <a:pPr eaLnBrk="1" fontAlgn="auto" hangingPunct="1">
              <a:spcBef>
                <a:spcPts val="0"/>
              </a:spcBef>
              <a:spcAft>
                <a:spcPts val="0"/>
              </a:spcAft>
            </a:pPr>
            <a:r>
              <a:rPr lang="en-US" altLang="zh-CN" sz="2800" b="0" dirty="0" err="1">
                <a:latin typeface="Consolas" panose="020B0609020204030204" pitchFamily="49" charset="0"/>
              </a:rPr>
              <a:t>weekDay</a:t>
            </a:r>
            <a:r>
              <a:rPr lang="en-US" altLang="zh-CN" sz="2800" b="0" dirty="0">
                <a:latin typeface="Consolas" panose="020B0609020204030204" pitchFamily="49" charset="0"/>
              </a:rPr>
              <a:t>[5] ,</a:t>
            </a:r>
            <a:r>
              <a:rPr lang="en-US" altLang="zh-CN" sz="2800" b="0" dirty="0" err="1">
                <a:latin typeface="Consolas" panose="020B0609020204030204" pitchFamily="49" charset="0"/>
              </a:rPr>
              <a:t>weekDay</a:t>
            </a:r>
            <a:r>
              <a:rPr lang="en-US" altLang="zh-CN" sz="2800" b="0" dirty="0">
                <a:latin typeface="Consolas" panose="020B0609020204030204" pitchFamily="49" charset="0"/>
              </a:rPr>
              <a:t>[6</a:t>
            </a:r>
            <a:r>
              <a:rPr lang="en-US" altLang="zh-CN" sz="2800" b="0" dirty="0">
                <a:solidFill>
                  <a:schemeClr val="tx1"/>
                </a:solidFill>
                <a:latin typeface="Consolas" panose="020B0609020204030204" pitchFamily="49" charset="0"/>
              </a:rPr>
              <a: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  </a:t>
            </a:r>
            <a:r>
              <a:rPr lang="en-US" altLang="zh-CN" sz="2800" b="0" dirty="0" err="1">
                <a:solidFill>
                  <a:schemeClr val="tx1"/>
                </a:solidFill>
                <a:latin typeface="Consolas" panose="020B0609020204030204" pitchFamily="49" charset="0"/>
              </a:rPr>
              <a:t>printf</a:t>
            </a:r>
            <a:r>
              <a:rPr lang="en-US" altLang="zh-CN" sz="2800" b="0" dirty="0">
                <a:solidFill>
                  <a:schemeClr val="tx1"/>
                </a:solidFill>
                <a:latin typeface="Consolas" panose="020B0609020204030204" pitchFamily="49" charset="0"/>
              </a:rPr>
              <a:t>("%</a:t>
            </a:r>
            <a:r>
              <a:rPr lang="en-US" altLang="zh-CN" sz="2800" b="0" dirty="0" err="1">
                <a:solidFill>
                  <a:schemeClr val="tx1"/>
                </a:solidFill>
                <a:latin typeface="Consolas" panose="020B0609020204030204" pitchFamily="49" charset="0"/>
              </a:rPr>
              <a:t>s,%s,%s</a:t>
            </a:r>
            <a:r>
              <a:rPr lang="en-US" altLang="zh-CN" sz="2800" b="0" dirty="0">
                <a:solidFill>
                  <a:schemeClr val="tx1"/>
                </a:solidFill>
                <a:latin typeface="Consolas" panose="020B0609020204030204" pitchFamily="49" charset="0"/>
              </a:rPr>
              <a:t>\n", p[0],p[1],p[2]);</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r>
              <a:rPr lang="en-US" altLang="zh-CN" sz="2800" b="0" dirty="0">
                <a:solidFill>
                  <a:schemeClr val="tx1"/>
                </a:solidFill>
                <a:latin typeface="Consolas" panose="020B0609020204030204" pitchFamily="49" charset="0"/>
              </a:rPr>
              <a:t>}</a:t>
            </a:r>
            <a:endParaRPr lang="en-US" altLang="zh-CN" sz="2800" b="0" dirty="0">
              <a:solidFill>
                <a:schemeClr val="tx1"/>
              </a:solidFill>
              <a:latin typeface="Consolas" panose="020B0609020204030204" pitchFamily="49" charset="0"/>
            </a:endParaRPr>
          </a:p>
          <a:p>
            <a:pPr eaLnBrk="1" fontAlgn="auto" hangingPunct="1">
              <a:spcBef>
                <a:spcPts val="0"/>
              </a:spcBef>
              <a:spcAft>
                <a:spcPts val="0"/>
              </a:spcAft>
            </a:pPr>
            <a:endParaRPr kumimoji="1" lang="en-US" altLang="zh-CN" sz="2800" dirty="0">
              <a:solidFill>
                <a:srgbClr val="0033CC"/>
              </a:solidFill>
              <a:latin typeface="Consolas" panose="020B0609020204030204" pitchFamily="49" charset="0"/>
            </a:endParaRPr>
          </a:p>
          <a:p>
            <a:pPr eaLnBrk="1" fontAlgn="auto" hangingPunct="1">
              <a:spcBef>
                <a:spcPts val="0"/>
              </a:spcBef>
              <a:spcAft>
                <a:spcPts val="0"/>
              </a:spcAft>
            </a:pPr>
            <a:endParaRPr lang="fr-FR" altLang="zh-CN" sz="2000" b="0" dirty="0">
              <a:solidFill>
                <a:srgbClr val="000000"/>
              </a:solidFill>
              <a:latin typeface="Consolas" panose="020B0609020204030204" pitchFamily="49" charset="0"/>
            </a:endParaRPr>
          </a:p>
        </p:txBody>
      </p:sp>
      <p:sp>
        <p:nvSpPr>
          <p:cNvPr id="9" name="Text Box 5"/>
          <p:cNvSpPr txBox="1">
            <a:spLocks noChangeArrowheads="1"/>
          </p:cNvSpPr>
          <p:nvPr/>
        </p:nvSpPr>
        <p:spPr bwMode="auto">
          <a:xfrm>
            <a:off x="1568624" y="5599574"/>
            <a:ext cx="6768752" cy="58477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3200" dirty="0">
                <a:solidFill>
                  <a:srgbClr val="000000"/>
                </a:solidFill>
                <a:latin typeface="Times New Roman" panose="02020603050405020304" pitchFamily="18" charset="0"/>
              </a:rPr>
              <a:t>Output: </a:t>
            </a:r>
            <a:r>
              <a:rPr lang="en-US" altLang="zh-CN" sz="3200" dirty="0">
                <a:solidFill>
                  <a:srgbClr val="000000"/>
                </a:solidFill>
                <a:latin typeface="Times New Roman" panose="02020603050405020304" pitchFamily="18" charset="0"/>
              </a:rPr>
              <a:t>Sunday</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Monday</a:t>
            </a:r>
            <a:r>
              <a:rPr lang="zh-CN" altLang="en-US" sz="3200" dirty="0">
                <a:solidFill>
                  <a:srgbClr val="000000"/>
                </a:solidFill>
                <a:latin typeface="Times New Roman" panose="02020603050405020304" pitchFamily="18" charset="0"/>
              </a:rPr>
              <a:t>，</a:t>
            </a:r>
            <a:r>
              <a:rPr lang="en-US" altLang="zh-CN" sz="3200" dirty="0">
                <a:solidFill>
                  <a:srgbClr val="000000"/>
                </a:solidFill>
                <a:latin typeface="Times New Roman" panose="02020603050405020304" pitchFamily="18" charset="0"/>
              </a:rPr>
              <a:t>Tuesday</a:t>
            </a:r>
            <a:endParaRPr lang="en-US" altLang="zh-CN" sz="3200" dirty="0">
              <a:solidFill>
                <a:srgbClr val="000000"/>
              </a:solidFill>
              <a:latin typeface="Times New Roman" panose="02020603050405020304" pitchFamily="18" charset="0"/>
            </a:endParaRPr>
          </a:p>
        </p:txBody>
      </p:sp>
      <p:sp>
        <p:nvSpPr>
          <p:cNvPr id="5" name="矩形标注 4"/>
          <p:cNvSpPr/>
          <p:nvPr/>
        </p:nvSpPr>
        <p:spPr bwMode="auto">
          <a:xfrm>
            <a:off x="4808984" y="968273"/>
            <a:ext cx="4464496" cy="1368152"/>
          </a:xfrm>
          <a:prstGeom prst="wedgeRectCallout">
            <a:avLst>
              <a:gd name="adj1" fmla="val -49931"/>
              <a:gd name="adj2" fmla="val 150917"/>
            </a:avLst>
          </a:prstGeom>
          <a:solidFill>
            <a:srgbClr val="FFC000"/>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eaLnBrk="1" fontAlgn="auto" hangingPunct="1">
              <a:spcBef>
                <a:spcPts val="0"/>
              </a:spcBef>
              <a:spcAft>
                <a:spcPts val="0"/>
              </a:spcAft>
            </a:pPr>
            <a:r>
              <a:rPr lang="zh-CN" altLang="en-US" sz="2400" dirty="0">
                <a:solidFill>
                  <a:srgbClr val="000000"/>
                </a:solidFill>
                <a:latin typeface="仿宋" panose="02010609060101010101" charset="-122"/>
                <a:ea typeface="仿宋" panose="02010609060101010101" charset="-122"/>
              </a:rPr>
              <a:t>对于二维数组</a:t>
            </a:r>
            <a:r>
              <a:rPr lang="en-US" altLang="zh-CN" sz="2400" dirty="0">
                <a:solidFill>
                  <a:srgbClr val="000000"/>
                </a:solidFill>
                <a:latin typeface="仿宋" panose="02010609060101010101" charset="-122"/>
                <a:ea typeface="仿宋" panose="02010609060101010101" charset="-122"/>
              </a:rPr>
              <a:t>weekday[7][10]</a:t>
            </a:r>
            <a:r>
              <a:rPr lang="zh-CN" altLang="en-US" sz="2400" dirty="0">
                <a:solidFill>
                  <a:srgbClr val="000000"/>
                </a:solidFill>
                <a:latin typeface="仿宋" panose="02010609060101010101" charset="-122"/>
                <a:ea typeface="仿宋" panose="02010609060101010101" charset="-122"/>
              </a:rPr>
              <a:t>，仅保留第一维下标表示二维数组某一行的首地址。</a:t>
            </a:r>
            <a:endParaRPr lang="zh-CN" altLang="en-US" sz="2400" dirty="0">
              <a:solidFill>
                <a:srgbClr val="000000"/>
              </a:solidFill>
              <a:latin typeface="仿宋" panose="02010609060101010101" charset="-122"/>
              <a:ea typeface="仿宋" panose="02010609060101010101" charset="-122"/>
            </a:endParaRPr>
          </a:p>
        </p:txBody>
      </p:sp>
      <p:sp>
        <p:nvSpPr>
          <p:cNvPr id="10" name="TextBox 7"/>
          <p:cNvSpPr txBox="1">
            <a:spLocks noChangeArrowheads="1"/>
          </p:cNvSpPr>
          <p:nvPr/>
        </p:nvSpPr>
        <p:spPr bwMode="auto">
          <a:xfrm>
            <a:off x="5123619" y="4413152"/>
            <a:ext cx="4155831" cy="230832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3600" b="0" dirty="0">
                <a:solidFill>
                  <a:srgbClr val="FFFFFF"/>
                </a:solidFill>
                <a:latin typeface="隶书" panose="02010509060101010101" pitchFamily="49" charset="-122"/>
                <a:ea typeface="隶书" panose="02010509060101010101" pitchFamily="49" charset="-122"/>
              </a:rPr>
              <a:t>一维指针数组的每个元素可以指向二维字符数组的每个字符串</a:t>
            </a:r>
            <a:endParaRPr lang="zh-CN" altLang="en-US" sz="3600" b="0" dirty="0">
              <a:solidFill>
                <a:srgbClr val="FFFFFF"/>
              </a:solidFill>
              <a:latin typeface="隶书" panose="02010509060101010101" pitchFamily="49" charset="-122"/>
              <a:ea typeface="隶书" panose="02010509060101010101"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5"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8DF638E-2B62-4A09-A420-44A92DADA5E6}" type="slidenum">
              <a:rPr lang="zh-CN" altLang="en-US" b="0">
                <a:solidFill>
                  <a:srgbClr val="000000"/>
                </a:solidFill>
              </a:rPr>
            </a:fld>
            <a:endParaRPr lang="zh-CN" altLang="en-US" b="0">
              <a:solidFill>
                <a:srgbClr val="000000"/>
              </a:solidFill>
            </a:endParaRPr>
          </a:p>
        </p:txBody>
      </p:sp>
      <p:sp>
        <p:nvSpPr>
          <p:cNvPr id="74755" name="矩形 4"/>
          <p:cNvSpPr>
            <a:spLocks noChangeArrowheads="1"/>
          </p:cNvSpPr>
          <p:nvPr/>
        </p:nvSpPr>
        <p:spPr bwMode="auto">
          <a:xfrm>
            <a:off x="416896" y="117693"/>
            <a:ext cx="9038492"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dirty="0">
                <a:solidFill>
                  <a:srgbClr val="000000"/>
                </a:solidFill>
                <a:latin typeface="Courier"/>
              </a:rPr>
              <a:t>#include &lt;</a:t>
            </a:r>
            <a:r>
              <a:rPr lang="en-US" altLang="zh-CN" sz="2400" dirty="0" err="1">
                <a:solidFill>
                  <a:srgbClr val="000000"/>
                </a:solidFill>
                <a:latin typeface="Courier"/>
              </a:rPr>
              <a:t>stdio.h</a:t>
            </a:r>
            <a:r>
              <a:rPr lang="en-US" altLang="zh-CN" sz="2400" dirty="0">
                <a:solidFill>
                  <a:srgbClr val="000000"/>
                </a:solidFill>
                <a:latin typeface="Courier"/>
              </a:rPr>
              <a:t>&gt;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#include &lt;</a:t>
            </a:r>
            <a:r>
              <a:rPr lang="en-US" altLang="zh-CN" sz="2400" dirty="0" err="1">
                <a:solidFill>
                  <a:srgbClr val="000000"/>
                </a:solidFill>
                <a:latin typeface="Courier"/>
              </a:rPr>
              <a:t>string.h</a:t>
            </a:r>
            <a:r>
              <a:rPr lang="en-US" altLang="zh-CN" sz="2400" dirty="0">
                <a:solidFill>
                  <a:srgbClr val="000000"/>
                </a:solidFill>
                <a:latin typeface="Courier"/>
              </a:rPr>
              <a:t>&gt;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latin typeface="Courier"/>
              </a:rPr>
              <a:t>void  upper(char * a[ ], int row, char b[])</a:t>
            </a:r>
            <a:endParaRPr lang="en-US" altLang="zh-CN" sz="2400" dirty="0">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strcpy</a:t>
            </a:r>
            <a:r>
              <a:rPr lang="en-US" altLang="zh-CN" sz="2400" dirty="0">
                <a:solidFill>
                  <a:srgbClr val="000000"/>
                </a:solidFill>
                <a:latin typeface="Courier"/>
              </a:rPr>
              <a:t>(</a:t>
            </a:r>
            <a:r>
              <a:rPr lang="en-US" altLang="zh-CN" sz="2400" dirty="0" err="1">
                <a:solidFill>
                  <a:srgbClr val="000000"/>
                </a:solidFill>
                <a:latin typeface="Courier"/>
              </a:rPr>
              <a:t>b,a</a:t>
            </a:r>
            <a:r>
              <a:rPr lang="en-US" altLang="zh-CN" sz="2400" dirty="0">
                <a:solidFill>
                  <a:srgbClr val="000000"/>
                </a:solidFill>
                <a:latin typeface="Courier"/>
              </a:rPr>
              <a:t>[row]);</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strupr</a:t>
            </a:r>
            <a:r>
              <a:rPr lang="en-US" altLang="zh-CN" sz="2400" dirty="0">
                <a:solidFill>
                  <a:srgbClr val="000000"/>
                </a:solidFill>
                <a:latin typeface="Courier"/>
              </a:rPr>
              <a:t>(b);}</a:t>
            </a:r>
            <a:endParaRPr lang="zh-CN" altLang="en-US" sz="2400" dirty="0">
              <a:solidFill>
                <a:srgbClr val="000000"/>
              </a:solidFill>
              <a:latin typeface="Courier"/>
            </a:endParaRPr>
          </a:p>
          <a:p>
            <a:pPr eaLnBrk="1" fontAlgn="auto" hangingPunct="1">
              <a:spcBef>
                <a:spcPts val="0"/>
              </a:spcBef>
              <a:spcAft>
                <a:spcPts val="0"/>
              </a:spcAft>
            </a:pPr>
            <a:r>
              <a:rPr lang="en-US" altLang="zh-CN" sz="2400" dirty="0" err="1">
                <a:solidFill>
                  <a:srgbClr val="000000"/>
                </a:solidFill>
                <a:latin typeface="Courier"/>
              </a:rPr>
              <a:t>int</a:t>
            </a:r>
            <a:r>
              <a:rPr lang="en-US" altLang="zh-CN" sz="2400" dirty="0">
                <a:solidFill>
                  <a:srgbClr val="000000"/>
                </a:solidFill>
                <a:latin typeface="Courier"/>
              </a:rPr>
              <a:t> main()</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a:solidFill>
                  <a:schemeClr val="tx1"/>
                </a:solidFill>
                <a:latin typeface="Courier"/>
              </a:rPr>
              <a:t>char weekday[][100]={"</a:t>
            </a:r>
            <a:r>
              <a:rPr lang="en-US" altLang="zh-CN" sz="2400" dirty="0" err="1">
                <a:solidFill>
                  <a:schemeClr val="tx1"/>
                </a:solidFill>
                <a:latin typeface="Courier"/>
              </a:rPr>
              <a:t>Sunday</a:t>
            </a:r>
            <a:r>
              <a:rPr lang="en-US" altLang="zh-CN" sz="2400" dirty="0" err="1">
                <a:solidFill>
                  <a:srgbClr val="000000"/>
                </a:solidFill>
                <a:latin typeface="Courier"/>
              </a:rPr>
              <a:t>","Monday","Tuesday</a:t>
            </a:r>
            <a:r>
              <a:rPr lang="en-US" altLang="zh-CN" sz="2400" dirty="0">
                <a:solidFill>
                  <a:srgbClr val="000000"/>
                </a:solidFill>
                <a:latin typeface="Courier"/>
              </a:rPr>
              <a:t>",           "</a:t>
            </a:r>
            <a:r>
              <a:rPr lang="en-US" altLang="zh-CN" sz="2400" dirty="0" err="1">
                <a:solidFill>
                  <a:srgbClr val="000000"/>
                </a:solidFill>
                <a:latin typeface="Courier"/>
              </a:rPr>
              <a:t>Wednesday","Thursday","Friday","Saturday</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char x[100];</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a:latin typeface="Courier"/>
              </a:rPr>
              <a:t>char * </a:t>
            </a:r>
            <a:r>
              <a:rPr lang="en-US" altLang="zh-CN" sz="2400" dirty="0" err="1">
                <a:latin typeface="Courier"/>
              </a:rPr>
              <a:t>ptr_weekday</a:t>
            </a:r>
            <a:r>
              <a:rPr lang="en-US" altLang="zh-CN" sz="2400" dirty="0">
                <a:latin typeface="Courier"/>
              </a:rPr>
              <a:t>[7] </a:t>
            </a:r>
            <a:r>
              <a:rPr lang="en-US" altLang="zh-CN" sz="2400" dirty="0">
                <a:solidFill>
                  <a:schemeClr val="tx1"/>
                </a:solidFill>
                <a:latin typeface="Courier"/>
              </a:rPr>
              <a:t>={weekday[0],weekday[1], </a:t>
            </a:r>
            <a:endParaRPr lang="en-US" altLang="zh-CN" sz="2400" dirty="0">
              <a:solidFill>
                <a:schemeClr val="tx1"/>
              </a:solidFill>
              <a:latin typeface="Courier"/>
            </a:endParaRPr>
          </a:p>
          <a:p>
            <a:pPr eaLnBrk="1" fontAlgn="auto" hangingPunct="1">
              <a:spcBef>
                <a:spcPts val="0"/>
              </a:spcBef>
              <a:spcAft>
                <a:spcPts val="0"/>
              </a:spcAft>
            </a:pPr>
            <a:r>
              <a:rPr lang="en-US" altLang="zh-CN" sz="2400" dirty="0">
                <a:solidFill>
                  <a:schemeClr val="tx1"/>
                </a:solidFill>
                <a:latin typeface="Courier"/>
              </a:rPr>
              <a:t>  weekday[2],weekday[3], weekday[4], weekday[5],   </a:t>
            </a:r>
            <a:endParaRPr lang="en-US" altLang="zh-CN" sz="2400" dirty="0">
              <a:solidFill>
                <a:schemeClr val="tx1"/>
              </a:solidFill>
              <a:latin typeface="Courier"/>
            </a:endParaRPr>
          </a:p>
          <a:p>
            <a:pPr eaLnBrk="1" fontAlgn="auto" hangingPunct="1">
              <a:spcBef>
                <a:spcPts val="0"/>
              </a:spcBef>
              <a:spcAft>
                <a:spcPts val="0"/>
              </a:spcAft>
            </a:pPr>
            <a:r>
              <a:rPr lang="en-US" altLang="zh-CN" sz="2400" dirty="0">
                <a:solidFill>
                  <a:schemeClr val="tx1"/>
                </a:solidFill>
                <a:latin typeface="Courier"/>
              </a:rPr>
              <a:t>  weekday[6]};</a:t>
            </a:r>
            <a:endParaRPr lang="en-US" altLang="zh-CN" sz="2400" dirty="0">
              <a:solidFill>
                <a:schemeClr val="tx1"/>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int</a:t>
            </a:r>
            <a:r>
              <a:rPr lang="en-US" altLang="zh-CN" sz="2400" dirty="0">
                <a:solidFill>
                  <a:srgbClr val="000000"/>
                </a:solidFill>
                <a:latin typeface="Courier"/>
              </a:rPr>
              <a:t> </a:t>
            </a:r>
            <a:r>
              <a:rPr lang="en-US" altLang="zh-CN" sz="2400" dirty="0" err="1">
                <a:solidFill>
                  <a:srgbClr val="000000"/>
                </a:solidFill>
                <a:latin typeface="Courier"/>
              </a:rPr>
              <a:t>i</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scanf</a:t>
            </a:r>
            <a:r>
              <a:rPr lang="en-US" altLang="zh-CN" sz="2400" dirty="0">
                <a:solidFill>
                  <a:srgbClr val="000000"/>
                </a:solidFill>
                <a:latin typeface="Courier"/>
              </a:rPr>
              <a:t>("%d",&amp;</a:t>
            </a:r>
            <a:r>
              <a:rPr lang="en-US" altLang="zh-CN" sz="2400" dirty="0" err="1">
                <a:solidFill>
                  <a:srgbClr val="000000"/>
                </a:solidFill>
                <a:latin typeface="Courier"/>
              </a:rPr>
              <a:t>i</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a:latin typeface="Courier"/>
              </a:rPr>
              <a:t>upper(</a:t>
            </a:r>
            <a:r>
              <a:rPr lang="en-US" altLang="zh-CN" sz="2400" dirty="0" err="1">
                <a:latin typeface="Courier"/>
              </a:rPr>
              <a:t>ptr_weekday</a:t>
            </a:r>
            <a:r>
              <a:rPr lang="en-US" altLang="zh-CN" sz="2400" dirty="0">
                <a:latin typeface="Courier"/>
              </a:rPr>
              <a:t>, </a:t>
            </a:r>
            <a:r>
              <a:rPr lang="en-US" altLang="zh-CN" sz="2400" dirty="0" err="1">
                <a:latin typeface="Courier"/>
              </a:rPr>
              <a:t>i</a:t>
            </a:r>
            <a:r>
              <a:rPr lang="en-US" altLang="zh-CN" sz="2400" dirty="0">
                <a:latin typeface="Courier"/>
              </a:rPr>
              <a:t>, x);</a:t>
            </a:r>
            <a:endParaRPr lang="en-US" altLang="zh-CN" sz="2400" dirty="0">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printf</a:t>
            </a:r>
            <a:r>
              <a:rPr lang="en-US" altLang="zh-CN" sz="2400" dirty="0">
                <a:solidFill>
                  <a:srgbClr val="000000"/>
                </a:solidFill>
                <a:latin typeface="Courier"/>
              </a:rPr>
              <a:t>("%s\</a:t>
            </a:r>
            <a:r>
              <a:rPr lang="en-US" altLang="zh-CN" sz="2400" dirty="0" err="1">
                <a:solidFill>
                  <a:srgbClr val="000000"/>
                </a:solidFill>
                <a:latin typeface="Courier"/>
              </a:rPr>
              <a:t>n",x</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system("pause");}</a:t>
            </a:r>
            <a:endParaRPr lang="en-US" altLang="zh-CN" sz="2400" dirty="0">
              <a:solidFill>
                <a:srgbClr val="000000"/>
              </a:solidFill>
              <a:latin typeface="Courier"/>
            </a:endParaRPr>
          </a:p>
        </p:txBody>
      </p:sp>
      <p:sp>
        <p:nvSpPr>
          <p:cNvPr id="74756" name="TextBox 5"/>
          <p:cNvSpPr txBox="1">
            <a:spLocks noChangeArrowheads="1"/>
          </p:cNvSpPr>
          <p:nvPr/>
        </p:nvSpPr>
        <p:spPr bwMode="auto">
          <a:xfrm>
            <a:off x="4969859" y="26780"/>
            <a:ext cx="39286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2800" i="1" u="sng" dirty="0">
                <a:solidFill>
                  <a:srgbClr val="C00000"/>
                </a:solidFill>
              </a:rPr>
              <a:t>Example: </a:t>
            </a:r>
            <a:r>
              <a:rPr lang="zh-CN" altLang="en-US" sz="2800" dirty="0">
                <a:solidFill>
                  <a:srgbClr val="C00000"/>
                </a:solidFill>
              </a:rPr>
              <a:t>将二维数组里的单词变成大写</a:t>
            </a:r>
            <a:endParaRPr lang="zh-CN" altLang="en-US" sz="2800" dirty="0">
              <a:solidFill>
                <a:srgbClr val="C00000"/>
              </a:solidFill>
            </a:endParaRPr>
          </a:p>
        </p:txBody>
      </p:sp>
    </p:spTree>
  </p:cSld>
  <p:clrMapOvr>
    <a:masterClrMapping/>
  </p:clrMapOvr>
  <p:transition>
    <p:strips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75543" y="866775"/>
            <a:ext cx="533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1" fontAlgn="auto" hangingPunct="1">
              <a:spcBef>
                <a:spcPts val="0"/>
              </a:spcBef>
              <a:spcAft>
                <a:spcPts val="0"/>
              </a:spcAft>
            </a:pPr>
            <a:r>
              <a:rPr kumimoji="1" lang="zh-CN" altLang="en-US" sz="3200">
                <a:solidFill>
                  <a:srgbClr val="800000"/>
                </a:solidFill>
                <a:ea typeface="仿宋_GB2312" pitchFamily="49" charset="-122"/>
                <a:sym typeface="Symbol" panose="05050102010706020507" pitchFamily="18" charset="2"/>
              </a:rPr>
              <a:t>带参数的</a:t>
            </a:r>
            <a:r>
              <a:rPr kumimoji="1" lang="en-US" altLang="zh-CN" sz="3200">
                <a:solidFill>
                  <a:srgbClr val="800000"/>
                </a:solidFill>
                <a:ea typeface="仿宋_GB2312" pitchFamily="49" charset="-122"/>
                <a:sym typeface="Symbol" panose="05050102010706020507" pitchFamily="18" charset="2"/>
              </a:rPr>
              <a:t>main</a:t>
            </a:r>
            <a:r>
              <a:rPr kumimoji="1" lang="zh-CN" altLang="en-US" sz="3200">
                <a:solidFill>
                  <a:srgbClr val="800000"/>
                </a:solidFill>
                <a:ea typeface="仿宋_GB2312" pitchFamily="49" charset="-122"/>
                <a:sym typeface="Symbol" panose="05050102010706020507" pitchFamily="18" charset="2"/>
              </a:rPr>
              <a:t>函数</a:t>
            </a:r>
            <a:endParaRPr kumimoji="1" lang="en-US" altLang="zh-CN" sz="3200">
              <a:solidFill>
                <a:srgbClr val="800000"/>
              </a:solidFill>
              <a:ea typeface="仿宋_GB2312" pitchFamily="49" charset="-122"/>
              <a:sym typeface="Symbol" panose="05050102010706020507" pitchFamily="18" charset="2"/>
            </a:endParaRPr>
          </a:p>
        </p:txBody>
      </p:sp>
      <p:sp>
        <p:nvSpPr>
          <p:cNvPr id="705539" name="Text Box 3"/>
          <p:cNvSpPr txBox="1">
            <a:spLocks noChangeArrowheads="1"/>
          </p:cNvSpPr>
          <p:nvPr/>
        </p:nvSpPr>
        <p:spPr bwMode="auto">
          <a:xfrm>
            <a:off x="675543" y="1550988"/>
            <a:ext cx="8534400" cy="1631950"/>
          </a:xfrm>
          <a:prstGeom prst="rect">
            <a:avLst/>
          </a:prstGeom>
          <a:solidFill>
            <a:schemeClr val="accent5"/>
          </a:solidFill>
          <a:ln w="9525">
            <a:solidFill>
              <a:schemeClr val="bg2"/>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defRPr/>
            </a:pPr>
            <a:r>
              <a:rPr kumimoji="1" lang="en-US" altLang="zh-CN" sz="2800" dirty="0">
                <a:solidFill>
                  <a:srgbClr val="000000"/>
                </a:solidFill>
                <a:latin typeface="Times New Roman" panose="02020603050405020304" pitchFamily="18" charset="0"/>
              </a:rPr>
              <a:t>               </a:t>
            </a:r>
            <a:r>
              <a:rPr kumimoji="1" lang="en-US" altLang="zh-CN" sz="2800" dirty="0">
                <a:solidFill>
                  <a:srgbClr val="0000CC"/>
                </a:solidFill>
                <a:latin typeface="Times New Roman" panose="02020603050405020304" pitchFamily="18" charset="0"/>
              </a:rPr>
              <a:t>main</a:t>
            </a:r>
            <a:r>
              <a:rPr kumimoji="1" lang="zh-CN" altLang="en-US" sz="2800" dirty="0">
                <a:solidFill>
                  <a:srgbClr val="0000CC"/>
                </a:solidFill>
                <a:latin typeface="Times New Roman" panose="02020603050405020304" pitchFamily="18" charset="0"/>
              </a:rPr>
              <a:t>（</a:t>
            </a:r>
            <a:r>
              <a:rPr kumimoji="1" lang="en-US" altLang="zh-CN" sz="2800" dirty="0" err="1">
                <a:solidFill>
                  <a:srgbClr val="0000CC"/>
                </a:solidFill>
                <a:latin typeface="Times New Roman" panose="02020603050405020304" pitchFamily="18" charset="0"/>
              </a:rPr>
              <a:t>int</a:t>
            </a:r>
            <a:r>
              <a:rPr kumimoji="1" lang="en-US" altLang="zh-CN" sz="2800" dirty="0">
                <a:solidFill>
                  <a:srgbClr val="0000CC"/>
                </a:solidFill>
                <a:latin typeface="Times New Roman" panose="02020603050405020304" pitchFamily="18" charset="0"/>
              </a:rPr>
              <a:t> </a:t>
            </a:r>
            <a:r>
              <a:rPr kumimoji="1" lang="en-US" altLang="zh-CN" sz="2800" dirty="0" err="1">
                <a:solidFill>
                  <a:srgbClr val="0000CC"/>
                </a:solidFill>
                <a:latin typeface="Times New Roman" panose="02020603050405020304" pitchFamily="18" charset="0"/>
              </a:rPr>
              <a:t>argc</a:t>
            </a:r>
            <a:r>
              <a:rPr kumimoji="1" lang="en-US" altLang="zh-CN" sz="2800" dirty="0">
                <a:solidFill>
                  <a:srgbClr val="0000CC"/>
                </a:solidFill>
                <a:latin typeface="Times New Roman" panose="02020603050405020304" pitchFamily="18" charset="0"/>
              </a:rPr>
              <a:t>, char *</a:t>
            </a:r>
            <a:r>
              <a:rPr kumimoji="1" lang="en-US" altLang="zh-CN" sz="2800" dirty="0" err="1">
                <a:solidFill>
                  <a:srgbClr val="0000CC"/>
                </a:solidFill>
                <a:latin typeface="Times New Roman" panose="02020603050405020304" pitchFamily="18" charset="0"/>
              </a:rPr>
              <a:t>argv</a:t>
            </a:r>
            <a:r>
              <a:rPr kumimoji="1" lang="en-US" altLang="zh-CN" sz="2800" dirty="0">
                <a:solidFill>
                  <a:srgbClr val="0000CC"/>
                </a:solidFill>
                <a:latin typeface="Times New Roman" panose="02020603050405020304" pitchFamily="18" charset="0"/>
              </a:rPr>
              <a:t>[ ])</a:t>
            </a:r>
            <a:endParaRPr kumimoji="1" lang="en-US" altLang="zh-CN" sz="2800" dirty="0">
              <a:solidFill>
                <a:srgbClr val="0000CC"/>
              </a:solidFill>
              <a:latin typeface="Times New Roman" panose="02020603050405020304" pitchFamily="18" charset="0"/>
            </a:endParaRPr>
          </a:p>
          <a:p>
            <a:pPr eaLnBrk="1" fontAlgn="auto" hangingPunct="1">
              <a:spcBef>
                <a:spcPct val="20000"/>
              </a:spcBef>
              <a:spcAft>
                <a:spcPts val="0"/>
              </a:spcAft>
              <a:defRPr/>
            </a:pPr>
            <a:r>
              <a:rPr kumimoji="1" lang="en-US" altLang="zh-CN" sz="2800" dirty="0">
                <a:solidFill>
                  <a:srgbClr val="000000"/>
                </a:solidFill>
                <a:latin typeface="Times New Roman" panose="02020603050405020304" pitchFamily="18" charset="0"/>
              </a:rPr>
              <a:t> </a:t>
            </a:r>
            <a:r>
              <a:rPr kumimoji="1" lang="zh-CN" altLang="en-US" sz="2800" dirty="0">
                <a:solidFill>
                  <a:srgbClr val="000000"/>
                </a:solidFill>
                <a:latin typeface="Times New Roman" panose="02020603050405020304" pitchFamily="18" charset="0"/>
              </a:rPr>
              <a:t>其中：</a:t>
            </a:r>
            <a:r>
              <a:rPr kumimoji="1" lang="en-US" altLang="zh-CN" sz="2800" dirty="0" err="1">
                <a:solidFill>
                  <a:srgbClr val="000000"/>
                </a:solidFill>
                <a:latin typeface="Times New Roman" panose="02020603050405020304" pitchFamily="18" charset="0"/>
              </a:rPr>
              <a:t>argc</a:t>
            </a:r>
            <a:r>
              <a:rPr kumimoji="1" lang="en-US" altLang="zh-CN" sz="2800" dirty="0">
                <a:solidFill>
                  <a:srgbClr val="000000"/>
                </a:solidFill>
                <a:latin typeface="Times New Roman" panose="02020603050405020304" pitchFamily="18" charset="0"/>
              </a:rPr>
              <a:t>         </a:t>
            </a:r>
            <a:r>
              <a:rPr kumimoji="1" lang="zh-CN" altLang="en-US" sz="2800" dirty="0">
                <a:solidFill>
                  <a:srgbClr val="000000"/>
                </a:solidFill>
                <a:latin typeface="Times New Roman" panose="02020603050405020304" pitchFamily="18" charset="0"/>
              </a:rPr>
              <a:t>表示</a:t>
            </a:r>
            <a:r>
              <a:rPr lang="zh-CN" altLang="en-US" sz="2800" dirty="0">
                <a:solidFill>
                  <a:srgbClr val="000000">
                    <a:lumMod val="95000"/>
                    <a:lumOff val="5000"/>
                  </a:srgbClr>
                </a:solidFill>
                <a:latin typeface="宋体" panose="02010600030101010101" pitchFamily="2" charset="-122"/>
              </a:rPr>
              <a:t>命令行参数的个数 </a:t>
            </a:r>
            <a:endParaRPr kumimoji="1" lang="zh-CN" altLang="en-US" sz="2800" dirty="0">
              <a:solidFill>
                <a:srgbClr val="000000">
                  <a:lumMod val="95000"/>
                  <a:lumOff val="5000"/>
                </a:srgbClr>
              </a:solidFill>
              <a:latin typeface="Times New Roman" panose="02020603050405020304" pitchFamily="18" charset="0"/>
            </a:endParaRPr>
          </a:p>
          <a:p>
            <a:pPr eaLnBrk="1" fontAlgn="auto" hangingPunct="1">
              <a:spcBef>
                <a:spcPct val="20000"/>
              </a:spcBef>
              <a:spcAft>
                <a:spcPts val="0"/>
              </a:spcAft>
              <a:defRPr/>
            </a:pPr>
            <a:r>
              <a:rPr kumimoji="1" lang="zh-CN" altLang="en-US"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argv</a:t>
            </a:r>
            <a:r>
              <a:rPr kumimoji="1" lang="en-US" altLang="zh-CN" sz="2800" dirty="0">
                <a:solidFill>
                  <a:srgbClr val="000000"/>
                </a:solidFill>
                <a:latin typeface="Times New Roman" panose="02020603050405020304" pitchFamily="18" charset="0"/>
              </a:rPr>
              <a:t>[ ]     </a:t>
            </a:r>
            <a:r>
              <a:rPr kumimoji="1" lang="zh-CN" altLang="en-US" sz="2800" dirty="0">
                <a:solidFill>
                  <a:srgbClr val="000000"/>
                </a:solidFill>
                <a:latin typeface="Times New Roman" panose="02020603050405020304" pitchFamily="18" charset="0"/>
              </a:rPr>
              <a:t>表示</a:t>
            </a:r>
            <a:r>
              <a:rPr lang="zh-CN" altLang="en-US" sz="2800" dirty="0">
                <a:solidFill>
                  <a:srgbClr val="000000">
                    <a:lumMod val="95000"/>
                    <a:lumOff val="5000"/>
                  </a:srgbClr>
                </a:solidFill>
                <a:latin typeface="宋体" panose="02010600030101010101" pitchFamily="2" charset="-122"/>
              </a:rPr>
              <a:t>指向命令行参数的</a:t>
            </a:r>
            <a:r>
              <a:rPr lang="zh-CN" altLang="en-US" sz="3200" dirty="0">
                <a:solidFill>
                  <a:srgbClr val="C00000"/>
                </a:solidFill>
                <a:latin typeface="宋体" panose="02010600030101010101" pitchFamily="2" charset="-122"/>
              </a:rPr>
              <a:t>指针数组</a:t>
            </a:r>
            <a:endParaRPr kumimoji="1" lang="en-US" altLang="zh-CN" sz="2800" dirty="0">
              <a:solidFill>
                <a:srgbClr val="C00000"/>
              </a:solidFill>
              <a:latin typeface="Times New Roman" panose="02020603050405020304" pitchFamily="18" charset="0"/>
            </a:endParaRPr>
          </a:p>
        </p:txBody>
      </p:sp>
      <p:sp>
        <p:nvSpPr>
          <p:cNvPr id="705540" name="Text Box 4"/>
          <p:cNvSpPr txBox="1">
            <a:spLocks noChangeArrowheads="1"/>
          </p:cNvSpPr>
          <p:nvPr/>
        </p:nvSpPr>
        <p:spPr bwMode="auto">
          <a:xfrm>
            <a:off x="851390" y="3854451"/>
            <a:ext cx="806205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zh-CN" altLang="en-US" sz="2800" dirty="0">
                <a:solidFill>
                  <a:srgbClr val="000000"/>
                </a:solidFill>
                <a:latin typeface="宋体" panose="02010600030101010101" pitchFamily="2" charset="-122"/>
              </a:rPr>
              <a:t>使用命令行参数的一般形式：</a:t>
            </a:r>
            <a:endParaRPr lang="en-US" altLang="zh-CN" sz="2800" dirty="0">
              <a:solidFill>
                <a:srgbClr val="000000"/>
              </a:solidFill>
              <a:latin typeface="宋体" panose="02010600030101010101" pitchFamily="2" charset="-122"/>
            </a:endParaRPr>
          </a:p>
          <a:p>
            <a:pPr eaLnBrk="1" fontAlgn="auto" hangingPunct="1">
              <a:spcBef>
                <a:spcPct val="50000"/>
              </a:spcBef>
              <a:spcAft>
                <a:spcPts val="0"/>
              </a:spcAft>
            </a:pPr>
            <a:r>
              <a:rPr kumimoji="1" lang="zh-CN" altLang="en-US" sz="2800" dirty="0">
                <a:solidFill>
                  <a:srgbClr val="0000CC"/>
                </a:solidFill>
                <a:latin typeface="Times New Roman" panose="02020603050405020304" pitchFamily="18" charset="0"/>
              </a:rPr>
              <a:t>参数</a:t>
            </a:r>
            <a:r>
              <a:rPr kumimoji="1" lang="en-US" altLang="zh-CN" sz="2800" dirty="0">
                <a:solidFill>
                  <a:srgbClr val="0000CC"/>
                </a:solidFill>
                <a:latin typeface="Times New Roman" panose="02020603050405020304" pitchFamily="18" charset="0"/>
              </a:rPr>
              <a:t>0</a:t>
            </a:r>
            <a:r>
              <a:rPr kumimoji="1" lang="zh-CN" altLang="en-US" sz="2800" dirty="0">
                <a:solidFill>
                  <a:srgbClr val="0000CC"/>
                </a:solidFill>
                <a:latin typeface="Times New Roman" panose="02020603050405020304" pitchFamily="18" charset="0"/>
              </a:rPr>
              <a:t>：运行文件名 </a:t>
            </a:r>
            <a:r>
              <a:rPr lang="zh-CN" altLang="en-US" sz="2800" dirty="0">
                <a:solidFill>
                  <a:srgbClr val="FF0000"/>
                </a:solidFill>
                <a:latin typeface="宋体" panose="02010600030101010101" pitchFamily="2" charset="-122"/>
              </a:rPr>
              <a:t>参数1　参数2　</a:t>
            </a:r>
            <a:r>
              <a:rPr lang="zh-CN" altLang="en-US" sz="2800" dirty="0">
                <a:solidFill>
                  <a:srgbClr val="FF0000"/>
                </a:solidFill>
              </a:rPr>
              <a:t>……</a:t>
            </a:r>
            <a:r>
              <a:rPr lang="zh-CN" altLang="en-US" sz="2800" dirty="0">
                <a:solidFill>
                  <a:srgbClr val="FF0000"/>
                </a:solidFill>
                <a:latin typeface="宋体" panose="02010600030101010101" pitchFamily="2" charset="-122"/>
              </a:rPr>
              <a:t>　参数</a:t>
            </a:r>
            <a:r>
              <a:rPr lang="en-US" altLang="zh-CN" sz="2800" dirty="0">
                <a:solidFill>
                  <a:srgbClr val="FF0000"/>
                </a:solidFill>
                <a:latin typeface="宋体" panose="02010600030101010101" pitchFamily="2" charset="-122"/>
              </a:rPr>
              <a:t>n</a:t>
            </a:r>
            <a:endParaRPr lang="en-US" altLang="zh-CN" sz="2800" dirty="0">
              <a:solidFill>
                <a:srgbClr val="FF0000"/>
              </a:solidFill>
              <a:latin typeface="宋体" panose="02010600030101010101" pitchFamily="2" charset="-122"/>
            </a:endParaRPr>
          </a:p>
        </p:txBody>
      </p:sp>
      <p:sp>
        <p:nvSpPr>
          <p:cNvPr id="705541" name="Text Box 5"/>
          <p:cNvSpPr txBox="1">
            <a:spLocks noChangeArrowheads="1"/>
          </p:cNvSpPr>
          <p:nvPr/>
        </p:nvSpPr>
        <p:spPr bwMode="auto">
          <a:xfrm>
            <a:off x="4009292" y="54991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2400">
                <a:solidFill>
                  <a:srgbClr val="000000"/>
                </a:solidFill>
                <a:latin typeface="Times New Roman" panose="02020603050405020304" pitchFamily="18" charset="0"/>
              </a:rPr>
              <a:t>argv[1]</a:t>
            </a:r>
            <a:endParaRPr kumimoji="1" lang="en-US" altLang="zh-CN" sz="2400">
              <a:solidFill>
                <a:srgbClr val="000000"/>
              </a:solidFill>
              <a:latin typeface="Times New Roman" panose="02020603050405020304" pitchFamily="18" charset="0"/>
            </a:endParaRPr>
          </a:p>
        </p:txBody>
      </p:sp>
      <p:sp>
        <p:nvSpPr>
          <p:cNvPr id="705542" name="Line 6"/>
          <p:cNvSpPr>
            <a:spLocks noChangeShapeType="1"/>
          </p:cNvSpPr>
          <p:nvPr/>
        </p:nvSpPr>
        <p:spPr bwMode="auto">
          <a:xfrm flipV="1">
            <a:off x="4551484" y="5143500"/>
            <a:ext cx="0" cy="381000"/>
          </a:xfrm>
          <a:prstGeom prst="line">
            <a:avLst/>
          </a:prstGeom>
          <a:noFill/>
          <a:ln w="28575">
            <a:solidFill>
              <a:srgbClr val="FF505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05543" name="Text Box 7"/>
          <p:cNvSpPr txBox="1">
            <a:spLocks noChangeArrowheads="1"/>
          </p:cNvSpPr>
          <p:nvPr/>
        </p:nvSpPr>
        <p:spPr bwMode="auto">
          <a:xfrm>
            <a:off x="1465385" y="55245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2400">
                <a:solidFill>
                  <a:srgbClr val="000000"/>
                </a:solidFill>
                <a:latin typeface="Times New Roman" panose="02020603050405020304" pitchFamily="18" charset="0"/>
              </a:rPr>
              <a:t>argv[0]</a:t>
            </a:r>
            <a:endParaRPr kumimoji="1" lang="en-US" altLang="zh-CN" sz="2400" b="0">
              <a:solidFill>
                <a:srgbClr val="000000"/>
              </a:solidFill>
              <a:latin typeface="Times New Roman" panose="02020603050405020304" pitchFamily="18" charset="0"/>
            </a:endParaRPr>
          </a:p>
        </p:txBody>
      </p:sp>
      <p:sp>
        <p:nvSpPr>
          <p:cNvPr id="705544" name="Line 8"/>
          <p:cNvSpPr>
            <a:spLocks noChangeShapeType="1"/>
          </p:cNvSpPr>
          <p:nvPr/>
        </p:nvSpPr>
        <p:spPr bwMode="auto">
          <a:xfrm flipV="1">
            <a:off x="1781908" y="5143500"/>
            <a:ext cx="0" cy="381000"/>
          </a:xfrm>
          <a:prstGeom prst="line">
            <a:avLst/>
          </a:prstGeom>
          <a:noFill/>
          <a:ln w="28575">
            <a:solidFill>
              <a:srgbClr val="FF505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05545" name="Text Box 9"/>
          <p:cNvSpPr txBox="1">
            <a:spLocks noChangeArrowheads="1"/>
          </p:cNvSpPr>
          <p:nvPr/>
        </p:nvSpPr>
        <p:spPr bwMode="auto">
          <a:xfrm>
            <a:off x="5342792" y="54991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2400">
                <a:solidFill>
                  <a:srgbClr val="000000"/>
                </a:solidFill>
                <a:latin typeface="Times New Roman" panose="02020603050405020304" pitchFamily="18" charset="0"/>
              </a:rPr>
              <a:t>argv[2]</a:t>
            </a:r>
            <a:endParaRPr kumimoji="1" lang="en-US" altLang="zh-CN" sz="2400">
              <a:solidFill>
                <a:srgbClr val="000000"/>
              </a:solidFill>
              <a:latin typeface="Times New Roman" panose="02020603050405020304" pitchFamily="18" charset="0"/>
            </a:endParaRPr>
          </a:p>
        </p:txBody>
      </p:sp>
      <p:sp>
        <p:nvSpPr>
          <p:cNvPr id="705546" name="Line 10"/>
          <p:cNvSpPr>
            <a:spLocks noChangeShapeType="1"/>
          </p:cNvSpPr>
          <p:nvPr/>
        </p:nvSpPr>
        <p:spPr bwMode="auto">
          <a:xfrm flipV="1">
            <a:off x="5876192" y="5143500"/>
            <a:ext cx="0" cy="381000"/>
          </a:xfrm>
          <a:prstGeom prst="line">
            <a:avLst/>
          </a:prstGeom>
          <a:noFill/>
          <a:ln w="28575">
            <a:solidFill>
              <a:srgbClr val="FF505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05547" name="Text Box 11"/>
          <p:cNvSpPr txBox="1">
            <a:spLocks noChangeArrowheads="1"/>
          </p:cNvSpPr>
          <p:nvPr/>
        </p:nvSpPr>
        <p:spPr bwMode="auto">
          <a:xfrm>
            <a:off x="6485792" y="54991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2400">
                <a:solidFill>
                  <a:srgbClr val="000000"/>
                </a:solidFill>
                <a:latin typeface="Times New Roman" panose="02020603050405020304" pitchFamily="18" charset="0"/>
              </a:rPr>
              <a:t>argv[3]</a:t>
            </a:r>
            <a:endParaRPr kumimoji="1" lang="en-US" altLang="zh-CN" sz="2400">
              <a:solidFill>
                <a:srgbClr val="000000"/>
              </a:solidFill>
              <a:latin typeface="Times New Roman" panose="02020603050405020304" pitchFamily="18" charset="0"/>
            </a:endParaRPr>
          </a:p>
        </p:txBody>
      </p:sp>
      <p:sp>
        <p:nvSpPr>
          <p:cNvPr id="705548" name="Line 12"/>
          <p:cNvSpPr>
            <a:spLocks noChangeShapeType="1"/>
          </p:cNvSpPr>
          <p:nvPr/>
        </p:nvSpPr>
        <p:spPr bwMode="auto">
          <a:xfrm flipV="1">
            <a:off x="6934200" y="5143500"/>
            <a:ext cx="0" cy="381000"/>
          </a:xfrm>
          <a:prstGeom prst="line">
            <a:avLst/>
          </a:prstGeom>
          <a:noFill/>
          <a:ln w="28575">
            <a:solidFill>
              <a:srgbClr val="FF505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05549" name="Text Box 13"/>
          <p:cNvSpPr txBox="1">
            <a:spLocks noChangeArrowheads="1"/>
          </p:cNvSpPr>
          <p:nvPr/>
        </p:nvSpPr>
        <p:spPr bwMode="auto">
          <a:xfrm>
            <a:off x="7628792" y="54991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kumimoji="1" lang="en-US" altLang="zh-CN" sz="2400" dirty="0" err="1">
                <a:solidFill>
                  <a:srgbClr val="000000"/>
                </a:solidFill>
                <a:latin typeface="Times New Roman" panose="02020603050405020304" pitchFamily="18" charset="0"/>
              </a:rPr>
              <a:t>argv</a:t>
            </a:r>
            <a:r>
              <a:rPr kumimoji="1" lang="en-US" altLang="zh-CN" sz="2400" dirty="0">
                <a:solidFill>
                  <a:srgbClr val="000000"/>
                </a:solidFill>
                <a:latin typeface="Times New Roman" panose="02020603050405020304" pitchFamily="18" charset="0"/>
              </a:rPr>
              <a:t>[4]</a:t>
            </a:r>
            <a:endParaRPr kumimoji="1" lang="en-US" altLang="zh-CN" sz="2400" dirty="0">
              <a:solidFill>
                <a:srgbClr val="000000"/>
              </a:solidFill>
              <a:latin typeface="Times New Roman" panose="02020603050405020304" pitchFamily="18" charset="0"/>
            </a:endParaRPr>
          </a:p>
        </p:txBody>
      </p:sp>
      <p:sp>
        <p:nvSpPr>
          <p:cNvPr id="705550" name="Line 14"/>
          <p:cNvSpPr>
            <a:spLocks noChangeShapeType="1"/>
          </p:cNvSpPr>
          <p:nvPr/>
        </p:nvSpPr>
        <p:spPr bwMode="auto">
          <a:xfrm flipV="1">
            <a:off x="8162192" y="5146675"/>
            <a:ext cx="0" cy="381000"/>
          </a:xfrm>
          <a:prstGeom prst="line">
            <a:avLst/>
          </a:prstGeom>
          <a:noFill/>
          <a:ln w="28575">
            <a:solidFill>
              <a:srgbClr val="FF5050"/>
            </a:solidFill>
            <a:rou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75791" name="Slide Number Placeholder 1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86BE095B-5A23-47D0-8592-EE2CFE319C95}" type="slidenum">
              <a:rPr lang="zh-CN" altLang="en-US" b="0">
                <a:solidFill>
                  <a:srgbClr val="000000"/>
                </a:solidFill>
              </a:rPr>
            </a:fld>
            <a:endParaRPr lang="zh-CN" altLang="en-US" b="0">
              <a:solidFill>
                <a:srgbClr val="000000"/>
              </a:solidFill>
            </a:endParaRPr>
          </a:p>
        </p:txBody>
      </p:sp>
      <p:sp>
        <p:nvSpPr>
          <p:cNvPr id="76816" name="矩形 1"/>
          <p:cNvSpPr>
            <a:spLocks noChangeArrowheads="1"/>
          </p:cNvSpPr>
          <p:nvPr/>
        </p:nvSpPr>
        <p:spPr bwMode="auto">
          <a:xfrm>
            <a:off x="537243" y="3294063"/>
            <a:ext cx="7758855" cy="51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1" fontAlgn="auto" hangingPunct="1">
              <a:lnSpc>
                <a:spcPts val="3800"/>
              </a:lnSpc>
              <a:spcBef>
                <a:spcPts val="0"/>
              </a:spcBef>
              <a:spcAft>
                <a:spcPts val="0"/>
              </a:spcAft>
            </a:pPr>
            <a:r>
              <a:rPr lang="zh-CN" altLang="en-US" sz="2800">
                <a:solidFill>
                  <a:srgbClr val="000000"/>
                </a:solidFill>
                <a:latin typeface="宋体" panose="02010600030101010101" pitchFamily="2" charset="-122"/>
              </a:rPr>
              <a:t>运行时，可使用</a:t>
            </a:r>
            <a:r>
              <a:rPr lang="zh-CN" altLang="en-US" sz="2800">
                <a:latin typeface="宋体" panose="02010600030101010101" pitchFamily="2" charset="-122"/>
              </a:rPr>
              <a:t>命令行参数</a:t>
            </a:r>
            <a:r>
              <a:rPr lang="zh-CN" altLang="en-US" sz="2800">
                <a:solidFill>
                  <a:srgbClr val="000000"/>
                </a:solidFill>
                <a:latin typeface="宋体" panose="02010600030101010101" pitchFamily="2" charset="-122"/>
              </a:rPr>
              <a:t>向主程序传递参数。</a:t>
            </a:r>
            <a:endParaRPr lang="zh-CN" altLang="en-US" sz="2800">
              <a:solidFill>
                <a:srgbClr val="000000"/>
              </a:solidFill>
              <a:latin typeface="宋体" panose="02010600030101010101" pitchFamily="2" charset="-122"/>
            </a:endParaRPr>
          </a:p>
        </p:txBody>
      </p:sp>
      <p:sp>
        <p:nvSpPr>
          <p:cNvPr id="17" name="矩形 1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05540"/>
                                        </p:tgtEl>
                                        <p:attrNameLst>
                                          <p:attrName>style.visibility</p:attrName>
                                        </p:attrNameLst>
                                      </p:cBhvr>
                                      <p:to>
                                        <p:strVal val="visible"/>
                                      </p:to>
                                    </p:set>
                                    <p:animEffect transition="in" filter="box(in)">
                                      <p:cBhvr>
                                        <p:cTn id="15" dur="500"/>
                                        <p:tgtEl>
                                          <p:spTgt spid="70554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705543"/>
                                        </p:tgtEl>
                                        <p:attrNameLst>
                                          <p:attrName>style.visibility</p:attrName>
                                        </p:attrNameLst>
                                      </p:cBhvr>
                                      <p:to>
                                        <p:strVal val="visible"/>
                                      </p:to>
                                    </p:set>
                                    <p:animEffect transition="in" filter="box(out)">
                                      <p:cBhvr>
                                        <p:cTn id="20" dur="500"/>
                                        <p:tgtEl>
                                          <p:spTgt spid="705543"/>
                                        </p:tgtEl>
                                      </p:cBhvr>
                                    </p:animEffect>
                                  </p:childTnLst>
                                </p:cTn>
                              </p:par>
                            </p:childTnLst>
                          </p:cTn>
                        </p:par>
                        <p:par>
                          <p:cTn id="21" fill="hold">
                            <p:stCondLst>
                              <p:cond delay="500"/>
                            </p:stCondLst>
                            <p:childTnLst>
                              <p:par>
                                <p:cTn id="22" presetID="17" presetClass="entr" presetSubtype="4" fill="hold" grpId="0" nodeType="afterEffect">
                                  <p:stCondLst>
                                    <p:cond delay="0"/>
                                  </p:stCondLst>
                                  <p:childTnLst>
                                    <p:set>
                                      <p:cBhvr>
                                        <p:cTn id="23" dur="1" fill="hold">
                                          <p:stCondLst>
                                            <p:cond delay="0"/>
                                          </p:stCondLst>
                                        </p:cTn>
                                        <p:tgtEl>
                                          <p:spTgt spid="705544"/>
                                        </p:tgtEl>
                                        <p:attrNameLst>
                                          <p:attrName>style.visibility</p:attrName>
                                        </p:attrNameLst>
                                      </p:cBhvr>
                                      <p:to>
                                        <p:strVal val="visible"/>
                                      </p:to>
                                    </p:set>
                                    <p:anim calcmode="lin" valueType="num">
                                      <p:cBhvr>
                                        <p:cTn id="24" dur="500" fill="hold"/>
                                        <p:tgtEl>
                                          <p:spTgt spid="705544"/>
                                        </p:tgtEl>
                                        <p:attrNameLst>
                                          <p:attrName>ppt_x</p:attrName>
                                        </p:attrNameLst>
                                      </p:cBhvr>
                                      <p:tavLst>
                                        <p:tav tm="0">
                                          <p:val>
                                            <p:strVal val="#ppt_x"/>
                                          </p:val>
                                        </p:tav>
                                        <p:tav tm="100000">
                                          <p:val>
                                            <p:strVal val="#ppt_x"/>
                                          </p:val>
                                        </p:tav>
                                      </p:tavLst>
                                    </p:anim>
                                    <p:anim calcmode="lin" valueType="num">
                                      <p:cBhvr>
                                        <p:cTn id="25" dur="500" fill="hold"/>
                                        <p:tgtEl>
                                          <p:spTgt spid="705544"/>
                                        </p:tgtEl>
                                        <p:attrNameLst>
                                          <p:attrName>ppt_y</p:attrName>
                                        </p:attrNameLst>
                                      </p:cBhvr>
                                      <p:tavLst>
                                        <p:tav tm="0">
                                          <p:val>
                                            <p:strVal val="#ppt_y+#ppt_h/2"/>
                                          </p:val>
                                        </p:tav>
                                        <p:tav tm="100000">
                                          <p:val>
                                            <p:strVal val="#ppt_y"/>
                                          </p:val>
                                        </p:tav>
                                      </p:tavLst>
                                    </p:anim>
                                    <p:anim calcmode="lin" valueType="num">
                                      <p:cBhvr>
                                        <p:cTn id="26" dur="500" fill="hold"/>
                                        <p:tgtEl>
                                          <p:spTgt spid="705544"/>
                                        </p:tgtEl>
                                        <p:attrNameLst>
                                          <p:attrName>ppt_w</p:attrName>
                                        </p:attrNameLst>
                                      </p:cBhvr>
                                      <p:tavLst>
                                        <p:tav tm="0">
                                          <p:val>
                                            <p:strVal val="#ppt_w"/>
                                          </p:val>
                                        </p:tav>
                                        <p:tav tm="100000">
                                          <p:val>
                                            <p:strVal val="#ppt_w"/>
                                          </p:val>
                                        </p:tav>
                                      </p:tavLst>
                                    </p:anim>
                                    <p:anim calcmode="lin" valueType="num">
                                      <p:cBhvr>
                                        <p:cTn id="27" dur="500" fill="hold"/>
                                        <p:tgtEl>
                                          <p:spTgt spid="705544"/>
                                        </p:tgtEl>
                                        <p:attrNameLst>
                                          <p:attrName>ppt_h</p:attrName>
                                        </p:attrNameLst>
                                      </p:cBhvr>
                                      <p:tavLst>
                                        <p:tav tm="0">
                                          <p:val>
                                            <p:fltVal val="0"/>
                                          </p:val>
                                        </p:tav>
                                        <p:tav tm="100000">
                                          <p:val>
                                            <p:strVal val="#ppt_h"/>
                                          </p:val>
                                        </p:tav>
                                      </p:tavLst>
                                    </p:anim>
                                  </p:childTnLst>
                                </p:cTn>
                              </p:par>
                            </p:childTnLst>
                          </p:cTn>
                        </p:par>
                        <p:par>
                          <p:cTn id="28" fill="hold">
                            <p:stCondLst>
                              <p:cond delay="1000"/>
                            </p:stCondLst>
                            <p:childTnLst>
                              <p:par>
                                <p:cTn id="29" presetID="4" presetClass="entr" presetSubtype="32" fill="hold" grpId="0" nodeType="afterEffect">
                                  <p:stCondLst>
                                    <p:cond delay="0"/>
                                  </p:stCondLst>
                                  <p:childTnLst>
                                    <p:set>
                                      <p:cBhvr>
                                        <p:cTn id="30" dur="1" fill="hold">
                                          <p:stCondLst>
                                            <p:cond delay="0"/>
                                          </p:stCondLst>
                                        </p:cTn>
                                        <p:tgtEl>
                                          <p:spTgt spid="705541"/>
                                        </p:tgtEl>
                                        <p:attrNameLst>
                                          <p:attrName>style.visibility</p:attrName>
                                        </p:attrNameLst>
                                      </p:cBhvr>
                                      <p:to>
                                        <p:strVal val="visible"/>
                                      </p:to>
                                    </p:set>
                                    <p:animEffect transition="in" filter="box(out)">
                                      <p:cBhvr>
                                        <p:cTn id="31" dur="500"/>
                                        <p:tgtEl>
                                          <p:spTgt spid="705541"/>
                                        </p:tgtEl>
                                      </p:cBhvr>
                                    </p:animEffect>
                                  </p:childTnLst>
                                </p:cTn>
                              </p:par>
                            </p:childTnLst>
                          </p:cTn>
                        </p:par>
                        <p:par>
                          <p:cTn id="32" fill="hold">
                            <p:stCondLst>
                              <p:cond delay="1500"/>
                            </p:stCondLst>
                            <p:childTnLst>
                              <p:par>
                                <p:cTn id="33" presetID="17" presetClass="entr" presetSubtype="4" fill="hold" grpId="0" nodeType="afterEffect">
                                  <p:stCondLst>
                                    <p:cond delay="0"/>
                                  </p:stCondLst>
                                  <p:childTnLst>
                                    <p:set>
                                      <p:cBhvr>
                                        <p:cTn id="34" dur="1" fill="hold">
                                          <p:stCondLst>
                                            <p:cond delay="0"/>
                                          </p:stCondLst>
                                        </p:cTn>
                                        <p:tgtEl>
                                          <p:spTgt spid="705542"/>
                                        </p:tgtEl>
                                        <p:attrNameLst>
                                          <p:attrName>style.visibility</p:attrName>
                                        </p:attrNameLst>
                                      </p:cBhvr>
                                      <p:to>
                                        <p:strVal val="visible"/>
                                      </p:to>
                                    </p:set>
                                    <p:anim calcmode="lin" valueType="num">
                                      <p:cBhvr>
                                        <p:cTn id="35" dur="500" fill="hold"/>
                                        <p:tgtEl>
                                          <p:spTgt spid="705542"/>
                                        </p:tgtEl>
                                        <p:attrNameLst>
                                          <p:attrName>ppt_x</p:attrName>
                                        </p:attrNameLst>
                                      </p:cBhvr>
                                      <p:tavLst>
                                        <p:tav tm="0">
                                          <p:val>
                                            <p:strVal val="#ppt_x"/>
                                          </p:val>
                                        </p:tav>
                                        <p:tav tm="100000">
                                          <p:val>
                                            <p:strVal val="#ppt_x"/>
                                          </p:val>
                                        </p:tav>
                                      </p:tavLst>
                                    </p:anim>
                                    <p:anim calcmode="lin" valueType="num">
                                      <p:cBhvr>
                                        <p:cTn id="36" dur="500" fill="hold"/>
                                        <p:tgtEl>
                                          <p:spTgt spid="705542"/>
                                        </p:tgtEl>
                                        <p:attrNameLst>
                                          <p:attrName>ppt_y</p:attrName>
                                        </p:attrNameLst>
                                      </p:cBhvr>
                                      <p:tavLst>
                                        <p:tav tm="0">
                                          <p:val>
                                            <p:strVal val="#ppt_y+#ppt_h/2"/>
                                          </p:val>
                                        </p:tav>
                                        <p:tav tm="100000">
                                          <p:val>
                                            <p:strVal val="#ppt_y"/>
                                          </p:val>
                                        </p:tav>
                                      </p:tavLst>
                                    </p:anim>
                                    <p:anim calcmode="lin" valueType="num">
                                      <p:cBhvr>
                                        <p:cTn id="37" dur="500" fill="hold"/>
                                        <p:tgtEl>
                                          <p:spTgt spid="705542"/>
                                        </p:tgtEl>
                                        <p:attrNameLst>
                                          <p:attrName>ppt_w</p:attrName>
                                        </p:attrNameLst>
                                      </p:cBhvr>
                                      <p:tavLst>
                                        <p:tav tm="0">
                                          <p:val>
                                            <p:strVal val="#ppt_w"/>
                                          </p:val>
                                        </p:tav>
                                        <p:tav tm="100000">
                                          <p:val>
                                            <p:strVal val="#ppt_w"/>
                                          </p:val>
                                        </p:tav>
                                      </p:tavLst>
                                    </p:anim>
                                    <p:anim calcmode="lin" valueType="num">
                                      <p:cBhvr>
                                        <p:cTn id="38" dur="500" fill="hold"/>
                                        <p:tgtEl>
                                          <p:spTgt spid="705542"/>
                                        </p:tgtEl>
                                        <p:attrNameLst>
                                          <p:attrName>ppt_h</p:attrName>
                                        </p:attrNameLst>
                                      </p:cBhvr>
                                      <p:tavLst>
                                        <p:tav tm="0">
                                          <p:val>
                                            <p:fltVal val="0"/>
                                          </p:val>
                                        </p:tav>
                                        <p:tav tm="100000">
                                          <p:val>
                                            <p:strVal val="#ppt_h"/>
                                          </p:val>
                                        </p:tav>
                                      </p:tavLst>
                                    </p:anim>
                                  </p:childTnLst>
                                </p:cTn>
                              </p:par>
                            </p:childTnLst>
                          </p:cTn>
                        </p:par>
                        <p:par>
                          <p:cTn id="39" fill="hold">
                            <p:stCondLst>
                              <p:cond delay="2000"/>
                            </p:stCondLst>
                            <p:childTnLst>
                              <p:par>
                                <p:cTn id="40" presetID="4" presetClass="entr" presetSubtype="32" fill="hold" grpId="0" nodeType="afterEffect">
                                  <p:stCondLst>
                                    <p:cond delay="0"/>
                                  </p:stCondLst>
                                  <p:childTnLst>
                                    <p:set>
                                      <p:cBhvr>
                                        <p:cTn id="41" dur="1" fill="hold">
                                          <p:stCondLst>
                                            <p:cond delay="0"/>
                                          </p:stCondLst>
                                        </p:cTn>
                                        <p:tgtEl>
                                          <p:spTgt spid="705545"/>
                                        </p:tgtEl>
                                        <p:attrNameLst>
                                          <p:attrName>style.visibility</p:attrName>
                                        </p:attrNameLst>
                                      </p:cBhvr>
                                      <p:to>
                                        <p:strVal val="visible"/>
                                      </p:to>
                                    </p:set>
                                    <p:animEffect transition="in" filter="box(out)">
                                      <p:cBhvr>
                                        <p:cTn id="42" dur="500"/>
                                        <p:tgtEl>
                                          <p:spTgt spid="705545"/>
                                        </p:tgtEl>
                                      </p:cBhvr>
                                    </p:animEffect>
                                  </p:childTnLst>
                                </p:cTn>
                              </p:par>
                            </p:childTnLst>
                          </p:cTn>
                        </p:par>
                        <p:par>
                          <p:cTn id="43" fill="hold">
                            <p:stCondLst>
                              <p:cond delay="2500"/>
                            </p:stCondLst>
                            <p:childTnLst>
                              <p:par>
                                <p:cTn id="44" presetID="17" presetClass="entr" presetSubtype="4" fill="hold" grpId="0" nodeType="afterEffect">
                                  <p:stCondLst>
                                    <p:cond delay="0"/>
                                  </p:stCondLst>
                                  <p:childTnLst>
                                    <p:set>
                                      <p:cBhvr>
                                        <p:cTn id="45" dur="1" fill="hold">
                                          <p:stCondLst>
                                            <p:cond delay="0"/>
                                          </p:stCondLst>
                                        </p:cTn>
                                        <p:tgtEl>
                                          <p:spTgt spid="705546"/>
                                        </p:tgtEl>
                                        <p:attrNameLst>
                                          <p:attrName>style.visibility</p:attrName>
                                        </p:attrNameLst>
                                      </p:cBhvr>
                                      <p:to>
                                        <p:strVal val="visible"/>
                                      </p:to>
                                    </p:set>
                                    <p:anim calcmode="lin" valueType="num">
                                      <p:cBhvr>
                                        <p:cTn id="46" dur="500" fill="hold"/>
                                        <p:tgtEl>
                                          <p:spTgt spid="705546"/>
                                        </p:tgtEl>
                                        <p:attrNameLst>
                                          <p:attrName>ppt_x</p:attrName>
                                        </p:attrNameLst>
                                      </p:cBhvr>
                                      <p:tavLst>
                                        <p:tav tm="0">
                                          <p:val>
                                            <p:strVal val="#ppt_x"/>
                                          </p:val>
                                        </p:tav>
                                        <p:tav tm="100000">
                                          <p:val>
                                            <p:strVal val="#ppt_x"/>
                                          </p:val>
                                        </p:tav>
                                      </p:tavLst>
                                    </p:anim>
                                    <p:anim calcmode="lin" valueType="num">
                                      <p:cBhvr>
                                        <p:cTn id="47" dur="500" fill="hold"/>
                                        <p:tgtEl>
                                          <p:spTgt spid="705546"/>
                                        </p:tgtEl>
                                        <p:attrNameLst>
                                          <p:attrName>ppt_y</p:attrName>
                                        </p:attrNameLst>
                                      </p:cBhvr>
                                      <p:tavLst>
                                        <p:tav tm="0">
                                          <p:val>
                                            <p:strVal val="#ppt_y+#ppt_h/2"/>
                                          </p:val>
                                        </p:tav>
                                        <p:tav tm="100000">
                                          <p:val>
                                            <p:strVal val="#ppt_y"/>
                                          </p:val>
                                        </p:tav>
                                      </p:tavLst>
                                    </p:anim>
                                    <p:anim calcmode="lin" valueType="num">
                                      <p:cBhvr>
                                        <p:cTn id="48" dur="500" fill="hold"/>
                                        <p:tgtEl>
                                          <p:spTgt spid="705546"/>
                                        </p:tgtEl>
                                        <p:attrNameLst>
                                          <p:attrName>ppt_w</p:attrName>
                                        </p:attrNameLst>
                                      </p:cBhvr>
                                      <p:tavLst>
                                        <p:tav tm="0">
                                          <p:val>
                                            <p:strVal val="#ppt_w"/>
                                          </p:val>
                                        </p:tav>
                                        <p:tav tm="100000">
                                          <p:val>
                                            <p:strVal val="#ppt_w"/>
                                          </p:val>
                                        </p:tav>
                                      </p:tavLst>
                                    </p:anim>
                                    <p:anim calcmode="lin" valueType="num">
                                      <p:cBhvr>
                                        <p:cTn id="49" dur="500" fill="hold"/>
                                        <p:tgtEl>
                                          <p:spTgt spid="705546"/>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4" presetClass="entr" presetSubtype="32" fill="hold" grpId="0" nodeType="afterEffect">
                                  <p:stCondLst>
                                    <p:cond delay="0"/>
                                  </p:stCondLst>
                                  <p:childTnLst>
                                    <p:set>
                                      <p:cBhvr>
                                        <p:cTn id="52" dur="1" fill="hold">
                                          <p:stCondLst>
                                            <p:cond delay="0"/>
                                          </p:stCondLst>
                                        </p:cTn>
                                        <p:tgtEl>
                                          <p:spTgt spid="705547"/>
                                        </p:tgtEl>
                                        <p:attrNameLst>
                                          <p:attrName>style.visibility</p:attrName>
                                        </p:attrNameLst>
                                      </p:cBhvr>
                                      <p:to>
                                        <p:strVal val="visible"/>
                                      </p:to>
                                    </p:set>
                                    <p:animEffect transition="in" filter="box(out)">
                                      <p:cBhvr>
                                        <p:cTn id="53" dur="500"/>
                                        <p:tgtEl>
                                          <p:spTgt spid="705547"/>
                                        </p:tgtEl>
                                      </p:cBhvr>
                                    </p:animEffect>
                                  </p:childTnLst>
                                </p:cTn>
                              </p:par>
                            </p:childTnLst>
                          </p:cTn>
                        </p:par>
                        <p:par>
                          <p:cTn id="54" fill="hold">
                            <p:stCondLst>
                              <p:cond delay="3500"/>
                            </p:stCondLst>
                            <p:childTnLst>
                              <p:par>
                                <p:cTn id="55" presetID="17" presetClass="entr" presetSubtype="4" fill="hold" grpId="0" nodeType="afterEffect">
                                  <p:stCondLst>
                                    <p:cond delay="0"/>
                                  </p:stCondLst>
                                  <p:childTnLst>
                                    <p:set>
                                      <p:cBhvr>
                                        <p:cTn id="56" dur="1" fill="hold">
                                          <p:stCondLst>
                                            <p:cond delay="0"/>
                                          </p:stCondLst>
                                        </p:cTn>
                                        <p:tgtEl>
                                          <p:spTgt spid="705548"/>
                                        </p:tgtEl>
                                        <p:attrNameLst>
                                          <p:attrName>style.visibility</p:attrName>
                                        </p:attrNameLst>
                                      </p:cBhvr>
                                      <p:to>
                                        <p:strVal val="visible"/>
                                      </p:to>
                                    </p:set>
                                    <p:anim calcmode="lin" valueType="num">
                                      <p:cBhvr>
                                        <p:cTn id="57" dur="500" fill="hold"/>
                                        <p:tgtEl>
                                          <p:spTgt spid="705548"/>
                                        </p:tgtEl>
                                        <p:attrNameLst>
                                          <p:attrName>ppt_x</p:attrName>
                                        </p:attrNameLst>
                                      </p:cBhvr>
                                      <p:tavLst>
                                        <p:tav tm="0">
                                          <p:val>
                                            <p:strVal val="#ppt_x"/>
                                          </p:val>
                                        </p:tav>
                                        <p:tav tm="100000">
                                          <p:val>
                                            <p:strVal val="#ppt_x"/>
                                          </p:val>
                                        </p:tav>
                                      </p:tavLst>
                                    </p:anim>
                                    <p:anim calcmode="lin" valueType="num">
                                      <p:cBhvr>
                                        <p:cTn id="58" dur="500" fill="hold"/>
                                        <p:tgtEl>
                                          <p:spTgt spid="705548"/>
                                        </p:tgtEl>
                                        <p:attrNameLst>
                                          <p:attrName>ppt_y</p:attrName>
                                        </p:attrNameLst>
                                      </p:cBhvr>
                                      <p:tavLst>
                                        <p:tav tm="0">
                                          <p:val>
                                            <p:strVal val="#ppt_y+#ppt_h/2"/>
                                          </p:val>
                                        </p:tav>
                                        <p:tav tm="100000">
                                          <p:val>
                                            <p:strVal val="#ppt_y"/>
                                          </p:val>
                                        </p:tav>
                                      </p:tavLst>
                                    </p:anim>
                                    <p:anim calcmode="lin" valueType="num">
                                      <p:cBhvr>
                                        <p:cTn id="59" dur="500" fill="hold"/>
                                        <p:tgtEl>
                                          <p:spTgt spid="705548"/>
                                        </p:tgtEl>
                                        <p:attrNameLst>
                                          <p:attrName>ppt_w</p:attrName>
                                        </p:attrNameLst>
                                      </p:cBhvr>
                                      <p:tavLst>
                                        <p:tav tm="0">
                                          <p:val>
                                            <p:strVal val="#ppt_w"/>
                                          </p:val>
                                        </p:tav>
                                        <p:tav tm="100000">
                                          <p:val>
                                            <p:strVal val="#ppt_w"/>
                                          </p:val>
                                        </p:tav>
                                      </p:tavLst>
                                    </p:anim>
                                    <p:anim calcmode="lin" valueType="num">
                                      <p:cBhvr>
                                        <p:cTn id="60" dur="500" fill="hold"/>
                                        <p:tgtEl>
                                          <p:spTgt spid="705548"/>
                                        </p:tgtEl>
                                        <p:attrNameLst>
                                          <p:attrName>ppt_h</p:attrName>
                                        </p:attrNameLst>
                                      </p:cBhvr>
                                      <p:tavLst>
                                        <p:tav tm="0">
                                          <p:val>
                                            <p:fltVal val="0"/>
                                          </p:val>
                                        </p:tav>
                                        <p:tav tm="100000">
                                          <p:val>
                                            <p:strVal val="#ppt_h"/>
                                          </p:val>
                                        </p:tav>
                                      </p:tavLst>
                                    </p:anim>
                                  </p:childTnLst>
                                </p:cTn>
                              </p:par>
                            </p:childTnLst>
                          </p:cTn>
                        </p:par>
                        <p:par>
                          <p:cTn id="61" fill="hold">
                            <p:stCondLst>
                              <p:cond delay="4000"/>
                            </p:stCondLst>
                            <p:childTnLst>
                              <p:par>
                                <p:cTn id="62" presetID="4" presetClass="entr" presetSubtype="32" fill="hold" grpId="0" nodeType="afterEffect">
                                  <p:stCondLst>
                                    <p:cond delay="0"/>
                                  </p:stCondLst>
                                  <p:childTnLst>
                                    <p:set>
                                      <p:cBhvr>
                                        <p:cTn id="63" dur="1" fill="hold">
                                          <p:stCondLst>
                                            <p:cond delay="0"/>
                                          </p:stCondLst>
                                        </p:cTn>
                                        <p:tgtEl>
                                          <p:spTgt spid="705549"/>
                                        </p:tgtEl>
                                        <p:attrNameLst>
                                          <p:attrName>style.visibility</p:attrName>
                                        </p:attrNameLst>
                                      </p:cBhvr>
                                      <p:to>
                                        <p:strVal val="visible"/>
                                      </p:to>
                                    </p:set>
                                    <p:animEffect transition="in" filter="box(out)">
                                      <p:cBhvr>
                                        <p:cTn id="64" dur="500"/>
                                        <p:tgtEl>
                                          <p:spTgt spid="705549"/>
                                        </p:tgtEl>
                                      </p:cBhvr>
                                    </p:animEffect>
                                  </p:childTnLst>
                                </p:cTn>
                              </p:par>
                            </p:childTnLst>
                          </p:cTn>
                        </p:par>
                        <p:par>
                          <p:cTn id="65" fill="hold">
                            <p:stCondLst>
                              <p:cond delay="4500"/>
                            </p:stCondLst>
                            <p:childTnLst>
                              <p:par>
                                <p:cTn id="66" presetID="17" presetClass="entr" presetSubtype="4" fill="hold" grpId="0" nodeType="afterEffect">
                                  <p:stCondLst>
                                    <p:cond delay="0"/>
                                  </p:stCondLst>
                                  <p:childTnLst>
                                    <p:set>
                                      <p:cBhvr>
                                        <p:cTn id="67" dur="1" fill="hold">
                                          <p:stCondLst>
                                            <p:cond delay="0"/>
                                          </p:stCondLst>
                                        </p:cTn>
                                        <p:tgtEl>
                                          <p:spTgt spid="705550"/>
                                        </p:tgtEl>
                                        <p:attrNameLst>
                                          <p:attrName>style.visibility</p:attrName>
                                        </p:attrNameLst>
                                      </p:cBhvr>
                                      <p:to>
                                        <p:strVal val="visible"/>
                                      </p:to>
                                    </p:set>
                                    <p:anim calcmode="lin" valueType="num">
                                      <p:cBhvr>
                                        <p:cTn id="68" dur="500" fill="hold"/>
                                        <p:tgtEl>
                                          <p:spTgt spid="705550"/>
                                        </p:tgtEl>
                                        <p:attrNameLst>
                                          <p:attrName>ppt_x</p:attrName>
                                        </p:attrNameLst>
                                      </p:cBhvr>
                                      <p:tavLst>
                                        <p:tav tm="0">
                                          <p:val>
                                            <p:strVal val="#ppt_x"/>
                                          </p:val>
                                        </p:tav>
                                        <p:tav tm="100000">
                                          <p:val>
                                            <p:strVal val="#ppt_x"/>
                                          </p:val>
                                        </p:tav>
                                      </p:tavLst>
                                    </p:anim>
                                    <p:anim calcmode="lin" valueType="num">
                                      <p:cBhvr>
                                        <p:cTn id="69" dur="500" fill="hold"/>
                                        <p:tgtEl>
                                          <p:spTgt spid="705550"/>
                                        </p:tgtEl>
                                        <p:attrNameLst>
                                          <p:attrName>ppt_y</p:attrName>
                                        </p:attrNameLst>
                                      </p:cBhvr>
                                      <p:tavLst>
                                        <p:tav tm="0">
                                          <p:val>
                                            <p:strVal val="#ppt_y+#ppt_h/2"/>
                                          </p:val>
                                        </p:tav>
                                        <p:tav tm="100000">
                                          <p:val>
                                            <p:strVal val="#ppt_y"/>
                                          </p:val>
                                        </p:tav>
                                      </p:tavLst>
                                    </p:anim>
                                    <p:anim calcmode="lin" valueType="num">
                                      <p:cBhvr>
                                        <p:cTn id="70" dur="500" fill="hold"/>
                                        <p:tgtEl>
                                          <p:spTgt spid="705550"/>
                                        </p:tgtEl>
                                        <p:attrNameLst>
                                          <p:attrName>ppt_w</p:attrName>
                                        </p:attrNameLst>
                                      </p:cBhvr>
                                      <p:tavLst>
                                        <p:tav tm="0">
                                          <p:val>
                                            <p:strVal val="#ppt_w"/>
                                          </p:val>
                                        </p:tav>
                                        <p:tav tm="100000">
                                          <p:val>
                                            <p:strVal val="#ppt_w"/>
                                          </p:val>
                                        </p:tav>
                                      </p:tavLst>
                                    </p:anim>
                                    <p:anim calcmode="lin" valueType="num">
                                      <p:cBhvr>
                                        <p:cTn id="71" dur="500" fill="hold"/>
                                        <p:tgtEl>
                                          <p:spTgt spid="7055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animBg="1"/>
      <p:bldP spid="705540" grpId="0" autoUpdateAnimBg="0"/>
      <p:bldP spid="705541" grpId="0" autoUpdateAnimBg="0"/>
      <p:bldP spid="705542" grpId="0" animBg="1"/>
      <p:bldP spid="705543" grpId="0" autoUpdateAnimBg="0"/>
      <p:bldP spid="705544" grpId="0" animBg="1"/>
      <p:bldP spid="705545" grpId="0" autoUpdateAnimBg="0"/>
      <p:bldP spid="705546" grpId="0" animBg="1"/>
      <p:bldP spid="705547" grpId="0" autoUpdateAnimBg="0"/>
      <p:bldP spid="705548" grpId="0" animBg="1"/>
      <p:bldP spid="705549" grpId="0" autoUpdateAnimBg="0"/>
      <p:bldP spid="705550" grpId="0" animBg="1"/>
      <p:bldP spid="768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78055" y="147765"/>
            <a:ext cx="9000392" cy="440120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2800" dirty="0">
                <a:latin typeface="Times New Roman" panose="02020603050405020304" pitchFamily="18" charset="0"/>
              </a:rPr>
              <a:t>#include &lt;</a:t>
            </a:r>
            <a:r>
              <a:rPr lang="en-US" altLang="zh-CN" sz="2800" dirty="0" err="1">
                <a:latin typeface="Times New Roman" panose="02020603050405020304" pitchFamily="18" charset="0"/>
              </a:rPr>
              <a:t>stdio.h</a:t>
            </a:r>
            <a:r>
              <a:rPr lang="en-US" altLang="zh-CN" sz="2800" dirty="0">
                <a:latin typeface="Times New Roman" panose="02020603050405020304" pitchFamily="18" charset="0"/>
              </a:rPr>
              <a:t>&gt;</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#include  &lt;</a:t>
            </a:r>
            <a:r>
              <a:rPr lang="en-US" altLang="zh-CN" sz="2800" dirty="0" err="1">
                <a:latin typeface="Times New Roman" panose="02020603050405020304" pitchFamily="18" charset="0"/>
              </a:rPr>
              <a:t>stdlib.h</a:t>
            </a:r>
            <a:r>
              <a:rPr lang="en-US" altLang="zh-CN" sz="2800" dirty="0">
                <a:latin typeface="Times New Roman" panose="02020603050405020304" pitchFamily="18" charset="0"/>
              </a:rPr>
              <a:t>&gt; </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int main(int </a:t>
            </a:r>
            <a:r>
              <a:rPr lang="en-US" altLang="zh-CN" sz="2800" dirty="0" err="1">
                <a:latin typeface="Times New Roman" panose="02020603050405020304" pitchFamily="18" charset="0"/>
              </a:rPr>
              <a:t>argc</a:t>
            </a:r>
            <a:r>
              <a:rPr lang="en-US" altLang="zh-CN" sz="2800" dirty="0">
                <a:latin typeface="Times New Roman" panose="02020603050405020304" pitchFamily="18" charset="0"/>
              </a:rPr>
              <a:t>, char *</a:t>
            </a:r>
            <a:r>
              <a:rPr lang="en-US" altLang="zh-CN" sz="2800" dirty="0" err="1">
                <a:latin typeface="Times New Roman" panose="02020603050405020304" pitchFamily="18" charset="0"/>
              </a:rPr>
              <a:t>argv</a:t>
            </a:r>
            <a:r>
              <a:rPr lang="en-US" altLang="zh-CN" sz="2800" dirty="0">
                <a:latin typeface="Times New Roman" panose="02020603050405020304" pitchFamily="18" charset="0"/>
              </a:rPr>
              <a:t>[ ] ) {</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    int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printf</a:t>
            </a:r>
            <a:r>
              <a:rPr lang="en-US" altLang="zh-CN" sz="2800" dirty="0">
                <a:latin typeface="Times New Roman" panose="02020603050405020304" pitchFamily="18" charset="0"/>
              </a:rPr>
              <a:t>("</a:t>
            </a:r>
            <a:r>
              <a:rPr lang="en-US" altLang="zh-CN" sz="2800" dirty="0" err="1">
                <a:latin typeface="Times New Roman" panose="02020603050405020304" pitchFamily="18" charset="0"/>
              </a:rPr>
              <a:t>argc</a:t>
            </a:r>
            <a:r>
              <a:rPr lang="en-US" altLang="zh-CN" sz="2800" dirty="0">
                <a:latin typeface="Times New Roman" panose="02020603050405020304" pitchFamily="18" charset="0"/>
              </a:rPr>
              <a:t>=%d\n",</a:t>
            </a:r>
            <a:r>
              <a:rPr lang="en-US" altLang="zh-CN" sz="2800" dirty="0" err="1">
                <a:latin typeface="Times New Roman" panose="02020603050405020304" pitchFamily="18" charset="0"/>
              </a:rPr>
              <a:t>argc</a:t>
            </a:r>
            <a:r>
              <a:rPr lang="en-US" altLang="zh-CN" sz="2800" dirty="0">
                <a:latin typeface="Times New Roman" panose="02020603050405020304" pitchFamily="18" charset="0"/>
              </a:rPr>
              <a:t>);  </a:t>
            </a:r>
            <a:r>
              <a:rPr lang="en-US" altLang="zh-CN" sz="2800" dirty="0">
                <a:solidFill>
                  <a:srgbClr val="006C39"/>
                </a:solidFill>
                <a:latin typeface="Times New Roman" panose="02020603050405020304" pitchFamily="18" charset="0"/>
              </a:rPr>
              <a:t>/*display </a:t>
            </a:r>
            <a:r>
              <a:rPr lang="en-US" altLang="zh-CN" sz="2800" dirty="0" err="1">
                <a:solidFill>
                  <a:srgbClr val="006C39"/>
                </a:solidFill>
                <a:latin typeface="Times New Roman" panose="02020603050405020304" pitchFamily="18" charset="0"/>
              </a:rPr>
              <a:t>argc</a:t>
            </a:r>
            <a:r>
              <a:rPr lang="en-US" altLang="zh-CN" sz="2800" dirty="0">
                <a:solidFill>
                  <a:srgbClr val="006C39"/>
                </a:solidFill>
                <a:latin typeface="Times New Roman" panose="02020603050405020304" pitchFamily="18" charset="0"/>
              </a:rPr>
              <a:t>  */</a:t>
            </a:r>
            <a:endParaRPr lang="en-US" altLang="zh-CN" sz="2800" dirty="0">
              <a:solidFill>
                <a:srgbClr val="006C39"/>
              </a:solidFill>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    for(</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=0;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&lt;</a:t>
            </a:r>
            <a:r>
              <a:rPr lang="en-US" altLang="zh-CN" sz="2800" dirty="0" err="1">
                <a:latin typeface="Times New Roman" panose="02020603050405020304" pitchFamily="18" charset="0"/>
              </a:rPr>
              <a:t>argc</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printf</a:t>
            </a:r>
            <a:r>
              <a:rPr lang="en-US" altLang="zh-CN" sz="2800" dirty="0">
                <a:latin typeface="Times New Roman" panose="02020603050405020304" pitchFamily="18" charset="0"/>
              </a:rPr>
              <a:t>("%s\n",</a:t>
            </a:r>
            <a:r>
              <a:rPr lang="en-US" altLang="zh-CN" sz="2800" dirty="0" err="1">
                <a:latin typeface="Times New Roman" panose="02020603050405020304" pitchFamily="18" charset="0"/>
              </a:rPr>
              <a:t>argv</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a:t>
            </a:r>
            <a:r>
              <a:rPr lang="en-US" altLang="zh-CN" sz="2800" dirty="0">
                <a:solidFill>
                  <a:srgbClr val="006C39"/>
                </a:solidFill>
                <a:latin typeface="Times New Roman" panose="02020603050405020304" pitchFamily="18" charset="0"/>
              </a:rPr>
              <a:t>/*display command line*/</a:t>
            </a:r>
            <a:endParaRPr lang="en-US" altLang="zh-CN" sz="2800" dirty="0">
              <a:solidFill>
                <a:srgbClr val="006C39"/>
              </a:solidFill>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    system("pause");</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fontAlgn="auto" hangingPunct="1">
              <a:spcBef>
                <a:spcPts val="0"/>
              </a:spcBef>
              <a:spcAft>
                <a:spcPts val="0"/>
              </a:spcAft>
            </a:pPr>
            <a:r>
              <a:rPr lang="en-US" altLang="zh-CN" sz="2800" dirty="0">
                <a:solidFill>
                  <a:srgbClr val="FF0000"/>
                </a:solidFill>
                <a:latin typeface="Times New Roman" panose="02020603050405020304" pitchFamily="18" charset="0"/>
              </a:rPr>
              <a:t>Command line</a:t>
            </a:r>
            <a:r>
              <a:rPr lang="zh-CN" altLang="en-US" sz="2800" dirty="0">
                <a:solidFill>
                  <a:srgbClr val="FF0000"/>
                </a:solidFill>
                <a:latin typeface="Times New Roman" panose="02020603050405020304" pitchFamily="18" charset="0"/>
              </a:rPr>
              <a:t>：</a:t>
            </a:r>
            <a:r>
              <a:rPr lang="zh-CN" altLang="en-US" sz="2800" dirty="0">
                <a:solidFill>
                  <a:srgbClr val="0000CC"/>
                </a:solidFill>
                <a:latin typeface="Times New Roman" panose="02020603050405020304" pitchFamily="18" charset="0"/>
              </a:rPr>
              <a:t> </a:t>
            </a:r>
            <a:r>
              <a:rPr lang="en-US" altLang="zh-CN" sz="2800" dirty="0" err="1">
                <a:solidFill>
                  <a:srgbClr val="0000CC"/>
                </a:solidFill>
                <a:latin typeface="Times New Roman" panose="02020603050405020304" pitchFamily="18" charset="0"/>
              </a:rPr>
              <a:t>test</a:t>
            </a:r>
            <a:r>
              <a:rPr lang="en-US" altLang="zh-CN" sz="2800" err="1">
                <a:solidFill>
                  <a:srgbClr val="0000CC"/>
                </a:solidFill>
                <a:latin typeface="Times New Roman" panose="02020603050405020304" pitchFamily="18" charset="0"/>
              </a:rPr>
              <a:t>.</a:t>
            </a:r>
            <a:r>
              <a:rPr lang="en-US" altLang="zh-CN" sz="2800">
                <a:solidFill>
                  <a:srgbClr val="0000CC"/>
                </a:solidFill>
                <a:latin typeface="Times New Roman" panose="02020603050405020304" pitchFamily="18" charset="0"/>
              </a:rPr>
              <a:t>exe   </a:t>
            </a:r>
            <a:r>
              <a:rPr lang="en-US" altLang="zh-CN" sz="2800" dirty="0">
                <a:solidFill>
                  <a:srgbClr val="0000CC"/>
                </a:solidFill>
                <a:latin typeface="Times New Roman" panose="02020603050405020304" pitchFamily="18" charset="0"/>
              </a:rPr>
              <a:t>APPLE-PC   COMPUTER</a:t>
            </a:r>
            <a:endParaRPr lang="en-US" altLang="zh-CN" sz="2800" dirty="0">
              <a:solidFill>
                <a:srgbClr val="0000CC"/>
              </a:solidFill>
              <a:latin typeface="Times New Roman" panose="02020603050405020304" pitchFamily="18" charset="0"/>
            </a:endParaRPr>
          </a:p>
        </p:txBody>
      </p:sp>
      <p:sp>
        <p:nvSpPr>
          <p:cNvPr id="706563" name="Text Box 3"/>
          <p:cNvSpPr txBox="1">
            <a:spLocks noChangeArrowheads="1"/>
          </p:cNvSpPr>
          <p:nvPr/>
        </p:nvSpPr>
        <p:spPr bwMode="auto">
          <a:xfrm>
            <a:off x="2354151" y="4659313"/>
            <a:ext cx="4648200" cy="2062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3200" dirty="0">
                <a:solidFill>
                  <a:srgbClr val="FF0000"/>
                </a:solidFill>
                <a:latin typeface="Times New Roman" panose="02020603050405020304" pitchFamily="18" charset="0"/>
              </a:rPr>
              <a:t>output</a:t>
            </a:r>
            <a:r>
              <a:rPr lang="zh-CN" altLang="en-US" sz="3200" dirty="0">
                <a:solidFill>
                  <a:srgbClr val="FF0000"/>
                </a:solidFill>
                <a:latin typeface="Times New Roman" panose="02020603050405020304" pitchFamily="18" charset="0"/>
              </a:rPr>
              <a:t>：</a:t>
            </a:r>
            <a:r>
              <a:rPr lang="zh-CN" altLang="en-US" sz="3200" dirty="0">
                <a:solidFill>
                  <a:srgbClr val="000000"/>
                </a:solidFill>
                <a:latin typeface="Times New Roman" panose="02020603050405020304" pitchFamily="18" charset="0"/>
              </a:rPr>
              <a:t> </a:t>
            </a:r>
            <a:r>
              <a:rPr lang="en-US" altLang="zh-CN" sz="3200" dirty="0" err="1">
                <a:solidFill>
                  <a:srgbClr val="000000"/>
                </a:solidFill>
                <a:latin typeface="Times New Roman" panose="02020603050405020304" pitchFamily="18" charset="0"/>
              </a:rPr>
              <a:t>argc</a:t>
            </a:r>
            <a:r>
              <a:rPr lang="en-US" altLang="zh-CN" sz="3200" dirty="0">
                <a:solidFill>
                  <a:srgbClr val="000000"/>
                </a:solidFill>
                <a:latin typeface="Times New Roman" panose="02020603050405020304" pitchFamily="18" charset="0"/>
              </a:rPr>
              <a:t> = 3</a:t>
            </a:r>
            <a:endParaRPr lang="en-US" altLang="zh-CN" sz="3200" dirty="0">
              <a:solidFill>
                <a:srgbClr val="000000"/>
              </a:solidFill>
              <a:latin typeface="Times New Roman" panose="02020603050405020304" pitchFamily="18" charset="0"/>
            </a:endParaRPr>
          </a:p>
          <a:p>
            <a:pPr eaLnBrk="1" fontAlgn="auto" hangingPunct="1">
              <a:spcBef>
                <a:spcPts val="0"/>
              </a:spcBef>
              <a:spcAft>
                <a:spcPts val="0"/>
              </a:spcAft>
            </a:pPr>
            <a:r>
              <a:rPr lang="en-US" altLang="zh-CN" sz="3200" dirty="0">
                <a:solidFill>
                  <a:srgbClr val="000000"/>
                </a:solidFill>
                <a:latin typeface="Times New Roman" panose="02020603050405020304" pitchFamily="18" charset="0"/>
              </a:rPr>
              <a:t>                test.exe</a:t>
            </a:r>
            <a:endParaRPr lang="en-US" altLang="zh-CN" sz="3200" dirty="0">
              <a:solidFill>
                <a:srgbClr val="000000"/>
              </a:solidFill>
              <a:latin typeface="Times New Roman" panose="02020603050405020304" pitchFamily="18" charset="0"/>
            </a:endParaRPr>
          </a:p>
          <a:p>
            <a:pPr eaLnBrk="1" fontAlgn="auto" hangingPunct="1">
              <a:spcBef>
                <a:spcPts val="0"/>
              </a:spcBef>
              <a:spcAft>
                <a:spcPts val="0"/>
              </a:spcAft>
            </a:pPr>
            <a:r>
              <a:rPr lang="en-US" altLang="zh-CN" sz="3200" dirty="0">
                <a:solidFill>
                  <a:srgbClr val="000000"/>
                </a:solidFill>
                <a:latin typeface="Times New Roman" panose="02020603050405020304" pitchFamily="18" charset="0"/>
              </a:rPr>
              <a:t>                APPLE-PC</a:t>
            </a:r>
            <a:endParaRPr lang="en-US" altLang="zh-CN" sz="3200" dirty="0">
              <a:solidFill>
                <a:srgbClr val="000000"/>
              </a:solidFill>
              <a:latin typeface="Times New Roman" panose="02020603050405020304" pitchFamily="18" charset="0"/>
            </a:endParaRPr>
          </a:p>
          <a:p>
            <a:pPr eaLnBrk="1" fontAlgn="auto" hangingPunct="1">
              <a:spcBef>
                <a:spcPts val="0"/>
              </a:spcBef>
              <a:spcAft>
                <a:spcPts val="0"/>
              </a:spcAft>
            </a:pPr>
            <a:r>
              <a:rPr lang="en-US" altLang="zh-CN" sz="3200" dirty="0">
                <a:solidFill>
                  <a:srgbClr val="000000"/>
                </a:solidFill>
                <a:latin typeface="Times New Roman" panose="02020603050405020304" pitchFamily="18" charset="0"/>
              </a:rPr>
              <a:t>                COMPUTER</a:t>
            </a:r>
            <a:endParaRPr lang="en-US" altLang="zh-CN" sz="3200" dirty="0">
              <a:solidFill>
                <a:srgbClr val="000000"/>
              </a:solidFill>
              <a:latin typeface="Times New Roman" panose="02020603050405020304" pitchFamily="18" charset="0"/>
            </a:endParaRPr>
          </a:p>
        </p:txBody>
      </p:sp>
      <p:sp>
        <p:nvSpPr>
          <p:cNvPr id="768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C202237-33EF-4DEC-AC27-8543F9C599ED}" type="slidenum">
              <a:rPr lang="zh-CN" altLang="en-US" b="0">
                <a:solidFill>
                  <a:srgbClr val="000000"/>
                </a:solidFill>
              </a:rPr>
            </a:fld>
            <a:endParaRPr lang="zh-CN" altLang="en-US" b="0">
              <a:solidFill>
                <a:srgbClr val="000000"/>
              </a:solidFill>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563"/>
                                        </p:tgtEl>
                                        <p:attrNameLst>
                                          <p:attrName>style.visibility</p:attrName>
                                        </p:attrNameLst>
                                      </p:cBhvr>
                                      <p:to>
                                        <p:strVal val="visible"/>
                                      </p:to>
                                    </p:set>
                                    <p:animEffect transition="in" filter="box(in)">
                                      <p:cBhvr>
                                        <p:cTn id="7" dur="500"/>
                                        <p:tgtEl>
                                          <p:spTgt spid="70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560512" y="3284984"/>
            <a:ext cx="8640960" cy="3024336"/>
          </a:xfrm>
          <a:prstGeom prst="rect">
            <a:avLst/>
          </a:prstGeom>
          <a:solidFill>
            <a:srgbClr val="FFCCCC">
              <a:alpha val="50196"/>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indent="-342900" eaLnBrk="1" hangingPunct="1">
              <a:spcBef>
                <a:spcPct val="20000"/>
              </a:spcBef>
            </a:pPr>
            <a:endParaRPr lang="zh-CN" altLang="en-US"/>
          </a:p>
        </p:txBody>
      </p:sp>
      <p:sp>
        <p:nvSpPr>
          <p:cNvPr id="2" name="矩形 1"/>
          <p:cNvSpPr/>
          <p:nvPr/>
        </p:nvSpPr>
        <p:spPr bwMode="auto">
          <a:xfrm>
            <a:off x="488504" y="2636912"/>
            <a:ext cx="8712968" cy="648072"/>
          </a:xfrm>
          <a:prstGeom prst="rect">
            <a:avLst/>
          </a:prstGeom>
          <a:solidFill>
            <a:srgbClr val="FFFFCC"/>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indent="-342900" eaLnBrk="1" hangingPunct="1">
              <a:spcBef>
                <a:spcPct val="20000"/>
              </a:spcBef>
            </a:pPr>
            <a:endParaRPr lang="zh-CN" altLang="en-US"/>
          </a:p>
        </p:txBody>
      </p:sp>
      <p:sp>
        <p:nvSpPr>
          <p:cNvPr id="7782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387F94AB-211F-4091-BA67-8F9B84CFEE6A}" type="slidenum">
              <a:rPr lang="zh-CN" altLang="en-US" b="0">
                <a:solidFill>
                  <a:srgbClr val="000000"/>
                </a:solidFill>
              </a:rPr>
            </a:fld>
            <a:endParaRPr lang="zh-CN" altLang="en-US" b="0">
              <a:solidFill>
                <a:srgbClr val="000000"/>
              </a:solidFill>
            </a:endParaRPr>
          </a:p>
        </p:txBody>
      </p:sp>
      <p:sp>
        <p:nvSpPr>
          <p:cNvPr id="77827" name="矩形 4"/>
          <p:cNvSpPr>
            <a:spLocks noChangeArrowheads="1"/>
          </p:cNvSpPr>
          <p:nvPr/>
        </p:nvSpPr>
        <p:spPr bwMode="auto">
          <a:xfrm>
            <a:off x="115742" y="284162"/>
            <a:ext cx="9790257"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pPr>
            <a:r>
              <a:rPr lang="en-US" altLang="zh-CN" sz="2400" dirty="0">
                <a:solidFill>
                  <a:srgbClr val="000000"/>
                </a:solidFill>
                <a:latin typeface="Courier"/>
              </a:rPr>
              <a:t>#include &lt;</a:t>
            </a:r>
            <a:r>
              <a:rPr lang="en-US" altLang="zh-CN" sz="2400" dirty="0" err="1">
                <a:solidFill>
                  <a:srgbClr val="000000"/>
                </a:solidFill>
                <a:latin typeface="Courier"/>
              </a:rPr>
              <a:t>stdio.h</a:t>
            </a:r>
            <a:r>
              <a:rPr lang="en-US" altLang="zh-CN" sz="2400" dirty="0">
                <a:solidFill>
                  <a:srgbClr val="000000"/>
                </a:solidFill>
                <a:latin typeface="Courier"/>
              </a:rPr>
              <a:t>&gt;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#include &lt;</a:t>
            </a:r>
            <a:r>
              <a:rPr lang="en-US" altLang="zh-CN" sz="2400" dirty="0" err="1">
                <a:solidFill>
                  <a:srgbClr val="000000"/>
                </a:solidFill>
                <a:latin typeface="Courier"/>
              </a:rPr>
              <a:t>string.h</a:t>
            </a:r>
            <a:r>
              <a:rPr lang="en-US" altLang="zh-CN" sz="2400" dirty="0">
                <a:solidFill>
                  <a:srgbClr val="000000"/>
                </a:solidFill>
                <a:latin typeface="Courier"/>
              </a:rPr>
              <a:t>&gt;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#include &lt;</a:t>
            </a:r>
            <a:r>
              <a:rPr lang="en-US" altLang="zh-CN" sz="2400" dirty="0" err="1">
                <a:solidFill>
                  <a:srgbClr val="000000"/>
                </a:solidFill>
                <a:latin typeface="Courier"/>
              </a:rPr>
              <a:t>stdlib.h</a:t>
            </a:r>
            <a:r>
              <a:rPr lang="en-US" altLang="zh-CN" sz="2400" dirty="0">
                <a:solidFill>
                  <a:srgbClr val="000000"/>
                </a:solidFill>
                <a:latin typeface="Courier"/>
              </a:rPr>
              <a:t>&gt;</a:t>
            </a:r>
            <a:endParaRPr lang="zh-CN" altLang="en-US"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int main(</a:t>
            </a:r>
            <a:r>
              <a:rPr lang="en-US" altLang="zh-CN" sz="2400" dirty="0">
                <a:latin typeface="Courier"/>
              </a:rPr>
              <a:t>int </a:t>
            </a:r>
            <a:r>
              <a:rPr lang="en-US" altLang="zh-CN" sz="2400" dirty="0" err="1">
                <a:latin typeface="Courier"/>
              </a:rPr>
              <a:t>argc,char</a:t>
            </a:r>
            <a:r>
              <a:rPr lang="en-US" altLang="zh-CN" sz="2400" dirty="0">
                <a:latin typeface="Courier"/>
              </a:rPr>
              <a:t> *</a:t>
            </a:r>
            <a:r>
              <a:rPr lang="en-US" altLang="zh-CN" sz="2400" dirty="0" err="1">
                <a:latin typeface="Courier"/>
              </a:rPr>
              <a:t>argv</a:t>
            </a:r>
            <a:r>
              <a:rPr lang="en-US" altLang="zh-CN" sz="2400" dirty="0">
                <a:latin typeface="Courier"/>
              </a:rPr>
              <a:t>[ ]</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int</a:t>
            </a:r>
            <a:r>
              <a:rPr lang="en-US" altLang="zh-CN" sz="2400" dirty="0">
                <a:solidFill>
                  <a:srgbClr val="000000"/>
                </a:solidFill>
                <a:latin typeface="Courier"/>
              </a:rPr>
              <a:t> </a:t>
            </a:r>
            <a:r>
              <a:rPr lang="en-US" altLang="zh-CN" sz="2400" dirty="0" err="1">
                <a:solidFill>
                  <a:srgbClr val="000000"/>
                </a:solidFill>
                <a:latin typeface="Courier"/>
              </a:rPr>
              <a:t>i</a:t>
            </a:r>
            <a:r>
              <a:rPr lang="en-US" altLang="zh-CN" sz="2400" dirty="0">
                <a:solidFill>
                  <a:srgbClr val="000000"/>
                </a:solidFill>
                <a:latin typeface="Courier"/>
              </a:rPr>
              <a:t>, </a:t>
            </a:r>
            <a:r>
              <a:rPr lang="en-US" altLang="zh-CN" sz="2400" dirty="0" err="1">
                <a:solidFill>
                  <a:srgbClr val="000000"/>
                </a:solidFill>
                <a:latin typeface="Courier"/>
              </a:rPr>
              <a:t>str_len</a:t>
            </a:r>
            <a:r>
              <a:rPr lang="en-US" altLang="zh-CN" sz="2400" dirty="0">
                <a:solidFill>
                  <a:srgbClr val="000000"/>
                </a:solidFill>
                <a:latin typeface="Courier"/>
              </a:rPr>
              <a:t>; char </a:t>
            </a:r>
            <a:r>
              <a:rPr lang="en-US" altLang="zh-CN" sz="2400" dirty="0" err="1">
                <a:solidFill>
                  <a:srgbClr val="000000"/>
                </a:solidFill>
                <a:latin typeface="Courier"/>
              </a:rPr>
              <a:t>buf</a:t>
            </a:r>
            <a:r>
              <a:rPr lang="en-US" altLang="zh-CN" sz="2400" dirty="0">
                <a:solidFill>
                  <a:srgbClr val="000000"/>
                </a:solidFill>
                <a:latin typeface="Courier"/>
              </a:rPr>
              <a:t>[1000];</a:t>
            </a:r>
            <a:endParaRPr lang="zh-CN" altLang="en-US"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printf</a:t>
            </a:r>
            <a:r>
              <a:rPr lang="en-US" altLang="zh-CN" sz="2400" dirty="0">
                <a:solidFill>
                  <a:srgbClr val="000000"/>
                </a:solidFill>
                <a:latin typeface="Courier"/>
              </a:rPr>
              <a:t>("</a:t>
            </a:r>
            <a:r>
              <a:rPr lang="en-US" altLang="zh-CN" sz="2400" dirty="0" err="1">
                <a:solidFill>
                  <a:srgbClr val="000000"/>
                </a:solidFill>
                <a:latin typeface="Courier"/>
              </a:rPr>
              <a:t>ArgC</a:t>
            </a:r>
            <a:r>
              <a:rPr lang="en-US" altLang="zh-CN" sz="2400" dirty="0">
                <a:solidFill>
                  <a:srgbClr val="000000"/>
                </a:solidFill>
                <a:latin typeface="Courier"/>
              </a:rPr>
              <a:t>=%d\n", </a:t>
            </a:r>
            <a:r>
              <a:rPr lang="en-US" altLang="zh-CN" sz="2400" dirty="0" err="1">
                <a:latin typeface="Courier"/>
              </a:rPr>
              <a:t>argc</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for(</a:t>
            </a:r>
            <a:r>
              <a:rPr lang="en-US" altLang="zh-CN" sz="2400" dirty="0" err="1">
                <a:solidFill>
                  <a:srgbClr val="000000"/>
                </a:solidFill>
                <a:latin typeface="Courier"/>
              </a:rPr>
              <a:t>i</a:t>
            </a:r>
            <a:r>
              <a:rPr lang="en-US" altLang="zh-CN" sz="2400" dirty="0">
                <a:solidFill>
                  <a:srgbClr val="000000"/>
                </a:solidFill>
                <a:latin typeface="Courier"/>
              </a:rPr>
              <a:t>=0; </a:t>
            </a:r>
            <a:r>
              <a:rPr lang="en-US" altLang="zh-CN" sz="2400" dirty="0" err="1">
                <a:solidFill>
                  <a:srgbClr val="000000"/>
                </a:solidFill>
                <a:latin typeface="Courier"/>
              </a:rPr>
              <a:t>i</a:t>
            </a:r>
            <a:r>
              <a:rPr lang="en-US" altLang="zh-CN" sz="2400" dirty="0">
                <a:solidFill>
                  <a:srgbClr val="000000"/>
                </a:solidFill>
                <a:latin typeface="Courier"/>
              </a:rPr>
              <a:t>&lt;</a:t>
            </a:r>
            <a:r>
              <a:rPr lang="en-US" altLang="zh-CN" sz="2400" dirty="0" err="1">
                <a:solidFill>
                  <a:srgbClr val="000000"/>
                </a:solidFill>
                <a:latin typeface="Courier"/>
              </a:rPr>
              <a:t>argc</a:t>
            </a:r>
            <a:r>
              <a:rPr lang="en-US" altLang="zh-CN" sz="2400" dirty="0">
                <a:solidFill>
                  <a:srgbClr val="000000"/>
                </a:solidFill>
                <a:latin typeface="Courier"/>
              </a:rPr>
              <a:t>; </a:t>
            </a:r>
            <a:r>
              <a:rPr lang="en-US" altLang="zh-CN" sz="2400" dirty="0" err="1">
                <a:solidFill>
                  <a:srgbClr val="000000"/>
                </a:solidFill>
                <a:latin typeface="Courier"/>
              </a:rPr>
              <a:t>i</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pt-BR" altLang="zh-CN" sz="2400" dirty="0">
                <a:solidFill>
                  <a:srgbClr val="000000"/>
                </a:solidFill>
                <a:latin typeface="Courier"/>
              </a:rPr>
              <a:t>      printf("ArgV[%d]=%s\n", i, </a:t>
            </a:r>
            <a:r>
              <a:rPr lang="pt-BR" altLang="zh-CN" sz="2400" dirty="0">
                <a:latin typeface="Courier"/>
              </a:rPr>
              <a:t>argv[i]</a:t>
            </a:r>
            <a:r>
              <a:rPr lang="pt-BR" altLang="zh-CN" sz="2400" dirty="0">
                <a:solidFill>
                  <a:srgbClr val="000000"/>
                </a:solidFill>
                <a:latin typeface="Courier"/>
              </a:rPr>
              <a:t>);</a:t>
            </a:r>
            <a:endParaRPr lang="zh-CN" altLang="en-US"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if(</a:t>
            </a:r>
            <a:r>
              <a:rPr lang="en-US" altLang="zh-CN" sz="2400" dirty="0" err="1">
                <a:solidFill>
                  <a:srgbClr val="000000"/>
                </a:solidFill>
                <a:latin typeface="Courier"/>
              </a:rPr>
              <a:t>argc</a:t>
            </a:r>
            <a:r>
              <a:rPr lang="en-US" altLang="zh-CN" sz="2400" dirty="0">
                <a:solidFill>
                  <a:srgbClr val="000000"/>
                </a:solidFill>
                <a:latin typeface="Courier"/>
              </a:rPr>
              <a:t> == 1)      </a:t>
            </a:r>
            <a:r>
              <a:rPr lang="en-US" altLang="zh-CN" sz="2400" dirty="0">
                <a:solidFill>
                  <a:srgbClr val="006600"/>
                </a:solidFill>
                <a:latin typeface="Courier"/>
              </a:rPr>
              <a:t>/*</a:t>
            </a:r>
            <a:r>
              <a:rPr lang="zh-CN" altLang="en-US" sz="2400" dirty="0">
                <a:solidFill>
                  <a:srgbClr val="006600"/>
                </a:solidFill>
                <a:latin typeface="Courier"/>
              </a:rPr>
              <a:t>如果用户没传参数，打印帮助信息</a:t>
            </a:r>
            <a:r>
              <a:rPr lang="en-US" altLang="zh-CN" sz="2400" dirty="0">
                <a:solidFill>
                  <a:srgbClr val="006600"/>
                </a:solidFill>
                <a:latin typeface="Courier"/>
              </a:rPr>
              <a:t>*/</a:t>
            </a:r>
            <a:endParaRPr lang="en-US" altLang="zh-CN" sz="2400" dirty="0">
              <a:solidFill>
                <a:srgbClr val="006600"/>
              </a:solidFill>
              <a:latin typeface="Courier"/>
            </a:endParaRPr>
          </a:p>
          <a:p>
            <a:pPr eaLnBrk="1" fontAlgn="auto" hangingPunct="1">
              <a:spcBef>
                <a:spcPts val="0"/>
              </a:spcBef>
              <a:spcAft>
                <a:spcPts val="0"/>
              </a:spcAft>
            </a:pPr>
            <a:r>
              <a:rPr lang="en-US" altLang="zh-CN" sz="2400" dirty="0">
                <a:solidFill>
                  <a:srgbClr val="000000"/>
                </a:solidFill>
                <a:latin typeface="Courier"/>
              </a:rPr>
              <a:t>  {   </a:t>
            </a:r>
            <a:r>
              <a:rPr lang="en-US" altLang="zh-CN" sz="2400" dirty="0" err="1">
                <a:solidFill>
                  <a:srgbClr val="000000"/>
                </a:solidFill>
                <a:latin typeface="Courier"/>
              </a:rPr>
              <a:t>printf</a:t>
            </a:r>
            <a:r>
              <a:rPr lang="en-US" altLang="zh-CN" sz="2400" dirty="0">
                <a:solidFill>
                  <a:srgbClr val="000000"/>
                </a:solidFill>
                <a:latin typeface="Courier"/>
              </a:rPr>
              <a:t>("Usage: 2.exe </a:t>
            </a:r>
            <a:r>
              <a:rPr lang="en-US" altLang="zh-CN" sz="2400" dirty="0" err="1">
                <a:solidFill>
                  <a:srgbClr val="000000"/>
                </a:solidFill>
                <a:latin typeface="Courier"/>
              </a:rPr>
              <a:t>input_string</a:t>
            </a:r>
            <a:r>
              <a:rPr lang="en-US" altLang="zh-CN" sz="2400" dirty="0">
                <a:solidFill>
                  <a:srgbClr val="000000"/>
                </a:solidFill>
                <a:latin typeface="Courier"/>
              </a:rPr>
              <a:t>\n"); </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system("pause");}</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else if(</a:t>
            </a:r>
            <a:r>
              <a:rPr lang="en-US" altLang="zh-CN" sz="2400" dirty="0" err="1">
                <a:solidFill>
                  <a:srgbClr val="000000"/>
                </a:solidFill>
                <a:latin typeface="Courier"/>
              </a:rPr>
              <a:t>argc</a:t>
            </a:r>
            <a:r>
              <a:rPr lang="en-US" altLang="zh-CN" sz="2400" dirty="0">
                <a:solidFill>
                  <a:srgbClr val="000000"/>
                </a:solidFill>
                <a:latin typeface="Courier"/>
              </a:rPr>
              <a:t> == 2)</a:t>
            </a:r>
            <a:r>
              <a:rPr lang="en-US" altLang="zh-CN" sz="2400" dirty="0">
                <a:solidFill>
                  <a:srgbClr val="006600"/>
                </a:solidFill>
                <a:latin typeface="Courier"/>
              </a:rPr>
              <a:t>/*</a:t>
            </a:r>
            <a:r>
              <a:rPr lang="zh-CN" altLang="en-US" sz="2400" dirty="0">
                <a:solidFill>
                  <a:srgbClr val="006600"/>
                </a:solidFill>
                <a:latin typeface="Courier"/>
              </a:rPr>
              <a:t>用户传递了参数，</a:t>
            </a:r>
            <a:r>
              <a:rPr lang="en-US" altLang="zh-CN" sz="2400" dirty="0" err="1">
                <a:solidFill>
                  <a:srgbClr val="006600"/>
                </a:solidFill>
                <a:latin typeface="Courier"/>
              </a:rPr>
              <a:t>argc</a:t>
            </a:r>
            <a:r>
              <a:rPr lang="zh-CN" altLang="en-US" sz="2400" dirty="0">
                <a:solidFill>
                  <a:srgbClr val="006600"/>
                </a:solidFill>
                <a:latin typeface="Courier"/>
              </a:rPr>
              <a:t>的值发生改变</a:t>
            </a:r>
            <a:r>
              <a:rPr lang="en-US" altLang="zh-CN" sz="2400" dirty="0">
                <a:solidFill>
                  <a:srgbClr val="006600"/>
                </a:solidFill>
                <a:latin typeface="Courier"/>
              </a:rPr>
              <a:t>*/</a:t>
            </a:r>
            <a:endParaRPr lang="en-US" altLang="zh-CN" sz="2400" dirty="0">
              <a:solidFill>
                <a:srgbClr val="006600"/>
              </a:solidFill>
              <a:latin typeface="Courier"/>
            </a:endParaRPr>
          </a:p>
          <a:p>
            <a:pPr eaLnBrk="1" fontAlgn="auto" hangingPunct="1">
              <a:spcBef>
                <a:spcPts val="0"/>
              </a:spcBef>
              <a:spcAft>
                <a:spcPts val="0"/>
              </a:spcAft>
            </a:pPr>
            <a:r>
              <a:rPr lang="en-US" altLang="zh-CN" sz="2400" dirty="0">
                <a:solidFill>
                  <a:srgbClr val="000000"/>
                </a:solidFill>
                <a:latin typeface="Courier"/>
              </a:rPr>
              <a:t>  {   </a:t>
            </a:r>
            <a:r>
              <a:rPr lang="en-US" altLang="zh-CN" sz="2400" dirty="0" err="1">
                <a:solidFill>
                  <a:srgbClr val="000000"/>
                </a:solidFill>
                <a:latin typeface="Courier"/>
              </a:rPr>
              <a:t>str_len</a:t>
            </a:r>
            <a:r>
              <a:rPr lang="en-US" altLang="zh-CN" sz="2400" dirty="0">
                <a:solidFill>
                  <a:srgbClr val="000000"/>
                </a:solidFill>
                <a:latin typeface="Courier"/>
              </a:rPr>
              <a:t> = </a:t>
            </a:r>
            <a:r>
              <a:rPr lang="en-US" altLang="zh-CN" sz="2400" dirty="0" err="1">
                <a:solidFill>
                  <a:srgbClr val="000000"/>
                </a:solidFill>
                <a:latin typeface="Courier"/>
              </a:rPr>
              <a:t>strlen</a:t>
            </a:r>
            <a:r>
              <a:rPr lang="en-US" altLang="zh-CN" sz="2400" dirty="0">
                <a:solidFill>
                  <a:srgbClr val="000000"/>
                </a:solidFill>
                <a:latin typeface="Courier"/>
              </a:rPr>
              <a:t>(</a:t>
            </a:r>
            <a:r>
              <a:rPr lang="en-US" altLang="zh-CN" sz="2400" dirty="0" err="1">
                <a:latin typeface="Courier"/>
              </a:rPr>
              <a:t>argv</a:t>
            </a:r>
            <a:r>
              <a:rPr lang="en-US" altLang="zh-CN" sz="2400" dirty="0">
                <a:latin typeface="Courier"/>
              </a:rPr>
              <a:t>[1]</a:t>
            </a:r>
            <a:r>
              <a:rPr lang="en-US" altLang="zh-CN" sz="2400" dirty="0">
                <a:solidFill>
                  <a:srgbClr val="000000"/>
                </a:solidFill>
                <a:latin typeface="Courier"/>
              </a:rPr>
              <a:t>);</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00"/>
                </a:solidFill>
                <a:latin typeface="Courier"/>
              </a:rPr>
              <a:t>strcpy</a:t>
            </a:r>
            <a:r>
              <a:rPr lang="en-US" altLang="zh-CN" sz="2400" dirty="0">
                <a:solidFill>
                  <a:srgbClr val="000000"/>
                </a:solidFill>
                <a:latin typeface="Courier"/>
              </a:rPr>
              <a:t>(</a:t>
            </a:r>
            <a:r>
              <a:rPr lang="en-US" altLang="zh-CN" sz="2400" dirty="0" err="1">
                <a:solidFill>
                  <a:srgbClr val="000000"/>
                </a:solidFill>
                <a:latin typeface="Courier"/>
              </a:rPr>
              <a:t>buf</a:t>
            </a:r>
            <a:r>
              <a:rPr lang="en-US" altLang="zh-CN" sz="2400" dirty="0">
                <a:solidFill>
                  <a:srgbClr val="000000"/>
                </a:solidFill>
                <a:latin typeface="Courier"/>
              </a:rPr>
              <a:t>, </a:t>
            </a:r>
            <a:r>
              <a:rPr lang="en-US" altLang="zh-CN" sz="2400" dirty="0" err="1">
                <a:solidFill>
                  <a:srgbClr val="000000"/>
                </a:solidFill>
                <a:latin typeface="Courier"/>
              </a:rPr>
              <a:t>argv</a:t>
            </a:r>
            <a:r>
              <a:rPr lang="en-US" altLang="zh-CN" sz="2400" dirty="0">
                <a:solidFill>
                  <a:srgbClr val="000000"/>
                </a:solidFill>
                <a:latin typeface="Courier"/>
              </a:rPr>
              <a:t>[1]);</a:t>
            </a:r>
            <a:endParaRPr lang="en-US"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r>
              <a:rPr lang="en-US" altLang="zh-CN" sz="2400" dirty="0" err="1">
                <a:solidFill>
                  <a:srgbClr val="0000CC"/>
                </a:solidFill>
                <a:latin typeface="Courier"/>
              </a:rPr>
              <a:t>strupr</a:t>
            </a:r>
            <a:r>
              <a:rPr lang="en-US" altLang="zh-CN" sz="2400" dirty="0">
                <a:solidFill>
                  <a:srgbClr val="0000CC"/>
                </a:solidFill>
                <a:latin typeface="Courier"/>
              </a:rPr>
              <a:t>(</a:t>
            </a:r>
            <a:r>
              <a:rPr lang="en-US" altLang="zh-CN" sz="2400" dirty="0" err="1">
                <a:solidFill>
                  <a:srgbClr val="0000CC"/>
                </a:solidFill>
                <a:latin typeface="Courier"/>
              </a:rPr>
              <a:t>buf</a:t>
            </a:r>
            <a:r>
              <a:rPr lang="en-US" altLang="zh-CN" sz="2400" dirty="0">
                <a:solidFill>
                  <a:srgbClr val="0000CC"/>
                </a:solidFill>
                <a:latin typeface="Courier"/>
              </a:rPr>
              <a:t>);</a:t>
            </a:r>
            <a:endParaRPr lang="en-US" altLang="zh-CN" sz="2400" dirty="0">
              <a:solidFill>
                <a:srgbClr val="0000CC"/>
              </a:solidFill>
              <a:latin typeface="Courier"/>
            </a:endParaRPr>
          </a:p>
          <a:p>
            <a:pPr eaLnBrk="1" fontAlgn="auto" hangingPunct="1">
              <a:spcBef>
                <a:spcPts val="0"/>
              </a:spcBef>
              <a:spcAft>
                <a:spcPts val="0"/>
              </a:spcAft>
            </a:pPr>
            <a:r>
              <a:rPr lang="pt-BR" altLang="zh-CN" sz="2400" dirty="0">
                <a:solidFill>
                  <a:srgbClr val="000000"/>
                </a:solidFill>
                <a:latin typeface="Courier"/>
              </a:rPr>
              <a:t>      printf("%s ==&gt; %s\n", argv[1], buf);</a:t>
            </a:r>
            <a:endParaRPr lang="pt-BR" altLang="zh-CN" sz="2400" dirty="0">
              <a:solidFill>
                <a:srgbClr val="000000"/>
              </a:solidFill>
              <a:latin typeface="Courier"/>
            </a:endParaRPr>
          </a:p>
          <a:p>
            <a:pPr eaLnBrk="1" fontAlgn="auto" hangingPunct="1">
              <a:spcBef>
                <a:spcPts val="0"/>
              </a:spcBef>
              <a:spcAft>
                <a:spcPts val="0"/>
              </a:spcAft>
            </a:pPr>
            <a:r>
              <a:rPr lang="en-US" altLang="zh-CN" sz="2400" dirty="0">
                <a:solidFill>
                  <a:srgbClr val="000000"/>
                </a:solidFill>
                <a:latin typeface="Courier"/>
              </a:rPr>
              <a:t>  }}</a:t>
            </a:r>
            <a:endParaRPr lang="zh-CN" altLang="en-US" sz="2400" dirty="0">
              <a:solidFill>
                <a:srgbClr val="000000"/>
              </a:solidFill>
              <a:latin typeface="Courier"/>
            </a:endParaRPr>
          </a:p>
        </p:txBody>
      </p:sp>
      <p:sp>
        <p:nvSpPr>
          <p:cNvPr id="77828" name="TextBox 5"/>
          <p:cNvSpPr txBox="1">
            <a:spLocks noChangeArrowheads="1"/>
          </p:cNvSpPr>
          <p:nvPr/>
        </p:nvSpPr>
        <p:spPr bwMode="auto">
          <a:xfrm>
            <a:off x="5276452" y="29405"/>
            <a:ext cx="48030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2800" i="1" u="sng" dirty="0">
                <a:solidFill>
                  <a:srgbClr val="FF0000"/>
                </a:solidFill>
              </a:rPr>
              <a:t>Example:</a:t>
            </a:r>
            <a:r>
              <a:rPr lang="zh-CN" altLang="en-US" sz="2800" dirty="0">
                <a:solidFill>
                  <a:srgbClr val="FF0000"/>
                </a:solidFill>
              </a:rPr>
              <a:t>通过命令行参数，实现将字符串转换成大写</a:t>
            </a:r>
            <a:endParaRPr lang="zh-CN" altLang="en-US" sz="2800" dirty="0">
              <a:solidFill>
                <a:srgbClr val="FF0000"/>
              </a:solidFill>
            </a:endParaRPr>
          </a:p>
        </p:txBody>
      </p:sp>
    </p:spTree>
  </p:cSld>
  <p:clrMapOvr>
    <a:masterClrMapping/>
  </p:clrMapOvr>
  <p:transition>
    <p:strips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44B0F734-9F1F-4F5B-812A-2F1968947CC8}" type="slidenum">
              <a:rPr lang="zh-CN" altLang="en-US" b="0">
                <a:solidFill>
                  <a:srgbClr val="000000"/>
                </a:solidFill>
              </a:rPr>
            </a:fld>
            <a:endParaRPr lang="zh-CN" altLang="en-US" b="0">
              <a:solidFill>
                <a:srgbClr val="000000"/>
              </a:solidFill>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875" y="2062165"/>
            <a:ext cx="9016511" cy="2530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idx="1"/>
          </p:nvPr>
        </p:nvSpPr>
        <p:spPr>
          <a:xfrm>
            <a:off x="838200" y="1317625"/>
            <a:ext cx="8229600" cy="2952750"/>
          </a:xfrm>
        </p:spPr>
        <p:txBody>
          <a:bodyPr/>
          <a:lstStyle/>
          <a:p>
            <a:pPr eaLnBrk="1" hangingPunct="1">
              <a:defRPr/>
            </a:pPr>
            <a:r>
              <a:rPr lang="zh-CN" altLang="en-US" sz="2800" b="1" dirty="0">
                <a:latin typeface="宋体" panose="02010600030101010101" pitchFamily="2" charset="-122"/>
              </a:rPr>
              <a:t>指向数组的指针称为</a:t>
            </a:r>
            <a:r>
              <a:rPr lang="zh-CN" altLang="en-US" sz="2800" b="1" dirty="0">
                <a:solidFill>
                  <a:srgbClr val="0000FF"/>
                </a:solidFill>
                <a:latin typeface="宋体" panose="02010600030101010101" pitchFamily="2" charset="-122"/>
              </a:rPr>
              <a:t>数组指针</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eaLnBrk="1" hangingPunct="1">
              <a:defRPr/>
            </a:pPr>
            <a:r>
              <a:rPr lang="zh-CN" altLang="en-US" sz="2800" b="1" dirty="0"/>
              <a:t>声明形式</a:t>
            </a:r>
            <a:endParaRPr lang="en-US" altLang="zh-CN" sz="2800" b="1" dirty="0"/>
          </a:p>
          <a:p>
            <a:pPr eaLnBrk="1" hangingPunct="1">
              <a:buFontTx/>
              <a:buNone/>
              <a:defRPr/>
            </a:pPr>
            <a:r>
              <a:rPr lang="en-US" altLang="zh-CN" sz="2800" b="1" dirty="0"/>
              <a:t>          </a:t>
            </a:r>
            <a:r>
              <a:rPr lang="zh-CN" altLang="en-US" sz="2800" b="1" dirty="0"/>
              <a:t>基类型</a:t>
            </a:r>
            <a:r>
              <a:rPr lang="en-US" altLang="zh-CN" sz="2800" b="1" dirty="0">
                <a:solidFill>
                  <a:schemeClr val="accent2"/>
                </a:solidFill>
              </a:rPr>
              <a:t> </a:t>
            </a:r>
            <a:r>
              <a:rPr lang="en-US" altLang="zh-CN" sz="2800" b="1" dirty="0">
                <a:solidFill>
                  <a:srgbClr val="FF0000"/>
                </a:solidFill>
              </a:rPr>
              <a:t>(* </a:t>
            </a:r>
            <a:r>
              <a:rPr lang="zh-CN" altLang="en-US" sz="2800" b="1" dirty="0">
                <a:solidFill>
                  <a:srgbClr val="FF0000"/>
                </a:solidFill>
              </a:rPr>
              <a:t>数组指针名</a:t>
            </a:r>
            <a:r>
              <a:rPr lang="en-US" altLang="zh-CN" sz="2800" b="1" dirty="0">
                <a:solidFill>
                  <a:srgbClr val="FF0000"/>
                </a:solidFill>
              </a:rPr>
              <a:t>) </a:t>
            </a:r>
            <a:r>
              <a:rPr lang="en-US" altLang="zh-CN" sz="2800" b="1" dirty="0">
                <a:solidFill>
                  <a:srgbClr val="006600"/>
                </a:solidFill>
              </a:rPr>
              <a:t>[</a:t>
            </a:r>
            <a:r>
              <a:rPr lang="zh-CN" altLang="en-US" sz="2800" b="1" dirty="0">
                <a:solidFill>
                  <a:srgbClr val="006600"/>
                </a:solidFill>
              </a:rPr>
              <a:t>常量表达式</a:t>
            </a:r>
            <a:r>
              <a:rPr lang="en-US" altLang="zh-CN" sz="2800" b="1" dirty="0">
                <a:solidFill>
                  <a:srgbClr val="006600"/>
                </a:solidFill>
              </a:rPr>
              <a:t>]</a:t>
            </a:r>
            <a:endParaRPr lang="en-US" altLang="zh-CN" sz="2800" b="1" dirty="0">
              <a:solidFill>
                <a:srgbClr val="006600"/>
              </a:solidFill>
            </a:endParaRPr>
          </a:p>
          <a:p>
            <a:pPr marL="0" indent="0">
              <a:buNone/>
              <a:defRPr/>
            </a:pPr>
            <a:r>
              <a:rPr lang="en-US" altLang="zh-CN" sz="2800" b="1" i="1" u="sng" dirty="0">
                <a:solidFill>
                  <a:srgbClr val="FF0000"/>
                </a:solidFill>
              </a:rPr>
              <a:t>Example: </a:t>
            </a:r>
            <a:r>
              <a:rPr lang="en-US" altLang="zh-CN" sz="2800" b="1" i="1" dirty="0">
                <a:solidFill>
                  <a:srgbClr val="FF0000"/>
                </a:solidFill>
              </a:rPr>
              <a:t>           </a:t>
            </a:r>
            <a:r>
              <a:rPr lang="en-US" altLang="zh-CN" sz="2800" b="1" dirty="0" err="1">
                <a:solidFill>
                  <a:srgbClr val="0000CC"/>
                </a:solidFill>
              </a:rPr>
              <a:t>int</a:t>
            </a:r>
            <a:r>
              <a:rPr lang="en-US" altLang="zh-CN" sz="2800" b="1" dirty="0">
                <a:solidFill>
                  <a:srgbClr val="0000CC"/>
                </a:solidFill>
              </a:rPr>
              <a:t> ( * </a:t>
            </a:r>
            <a:r>
              <a:rPr lang="en-US" altLang="zh-CN" sz="2800" b="1" dirty="0" err="1">
                <a:solidFill>
                  <a:srgbClr val="0000CC"/>
                </a:solidFill>
              </a:rPr>
              <a:t>pb</a:t>
            </a:r>
            <a:r>
              <a:rPr lang="en-US" altLang="zh-CN" sz="2800" b="1" dirty="0">
                <a:solidFill>
                  <a:srgbClr val="0000CC"/>
                </a:solidFill>
              </a:rPr>
              <a:t>) [4] ;</a:t>
            </a:r>
            <a:endParaRPr lang="en-US" altLang="zh-CN" sz="2800" b="1" dirty="0">
              <a:solidFill>
                <a:srgbClr val="0000CC"/>
              </a:solidFill>
            </a:endParaRPr>
          </a:p>
          <a:p>
            <a:pPr indent="12700">
              <a:buNone/>
              <a:defRPr/>
            </a:pPr>
            <a:r>
              <a:rPr lang="zh-CN" altLang="en-US" sz="2800" b="1" dirty="0"/>
              <a:t>表示定义了一个数组指针，指向一个一维数组，在这个一维数组里面有四个元素</a:t>
            </a:r>
            <a:endParaRPr lang="en-US" altLang="zh-CN" sz="2800" b="1" dirty="0"/>
          </a:p>
        </p:txBody>
      </p:sp>
      <p:sp>
        <p:nvSpPr>
          <p:cNvPr id="82947" name="Slide Number Placeholder 1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24C6199-C2DF-40E1-9B02-8B573DA15121}" type="slidenum">
              <a:rPr lang="zh-CN" altLang="en-US" b="0">
                <a:solidFill>
                  <a:srgbClr val="000000"/>
                </a:solidFill>
              </a:rPr>
            </a:fld>
            <a:endParaRPr lang="zh-CN" altLang="en-US" b="0">
              <a:solidFill>
                <a:srgbClr val="000000"/>
              </a:solidFill>
            </a:endParaRPr>
          </a:p>
        </p:txBody>
      </p:sp>
      <p:sp>
        <p:nvSpPr>
          <p:cNvPr id="736260" name="Text Box 4"/>
          <p:cNvSpPr txBox="1">
            <a:spLocks noChangeArrowheads="1"/>
          </p:cNvSpPr>
          <p:nvPr/>
        </p:nvSpPr>
        <p:spPr bwMode="auto">
          <a:xfrm>
            <a:off x="3727940" y="4340225"/>
            <a:ext cx="1584081" cy="528638"/>
          </a:xfrm>
          <a:prstGeom prst="rect">
            <a:avLst/>
          </a:prstGeom>
          <a:solidFill>
            <a:srgbClr val="DEF1F2"/>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lang="en-US" altLang="zh-CN" sz="2800">
                <a:solidFill>
                  <a:srgbClr val="000000"/>
                </a:solidFill>
              </a:rPr>
              <a:t>integer</a:t>
            </a:r>
            <a:endParaRPr lang="en-US" altLang="zh-CN" sz="2800">
              <a:solidFill>
                <a:srgbClr val="000000"/>
              </a:solidFill>
            </a:endParaRPr>
          </a:p>
        </p:txBody>
      </p:sp>
      <p:sp>
        <p:nvSpPr>
          <p:cNvPr id="736261" name="Text Box 5"/>
          <p:cNvSpPr txBox="1">
            <a:spLocks noChangeArrowheads="1"/>
          </p:cNvSpPr>
          <p:nvPr/>
        </p:nvSpPr>
        <p:spPr bwMode="auto">
          <a:xfrm>
            <a:off x="2145324" y="4340227"/>
            <a:ext cx="718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dirty="0" err="1">
                <a:solidFill>
                  <a:srgbClr val="FF0066"/>
                </a:solidFill>
              </a:rPr>
              <a:t>pb</a:t>
            </a:r>
            <a:endParaRPr lang="en-US" altLang="zh-CN" sz="2800" dirty="0">
              <a:solidFill>
                <a:srgbClr val="FF0066"/>
              </a:solidFill>
            </a:endParaRPr>
          </a:p>
        </p:txBody>
      </p:sp>
      <p:sp>
        <p:nvSpPr>
          <p:cNvPr id="736262" name="Text Box 6"/>
          <p:cNvSpPr txBox="1">
            <a:spLocks noChangeArrowheads="1"/>
          </p:cNvSpPr>
          <p:nvPr/>
        </p:nvSpPr>
        <p:spPr bwMode="auto">
          <a:xfrm>
            <a:off x="5383824" y="4340227"/>
            <a:ext cx="158408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6600"/>
                </a:solidFill>
              </a:rPr>
              <a:t>(*pb) [0]</a:t>
            </a:r>
            <a:endParaRPr lang="en-US" altLang="zh-CN" sz="2800">
              <a:solidFill>
                <a:srgbClr val="006600"/>
              </a:solidFill>
            </a:endParaRPr>
          </a:p>
        </p:txBody>
      </p:sp>
      <p:sp>
        <p:nvSpPr>
          <p:cNvPr id="736263" name="Text Box 7"/>
          <p:cNvSpPr txBox="1">
            <a:spLocks noChangeArrowheads="1"/>
          </p:cNvSpPr>
          <p:nvPr/>
        </p:nvSpPr>
        <p:spPr bwMode="auto">
          <a:xfrm>
            <a:off x="3727940" y="4843465"/>
            <a:ext cx="1584081" cy="528637"/>
          </a:xfrm>
          <a:prstGeom prst="rect">
            <a:avLst/>
          </a:prstGeom>
          <a:solidFill>
            <a:srgbClr val="DEF1F2"/>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lang="en-US" altLang="zh-CN" sz="2800">
                <a:solidFill>
                  <a:srgbClr val="000000"/>
                </a:solidFill>
              </a:rPr>
              <a:t>integer</a:t>
            </a:r>
            <a:endParaRPr lang="en-US" altLang="zh-CN" sz="2800">
              <a:solidFill>
                <a:srgbClr val="000000"/>
              </a:solidFill>
            </a:endParaRPr>
          </a:p>
        </p:txBody>
      </p:sp>
      <p:sp>
        <p:nvSpPr>
          <p:cNvPr id="736264" name="Text Box 8"/>
          <p:cNvSpPr txBox="1">
            <a:spLocks noChangeArrowheads="1"/>
          </p:cNvSpPr>
          <p:nvPr/>
        </p:nvSpPr>
        <p:spPr bwMode="auto">
          <a:xfrm>
            <a:off x="5383824" y="4843463"/>
            <a:ext cx="158408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6600"/>
                </a:solidFill>
              </a:rPr>
              <a:t>(*pb) [1]</a:t>
            </a:r>
            <a:endParaRPr lang="en-US" altLang="zh-CN" sz="2800">
              <a:solidFill>
                <a:srgbClr val="006600"/>
              </a:solidFill>
            </a:endParaRPr>
          </a:p>
        </p:txBody>
      </p:sp>
      <p:sp>
        <p:nvSpPr>
          <p:cNvPr id="736265" name="Text Box 9"/>
          <p:cNvSpPr txBox="1">
            <a:spLocks noChangeArrowheads="1"/>
          </p:cNvSpPr>
          <p:nvPr/>
        </p:nvSpPr>
        <p:spPr bwMode="auto">
          <a:xfrm>
            <a:off x="3727940" y="5348290"/>
            <a:ext cx="1584081" cy="528637"/>
          </a:xfrm>
          <a:prstGeom prst="rect">
            <a:avLst/>
          </a:prstGeom>
          <a:solidFill>
            <a:srgbClr val="DEF1F2"/>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lang="en-US" altLang="zh-CN" sz="2800">
                <a:solidFill>
                  <a:srgbClr val="000000"/>
                </a:solidFill>
              </a:rPr>
              <a:t>integer</a:t>
            </a:r>
            <a:endParaRPr lang="en-US" altLang="zh-CN" sz="2800">
              <a:solidFill>
                <a:srgbClr val="000000"/>
              </a:solidFill>
            </a:endParaRPr>
          </a:p>
        </p:txBody>
      </p:sp>
      <p:sp>
        <p:nvSpPr>
          <p:cNvPr id="736266" name="Text Box 10"/>
          <p:cNvSpPr txBox="1">
            <a:spLocks noChangeArrowheads="1"/>
          </p:cNvSpPr>
          <p:nvPr/>
        </p:nvSpPr>
        <p:spPr bwMode="auto">
          <a:xfrm>
            <a:off x="5383824" y="5348288"/>
            <a:ext cx="158408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6600"/>
                </a:solidFill>
              </a:rPr>
              <a:t>(*pb) [2]</a:t>
            </a:r>
            <a:endParaRPr lang="en-US" altLang="zh-CN" sz="2800">
              <a:solidFill>
                <a:srgbClr val="006600"/>
              </a:solidFill>
            </a:endParaRPr>
          </a:p>
        </p:txBody>
      </p:sp>
      <p:sp>
        <p:nvSpPr>
          <p:cNvPr id="736267" name="Text Box 11"/>
          <p:cNvSpPr txBox="1">
            <a:spLocks noChangeArrowheads="1"/>
          </p:cNvSpPr>
          <p:nvPr/>
        </p:nvSpPr>
        <p:spPr bwMode="auto">
          <a:xfrm>
            <a:off x="3727940" y="5853115"/>
            <a:ext cx="1584081" cy="528637"/>
          </a:xfrm>
          <a:prstGeom prst="rect">
            <a:avLst/>
          </a:prstGeom>
          <a:solidFill>
            <a:srgbClr val="DEF1F2"/>
          </a:solidFill>
          <a:ln w="9525">
            <a:solidFill>
              <a:schemeClr val="tx1"/>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r>
              <a:rPr lang="en-US" altLang="zh-CN" sz="2800">
                <a:solidFill>
                  <a:srgbClr val="000000"/>
                </a:solidFill>
              </a:rPr>
              <a:t>integer</a:t>
            </a:r>
            <a:endParaRPr lang="en-US" altLang="zh-CN" sz="2800">
              <a:solidFill>
                <a:srgbClr val="000000"/>
              </a:solidFill>
            </a:endParaRPr>
          </a:p>
        </p:txBody>
      </p:sp>
      <p:sp>
        <p:nvSpPr>
          <p:cNvPr id="736268" name="Text Box 12"/>
          <p:cNvSpPr txBox="1">
            <a:spLocks noChangeArrowheads="1"/>
          </p:cNvSpPr>
          <p:nvPr/>
        </p:nvSpPr>
        <p:spPr bwMode="auto">
          <a:xfrm>
            <a:off x="5383824" y="5853113"/>
            <a:ext cx="158408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a:solidFill>
                  <a:srgbClr val="006600"/>
                </a:solidFill>
              </a:rPr>
              <a:t>(*pb) [3]</a:t>
            </a:r>
            <a:endParaRPr lang="en-US" altLang="zh-CN" sz="2800">
              <a:solidFill>
                <a:srgbClr val="006600"/>
              </a:solidFill>
            </a:endParaRPr>
          </a:p>
        </p:txBody>
      </p:sp>
      <p:sp>
        <p:nvSpPr>
          <p:cNvPr id="736269" name="Line 13"/>
          <p:cNvSpPr>
            <a:spLocks noChangeShapeType="1"/>
          </p:cNvSpPr>
          <p:nvPr/>
        </p:nvSpPr>
        <p:spPr bwMode="auto">
          <a:xfrm>
            <a:off x="2791558" y="4627563"/>
            <a:ext cx="936380"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2958" name="Rectangle 7"/>
          <p:cNvSpPr>
            <a:spLocks noChangeArrowheads="1"/>
          </p:cNvSpPr>
          <p:nvPr/>
        </p:nvSpPr>
        <p:spPr bwMode="auto">
          <a:xfrm>
            <a:off x="720969" y="788988"/>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zh-CN" altLang="en-US" sz="3200">
                <a:solidFill>
                  <a:srgbClr val="800000"/>
                </a:solidFill>
              </a:rPr>
              <a:t>数组指针</a:t>
            </a:r>
            <a:endParaRPr lang="en-US" altLang="zh-CN" sz="32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
        <p:nvSpPr>
          <p:cNvPr id="15" name="矩形 1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
        <p:nvSpPr>
          <p:cNvPr id="2" name="矩形 1"/>
          <p:cNvSpPr/>
          <p:nvPr/>
        </p:nvSpPr>
        <p:spPr bwMode="auto">
          <a:xfrm>
            <a:off x="856148" y="5041196"/>
            <a:ext cx="1944216" cy="887239"/>
          </a:xfrm>
          <a:prstGeom prst="rect">
            <a:avLst/>
          </a:prstGeom>
          <a:solidFill>
            <a:srgbClr val="FFCCCC"/>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1" hangingPunct="1">
              <a:spcBef>
                <a:spcPct val="20000"/>
              </a:spcBef>
            </a:pPr>
            <a:r>
              <a:rPr lang="zh-CN" altLang="en-US" sz="2400" dirty="0">
                <a:solidFill>
                  <a:srgbClr val="000000"/>
                </a:solidFill>
              </a:rPr>
              <a:t>注意：</a:t>
            </a:r>
            <a:r>
              <a:rPr lang="en-US" altLang="zh-CN" sz="2400" dirty="0">
                <a:solidFill>
                  <a:srgbClr val="000000"/>
                </a:solidFill>
              </a:rPr>
              <a:t>pb+1</a:t>
            </a:r>
            <a:r>
              <a:rPr lang="zh-CN" altLang="en-US" sz="2400" dirty="0">
                <a:solidFill>
                  <a:srgbClr val="000000"/>
                </a:solidFill>
              </a:rPr>
              <a:t>指向哪里？</a:t>
            </a:r>
            <a:endParaRPr lang="zh-CN" altLang="en-US" sz="2400" dirty="0">
              <a:solidFill>
                <a:srgbClr val="000000"/>
              </a:solidFill>
            </a:endParaRPr>
          </a:p>
        </p:txBody>
      </p:sp>
      <p:grpSp>
        <p:nvGrpSpPr>
          <p:cNvPr id="3" name="组合 2"/>
          <p:cNvGrpSpPr/>
          <p:nvPr/>
        </p:nvGrpSpPr>
        <p:grpSpPr>
          <a:xfrm>
            <a:off x="1768566" y="6334780"/>
            <a:ext cx="1959373" cy="523220"/>
            <a:chOff x="1387565" y="6334780"/>
            <a:chExt cx="1959373" cy="523220"/>
          </a:xfrm>
        </p:grpSpPr>
        <p:sp>
          <p:nvSpPr>
            <p:cNvPr id="17" name="Text Box 5"/>
            <p:cNvSpPr txBox="1">
              <a:spLocks noChangeArrowheads="1"/>
            </p:cNvSpPr>
            <p:nvPr/>
          </p:nvSpPr>
          <p:spPr bwMode="auto">
            <a:xfrm>
              <a:off x="1387565" y="6334780"/>
              <a:ext cx="11841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pPr>
              <a:r>
                <a:rPr lang="en-US" altLang="zh-CN" sz="2800" dirty="0">
                  <a:solidFill>
                    <a:srgbClr val="FF0066"/>
                  </a:solidFill>
                </a:rPr>
                <a:t>pb+1</a:t>
              </a:r>
              <a:endParaRPr lang="en-US" altLang="zh-CN" sz="2800" dirty="0">
                <a:solidFill>
                  <a:srgbClr val="FF0066"/>
                </a:solidFill>
              </a:endParaRPr>
            </a:p>
          </p:txBody>
        </p:sp>
        <p:sp>
          <p:nvSpPr>
            <p:cNvPr id="18" name="Line 13"/>
            <p:cNvSpPr>
              <a:spLocks noChangeShapeType="1"/>
            </p:cNvSpPr>
            <p:nvPr/>
          </p:nvSpPr>
          <p:spPr bwMode="auto">
            <a:xfrm>
              <a:off x="2410558" y="6597352"/>
              <a:ext cx="936380"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58">
                                            <p:txEl>
                                              <p:pRg st="1" end="1"/>
                                            </p:txEl>
                                          </p:spTgt>
                                        </p:tgtEl>
                                        <p:attrNameLst>
                                          <p:attrName>style.visibility</p:attrName>
                                        </p:attrNameLst>
                                      </p:cBhvr>
                                      <p:to>
                                        <p:strVal val="visible"/>
                                      </p:to>
                                    </p:set>
                                    <p:animEffect transition="in" filter="blinds(horizontal)">
                                      <p:cBhvr>
                                        <p:cTn id="7" dur="500"/>
                                        <p:tgtEl>
                                          <p:spTgt spid="736258">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6258">
                                            <p:txEl>
                                              <p:pRg st="2" end="2"/>
                                            </p:txEl>
                                          </p:spTgt>
                                        </p:tgtEl>
                                        <p:attrNameLst>
                                          <p:attrName>style.visibility</p:attrName>
                                        </p:attrNameLst>
                                      </p:cBhvr>
                                      <p:to>
                                        <p:strVal val="visible"/>
                                      </p:to>
                                    </p:set>
                                    <p:animEffect transition="in" filter="blinds(horizontal)">
                                      <p:cBhvr>
                                        <p:cTn id="10" dur="500"/>
                                        <p:tgtEl>
                                          <p:spTgt spid="73625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36258">
                                            <p:txEl>
                                              <p:pRg st="3" end="3"/>
                                            </p:txEl>
                                          </p:spTgt>
                                        </p:tgtEl>
                                        <p:attrNameLst>
                                          <p:attrName>style.visibility</p:attrName>
                                        </p:attrNameLst>
                                      </p:cBhvr>
                                      <p:to>
                                        <p:strVal val="visible"/>
                                      </p:to>
                                    </p:set>
                                    <p:animEffect transition="in" filter="blinds(horizontal)">
                                      <p:cBhvr>
                                        <p:cTn id="15" dur="500"/>
                                        <p:tgtEl>
                                          <p:spTgt spid="73625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6258">
                                            <p:txEl>
                                              <p:pRg st="4" end="4"/>
                                            </p:txEl>
                                          </p:spTgt>
                                        </p:tgtEl>
                                        <p:attrNameLst>
                                          <p:attrName>style.visibility</p:attrName>
                                        </p:attrNameLst>
                                      </p:cBhvr>
                                      <p:to>
                                        <p:strVal val="visible"/>
                                      </p:to>
                                    </p:set>
                                    <p:animEffect transition="in" filter="blinds(horizontal)">
                                      <p:cBhvr>
                                        <p:cTn id="20" dur="500"/>
                                        <p:tgtEl>
                                          <p:spTgt spid="73625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62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62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62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62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62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62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62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62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62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62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ircle(in)">
                                      <p:cBhvr>
                                        <p:cTn id="5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58" grpId="0" build="p"/>
      <p:bldP spid="736260" grpId="0" animBg="1"/>
      <p:bldP spid="736261" grpId="0"/>
      <p:bldP spid="736262" grpId="0"/>
      <p:bldP spid="736263" grpId="0" animBg="1"/>
      <p:bldP spid="736264" grpId="0"/>
      <p:bldP spid="736265" grpId="0" animBg="1"/>
      <p:bldP spid="736266" grpId="0"/>
      <p:bldP spid="736267" grpId="0" animBg="1"/>
      <p:bldP spid="736268" grpId="0"/>
      <p:bldP spid="73626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31DC39E-F470-4442-93D8-6C11860F6536}" type="slidenum">
              <a:rPr lang="zh-CN" altLang="en-US" b="0">
                <a:solidFill>
                  <a:srgbClr val="000000"/>
                </a:solidFill>
              </a:rPr>
            </a:fld>
            <a:endParaRPr lang="zh-CN" altLang="en-US" b="0">
              <a:solidFill>
                <a:srgbClr val="000000"/>
              </a:solidFill>
            </a:endParaRPr>
          </a:p>
        </p:txBody>
      </p:sp>
      <p:sp>
        <p:nvSpPr>
          <p:cNvPr id="5" name="矩形 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算法设计：北理工的恶龙</a:t>
            </a:r>
            <a:endParaRPr lang="zh-CN" altLang="en-US" sz="4000" dirty="0">
              <a:solidFill>
                <a:srgbClr val="FFFFFF"/>
              </a:solidFill>
              <a:latin typeface="Calibri" panose="020F0502020204030204"/>
              <a:ea typeface="宋体" panose="02010600030101010101" pitchFamily="2" charset="-122"/>
            </a:endParaRPr>
          </a:p>
        </p:txBody>
      </p:sp>
      <p:sp>
        <p:nvSpPr>
          <p:cNvPr id="6" name="Rectangle 3"/>
          <p:cNvSpPr txBox="1">
            <a:spLocks noChangeArrowheads="1"/>
          </p:cNvSpPr>
          <p:nvPr/>
        </p:nvSpPr>
        <p:spPr bwMode="auto">
          <a:xfrm>
            <a:off x="493836" y="768352"/>
            <a:ext cx="820908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855" indent="-3638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Tx/>
              <a:buChar char="•"/>
            </a:pPr>
            <a:r>
              <a:rPr lang="zh-CN" altLang="en-US" sz="2800" b="0">
                <a:solidFill>
                  <a:srgbClr val="FF0000"/>
                </a:solidFill>
              </a:rPr>
              <a:t>输入</a:t>
            </a:r>
            <a:endParaRPr lang="zh-CN" altLang="en-US" sz="2800" b="0">
              <a:solidFill>
                <a:srgbClr val="FF0000"/>
              </a:solidFill>
            </a:endParaRPr>
          </a:p>
          <a:p>
            <a:pPr eaLnBrk="1" fontAlgn="auto" hangingPunct="1">
              <a:spcBef>
                <a:spcPts val="0"/>
              </a:spcBef>
              <a:spcAft>
                <a:spcPts val="0"/>
              </a:spcAft>
            </a:pPr>
            <a:r>
              <a:rPr lang="zh-CN" altLang="en-US" sz="2400" b="0">
                <a:solidFill>
                  <a:srgbClr val="000000"/>
                </a:solidFill>
              </a:rPr>
              <a:t>	</a:t>
            </a:r>
            <a:r>
              <a:rPr lang="zh-CN" altLang="en-US" sz="2400" b="0">
                <a:solidFill>
                  <a:srgbClr val="000000"/>
                </a:solidFill>
                <a:latin typeface="楷体" panose="02010609060101010101" pitchFamily="49" charset="-122"/>
                <a:ea typeface="楷体" panose="02010609060101010101" pitchFamily="49" charset="-122"/>
              </a:rPr>
              <a:t>第一行龙头数</a:t>
            </a:r>
            <a:r>
              <a:rPr lang="en-US" altLang="zh-CN" sz="2400" b="0">
                <a:solidFill>
                  <a:srgbClr val="000000"/>
                </a:solidFill>
                <a:latin typeface="楷体" panose="02010609060101010101" pitchFamily="49" charset="-122"/>
                <a:ea typeface="楷体" panose="02010609060101010101" pitchFamily="49" charset="-122"/>
              </a:rPr>
              <a:t>n, </a:t>
            </a:r>
            <a:r>
              <a:rPr lang="zh-CN" altLang="en-US" sz="2400" b="0">
                <a:solidFill>
                  <a:srgbClr val="000000"/>
                </a:solidFill>
                <a:latin typeface="楷体" panose="02010609060101010101" pitchFamily="49" charset="-122"/>
                <a:ea typeface="楷体" panose="02010609060101010101" pitchFamily="49" charset="-122"/>
              </a:rPr>
              <a:t>勇士人数</a:t>
            </a:r>
            <a:r>
              <a:rPr lang="en-US" altLang="zh-CN" sz="2400" b="0">
                <a:solidFill>
                  <a:srgbClr val="000000"/>
                </a:solidFill>
                <a:latin typeface="楷体" panose="02010609060101010101" pitchFamily="49" charset="-122"/>
                <a:ea typeface="楷体" panose="02010609060101010101" pitchFamily="49" charset="-122"/>
              </a:rPr>
              <a:t>m</a:t>
            </a:r>
            <a:r>
              <a:rPr lang="zh-CN" altLang="en-US" sz="2400" b="0">
                <a:solidFill>
                  <a:srgbClr val="000000"/>
                </a:solidFill>
                <a:latin typeface="楷体" panose="02010609060101010101" pitchFamily="49" charset="-122"/>
                <a:ea typeface="楷体" panose="02010609060101010101" pitchFamily="49" charset="-122"/>
              </a:rPr>
              <a:t>（</a:t>
            </a:r>
            <a:r>
              <a:rPr lang="en-US" altLang="zh-CN" sz="2400" b="0">
                <a:solidFill>
                  <a:srgbClr val="000000"/>
                </a:solidFill>
                <a:latin typeface="楷体" panose="02010609060101010101" pitchFamily="49" charset="-122"/>
                <a:ea typeface="楷体" panose="02010609060101010101" pitchFamily="49" charset="-122"/>
              </a:rPr>
              <a:t>1&lt;=n, m&lt;=100</a:t>
            </a:r>
            <a:r>
              <a:rPr lang="zh-CN" altLang="en-US" sz="2400" b="0">
                <a:solidFill>
                  <a:srgbClr val="000000"/>
                </a:solidFill>
                <a:latin typeface="楷体" panose="02010609060101010101" pitchFamily="49" charset="-122"/>
                <a:ea typeface="楷体" panose="02010609060101010101" pitchFamily="49" charset="-122"/>
              </a:rPr>
              <a:t>）</a:t>
            </a:r>
            <a:endParaRPr lang="zh-CN" altLang="en-US" sz="2400" b="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pPr>
            <a:r>
              <a:rPr lang="zh-CN" altLang="en-US" sz="2400" b="0">
                <a:solidFill>
                  <a:srgbClr val="000000"/>
                </a:solidFill>
                <a:latin typeface="楷体" panose="02010609060101010101" pitchFamily="49" charset="-122"/>
                <a:ea typeface="楷体" panose="02010609060101010101" pitchFamily="49" charset="-122"/>
              </a:rPr>
              <a:t>	接下来 </a:t>
            </a:r>
            <a:r>
              <a:rPr lang="en-US" altLang="zh-CN" sz="2400" b="0">
                <a:solidFill>
                  <a:srgbClr val="000000"/>
                </a:solidFill>
                <a:latin typeface="楷体" panose="02010609060101010101" pitchFamily="49" charset="-122"/>
                <a:ea typeface="楷体" panose="02010609060101010101" pitchFamily="49" charset="-122"/>
              </a:rPr>
              <a:t>n </a:t>
            </a:r>
            <a:r>
              <a:rPr lang="zh-CN" altLang="en-US" sz="2400" b="0">
                <a:solidFill>
                  <a:srgbClr val="000000"/>
                </a:solidFill>
                <a:latin typeface="楷体" panose="02010609060101010101" pitchFamily="49" charset="-122"/>
                <a:ea typeface="楷体" panose="02010609060101010101" pitchFamily="49" charset="-122"/>
              </a:rPr>
              <a:t>行，每行包含一个整数，表示龙头的直径</a:t>
            </a:r>
            <a:endParaRPr lang="zh-CN" altLang="en-US" sz="2400" b="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pPr>
            <a:r>
              <a:rPr lang="zh-CN" altLang="en-US" sz="2400" b="0">
                <a:solidFill>
                  <a:srgbClr val="000000"/>
                </a:solidFill>
                <a:latin typeface="楷体" panose="02010609060101010101" pitchFamily="49" charset="-122"/>
                <a:ea typeface="楷体" panose="02010609060101010101" pitchFamily="49" charset="-122"/>
              </a:rPr>
              <a:t>	接下来 </a:t>
            </a:r>
            <a:r>
              <a:rPr lang="en-US" altLang="zh-CN" sz="2400" b="0">
                <a:solidFill>
                  <a:srgbClr val="000000"/>
                </a:solidFill>
                <a:latin typeface="楷体" panose="02010609060101010101" pitchFamily="49" charset="-122"/>
                <a:ea typeface="楷体" panose="02010609060101010101" pitchFamily="49" charset="-122"/>
              </a:rPr>
              <a:t>m </a:t>
            </a:r>
            <a:r>
              <a:rPr lang="zh-CN" altLang="en-US" sz="2400" b="0">
                <a:solidFill>
                  <a:srgbClr val="000000"/>
                </a:solidFill>
                <a:latin typeface="楷体" panose="02010609060101010101" pitchFamily="49" charset="-122"/>
                <a:ea typeface="楷体" panose="02010609060101010101" pitchFamily="49" charset="-122"/>
              </a:rPr>
              <a:t>行，每行包含一个整数，表示勇士的身高</a:t>
            </a:r>
            <a:endParaRPr lang="zh-CN" altLang="en-US" sz="2400" b="0">
              <a:solidFill>
                <a:srgbClr val="000000"/>
              </a:solidFill>
              <a:latin typeface="楷体" panose="02010609060101010101" pitchFamily="49" charset="-122"/>
              <a:ea typeface="楷体" panose="02010609060101010101" pitchFamily="49" charset="-122"/>
            </a:endParaRPr>
          </a:p>
          <a:p>
            <a:pPr eaLnBrk="1" fontAlgn="auto" hangingPunct="1">
              <a:spcBef>
                <a:spcPts val="0"/>
              </a:spcBef>
              <a:spcAft>
                <a:spcPts val="0"/>
              </a:spcAft>
              <a:buFontTx/>
              <a:buChar char="•"/>
            </a:pPr>
            <a:r>
              <a:rPr lang="zh-CN" altLang="en-US" sz="2800" b="0">
                <a:solidFill>
                  <a:srgbClr val="FF0000"/>
                </a:solidFill>
              </a:rPr>
              <a:t>输出 </a:t>
            </a:r>
            <a:endParaRPr lang="zh-CN" altLang="en-US" sz="2800" b="0">
              <a:solidFill>
                <a:srgbClr val="FF0000"/>
              </a:solidFill>
            </a:endParaRPr>
          </a:p>
          <a:p>
            <a:pPr eaLnBrk="1" fontAlgn="auto" hangingPunct="1">
              <a:spcBef>
                <a:spcPts val="0"/>
              </a:spcBef>
              <a:spcAft>
                <a:spcPts val="0"/>
              </a:spcAft>
            </a:pPr>
            <a:r>
              <a:rPr lang="zh-CN" altLang="en-US" sz="2400" b="0">
                <a:solidFill>
                  <a:srgbClr val="000000"/>
                </a:solidFill>
              </a:rPr>
              <a:t>	</a:t>
            </a:r>
            <a:r>
              <a:rPr lang="zh-CN" altLang="en-US" sz="2400" b="0">
                <a:solidFill>
                  <a:srgbClr val="000000"/>
                </a:solidFill>
                <a:latin typeface="楷体" panose="02010609060101010101" pitchFamily="49" charset="-122"/>
                <a:ea typeface="楷体" panose="02010609060101010101" pitchFamily="49" charset="-122"/>
              </a:rPr>
              <a:t>如果勇士们能完成任务，输出校长需要花的最小费用；否则输出 “</a:t>
            </a:r>
            <a:r>
              <a:rPr lang="en-US" altLang="zh-CN" sz="2400" b="0">
                <a:solidFill>
                  <a:srgbClr val="000000"/>
                </a:solidFill>
                <a:latin typeface="楷体" panose="02010609060101010101" pitchFamily="49" charset="-122"/>
                <a:ea typeface="楷体" panose="02010609060101010101" pitchFamily="49" charset="-122"/>
              </a:rPr>
              <a:t>bit is doomed!”</a:t>
            </a:r>
            <a:endParaRPr lang="en-US" altLang="zh-CN" sz="2400" b="0">
              <a:solidFill>
                <a:srgbClr val="000000"/>
              </a:solidFill>
              <a:latin typeface="楷体" panose="02010609060101010101" pitchFamily="49" charset="-122"/>
              <a:ea typeface="楷体" panose="02010609060101010101" pitchFamily="49" charset="-122"/>
            </a:endParaRPr>
          </a:p>
        </p:txBody>
      </p:sp>
      <p:sp>
        <p:nvSpPr>
          <p:cNvPr id="7" name="Rectangle 4"/>
          <p:cNvSpPr>
            <a:spLocks noChangeArrowheads="1"/>
          </p:cNvSpPr>
          <p:nvPr/>
        </p:nvSpPr>
        <p:spPr bwMode="auto">
          <a:xfrm>
            <a:off x="556846" y="3551240"/>
            <a:ext cx="3130062"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63855" indent="-363855" eaLnBrk="1" fontAlgn="auto" hangingPunct="1">
              <a:spcBef>
                <a:spcPts val="0"/>
              </a:spcBef>
              <a:spcAft>
                <a:spcPts val="0"/>
              </a:spcAft>
              <a:buSzPct val="70000"/>
              <a:buFont typeface="Wingdings" panose="05000000000000000000" pitchFamily="2" charset="2"/>
              <a:buChar char="l"/>
            </a:pPr>
            <a:r>
              <a:rPr lang="zh-CN" altLang="en-US" sz="2800" b="0">
                <a:latin typeface="Calibri" panose="020F0502020204030204"/>
              </a:rPr>
              <a:t>输入样例 </a:t>
            </a:r>
            <a:r>
              <a:rPr lang="en-US" altLang="zh-CN" sz="2800" b="0">
                <a:latin typeface="Calibri" panose="020F0502020204030204"/>
              </a:rPr>
              <a:t>1</a:t>
            </a:r>
            <a:r>
              <a:rPr lang="en-US" altLang="zh-CN" b="0">
                <a:latin typeface="Calibri" panose="020F0502020204030204"/>
              </a:rPr>
              <a:t> </a:t>
            </a:r>
            <a:endParaRPr lang="en-US" altLang="zh-CN" b="0">
              <a:latin typeface="Calibri" panose="020F0502020204030204"/>
            </a:endParaRPr>
          </a:p>
          <a:p>
            <a:pPr marL="363855" indent="-363855" eaLnBrk="1" fontAlgn="auto" hangingPunct="1">
              <a:spcBef>
                <a:spcPts val="0"/>
              </a:spcBef>
              <a:spcAft>
                <a:spcPts val="0"/>
              </a:spcAft>
              <a:buClr>
                <a:srgbClr val="FFFF00"/>
              </a:buClr>
              <a:buSzPct val="70000"/>
            </a:pPr>
            <a:r>
              <a:rPr lang="en-US" altLang="zh-CN" b="0">
                <a:solidFill>
                  <a:srgbClr val="000000"/>
                </a:solidFill>
                <a:latin typeface="Calibri" panose="020F0502020204030204"/>
              </a:rPr>
              <a:t>	</a:t>
            </a:r>
            <a:r>
              <a:rPr lang="en-US" altLang="zh-CN" sz="2400" b="0">
                <a:solidFill>
                  <a:srgbClr val="000000"/>
                </a:solidFill>
                <a:latin typeface="Calibri" panose="020F0502020204030204"/>
              </a:rPr>
              <a:t>2 3</a:t>
            </a:r>
            <a:endParaRPr lang="en-US" altLang="zh-CN" sz="2400" b="0">
              <a:solidFill>
                <a:srgbClr val="000000"/>
              </a:solidFill>
              <a:latin typeface="Calibri" panose="020F0502020204030204"/>
            </a:endParaRPr>
          </a:p>
          <a:p>
            <a:pPr marL="363855" indent="-363855" eaLnBrk="1" fontAlgn="auto" hangingPunct="1">
              <a:spcBef>
                <a:spcPts val="0"/>
              </a:spcBef>
              <a:spcAft>
                <a:spcPts val="0"/>
              </a:spcAft>
              <a:buClr>
                <a:srgbClr val="FFFF00"/>
              </a:buClr>
              <a:buSzPct val="70000"/>
            </a:pPr>
            <a:r>
              <a:rPr lang="en-US" altLang="zh-CN" sz="2400" b="0">
                <a:solidFill>
                  <a:srgbClr val="000000"/>
                </a:solidFill>
                <a:latin typeface="Calibri" panose="020F0502020204030204"/>
              </a:rPr>
              <a:t>	5</a:t>
            </a:r>
            <a:endParaRPr lang="en-US" altLang="zh-CN" sz="2400" b="0">
              <a:solidFill>
                <a:srgbClr val="000000"/>
              </a:solidFill>
              <a:latin typeface="Calibri" panose="020F0502020204030204"/>
            </a:endParaRPr>
          </a:p>
          <a:p>
            <a:pPr marL="363855" indent="-363855" eaLnBrk="1" fontAlgn="auto" hangingPunct="1">
              <a:spcBef>
                <a:spcPts val="0"/>
              </a:spcBef>
              <a:spcAft>
                <a:spcPts val="0"/>
              </a:spcAft>
              <a:buClr>
                <a:srgbClr val="FFFF00"/>
              </a:buClr>
              <a:buSzPct val="70000"/>
            </a:pPr>
            <a:r>
              <a:rPr lang="en-US" altLang="zh-CN" sz="2400" b="0">
                <a:solidFill>
                  <a:srgbClr val="000000"/>
                </a:solidFill>
                <a:latin typeface="Calibri" panose="020F0502020204030204"/>
              </a:rPr>
              <a:t>	4</a:t>
            </a:r>
            <a:endParaRPr lang="en-US" altLang="zh-CN" sz="2400" b="0">
              <a:solidFill>
                <a:srgbClr val="000000"/>
              </a:solidFill>
              <a:latin typeface="Calibri" panose="020F0502020204030204"/>
            </a:endParaRPr>
          </a:p>
          <a:p>
            <a:pPr marL="363855" indent="-363855" eaLnBrk="1" fontAlgn="auto" hangingPunct="1">
              <a:spcBef>
                <a:spcPts val="0"/>
              </a:spcBef>
              <a:spcAft>
                <a:spcPts val="0"/>
              </a:spcAft>
              <a:buClr>
                <a:srgbClr val="FFFF00"/>
              </a:buClr>
              <a:buSzPct val="70000"/>
            </a:pPr>
            <a:r>
              <a:rPr lang="en-US" altLang="zh-CN" sz="2400" b="0">
                <a:solidFill>
                  <a:srgbClr val="000000"/>
                </a:solidFill>
                <a:latin typeface="Calibri" panose="020F0502020204030204"/>
              </a:rPr>
              <a:t>	7</a:t>
            </a:r>
            <a:endParaRPr lang="en-US" altLang="zh-CN" sz="2400" b="0">
              <a:solidFill>
                <a:srgbClr val="000000"/>
              </a:solidFill>
              <a:latin typeface="Calibri" panose="020F0502020204030204"/>
            </a:endParaRPr>
          </a:p>
          <a:p>
            <a:pPr marL="363855" indent="-363855" eaLnBrk="1" fontAlgn="auto" hangingPunct="1">
              <a:spcBef>
                <a:spcPts val="0"/>
              </a:spcBef>
              <a:spcAft>
                <a:spcPts val="0"/>
              </a:spcAft>
              <a:buClr>
                <a:srgbClr val="FFFF00"/>
              </a:buClr>
              <a:buSzPct val="70000"/>
            </a:pPr>
            <a:r>
              <a:rPr lang="en-US" altLang="zh-CN" sz="2400" b="0">
                <a:solidFill>
                  <a:srgbClr val="000000"/>
                </a:solidFill>
                <a:latin typeface="Calibri" panose="020F0502020204030204"/>
              </a:rPr>
              <a:t>	8</a:t>
            </a:r>
            <a:endParaRPr lang="en-US" altLang="zh-CN" sz="2400" b="0">
              <a:solidFill>
                <a:srgbClr val="000000"/>
              </a:solidFill>
              <a:latin typeface="Calibri" panose="020F0502020204030204"/>
            </a:endParaRPr>
          </a:p>
          <a:p>
            <a:pPr marL="363855" indent="-363855" eaLnBrk="1" fontAlgn="auto" hangingPunct="1">
              <a:spcBef>
                <a:spcPts val="0"/>
              </a:spcBef>
              <a:spcAft>
                <a:spcPts val="0"/>
              </a:spcAft>
              <a:buClr>
                <a:srgbClr val="FFFF00"/>
              </a:buClr>
              <a:buSzPct val="70000"/>
            </a:pPr>
            <a:r>
              <a:rPr lang="en-US" altLang="zh-CN" sz="2400" b="0">
                <a:solidFill>
                  <a:srgbClr val="000000"/>
                </a:solidFill>
                <a:latin typeface="Calibri" panose="020F0502020204030204"/>
              </a:rPr>
              <a:t>	4</a:t>
            </a:r>
            <a:endParaRPr lang="en-US" altLang="zh-CN" sz="2400" b="0">
              <a:solidFill>
                <a:srgbClr val="000000"/>
              </a:solidFill>
              <a:latin typeface="Calibri" panose="020F0502020204030204"/>
            </a:endParaRPr>
          </a:p>
        </p:txBody>
      </p:sp>
      <p:sp>
        <p:nvSpPr>
          <p:cNvPr id="8" name="Rectangle 5"/>
          <p:cNvSpPr>
            <a:spLocks noChangeArrowheads="1"/>
          </p:cNvSpPr>
          <p:nvPr/>
        </p:nvSpPr>
        <p:spPr bwMode="auto">
          <a:xfrm>
            <a:off x="4989635" y="3568702"/>
            <a:ext cx="3130062"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63855" indent="-363855" eaLnBrk="1" fontAlgn="auto" hangingPunct="1">
              <a:lnSpc>
                <a:spcPct val="90000"/>
              </a:lnSpc>
              <a:spcBef>
                <a:spcPct val="20000"/>
              </a:spcBef>
              <a:spcAft>
                <a:spcPts val="0"/>
              </a:spcAft>
              <a:buSzPct val="70000"/>
              <a:buFont typeface="Wingdings" panose="05000000000000000000" pitchFamily="2" charset="2"/>
              <a:buChar char="l"/>
            </a:pPr>
            <a:r>
              <a:rPr lang="zh-CN" altLang="en-US" sz="2800" b="0">
                <a:latin typeface="Calibri" panose="020F0502020204030204"/>
              </a:rPr>
              <a:t>输入样例 </a:t>
            </a:r>
            <a:r>
              <a:rPr lang="en-US" altLang="zh-CN" sz="2800" b="0">
                <a:latin typeface="Calibri" panose="020F0502020204030204"/>
              </a:rPr>
              <a:t>2 </a:t>
            </a:r>
            <a:endParaRPr lang="en-US" altLang="zh-CN" sz="2800" b="0">
              <a:latin typeface="Calibri" panose="020F0502020204030204"/>
            </a:endParaRPr>
          </a:p>
          <a:p>
            <a:pPr marL="363855" indent="-363855" eaLnBrk="1" fontAlgn="auto" hangingPunct="1">
              <a:lnSpc>
                <a:spcPct val="90000"/>
              </a:lnSpc>
              <a:spcBef>
                <a:spcPct val="20000"/>
              </a:spcBef>
              <a:spcAft>
                <a:spcPts val="0"/>
              </a:spcAft>
              <a:buClr>
                <a:srgbClr val="FFFF00"/>
              </a:buClr>
              <a:buSzPct val="70000"/>
            </a:pPr>
            <a:r>
              <a:rPr lang="en-US" altLang="zh-CN" b="0">
                <a:solidFill>
                  <a:srgbClr val="000000"/>
                </a:solidFill>
                <a:latin typeface="Calibri" panose="020F0502020204030204"/>
              </a:rPr>
              <a:t>	</a:t>
            </a:r>
            <a:r>
              <a:rPr lang="en-US" altLang="zh-CN" sz="2400" b="0">
                <a:solidFill>
                  <a:srgbClr val="000000"/>
                </a:solidFill>
                <a:latin typeface="Calibri" panose="020F0502020204030204"/>
              </a:rPr>
              <a:t>2 1</a:t>
            </a:r>
            <a:endParaRPr lang="en-US" altLang="zh-CN" sz="2400" b="0">
              <a:solidFill>
                <a:srgbClr val="000000"/>
              </a:solidFill>
              <a:latin typeface="Calibri" panose="020F0502020204030204"/>
            </a:endParaRPr>
          </a:p>
          <a:p>
            <a:pPr marL="363855" indent="-363855" eaLnBrk="1" fontAlgn="auto" hangingPunct="1">
              <a:lnSpc>
                <a:spcPct val="90000"/>
              </a:lnSpc>
              <a:spcBef>
                <a:spcPct val="20000"/>
              </a:spcBef>
              <a:spcAft>
                <a:spcPts val="0"/>
              </a:spcAft>
              <a:buClr>
                <a:srgbClr val="FFFF00"/>
              </a:buClr>
              <a:buSzPct val="70000"/>
            </a:pPr>
            <a:r>
              <a:rPr lang="en-US" altLang="zh-CN" sz="2400" b="0">
                <a:solidFill>
                  <a:srgbClr val="000000"/>
                </a:solidFill>
                <a:latin typeface="Calibri" panose="020F0502020204030204"/>
              </a:rPr>
              <a:t>	5</a:t>
            </a:r>
            <a:endParaRPr lang="en-US" altLang="zh-CN" sz="2400" b="0">
              <a:solidFill>
                <a:srgbClr val="000000"/>
              </a:solidFill>
              <a:latin typeface="Calibri" panose="020F0502020204030204"/>
            </a:endParaRPr>
          </a:p>
          <a:p>
            <a:pPr marL="363855" indent="-363855" eaLnBrk="1" fontAlgn="auto" hangingPunct="1">
              <a:lnSpc>
                <a:spcPct val="90000"/>
              </a:lnSpc>
              <a:spcBef>
                <a:spcPct val="20000"/>
              </a:spcBef>
              <a:spcAft>
                <a:spcPts val="0"/>
              </a:spcAft>
              <a:buClr>
                <a:srgbClr val="FFFF00"/>
              </a:buClr>
              <a:buSzPct val="70000"/>
            </a:pPr>
            <a:r>
              <a:rPr lang="en-US" altLang="zh-CN" sz="2400" b="0">
                <a:solidFill>
                  <a:srgbClr val="000000"/>
                </a:solidFill>
                <a:latin typeface="Calibri" panose="020F0502020204030204"/>
              </a:rPr>
              <a:t>	5</a:t>
            </a:r>
            <a:endParaRPr lang="en-US" altLang="zh-CN" sz="2400" b="0">
              <a:solidFill>
                <a:srgbClr val="000000"/>
              </a:solidFill>
              <a:latin typeface="Calibri" panose="020F0502020204030204"/>
            </a:endParaRPr>
          </a:p>
          <a:p>
            <a:pPr marL="363855" indent="-363855" eaLnBrk="1" fontAlgn="auto" hangingPunct="1">
              <a:lnSpc>
                <a:spcPct val="90000"/>
              </a:lnSpc>
              <a:spcBef>
                <a:spcPct val="20000"/>
              </a:spcBef>
              <a:spcAft>
                <a:spcPts val="0"/>
              </a:spcAft>
              <a:buClr>
                <a:srgbClr val="FFFF00"/>
              </a:buClr>
              <a:buSzPct val="70000"/>
            </a:pPr>
            <a:r>
              <a:rPr lang="en-US" altLang="zh-CN" sz="2400" b="0">
                <a:solidFill>
                  <a:srgbClr val="000000"/>
                </a:solidFill>
                <a:latin typeface="Calibri" panose="020F0502020204030204"/>
              </a:rPr>
              <a:t>	10</a:t>
            </a:r>
            <a:endParaRPr lang="en-US" altLang="zh-CN" sz="2400" b="0">
              <a:solidFill>
                <a:srgbClr val="000000"/>
              </a:solidFill>
              <a:latin typeface="Calibri" panose="020F0502020204030204"/>
            </a:endParaRPr>
          </a:p>
        </p:txBody>
      </p:sp>
      <p:sp>
        <p:nvSpPr>
          <p:cNvPr id="9" name="Rectangle 6"/>
          <p:cNvSpPr>
            <a:spLocks noChangeArrowheads="1"/>
          </p:cNvSpPr>
          <p:nvPr/>
        </p:nvSpPr>
        <p:spPr bwMode="auto">
          <a:xfrm>
            <a:off x="1921121" y="5751513"/>
            <a:ext cx="270070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63855" indent="-363855" eaLnBrk="1" fontAlgn="auto" hangingPunct="1">
              <a:spcBef>
                <a:spcPts val="0"/>
              </a:spcBef>
              <a:spcAft>
                <a:spcPts val="0"/>
              </a:spcAft>
              <a:buSzPct val="70000"/>
              <a:buFont typeface="Wingdings" panose="05000000000000000000" pitchFamily="2" charset="2"/>
              <a:buChar char="l"/>
            </a:pPr>
            <a:r>
              <a:rPr lang="zh-CN" altLang="en-US" sz="2800" b="0">
                <a:latin typeface="Calibri" panose="020F0502020204030204"/>
              </a:rPr>
              <a:t>输出样例 </a:t>
            </a:r>
            <a:r>
              <a:rPr lang="en-US" altLang="zh-CN" sz="2800" b="0">
                <a:latin typeface="Calibri" panose="020F0502020204030204"/>
              </a:rPr>
              <a:t>1</a:t>
            </a:r>
            <a:endParaRPr lang="en-US" altLang="zh-CN" sz="2800" b="0">
              <a:latin typeface="Calibri" panose="020F0502020204030204"/>
            </a:endParaRPr>
          </a:p>
          <a:p>
            <a:pPr marL="363855" indent="-363855" eaLnBrk="1" fontAlgn="auto" hangingPunct="1">
              <a:spcBef>
                <a:spcPts val="0"/>
              </a:spcBef>
              <a:spcAft>
                <a:spcPts val="0"/>
              </a:spcAft>
              <a:buClr>
                <a:srgbClr val="FFFF00"/>
              </a:buClr>
              <a:buSzPct val="70000"/>
            </a:pPr>
            <a:r>
              <a:rPr lang="en-US" altLang="zh-CN" b="0">
                <a:solidFill>
                  <a:srgbClr val="000000"/>
                </a:solidFill>
                <a:latin typeface="Calibri" panose="020F0502020204030204"/>
              </a:rPr>
              <a:t>	</a:t>
            </a:r>
            <a:r>
              <a:rPr lang="en-US" altLang="zh-CN" sz="2000" b="0">
                <a:solidFill>
                  <a:srgbClr val="000000"/>
                </a:solidFill>
                <a:latin typeface="Calibri" panose="020F0502020204030204"/>
              </a:rPr>
              <a:t>11</a:t>
            </a:r>
            <a:endParaRPr lang="en-US" altLang="zh-CN" sz="2000" b="0">
              <a:solidFill>
                <a:srgbClr val="000000"/>
              </a:solidFill>
              <a:latin typeface="Calibri" panose="020F0502020204030204"/>
            </a:endParaRPr>
          </a:p>
        </p:txBody>
      </p:sp>
      <p:sp>
        <p:nvSpPr>
          <p:cNvPr id="10" name="Rectangle 7"/>
          <p:cNvSpPr>
            <a:spLocks noChangeArrowheads="1"/>
          </p:cNvSpPr>
          <p:nvPr/>
        </p:nvSpPr>
        <p:spPr bwMode="auto">
          <a:xfrm>
            <a:off x="4983773" y="5702300"/>
            <a:ext cx="31300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63855" indent="-363855" eaLnBrk="1" fontAlgn="auto" hangingPunct="1">
              <a:lnSpc>
                <a:spcPct val="90000"/>
              </a:lnSpc>
              <a:spcBef>
                <a:spcPct val="20000"/>
              </a:spcBef>
              <a:spcAft>
                <a:spcPts val="0"/>
              </a:spcAft>
              <a:buSzPct val="70000"/>
              <a:buFont typeface="Wingdings" panose="05000000000000000000" pitchFamily="2" charset="2"/>
              <a:buChar char="l"/>
            </a:pPr>
            <a:r>
              <a:rPr lang="zh-CN" altLang="en-US" sz="2800" b="0">
                <a:latin typeface="Calibri" panose="020F0502020204030204"/>
              </a:rPr>
              <a:t>输出样例 </a:t>
            </a:r>
            <a:r>
              <a:rPr lang="en-US" altLang="zh-CN" sz="2800" b="0">
                <a:latin typeface="Calibri" panose="020F0502020204030204"/>
              </a:rPr>
              <a:t>2</a:t>
            </a:r>
            <a:endParaRPr lang="en-US" altLang="zh-CN" sz="2800" b="0">
              <a:latin typeface="Calibri" panose="020F0502020204030204"/>
            </a:endParaRPr>
          </a:p>
          <a:p>
            <a:pPr marL="363855" indent="-363855" eaLnBrk="1" fontAlgn="auto" hangingPunct="1">
              <a:lnSpc>
                <a:spcPct val="90000"/>
              </a:lnSpc>
              <a:spcBef>
                <a:spcPct val="20000"/>
              </a:spcBef>
              <a:spcAft>
                <a:spcPts val="0"/>
              </a:spcAft>
              <a:buClr>
                <a:srgbClr val="FFFF00"/>
              </a:buClr>
              <a:buSzPct val="70000"/>
            </a:pPr>
            <a:r>
              <a:rPr lang="en-US" altLang="zh-CN" b="0">
                <a:solidFill>
                  <a:srgbClr val="000000"/>
                </a:solidFill>
                <a:latin typeface="Calibri" panose="020F0502020204030204"/>
              </a:rPr>
              <a:t>	</a:t>
            </a:r>
            <a:r>
              <a:rPr lang="en-US" altLang="zh-CN" sz="2000" b="0">
                <a:solidFill>
                  <a:srgbClr val="000000"/>
                </a:solidFill>
                <a:latin typeface="Calibri" panose="020F0502020204030204"/>
              </a:rPr>
              <a:t>bit is doomed!</a:t>
            </a:r>
            <a:endParaRPr lang="zh-CN" altLang="en-US" sz="2000" b="0">
              <a:solidFill>
                <a:srgbClr val="000000"/>
              </a:solidFill>
              <a:latin typeface="Calibri" panose="020F0502020204030204"/>
            </a:endParaRPr>
          </a:p>
        </p:txBody>
      </p:sp>
    </p:spTree>
  </p:cSld>
  <p:clrMapOvr>
    <a:masterClrMapping/>
  </p:clrMapOvr>
  <p:transition>
    <p:strips dir="ru"/>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3" name="Rectangle 1027"/>
          <p:cNvSpPr>
            <a:spLocks noGrp="1" noChangeArrowheads="1"/>
          </p:cNvSpPr>
          <p:nvPr>
            <p:ph idx="1"/>
          </p:nvPr>
        </p:nvSpPr>
        <p:spPr>
          <a:xfrm>
            <a:off x="502234" y="630656"/>
            <a:ext cx="4346331" cy="5606656"/>
          </a:xfrm>
          <a:solidFill>
            <a:schemeClr val="bg2">
              <a:lumMod val="20000"/>
              <a:lumOff val="80000"/>
            </a:schemeClr>
          </a:solidFill>
        </p:spPr>
        <p:txBody>
          <a:bodyPr/>
          <a:lstStyle/>
          <a:p>
            <a:pPr marL="0" indent="0">
              <a:buNone/>
              <a:defRPr/>
            </a:pPr>
            <a:r>
              <a:rPr lang="en-US" altLang="zh-CN" sz="2000" dirty="0"/>
              <a:t>#include &lt;</a:t>
            </a:r>
            <a:r>
              <a:rPr lang="en-US" altLang="zh-CN" sz="2000" dirty="0" err="1"/>
              <a:t>stdio.h</a:t>
            </a:r>
            <a:r>
              <a:rPr lang="en-US" altLang="zh-CN" sz="2000" dirty="0"/>
              <a:t>&gt;</a:t>
            </a:r>
            <a:endParaRPr lang="en-US" altLang="zh-CN" sz="2000" dirty="0"/>
          </a:p>
          <a:p>
            <a:pPr marL="0" indent="0">
              <a:buNone/>
              <a:defRPr/>
            </a:pPr>
            <a:r>
              <a:rPr lang="en-US" altLang="zh-CN" sz="2000" dirty="0" err="1"/>
              <a:t>int</a:t>
            </a:r>
            <a:r>
              <a:rPr lang="en-US" altLang="zh-CN" sz="2000" dirty="0"/>
              <a:t> </a:t>
            </a:r>
            <a:r>
              <a:rPr lang="en-US" altLang="zh-CN" sz="2000" dirty="0" err="1"/>
              <a:t>day_of_year</a:t>
            </a:r>
            <a:r>
              <a:rPr lang="en-US" altLang="zh-CN" sz="2000" dirty="0"/>
              <a:t> ( </a:t>
            </a:r>
            <a:r>
              <a:rPr lang="en-US" altLang="zh-CN" sz="2000" dirty="0" err="1"/>
              <a:t>int</a:t>
            </a:r>
            <a:r>
              <a:rPr lang="en-US" altLang="zh-CN" sz="2000" dirty="0"/>
              <a:t> </a:t>
            </a:r>
            <a:r>
              <a:rPr lang="en-US" altLang="zh-CN" sz="2000" dirty="0" err="1"/>
              <a:t>day_tab</a:t>
            </a:r>
            <a:r>
              <a:rPr lang="en-US" altLang="zh-CN" sz="2000" dirty="0"/>
              <a:t>[][13], </a:t>
            </a:r>
            <a:r>
              <a:rPr lang="en-US" altLang="zh-CN" sz="2000" dirty="0" err="1"/>
              <a:t>int</a:t>
            </a:r>
            <a:r>
              <a:rPr lang="en-US" altLang="zh-CN" sz="2000" dirty="0"/>
              <a:t> year, </a:t>
            </a:r>
            <a:r>
              <a:rPr lang="en-US" altLang="zh-CN" sz="2000" dirty="0" err="1"/>
              <a:t>int</a:t>
            </a:r>
            <a:r>
              <a:rPr lang="en-US" altLang="zh-CN" sz="2000" dirty="0"/>
              <a:t> month, </a:t>
            </a:r>
            <a:r>
              <a:rPr lang="en-US" altLang="zh-CN" sz="2000" dirty="0" err="1"/>
              <a:t>int</a:t>
            </a:r>
            <a:r>
              <a:rPr lang="en-US" altLang="zh-CN" sz="2000" dirty="0"/>
              <a:t> day );</a:t>
            </a:r>
            <a:endParaRPr lang="en-US" altLang="zh-CN" sz="2000" dirty="0"/>
          </a:p>
          <a:p>
            <a:pPr marL="0" indent="0">
              <a:buNone/>
              <a:defRPr/>
            </a:pPr>
            <a:r>
              <a:rPr lang="en-US" altLang="zh-CN" sz="2000" dirty="0" err="1"/>
              <a:t>int</a:t>
            </a:r>
            <a:r>
              <a:rPr lang="en-US" altLang="zh-CN" sz="2000" dirty="0"/>
              <a:t> main()</a:t>
            </a:r>
            <a:endParaRPr lang="en-US" altLang="zh-CN" sz="2000" dirty="0"/>
          </a:p>
          <a:p>
            <a:pPr marL="0" indent="0">
              <a:buNone/>
              <a:defRPr/>
            </a:pPr>
            <a:r>
              <a:rPr lang="en-US" altLang="zh-CN" sz="2000" dirty="0"/>
              <a:t>{ </a:t>
            </a:r>
            <a:endParaRPr lang="en-US" altLang="zh-CN" sz="2000" dirty="0"/>
          </a:p>
          <a:p>
            <a:pPr marL="0" indent="0">
              <a:buNone/>
              <a:defRPr/>
            </a:pPr>
            <a:r>
              <a:rPr lang="en-US" altLang="zh-CN" sz="2000" dirty="0"/>
              <a:t>    </a:t>
            </a:r>
            <a:r>
              <a:rPr lang="en-US" altLang="zh-CN" sz="2000" dirty="0" err="1"/>
              <a:t>int</a:t>
            </a:r>
            <a:r>
              <a:rPr lang="en-US" altLang="zh-CN" sz="2000" dirty="0"/>
              <a:t> day;</a:t>
            </a:r>
            <a:endParaRPr lang="en-US" altLang="zh-CN" sz="2000" dirty="0"/>
          </a:p>
          <a:p>
            <a:pPr marL="0" indent="0">
              <a:buNone/>
              <a:defRPr/>
            </a:pPr>
            <a:r>
              <a:rPr lang="en-US" altLang="zh-CN" sz="2000" dirty="0"/>
              <a:t>    static </a:t>
            </a:r>
            <a:r>
              <a:rPr lang="en-US" altLang="zh-CN" sz="2000" dirty="0" err="1"/>
              <a:t>int</a:t>
            </a:r>
            <a:r>
              <a:rPr lang="en-US" altLang="zh-CN" sz="2000" dirty="0"/>
              <a:t> </a:t>
            </a:r>
            <a:r>
              <a:rPr lang="en-US" altLang="zh-CN" sz="2000" dirty="0" err="1"/>
              <a:t>day_tab</a:t>
            </a:r>
            <a:r>
              <a:rPr lang="en-US" altLang="zh-CN" sz="2000" dirty="0"/>
              <a:t>[2][13] = { </a:t>
            </a:r>
            <a:endParaRPr lang="en-US" altLang="zh-CN" sz="2000" dirty="0"/>
          </a:p>
          <a:p>
            <a:pPr marL="0" indent="0">
              <a:buNone/>
              <a:defRPr/>
            </a:pPr>
            <a:r>
              <a:rPr lang="en-US" altLang="zh-CN" sz="2000" dirty="0"/>
              <a:t>    0,31,28,31,30,31,30,31,31,30,31,30,31, </a:t>
            </a:r>
            <a:endParaRPr lang="en-US" altLang="zh-CN" sz="2000" dirty="0"/>
          </a:p>
          <a:p>
            <a:pPr marL="0" indent="0">
              <a:buNone/>
              <a:defRPr/>
            </a:pPr>
            <a:r>
              <a:rPr lang="en-US" altLang="zh-CN" sz="2000" dirty="0"/>
              <a:t>    0,31,29,31,30,31,30,31,31,30,31,30,31 };</a:t>
            </a:r>
            <a:endParaRPr lang="en-US" altLang="zh-CN" sz="2000" dirty="0"/>
          </a:p>
          <a:p>
            <a:pPr marL="0" indent="0">
              <a:buNone/>
              <a:defRPr/>
            </a:pPr>
            <a:r>
              <a:rPr lang="en-US" altLang="zh-CN" sz="2000" dirty="0"/>
              <a:t>    day = </a:t>
            </a:r>
            <a:r>
              <a:rPr lang="en-US" altLang="zh-CN" sz="2000" dirty="0" err="1"/>
              <a:t>day_of_year</a:t>
            </a:r>
            <a:r>
              <a:rPr lang="en-US" altLang="zh-CN" sz="2000" dirty="0"/>
              <a:t> ( </a:t>
            </a:r>
            <a:r>
              <a:rPr lang="en-US" altLang="zh-CN" sz="2000" dirty="0" err="1">
                <a:solidFill>
                  <a:srgbClr val="C00000"/>
                </a:solidFill>
              </a:rPr>
              <a:t>day_tab</a:t>
            </a:r>
            <a:r>
              <a:rPr lang="en-US" altLang="zh-CN" sz="2000" dirty="0"/>
              <a:t>, 2014, 5, 27 );</a:t>
            </a:r>
            <a:endParaRPr lang="en-US" altLang="zh-CN" sz="2000" dirty="0"/>
          </a:p>
          <a:p>
            <a:pPr marL="0" indent="0">
              <a:buNone/>
              <a:defRPr/>
            </a:pPr>
            <a:r>
              <a:rPr lang="en-US" altLang="zh-CN" sz="2000" dirty="0"/>
              <a:t>    </a:t>
            </a:r>
            <a:r>
              <a:rPr lang="en-US" altLang="zh-CN" sz="2000" dirty="0" err="1"/>
              <a:t>printf</a:t>
            </a:r>
            <a:r>
              <a:rPr lang="en-US" altLang="zh-CN" sz="2000" dirty="0"/>
              <a:t>("day = %d\</a:t>
            </a:r>
            <a:r>
              <a:rPr lang="en-US" altLang="zh-CN" sz="2000" dirty="0" err="1"/>
              <a:t>n",day</a:t>
            </a:r>
            <a:r>
              <a:rPr lang="en-US" altLang="zh-CN" sz="2000" dirty="0"/>
              <a:t> );</a:t>
            </a:r>
            <a:endParaRPr lang="en-US" altLang="zh-CN" sz="2000" dirty="0"/>
          </a:p>
          <a:p>
            <a:pPr marL="0" indent="0">
              <a:buNone/>
              <a:defRPr/>
            </a:pPr>
            <a:r>
              <a:rPr lang="en-US" altLang="zh-CN" sz="2000" dirty="0"/>
              <a:t>    return 0;</a:t>
            </a:r>
            <a:endParaRPr lang="en-US" altLang="zh-CN" sz="2000" dirty="0"/>
          </a:p>
          <a:p>
            <a:pPr marL="0" indent="0">
              <a:buNone/>
              <a:defRPr/>
            </a:pPr>
            <a:r>
              <a:rPr lang="en-US" altLang="zh-CN" sz="2000" dirty="0"/>
              <a:t>} </a:t>
            </a:r>
            <a:endParaRPr lang="en-US" altLang="zh-CN" sz="2000" dirty="0"/>
          </a:p>
        </p:txBody>
      </p:sp>
      <p:sp>
        <p:nvSpPr>
          <p:cNvPr id="83971"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F386448C-FD1E-4B5C-B39E-369BB0238D14}" type="slidenum">
              <a:rPr lang="zh-CN" altLang="en-US" b="0">
                <a:solidFill>
                  <a:srgbClr val="000000"/>
                </a:solidFill>
              </a:rPr>
            </a:fld>
            <a:endParaRPr lang="zh-CN" altLang="en-US" b="0">
              <a:solidFill>
                <a:srgbClr val="000000"/>
              </a:solidFill>
            </a:endParaRPr>
          </a:p>
        </p:txBody>
      </p:sp>
      <p:grpSp>
        <p:nvGrpSpPr>
          <p:cNvPr id="2" name="Group 35"/>
          <p:cNvGrpSpPr/>
          <p:nvPr/>
        </p:nvGrpSpPr>
        <p:grpSpPr bwMode="auto">
          <a:xfrm>
            <a:off x="3636354" y="5680645"/>
            <a:ext cx="5794131" cy="381000"/>
            <a:chOff x="1824" y="3024"/>
            <a:chExt cx="3120" cy="240"/>
          </a:xfrm>
        </p:grpSpPr>
        <p:sp>
          <p:nvSpPr>
            <p:cNvPr id="84005" name="Rectangle 36"/>
            <p:cNvSpPr>
              <a:spLocks noChangeArrowheads="1"/>
            </p:cNvSpPr>
            <p:nvPr/>
          </p:nvSpPr>
          <p:spPr bwMode="auto">
            <a:xfrm>
              <a:off x="18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0</a:t>
              </a:r>
              <a:endParaRPr lang="zh-CN" altLang="en-US" sz="2800" b="0">
                <a:solidFill>
                  <a:srgbClr val="000000"/>
                </a:solidFill>
                <a:latin typeface="Calibri" panose="020F0502020204030204"/>
              </a:endParaRPr>
            </a:p>
          </p:txBody>
        </p:sp>
        <p:sp>
          <p:nvSpPr>
            <p:cNvPr id="84006" name="Rectangle 37"/>
            <p:cNvSpPr>
              <a:spLocks noChangeArrowheads="1"/>
            </p:cNvSpPr>
            <p:nvPr/>
          </p:nvSpPr>
          <p:spPr bwMode="auto">
            <a:xfrm>
              <a:off x="20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a:t>
              </a:r>
              <a:endParaRPr lang="zh-CN" altLang="en-US" sz="2800" b="0">
                <a:solidFill>
                  <a:srgbClr val="000000"/>
                </a:solidFill>
                <a:latin typeface="Calibri" panose="020F0502020204030204"/>
              </a:endParaRPr>
            </a:p>
          </p:txBody>
        </p:sp>
        <p:sp>
          <p:nvSpPr>
            <p:cNvPr id="84007" name="Rectangle 38"/>
            <p:cNvSpPr>
              <a:spLocks noChangeArrowheads="1"/>
            </p:cNvSpPr>
            <p:nvPr/>
          </p:nvSpPr>
          <p:spPr bwMode="auto">
            <a:xfrm>
              <a:off x="23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2</a:t>
              </a:r>
              <a:endParaRPr lang="zh-CN" altLang="en-US" sz="2800" b="0">
                <a:solidFill>
                  <a:srgbClr val="000000"/>
                </a:solidFill>
                <a:latin typeface="Calibri" panose="020F0502020204030204"/>
              </a:endParaRPr>
            </a:p>
          </p:txBody>
        </p:sp>
        <p:sp>
          <p:nvSpPr>
            <p:cNvPr id="84008" name="Rectangle 39"/>
            <p:cNvSpPr>
              <a:spLocks noChangeArrowheads="1"/>
            </p:cNvSpPr>
            <p:nvPr/>
          </p:nvSpPr>
          <p:spPr bwMode="auto">
            <a:xfrm>
              <a:off x="254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a:t>
              </a:r>
              <a:endParaRPr lang="zh-CN" altLang="en-US" sz="2800" b="0">
                <a:solidFill>
                  <a:srgbClr val="000000"/>
                </a:solidFill>
                <a:latin typeface="Calibri" panose="020F0502020204030204"/>
              </a:endParaRPr>
            </a:p>
          </p:txBody>
        </p:sp>
        <p:sp>
          <p:nvSpPr>
            <p:cNvPr id="84009" name="Rectangle 40"/>
            <p:cNvSpPr>
              <a:spLocks noChangeArrowheads="1"/>
            </p:cNvSpPr>
            <p:nvPr/>
          </p:nvSpPr>
          <p:spPr bwMode="auto">
            <a:xfrm>
              <a:off x="278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4</a:t>
              </a:r>
              <a:endParaRPr lang="zh-CN" altLang="en-US" sz="2800" b="0">
                <a:solidFill>
                  <a:srgbClr val="000000"/>
                </a:solidFill>
                <a:latin typeface="Calibri" panose="020F0502020204030204"/>
              </a:endParaRPr>
            </a:p>
          </p:txBody>
        </p:sp>
        <p:sp>
          <p:nvSpPr>
            <p:cNvPr id="84010" name="Rectangle 41"/>
            <p:cNvSpPr>
              <a:spLocks noChangeArrowheads="1"/>
            </p:cNvSpPr>
            <p:nvPr/>
          </p:nvSpPr>
          <p:spPr bwMode="auto">
            <a:xfrm>
              <a:off x="30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dirty="0">
                  <a:solidFill>
                    <a:srgbClr val="000000"/>
                  </a:solidFill>
                  <a:latin typeface="Calibri" panose="020F0502020204030204"/>
                </a:rPr>
                <a:t>5</a:t>
              </a:r>
              <a:endParaRPr lang="zh-CN" altLang="en-US" sz="2800" b="0" dirty="0">
                <a:solidFill>
                  <a:srgbClr val="000000"/>
                </a:solidFill>
                <a:latin typeface="Calibri" panose="020F0502020204030204"/>
              </a:endParaRPr>
            </a:p>
          </p:txBody>
        </p:sp>
        <p:sp>
          <p:nvSpPr>
            <p:cNvPr id="84011" name="Rectangle 42"/>
            <p:cNvSpPr>
              <a:spLocks noChangeArrowheads="1"/>
            </p:cNvSpPr>
            <p:nvPr/>
          </p:nvSpPr>
          <p:spPr bwMode="auto">
            <a:xfrm>
              <a:off x="32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6</a:t>
              </a:r>
              <a:endParaRPr lang="zh-CN" altLang="en-US" sz="2800" b="0">
                <a:solidFill>
                  <a:srgbClr val="000000"/>
                </a:solidFill>
                <a:latin typeface="Calibri" panose="020F0502020204030204"/>
              </a:endParaRPr>
            </a:p>
          </p:txBody>
        </p:sp>
        <p:sp>
          <p:nvSpPr>
            <p:cNvPr id="84012" name="Rectangle 43"/>
            <p:cNvSpPr>
              <a:spLocks noChangeArrowheads="1"/>
            </p:cNvSpPr>
            <p:nvPr/>
          </p:nvSpPr>
          <p:spPr bwMode="auto">
            <a:xfrm>
              <a:off x="35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7</a:t>
              </a:r>
              <a:endParaRPr lang="zh-CN" altLang="en-US" sz="2800" b="0">
                <a:solidFill>
                  <a:srgbClr val="000000"/>
                </a:solidFill>
                <a:latin typeface="Calibri" panose="020F0502020204030204"/>
              </a:endParaRPr>
            </a:p>
          </p:txBody>
        </p:sp>
        <p:sp>
          <p:nvSpPr>
            <p:cNvPr id="84013" name="Rectangle 44"/>
            <p:cNvSpPr>
              <a:spLocks noChangeArrowheads="1"/>
            </p:cNvSpPr>
            <p:nvPr/>
          </p:nvSpPr>
          <p:spPr bwMode="auto">
            <a:xfrm>
              <a:off x="374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8</a:t>
              </a:r>
              <a:endParaRPr lang="zh-CN" altLang="en-US" sz="2800" b="0">
                <a:solidFill>
                  <a:srgbClr val="000000"/>
                </a:solidFill>
                <a:latin typeface="Calibri" panose="020F0502020204030204"/>
              </a:endParaRPr>
            </a:p>
          </p:txBody>
        </p:sp>
        <p:sp>
          <p:nvSpPr>
            <p:cNvPr id="84014" name="Rectangle 45"/>
            <p:cNvSpPr>
              <a:spLocks noChangeArrowheads="1"/>
            </p:cNvSpPr>
            <p:nvPr/>
          </p:nvSpPr>
          <p:spPr bwMode="auto">
            <a:xfrm>
              <a:off x="398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9</a:t>
              </a:r>
              <a:endParaRPr lang="zh-CN" altLang="en-US" sz="2800" b="0">
                <a:solidFill>
                  <a:srgbClr val="000000"/>
                </a:solidFill>
                <a:latin typeface="Calibri" panose="020F0502020204030204"/>
              </a:endParaRPr>
            </a:p>
          </p:txBody>
        </p:sp>
        <p:sp>
          <p:nvSpPr>
            <p:cNvPr id="84015" name="Rectangle 46"/>
            <p:cNvSpPr>
              <a:spLocks noChangeArrowheads="1"/>
            </p:cNvSpPr>
            <p:nvPr/>
          </p:nvSpPr>
          <p:spPr bwMode="auto">
            <a:xfrm>
              <a:off x="42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10</a:t>
              </a:r>
              <a:endParaRPr lang="zh-CN" altLang="en-US" sz="2800" b="0">
                <a:solidFill>
                  <a:srgbClr val="000000"/>
                </a:solidFill>
                <a:latin typeface="Calibri" panose="020F0502020204030204"/>
              </a:endParaRPr>
            </a:p>
          </p:txBody>
        </p:sp>
        <p:sp>
          <p:nvSpPr>
            <p:cNvPr id="84016" name="Rectangle 47"/>
            <p:cNvSpPr>
              <a:spLocks noChangeArrowheads="1"/>
            </p:cNvSpPr>
            <p:nvPr/>
          </p:nvSpPr>
          <p:spPr bwMode="auto">
            <a:xfrm>
              <a:off x="44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11</a:t>
              </a:r>
              <a:endParaRPr lang="zh-CN" altLang="en-US" sz="2800" b="0">
                <a:solidFill>
                  <a:srgbClr val="000000"/>
                </a:solidFill>
                <a:latin typeface="Calibri" panose="020F0502020204030204"/>
              </a:endParaRPr>
            </a:p>
          </p:txBody>
        </p:sp>
        <p:sp>
          <p:nvSpPr>
            <p:cNvPr id="84017" name="Rectangle 48"/>
            <p:cNvSpPr>
              <a:spLocks noChangeArrowheads="1"/>
            </p:cNvSpPr>
            <p:nvPr/>
          </p:nvSpPr>
          <p:spPr bwMode="auto">
            <a:xfrm>
              <a:off x="47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12</a:t>
              </a:r>
              <a:endParaRPr lang="zh-CN" altLang="en-US" sz="2800" b="0">
                <a:solidFill>
                  <a:srgbClr val="000000"/>
                </a:solidFill>
                <a:latin typeface="Calibri" panose="020F0502020204030204"/>
              </a:endParaRPr>
            </a:p>
          </p:txBody>
        </p:sp>
      </p:grpSp>
      <p:grpSp>
        <p:nvGrpSpPr>
          <p:cNvPr id="3" name="Group 49"/>
          <p:cNvGrpSpPr/>
          <p:nvPr/>
        </p:nvGrpSpPr>
        <p:grpSpPr bwMode="auto">
          <a:xfrm>
            <a:off x="3636354" y="6061645"/>
            <a:ext cx="5794131" cy="381000"/>
            <a:chOff x="1824" y="3264"/>
            <a:chExt cx="3120" cy="240"/>
          </a:xfrm>
        </p:grpSpPr>
        <p:sp>
          <p:nvSpPr>
            <p:cNvPr id="83992" name="Rectangle 50"/>
            <p:cNvSpPr>
              <a:spLocks noChangeArrowheads="1"/>
            </p:cNvSpPr>
            <p:nvPr/>
          </p:nvSpPr>
          <p:spPr bwMode="auto">
            <a:xfrm>
              <a:off x="18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0</a:t>
              </a:r>
              <a:endParaRPr lang="zh-CN" altLang="en-US" sz="2800" b="0">
                <a:solidFill>
                  <a:srgbClr val="FFFFFF"/>
                </a:solidFill>
                <a:latin typeface="Calibri" panose="020F0502020204030204"/>
              </a:endParaRPr>
            </a:p>
          </p:txBody>
        </p:sp>
        <p:sp>
          <p:nvSpPr>
            <p:cNvPr id="83993" name="Rectangle 51"/>
            <p:cNvSpPr>
              <a:spLocks noChangeArrowheads="1"/>
            </p:cNvSpPr>
            <p:nvPr/>
          </p:nvSpPr>
          <p:spPr bwMode="auto">
            <a:xfrm>
              <a:off x="20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3994" name="Rectangle 52"/>
            <p:cNvSpPr>
              <a:spLocks noChangeArrowheads="1"/>
            </p:cNvSpPr>
            <p:nvPr/>
          </p:nvSpPr>
          <p:spPr bwMode="auto">
            <a:xfrm>
              <a:off x="23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28</a:t>
              </a:r>
              <a:endParaRPr lang="zh-CN" altLang="en-US" sz="2800" b="0">
                <a:solidFill>
                  <a:srgbClr val="FFFFFF"/>
                </a:solidFill>
                <a:latin typeface="Calibri" panose="020F0502020204030204"/>
              </a:endParaRPr>
            </a:p>
          </p:txBody>
        </p:sp>
        <p:sp>
          <p:nvSpPr>
            <p:cNvPr id="83995" name="Rectangle 53"/>
            <p:cNvSpPr>
              <a:spLocks noChangeArrowheads="1"/>
            </p:cNvSpPr>
            <p:nvPr/>
          </p:nvSpPr>
          <p:spPr bwMode="auto">
            <a:xfrm>
              <a:off x="254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3996" name="Rectangle 54"/>
            <p:cNvSpPr>
              <a:spLocks noChangeArrowheads="1"/>
            </p:cNvSpPr>
            <p:nvPr/>
          </p:nvSpPr>
          <p:spPr bwMode="auto">
            <a:xfrm>
              <a:off x="278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3997" name="Rectangle 55"/>
            <p:cNvSpPr>
              <a:spLocks noChangeArrowheads="1"/>
            </p:cNvSpPr>
            <p:nvPr/>
          </p:nvSpPr>
          <p:spPr bwMode="auto">
            <a:xfrm>
              <a:off x="30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3998" name="Rectangle 56"/>
            <p:cNvSpPr>
              <a:spLocks noChangeArrowheads="1"/>
            </p:cNvSpPr>
            <p:nvPr/>
          </p:nvSpPr>
          <p:spPr bwMode="auto">
            <a:xfrm>
              <a:off x="32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3999" name="Rectangle 57"/>
            <p:cNvSpPr>
              <a:spLocks noChangeArrowheads="1"/>
            </p:cNvSpPr>
            <p:nvPr/>
          </p:nvSpPr>
          <p:spPr bwMode="auto">
            <a:xfrm>
              <a:off x="35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4000" name="Rectangle 58"/>
            <p:cNvSpPr>
              <a:spLocks noChangeArrowheads="1"/>
            </p:cNvSpPr>
            <p:nvPr/>
          </p:nvSpPr>
          <p:spPr bwMode="auto">
            <a:xfrm>
              <a:off x="374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4001" name="Rectangle 59"/>
            <p:cNvSpPr>
              <a:spLocks noChangeArrowheads="1"/>
            </p:cNvSpPr>
            <p:nvPr/>
          </p:nvSpPr>
          <p:spPr bwMode="auto">
            <a:xfrm>
              <a:off x="398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4002" name="Rectangle 60"/>
            <p:cNvSpPr>
              <a:spLocks noChangeArrowheads="1"/>
            </p:cNvSpPr>
            <p:nvPr/>
          </p:nvSpPr>
          <p:spPr bwMode="auto">
            <a:xfrm>
              <a:off x="42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4003" name="Rectangle 61"/>
            <p:cNvSpPr>
              <a:spLocks noChangeArrowheads="1"/>
            </p:cNvSpPr>
            <p:nvPr/>
          </p:nvSpPr>
          <p:spPr bwMode="auto">
            <a:xfrm>
              <a:off x="44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4004" name="Rectangle 62"/>
            <p:cNvSpPr>
              <a:spLocks noChangeArrowheads="1"/>
            </p:cNvSpPr>
            <p:nvPr/>
          </p:nvSpPr>
          <p:spPr bwMode="auto">
            <a:xfrm>
              <a:off x="47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grpSp>
      <p:grpSp>
        <p:nvGrpSpPr>
          <p:cNvPr id="4" name="Group 63"/>
          <p:cNvGrpSpPr/>
          <p:nvPr/>
        </p:nvGrpSpPr>
        <p:grpSpPr bwMode="auto">
          <a:xfrm>
            <a:off x="3636354" y="6442645"/>
            <a:ext cx="5794131" cy="381000"/>
            <a:chOff x="1824" y="3504"/>
            <a:chExt cx="3120" cy="240"/>
          </a:xfrm>
        </p:grpSpPr>
        <p:sp>
          <p:nvSpPr>
            <p:cNvPr id="83979" name="Rectangle 64"/>
            <p:cNvSpPr>
              <a:spLocks noChangeArrowheads="1"/>
            </p:cNvSpPr>
            <p:nvPr/>
          </p:nvSpPr>
          <p:spPr bwMode="auto">
            <a:xfrm>
              <a:off x="18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0</a:t>
              </a:r>
              <a:endParaRPr lang="zh-CN" altLang="en-US" sz="2800" b="0">
                <a:solidFill>
                  <a:srgbClr val="000000"/>
                </a:solidFill>
                <a:latin typeface="Calibri" panose="020F0502020204030204"/>
              </a:endParaRPr>
            </a:p>
          </p:txBody>
        </p:sp>
        <p:sp>
          <p:nvSpPr>
            <p:cNvPr id="83980" name="Rectangle 65"/>
            <p:cNvSpPr>
              <a:spLocks noChangeArrowheads="1"/>
            </p:cNvSpPr>
            <p:nvPr/>
          </p:nvSpPr>
          <p:spPr bwMode="auto">
            <a:xfrm>
              <a:off x="20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81" name="Rectangle 66"/>
            <p:cNvSpPr>
              <a:spLocks noChangeArrowheads="1"/>
            </p:cNvSpPr>
            <p:nvPr/>
          </p:nvSpPr>
          <p:spPr bwMode="auto">
            <a:xfrm>
              <a:off x="23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dirty="0">
                  <a:solidFill>
                    <a:srgbClr val="000000"/>
                  </a:solidFill>
                  <a:latin typeface="Calibri" panose="020F0502020204030204"/>
                </a:rPr>
                <a:t>29</a:t>
              </a:r>
              <a:endParaRPr lang="zh-CN" altLang="en-US" sz="2800" b="0" dirty="0">
                <a:solidFill>
                  <a:srgbClr val="000000"/>
                </a:solidFill>
                <a:latin typeface="Calibri" panose="020F0502020204030204"/>
              </a:endParaRPr>
            </a:p>
          </p:txBody>
        </p:sp>
        <p:sp>
          <p:nvSpPr>
            <p:cNvPr id="83982" name="Rectangle 67"/>
            <p:cNvSpPr>
              <a:spLocks noChangeArrowheads="1"/>
            </p:cNvSpPr>
            <p:nvPr/>
          </p:nvSpPr>
          <p:spPr bwMode="auto">
            <a:xfrm>
              <a:off x="254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83" name="Rectangle 68"/>
            <p:cNvSpPr>
              <a:spLocks noChangeArrowheads="1"/>
            </p:cNvSpPr>
            <p:nvPr/>
          </p:nvSpPr>
          <p:spPr bwMode="auto">
            <a:xfrm>
              <a:off x="278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3984" name="Rectangle 69"/>
            <p:cNvSpPr>
              <a:spLocks noChangeArrowheads="1"/>
            </p:cNvSpPr>
            <p:nvPr/>
          </p:nvSpPr>
          <p:spPr bwMode="auto">
            <a:xfrm>
              <a:off x="30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85" name="Rectangle 70"/>
            <p:cNvSpPr>
              <a:spLocks noChangeArrowheads="1"/>
            </p:cNvSpPr>
            <p:nvPr/>
          </p:nvSpPr>
          <p:spPr bwMode="auto">
            <a:xfrm>
              <a:off x="32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3986" name="Rectangle 71"/>
            <p:cNvSpPr>
              <a:spLocks noChangeArrowheads="1"/>
            </p:cNvSpPr>
            <p:nvPr/>
          </p:nvSpPr>
          <p:spPr bwMode="auto">
            <a:xfrm>
              <a:off x="35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87" name="Rectangle 72"/>
            <p:cNvSpPr>
              <a:spLocks noChangeArrowheads="1"/>
            </p:cNvSpPr>
            <p:nvPr/>
          </p:nvSpPr>
          <p:spPr bwMode="auto">
            <a:xfrm>
              <a:off x="374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88" name="Rectangle 73"/>
            <p:cNvSpPr>
              <a:spLocks noChangeArrowheads="1"/>
            </p:cNvSpPr>
            <p:nvPr/>
          </p:nvSpPr>
          <p:spPr bwMode="auto">
            <a:xfrm>
              <a:off x="398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3989" name="Rectangle 74"/>
            <p:cNvSpPr>
              <a:spLocks noChangeArrowheads="1"/>
            </p:cNvSpPr>
            <p:nvPr/>
          </p:nvSpPr>
          <p:spPr bwMode="auto">
            <a:xfrm>
              <a:off x="42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3990" name="Rectangle 75"/>
            <p:cNvSpPr>
              <a:spLocks noChangeArrowheads="1"/>
            </p:cNvSpPr>
            <p:nvPr/>
          </p:nvSpPr>
          <p:spPr bwMode="auto">
            <a:xfrm>
              <a:off x="44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3991" name="Rectangle 76"/>
            <p:cNvSpPr>
              <a:spLocks noChangeArrowheads="1"/>
            </p:cNvSpPr>
            <p:nvPr/>
          </p:nvSpPr>
          <p:spPr bwMode="auto">
            <a:xfrm>
              <a:off x="47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grpSp>
      <p:sp>
        <p:nvSpPr>
          <p:cNvPr id="49" name="Rectangle 78"/>
          <p:cNvSpPr>
            <a:spLocks noChangeArrowheads="1"/>
          </p:cNvSpPr>
          <p:nvPr/>
        </p:nvSpPr>
        <p:spPr bwMode="auto">
          <a:xfrm>
            <a:off x="1995522" y="6004147"/>
            <a:ext cx="143314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r" eaLnBrk="1" fontAlgn="auto" hangingPunct="1">
              <a:lnSpc>
                <a:spcPct val="90000"/>
              </a:lnSpc>
              <a:spcBef>
                <a:spcPct val="20000"/>
              </a:spcBef>
              <a:spcAft>
                <a:spcPts val="0"/>
              </a:spcAft>
              <a:buClr>
                <a:srgbClr val="000000"/>
              </a:buClr>
              <a:buSzPct val="90000"/>
            </a:pPr>
            <a:r>
              <a:rPr lang="en-US" altLang="zh-CN" sz="2800" b="0" dirty="0" err="1">
                <a:solidFill>
                  <a:srgbClr val="000000"/>
                </a:solidFill>
                <a:latin typeface="Calibri" panose="020F0502020204030204"/>
              </a:rPr>
              <a:t>d_tab</a:t>
            </a:r>
            <a:endParaRPr lang="en-US" altLang="zh-CN" sz="2800" b="0" dirty="0">
              <a:solidFill>
                <a:srgbClr val="000000"/>
              </a:solidFill>
              <a:latin typeface="Calibri" panose="020F0502020204030204"/>
            </a:endParaRPr>
          </a:p>
        </p:txBody>
      </p:sp>
      <p:sp>
        <p:nvSpPr>
          <p:cNvPr id="83976" name="矩形 53"/>
          <p:cNvSpPr>
            <a:spLocks noChangeArrowheads="1"/>
          </p:cNvSpPr>
          <p:nvPr/>
        </p:nvSpPr>
        <p:spPr bwMode="auto">
          <a:xfrm>
            <a:off x="381001" y="131764"/>
            <a:ext cx="87967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50825" algn="just" eaLnBrk="1" fontAlgn="auto" hangingPunct="1">
              <a:spcBef>
                <a:spcPts val="0"/>
              </a:spcBef>
              <a:spcAft>
                <a:spcPts val="0"/>
              </a:spcAft>
            </a:pPr>
            <a:r>
              <a:rPr lang="en-US" altLang="zh-CN" sz="2800" i="1" u="sng" dirty="0">
                <a:latin typeface="Calibri" panose="020F0502020204030204"/>
              </a:rPr>
              <a:t>Example</a:t>
            </a:r>
            <a:r>
              <a:rPr lang="en-US" altLang="zh-CN" sz="2800" dirty="0">
                <a:solidFill>
                  <a:srgbClr val="000000"/>
                </a:solidFill>
                <a:latin typeface="Calibri" panose="020F0502020204030204"/>
              </a:rPr>
              <a:t>：</a:t>
            </a:r>
            <a:r>
              <a:rPr lang="zh-CN" altLang="en-US" sz="2800" dirty="0">
                <a:solidFill>
                  <a:srgbClr val="000000"/>
                </a:solidFill>
                <a:latin typeface="Calibri" panose="020F0502020204030204"/>
              </a:rPr>
              <a:t>给定日期，计算该天是一年中的第几天（</a:t>
            </a:r>
            <a:r>
              <a:rPr lang="en-US" altLang="zh-CN" sz="2800" dirty="0">
                <a:solidFill>
                  <a:srgbClr val="000000"/>
                </a:solidFill>
                <a:latin typeface="Calibri" panose="020F0502020204030204"/>
              </a:rPr>
              <a:t>1</a:t>
            </a:r>
            <a:r>
              <a:rPr lang="zh-CN" altLang="en-US" sz="2800" dirty="0">
                <a:solidFill>
                  <a:srgbClr val="000000"/>
                </a:solidFill>
                <a:latin typeface="Calibri" panose="020F0502020204030204"/>
              </a:rPr>
              <a:t>）</a:t>
            </a:r>
            <a:endParaRPr lang="zh-CN" altLang="en-US" sz="2800" dirty="0">
              <a:solidFill>
                <a:srgbClr val="000000"/>
              </a:solidFill>
              <a:latin typeface="Calibri" panose="020F0502020204030204"/>
            </a:endParaRPr>
          </a:p>
        </p:txBody>
      </p:sp>
      <p:sp>
        <p:nvSpPr>
          <p:cNvPr id="83977" name="矩形 4"/>
          <p:cNvSpPr>
            <a:spLocks noChangeArrowheads="1"/>
          </p:cNvSpPr>
          <p:nvPr/>
        </p:nvSpPr>
        <p:spPr bwMode="auto">
          <a:xfrm>
            <a:off x="5057043" y="647700"/>
            <a:ext cx="4356588" cy="4154984"/>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day_of_year</a:t>
            </a:r>
            <a:r>
              <a:rPr lang="en-US" altLang="zh-CN" sz="2400" b="0" dirty="0">
                <a:solidFill>
                  <a:srgbClr val="000000"/>
                </a:solidFill>
                <a:latin typeface="Calibri" panose="020F0502020204030204"/>
              </a:rPr>
              <a:t> ( </a:t>
            </a:r>
            <a:r>
              <a:rPr lang="en-US" altLang="zh-CN" sz="2400" b="0" dirty="0" err="1">
                <a:solidFill>
                  <a:srgbClr val="C00000"/>
                </a:solidFill>
                <a:latin typeface="Calibri" panose="020F0502020204030204"/>
              </a:rPr>
              <a:t>int</a:t>
            </a:r>
            <a:r>
              <a:rPr lang="en-US" altLang="zh-CN" sz="2400" b="0" dirty="0">
                <a:solidFill>
                  <a:srgbClr val="C00000"/>
                </a:solidFill>
                <a:latin typeface="Calibri" panose="020F0502020204030204"/>
              </a:rPr>
              <a:t> </a:t>
            </a:r>
            <a:r>
              <a:rPr lang="en-US" altLang="zh-CN" sz="2400" b="0" dirty="0" err="1">
                <a:solidFill>
                  <a:srgbClr val="C00000"/>
                </a:solidFill>
                <a:latin typeface="Calibri" panose="020F0502020204030204"/>
              </a:rPr>
              <a:t>d_tab</a:t>
            </a:r>
            <a:r>
              <a:rPr lang="en-US" altLang="zh-CN" sz="2400" b="0" dirty="0">
                <a:solidFill>
                  <a:srgbClr val="C00000"/>
                </a:solidFill>
                <a:latin typeface="Calibri" panose="020F0502020204030204"/>
              </a:rPr>
              <a:t>[ ][13],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year,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month,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day )</a:t>
            </a:r>
            <a:endParaRPr lang="en-US" altLang="zh-CN" sz="2400" b="0" dirty="0">
              <a:solidFill>
                <a:srgbClr val="000000"/>
              </a:solidFill>
              <a:latin typeface="Calibri" panose="020F0502020204030204"/>
            </a:endParaRPr>
          </a:p>
          <a:p>
            <a:pPr algn="just" eaLnBrk="1" fontAlgn="auto" hangingPunct="1">
              <a:spcBef>
                <a:spcPts val="0"/>
              </a:spcBef>
              <a:spcAft>
                <a:spcPts val="0"/>
              </a:spcAft>
            </a:pPr>
            <a:r>
              <a:rPr lang="en-US" altLang="zh-CN" sz="2400" b="0" dirty="0">
                <a:solidFill>
                  <a:srgbClr val="00863D"/>
                </a:solidFill>
                <a:latin typeface="Calibri" panose="020F0502020204030204"/>
              </a:rPr>
              <a:t>//</a:t>
            </a:r>
            <a:r>
              <a:rPr lang="zh-CN" altLang="en-US" sz="2400" dirty="0">
                <a:solidFill>
                  <a:srgbClr val="00863D"/>
                </a:solidFill>
                <a:latin typeface="宋体" panose="02010600030101010101" pitchFamily="2" charset="-122"/>
              </a:rPr>
              <a:t>形参</a:t>
            </a:r>
            <a:r>
              <a:rPr lang="en-US" altLang="zh-CN" sz="2400" dirty="0" err="1">
                <a:solidFill>
                  <a:srgbClr val="00863D"/>
                </a:solidFill>
                <a:latin typeface="宋体" panose="02010600030101010101" pitchFamily="2" charset="-122"/>
              </a:rPr>
              <a:t>d_tab</a:t>
            </a:r>
            <a:r>
              <a:rPr lang="zh-CN" altLang="en-US" sz="2400" dirty="0">
                <a:solidFill>
                  <a:srgbClr val="00863D"/>
                </a:solidFill>
                <a:latin typeface="宋体" panose="02010600030101010101" pitchFamily="2" charset="-122"/>
              </a:rPr>
              <a:t>为一个二维数组形式</a:t>
            </a:r>
            <a:endParaRPr lang="zh-CN" altLang="en-US" sz="2400" dirty="0">
              <a:solidFill>
                <a:srgbClr val="00863D"/>
              </a:solidFill>
              <a:latin typeface="宋体" panose="02010600030101010101" pitchFamily="2" charset="-122"/>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j;</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 year%4==0 &amp;&amp; year%100!=0   || year%400==0;</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for ( j=1; j&lt;month; </a:t>
            </a:r>
            <a:r>
              <a:rPr lang="en-US" altLang="zh-CN" sz="2400" b="0" dirty="0" err="1">
                <a:solidFill>
                  <a:srgbClr val="000000"/>
                </a:solidFill>
                <a:latin typeface="Calibri" panose="020F0502020204030204"/>
              </a:rPr>
              <a:t>j++</a:t>
            </a: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a:solidFill>
                  <a:srgbClr val="C00000"/>
                </a:solidFill>
                <a:latin typeface="Calibri" panose="020F0502020204030204"/>
              </a:rPr>
              <a:t>day += </a:t>
            </a:r>
            <a:r>
              <a:rPr lang="en-US" altLang="zh-CN" sz="2400" b="0" dirty="0" err="1">
                <a:solidFill>
                  <a:srgbClr val="C00000"/>
                </a:solidFill>
                <a:latin typeface="Calibri" panose="020F0502020204030204"/>
              </a:rPr>
              <a:t>d_tab</a:t>
            </a:r>
            <a:r>
              <a:rPr lang="en-US" altLang="zh-CN" sz="2400" b="0" dirty="0">
                <a:solidFill>
                  <a:srgbClr val="C00000"/>
                </a:solidFill>
                <a:latin typeface="Calibri" panose="020F0502020204030204"/>
              </a:rPr>
              <a:t>[ </a:t>
            </a:r>
            <a:r>
              <a:rPr lang="en-US" altLang="zh-CN" sz="2400" b="0" dirty="0" err="1">
                <a:solidFill>
                  <a:srgbClr val="C00000"/>
                </a:solidFill>
                <a:latin typeface="Calibri" panose="020F0502020204030204"/>
              </a:rPr>
              <a:t>i</a:t>
            </a:r>
            <a:r>
              <a:rPr lang="en-US" altLang="zh-CN" sz="2400" b="0" dirty="0">
                <a:solidFill>
                  <a:srgbClr val="C00000"/>
                </a:solidFill>
                <a:latin typeface="Calibri" panose="020F0502020204030204"/>
              </a:rPr>
              <a:t> ][ j ];</a:t>
            </a:r>
            <a:endParaRPr lang="en-US" altLang="zh-CN" sz="2400" b="0" dirty="0">
              <a:solidFill>
                <a:srgbClr val="C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return (day);</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a:t>
            </a:r>
            <a:endParaRPr lang="en-US" altLang="zh-CN" sz="2400" b="0" dirty="0">
              <a:solidFill>
                <a:srgbClr val="000000"/>
              </a:solidFill>
              <a:latin typeface="Calibri" panose="020F0502020204030204"/>
            </a:endParaRPr>
          </a:p>
        </p:txBody>
      </p:sp>
      <p:sp>
        <p:nvSpPr>
          <p:cNvPr id="54" name="Text Box 47"/>
          <p:cNvSpPr txBox="1">
            <a:spLocks noChangeArrowheads="1"/>
          </p:cNvSpPr>
          <p:nvPr/>
        </p:nvSpPr>
        <p:spPr bwMode="auto">
          <a:xfrm>
            <a:off x="347036" y="44625"/>
            <a:ext cx="9214476" cy="492443"/>
          </a:xfrm>
          <a:prstGeom prst="rect">
            <a:avLst/>
          </a:prstGeom>
          <a:solidFill>
            <a:srgbClr val="FFFF00"/>
          </a:solidFill>
          <a:ln w="9525">
            <a:solidFill>
              <a:srgbClr val="000000"/>
            </a:solidFill>
            <a:miter lim="800000"/>
          </a:ln>
        </p:spPr>
        <p:txBody>
          <a:bodyPr wrap="square">
            <a:spAutoFit/>
          </a:bodyPr>
          <a:lstStyle>
            <a:lvl1pPr defTabSz="2571750" eaLnBrk="0" hangingPunct="0">
              <a:defRPr>
                <a:solidFill>
                  <a:schemeClr val="tx1"/>
                </a:solidFill>
                <a:latin typeface="Arial" panose="020B0604020202020204" pitchFamily="34" charset="0"/>
                <a:ea typeface="宋体" panose="02010600030101010101" pitchFamily="2" charset="-122"/>
              </a:defRPr>
            </a:lvl1pPr>
            <a:lvl2pPr marL="742950" indent="-285750" defTabSz="2571750" eaLnBrk="0" hangingPunct="0">
              <a:defRPr>
                <a:solidFill>
                  <a:schemeClr val="tx1"/>
                </a:solidFill>
                <a:latin typeface="Arial" panose="020B0604020202020204" pitchFamily="34" charset="0"/>
                <a:ea typeface="宋体" panose="02010600030101010101" pitchFamily="2" charset="-122"/>
              </a:defRPr>
            </a:lvl2pPr>
            <a:lvl3pPr marL="1143000" indent="-228600" defTabSz="2571750" eaLnBrk="0" hangingPunct="0">
              <a:defRPr>
                <a:solidFill>
                  <a:schemeClr val="tx1"/>
                </a:solidFill>
                <a:latin typeface="Arial" panose="020B0604020202020204" pitchFamily="34" charset="0"/>
                <a:ea typeface="宋体" panose="02010600030101010101" pitchFamily="2" charset="-122"/>
              </a:defRPr>
            </a:lvl3pPr>
            <a:lvl4pPr marL="1600200" indent="-228600" defTabSz="2571750" eaLnBrk="0" hangingPunct="0">
              <a:defRPr>
                <a:solidFill>
                  <a:schemeClr val="tx1"/>
                </a:solidFill>
                <a:latin typeface="Arial" panose="020B0604020202020204" pitchFamily="34" charset="0"/>
                <a:ea typeface="宋体" panose="02010600030101010101" pitchFamily="2" charset="-122"/>
              </a:defRPr>
            </a:lvl4pPr>
            <a:lvl5pPr marL="2057400" indent="-228600" defTabSz="2571750" eaLnBrk="0" hangingPunct="0">
              <a:defRPr>
                <a:solidFill>
                  <a:schemeClr val="tx1"/>
                </a:solidFill>
                <a:latin typeface="Arial" panose="020B0604020202020204" pitchFamily="34" charset="0"/>
                <a:ea typeface="宋体" panose="02010600030101010101" pitchFamily="2" charset="-122"/>
              </a:defRPr>
            </a:lvl5pPr>
            <a:lvl6pPr marL="2514600" indent="-228600" defTabSz="25717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5717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5717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5717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rgbClr val="CC99FF"/>
              </a:buClr>
            </a:pPr>
            <a:r>
              <a:rPr kumimoji="1" lang="zh-CN" altLang="en-US" sz="2600">
                <a:solidFill>
                  <a:srgbClr val="000000"/>
                </a:solidFill>
                <a:latin typeface="Times New Roman" panose="02020603050405020304" pitchFamily="18" charset="0"/>
                <a:sym typeface="Monotype Sorts" pitchFamily="2" charset="2"/>
              </a:rPr>
              <a:t> </a:t>
            </a:r>
            <a:r>
              <a:rPr kumimoji="1" lang="en-US" altLang="zh-CN" sz="2600">
                <a:solidFill>
                  <a:srgbClr val="000000"/>
                </a:solidFill>
                <a:latin typeface="Times New Roman" panose="02020603050405020304" pitchFamily="18" charset="0"/>
                <a:sym typeface="Monotype Sorts" pitchFamily="2" charset="2"/>
              </a:rPr>
              <a:t>1.</a:t>
            </a:r>
            <a:r>
              <a:rPr kumimoji="1" lang="zh-CN" altLang="en-US" sz="2600">
                <a:solidFill>
                  <a:srgbClr val="000000"/>
                </a:solidFill>
                <a:latin typeface="Times New Roman" panose="02020603050405020304" pitchFamily="18" charset="0"/>
                <a:sym typeface="Monotype Sorts" pitchFamily="2" charset="2"/>
              </a:rPr>
              <a:t>在被调用函数中使用二维数组形式引用主调函数中数组元素</a:t>
            </a:r>
            <a:endParaRPr kumimoji="1" lang="zh-CN" altLang="en-US" sz="2600">
              <a:solidFill>
                <a:srgbClr val="000000"/>
              </a:solidFill>
              <a:latin typeface="Times New Roman" panose="02020603050405020304" pitchFamily="18" charset="0"/>
              <a:sym typeface="Monotype Sorts" pitchFamily="2" charset="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1000" fill="hold"/>
                                        <p:tgtEl>
                                          <p:spTgt spid="54"/>
                                        </p:tgtEl>
                                        <p:attrNameLst>
                                          <p:attrName>ppt_w</p:attrName>
                                        </p:attrNameLst>
                                      </p:cBhvr>
                                      <p:tavLst>
                                        <p:tav tm="0">
                                          <p:val>
                                            <p:fltVal val="0"/>
                                          </p:val>
                                        </p:tav>
                                        <p:tav tm="100000">
                                          <p:val>
                                            <p:strVal val="#ppt_w"/>
                                          </p:val>
                                        </p:tav>
                                      </p:tavLst>
                                    </p:anim>
                                    <p:anim calcmode="lin" valueType="num">
                                      <p:cBhvr>
                                        <p:cTn id="28" dur="1000" fill="hold"/>
                                        <p:tgtEl>
                                          <p:spTgt spid="54"/>
                                        </p:tgtEl>
                                        <p:attrNameLst>
                                          <p:attrName>ppt_h</p:attrName>
                                        </p:attrNameLst>
                                      </p:cBhvr>
                                      <p:tavLst>
                                        <p:tav tm="0">
                                          <p:val>
                                            <p:fltVal val="0"/>
                                          </p:val>
                                        </p:tav>
                                        <p:tav tm="100000">
                                          <p:val>
                                            <p:strVal val="#ppt_h"/>
                                          </p:val>
                                        </p:tav>
                                      </p:tavLst>
                                    </p:anim>
                                    <p:anim calcmode="lin" valueType="num">
                                      <p:cBhvr>
                                        <p:cTn id="29" dur="1000" fill="hold"/>
                                        <p:tgtEl>
                                          <p:spTgt spid="54"/>
                                        </p:tgtEl>
                                        <p:attrNameLst>
                                          <p:attrName>style.rotation</p:attrName>
                                        </p:attrNameLst>
                                      </p:cBhvr>
                                      <p:tavLst>
                                        <p:tav tm="0">
                                          <p:val>
                                            <p:fltVal val="90"/>
                                          </p:val>
                                        </p:tav>
                                        <p:tav tm="100000">
                                          <p:val>
                                            <p:fltVal val="0"/>
                                          </p:val>
                                        </p:tav>
                                      </p:tavLst>
                                    </p:anim>
                                    <p:animEffect transition="in" filter="fade">
                                      <p:cBhvr>
                                        <p:cTn id="3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P spid="5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3" name="Rectangle 1027"/>
          <p:cNvSpPr>
            <a:spLocks noGrp="1" noChangeArrowheads="1"/>
          </p:cNvSpPr>
          <p:nvPr>
            <p:ph idx="1"/>
          </p:nvPr>
        </p:nvSpPr>
        <p:spPr>
          <a:xfrm>
            <a:off x="584690" y="654050"/>
            <a:ext cx="4346331" cy="5576889"/>
          </a:xfrm>
          <a:solidFill>
            <a:schemeClr val="bg2">
              <a:lumMod val="20000"/>
              <a:lumOff val="80000"/>
            </a:schemeClr>
          </a:solidFill>
        </p:spPr>
        <p:txBody>
          <a:bodyPr/>
          <a:lstStyle/>
          <a:p>
            <a:pPr marL="0" indent="0">
              <a:buNone/>
              <a:defRPr/>
            </a:pPr>
            <a:r>
              <a:rPr lang="en-US" altLang="zh-CN" sz="2000" dirty="0"/>
              <a:t>#include &lt;</a:t>
            </a:r>
            <a:r>
              <a:rPr lang="en-US" altLang="zh-CN" sz="2000" dirty="0" err="1"/>
              <a:t>stdio.h</a:t>
            </a:r>
            <a:r>
              <a:rPr lang="en-US" altLang="zh-CN" sz="2000" dirty="0"/>
              <a:t>&gt;</a:t>
            </a:r>
            <a:endParaRPr lang="en-US" altLang="zh-CN" sz="2000" dirty="0"/>
          </a:p>
          <a:p>
            <a:pPr marL="0" indent="0">
              <a:buNone/>
              <a:defRPr/>
            </a:pPr>
            <a:r>
              <a:rPr lang="en-US" altLang="zh-CN" sz="2000" dirty="0" err="1"/>
              <a:t>int</a:t>
            </a:r>
            <a:r>
              <a:rPr lang="en-US" altLang="zh-CN" sz="2000" dirty="0"/>
              <a:t> </a:t>
            </a:r>
            <a:r>
              <a:rPr lang="en-US" altLang="zh-CN" sz="2000" dirty="0" err="1"/>
              <a:t>day_of_year</a:t>
            </a:r>
            <a:r>
              <a:rPr lang="en-US" altLang="zh-CN" sz="2000" dirty="0"/>
              <a:t> ( </a:t>
            </a:r>
            <a:r>
              <a:rPr lang="en-US" altLang="zh-CN" sz="2000" dirty="0" err="1"/>
              <a:t>int</a:t>
            </a:r>
            <a:r>
              <a:rPr lang="en-US" altLang="zh-CN" sz="2000" dirty="0"/>
              <a:t> </a:t>
            </a:r>
            <a:r>
              <a:rPr lang="en-US" altLang="zh-CN" sz="2000" dirty="0" err="1"/>
              <a:t>day_tab</a:t>
            </a:r>
            <a:r>
              <a:rPr lang="en-US" altLang="zh-CN" sz="2000" dirty="0"/>
              <a:t>[][13], </a:t>
            </a:r>
            <a:r>
              <a:rPr lang="en-US" altLang="zh-CN" sz="2000" dirty="0" err="1"/>
              <a:t>int</a:t>
            </a:r>
            <a:r>
              <a:rPr lang="en-US" altLang="zh-CN" sz="2000" dirty="0"/>
              <a:t> year, </a:t>
            </a:r>
            <a:r>
              <a:rPr lang="en-US" altLang="zh-CN" sz="2000" dirty="0" err="1"/>
              <a:t>int</a:t>
            </a:r>
            <a:r>
              <a:rPr lang="en-US" altLang="zh-CN" sz="2000" dirty="0"/>
              <a:t> month, </a:t>
            </a:r>
            <a:r>
              <a:rPr lang="en-US" altLang="zh-CN" sz="2000" dirty="0" err="1"/>
              <a:t>int</a:t>
            </a:r>
            <a:r>
              <a:rPr lang="en-US" altLang="zh-CN" sz="2000" dirty="0"/>
              <a:t> day );</a:t>
            </a:r>
            <a:endParaRPr lang="en-US" altLang="zh-CN" sz="2000" dirty="0"/>
          </a:p>
          <a:p>
            <a:pPr marL="0" indent="0">
              <a:buNone/>
              <a:defRPr/>
            </a:pPr>
            <a:r>
              <a:rPr lang="en-US" altLang="zh-CN" sz="2000" dirty="0" err="1"/>
              <a:t>int</a:t>
            </a:r>
            <a:r>
              <a:rPr lang="en-US" altLang="zh-CN" sz="2000" dirty="0"/>
              <a:t> main()</a:t>
            </a:r>
            <a:endParaRPr lang="en-US" altLang="zh-CN" sz="2000" dirty="0"/>
          </a:p>
          <a:p>
            <a:pPr marL="0" indent="0">
              <a:buNone/>
              <a:defRPr/>
            </a:pPr>
            <a:r>
              <a:rPr lang="en-US" altLang="zh-CN" sz="2000" dirty="0"/>
              <a:t>{ </a:t>
            </a:r>
            <a:endParaRPr lang="en-US" altLang="zh-CN" sz="2000" dirty="0"/>
          </a:p>
          <a:p>
            <a:pPr marL="0" indent="0">
              <a:buNone/>
              <a:defRPr/>
            </a:pPr>
            <a:r>
              <a:rPr lang="en-US" altLang="zh-CN" sz="2000" dirty="0"/>
              <a:t>    </a:t>
            </a:r>
            <a:r>
              <a:rPr lang="en-US" altLang="zh-CN" sz="2000" dirty="0" err="1"/>
              <a:t>int</a:t>
            </a:r>
            <a:r>
              <a:rPr lang="en-US" altLang="zh-CN" sz="2000" dirty="0"/>
              <a:t> day;</a:t>
            </a:r>
            <a:endParaRPr lang="en-US" altLang="zh-CN" sz="2000" dirty="0"/>
          </a:p>
          <a:p>
            <a:pPr marL="0" indent="0">
              <a:buNone/>
              <a:defRPr/>
            </a:pPr>
            <a:r>
              <a:rPr lang="en-US" altLang="zh-CN" sz="2000" dirty="0"/>
              <a:t>    static </a:t>
            </a:r>
            <a:r>
              <a:rPr lang="en-US" altLang="zh-CN" sz="2000" dirty="0" err="1"/>
              <a:t>int</a:t>
            </a:r>
            <a:r>
              <a:rPr lang="en-US" altLang="zh-CN" sz="2000" dirty="0"/>
              <a:t> </a:t>
            </a:r>
            <a:r>
              <a:rPr lang="en-US" altLang="zh-CN" sz="2000" dirty="0" err="1"/>
              <a:t>day_tab</a:t>
            </a:r>
            <a:r>
              <a:rPr lang="en-US" altLang="zh-CN" sz="2000" dirty="0"/>
              <a:t>[2][13] = { </a:t>
            </a:r>
            <a:endParaRPr lang="en-US" altLang="zh-CN" sz="2000" dirty="0"/>
          </a:p>
          <a:p>
            <a:pPr marL="0" indent="0">
              <a:buNone/>
              <a:defRPr/>
            </a:pPr>
            <a:r>
              <a:rPr lang="en-US" altLang="zh-CN" sz="2000" dirty="0"/>
              <a:t>    0,31,28,31,30,31,30,31,31,30,31,30,31, </a:t>
            </a:r>
            <a:endParaRPr lang="en-US" altLang="zh-CN" sz="2000" dirty="0"/>
          </a:p>
          <a:p>
            <a:pPr marL="0" indent="0">
              <a:buNone/>
              <a:defRPr/>
            </a:pPr>
            <a:r>
              <a:rPr lang="en-US" altLang="zh-CN" sz="2000" dirty="0"/>
              <a:t>    0,31,29,31,30,31,30,31,31,30,31,30,31 };</a:t>
            </a:r>
            <a:endParaRPr lang="en-US" altLang="zh-CN" sz="2000" dirty="0"/>
          </a:p>
          <a:p>
            <a:pPr marL="0" indent="0">
              <a:buNone/>
              <a:defRPr/>
            </a:pPr>
            <a:r>
              <a:rPr lang="en-US" altLang="zh-CN" sz="2000" dirty="0"/>
              <a:t>    day = </a:t>
            </a:r>
            <a:r>
              <a:rPr lang="en-US" altLang="zh-CN" sz="2000" dirty="0" err="1"/>
              <a:t>day_of_year</a:t>
            </a:r>
            <a:r>
              <a:rPr lang="en-US" altLang="zh-CN" sz="2000" dirty="0"/>
              <a:t> ( </a:t>
            </a:r>
            <a:r>
              <a:rPr lang="en-US" altLang="zh-CN" sz="2000" dirty="0" err="1">
                <a:solidFill>
                  <a:srgbClr val="C00000"/>
                </a:solidFill>
              </a:rPr>
              <a:t>day_tab</a:t>
            </a:r>
            <a:r>
              <a:rPr lang="en-US" altLang="zh-CN" sz="2000" dirty="0"/>
              <a:t>, 2014, 5, 27 );</a:t>
            </a:r>
            <a:endParaRPr lang="en-US" altLang="zh-CN" sz="2000" dirty="0"/>
          </a:p>
          <a:p>
            <a:pPr marL="0" indent="0">
              <a:buNone/>
              <a:defRPr/>
            </a:pPr>
            <a:r>
              <a:rPr lang="en-US" altLang="zh-CN" sz="2000" dirty="0"/>
              <a:t>    </a:t>
            </a:r>
            <a:r>
              <a:rPr lang="en-US" altLang="zh-CN" sz="2000" dirty="0" err="1"/>
              <a:t>printf</a:t>
            </a:r>
            <a:r>
              <a:rPr lang="en-US" altLang="zh-CN" sz="2000" dirty="0"/>
              <a:t>("day = %d\</a:t>
            </a:r>
            <a:r>
              <a:rPr lang="en-US" altLang="zh-CN" sz="2000" dirty="0" err="1"/>
              <a:t>n",day</a:t>
            </a:r>
            <a:r>
              <a:rPr lang="en-US" altLang="zh-CN" sz="2000" dirty="0"/>
              <a:t> );</a:t>
            </a:r>
            <a:endParaRPr lang="en-US" altLang="zh-CN" sz="2000" dirty="0"/>
          </a:p>
          <a:p>
            <a:pPr marL="0" indent="0">
              <a:buNone/>
              <a:defRPr/>
            </a:pPr>
            <a:r>
              <a:rPr lang="en-US" altLang="zh-CN" sz="2000" dirty="0"/>
              <a:t>    return 0;</a:t>
            </a:r>
            <a:endParaRPr lang="en-US" altLang="zh-CN" sz="2000" dirty="0"/>
          </a:p>
          <a:p>
            <a:pPr marL="0" indent="0">
              <a:buNone/>
              <a:defRPr/>
            </a:pPr>
            <a:r>
              <a:rPr lang="en-US" altLang="zh-CN" sz="2000" dirty="0"/>
              <a:t>} </a:t>
            </a:r>
            <a:endParaRPr lang="en-US" altLang="zh-CN" sz="2000" dirty="0"/>
          </a:p>
        </p:txBody>
      </p:sp>
      <p:sp>
        <p:nvSpPr>
          <p:cNvPr id="84995"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ADA297C8-542F-40AF-9E82-11235F1B915E}" type="slidenum">
              <a:rPr lang="zh-CN" altLang="en-US" b="0">
                <a:solidFill>
                  <a:srgbClr val="000000"/>
                </a:solidFill>
              </a:rPr>
            </a:fld>
            <a:endParaRPr lang="zh-CN" altLang="en-US" b="0">
              <a:solidFill>
                <a:srgbClr val="000000"/>
              </a:solidFill>
            </a:endParaRPr>
          </a:p>
        </p:txBody>
      </p:sp>
      <p:grpSp>
        <p:nvGrpSpPr>
          <p:cNvPr id="2" name="Group 35"/>
          <p:cNvGrpSpPr/>
          <p:nvPr/>
        </p:nvGrpSpPr>
        <p:grpSpPr bwMode="auto">
          <a:xfrm>
            <a:off x="3730870" y="5668094"/>
            <a:ext cx="5794131" cy="381000"/>
            <a:chOff x="1824" y="3024"/>
            <a:chExt cx="3120" cy="240"/>
          </a:xfrm>
        </p:grpSpPr>
        <p:sp>
          <p:nvSpPr>
            <p:cNvPr id="85033" name="Rectangle 36"/>
            <p:cNvSpPr>
              <a:spLocks noChangeArrowheads="1"/>
            </p:cNvSpPr>
            <p:nvPr/>
          </p:nvSpPr>
          <p:spPr bwMode="auto">
            <a:xfrm>
              <a:off x="18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0</a:t>
              </a:r>
              <a:endParaRPr lang="zh-CN" altLang="en-US" sz="2800" b="0">
                <a:solidFill>
                  <a:srgbClr val="000000"/>
                </a:solidFill>
                <a:latin typeface="Calibri" panose="020F0502020204030204"/>
              </a:endParaRPr>
            </a:p>
          </p:txBody>
        </p:sp>
        <p:sp>
          <p:nvSpPr>
            <p:cNvPr id="85034" name="Rectangle 37"/>
            <p:cNvSpPr>
              <a:spLocks noChangeArrowheads="1"/>
            </p:cNvSpPr>
            <p:nvPr/>
          </p:nvSpPr>
          <p:spPr bwMode="auto">
            <a:xfrm>
              <a:off x="20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a:t>
              </a:r>
              <a:endParaRPr lang="zh-CN" altLang="en-US" sz="2800" b="0">
                <a:solidFill>
                  <a:srgbClr val="000000"/>
                </a:solidFill>
                <a:latin typeface="Calibri" panose="020F0502020204030204"/>
              </a:endParaRPr>
            </a:p>
          </p:txBody>
        </p:sp>
        <p:sp>
          <p:nvSpPr>
            <p:cNvPr id="85035" name="Rectangle 38"/>
            <p:cNvSpPr>
              <a:spLocks noChangeArrowheads="1"/>
            </p:cNvSpPr>
            <p:nvPr/>
          </p:nvSpPr>
          <p:spPr bwMode="auto">
            <a:xfrm>
              <a:off x="23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2</a:t>
              </a:r>
              <a:endParaRPr lang="zh-CN" altLang="en-US" sz="2800" b="0">
                <a:solidFill>
                  <a:srgbClr val="000000"/>
                </a:solidFill>
                <a:latin typeface="Calibri" panose="020F0502020204030204"/>
              </a:endParaRPr>
            </a:p>
          </p:txBody>
        </p:sp>
        <p:sp>
          <p:nvSpPr>
            <p:cNvPr id="85036" name="Rectangle 39"/>
            <p:cNvSpPr>
              <a:spLocks noChangeArrowheads="1"/>
            </p:cNvSpPr>
            <p:nvPr/>
          </p:nvSpPr>
          <p:spPr bwMode="auto">
            <a:xfrm>
              <a:off x="254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a:t>
              </a:r>
              <a:endParaRPr lang="zh-CN" altLang="en-US" sz="2800" b="0">
                <a:solidFill>
                  <a:srgbClr val="000000"/>
                </a:solidFill>
                <a:latin typeface="Calibri" panose="020F0502020204030204"/>
              </a:endParaRPr>
            </a:p>
          </p:txBody>
        </p:sp>
        <p:sp>
          <p:nvSpPr>
            <p:cNvPr id="85037" name="Rectangle 40"/>
            <p:cNvSpPr>
              <a:spLocks noChangeArrowheads="1"/>
            </p:cNvSpPr>
            <p:nvPr/>
          </p:nvSpPr>
          <p:spPr bwMode="auto">
            <a:xfrm>
              <a:off x="278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4</a:t>
              </a:r>
              <a:endParaRPr lang="zh-CN" altLang="en-US" sz="2800" b="0">
                <a:solidFill>
                  <a:srgbClr val="000000"/>
                </a:solidFill>
                <a:latin typeface="Calibri" panose="020F0502020204030204"/>
              </a:endParaRPr>
            </a:p>
          </p:txBody>
        </p:sp>
        <p:sp>
          <p:nvSpPr>
            <p:cNvPr id="85038" name="Rectangle 41"/>
            <p:cNvSpPr>
              <a:spLocks noChangeArrowheads="1"/>
            </p:cNvSpPr>
            <p:nvPr/>
          </p:nvSpPr>
          <p:spPr bwMode="auto">
            <a:xfrm>
              <a:off x="30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5</a:t>
              </a:r>
              <a:endParaRPr lang="zh-CN" altLang="en-US" sz="2800" b="0">
                <a:solidFill>
                  <a:srgbClr val="000000"/>
                </a:solidFill>
                <a:latin typeface="Calibri" panose="020F0502020204030204"/>
              </a:endParaRPr>
            </a:p>
          </p:txBody>
        </p:sp>
        <p:sp>
          <p:nvSpPr>
            <p:cNvPr id="85039" name="Rectangle 42"/>
            <p:cNvSpPr>
              <a:spLocks noChangeArrowheads="1"/>
            </p:cNvSpPr>
            <p:nvPr/>
          </p:nvSpPr>
          <p:spPr bwMode="auto">
            <a:xfrm>
              <a:off x="32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6</a:t>
              </a:r>
              <a:endParaRPr lang="zh-CN" altLang="en-US" sz="2800" b="0">
                <a:solidFill>
                  <a:srgbClr val="000000"/>
                </a:solidFill>
                <a:latin typeface="Calibri" panose="020F0502020204030204"/>
              </a:endParaRPr>
            </a:p>
          </p:txBody>
        </p:sp>
        <p:sp>
          <p:nvSpPr>
            <p:cNvPr id="85040" name="Rectangle 43"/>
            <p:cNvSpPr>
              <a:spLocks noChangeArrowheads="1"/>
            </p:cNvSpPr>
            <p:nvPr/>
          </p:nvSpPr>
          <p:spPr bwMode="auto">
            <a:xfrm>
              <a:off x="35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7</a:t>
              </a:r>
              <a:endParaRPr lang="zh-CN" altLang="en-US" sz="2800" b="0">
                <a:solidFill>
                  <a:srgbClr val="000000"/>
                </a:solidFill>
                <a:latin typeface="Calibri" panose="020F0502020204030204"/>
              </a:endParaRPr>
            </a:p>
          </p:txBody>
        </p:sp>
        <p:sp>
          <p:nvSpPr>
            <p:cNvPr id="85041" name="Rectangle 44"/>
            <p:cNvSpPr>
              <a:spLocks noChangeArrowheads="1"/>
            </p:cNvSpPr>
            <p:nvPr/>
          </p:nvSpPr>
          <p:spPr bwMode="auto">
            <a:xfrm>
              <a:off x="374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8</a:t>
              </a:r>
              <a:endParaRPr lang="zh-CN" altLang="en-US" sz="2800" b="0">
                <a:solidFill>
                  <a:srgbClr val="000000"/>
                </a:solidFill>
                <a:latin typeface="Calibri" panose="020F0502020204030204"/>
              </a:endParaRPr>
            </a:p>
          </p:txBody>
        </p:sp>
        <p:sp>
          <p:nvSpPr>
            <p:cNvPr id="85042" name="Rectangle 45"/>
            <p:cNvSpPr>
              <a:spLocks noChangeArrowheads="1"/>
            </p:cNvSpPr>
            <p:nvPr/>
          </p:nvSpPr>
          <p:spPr bwMode="auto">
            <a:xfrm>
              <a:off x="398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9</a:t>
              </a:r>
              <a:endParaRPr lang="zh-CN" altLang="en-US" sz="2800" b="0">
                <a:solidFill>
                  <a:srgbClr val="000000"/>
                </a:solidFill>
                <a:latin typeface="Calibri" panose="020F0502020204030204"/>
              </a:endParaRPr>
            </a:p>
          </p:txBody>
        </p:sp>
        <p:sp>
          <p:nvSpPr>
            <p:cNvPr id="85043" name="Rectangle 46"/>
            <p:cNvSpPr>
              <a:spLocks noChangeArrowheads="1"/>
            </p:cNvSpPr>
            <p:nvPr/>
          </p:nvSpPr>
          <p:spPr bwMode="auto">
            <a:xfrm>
              <a:off x="422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10</a:t>
              </a:r>
              <a:endParaRPr lang="zh-CN" altLang="en-US" sz="2800" b="0">
                <a:solidFill>
                  <a:srgbClr val="000000"/>
                </a:solidFill>
                <a:latin typeface="Calibri" panose="020F0502020204030204"/>
              </a:endParaRPr>
            </a:p>
          </p:txBody>
        </p:sp>
        <p:sp>
          <p:nvSpPr>
            <p:cNvPr id="85044" name="Rectangle 47"/>
            <p:cNvSpPr>
              <a:spLocks noChangeArrowheads="1"/>
            </p:cNvSpPr>
            <p:nvPr/>
          </p:nvSpPr>
          <p:spPr bwMode="auto">
            <a:xfrm>
              <a:off x="446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11</a:t>
              </a:r>
              <a:endParaRPr lang="zh-CN" altLang="en-US" sz="2800" b="0">
                <a:solidFill>
                  <a:srgbClr val="000000"/>
                </a:solidFill>
                <a:latin typeface="Calibri" panose="020F0502020204030204"/>
              </a:endParaRPr>
            </a:p>
          </p:txBody>
        </p:sp>
        <p:sp>
          <p:nvSpPr>
            <p:cNvPr id="85045" name="Rectangle 48"/>
            <p:cNvSpPr>
              <a:spLocks noChangeArrowheads="1"/>
            </p:cNvSpPr>
            <p:nvPr/>
          </p:nvSpPr>
          <p:spPr bwMode="auto">
            <a:xfrm>
              <a:off x="4704" y="3024"/>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12</a:t>
              </a:r>
              <a:endParaRPr lang="zh-CN" altLang="en-US" sz="2800" b="0">
                <a:solidFill>
                  <a:srgbClr val="000000"/>
                </a:solidFill>
                <a:latin typeface="Calibri" panose="020F0502020204030204"/>
              </a:endParaRPr>
            </a:p>
          </p:txBody>
        </p:sp>
      </p:grpSp>
      <p:grpSp>
        <p:nvGrpSpPr>
          <p:cNvPr id="3" name="Group 49"/>
          <p:cNvGrpSpPr/>
          <p:nvPr/>
        </p:nvGrpSpPr>
        <p:grpSpPr bwMode="auto">
          <a:xfrm>
            <a:off x="3730870" y="6049094"/>
            <a:ext cx="5794131" cy="381000"/>
            <a:chOff x="1824" y="3264"/>
            <a:chExt cx="3120" cy="240"/>
          </a:xfrm>
        </p:grpSpPr>
        <p:sp>
          <p:nvSpPr>
            <p:cNvPr id="85020" name="Rectangle 50"/>
            <p:cNvSpPr>
              <a:spLocks noChangeArrowheads="1"/>
            </p:cNvSpPr>
            <p:nvPr/>
          </p:nvSpPr>
          <p:spPr bwMode="auto">
            <a:xfrm>
              <a:off x="18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0</a:t>
              </a:r>
              <a:endParaRPr lang="zh-CN" altLang="en-US" sz="2800" b="0">
                <a:solidFill>
                  <a:srgbClr val="FFFFFF"/>
                </a:solidFill>
                <a:latin typeface="Calibri" panose="020F0502020204030204"/>
              </a:endParaRPr>
            </a:p>
          </p:txBody>
        </p:sp>
        <p:sp>
          <p:nvSpPr>
            <p:cNvPr id="85021" name="Rectangle 51"/>
            <p:cNvSpPr>
              <a:spLocks noChangeArrowheads="1"/>
            </p:cNvSpPr>
            <p:nvPr/>
          </p:nvSpPr>
          <p:spPr bwMode="auto">
            <a:xfrm>
              <a:off x="20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22" name="Rectangle 52"/>
            <p:cNvSpPr>
              <a:spLocks noChangeArrowheads="1"/>
            </p:cNvSpPr>
            <p:nvPr/>
          </p:nvSpPr>
          <p:spPr bwMode="auto">
            <a:xfrm>
              <a:off x="23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28</a:t>
              </a:r>
              <a:endParaRPr lang="zh-CN" altLang="en-US" sz="2800" b="0">
                <a:solidFill>
                  <a:srgbClr val="FFFFFF"/>
                </a:solidFill>
                <a:latin typeface="Calibri" panose="020F0502020204030204"/>
              </a:endParaRPr>
            </a:p>
          </p:txBody>
        </p:sp>
        <p:sp>
          <p:nvSpPr>
            <p:cNvPr id="85023" name="Rectangle 53"/>
            <p:cNvSpPr>
              <a:spLocks noChangeArrowheads="1"/>
            </p:cNvSpPr>
            <p:nvPr/>
          </p:nvSpPr>
          <p:spPr bwMode="auto">
            <a:xfrm>
              <a:off x="254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24" name="Rectangle 54"/>
            <p:cNvSpPr>
              <a:spLocks noChangeArrowheads="1"/>
            </p:cNvSpPr>
            <p:nvPr/>
          </p:nvSpPr>
          <p:spPr bwMode="auto">
            <a:xfrm>
              <a:off x="278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5025" name="Rectangle 55"/>
            <p:cNvSpPr>
              <a:spLocks noChangeArrowheads="1"/>
            </p:cNvSpPr>
            <p:nvPr/>
          </p:nvSpPr>
          <p:spPr bwMode="auto">
            <a:xfrm>
              <a:off x="30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26" name="Rectangle 56"/>
            <p:cNvSpPr>
              <a:spLocks noChangeArrowheads="1"/>
            </p:cNvSpPr>
            <p:nvPr/>
          </p:nvSpPr>
          <p:spPr bwMode="auto">
            <a:xfrm>
              <a:off x="32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5027" name="Rectangle 57"/>
            <p:cNvSpPr>
              <a:spLocks noChangeArrowheads="1"/>
            </p:cNvSpPr>
            <p:nvPr/>
          </p:nvSpPr>
          <p:spPr bwMode="auto">
            <a:xfrm>
              <a:off x="35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28" name="Rectangle 58"/>
            <p:cNvSpPr>
              <a:spLocks noChangeArrowheads="1"/>
            </p:cNvSpPr>
            <p:nvPr/>
          </p:nvSpPr>
          <p:spPr bwMode="auto">
            <a:xfrm>
              <a:off x="374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29" name="Rectangle 59"/>
            <p:cNvSpPr>
              <a:spLocks noChangeArrowheads="1"/>
            </p:cNvSpPr>
            <p:nvPr/>
          </p:nvSpPr>
          <p:spPr bwMode="auto">
            <a:xfrm>
              <a:off x="398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5030" name="Rectangle 60"/>
            <p:cNvSpPr>
              <a:spLocks noChangeArrowheads="1"/>
            </p:cNvSpPr>
            <p:nvPr/>
          </p:nvSpPr>
          <p:spPr bwMode="auto">
            <a:xfrm>
              <a:off x="422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sp>
          <p:nvSpPr>
            <p:cNvPr id="85031" name="Rectangle 61"/>
            <p:cNvSpPr>
              <a:spLocks noChangeArrowheads="1"/>
            </p:cNvSpPr>
            <p:nvPr/>
          </p:nvSpPr>
          <p:spPr bwMode="auto">
            <a:xfrm>
              <a:off x="446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30</a:t>
              </a:r>
              <a:endParaRPr lang="zh-CN" altLang="en-US" sz="2800" b="0">
                <a:solidFill>
                  <a:srgbClr val="FFFFFF"/>
                </a:solidFill>
                <a:latin typeface="Calibri" panose="020F0502020204030204"/>
              </a:endParaRPr>
            </a:p>
          </p:txBody>
        </p:sp>
        <p:sp>
          <p:nvSpPr>
            <p:cNvPr id="85032" name="Rectangle 62"/>
            <p:cNvSpPr>
              <a:spLocks noChangeArrowheads="1"/>
            </p:cNvSpPr>
            <p:nvPr/>
          </p:nvSpPr>
          <p:spPr bwMode="auto">
            <a:xfrm>
              <a:off x="4704" y="3264"/>
              <a:ext cx="240" cy="240"/>
            </a:xfrm>
            <a:prstGeom prst="rect">
              <a:avLst/>
            </a:prstGeom>
            <a:solidFill>
              <a:schemeClr val="hlink"/>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FFFFFF"/>
                  </a:solidFill>
                  <a:latin typeface="Calibri" panose="020F0502020204030204"/>
                </a:rPr>
                <a:t>31</a:t>
              </a:r>
              <a:endParaRPr lang="zh-CN" altLang="en-US" sz="2800" b="0">
                <a:solidFill>
                  <a:srgbClr val="FFFFFF"/>
                </a:solidFill>
                <a:latin typeface="Calibri" panose="020F0502020204030204"/>
              </a:endParaRPr>
            </a:p>
          </p:txBody>
        </p:sp>
      </p:grpSp>
      <p:grpSp>
        <p:nvGrpSpPr>
          <p:cNvPr id="4" name="Group 63"/>
          <p:cNvGrpSpPr/>
          <p:nvPr/>
        </p:nvGrpSpPr>
        <p:grpSpPr bwMode="auto">
          <a:xfrm>
            <a:off x="3730870" y="6430094"/>
            <a:ext cx="5794131" cy="381000"/>
            <a:chOff x="1824" y="3504"/>
            <a:chExt cx="3120" cy="240"/>
          </a:xfrm>
        </p:grpSpPr>
        <p:sp>
          <p:nvSpPr>
            <p:cNvPr id="85007" name="Rectangle 64"/>
            <p:cNvSpPr>
              <a:spLocks noChangeArrowheads="1"/>
            </p:cNvSpPr>
            <p:nvPr/>
          </p:nvSpPr>
          <p:spPr bwMode="auto">
            <a:xfrm>
              <a:off x="18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0</a:t>
              </a:r>
              <a:endParaRPr lang="zh-CN" altLang="en-US" sz="2800" b="0">
                <a:solidFill>
                  <a:srgbClr val="000000"/>
                </a:solidFill>
                <a:latin typeface="Calibri" panose="020F0502020204030204"/>
              </a:endParaRPr>
            </a:p>
          </p:txBody>
        </p:sp>
        <p:sp>
          <p:nvSpPr>
            <p:cNvPr id="85008" name="Rectangle 65"/>
            <p:cNvSpPr>
              <a:spLocks noChangeArrowheads="1"/>
            </p:cNvSpPr>
            <p:nvPr/>
          </p:nvSpPr>
          <p:spPr bwMode="auto">
            <a:xfrm>
              <a:off x="20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09" name="Rectangle 66"/>
            <p:cNvSpPr>
              <a:spLocks noChangeArrowheads="1"/>
            </p:cNvSpPr>
            <p:nvPr/>
          </p:nvSpPr>
          <p:spPr bwMode="auto">
            <a:xfrm>
              <a:off x="23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29</a:t>
              </a:r>
              <a:endParaRPr lang="zh-CN" altLang="en-US" sz="2800" b="0">
                <a:solidFill>
                  <a:srgbClr val="000000"/>
                </a:solidFill>
                <a:latin typeface="Calibri" panose="020F0502020204030204"/>
              </a:endParaRPr>
            </a:p>
          </p:txBody>
        </p:sp>
        <p:sp>
          <p:nvSpPr>
            <p:cNvPr id="85010" name="Rectangle 67"/>
            <p:cNvSpPr>
              <a:spLocks noChangeArrowheads="1"/>
            </p:cNvSpPr>
            <p:nvPr/>
          </p:nvSpPr>
          <p:spPr bwMode="auto">
            <a:xfrm>
              <a:off x="254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11" name="Rectangle 68"/>
            <p:cNvSpPr>
              <a:spLocks noChangeArrowheads="1"/>
            </p:cNvSpPr>
            <p:nvPr/>
          </p:nvSpPr>
          <p:spPr bwMode="auto">
            <a:xfrm>
              <a:off x="278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5012" name="Rectangle 69"/>
            <p:cNvSpPr>
              <a:spLocks noChangeArrowheads="1"/>
            </p:cNvSpPr>
            <p:nvPr/>
          </p:nvSpPr>
          <p:spPr bwMode="auto">
            <a:xfrm>
              <a:off x="30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13" name="Rectangle 70"/>
            <p:cNvSpPr>
              <a:spLocks noChangeArrowheads="1"/>
            </p:cNvSpPr>
            <p:nvPr/>
          </p:nvSpPr>
          <p:spPr bwMode="auto">
            <a:xfrm>
              <a:off x="32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5014" name="Rectangle 71"/>
            <p:cNvSpPr>
              <a:spLocks noChangeArrowheads="1"/>
            </p:cNvSpPr>
            <p:nvPr/>
          </p:nvSpPr>
          <p:spPr bwMode="auto">
            <a:xfrm>
              <a:off x="35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15" name="Rectangle 72"/>
            <p:cNvSpPr>
              <a:spLocks noChangeArrowheads="1"/>
            </p:cNvSpPr>
            <p:nvPr/>
          </p:nvSpPr>
          <p:spPr bwMode="auto">
            <a:xfrm>
              <a:off x="374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16" name="Rectangle 73"/>
            <p:cNvSpPr>
              <a:spLocks noChangeArrowheads="1"/>
            </p:cNvSpPr>
            <p:nvPr/>
          </p:nvSpPr>
          <p:spPr bwMode="auto">
            <a:xfrm>
              <a:off x="398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5017" name="Rectangle 74"/>
            <p:cNvSpPr>
              <a:spLocks noChangeArrowheads="1"/>
            </p:cNvSpPr>
            <p:nvPr/>
          </p:nvSpPr>
          <p:spPr bwMode="auto">
            <a:xfrm>
              <a:off x="422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sp>
          <p:nvSpPr>
            <p:cNvPr id="85018" name="Rectangle 75"/>
            <p:cNvSpPr>
              <a:spLocks noChangeArrowheads="1"/>
            </p:cNvSpPr>
            <p:nvPr/>
          </p:nvSpPr>
          <p:spPr bwMode="auto">
            <a:xfrm>
              <a:off x="446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30</a:t>
              </a:r>
              <a:endParaRPr lang="zh-CN" altLang="en-US" sz="2800" b="0">
                <a:solidFill>
                  <a:srgbClr val="000000"/>
                </a:solidFill>
                <a:latin typeface="Calibri" panose="020F0502020204030204"/>
              </a:endParaRPr>
            </a:p>
          </p:txBody>
        </p:sp>
        <p:sp>
          <p:nvSpPr>
            <p:cNvPr id="85019" name="Rectangle 76"/>
            <p:cNvSpPr>
              <a:spLocks noChangeArrowheads="1"/>
            </p:cNvSpPr>
            <p:nvPr/>
          </p:nvSpPr>
          <p:spPr bwMode="auto">
            <a:xfrm>
              <a:off x="4704" y="3504"/>
              <a:ext cx="240" cy="240"/>
            </a:xfrm>
            <a:prstGeom prst="rect">
              <a:avLst/>
            </a:prstGeom>
            <a:solidFill>
              <a:schemeClr val="accent1"/>
            </a:solidFill>
            <a:ln w="12700" cap="sq">
              <a:solidFill>
                <a:srgbClr val="00FF00"/>
              </a:solidFill>
              <a:miter lim="800000"/>
            </a:ln>
          </p:spPr>
          <p:txBody>
            <a:bodyPr wrap="none" anchor="ctr"/>
            <a:lstStyle/>
            <a:p>
              <a:pPr algn="ctr" eaLnBrk="1" fontAlgn="auto" hangingPunct="1">
                <a:lnSpc>
                  <a:spcPct val="90000"/>
                </a:lnSpc>
                <a:spcBef>
                  <a:spcPct val="20000"/>
                </a:spcBef>
                <a:spcAft>
                  <a:spcPts val="0"/>
                </a:spcAft>
                <a:buClr>
                  <a:srgbClr val="000000"/>
                </a:buClr>
                <a:buSzPct val="90000"/>
              </a:pPr>
              <a:r>
                <a:rPr lang="zh-CN" altLang="en-US" sz="2800" b="0">
                  <a:solidFill>
                    <a:srgbClr val="000000"/>
                  </a:solidFill>
                  <a:latin typeface="Calibri" panose="020F0502020204030204"/>
                </a:rPr>
                <a:t>31</a:t>
              </a:r>
              <a:endParaRPr lang="zh-CN" altLang="en-US" sz="2800" b="0">
                <a:solidFill>
                  <a:srgbClr val="000000"/>
                </a:solidFill>
                <a:latin typeface="Calibri" panose="020F0502020204030204"/>
              </a:endParaRPr>
            </a:p>
          </p:txBody>
        </p:sp>
      </p:grpSp>
      <p:sp>
        <p:nvSpPr>
          <p:cNvPr id="48" name="Rectangle 77"/>
          <p:cNvSpPr>
            <a:spLocks noChangeArrowheads="1"/>
          </p:cNvSpPr>
          <p:nvPr/>
        </p:nvSpPr>
        <p:spPr bwMode="auto">
          <a:xfrm>
            <a:off x="2834053" y="6077669"/>
            <a:ext cx="420566" cy="381000"/>
          </a:xfrm>
          <a:prstGeom prst="rect">
            <a:avLst/>
          </a:prstGeom>
          <a:solidFill>
            <a:schemeClr val="bg2"/>
          </a:solidFill>
          <a:ln w="12700">
            <a:solidFill>
              <a:schemeClr val="tx1"/>
            </a:solidFill>
            <a:miter lim="800000"/>
          </a:ln>
        </p:spPr>
        <p:txBody>
          <a:bodyPr wrap="none" anchor="ctr"/>
          <a:lstStyle/>
          <a:p>
            <a:pPr eaLnBrk="1" fontAlgn="auto" hangingPunct="1">
              <a:spcBef>
                <a:spcPts val="0"/>
              </a:spcBef>
              <a:spcAft>
                <a:spcPts val="0"/>
              </a:spcAft>
            </a:pPr>
            <a:endParaRPr lang="zh-CN" altLang="en-US" sz="2800" b="0">
              <a:solidFill>
                <a:srgbClr val="000000"/>
              </a:solidFill>
              <a:latin typeface="Calibri" panose="020F0502020204030204"/>
            </a:endParaRPr>
          </a:p>
        </p:txBody>
      </p:sp>
      <p:sp>
        <p:nvSpPr>
          <p:cNvPr id="49" name="Rectangle 78"/>
          <p:cNvSpPr>
            <a:spLocks noChangeArrowheads="1"/>
          </p:cNvSpPr>
          <p:nvPr/>
        </p:nvSpPr>
        <p:spPr bwMode="auto">
          <a:xfrm>
            <a:off x="1314450" y="6049094"/>
            <a:ext cx="143314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r" eaLnBrk="1" fontAlgn="auto" hangingPunct="1">
              <a:lnSpc>
                <a:spcPct val="90000"/>
              </a:lnSpc>
              <a:spcBef>
                <a:spcPct val="20000"/>
              </a:spcBef>
              <a:spcAft>
                <a:spcPts val="0"/>
              </a:spcAft>
              <a:buClr>
                <a:srgbClr val="000000"/>
              </a:buClr>
              <a:buSzPct val="90000"/>
            </a:pPr>
            <a:r>
              <a:rPr lang="en-US" altLang="zh-CN" sz="2800" b="0">
                <a:solidFill>
                  <a:srgbClr val="000000"/>
                </a:solidFill>
                <a:latin typeface="Calibri" panose="020F0502020204030204"/>
              </a:rPr>
              <a:t>d_tab</a:t>
            </a:r>
            <a:endParaRPr lang="en-US" altLang="zh-CN" sz="2800" b="0">
              <a:solidFill>
                <a:srgbClr val="000000"/>
              </a:solidFill>
              <a:latin typeface="Calibri" panose="020F0502020204030204"/>
            </a:endParaRPr>
          </a:p>
        </p:txBody>
      </p:sp>
      <p:sp>
        <p:nvSpPr>
          <p:cNvPr id="50" name="Line 79"/>
          <p:cNvSpPr>
            <a:spLocks noChangeShapeType="1"/>
          </p:cNvSpPr>
          <p:nvPr/>
        </p:nvSpPr>
        <p:spPr bwMode="auto">
          <a:xfrm flipV="1">
            <a:off x="3067051" y="6277696"/>
            <a:ext cx="663819" cy="3175"/>
          </a:xfrm>
          <a:prstGeom prst="line">
            <a:avLst/>
          </a:prstGeom>
          <a:noFill/>
          <a:ln w="38100" cap="sq">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51" name="Rectangle 82"/>
          <p:cNvSpPr>
            <a:spLocks noChangeArrowheads="1"/>
          </p:cNvSpPr>
          <p:nvPr/>
        </p:nvSpPr>
        <p:spPr bwMode="auto">
          <a:xfrm>
            <a:off x="1063869" y="6506294"/>
            <a:ext cx="17423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r" eaLnBrk="1" fontAlgn="auto" hangingPunct="1">
              <a:lnSpc>
                <a:spcPct val="90000"/>
              </a:lnSpc>
              <a:spcBef>
                <a:spcPct val="20000"/>
              </a:spcBef>
              <a:spcAft>
                <a:spcPts val="0"/>
              </a:spcAft>
              <a:buClr>
                <a:srgbClr val="000000"/>
              </a:buClr>
              <a:buSzPct val="90000"/>
            </a:pPr>
            <a:r>
              <a:rPr lang="en-US" altLang="zh-CN" sz="2800" b="0">
                <a:solidFill>
                  <a:srgbClr val="000000"/>
                </a:solidFill>
                <a:latin typeface="Calibri" panose="020F0502020204030204"/>
              </a:rPr>
              <a:t>d_tab+1</a:t>
            </a:r>
            <a:endParaRPr lang="en-US" altLang="zh-CN" sz="2800" b="0">
              <a:solidFill>
                <a:srgbClr val="000000"/>
              </a:solidFill>
              <a:latin typeface="Calibri" panose="020F0502020204030204"/>
            </a:endParaRPr>
          </a:p>
        </p:txBody>
      </p:sp>
      <p:sp>
        <p:nvSpPr>
          <p:cNvPr id="53" name="Line 79"/>
          <p:cNvSpPr>
            <a:spLocks noChangeShapeType="1"/>
          </p:cNvSpPr>
          <p:nvPr/>
        </p:nvSpPr>
        <p:spPr bwMode="auto">
          <a:xfrm flipV="1">
            <a:off x="3089030" y="6633296"/>
            <a:ext cx="663820" cy="3175"/>
          </a:xfrm>
          <a:prstGeom prst="line">
            <a:avLst/>
          </a:prstGeom>
          <a:noFill/>
          <a:ln w="38100" cap="sq">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5004" name="矩形 53"/>
          <p:cNvSpPr>
            <a:spLocks noChangeArrowheads="1"/>
          </p:cNvSpPr>
          <p:nvPr/>
        </p:nvSpPr>
        <p:spPr bwMode="auto">
          <a:xfrm>
            <a:off x="584690" y="131765"/>
            <a:ext cx="859301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0825" algn="just" eaLnBrk="1" fontAlgn="auto" hangingPunct="1">
              <a:spcBef>
                <a:spcPts val="0"/>
              </a:spcBef>
              <a:spcAft>
                <a:spcPts val="0"/>
              </a:spcAft>
            </a:pPr>
            <a:r>
              <a:rPr lang="en-US" altLang="zh-CN" sz="2800" i="1" u="sng">
                <a:latin typeface="Calibri" panose="020F0502020204030204"/>
              </a:rPr>
              <a:t>Example</a:t>
            </a:r>
            <a:r>
              <a:rPr lang="en-US" altLang="zh-CN" sz="2800">
                <a:solidFill>
                  <a:srgbClr val="000000"/>
                </a:solidFill>
                <a:latin typeface="Calibri" panose="020F0502020204030204"/>
              </a:rPr>
              <a:t>：</a:t>
            </a:r>
            <a:r>
              <a:rPr lang="zh-CN" altLang="en-US" sz="2800">
                <a:solidFill>
                  <a:srgbClr val="000000"/>
                </a:solidFill>
                <a:latin typeface="Calibri" panose="020F0502020204030204"/>
              </a:rPr>
              <a:t>给定日期，计算该天是一年中的第几天</a:t>
            </a:r>
            <a:r>
              <a:rPr lang="en-US" altLang="zh-CN" sz="2800">
                <a:solidFill>
                  <a:srgbClr val="000000"/>
                </a:solidFill>
                <a:latin typeface="Calibri" panose="020F0502020204030204"/>
              </a:rPr>
              <a:t>(2)</a:t>
            </a:r>
            <a:endParaRPr lang="zh-CN" altLang="en-US" sz="2800">
              <a:solidFill>
                <a:srgbClr val="000000"/>
              </a:solidFill>
              <a:latin typeface="Calibri" panose="020F0502020204030204"/>
            </a:endParaRPr>
          </a:p>
        </p:txBody>
      </p:sp>
      <p:sp>
        <p:nvSpPr>
          <p:cNvPr id="85005" name="矩形 4"/>
          <p:cNvSpPr>
            <a:spLocks noChangeArrowheads="1"/>
          </p:cNvSpPr>
          <p:nvPr/>
        </p:nvSpPr>
        <p:spPr bwMode="auto">
          <a:xfrm>
            <a:off x="5168412" y="709615"/>
            <a:ext cx="4243754" cy="4524315"/>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day_of_year</a:t>
            </a:r>
            <a:r>
              <a:rPr lang="en-US" altLang="zh-CN" sz="2400" b="0" dirty="0">
                <a:solidFill>
                  <a:srgbClr val="000000"/>
                </a:solidFill>
                <a:latin typeface="Calibri" panose="020F0502020204030204"/>
              </a:rPr>
              <a:t> (</a:t>
            </a:r>
            <a:r>
              <a:rPr lang="en-US" altLang="zh-CN" sz="2400" b="0" dirty="0" err="1">
                <a:solidFill>
                  <a:srgbClr val="C00000"/>
                </a:solidFill>
                <a:latin typeface="Calibri" panose="020F0502020204030204"/>
              </a:rPr>
              <a:t>int</a:t>
            </a:r>
            <a:r>
              <a:rPr lang="en-US" altLang="zh-CN" sz="2400" b="0" dirty="0">
                <a:solidFill>
                  <a:srgbClr val="C00000"/>
                </a:solidFill>
                <a:latin typeface="Calibri" panose="020F0502020204030204"/>
              </a:rPr>
              <a:t> (* </a:t>
            </a:r>
            <a:r>
              <a:rPr lang="en-US" altLang="zh-CN" sz="2400" b="0" dirty="0" err="1">
                <a:solidFill>
                  <a:srgbClr val="C00000"/>
                </a:solidFill>
                <a:latin typeface="Calibri" panose="020F0502020204030204"/>
              </a:rPr>
              <a:t>d_tab</a:t>
            </a:r>
            <a:r>
              <a:rPr lang="en-US" altLang="zh-CN" sz="2400" b="0" dirty="0">
                <a:solidFill>
                  <a:srgbClr val="C00000"/>
                </a:solidFill>
                <a:latin typeface="Calibri" panose="020F0502020204030204"/>
              </a:rPr>
              <a:t>)[13],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year,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month,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day )</a:t>
            </a:r>
            <a:endParaRPr lang="en-US" altLang="zh-CN" sz="2400" b="0" dirty="0">
              <a:solidFill>
                <a:srgbClr val="000000"/>
              </a:solidFill>
              <a:latin typeface="Calibri" panose="020F0502020204030204"/>
            </a:endParaRPr>
          </a:p>
          <a:p>
            <a:pPr algn="just" eaLnBrk="1" fontAlgn="auto" hangingPunct="1">
              <a:spcBef>
                <a:spcPts val="0"/>
              </a:spcBef>
              <a:spcAft>
                <a:spcPts val="0"/>
              </a:spcAft>
            </a:pPr>
            <a:r>
              <a:rPr lang="en-US" altLang="zh-CN" sz="2400" b="0" dirty="0">
                <a:solidFill>
                  <a:srgbClr val="00863D"/>
                </a:solidFill>
                <a:latin typeface="Calibri" panose="020F0502020204030204"/>
              </a:rPr>
              <a:t>//</a:t>
            </a:r>
            <a:r>
              <a:rPr kumimoji="1" lang="zh-CN" altLang="en-US" sz="2400" dirty="0">
                <a:solidFill>
                  <a:srgbClr val="00863D"/>
                </a:solidFill>
                <a:latin typeface="宋体" panose="02010600030101010101" pitchFamily="2" charset="-122"/>
                <a:sym typeface="Monotype Sorts" pitchFamily="2" charset="2"/>
              </a:rPr>
              <a:t>形参</a:t>
            </a:r>
            <a:r>
              <a:rPr kumimoji="1" lang="en-US" altLang="zh-CN" sz="2400" dirty="0" err="1">
                <a:solidFill>
                  <a:srgbClr val="00863D"/>
                </a:solidFill>
                <a:latin typeface="宋体" panose="02010600030101010101" pitchFamily="2" charset="-122"/>
                <a:sym typeface="Monotype Sorts" pitchFamily="2" charset="2"/>
              </a:rPr>
              <a:t>day_tab</a:t>
            </a:r>
            <a:r>
              <a:rPr kumimoji="1" lang="zh-CN" altLang="en-US" sz="2400" dirty="0">
                <a:solidFill>
                  <a:srgbClr val="00863D"/>
                </a:solidFill>
                <a:latin typeface="宋体" panose="02010600030101010101" pitchFamily="2" charset="-122"/>
                <a:sym typeface="Monotype Sorts" pitchFamily="2" charset="2"/>
              </a:rPr>
              <a:t>为一个指向13个整数组成的数组指针</a:t>
            </a:r>
            <a:endParaRPr kumimoji="1" lang="en-US" altLang="zh-CN" sz="2400" dirty="0">
              <a:solidFill>
                <a:srgbClr val="00863D"/>
              </a:solidFill>
              <a:latin typeface="宋体" panose="02010600030101010101" pitchFamily="2" charset="-122"/>
              <a:sym typeface="Monotype Sorts" pitchFamily="2" charset="2"/>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int</a:t>
            </a: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j;</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 year%4==0 &amp;&amp; year%100!=0   || year%400==0;</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for ( j=1; j&lt;month; </a:t>
            </a:r>
            <a:r>
              <a:rPr lang="en-US" altLang="zh-CN" sz="2400" b="0" dirty="0" err="1">
                <a:solidFill>
                  <a:srgbClr val="000000"/>
                </a:solidFill>
                <a:latin typeface="Calibri" panose="020F0502020204030204"/>
              </a:rPr>
              <a:t>j++</a:t>
            </a: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a:solidFill>
                  <a:srgbClr val="C00000"/>
                </a:solidFill>
                <a:latin typeface="Calibri" panose="020F0502020204030204"/>
              </a:rPr>
              <a:t>day += (*(</a:t>
            </a:r>
            <a:r>
              <a:rPr lang="en-US" altLang="zh-CN" sz="2400" b="0" dirty="0" err="1">
                <a:solidFill>
                  <a:srgbClr val="C00000"/>
                </a:solidFill>
                <a:latin typeface="Calibri" panose="020F0502020204030204"/>
              </a:rPr>
              <a:t>d_tab+i</a:t>
            </a:r>
            <a:r>
              <a:rPr lang="en-US" altLang="zh-CN" sz="2400" b="0" dirty="0">
                <a:solidFill>
                  <a:srgbClr val="C00000"/>
                </a:solidFill>
                <a:latin typeface="Calibri" panose="020F0502020204030204"/>
              </a:rPr>
              <a:t> ))[ j ]; </a:t>
            </a:r>
            <a:endParaRPr lang="en-US" altLang="zh-CN" sz="2400" b="0" dirty="0">
              <a:solidFill>
                <a:srgbClr val="C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return (day);}</a:t>
            </a:r>
            <a:endParaRPr lang="en-US" altLang="zh-CN" sz="2400" b="0" dirty="0">
              <a:solidFill>
                <a:srgbClr val="000000"/>
              </a:solidFill>
              <a:latin typeface="Calibri" panose="020F0502020204030204"/>
            </a:endParaRPr>
          </a:p>
        </p:txBody>
      </p:sp>
      <p:sp>
        <p:nvSpPr>
          <p:cNvPr id="54" name="Text Box 85"/>
          <p:cNvSpPr txBox="1">
            <a:spLocks noChangeArrowheads="1"/>
          </p:cNvSpPr>
          <p:nvPr/>
        </p:nvSpPr>
        <p:spPr bwMode="auto">
          <a:xfrm>
            <a:off x="675544" y="161927"/>
            <a:ext cx="8669945" cy="492443"/>
          </a:xfrm>
          <a:prstGeom prst="rect">
            <a:avLst/>
          </a:prstGeom>
          <a:solidFill>
            <a:srgbClr val="FFFF00"/>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buClr>
                <a:srgbClr val="CC99FF"/>
              </a:buClr>
            </a:pPr>
            <a:r>
              <a:rPr kumimoji="1" lang="en-US" altLang="zh-CN" sz="2600" dirty="0">
                <a:solidFill>
                  <a:srgbClr val="000000"/>
                </a:solidFill>
                <a:latin typeface="Times New Roman" panose="02020603050405020304" pitchFamily="18" charset="0"/>
                <a:sym typeface="Monotype Sorts" pitchFamily="2" charset="2"/>
              </a:rPr>
              <a:t>2.</a:t>
            </a:r>
            <a:r>
              <a:rPr kumimoji="1" lang="zh-CN" altLang="en-US" sz="2600" dirty="0">
                <a:solidFill>
                  <a:srgbClr val="000000"/>
                </a:solidFill>
                <a:latin typeface="Times New Roman" panose="02020603050405020304" pitchFamily="18" charset="0"/>
                <a:sym typeface="Monotype Sorts" pitchFamily="2" charset="2"/>
              </a:rPr>
              <a:t>在被调用函数中使用指针形式引用主调函数中数组元素</a:t>
            </a:r>
            <a:endParaRPr kumimoji="1" lang="zh-CN" altLang="en-US" sz="2600" dirty="0">
              <a:solidFill>
                <a:srgbClr val="000000"/>
              </a:solidFill>
              <a:latin typeface="Times New Roman" panose="02020603050405020304" pitchFamily="18" charset="0"/>
              <a:sym typeface="Monotype Sorts" pitchFamily="2" charset="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down)">
                                      <p:cBhvr>
                                        <p:cTn id="47" dur="580">
                                          <p:stCondLst>
                                            <p:cond delay="0"/>
                                          </p:stCondLst>
                                        </p:cTn>
                                        <p:tgtEl>
                                          <p:spTgt spid="54"/>
                                        </p:tgtEl>
                                      </p:cBhvr>
                                    </p:animEffect>
                                    <p:anim calcmode="lin" valueType="num">
                                      <p:cBhvr>
                                        <p:cTn id="4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53" dur="26">
                                          <p:stCondLst>
                                            <p:cond delay="650"/>
                                          </p:stCondLst>
                                        </p:cTn>
                                        <p:tgtEl>
                                          <p:spTgt spid="54"/>
                                        </p:tgtEl>
                                      </p:cBhvr>
                                      <p:to x="100000" y="60000"/>
                                    </p:animScale>
                                    <p:animScale>
                                      <p:cBhvr>
                                        <p:cTn id="54" dur="166" decel="50000">
                                          <p:stCondLst>
                                            <p:cond delay="676"/>
                                          </p:stCondLst>
                                        </p:cTn>
                                        <p:tgtEl>
                                          <p:spTgt spid="54"/>
                                        </p:tgtEl>
                                      </p:cBhvr>
                                      <p:to x="100000" y="100000"/>
                                    </p:animScale>
                                    <p:animScale>
                                      <p:cBhvr>
                                        <p:cTn id="55" dur="26">
                                          <p:stCondLst>
                                            <p:cond delay="1312"/>
                                          </p:stCondLst>
                                        </p:cTn>
                                        <p:tgtEl>
                                          <p:spTgt spid="54"/>
                                        </p:tgtEl>
                                      </p:cBhvr>
                                      <p:to x="100000" y="80000"/>
                                    </p:animScale>
                                    <p:animScale>
                                      <p:cBhvr>
                                        <p:cTn id="56" dur="166" decel="50000">
                                          <p:stCondLst>
                                            <p:cond delay="1338"/>
                                          </p:stCondLst>
                                        </p:cTn>
                                        <p:tgtEl>
                                          <p:spTgt spid="54"/>
                                        </p:tgtEl>
                                      </p:cBhvr>
                                      <p:to x="100000" y="100000"/>
                                    </p:animScale>
                                    <p:animScale>
                                      <p:cBhvr>
                                        <p:cTn id="57" dur="26">
                                          <p:stCondLst>
                                            <p:cond delay="1642"/>
                                          </p:stCondLst>
                                        </p:cTn>
                                        <p:tgtEl>
                                          <p:spTgt spid="54"/>
                                        </p:tgtEl>
                                      </p:cBhvr>
                                      <p:to x="100000" y="90000"/>
                                    </p:animScale>
                                    <p:animScale>
                                      <p:cBhvr>
                                        <p:cTn id="58" dur="166" decel="50000">
                                          <p:stCondLst>
                                            <p:cond delay="1668"/>
                                          </p:stCondLst>
                                        </p:cTn>
                                        <p:tgtEl>
                                          <p:spTgt spid="54"/>
                                        </p:tgtEl>
                                      </p:cBhvr>
                                      <p:to x="100000" y="100000"/>
                                    </p:animScale>
                                    <p:animScale>
                                      <p:cBhvr>
                                        <p:cTn id="59" dur="26">
                                          <p:stCondLst>
                                            <p:cond delay="1808"/>
                                          </p:stCondLst>
                                        </p:cTn>
                                        <p:tgtEl>
                                          <p:spTgt spid="54"/>
                                        </p:tgtEl>
                                      </p:cBhvr>
                                      <p:to x="100000" y="95000"/>
                                    </p:animScale>
                                    <p:animScale>
                                      <p:cBhvr>
                                        <p:cTn id="60" dur="166" decel="50000">
                                          <p:stCondLst>
                                            <p:cond delay="1834"/>
                                          </p:stCondLst>
                                        </p:cTn>
                                        <p:tgtEl>
                                          <p:spTgt spid="54"/>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9" presetClass="emph" presetSubtype="0" fill="hold" nodeType="clickEffect">
                                  <p:stCondLst>
                                    <p:cond delay="0"/>
                                  </p:stCondLst>
                                  <p:childTnLst>
                                    <p:animClr clrSpc="rgb" dir="cw">
                                      <p:cBhvr override="childStyle">
                                        <p:cTn id="64" dur="500" fill="hold"/>
                                        <p:tgtEl>
                                          <p:spTgt spid="85005">
                                            <p:txEl>
                                              <p:pRg st="6" end="6"/>
                                            </p:txEl>
                                          </p:spTgt>
                                        </p:tgtEl>
                                        <p:attrNameLst>
                                          <p:attrName>style.color</p:attrName>
                                        </p:attrNameLst>
                                      </p:cBhvr>
                                      <p:to>
                                        <a:srgbClr val="0E0EFC"/>
                                      </p:to>
                                    </p:animClr>
                                    <p:animClr clrSpc="rgb" dir="cw">
                                      <p:cBhvr>
                                        <p:cTn id="65" dur="500" fill="hold"/>
                                        <p:tgtEl>
                                          <p:spTgt spid="85005">
                                            <p:txEl>
                                              <p:pRg st="6" end="6"/>
                                            </p:txEl>
                                          </p:spTgt>
                                        </p:tgtEl>
                                        <p:attrNameLst>
                                          <p:attrName>fillcolor</p:attrName>
                                        </p:attrNameLst>
                                      </p:cBhvr>
                                      <p:to>
                                        <a:srgbClr val="0E0EFC"/>
                                      </p:to>
                                    </p:animClr>
                                    <p:set>
                                      <p:cBhvr>
                                        <p:cTn id="66" dur="500" fill="hold"/>
                                        <p:tgtEl>
                                          <p:spTgt spid="85005">
                                            <p:txEl>
                                              <p:pRg st="6" end="6"/>
                                            </p:txEl>
                                          </p:spTgt>
                                        </p:tgtEl>
                                        <p:attrNameLst>
                                          <p:attrName>fill.type</p:attrName>
                                        </p:attrNameLst>
                                      </p:cBhvr>
                                      <p:to>
                                        <p:strVal val="solid"/>
                                      </p:to>
                                    </p:set>
                                    <p:set>
                                      <p:cBhvr>
                                        <p:cTn id="67" dur="500" fill="hold"/>
                                        <p:tgtEl>
                                          <p:spTgt spid="85005">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utoUpdateAnimBg="0"/>
      <p:bldP spid="50" grpId="0" animBg="1"/>
      <p:bldP spid="51" grpId="0" autoUpdateAnimBg="0"/>
      <p:bldP spid="53" grpId="0" animBg="1"/>
      <p:bldP spid="5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3" name="Rectangle 1027"/>
          <p:cNvSpPr>
            <a:spLocks noGrp="1" noChangeArrowheads="1"/>
          </p:cNvSpPr>
          <p:nvPr>
            <p:ph idx="1"/>
          </p:nvPr>
        </p:nvSpPr>
        <p:spPr>
          <a:xfrm>
            <a:off x="584690" y="654050"/>
            <a:ext cx="4346331" cy="5583262"/>
          </a:xfrm>
          <a:solidFill>
            <a:schemeClr val="bg2">
              <a:lumMod val="20000"/>
              <a:lumOff val="80000"/>
            </a:schemeClr>
          </a:solidFill>
        </p:spPr>
        <p:txBody>
          <a:bodyPr/>
          <a:lstStyle/>
          <a:p>
            <a:pPr marL="0" indent="0">
              <a:buNone/>
              <a:defRPr/>
            </a:pPr>
            <a:r>
              <a:rPr lang="en-US" altLang="zh-CN" sz="2000" dirty="0"/>
              <a:t>#include &lt;</a:t>
            </a:r>
            <a:r>
              <a:rPr lang="en-US" altLang="zh-CN" sz="2000" dirty="0" err="1"/>
              <a:t>stdio.h</a:t>
            </a:r>
            <a:r>
              <a:rPr lang="en-US" altLang="zh-CN" sz="2000" dirty="0"/>
              <a:t>&gt;</a:t>
            </a:r>
            <a:endParaRPr lang="en-US" altLang="zh-CN" sz="2000" dirty="0"/>
          </a:p>
          <a:p>
            <a:pPr marL="0" indent="0">
              <a:buNone/>
              <a:defRPr/>
            </a:pPr>
            <a:r>
              <a:rPr lang="en-US" altLang="zh-CN" sz="2000" dirty="0" err="1"/>
              <a:t>int</a:t>
            </a:r>
            <a:r>
              <a:rPr lang="en-US" altLang="zh-CN" sz="2000" dirty="0"/>
              <a:t> </a:t>
            </a:r>
            <a:r>
              <a:rPr lang="en-US" altLang="zh-CN" sz="2000" dirty="0" err="1"/>
              <a:t>day_of_year</a:t>
            </a:r>
            <a:r>
              <a:rPr lang="en-US" altLang="zh-CN" sz="2000" dirty="0"/>
              <a:t> ( </a:t>
            </a:r>
            <a:r>
              <a:rPr lang="en-US" altLang="zh-CN" sz="2000" dirty="0" err="1"/>
              <a:t>int</a:t>
            </a:r>
            <a:r>
              <a:rPr lang="en-US" altLang="zh-CN" sz="2000" dirty="0"/>
              <a:t> </a:t>
            </a:r>
            <a:r>
              <a:rPr lang="en-US" altLang="zh-CN" sz="2000" dirty="0" err="1"/>
              <a:t>day_tab</a:t>
            </a:r>
            <a:r>
              <a:rPr lang="en-US" altLang="zh-CN" sz="2000" dirty="0"/>
              <a:t>[][13], </a:t>
            </a:r>
            <a:r>
              <a:rPr lang="en-US" altLang="zh-CN" sz="2000" dirty="0" err="1"/>
              <a:t>int</a:t>
            </a:r>
            <a:r>
              <a:rPr lang="en-US" altLang="zh-CN" sz="2000" dirty="0"/>
              <a:t> year, </a:t>
            </a:r>
            <a:r>
              <a:rPr lang="en-US" altLang="zh-CN" sz="2000" dirty="0" err="1"/>
              <a:t>int</a:t>
            </a:r>
            <a:r>
              <a:rPr lang="en-US" altLang="zh-CN" sz="2000" dirty="0"/>
              <a:t> month, </a:t>
            </a:r>
            <a:r>
              <a:rPr lang="en-US" altLang="zh-CN" sz="2000" dirty="0" err="1"/>
              <a:t>int</a:t>
            </a:r>
            <a:r>
              <a:rPr lang="en-US" altLang="zh-CN" sz="2000" dirty="0"/>
              <a:t> day );</a:t>
            </a:r>
            <a:endParaRPr lang="en-US" altLang="zh-CN" sz="2000" dirty="0"/>
          </a:p>
          <a:p>
            <a:pPr marL="0" indent="0">
              <a:buNone/>
              <a:defRPr/>
            </a:pPr>
            <a:r>
              <a:rPr lang="en-US" altLang="zh-CN" sz="2000" dirty="0" err="1"/>
              <a:t>int</a:t>
            </a:r>
            <a:r>
              <a:rPr lang="en-US" altLang="zh-CN" sz="2000" dirty="0"/>
              <a:t> main()</a:t>
            </a:r>
            <a:endParaRPr lang="en-US" altLang="zh-CN" sz="2000" dirty="0"/>
          </a:p>
          <a:p>
            <a:pPr marL="0" indent="0">
              <a:buNone/>
              <a:defRPr/>
            </a:pPr>
            <a:r>
              <a:rPr lang="en-US" altLang="zh-CN" sz="2000" dirty="0"/>
              <a:t>{ </a:t>
            </a:r>
            <a:endParaRPr lang="en-US" altLang="zh-CN" sz="2000" dirty="0"/>
          </a:p>
          <a:p>
            <a:pPr marL="0" indent="0">
              <a:buNone/>
              <a:defRPr/>
            </a:pPr>
            <a:r>
              <a:rPr lang="en-US" altLang="zh-CN" sz="2000" dirty="0"/>
              <a:t>    </a:t>
            </a:r>
            <a:r>
              <a:rPr lang="en-US" altLang="zh-CN" sz="2000" dirty="0" err="1"/>
              <a:t>int</a:t>
            </a:r>
            <a:r>
              <a:rPr lang="en-US" altLang="zh-CN" sz="2000" dirty="0"/>
              <a:t> day;</a:t>
            </a:r>
            <a:endParaRPr lang="en-US" altLang="zh-CN" sz="2000" dirty="0"/>
          </a:p>
          <a:p>
            <a:pPr marL="0" indent="0">
              <a:buNone/>
              <a:defRPr/>
            </a:pPr>
            <a:r>
              <a:rPr lang="en-US" altLang="zh-CN" sz="2000" dirty="0"/>
              <a:t>    static </a:t>
            </a:r>
            <a:r>
              <a:rPr lang="en-US" altLang="zh-CN" sz="2000" dirty="0" err="1"/>
              <a:t>int</a:t>
            </a:r>
            <a:r>
              <a:rPr lang="en-US" altLang="zh-CN" sz="2000" dirty="0"/>
              <a:t> </a:t>
            </a:r>
            <a:r>
              <a:rPr lang="en-US" altLang="zh-CN" sz="2000" dirty="0" err="1"/>
              <a:t>day_tab</a:t>
            </a:r>
            <a:r>
              <a:rPr lang="en-US" altLang="zh-CN" sz="2000" dirty="0"/>
              <a:t>[2][13] = { </a:t>
            </a:r>
            <a:endParaRPr lang="en-US" altLang="zh-CN" sz="2000" dirty="0"/>
          </a:p>
          <a:p>
            <a:pPr marL="0" indent="0">
              <a:buNone/>
              <a:defRPr/>
            </a:pPr>
            <a:r>
              <a:rPr lang="en-US" altLang="zh-CN" sz="2000" dirty="0"/>
              <a:t>    0,31,28,31,30,31,30,31,31,30,31,30,31, </a:t>
            </a:r>
            <a:endParaRPr lang="en-US" altLang="zh-CN" sz="2000" dirty="0"/>
          </a:p>
          <a:p>
            <a:pPr marL="0" indent="0">
              <a:buNone/>
              <a:defRPr/>
            </a:pPr>
            <a:r>
              <a:rPr lang="en-US" altLang="zh-CN" sz="2000" dirty="0"/>
              <a:t>    0,31,29,31,30,31,30,31,31,30,31,30,31 };</a:t>
            </a:r>
            <a:endParaRPr lang="en-US" altLang="zh-CN" sz="2000" dirty="0"/>
          </a:p>
          <a:p>
            <a:pPr marL="0" indent="0">
              <a:buNone/>
              <a:defRPr/>
            </a:pPr>
            <a:r>
              <a:rPr lang="en-US" altLang="zh-CN" sz="2000" dirty="0"/>
              <a:t>    day = </a:t>
            </a:r>
            <a:r>
              <a:rPr lang="en-US" altLang="zh-CN" sz="2000" dirty="0" err="1"/>
              <a:t>day_of_year</a:t>
            </a:r>
            <a:r>
              <a:rPr lang="en-US" altLang="zh-CN" sz="2000" dirty="0"/>
              <a:t> ( </a:t>
            </a:r>
            <a:r>
              <a:rPr lang="en-US" altLang="zh-CN" sz="2000" dirty="0" err="1">
                <a:solidFill>
                  <a:srgbClr val="C00000"/>
                </a:solidFill>
              </a:rPr>
              <a:t>day_tab</a:t>
            </a:r>
            <a:r>
              <a:rPr lang="en-US" altLang="zh-CN" sz="2000" dirty="0"/>
              <a:t>, 2014, 5, 27 );</a:t>
            </a:r>
            <a:endParaRPr lang="en-US" altLang="zh-CN" sz="2000" dirty="0"/>
          </a:p>
          <a:p>
            <a:pPr marL="0" indent="0">
              <a:buNone/>
              <a:defRPr/>
            </a:pPr>
            <a:r>
              <a:rPr lang="en-US" altLang="zh-CN" sz="2000" dirty="0"/>
              <a:t>    </a:t>
            </a:r>
            <a:r>
              <a:rPr lang="en-US" altLang="zh-CN" sz="2000" dirty="0" err="1"/>
              <a:t>printf</a:t>
            </a:r>
            <a:r>
              <a:rPr lang="en-US" altLang="zh-CN" sz="2000" dirty="0"/>
              <a:t>("day = %d\</a:t>
            </a:r>
            <a:r>
              <a:rPr lang="en-US" altLang="zh-CN" sz="2000" dirty="0" err="1"/>
              <a:t>n",day</a:t>
            </a:r>
            <a:r>
              <a:rPr lang="en-US" altLang="zh-CN" sz="2000" dirty="0"/>
              <a:t> );</a:t>
            </a:r>
            <a:endParaRPr lang="en-US" altLang="zh-CN" sz="2000" dirty="0"/>
          </a:p>
          <a:p>
            <a:pPr marL="0" indent="0">
              <a:buNone/>
              <a:defRPr/>
            </a:pPr>
            <a:r>
              <a:rPr lang="en-US" altLang="zh-CN" sz="2000" dirty="0"/>
              <a:t>    return 0;</a:t>
            </a:r>
            <a:endParaRPr lang="en-US" altLang="zh-CN" sz="2000" dirty="0"/>
          </a:p>
          <a:p>
            <a:pPr marL="0" indent="0">
              <a:buNone/>
              <a:defRPr/>
            </a:pPr>
            <a:r>
              <a:rPr lang="en-US" altLang="zh-CN" sz="2000" dirty="0"/>
              <a:t>} </a:t>
            </a:r>
            <a:endParaRPr lang="en-US" altLang="zh-CN" sz="2000" dirty="0"/>
          </a:p>
        </p:txBody>
      </p:sp>
      <p:sp>
        <p:nvSpPr>
          <p:cNvPr id="86019"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5FD9C83-1F1E-41B3-9914-1BA32F91A786}" type="slidenum">
              <a:rPr lang="zh-CN" altLang="en-US" b="0">
                <a:solidFill>
                  <a:srgbClr val="000000"/>
                </a:solidFill>
              </a:rPr>
            </a:fld>
            <a:endParaRPr lang="zh-CN" altLang="en-US" b="0">
              <a:solidFill>
                <a:srgbClr val="000000"/>
              </a:solidFill>
            </a:endParaRPr>
          </a:p>
        </p:txBody>
      </p:sp>
      <p:sp>
        <p:nvSpPr>
          <p:cNvPr id="86020" name="矩形 53"/>
          <p:cNvSpPr>
            <a:spLocks noChangeArrowheads="1"/>
          </p:cNvSpPr>
          <p:nvPr/>
        </p:nvSpPr>
        <p:spPr bwMode="auto">
          <a:xfrm>
            <a:off x="584690" y="131765"/>
            <a:ext cx="859301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0825" algn="just" eaLnBrk="1" fontAlgn="auto" hangingPunct="1">
              <a:spcBef>
                <a:spcPts val="0"/>
              </a:spcBef>
              <a:spcAft>
                <a:spcPts val="0"/>
              </a:spcAft>
            </a:pPr>
            <a:r>
              <a:rPr lang="en-US" altLang="zh-CN" sz="2800" i="1" u="sng">
                <a:latin typeface="Calibri" panose="020F0502020204030204"/>
              </a:rPr>
              <a:t>Example</a:t>
            </a:r>
            <a:r>
              <a:rPr lang="en-US" altLang="zh-CN" sz="2800">
                <a:solidFill>
                  <a:srgbClr val="000000"/>
                </a:solidFill>
                <a:latin typeface="Calibri" panose="020F0502020204030204"/>
              </a:rPr>
              <a:t>：</a:t>
            </a:r>
            <a:r>
              <a:rPr lang="zh-CN" altLang="en-US" sz="2800">
                <a:solidFill>
                  <a:srgbClr val="000000"/>
                </a:solidFill>
                <a:latin typeface="Calibri" panose="020F0502020204030204"/>
              </a:rPr>
              <a:t>给定日期，计算该天是一年中的第几天</a:t>
            </a:r>
            <a:r>
              <a:rPr lang="en-US" altLang="zh-CN" sz="2800">
                <a:solidFill>
                  <a:srgbClr val="000000"/>
                </a:solidFill>
                <a:latin typeface="Calibri" panose="020F0502020204030204"/>
              </a:rPr>
              <a:t>(3)</a:t>
            </a:r>
            <a:endParaRPr lang="zh-CN" altLang="en-US" sz="2800">
              <a:solidFill>
                <a:srgbClr val="000000"/>
              </a:solidFill>
              <a:latin typeface="Calibri" panose="020F0502020204030204"/>
            </a:endParaRPr>
          </a:p>
        </p:txBody>
      </p:sp>
      <p:sp>
        <p:nvSpPr>
          <p:cNvPr id="86021" name="矩形 4"/>
          <p:cNvSpPr>
            <a:spLocks noChangeArrowheads="1"/>
          </p:cNvSpPr>
          <p:nvPr/>
        </p:nvSpPr>
        <p:spPr bwMode="auto">
          <a:xfrm>
            <a:off x="5168412" y="709615"/>
            <a:ext cx="4243754" cy="4524375"/>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b="0" dirty="0">
                <a:solidFill>
                  <a:srgbClr val="000000"/>
                </a:solidFill>
                <a:latin typeface="Calibri" panose="020F0502020204030204"/>
              </a:rPr>
              <a:t>int </a:t>
            </a:r>
            <a:r>
              <a:rPr lang="en-US" altLang="zh-CN" sz="2400" b="0" dirty="0" err="1">
                <a:solidFill>
                  <a:srgbClr val="000000"/>
                </a:solidFill>
                <a:latin typeface="Calibri" panose="020F0502020204030204"/>
              </a:rPr>
              <a:t>day_of_year</a:t>
            </a:r>
            <a:r>
              <a:rPr lang="en-US" altLang="zh-CN" sz="2400" b="0" dirty="0">
                <a:solidFill>
                  <a:srgbClr val="000000"/>
                </a:solidFill>
                <a:latin typeface="Calibri" panose="020F0502020204030204"/>
              </a:rPr>
              <a:t> (</a:t>
            </a:r>
            <a:r>
              <a:rPr lang="en-US" altLang="zh-CN" sz="2400" b="0" dirty="0">
                <a:solidFill>
                  <a:srgbClr val="C00000"/>
                </a:solidFill>
                <a:latin typeface="Calibri" panose="020F0502020204030204"/>
              </a:rPr>
              <a:t>int * </a:t>
            </a:r>
            <a:r>
              <a:rPr lang="en-US" altLang="zh-CN" sz="2400" b="0" dirty="0" err="1">
                <a:solidFill>
                  <a:srgbClr val="C00000"/>
                </a:solidFill>
                <a:latin typeface="Calibri" panose="020F0502020204030204"/>
              </a:rPr>
              <a:t>d_tab</a:t>
            </a:r>
            <a:r>
              <a:rPr lang="en-US" altLang="zh-CN" sz="2400" b="0" dirty="0">
                <a:solidFill>
                  <a:srgbClr val="C00000"/>
                </a:solidFill>
                <a:latin typeface="Calibri" panose="020F0502020204030204"/>
              </a:rPr>
              <a:t>, </a:t>
            </a:r>
            <a:r>
              <a:rPr lang="en-US" altLang="zh-CN" sz="2400" b="0" dirty="0">
                <a:solidFill>
                  <a:srgbClr val="000000"/>
                </a:solidFill>
                <a:latin typeface="Calibri" panose="020F0502020204030204"/>
              </a:rPr>
              <a:t>int year, int month, int day )</a:t>
            </a:r>
            <a:endParaRPr lang="en-US" altLang="zh-CN" sz="2400" b="0" dirty="0">
              <a:solidFill>
                <a:srgbClr val="000000"/>
              </a:solidFill>
              <a:latin typeface="Calibri" panose="020F0502020204030204"/>
            </a:endParaRPr>
          </a:p>
          <a:p>
            <a:pPr algn="just" eaLnBrk="1" fontAlgn="auto" hangingPunct="1">
              <a:spcBef>
                <a:spcPts val="0"/>
              </a:spcBef>
              <a:spcAft>
                <a:spcPts val="0"/>
              </a:spcAft>
            </a:pPr>
            <a:r>
              <a:rPr lang="en-US" altLang="zh-CN" sz="2400" b="0" dirty="0">
                <a:solidFill>
                  <a:srgbClr val="00863D"/>
                </a:solidFill>
                <a:latin typeface="Calibri" panose="020F0502020204030204"/>
              </a:rPr>
              <a:t>//</a:t>
            </a:r>
            <a:r>
              <a:rPr lang="zh-CN" altLang="en-US" sz="2400" dirty="0">
                <a:solidFill>
                  <a:srgbClr val="00863D"/>
                </a:solidFill>
                <a:latin typeface="宋体" panose="02010600030101010101" pitchFamily="2" charset="-122"/>
              </a:rPr>
              <a:t>形参</a:t>
            </a:r>
            <a:r>
              <a:rPr lang="en-US" altLang="zh-CN" sz="2400" dirty="0" err="1">
                <a:solidFill>
                  <a:srgbClr val="00863D"/>
                </a:solidFill>
                <a:latin typeface="宋体" panose="02010600030101010101" pitchFamily="2" charset="-122"/>
              </a:rPr>
              <a:t>day_tab</a:t>
            </a:r>
            <a:r>
              <a:rPr lang="zh-CN" altLang="en-US" sz="2400" dirty="0">
                <a:solidFill>
                  <a:srgbClr val="00863D"/>
                </a:solidFill>
                <a:latin typeface="宋体" panose="02010600030101010101" pitchFamily="2" charset="-122"/>
              </a:rPr>
              <a:t>为一个指向整型的指针形式</a:t>
            </a:r>
            <a:endParaRPr lang="en-US" altLang="zh-CN" sz="2400" dirty="0">
              <a:solidFill>
                <a:srgbClr val="00863D"/>
              </a:solidFill>
              <a:latin typeface="宋体" panose="02010600030101010101" pitchFamily="2" charset="-122"/>
            </a:endParaRPr>
          </a:p>
          <a:p>
            <a:pPr eaLnBrk="1" fontAlgn="auto" hangingPunct="1">
              <a:spcBef>
                <a:spcPts val="0"/>
              </a:spcBef>
              <a:spcAft>
                <a:spcPts val="0"/>
              </a:spcAft>
            </a:pP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int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j;</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err="1">
                <a:solidFill>
                  <a:srgbClr val="000000"/>
                </a:solidFill>
                <a:latin typeface="Calibri" panose="020F0502020204030204"/>
              </a:rPr>
              <a:t>i</a:t>
            </a:r>
            <a:r>
              <a:rPr lang="en-US" altLang="zh-CN" sz="2400" b="0" dirty="0">
                <a:solidFill>
                  <a:srgbClr val="000000"/>
                </a:solidFill>
                <a:latin typeface="Calibri" panose="020F0502020204030204"/>
              </a:rPr>
              <a:t> = year%4==0 &amp;&amp; year%100!=0   || year%400==0;</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for ( j=1; j&lt;month; </a:t>
            </a:r>
            <a:r>
              <a:rPr lang="en-US" altLang="zh-CN" sz="2400" b="0" dirty="0" err="1">
                <a:solidFill>
                  <a:srgbClr val="000000"/>
                </a:solidFill>
                <a:latin typeface="Calibri" panose="020F0502020204030204"/>
              </a:rPr>
              <a:t>j++</a:t>
            </a:r>
            <a:r>
              <a:rPr lang="en-US" altLang="zh-CN" sz="2400" b="0" dirty="0">
                <a:solidFill>
                  <a:srgbClr val="000000"/>
                </a:solidFill>
                <a:latin typeface="Calibri" panose="020F0502020204030204"/>
              </a:rPr>
              <a:t> )</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a:t>
            </a:r>
            <a:r>
              <a:rPr lang="en-US" altLang="zh-CN" sz="2400" b="0" dirty="0">
                <a:solidFill>
                  <a:srgbClr val="C00000"/>
                </a:solidFill>
                <a:latin typeface="Calibri" panose="020F0502020204030204"/>
              </a:rPr>
              <a:t>day += </a:t>
            </a:r>
            <a:r>
              <a:rPr lang="en-US" altLang="zh-CN" sz="2400" b="0" dirty="0" err="1">
                <a:solidFill>
                  <a:srgbClr val="C00000"/>
                </a:solidFill>
                <a:latin typeface="Calibri" panose="020F0502020204030204"/>
              </a:rPr>
              <a:t>d_tab</a:t>
            </a:r>
            <a:r>
              <a:rPr lang="en-US" altLang="zh-CN" sz="2400" b="0" dirty="0">
                <a:solidFill>
                  <a:srgbClr val="C00000"/>
                </a:solidFill>
                <a:latin typeface="Calibri" panose="020F0502020204030204"/>
              </a:rPr>
              <a:t>[ j +</a:t>
            </a:r>
            <a:r>
              <a:rPr lang="en-US" altLang="zh-CN" sz="2400" b="0" dirty="0" err="1">
                <a:solidFill>
                  <a:srgbClr val="C00000"/>
                </a:solidFill>
                <a:latin typeface="Calibri" panose="020F0502020204030204"/>
              </a:rPr>
              <a:t>i</a:t>
            </a:r>
            <a:r>
              <a:rPr lang="zh-CN" altLang="en-US" sz="2400" b="0" dirty="0">
                <a:solidFill>
                  <a:srgbClr val="C00000"/>
                </a:solidFill>
                <a:latin typeface="Calibri" panose="020F0502020204030204"/>
              </a:rPr>
              <a:t>*</a:t>
            </a:r>
            <a:r>
              <a:rPr lang="en-US" altLang="zh-CN" sz="2400" b="0" dirty="0">
                <a:solidFill>
                  <a:srgbClr val="C00000"/>
                </a:solidFill>
                <a:latin typeface="Calibri" panose="020F0502020204030204"/>
              </a:rPr>
              <a:t>13]; </a:t>
            </a:r>
            <a:endParaRPr lang="en-US" altLang="zh-CN" sz="2400" b="0" dirty="0">
              <a:solidFill>
                <a:srgbClr val="C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    return (day);</a:t>
            </a:r>
            <a:endParaRPr lang="en-US" altLang="zh-CN" sz="2400" b="0" dirty="0">
              <a:solidFill>
                <a:srgbClr val="000000"/>
              </a:solidFill>
              <a:latin typeface="Calibri" panose="020F0502020204030204"/>
            </a:endParaRPr>
          </a:p>
          <a:p>
            <a:pPr eaLnBrk="1" fontAlgn="auto" hangingPunct="1">
              <a:spcBef>
                <a:spcPts val="0"/>
              </a:spcBef>
              <a:spcAft>
                <a:spcPts val="0"/>
              </a:spcAft>
            </a:pPr>
            <a:r>
              <a:rPr lang="en-US" altLang="zh-CN" sz="2400" b="0" dirty="0">
                <a:solidFill>
                  <a:srgbClr val="000000"/>
                </a:solidFill>
                <a:latin typeface="Calibri" panose="020F0502020204030204"/>
              </a:rPr>
              <a:t>}</a:t>
            </a:r>
            <a:endParaRPr lang="en-US" altLang="zh-CN" sz="2400" b="0" dirty="0">
              <a:solidFill>
                <a:srgbClr val="000000"/>
              </a:solidFill>
              <a:latin typeface="Calibri" panose="020F0502020204030204"/>
            </a:endParaRPr>
          </a:p>
        </p:txBody>
      </p:sp>
      <p:sp>
        <p:nvSpPr>
          <p:cNvPr id="54" name="Text Box 86"/>
          <p:cNvSpPr txBox="1">
            <a:spLocks noChangeArrowheads="1"/>
          </p:cNvSpPr>
          <p:nvPr/>
        </p:nvSpPr>
        <p:spPr bwMode="auto">
          <a:xfrm>
            <a:off x="826477" y="131765"/>
            <a:ext cx="8585689" cy="461665"/>
          </a:xfrm>
          <a:prstGeom prst="rect">
            <a:avLst/>
          </a:prstGeom>
          <a:solidFill>
            <a:srgbClr val="FFFF00"/>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buClr>
                <a:srgbClr val="CC99FF"/>
              </a:buClr>
            </a:pPr>
            <a:r>
              <a:rPr kumimoji="1" lang="en-US" altLang="zh-CN" sz="2400" dirty="0">
                <a:solidFill>
                  <a:srgbClr val="000000"/>
                </a:solidFill>
                <a:latin typeface="Times New Roman" panose="02020603050405020304" pitchFamily="18" charset="0"/>
                <a:sym typeface="Monotype Sorts" pitchFamily="2" charset="2"/>
              </a:rPr>
              <a:t>3.</a:t>
            </a:r>
            <a:r>
              <a:rPr kumimoji="1" lang="zh-CN" altLang="en-US" sz="2400" dirty="0">
                <a:solidFill>
                  <a:srgbClr val="000000"/>
                </a:solidFill>
                <a:latin typeface="Times New Roman" panose="02020603050405020304" pitchFamily="18" charset="0"/>
                <a:sym typeface="Monotype Sorts" pitchFamily="2" charset="2"/>
              </a:rPr>
              <a:t>在被调用函数中使用数组指针形式引用主调函数中数组元素</a:t>
            </a:r>
            <a:endParaRPr kumimoji="1" lang="zh-CN" altLang="en-US" sz="2400" dirty="0">
              <a:solidFill>
                <a:srgbClr val="000000"/>
              </a:solidFill>
              <a:latin typeface="Times New Roman" panose="02020603050405020304" pitchFamily="18" charset="0"/>
              <a:sym typeface="Monotype Sorts" pitchFamily="2" charset="2"/>
            </a:endParaRPr>
          </a:p>
        </p:txBody>
      </p:sp>
      <p:sp>
        <p:nvSpPr>
          <p:cNvPr id="55" name="Rectangle 5"/>
          <p:cNvSpPr>
            <a:spLocks noChangeArrowheads="1"/>
          </p:cNvSpPr>
          <p:nvPr/>
        </p:nvSpPr>
        <p:spPr bwMode="auto">
          <a:xfrm>
            <a:off x="1352322" y="5573490"/>
            <a:ext cx="301869" cy="381000"/>
          </a:xfrm>
          <a:prstGeom prst="rect">
            <a:avLst/>
          </a:prstGeom>
          <a:solidFill>
            <a:schemeClr val="bg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FFFFFF"/>
                </a:solidFill>
                <a:latin typeface="Calibri" panose="020F0502020204030204"/>
                <a:sym typeface="Monotype Sorts" pitchFamily="2" charset="2"/>
              </a:rPr>
              <a:t>0</a:t>
            </a:r>
            <a:endParaRPr kumimoji="1" lang="zh-CN" altLang="en-US" sz="2000">
              <a:solidFill>
                <a:srgbClr val="FFFFFF"/>
              </a:solidFill>
              <a:latin typeface="Calibri" panose="020F0502020204030204"/>
              <a:sym typeface="Monotype Sorts" pitchFamily="2" charset="2"/>
            </a:endParaRPr>
          </a:p>
        </p:txBody>
      </p:sp>
      <p:grpSp>
        <p:nvGrpSpPr>
          <p:cNvPr id="56" name="Group 6"/>
          <p:cNvGrpSpPr/>
          <p:nvPr/>
        </p:nvGrpSpPr>
        <p:grpSpPr bwMode="auto">
          <a:xfrm>
            <a:off x="1654191" y="5573490"/>
            <a:ext cx="7546731" cy="381000"/>
            <a:chOff x="814" y="1488"/>
            <a:chExt cx="4754" cy="240"/>
          </a:xfrm>
        </p:grpSpPr>
        <p:sp>
          <p:nvSpPr>
            <p:cNvPr id="86030" name="Rectangle 7"/>
            <p:cNvSpPr>
              <a:spLocks noChangeArrowheads="1"/>
            </p:cNvSpPr>
            <p:nvPr/>
          </p:nvSpPr>
          <p:spPr bwMode="auto">
            <a:xfrm>
              <a:off x="814"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31" name="Rectangle 8"/>
            <p:cNvSpPr>
              <a:spLocks noChangeArrowheads="1"/>
            </p:cNvSpPr>
            <p:nvPr/>
          </p:nvSpPr>
          <p:spPr bwMode="auto">
            <a:xfrm>
              <a:off x="1004"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28</a:t>
              </a:r>
              <a:endParaRPr kumimoji="1" lang="zh-CN" altLang="en-US" sz="2000">
                <a:solidFill>
                  <a:srgbClr val="0000FF"/>
                </a:solidFill>
                <a:latin typeface="Calibri" panose="020F0502020204030204"/>
                <a:sym typeface="Monotype Sorts" pitchFamily="2" charset="2"/>
              </a:endParaRPr>
            </a:p>
          </p:txBody>
        </p:sp>
        <p:sp>
          <p:nvSpPr>
            <p:cNvPr id="86032" name="Rectangle 9"/>
            <p:cNvSpPr>
              <a:spLocks noChangeArrowheads="1"/>
            </p:cNvSpPr>
            <p:nvPr/>
          </p:nvSpPr>
          <p:spPr bwMode="auto">
            <a:xfrm>
              <a:off x="1194" y="1488"/>
              <a:ext cx="191"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33" name="Rectangle 10"/>
            <p:cNvSpPr>
              <a:spLocks noChangeArrowheads="1"/>
            </p:cNvSpPr>
            <p:nvPr/>
          </p:nvSpPr>
          <p:spPr bwMode="auto">
            <a:xfrm>
              <a:off x="1385"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34" name="Rectangle 11"/>
            <p:cNvSpPr>
              <a:spLocks noChangeArrowheads="1"/>
            </p:cNvSpPr>
            <p:nvPr/>
          </p:nvSpPr>
          <p:spPr bwMode="auto">
            <a:xfrm>
              <a:off x="1575"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35" name="Rectangle 12"/>
            <p:cNvSpPr>
              <a:spLocks noChangeArrowheads="1"/>
            </p:cNvSpPr>
            <p:nvPr/>
          </p:nvSpPr>
          <p:spPr bwMode="auto">
            <a:xfrm>
              <a:off x="1765"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36" name="Rectangle 13"/>
            <p:cNvSpPr>
              <a:spLocks noChangeArrowheads="1"/>
            </p:cNvSpPr>
            <p:nvPr/>
          </p:nvSpPr>
          <p:spPr bwMode="auto">
            <a:xfrm>
              <a:off x="1955"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37" name="Rectangle 14"/>
            <p:cNvSpPr>
              <a:spLocks noChangeArrowheads="1"/>
            </p:cNvSpPr>
            <p:nvPr/>
          </p:nvSpPr>
          <p:spPr bwMode="auto">
            <a:xfrm>
              <a:off x="2145"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38" name="Rectangle 15"/>
            <p:cNvSpPr>
              <a:spLocks noChangeArrowheads="1"/>
            </p:cNvSpPr>
            <p:nvPr/>
          </p:nvSpPr>
          <p:spPr bwMode="auto">
            <a:xfrm>
              <a:off x="2335" y="1488"/>
              <a:ext cx="191"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39" name="Rectangle 16"/>
            <p:cNvSpPr>
              <a:spLocks noChangeArrowheads="1"/>
            </p:cNvSpPr>
            <p:nvPr/>
          </p:nvSpPr>
          <p:spPr bwMode="auto">
            <a:xfrm>
              <a:off x="2526"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40" name="Rectangle 17"/>
            <p:cNvSpPr>
              <a:spLocks noChangeArrowheads="1"/>
            </p:cNvSpPr>
            <p:nvPr/>
          </p:nvSpPr>
          <p:spPr bwMode="auto">
            <a:xfrm>
              <a:off x="2716"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41" name="Rectangle 18"/>
            <p:cNvSpPr>
              <a:spLocks noChangeArrowheads="1"/>
            </p:cNvSpPr>
            <p:nvPr/>
          </p:nvSpPr>
          <p:spPr bwMode="auto">
            <a:xfrm>
              <a:off x="2906"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42" name="Rectangle 19"/>
            <p:cNvSpPr>
              <a:spLocks noChangeArrowheads="1"/>
            </p:cNvSpPr>
            <p:nvPr/>
          </p:nvSpPr>
          <p:spPr bwMode="auto">
            <a:xfrm>
              <a:off x="3096" y="1488"/>
              <a:ext cx="190" cy="240"/>
            </a:xfrm>
            <a:prstGeom prst="rect">
              <a:avLst/>
            </a:prstGeom>
            <a:solidFill>
              <a:schemeClr val="accent1"/>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00"/>
                  </a:solidFill>
                  <a:latin typeface="Calibri" panose="020F0502020204030204"/>
                  <a:sym typeface="Monotype Sorts" pitchFamily="2" charset="2"/>
                </a:rPr>
                <a:t>0</a:t>
              </a:r>
              <a:endParaRPr kumimoji="1" lang="zh-CN" altLang="en-US" sz="2000">
                <a:solidFill>
                  <a:srgbClr val="000000"/>
                </a:solidFill>
                <a:latin typeface="Calibri" panose="020F0502020204030204"/>
                <a:sym typeface="Monotype Sorts" pitchFamily="2" charset="2"/>
              </a:endParaRPr>
            </a:p>
          </p:txBody>
        </p:sp>
        <p:sp>
          <p:nvSpPr>
            <p:cNvPr id="86043" name="Rectangle 20"/>
            <p:cNvSpPr>
              <a:spLocks noChangeArrowheads="1"/>
            </p:cNvSpPr>
            <p:nvPr/>
          </p:nvSpPr>
          <p:spPr bwMode="auto">
            <a:xfrm>
              <a:off x="3286"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44" name="Rectangle 21"/>
            <p:cNvSpPr>
              <a:spLocks noChangeArrowheads="1"/>
            </p:cNvSpPr>
            <p:nvPr/>
          </p:nvSpPr>
          <p:spPr bwMode="auto">
            <a:xfrm>
              <a:off x="3476"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29</a:t>
              </a:r>
              <a:endParaRPr kumimoji="1" lang="zh-CN" altLang="en-US" sz="2000">
                <a:solidFill>
                  <a:srgbClr val="0000FF"/>
                </a:solidFill>
                <a:latin typeface="Calibri" panose="020F0502020204030204"/>
                <a:sym typeface="Monotype Sorts" pitchFamily="2" charset="2"/>
              </a:endParaRPr>
            </a:p>
          </p:txBody>
        </p:sp>
        <p:sp>
          <p:nvSpPr>
            <p:cNvPr id="86045" name="Rectangle 22"/>
            <p:cNvSpPr>
              <a:spLocks noChangeArrowheads="1"/>
            </p:cNvSpPr>
            <p:nvPr/>
          </p:nvSpPr>
          <p:spPr bwMode="auto">
            <a:xfrm>
              <a:off x="3666" y="1488"/>
              <a:ext cx="191"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46" name="Rectangle 23"/>
            <p:cNvSpPr>
              <a:spLocks noChangeArrowheads="1"/>
            </p:cNvSpPr>
            <p:nvPr/>
          </p:nvSpPr>
          <p:spPr bwMode="auto">
            <a:xfrm>
              <a:off x="3857"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47" name="Rectangle 24"/>
            <p:cNvSpPr>
              <a:spLocks noChangeArrowheads="1"/>
            </p:cNvSpPr>
            <p:nvPr/>
          </p:nvSpPr>
          <p:spPr bwMode="auto">
            <a:xfrm>
              <a:off x="4047"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48" name="Rectangle 25"/>
            <p:cNvSpPr>
              <a:spLocks noChangeArrowheads="1"/>
            </p:cNvSpPr>
            <p:nvPr/>
          </p:nvSpPr>
          <p:spPr bwMode="auto">
            <a:xfrm>
              <a:off x="4237"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49" name="Rectangle 26"/>
            <p:cNvSpPr>
              <a:spLocks noChangeArrowheads="1"/>
            </p:cNvSpPr>
            <p:nvPr/>
          </p:nvSpPr>
          <p:spPr bwMode="auto">
            <a:xfrm>
              <a:off x="4427"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50" name="Rectangle 27"/>
            <p:cNvSpPr>
              <a:spLocks noChangeArrowheads="1"/>
            </p:cNvSpPr>
            <p:nvPr/>
          </p:nvSpPr>
          <p:spPr bwMode="auto">
            <a:xfrm>
              <a:off x="4617"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51" name="Rectangle 28"/>
            <p:cNvSpPr>
              <a:spLocks noChangeArrowheads="1"/>
            </p:cNvSpPr>
            <p:nvPr/>
          </p:nvSpPr>
          <p:spPr bwMode="auto">
            <a:xfrm>
              <a:off x="4807" y="1488"/>
              <a:ext cx="191"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52" name="Rectangle 29"/>
            <p:cNvSpPr>
              <a:spLocks noChangeArrowheads="1"/>
            </p:cNvSpPr>
            <p:nvPr/>
          </p:nvSpPr>
          <p:spPr bwMode="auto">
            <a:xfrm>
              <a:off x="4998"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sp>
          <p:nvSpPr>
            <p:cNvPr id="86053" name="Rectangle 30"/>
            <p:cNvSpPr>
              <a:spLocks noChangeArrowheads="1"/>
            </p:cNvSpPr>
            <p:nvPr/>
          </p:nvSpPr>
          <p:spPr bwMode="auto">
            <a:xfrm>
              <a:off x="5188"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30</a:t>
              </a:r>
              <a:endParaRPr kumimoji="1" lang="zh-CN" altLang="en-US" sz="2000">
                <a:solidFill>
                  <a:srgbClr val="0000FF"/>
                </a:solidFill>
                <a:latin typeface="Calibri" panose="020F0502020204030204"/>
                <a:sym typeface="Monotype Sorts" pitchFamily="2" charset="2"/>
              </a:endParaRPr>
            </a:p>
          </p:txBody>
        </p:sp>
        <p:sp>
          <p:nvSpPr>
            <p:cNvPr id="86054" name="Rectangle 31"/>
            <p:cNvSpPr>
              <a:spLocks noChangeArrowheads="1"/>
            </p:cNvSpPr>
            <p:nvPr/>
          </p:nvSpPr>
          <p:spPr bwMode="auto">
            <a:xfrm>
              <a:off x="5378" y="1488"/>
              <a:ext cx="190" cy="240"/>
            </a:xfrm>
            <a:prstGeom prst="rect">
              <a:avLst/>
            </a:prstGeom>
            <a:solidFill>
              <a:srgbClr val="DEF1F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000">
                  <a:solidFill>
                    <a:srgbClr val="0000FF"/>
                  </a:solidFill>
                  <a:latin typeface="Calibri" panose="020F0502020204030204"/>
                  <a:sym typeface="Monotype Sorts" pitchFamily="2" charset="2"/>
                </a:rPr>
                <a:t>31</a:t>
              </a:r>
              <a:endParaRPr kumimoji="1" lang="zh-CN" altLang="en-US" sz="2000">
                <a:solidFill>
                  <a:srgbClr val="0000FF"/>
                </a:solidFill>
                <a:latin typeface="Calibri" panose="020F0502020204030204"/>
                <a:sym typeface="Monotype Sorts" pitchFamily="2" charset="2"/>
              </a:endParaRPr>
            </a:p>
          </p:txBody>
        </p:sp>
      </p:grpSp>
      <p:sp>
        <p:nvSpPr>
          <p:cNvPr id="82" name="Rectangle 32"/>
          <p:cNvSpPr>
            <a:spLocks noChangeArrowheads="1"/>
          </p:cNvSpPr>
          <p:nvPr/>
        </p:nvSpPr>
        <p:spPr bwMode="auto">
          <a:xfrm>
            <a:off x="1283447" y="6335490"/>
            <a:ext cx="452804" cy="381000"/>
          </a:xfrm>
          <a:prstGeom prst="rect">
            <a:avLst/>
          </a:prstGeom>
          <a:solidFill>
            <a:schemeClr val="bg2"/>
          </a:solidFill>
          <a:ln w="12700"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endParaRPr kumimoji="1" lang="zh-CN" altLang="en-US" sz="2200">
              <a:solidFill>
                <a:srgbClr val="FFFFFF"/>
              </a:solidFill>
              <a:latin typeface="Calibri" panose="020F0502020204030204"/>
              <a:sym typeface="Monotype Sorts" pitchFamily="2" charset="2"/>
            </a:endParaRPr>
          </a:p>
        </p:txBody>
      </p:sp>
      <p:sp>
        <p:nvSpPr>
          <p:cNvPr id="83" name="Line 33"/>
          <p:cNvSpPr>
            <a:spLocks noChangeShapeType="1"/>
          </p:cNvSpPr>
          <p:nvPr/>
        </p:nvSpPr>
        <p:spPr bwMode="auto">
          <a:xfrm flipV="1">
            <a:off x="1504720" y="5954490"/>
            <a:ext cx="0" cy="533400"/>
          </a:xfrm>
          <a:prstGeom prst="line">
            <a:avLst/>
          </a:prstGeom>
          <a:noFill/>
          <a:ln w="38100" cap="sq">
            <a:solidFill>
              <a:srgbClr val="00FFFF"/>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4" name="Rectangle 34"/>
          <p:cNvSpPr>
            <a:spLocks noChangeArrowheads="1"/>
          </p:cNvSpPr>
          <p:nvPr/>
        </p:nvSpPr>
        <p:spPr bwMode="auto">
          <a:xfrm>
            <a:off x="1809520" y="633549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FFCC00"/>
              </a:buClr>
              <a:buSzPct val="90000"/>
            </a:pPr>
            <a:r>
              <a:rPr kumimoji="1" lang="en-US" altLang="zh-CN" sz="2200" dirty="0" err="1">
                <a:solidFill>
                  <a:srgbClr val="000000"/>
                </a:solidFill>
                <a:latin typeface="Calibri" panose="020F0502020204030204"/>
                <a:sym typeface="Monotype Sorts" pitchFamily="2" charset="2"/>
              </a:rPr>
              <a:t>d_tab</a:t>
            </a:r>
            <a:endParaRPr kumimoji="1" lang="en-US" altLang="zh-CN" sz="2200" dirty="0">
              <a:solidFill>
                <a:srgbClr val="000000"/>
              </a:solidFill>
              <a:latin typeface="Calibri" panose="020F0502020204030204"/>
              <a:sym typeface="Monotype Sorts" pitchFamily="2" charset="2"/>
            </a:endParaRPr>
          </a:p>
        </p:txBody>
      </p:sp>
      <p:sp>
        <p:nvSpPr>
          <p:cNvPr id="85" name="Rectangle 80"/>
          <p:cNvSpPr>
            <a:spLocks noChangeArrowheads="1"/>
          </p:cNvSpPr>
          <p:nvPr/>
        </p:nvSpPr>
        <p:spPr bwMode="auto">
          <a:xfrm>
            <a:off x="5771920" y="633549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FFCC00"/>
              </a:buClr>
              <a:buSzPct val="90000"/>
            </a:pPr>
            <a:r>
              <a:rPr kumimoji="1" lang="en-US" altLang="zh-CN" sz="2200">
                <a:solidFill>
                  <a:srgbClr val="000000"/>
                </a:solidFill>
                <a:latin typeface="Calibri" panose="020F0502020204030204"/>
                <a:sym typeface="Monotype Sorts" pitchFamily="2" charset="2"/>
              </a:rPr>
              <a:t>d_tab+13</a:t>
            </a:r>
            <a:endParaRPr kumimoji="1" lang="en-US" altLang="zh-CN" sz="2200">
              <a:solidFill>
                <a:srgbClr val="000000"/>
              </a:solidFill>
              <a:latin typeface="Calibri" panose="020F0502020204030204"/>
              <a:sym typeface="Monotype Sorts" pitchFamily="2" charset="2"/>
            </a:endParaRPr>
          </a:p>
        </p:txBody>
      </p:sp>
      <p:sp>
        <p:nvSpPr>
          <p:cNvPr id="86" name="Line 81"/>
          <p:cNvSpPr>
            <a:spLocks noChangeShapeType="1"/>
          </p:cNvSpPr>
          <p:nvPr/>
        </p:nvSpPr>
        <p:spPr bwMode="auto">
          <a:xfrm flipV="1">
            <a:off x="5467120" y="5954490"/>
            <a:ext cx="0" cy="533400"/>
          </a:xfrm>
          <a:prstGeom prst="line">
            <a:avLst/>
          </a:prstGeom>
          <a:noFill/>
          <a:ln w="38100" cap="sq">
            <a:solidFill>
              <a:srgbClr val="00FFFF"/>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b="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dissolve">
                                      <p:cBhvr>
                                        <p:cTn id="17" dur="500"/>
                                        <p:tgtEl>
                                          <p:spTgt spid="8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dissolv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dissolve">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dissolve">
                                      <p:cBhvr>
                                        <p:cTn id="36" dur="500"/>
                                        <p:tgtEl>
                                          <p:spTgt spid="8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autoUpdateAnimBg="0"/>
      <p:bldP spid="82" grpId="0" animBg="1" autoUpdateAnimBg="0"/>
      <p:bldP spid="83" grpId="0" animBg="1"/>
      <p:bldP spid="84" grpId="0" autoUpdateAnimBg="0"/>
      <p:bldP spid="85" grpId="0" autoUpdateAnimBg="0"/>
      <p:bldP spid="8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idx="1"/>
          </p:nvPr>
        </p:nvSpPr>
        <p:spPr>
          <a:xfrm>
            <a:off x="1055079" y="1662115"/>
            <a:ext cx="7921869" cy="4611687"/>
          </a:xfrm>
        </p:spPr>
        <p:txBody>
          <a:bodyPr/>
          <a:lstStyle/>
          <a:p>
            <a:pPr eaLnBrk="1" hangingPunct="1"/>
            <a:r>
              <a:rPr lang="zh-CN" altLang="en-US" sz="3000" b="1">
                <a:latin typeface="Garamond" panose="02020404030301010803" charset="0"/>
                <a:ea typeface="楷体_GB2312" pitchFamily="49" charset="-122"/>
              </a:rPr>
              <a:t>如果指针变量中保存的是另一个指针变量的地址，这样的指针变量就称为</a:t>
            </a:r>
            <a:r>
              <a:rPr lang="zh-CN" altLang="en-US" sz="3000" b="1">
                <a:solidFill>
                  <a:srgbClr val="006600"/>
                </a:solidFill>
                <a:latin typeface="Garamond" panose="02020404030301010803" charset="0"/>
                <a:ea typeface="楷体_GB2312" pitchFamily="49" charset="-122"/>
              </a:rPr>
              <a:t>指向指针的指针</a:t>
            </a:r>
            <a:endParaRPr lang="zh-CN" altLang="en-US" sz="3000" b="1">
              <a:solidFill>
                <a:srgbClr val="006600"/>
              </a:solidFill>
              <a:latin typeface="Garamond" panose="02020404030301010803" charset="0"/>
              <a:ea typeface="楷体_GB2312" pitchFamily="49" charset="-122"/>
            </a:endParaRPr>
          </a:p>
          <a:p>
            <a:pPr eaLnBrk="1" hangingPunct="1"/>
            <a:r>
              <a:rPr lang="zh-CN" altLang="en-US" sz="3000" b="1">
                <a:latin typeface="Garamond" panose="02020404030301010803" charset="0"/>
                <a:ea typeface="楷体_GB2312" pitchFamily="49" charset="-122"/>
              </a:rPr>
              <a:t>多级指针</a:t>
            </a:r>
            <a:endParaRPr lang="zh-CN" altLang="en-US" sz="3000" b="1">
              <a:latin typeface="Garamond" panose="02020404030301010803" charset="0"/>
              <a:ea typeface="楷体_GB2312" pitchFamily="49" charset="-122"/>
            </a:endParaRPr>
          </a:p>
          <a:p>
            <a:pPr lvl="1" eaLnBrk="1" hangingPunct="1"/>
            <a:r>
              <a:rPr lang="zh-CN" altLang="en-US" sz="3000" b="1">
                <a:latin typeface="Garamond" panose="02020404030301010803" charset="0"/>
                <a:ea typeface="楷体_GB2312" pitchFamily="49" charset="-122"/>
              </a:rPr>
              <a:t>即多级间接寻址（</a:t>
            </a:r>
            <a:r>
              <a:rPr lang="en-US" altLang="zh-CN" sz="3000">
                <a:latin typeface="Arial Unicode MS" pitchFamily="34" charset="-122"/>
                <a:ea typeface="Arial Unicode MS" pitchFamily="34" charset="-122"/>
                <a:cs typeface="Arial Unicode MS" pitchFamily="34" charset="-122"/>
              </a:rPr>
              <a:t>Multiple Indirection</a:t>
            </a:r>
            <a:r>
              <a:rPr lang="zh-CN" altLang="en-US" sz="3000" b="1">
                <a:latin typeface="Garamond" panose="02020404030301010803" charset="0"/>
                <a:ea typeface="楷体_GB2312" pitchFamily="49" charset="-122"/>
              </a:rPr>
              <a:t>）</a:t>
            </a:r>
            <a:endParaRPr lang="zh-CN" altLang="en-US" sz="3000" b="1">
              <a:latin typeface="Garamond" panose="02020404030301010803" charset="0"/>
              <a:ea typeface="楷体_GB2312" pitchFamily="49" charset="-122"/>
            </a:endParaRPr>
          </a:p>
          <a:p>
            <a:pPr eaLnBrk="1" hangingPunct="1"/>
            <a:r>
              <a:rPr lang="zh-CN" altLang="en-US" sz="3000" b="1">
                <a:latin typeface="Garamond" panose="02020404030301010803" charset="0"/>
                <a:ea typeface="楷体_GB2312" pitchFamily="49" charset="-122"/>
              </a:rPr>
              <a:t>定义形式： </a:t>
            </a:r>
            <a:endParaRPr lang="zh-CN" altLang="en-US" sz="3000" b="1">
              <a:latin typeface="Garamond" panose="02020404030301010803" charset="0"/>
              <a:ea typeface="楷体_GB2312" pitchFamily="49" charset="-122"/>
            </a:endParaRPr>
          </a:p>
          <a:p>
            <a:pPr eaLnBrk="1" hangingPunct="1">
              <a:buFontTx/>
              <a:buNone/>
            </a:pPr>
            <a:r>
              <a:rPr lang="zh-CN" altLang="en-US" sz="3000" b="1">
                <a:latin typeface="Garamond" panose="02020404030301010803" charset="0"/>
                <a:ea typeface="楷体_GB2312" pitchFamily="49" charset="-122"/>
              </a:rPr>
              <a:t>                      </a:t>
            </a:r>
            <a:r>
              <a:rPr lang="zh-CN" altLang="en-US" sz="3000" b="1">
                <a:solidFill>
                  <a:srgbClr val="006600"/>
                </a:solidFill>
                <a:latin typeface="Garamond" panose="02020404030301010803" charset="0"/>
                <a:ea typeface="楷体_GB2312" pitchFamily="49" charset="-122"/>
              </a:rPr>
              <a:t>基类型   </a:t>
            </a:r>
            <a:r>
              <a:rPr lang="zh-CN" altLang="en-US" sz="3000" b="1">
                <a:latin typeface="Garamond" panose="02020404030301010803" charset="0"/>
                <a:ea typeface="楷体_GB2312" pitchFamily="49" charset="-122"/>
              </a:rPr>
              <a:t>**</a:t>
            </a:r>
            <a:r>
              <a:rPr lang="zh-CN" altLang="en-US" sz="3000" b="1">
                <a:solidFill>
                  <a:srgbClr val="0000CC"/>
                </a:solidFill>
                <a:latin typeface="Garamond" panose="02020404030301010803" charset="0"/>
                <a:ea typeface="楷体_GB2312" pitchFamily="49" charset="-122"/>
              </a:rPr>
              <a:t>变量名</a:t>
            </a:r>
            <a:r>
              <a:rPr lang="en-US" altLang="zh-CN" sz="3000" b="1">
                <a:latin typeface="Garamond" panose="02020404030301010803" charset="0"/>
                <a:ea typeface="楷体_GB2312" pitchFamily="49" charset="-122"/>
              </a:rPr>
              <a:t>; </a:t>
            </a:r>
            <a:endParaRPr lang="en-US" altLang="zh-CN" sz="3000" b="1">
              <a:latin typeface="Garamond" panose="02020404030301010803" charset="0"/>
              <a:ea typeface="楷体_GB2312" pitchFamily="49" charset="-122"/>
            </a:endParaRPr>
          </a:p>
        </p:txBody>
      </p:sp>
      <p:sp>
        <p:nvSpPr>
          <p:cNvPr id="8704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877D0BFB-93E4-4B77-BAF5-F00678A09570}" type="slidenum">
              <a:rPr lang="zh-CN" altLang="en-US" b="0">
                <a:solidFill>
                  <a:srgbClr val="000000"/>
                </a:solidFill>
              </a:rPr>
            </a:fld>
            <a:endParaRPr lang="zh-CN" altLang="en-US" b="0">
              <a:solidFill>
                <a:srgbClr val="000000"/>
              </a:solidFill>
            </a:endParaRPr>
          </a:p>
        </p:txBody>
      </p:sp>
      <p:sp>
        <p:nvSpPr>
          <p:cNvPr id="87044" name="Rectangle 7"/>
          <p:cNvSpPr>
            <a:spLocks noChangeArrowheads="1"/>
          </p:cNvSpPr>
          <p:nvPr/>
        </p:nvSpPr>
        <p:spPr bwMode="auto">
          <a:xfrm>
            <a:off x="671146" y="996950"/>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zh-CN" altLang="en-US" sz="3200">
                <a:solidFill>
                  <a:srgbClr val="800000"/>
                </a:solidFill>
              </a:rPr>
              <a:t>指向指针的指针（多级指针）</a:t>
            </a:r>
            <a:endParaRPr lang="en-US" altLang="zh-CN" sz="32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
        <p:nvSpPr>
          <p:cNvPr id="5" name="矩形 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blinds(horizontal)">
                                      <p:cBhvr>
                                        <p:cTn id="7" dur="500"/>
                                        <p:tgtEl>
                                          <p:spTgt spid="69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Effect transition="in" filter="blinds(horizontal)">
                                      <p:cBhvr>
                                        <p:cTn id="12" dur="500"/>
                                        <p:tgtEl>
                                          <p:spTgt spid="699395">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99395">
                                            <p:txEl>
                                              <p:pRg st="2" end="2"/>
                                            </p:txEl>
                                          </p:spTgt>
                                        </p:tgtEl>
                                        <p:attrNameLst>
                                          <p:attrName>style.visibility</p:attrName>
                                        </p:attrNameLst>
                                      </p:cBhvr>
                                      <p:to>
                                        <p:strVal val="visible"/>
                                      </p:to>
                                    </p:set>
                                    <p:animEffect transition="in" filter="blinds(horizontal)">
                                      <p:cBhvr>
                                        <p:cTn id="16" dur="500"/>
                                        <p:tgtEl>
                                          <p:spTgt spid="6993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99395">
                                            <p:txEl>
                                              <p:pRg st="3" end="3"/>
                                            </p:txEl>
                                          </p:spTgt>
                                        </p:tgtEl>
                                        <p:attrNameLst>
                                          <p:attrName>style.visibility</p:attrName>
                                        </p:attrNameLst>
                                      </p:cBhvr>
                                      <p:to>
                                        <p:strVal val="visible"/>
                                      </p:to>
                                    </p:set>
                                    <p:animEffect transition="in" filter="blinds(horizontal)">
                                      <p:cBhvr>
                                        <p:cTn id="21" dur="500"/>
                                        <p:tgtEl>
                                          <p:spTgt spid="699395">
                                            <p:txEl>
                                              <p:pRg st="3" end="3"/>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699395">
                                            <p:txEl>
                                              <p:pRg st="4" end="4"/>
                                            </p:txEl>
                                          </p:spTgt>
                                        </p:tgtEl>
                                        <p:attrNameLst>
                                          <p:attrName>style.visibility</p:attrName>
                                        </p:attrNameLst>
                                      </p:cBhvr>
                                      <p:to>
                                        <p:strVal val="visible"/>
                                      </p:to>
                                    </p:set>
                                    <p:animEffect transition="in" filter="blinds(horizontal)">
                                      <p:cBhvr>
                                        <p:cTn id="25" dur="500"/>
                                        <p:tgtEl>
                                          <p:spTgt spid="69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sz="half" idx="1"/>
          </p:nvPr>
        </p:nvSpPr>
        <p:spPr>
          <a:xfrm>
            <a:off x="704528" y="974727"/>
            <a:ext cx="8424936" cy="4075113"/>
          </a:xfrm>
          <a:solidFill>
            <a:srgbClr val="FFFFCC"/>
          </a:solidFill>
        </p:spPr>
        <p:txBody>
          <a:bodyPr/>
          <a:lstStyle/>
          <a:p>
            <a:pPr algn="just" eaLnBrk="1" hangingPunct="1">
              <a:spcBef>
                <a:spcPct val="0"/>
              </a:spcBef>
              <a:buFontTx/>
              <a:buNone/>
            </a:pP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solidFill>
                  <a:srgbClr val="0033CC"/>
                </a:solidFill>
                <a:latin typeface="Consolas" panose="020B0609020204030204" pitchFamily="49" charset="0"/>
                <a:ea typeface="Arial Unicode MS" pitchFamily="34" charset="-122"/>
                <a:cs typeface="Arial Unicode MS" pitchFamily="34" charset="-122"/>
              </a:rPr>
              <a:t> main</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 </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 = 5;</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ip</a:t>
            </a:r>
            <a:r>
              <a:rPr lang="en-US" altLang="zh-CN" sz="2800" b="1" dirty="0">
                <a:latin typeface="Consolas" panose="020B0609020204030204" pitchFamily="49" charset="0"/>
                <a:ea typeface="Arial Unicode MS" pitchFamily="34" charset="-122"/>
                <a:cs typeface="Arial Unicode MS" pitchFamily="34" charset="-122"/>
              </a:rPr>
              <a:t> = &amp;</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ipp</a:t>
            </a:r>
            <a:r>
              <a:rPr lang="en-US" altLang="zh-CN" sz="2800" b="1" dirty="0">
                <a:latin typeface="Consolas" panose="020B0609020204030204" pitchFamily="49" charset="0"/>
                <a:ea typeface="Arial Unicode MS" pitchFamily="34" charset="-122"/>
                <a:cs typeface="Arial Unicode MS" pitchFamily="34" charset="-122"/>
              </a:rPr>
              <a:t> = &amp;</a:t>
            </a:r>
            <a:r>
              <a:rPr lang="en-US" altLang="zh-CN" sz="2800" b="1" dirty="0" err="1">
                <a:latin typeface="Consolas" panose="020B0609020204030204" pitchFamily="49" charset="0"/>
                <a:ea typeface="Arial Unicode MS" pitchFamily="34" charset="-122"/>
                <a:cs typeface="Arial Unicode MS" pitchFamily="34" charset="-122"/>
              </a:rPr>
              <a:t>ip</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  </a:t>
            </a:r>
            <a:r>
              <a:rPr lang="fr-FR" altLang="zh-CN" sz="2800" b="1" dirty="0">
                <a:latin typeface="Consolas" panose="020B0609020204030204" pitchFamily="49" charset="0"/>
                <a:ea typeface="Arial Unicode MS" pitchFamily="34" charset="-122"/>
                <a:cs typeface="Arial Unicode MS" pitchFamily="34" charset="-122"/>
              </a:rPr>
              <a:t>printf("i = %d, **ipp = %d\n", i, **ipp);</a:t>
            </a:r>
            <a:endParaRPr lang="fr-FR" altLang="zh-CN" sz="2800" b="1" dirty="0">
              <a:latin typeface="Consolas" panose="020B0609020204030204" pitchFamily="49" charset="0"/>
              <a:ea typeface="Arial Unicode MS" pitchFamily="34" charset="-122"/>
              <a:cs typeface="Arial Unicode MS" pitchFamily="34" charset="-122"/>
            </a:endParaRPr>
          </a:p>
          <a:p>
            <a:pPr eaLnBrk="1" hangingPunct="1">
              <a:spcBef>
                <a:spcPct val="0"/>
              </a:spcBef>
              <a:buFontTx/>
              <a:buNone/>
            </a:pPr>
            <a:r>
              <a:rPr lang="fr-FR" altLang="zh-CN" sz="2800" b="1" dirty="0">
                <a:latin typeface="Consolas" panose="020B0609020204030204" pitchFamily="49" charset="0"/>
                <a:ea typeface="Arial Unicode MS" pitchFamily="34" charset="-122"/>
                <a:cs typeface="Arial Unicode MS" pitchFamily="34" charset="-122"/>
              </a:rPr>
              <a:t>  **ipp = 10;</a:t>
            </a:r>
            <a:endParaRPr lang="fr-FR" altLang="zh-CN" sz="2800" b="1" dirty="0">
              <a:latin typeface="Consolas" panose="020B0609020204030204" pitchFamily="49" charset="0"/>
              <a:ea typeface="Arial Unicode MS" pitchFamily="34" charset="-122"/>
              <a:cs typeface="Arial Unicode MS" pitchFamily="34" charset="-122"/>
            </a:endParaRPr>
          </a:p>
          <a:p>
            <a:pPr eaLnBrk="1" hangingPunct="1">
              <a:spcBef>
                <a:spcPct val="0"/>
              </a:spcBef>
              <a:buFontTx/>
              <a:buNone/>
            </a:pPr>
            <a:r>
              <a:rPr lang="fr-FR" altLang="zh-CN" sz="2800" b="1" dirty="0">
                <a:latin typeface="Consolas" panose="020B0609020204030204" pitchFamily="49" charset="0"/>
                <a:ea typeface="Arial Unicode MS" pitchFamily="34" charset="-122"/>
                <a:cs typeface="Arial Unicode MS" pitchFamily="34" charset="-122"/>
              </a:rPr>
              <a:t>  printf("i = %d, **ipp = %d\n", i, **ipp);</a:t>
            </a:r>
            <a:endParaRPr lang="fr-FR" altLang="zh-CN" sz="2800" b="1" dirty="0">
              <a:latin typeface="Consolas" panose="020B0609020204030204" pitchFamily="49" charset="0"/>
              <a:ea typeface="Arial Unicode MS" pitchFamily="34" charset="-122"/>
              <a:cs typeface="Arial Unicode MS" pitchFamily="34" charset="-122"/>
            </a:endParaRPr>
          </a:p>
          <a:p>
            <a:pPr eaLnBrk="1" hangingPunct="1">
              <a:spcBef>
                <a:spcPct val="0"/>
              </a:spcBef>
              <a:buFontTx/>
              <a:buNone/>
            </a:pPr>
            <a:r>
              <a:rPr lang="fr-FR" altLang="zh-CN" sz="2800" b="1" dirty="0">
                <a:latin typeface="Consolas" panose="020B0609020204030204" pitchFamily="49" charset="0"/>
                <a:ea typeface="Arial Unicode MS" pitchFamily="34" charset="-122"/>
                <a:cs typeface="Arial Unicode MS" pitchFamily="34" charset="-122"/>
              </a:rPr>
              <a:t>  return 0;</a:t>
            </a:r>
            <a:endParaRPr lang="fr-FR" altLang="zh-CN" sz="2800" b="1" dirty="0">
              <a:latin typeface="Consolas" panose="020B0609020204030204" pitchFamily="49" charset="0"/>
              <a:ea typeface="Arial Unicode MS" pitchFamily="34" charset="-122"/>
              <a:cs typeface="Arial Unicode MS" pitchFamily="34" charset="-122"/>
            </a:endParaRPr>
          </a:p>
          <a:p>
            <a:pPr eaLnBrk="1" hangingPunct="1">
              <a:spcBef>
                <a:spcPct val="0"/>
              </a:spcBef>
              <a:buFontTx/>
              <a:buNone/>
            </a:pP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p:txBody>
      </p:sp>
      <p:sp>
        <p:nvSpPr>
          <p:cNvPr id="8806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79F7BDF-AAD9-48AA-A015-0DDC0A21EA34}" type="slidenum">
              <a:rPr lang="zh-CN" altLang="en-US" b="0">
                <a:solidFill>
                  <a:srgbClr val="000000"/>
                </a:solidFill>
              </a:rPr>
            </a:fld>
            <a:endParaRPr lang="zh-CN" altLang="en-US" b="0">
              <a:solidFill>
                <a:srgbClr val="000000"/>
              </a:solidFill>
            </a:endParaRPr>
          </a:p>
        </p:txBody>
      </p:sp>
      <p:sp>
        <p:nvSpPr>
          <p:cNvPr id="5" name="Rectangle 32"/>
          <p:cNvSpPr>
            <a:spLocks noChangeArrowheads="1"/>
          </p:cNvSpPr>
          <p:nvPr/>
        </p:nvSpPr>
        <p:spPr bwMode="auto">
          <a:xfrm>
            <a:off x="6986955" y="5664202"/>
            <a:ext cx="1093177" cy="665163"/>
          </a:xfrm>
          <a:prstGeom prst="rect">
            <a:avLst/>
          </a:prstGeom>
          <a:solidFill>
            <a:srgbClr val="D6ECEE"/>
          </a:solidFill>
          <a:ln w="28575"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en-US" altLang="zh-CN" sz="3200">
                <a:solidFill>
                  <a:srgbClr val="000000"/>
                </a:solidFill>
                <a:cs typeface="Times New Roman" panose="02020603050405020304" pitchFamily="18" charset="0"/>
                <a:sym typeface="Monotype Sorts" pitchFamily="2" charset="2"/>
              </a:rPr>
              <a:t>5</a:t>
            </a:r>
            <a:endParaRPr kumimoji="1" lang="zh-CN" altLang="en-US" sz="3200">
              <a:solidFill>
                <a:srgbClr val="000000"/>
              </a:solidFill>
              <a:cs typeface="Times New Roman" panose="02020603050405020304" pitchFamily="18" charset="0"/>
              <a:sym typeface="Monotype Sorts" pitchFamily="2" charset="2"/>
            </a:endParaRPr>
          </a:p>
        </p:txBody>
      </p:sp>
      <p:sp>
        <p:nvSpPr>
          <p:cNvPr id="6" name="Rectangle 34"/>
          <p:cNvSpPr>
            <a:spLocks noChangeArrowheads="1"/>
          </p:cNvSpPr>
          <p:nvPr/>
        </p:nvSpPr>
        <p:spPr bwMode="auto">
          <a:xfrm>
            <a:off x="1839058" y="5122863"/>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800">
                <a:solidFill>
                  <a:srgbClr val="000000"/>
                </a:solidFill>
                <a:latin typeface="Calibri" panose="020F0502020204030204"/>
                <a:sym typeface="Monotype Sorts" pitchFamily="2" charset="2"/>
              </a:rPr>
              <a:t>变量</a:t>
            </a:r>
            <a:r>
              <a:rPr kumimoji="1" lang="en-US" altLang="zh-CN" sz="2800">
                <a:solidFill>
                  <a:srgbClr val="000000"/>
                </a:solidFill>
                <a:latin typeface="Calibri" panose="020F0502020204030204"/>
                <a:sym typeface="Monotype Sorts" pitchFamily="2" charset="2"/>
              </a:rPr>
              <a:t>ipp</a:t>
            </a:r>
            <a:endParaRPr kumimoji="1" lang="en-US" altLang="zh-CN" sz="2800">
              <a:solidFill>
                <a:srgbClr val="000000"/>
              </a:solidFill>
              <a:latin typeface="Calibri" panose="020F0502020204030204"/>
              <a:sym typeface="Monotype Sorts" pitchFamily="2" charset="2"/>
            </a:endParaRPr>
          </a:p>
        </p:txBody>
      </p:sp>
      <p:sp>
        <p:nvSpPr>
          <p:cNvPr id="7" name="Rectangle 32"/>
          <p:cNvSpPr>
            <a:spLocks noChangeArrowheads="1"/>
          </p:cNvSpPr>
          <p:nvPr/>
        </p:nvSpPr>
        <p:spPr bwMode="auto">
          <a:xfrm>
            <a:off x="4104544" y="5664202"/>
            <a:ext cx="1093177" cy="665163"/>
          </a:xfrm>
          <a:prstGeom prst="rect">
            <a:avLst/>
          </a:prstGeom>
          <a:solidFill>
            <a:srgbClr val="D6ECEE"/>
          </a:solidFill>
          <a:ln w="28575"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en-US" altLang="zh-CN" sz="3200">
                <a:solidFill>
                  <a:srgbClr val="000000"/>
                </a:solidFill>
                <a:cs typeface="Times New Roman" panose="02020603050405020304" pitchFamily="18" charset="0"/>
                <a:sym typeface="Monotype Sorts" pitchFamily="2" charset="2"/>
              </a:rPr>
              <a:t>&amp;i</a:t>
            </a:r>
            <a:endParaRPr kumimoji="1" lang="zh-CN" altLang="en-US" sz="3200">
              <a:solidFill>
                <a:srgbClr val="000000"/>
              </a:solidFill>
              <a:cs typeface="Times New Roman" panose="02020603050405020304" pitchFamily="18" charset="0"/>
              <a:sym typeface="Monotype Sorts" pitchFamily="2" charset="2"/>
            </a:endParaRPr>
          </a:p>
        </p:txBody>
      </p:sp>
      <p:sp>
        <p:nvSpPr>
          <p:cNvPr id="8" name="Rectangle 34"/>
          <p:cNvSpPr>
            <a:spLocks noChangeArrowheads="1"/>
          </p:cNvSpPr>
          <p:nvPr/>
        </p:nvSpPr>
        <p:spPr bwMode="auto">
          <a:xfrm>
            <a:off x="4054720" y="5126038"/>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800" dirty="0">
                <a:solidFill>
                  <a:srgbClr val="000000"/>
                </a:solidFill>
                <a:latin typeface="Calibri" panose="020F0502020204030204"/>
                <a:sym typeface="Monotype Sorts" pitchFamily="2" charset="2"/>
              </a:rPr>
              <a:t>变量</a:t>
            </a:r>
            <a:r>
              <a:rPr kumimoji="1" lang="en-US" altLang="zh-CN" sz="2800" dirty="0" err="1">
                <a:solidFill>
                  <a:srgbClr val="000000"/>
                </a:solidFill>
                <a:latin typeface="Calibri" panose="020F0502020204030204"/>
                <a:sym typeface="Monotype Sorts" pitchFamily="2" charset="2"/>
              </a:rPr>
              <a:t>ip</a:t>
            </a:r>
            <a:endParaRPr kumimoji="1" lang="en-US" altLang="zh-CN" sz="2800" dirty="0">
              <a:solidFill>
                <a:srgbClr val="000000"/>
              </a:solidFill>
              <a:latin typeface="Calibri" panose="020F0502020204030204"/>
              <a:sym typeface="Monotype Sorts" pitchFamily="2" charset="2"/>
            </a:endParaRPr>
          </a:p>
        </p:txBody>
      </p:sp>
      <p:sp>
        <p:nvSpPr>
          <p:cNvPr id="9" name="Rectangle 32"/>
          <p:cNvSpPr>
            <a:spLocks noChangeArrowheads="1"/>
          </p:cNvSpPr>
          <p:nvPr/>
        </p:nvSpPr>
        <p:spPr bwMode="auto">
          <a:xfrm>
            <a:off x="1266094" y="5664202"/>
            <a:ext cx="1093177" cy="665163"/>
          </a:xfrm>
          <a:prstGeom prst="rect">
            <a:avLst/>
          </a:prstGeom>
          <a:solidFill>
            <a:srgbClr val="D6ECEE"/>
          </a:solidFill>
          <a:ln w="28575" cap="sq">
            <a:solidFill>
              <a:schemeClr val="tx1"/>
            </a:solidFill>
            <a:miter lim="800000"/>
          </a:ln>
        </p:spPr>
        <p:txBody>
          <a:bodyPr wrap="none" anchor="ctr"/>
          <a:lstStyle/>
          <a:p>
            <a:pPr algn="ctr" eaLnBrk="1" fontAlgn="auto" hangingPunct="1">
              <a:lnSpc>
                <a:spcPct val="90000"/>
              </a:lnSpc>
              <a:spcBef>
                <a:spcPct val="20000"/>
              </a:spcBef>
              <a:spcAft>
                <a:spcPts val="0"/>
              </a:spcAft>
              <a:buClr>
                <a:srgbClr val="FFCC00"/>
              </a:buClr>
              <a:buSzPct val="90000"/>
            </a:pPr>
            <a:r>
              <a:rPr kumimoji="1" lang="en-US" altLang="zh-CN" sz="3200" dirty="0">
                <a:solidFill>
                  <a:srgbClr val="000000"/>
                </a:solidFill>
                <a:cs typeface="Times New Roman" panose="02020603050405020304" pitchFamily="18" charset="0"/>
                <a:sym typeface="Monotype Sorts" pitchFamily="2" charset="2"/>
              </a:rPr>
              <a:t>&amp;</a:t>
            </a:r>
            <a:r>
              <a:rPr kumimoji="1" lang="en-US" altLang="zh-CN" sz="3200" dirty="0" err="1">
                <a:solidFill>
                  <a:srgbClr val="000000"/>
                </a:solidFill>
                <a:cs typeface="Times New Roman" panose="02020603050405020304" pitchFamily="18" charset="0"/>
                <a:sym typeface="Monotype Sorts" pitchFamily="2" charset="2"/>
              </a:rPr>
              <a:t>ip</a:t>
            </a:r>
            <a:endParaRPr kumimoji="1" lang="zh-CN" altLang="en-US" sz="3200" dirty="0">
              <a:solidFill>
                <a:srgbClr val="000000"/>
              </a:solidFill>
              <a:cs typeface="Times New Roman" panose="02020603050405020304" pitchFamily="18" charset="0"/>
              <a:sym typeface="Monotype Sorts" pitchFamily="2" charset="2"/>
            </a:endParaRPr>
          </a:p>
        </p:txBody>
      </p:sp>
      <p:sp>
        <p:nvSpPr>
          <p:cNvPr id="10" name="Rectangle 34"/>
          <p:cNvSpPr>
            <a:spLocks noChangeArrowheads="1"/>
          </p:cNvSpPr>
          <p:nvPr/>
        </p:nvSpPr>
        <p:spPr bwMode="auto">
          <a:xfrm>
            <a:off x="6950320" y="5126038"/>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1" fontAlgn="auto" hangingPunct="1">
              <a:lnSpc>
                <a:spcPct val="90000"/>
              </a:lnSpc>
              <a:spcBef>
                <a:spcPct val="20000"/>
              </a:spcBef>
              <a:spcAft>
                <a:spcPts val="0"/>
              </a:spcAft>
              <a:buClr>
                <a:srgbClr val="FFCC00"/>
              </a:buClr>
              <a:buSzPct val="90000"/>
            </a:pPr>
            <a:r>
              <a:rPr kumimoji="1" lang="zh-CN" altLang="en-US" sz="2800" dirty="0">
                <a:solidFill>
                  <a:srgbClr val="000000"/>
                </a:solidFill>
                <a:latin typeface="Calibri" panose="020F0502020204030204"/>
                <a:sym typeface="Monotype Sorts" pitchFamily="2" charset="2"/>
              </a:rPr>
              <a:t>变量</a:t>
            </a:r>
            <a:r>
              <a:rPr kumimoji="1" lang="en-US" altLang="zh-CN" sz="2800" dirty="0" err="1">
                <a:solidFill>
                  <a:srgbClr val="000000"/>
                </a:solidFill>
                <a:latin typeface="Calibri" panose="020F0502020204030204"/>
                <a:sym typeface="Monotype Sorts" pitchFamily="2" charset="2"/>
              </a:rPr>
              <a:t>i</a:t>
            </a:r>
            <a:endParaRPr kumimoji="1" lang="en-US" altLang="zh-CN" sz="2800" dirty="0">
              <a:solidFill>
                <a:srgbClr val="000000"/>
              </a:solidFill>
              <a:latin typeface="Calibri" panose="020F0502020204030204"/>
              <a:sym typeface="Monotype Sorts" pitchFamily="2" charset="2"/>
            </a:endParaRPr>
          </a:p>
        </p:txBody>
      </p:sp>
      <p:sp>
        <p:nvSpPr>
          <p:cNvPr id="88074" name="矩形 1"/>
          <p:cNvSpPr>
            <a:spLocks noChangeArrowheads="1"/>
          </p:cNvSpPr>
          <p:nvPr/>
        </p:nvSpPr>
        <p:spPr bwMode="auto">
          <a:xfrm>
            <a:off x="4276112" y="6353177"/>
            <a:ext cx="86434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lnSpc>
                <a:spcPct val="90000"/>
              </a:lnSpc>
              <a:spcBef>
                <a:spcPct val="20000"/>
              </a:spcBef>
              <a:spcAft>
                <a:spcPts val="0"/>
              </a:spcAft>
              <a:buClr>
                <a:srgbClr val="FFCC00"/>
              </a:buClr>
              <a:buSzPct val="90000"/>
            </a:pPr>
            <a:r>
              <a:rPr kumimoji="1" lang="zh-CN" altLang="en-US" sz="2800" dirty="0">
                <a:solidFill>
                  <a:srgbClr val="000000"/>
                </a:solidFill>
                <a:cs typeface="Times New Roman" panose="02020603050405020304" pitchFamily="18" charset="0"/>
                <a:sym typeface="Monotype Sorts" pitchFamily="2" charset="2"/>
              </a:rPr>
              <a:t>*</a:t>
            </a:r>
            <a:r>
              <a:rPr kumimoji="1" lang="en-US" altLang="zh-CN" sz="2800" dirty="0" err="1">
                <a:solidFill>
                  <a:srgbClr val="000000"/>
                </a:solidFill>
                <a:cs typeface="Times New Roman" panose="02020603050405020304" pitchFamily="18" charset="0"/>
                <a:sym typeface="Monotype Sorts" pitchFamily="2" charset="2"/>
              </a:rPr>
              <a:t>ipp</a:t>
            </a:r>
            <a:endParaRPr kumimoji="1" lang="en-US" altLang="zh-CN" sz="2800" dirty="0">
              <a:solidFill>
                <a:srgbClr val="000000"/>
              </a:solidFill>
              <a:cs typeface="Times New Roman" panose="02020603050405020304" pitchFamily="18" charset="0"/>
              <a:sym typeface="Monotype Sorts" pitchFamily="2" charset="2"/>
            </a:endParaRPr>
          </a:p>
        </p:txBody>
      </p:sp>
      <p:sp>
        <p:nvSpPr>
          <p:cNvPr id="88075" name="矩形 11"/>
          <p:cNvSpPr>
            <a:spLocks noChangeArrowheads="1"/>
          </p:cNvSpPr>
          <p:nvPr/>
        </p:nvSpPr>
        <p:spPr bwMode="auto">
          <a:xfrm>
            <a:off x="6999149" y="6329364"/>
            <a:ext cx="104387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lnSpc>
                <a:spcPct val="90000"/>
              </a:lnSpc>
              <a:spcBef>
                <a:spcPct val="20000"/>
              </a:spcBef>
              <a:spcAft>
                <a:spcPts val="0"/>
              </a:spcAft>
              <a:buClr>
                <a:srgbClr val="FFCC00"/>
              </a:buClr>
              <a:buSzPct val="90000"/>
            </a:pPr>
            <a:r>
              <a:rPr kumimoji="1" lang="zh-CN" altLang="en-US" sz="2800" dirty="0">
                <a:solidFill>
                  <a:srgbClr val="000000"/>
                </a:solidFill>
                <a:cs typeface="Times New Roman" panose="02020603050405020304" pitchFamily="18" charset="0"/>
                <a:sym typeface="Monotype Sorts" pitchFamily="2" charset="2"/>
              </a:rPr>
              <a:t>**</a:t>
            </a:r>
            <a:r>
              <a:rPr kumimoji="1" lang="en-US" altLang="zh-CN" sz="2800" dirty="0" err="1">
                <a:solidFill>
                  <a:srgbClr val="000000"/>
                </a:solidFill>
                <a:cs typeface="Times New Roman" panose="02020603050405020304" pitchFamily="18" charset="0"/>
                <a:sym typeface="Monotype Sorts" pitchFamily="2" charset="2"/>
              </a:rPr>
              <a:t>ipp</a:t>
            </a:r>
            <a:endParaRPr kumimoji="1" lang="en-US" altLang="zh-CN" sz="2800" dirty="0">
              <a:solidFill>
                <a:srgbClr val="000000"/>
              </a:solidFill>
              <a:cs typeface="Times New Roman" panose="02020603050405020304" pitchFamily="18" charset="0"/>
              <a:sym typeface="Monotype Sorts" pitchFamily="2" charset="2"/>
            </a:endParaRPr>
          </a:p>
        </p:txBody>
      </p:sp>
      <p:cxnSp>
        <p:nvCxnSpPr>
          <p:cNvPr id="88076" name="直接箭头连接符 3"/>
          <p:cNvCxnSpPr>
            <a:cxnSpLocks noChangeShapeType="1"/>
            <a:stCxn id="9" idx="3"/>
            <a:endCxn id="7" idx="1"/>
          </p:cNvCxnSpPr>
          <p:nvPr/>
        </p:nvCxnSpPr>
        <p:spPr bwMode="auto">
          <a:xfrm>
            <a:off x="2359269" y="5997575"/>
            <a:ext cx="1745274" cy="0"/>
          </a:xfrm>
          <a:prstGeom prst="straightConnector1">
            <a:avLst/>
          </a:prstGeom>
          <a:noFill/>
          <a:ln w="2857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7" name="直接箭头连接符 12"/>
          <p:cNvCxnSpPr>
            <a:cxnSpLocks noChangeShapeType="1"/>
            <a:stCxn id="7" idx="3"/>
            <a:endCxn id="5" idx="1"/>
          </p:cNvCxnSpPr>
          <p:nvPr/>
        </p:nvCxnSpPr>
        <p:spPr bwMode="auto">
          <a:xfrm>
            <a:off x="5197720" y="5997575"/>
            <a:ext cx="1789234" cy="0"/>
          </a:xfrm>
          <a:prstGeom prst="straightConnector1">
            <a:avLst/>
          </a:prstGeom>
          <a:noFill/>
          <a:ln w="2857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78" name="左弧形箭头 14"/>
          <p:cNvSpPr>
            <a:spLocks noChangeArrowheads="1"/>
          </p:cNvSpPr>
          <p:nvPr/>
        </p:nvSpPr>
        <p:spPr bwMode="auto">
          <a:xfrm rot="5400000">
            <a:off x="2535545" y="5074078"/>
            <a:ext cx="388937" cy="1248508"/>
          </a:xfrm>
          <a:prstGeom prst="curvedRightArrow">
            <a:avLst>
              <a:gd name="adj1" fmla="val 72771"/>
              <a:gd name="adj2" fmla="val 136880"/>
              <a:gd name="adj3" fmla="val 40676"/>
            </a:avLst>
          </a:prstGeom>
          <a:solidFill>
            <a:srgbClr val="FFFF00"/>
          </a:solidFill>
          <a:ln w="19050" algn="ctr">
            <a:solidFill>
              <a:schemeClr val="tx1"/>
            </a:solidFill>
            <a:round/>
          </a:ln>
        </p:spPr>
        <p:txBody>
          <a:bodyPr/>
          <a:lstStyle/>
          <a:p>
            <a:pPr marL="342900" indent="-342900" eaLnBrk="1" fontAlgn="auto" hangingPunct="1">
              <a:spcBef>
                <a:spcPct val="20000"/>
              </a:spcBef>
              <a:spcAft>
                <a:spcPts val="0"/>
              </a:spcAft>
            </a:pPr>
            <a:endParaRPr lang="zh-CN" altLang="en-US"/>
          </a:p>
        </p:txBody>
      </p:sp>
      <p:sp>
        <p:nvSpPr>
          <p:cNvPr id="88079" name="左弧形箭头 20"/>
          <p:cNvSpPr>
            <a:spLocks noChangeArrowheads="1"/>
          </p:cNvSpPr>
          <p:nvPr/>
        </p:nvSpPr>
        <p:spPr bwMode="auto">
          <a:xfrm rot="5400000">
            <a:off x="5321240" y="5067728"/>
            <a:ext cx="388937" cy="1248508"/>
          </a:xfrm>
          <a:prstGeom prst="curvedRightArrow">
            <a:avLst>
              <a:gd name="adj1" fmla="val 72771"/>
              <a:gd name="adj2" fmla="val 136880"/>
              <a:gd name="adj3" fmla="val 40676"/>
            </a:avLst>
          </a:prstGeom>
          <a:solidFill>
            <a:srgbClr val="FFFF00"/>
          </a:solidFill>
          <a:ln w="19050" algn="ctr">
            <a:solidFill>
              <a:schemeClr val="tx1"/>
            </a:solidFill>
            <a:round/>
          </a:ln>
        </p:spPr>
        <p:txBody>
          <a:bodyPr/>
          <a:lstStyle/>
          <a:p>
            <a:pPr marL="342900" indent="-342900" eaLnBrk="1" fontAlgn="auto" hangingPunct="1">
              <a:spcBef>
                <a:spcPct val="20000"/>
              </a:spcBef>
              <a:spcAft>
                <a:spcPts val="0"/>
              </a:spcAft>
            </a:pPr>
            <a:endParaRPr lang="zh-CN" altLang="en-US"/>
          </a:p>
        </p:txBody>
      </p:sp>
      <p:sp>
        <p:nvSpPr>
          <p:cNvPr id="88080" name="矩形 15"/>
          <p:cNvSpPr>
            <a:spLocks noChangeArrowheads="1"/>
          </p:cNvSpPr>
          <p:nvPr/>
        </p:nvSpPr>
        <p:spPr bwMode="auto">
          <a:xfrm>
            <a:off x="3224475" y="5434015"/>
            <a:ext cx="78419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lnSpc>
                <a:spcPct val="90000"/>
              </a:lnSpc>
              <a:spcBef>
                <a:spcPct val="20000"/>
              </a:spcBef>
              <a:spcAft>
                <a:spcPts val="0"/>
              </a:spcAft>
              <a:buClr>
                <a:srgbClr val="FFCC00"/>
              </a:buClr>
              <a:buSzPct val="90000"/>
            </a:pPr>
            <a:r>
              <a:rPr kumimoji="1" lang="en-US" altLang="zh-CN" sz="2800" dirty="0">
                <a:solidFill>
                  <a:srgbClr val="000000"/>
                </a:solidFill>
                <a:cs typeface="Times New Roman" panose="02020603050405020304" pitchFamily="18" charset="0"/>
                <a:sym typeface="Monotype Sorts" pitchFamily="2" charset="2"/>
              </a:rPr>
              <a:t>&amp;</a:t>
            </a:r>
            <a:r>
              <a:rPr kumimoji="1" lang="en-US" altLang="zh-CN" sz="2800" dirty="0" err="1">
                <a:solidFill>
                  <a:srgbClr val="000000"/>
                </a:solidFill>
                <a:cs typeface="Times New Roman" panose="02020603050405020304" pitchFamily="18" charset="0"/>
                <a:sym typeface="Monotype Sorts" pitchFamily="2" charset="2"/>
              </a:rPr>
              <a:t>ip</a:t>
            </a:r>
            <a:endParaRPr kumimoji="1" lang="zh-CN" altLang="en-US" sz="2800" dirty="0">
              <a:solidFill>
                <a:srgbClr val="000000"/>
              </a:solidFill>
              <a:cs typeface="Times New Roman" panose="02020603050405020304" pitchFamily="18" charset="0"/>
              <a:sym typeface="Monotype Sorts" pitchFamily="2" charset="2"/>
            </a:endParaRPr>
          </a:p>
        </p:txBody>
      </p:sp>
      <p:sp>
        <p:nvSpPr>
          <p:cNvPr id="88081" name="矩形 22"/>
          <p:cNvSpPr>
            <a:spLocks noChangeArrowheads="1"/>
          </p:cNvSpPr>
          <p:nvPr/>
        </p:nvSpPr>
        <p:spPr bwMode="auto">
          <a:xfrm>
            <a:off x="6192420" y="5473702"/>
            <a:ext cx="58381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lnSpc>
                <a:spcPct val="90000"/>
              </a:lnSpc>
              <a:spcBef>
                <a:spcPct val="20000"/>
              </a:spcBef>
              <a:spcAft>
                <a:spcPts val="0"/>
              </a:spcAft>
              <a:buClr>
                <a:srgbClr val="FFCC00"/>
              </a:buClr>
              <a:buSzPct val="90000"/>
            </a:pPr>
            <a:r>
              <a:rPr kumimoji="1" lang="en-US" altLang="zh-CN" sz="2800" dirty="0">
                <a:solidFill>
                  <a:srgbClr val="000000"/>
                </a:solidFill>
                <a:cs typeface="Times New Roman" panose="02020603050405020304" pitchFamily="18" charset="0"/>
                <a:sym typeface="Monotype Sorts" pitchFamily="2" charset="2"/>
              </a:rPr>
              <a:t>&amp;</a:t>
            </a:r>
            <a:r>
              <a:rPr kumimoji="1" lang="en-US" altLang="zh-CN" sz="2800" dirty="0" err="1">
                <a:solidFill>
                  <a:srgbClr val="000000"/>
                </a:solidFill>
                <a:cs typeface="Times New Roman" panose="02020603050405020304" pitchFamily="18" charset="0"/>
                <a:sym typeface="Monotype Sorts" pitchFamily="2" charset="2"/>
              </a:rPr>
              <a:t>i</a:t>
            </a:r>
            <a:endParaRPr kumimoji="1" lang="zh-CN" altLang="en-US" sz="2800" dirty="0">
              <a:solidFill>
                <a:srgbClr val="000000"/>
              </a:solidFill>
              <a:cs typeface="Times New Roman" panose="02020603050405020304" pitchFamily="18" charset="0"/>
              <a:sym typeface="Monotype Sorts" pitchFamily="2" charset="2"/>
            </a:endParaRPr>
          </a:p>
        </p:txBody>
      </p:sp>
      <p:sp>
        <p:nvSpPr>
          <p:cNvPr id="25" name="矩形 24"/>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8.3 </a:t>
            </a:r>
            <a:r>
              <a:rPr lang="zh-CN" altLang="en-US" sz="4000" b="0" dirty="0">
                <a:solidFill>
                  <a:srgbClr val="FFFFFF"/>
                </a:solidFill>
                <a:latin typeface="Calibri" panose="020F0502020204030204"/>
                <a:ea typeface="宋体" panose="02010600030101010101" pitchFamily="2" charset="-122"/>
              </a:rPr>
              <a:t>指针与数组</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8079"/>
                                        </p:tgtEl>
                                        <p:attrNameLst>
                                          <p:attrName>style.visibility</p:attrName>
                                        </p:attrNameLst>
                                      </p:cBhvr>
                                      <p:to>
                                        <p:strVal val="visible"/>
                                      </p:to>
                                    </p:set>
                                    <p:animEffect transition="in" filter="fade">
                                      <p:cBhvr>
                                        <p:cTn id="19" dur="500"/>
                                        <p:tgtEl>
                                          <p:spTgt spid="8807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077"/>
                                        </p:tgtEl>
                                        <p:attrNameLst>
                                          <p:attrName>style.visibility</p:attrName>
                                        </p:attrNameLst>
                                      </p:cBhvr>
                                      <p:to>
                                        <p:strVal val="visible"/>
                                      </p:to>
                                    </p:set>
                                    <p:animEffect transition="in" filter="fade">
                                      <p:cBhvr>
                                        <p:cTn id="32" dur="500"/>
                                        <p:tgtEl>
                                          <p:spTgt spid="8807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8080"/>
                                        </p:tgtEl>
                                        <p:attrNameLst>
                                          <p:attrName>style.visibility</p:attrName>
                                        </p:attrNameLst>
                                      </p:cBhvr>
                                      <p:to>
                                        <p:strVal val="visible"/>
                                      </p:to>
                                    </p:set>
                                    <p:animEffect transition="in" filter="fade">
                                      <p:cBhvr>
                                        <p:cTn id="37" dur="500"/>
                                        <p:tgtEl>
                                          <p:spTgt spid="8808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8078"/>
                                        </p:tgtEl>
                                        <p:attrNameLst>
                                          <p:attrName>style.visibility</p:attrName>
                                        </p:attrNameLst>
                                      </p:cBhvr>
                                      <p:to>
                                        <p:strVal val="visible"/>
                                      </p:to>
                                    </p:set>
                                    <p:animEffect transition="in" filter="fade">
                                      <p:cBhvr>
                                        <p:cTn id="42" dur="500"/>
                                        <p:tgtEl>
                                          <p:spTgt spid="8807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8076"/>
                                        </p:tgtEl>
                                        <p:attrNameLst>
                                          <p:attrName>style.visibility</p:attrName>
                                        </p:attrNameLst>
                                      </p:cBhvr>
                                      <p:to>
                                        <p:strVal val="visible"/>
                                      </p:to>
                                    </p:set>
                                    <p:animEffect transition="in" filter="fade">
                                      <p:cBhvr>
                                        <p:cTn id="55" dur="500"/>
                                        <p:tgtEl>
                                          <p:spTgt spid="8807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8074"/>
                                        </p:tgtEl>
                                        <p:attrNameLst>
                                          <p:attrName>style.visibility</p:attrName>
                                        </p:attrNameLst>
                                      </p:cBhvr>
                                      <p:to>
                                        <p:strVal val="visible"/>
                                      </p:to>
                                    </p:set>
                                    <p:animEffect transition="in" filter="fade">
                                      <p:cBhvr>
                                        <p:cTn id="60" dur="500"/>
                                        <p:tgtEl>
                                          <p:spTgt spid="8807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8075"/>
                                        </p:tgtEl>
                                        <p:attrNameLst>
                                          <p:attrName>style.visibility</p:attrName>
                                        </p:attrNameLst>
                                      </p:cBhvr>
                                      <p:to>
                                        <p:strVal val="visible"/>
                                      </p:to>
                                    </p:set>
                                    <p:animEffect transition="in" filter="fade">
                                      <p:cBhvr>
                                        <p:cTn id="65"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P spid="7" grpId="0" animBg="1" autoUpdateAnimBg="0"/>
      <p:bldP spid="8" grpId="0" autoUpdateAnimBg="0"/>
      <p:bldP spid="9" grpId="0" animBg="1" autoUpdateAnimBg="0"/>
      <p:bldP spid="10" grpId="0" autoUpdateAnimBg="0"/>
      <p:bldP spid="88074" grpId="0"/>
      <p:bldP spid="88075" grpId="0"/>
      <p:bldP spid="88078" grpId="0" animBg="1"/>
      <p:bldP spid="88079" grpId="0" animBg="1"/>
      <p:bldP spid="88080" grpId="0"/>
      <p:bldP spid="8808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381000" y="115890"/>
            <a:ext cx="7668344" cy="3889375"/>
          </a:xfrm>
        </p:spPr>
        <p:txBody>
          <a:bodyPr/>
          <a:lstStyle/>
          <a:p>
            <a:pPr algn="just" eaLnBrk="1" hangingPunct="1">
              <a:lnSpc>
                <a:spcPct val="95000"/>
              </a:lnSpc>
              <a:spcBef>
                <a:spcPct val="0"/>
              </a:spcBef>
              <a:buFontTx/>
              <a:buNone/>
              <a:defRPr/>
            </a:pP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solidFill>
                  <a:srgbClr val="0033CC"/>
                </a:solidFill>
                <a:latin typeface="Consolas" panose="020B0609020204030204" pitchFamily="49" charset="0"/>
                <a:ea typeface="Arial Unicode MS" pitchFamily="34" charset="-122"/>
                <a:cs typeface="Arial Unicode MS" pitchFamily="34" charset="-122"/>
              </a:rPr>
              <a:t> main</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solidFill>
                  <a:srgbClr val="0033CC"/>
                </a:solidFill>
                <a:latin typeface="Consolas" panose="020B0609020204030204" pitchFamily="49" charset="0"/>
                <a:ea typeface="Arial Unicode MS" pitchFamily="34" charset="-122"/>
                <a:cs typeface="Arial Unicode MS" pitchFamily="34" charset="-122"/>
              </a:rPr>
              <a:t>int</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a:solidFill>
                  <a:srgbClr val="0033CC"/>
                </a:solidFill>
                <a:latin typeface="Consolas" panose="020B0609020204030204" pitchFamily="49" charset="0"/>
                <a:ea typeface="Arial Unicode MS" pitchFamily="34" charset="-122"/>
                <a:cs typeface="Arial Unicode MS" pitchFamily="34" charset="-122"/>
              </a:rPr>
              <a:t>char </a:t>
            </a:r>
            <a:r>
              <a:rPr lang="en-US" altLang="zh-CN" sz="2800" b="1" dirty="0">
                <a:latin typeface="Consolas" panose="020B0609020204030204" pitchFamily="49" charset="0"/>
                <a:ea typeface="Arial Unicode MS" pitchFamily="34" charset="-122"/>
                <a:cs typeface="Arial Unicode MS" pitchFamily="34" charset="-122"/>
              </a:rPr>
              <a:t>*</a:t>
            </a:r>
            <a:r>
              <a:rPr lang="en-US" altLang="zh-CN" sz="2800" b="1" dirty="0" err="1">
                <a:latin typeface="Consolas" panose="020B0609020204030204" pitchFamily="49" charset="0"/>
                <a:ea typeface="Arial Unicode MS" pitchFamily="34" charset="-122"/>
                <a:cs typeface="Arial Unicode MS" pitchFamily="34" charset="-122"/>
              </a:rPr>
              <a:t>ptr</a:t>
            </a:r>
            <a:r>
              <a:rPr lang="en-US" altLang="zh-CN" sz="2800" b="1" dirty="0">
                <a:latin typeface="Consolas" panose="020B0609020204030204" pitchFamily="49" charset="0"/>
                <a:ea typeface="Arial Unicode MS" pitchFamily="34" charset="-122"/>
                <a:cs typeface="Arial Unicode MS" pitchFamily="34" charset="-122"/>
              </a:rPr>
              <a:t>[ ] = { </a:t>
            </a:r>
            <a:r>
              <a:rPr lang="zh-CN" altLang="en-US" sz="2800" b="1" dirty="0">
                <a:latin typeface="Consolas" panose="020B0609020204030204" pitchFamily="49" charset="0"/>
                <a:ea typeface="Arial Unicode MS" pitchFamily="34" charset="-122"/>
                <a:cs typeface="Arial Unicode MS" pitchFamily="34" charset="-122"/>
              </a:rPr>
              <a:t>“</a:t>
            </a:r>
            <a:r>
              <a:rPr lang="en-US" altLang="zh-CN" sz="2800" b="1" dirty="0">
                <a:latin typeface="Consolas" panose="020B0609020204030204" pitchFamily="49" charset="0"/>
                <a:ea typeface="Arial Unicode MS" pitchFamily="34" charset="-122"/>
                <a:cs typeface="Arial Unicode MS" pitchFamily="34" charset="-122"/>
              </a:rPr>
              <a:t>Pascal”, “Basic”, “Fortran”,  “Java”, “Visual C</a:t>
            </a:r>
            <a:r>
              <a:rPr lang="zh-CN" altLang="en-US" sz="2800" b="1" dirty="0">
                <a:latin typeface="Consolas" panose="020B0609020204030204" pitchFamily="49" charset="0"/>
                <a:ea typeface="Arial Unicode MS" pitchFamily="34" charset="-122"/>
                <a:cs typeface="Arial Unicode MS" pitchFamily="34" charset="-122"/>
              </a:rPr>
              <a:t>”</a:t>
            </a:r>
            <a:r>
              <a:rPr lang="en-US" altLang="zh-CN" sz="2800" b="1" dirty="0">
                <a:latin typeface="Consolas" panose="020B0609020204030204" pitchFamily="49" charset="0"/>
                <a:ea typeface="Arial Unicode MS" pitchFamily="34" charset="-122"/>
                <a:cs typeface="Arial Unicode MS" pitchFamily="34" charset="-122"/>
              </a:rPr>
              <a:t> };</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a:solidFill>
                  <a:srgbClr val="0033CC"/>
                </a:solidFill>
                <a:latin typeface="Consolas" panose="020B0609020204030204" pitchFamily="49" charset="0"/>
                <a:ea typeface="Arial Unicode MS" pitchFamily="34" charset="-122"/>
                <a:cs typeface="Arial Unicode MS" pitchFamily="34" charset="-122"/>
              </a:rPr>
              <a:t>char</a:t>
            </a:r>
            <a:r>
              <a:rPr lang="en-US" altLang="zh-CN" sz="2800" b="1" dirty="0">
                <a:latin typeface="Consolas" panose="020B0609020204030204" pitchFamily="49" charset="0"/>
                <a:ea typeface="Arial Unicode MS" pitchFamily="34" charset="-122"/>
                <a:cs typeface="Arial Unicode MS" pitchFamily="34" charset="-122"/>
              </a:rPr>
              <a:t> **p; </a:t>
            </a:r>
            <a:r>
              <a:rPr lang="en-US" altLang="zh-CN" sz="2800" b="1" dirty="0">
                <a:solidFill>
                  <a:srgbClr val="006600"/>
                </a:solidFill>
                <a:latin typeface="Consolas" panose="020B0609020204030204" pitchFamily="49" charset="0"/>
                <a:cs typeface="Arial Unicode MS" pitchFamily="34" charset="-122"/>
              </a:rPr>
              <a:t>/</a:t>
            </a:r>
            <a:r>
              <a:rPr lang="zh-CN" altLang="en-US" sz="2800" b="1" dirty="0">
                <a:solidFill>
                  <a:srgbClr val="006600"/>
                </a:solidFill>
                <a:latin typeface="Consolas" panose="020B0609020204030204" pitchFamily="49" charset="0"/>
                <a:cs typeface="Arial Unicode MS" pitchFamily="34" charset="-122"/>
              </a:rPr>
              <a:t>*声明指向指针的指针</a:t>
            </a:r>
            <a:r>
              <a:rPr lang="en-US" altLang="zh-CN" sz="2800" b="1" dirty="0">
                <a:solidFill>
                  <a:srgbClr val="006600"/>
                </a:solidFill>
                <a:latin typeface="Consolas" panose="020B0609020204030204" pitchFamily="49" charset="0"/>
                <a:cs typeface="Arial Unicode MS" pitchFamily="34" charset="-122"/>
              </a:rPr>
              <a:t>p</a:t>
            </a:r>
            <a:r>
              <a:rPr lang="zh-CN" altLang="en-US" sz="2800" b="1" dirty="0">
                <a:solidFill>
                  <a:srgbClr val="006600"/>
                </a:solidFill>
                <a:latin typeface="Consolas" panose="020B0609020204030204" pitchFamily="49" charset="0"/>
                <a:cs typeface="Arial Unicode MS" pitchFamily="34" charset="-122"/>
              </a:rPr>
              <a:t>*</a:t>
            </a:r>
            <a:r>
              <a:rPr lang="en-US" altLang="zh-CN" sz="2800" b="1" dirty="0">
                <a:solidFill>
                  <a:srgbClr val="006600"/>
                </a:solidFill>
                <a:latin typeface="Consolas" panose="020B0609020204030204" pitchFamily="49" charset="0"/>
                <a:cs typeface="Arial Unicode MS" pitchFamily="34" charset="-122"/>
              </a:rPr>
              <a:t>/</a:t>
            </a:r>
            <a:endParaRPr lang="en-US" altLang="zh-CN" sz="2800" b="1" dirty="0">
              <a:solidFill>
                <a:srgbClr val="006600"/>
              </a:solidFill>
              <a:latin typeface="Consolas" panose="020B0609020204030204" pitchFamily="49" charset="0"/>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p = </a:t>
            </a:r>
            <a:r>
              <a:rPr lang="en-US" altLang="zh-CN" sz="2800" b="1" dirty="0" err="1">
                <a:latin typeface="Consolas" panose="020B0609020204030204" pitchFamily="49" charset="0"/>
                <a:ea typeface="Arial Unicode MS" pitchFamily="34" charset="-122"/>
                <a:cs typeface="Arial Unicode MS" pitchFamily="34" charset="-122"/>
              </a:rPr>
              <a:t>ptr</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a:solidFill>
                  <a:srgbClr val="006600"/>
                </a:solidFill>
                <a:latin typeface="Consolas" panose="020B0609020204030204" pitchFamily="49" charset="0"/>
                <a:cs typeface="Arial Unicode MS" pitchFamily="34" charset="-122"/>
              </a:rPr>
              <a:t>/*</a:t>
            </a:r>
            <a:r>
              <a:rPr lang="zh-CN" altLang="en-US" sz="2800" b="1" dirty="0">
                <a:solidFill>
                  <a:srgbClr val="006600"/>
                </a:solidFill>
                <a:latin typeface="Consolas" panose="020B0609020204030204" pitchFamily="49" charset="0"/>
                <a:cs typeface="Arial Unicode MS" pitchFamily="34" charset="-122"/>
              </a:rPr>
              <a:t>用</a:t>
            </a:r>
            <a:r>
              <a:rPr lang="en-US" altLang="zh-CN" sz="2800" b="1" dirty="0">
                <a:solidFill>
                  <a:srgbClr val="006600"/>
                </a:solidFill>
                <a:latin typeface="Consolas" panose="020B0609020204030204" pitchFamily="49" charset="0"/>
                <a:cs typeface="Arial Unicode MS" pitchFamily="34" charset="-122"/>
              </a:rPr>
              <a:t>p</a:t>
            </a:r>
            <a:r>
              <a:rPr lang="zh-CN" altLang="en-US" sz="2800" b="1" dirty="0">
                <a:solidFill>
                  <a:srgbClr val="006600"/>
                </a:solidFill>
                <a:latin typeface="Consolas" panose="020B0609020204030204" pitchFamily="49" charset="0"/>
                <a:cs typeface="Arial Unicode MS" pitchFamily="34" charset="-122"/>
              </a:rPr>
              <a:t>指向指针数组首地址</a:t>
            </a:r>
            <a:r>
              <a:rPr lang="en-US" altLang="zh-CN" sz="2800" b="1" dirty="0">
                <a:solidFill>
                  <a:srgbClr val="006600"/>
                </a:solidFill>
                <a:latin typeface="Consolas" panose="020B0609020204030204" pitchFamily="49" charset="0"/>
                <a:cs typeface="Arial Unicode MS" pitchFamily="34" charset="-122"/>
              </a:rPr>
              <a:t>*/</a:t>
            </a:r>
            <a:endParaRPr lang="zh-CN" altLang="en-US" sz="2800" b="1" dirty="0">
              <a:solidFill>
                <a:srgbClr val="006600"/>
              </a:solidFill>
              <a:latin typeface="Consolas" panose="020B0609020204030204" pitchFamily="49" charset="0"/>
              <a:cs typeface="Arial Unicode MS" pitchFamily="34" charset="-122"/>
            </a:endParaRPr>
          </a:p>
          <a:p>
            <a:pPr algn="just" eaLnBrk="1" hangingPunct="1">
              <a:lnSpc>
                <a:spcPct val="95000"/>
              </a:lnSpc>
              <a:spcBef>
                <a:spcPct val="0"/>
              </a:spcBef>
              <a:buFontTx/>
              <a:buNone/>
              <a:defRPr/>
            </a:pPr>
            <a:r>
              <a:rPr lang="zh-CN" altLang="en-US" sz="2800" b="1" dirty="0">
                <a:latin typeface="Consolas" panose="020B0609020204030204" pitchFamily="49" charset="0"/>
                <a:ea typeface="Arial Unicode MS" pitchFamily="34" charset="-122"/>
                <a:cs typeface="Arial Unicode MS" pitchFamily="34" charset="-122"/>
              </a:rPr>
              <a:t>  </a:t>
            </a:r>
            <a:r>
              <a:rPr lang="en-US" altLang="zh-CN" sz="2800" b="1" dirty="0">
                <a:solidFill>
                  <a:srgbClr val="0033CC"/>
                </a:solidFill>
                <a:latin typeface="Consolas" panose="020B0609020204030204" pitchFamily="49" charset="0"/>
                <a:ea typeface="Arial Unicode MS" pitchFamily="34" charset="-122"/>
                <a:cs typeface="Arial Unicode MS" pitchFamily="34" charset="-122"/>
              </a:rPr>
              <a:t>for</a:t>
            </a: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=0; </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&lt;5; </a:t>
            </a:r>
            <a:r>
              <a:rPr lang="en-US" altLang="zh-CN" sz="2800" b="1" dirty="0" err="1">
                <a:latin typeface="Consolas" panose="020B0609020204030204" pitchFamily="49" charset="0"/>
                <a:ea typeface="Arial Unicode MS" pitchFamily="34" charset="-122"/>
                <a:cs typeface="Arial Unicode MS" pitchFamily="34" charset="-122"/>
              </a:rPr>
              <a:t>i</a:t>
            </a:r>
            <a:r>
              <a:rPr lang="en-US" altLang="zh-CN" sz="2800" b="1" dirty="0">
                <a:latin typeface="Consolas" panose="020B0609020204030204" pitchFamily="49" charset="0"/>
                <a:ea typeface="Arial Unicode MS" pitchFamily="34" charset="-122"/>
                <a:cs typeface="Arial Unicode MS" pitchFamily="34" charset="-122"/>
              </a:rPr>
              <a:t>++)</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r>
              <a:rPr lang="en-US" altLang="zh-CN" sz="2800" b="1" dirty="0" err="1">
                <a:latin typeface="Consolas" panose="020B0609020204030204" pitchFamily="49" charset="0"/>
                <a:ea typeface="Arial Unicode MS" pitchFamily="34" charset="-122"/>
                <a:cs typeface="Arial Unicode MS" pitchFamily="34" charset="-122"/>
              </a:rPr>
              <a:t>printf</a:t>
            </a:r>
            <a:r>
              <a:rPr lang="en-US" altLang="zh-CN" sz="2800" b="1" dirty="0">
                <a:latin typeface="Consolas" panose="020B0609020204030204" pitchFamily="49" charset="0"/>
                <a:ea typeface="Arial Unicode MS" pitchFamily="34" charset="-122"/>
                <a:cs typeface="Arial Unicode MS" pitchFamily="34" charset="-122"/>
              </a:rPr>
              <a:t>("%s\n", *p);</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p++;</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endParaRPr lang="en-US" altLang="zh-CN" sz="2800" b="1" dirty="0">
              <a:latin typeface="Consolas" panose="020B0609020204030204" pitchFamily="49" charset="0"/>
              <a:ea typeface="Arial Unicode MS" pitchFamily="34" charset="-122"/>
              <a:cs typeface="Arial Unicode MS" pitchFamily="34" charset="-122"/>
            </a:endParaRPr>
          </a:p>
          <a:p>
            <a:pPr algn="just" eaLnBrk="1" hangingPunct="1">
              <a:lnSpc>
                <a:spcPct val="95000"/>
              </a:lnSpc>
              <a:spcBef>
                <a:spcPct val="0"/>
              </a:spcBef>
              <a:buFontTx/>
              <a:buNone/>
              <a:defRPr/>
            </a:pPr>
            <a:r>
              <a:rPr lang="en-US" altLang="zh-CN" sz="2800" b="1" dirty="0">
                <a:latin typeface="Consolas" panose="020B0609020204030204" pitchFamily="49" charset="0"/>
                <a:ea typeface="Arial Unicode MS" pitchFamily="34" charset="-122"/>
                <a:cs typeface="Arial Unicode MS" pitchFamily="34" charset="-122"/>
              </a:rPr>
              <a:t>} </a:t>
            </a:r>
            <a:endParaRPr lang="en-US" altLang="zh-CN" sz="2800" b="1" dirty="0">
              <a:latin typeface="Consolas" panose="020B0609020204030204" pitchFamily="49" charset="0"/>
              <a:ea typeface="Arial Unicode MS" pitchFamily="34" charset="-122"/>
              <a:cs typeface="Arial Unicode MS" pitchFamily="34" charset="-122"/>
            </a:endParaRPr>
          </a:p>
        </p:txBody>
      </p:sp>
      <p:sp>
        <p:nvSpPr>
          <p:cNvPr id="89091" name="Slide Number Placeholder 2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B63BE61-DB26-4219-8137-1ECE64A85BE5}" type="slidenum">
              <a:rPr lang="zh-CN" altLang="en-US" b="0">
                <a:solidFill>
                  <a:srgbClr val="000000"/>
                </a:solidFill>
              </a:rPr>
            </a:fld>
            <a:endParaRPr lang="zh-CN" altLang="en-US" b="0">
              <a:solidFill>
                <a:srgbClr val="000000"/>
              </a:solidFill>
            </a:endParaRPr>
          </a:p>
        </p:txBody>
      </p:sp>
      <p:grpSp>
        <p:nvGrpSpPr>
          <p:cNvPr id="89092" name="Group 3"/>
          <p:cNvGrpSpPr/>
          <p:nvPr/>
        </p:nvGrpSpPr>
        <p:grpSpPr bwMode="auto">
          <a:xfrm>
            <a:off x="4574381" y="3983040"/>
            <a:ext cx="4719638" cy="2738437"/>
            <a:chOff x="2674" y="2023"/>
            <a:chExt cx="2973" cy="1725"/>
          </a:xfrm>
        </p:grpSpPr>
        <p:sp>
          <p:nvSpPr>
            <p:cNvPr id="89093" name="Rectangle 4"/>
            <p:cNvSpPr>
              <a:spLocks noChangeArrowheads="1"/>
            </p:cNvSpPr>
            <p:nvPr/>
          </p:nvSpPr>
          <p:spPr bwMode="auto">
            <a:xfrm>
              <a:off x="3151" y="2341"/>
              <a:ext cx="960" cy="227"/>
            </a:xfrm>
            <a:prstGeom prst="rect">
              <a:avLst/>
            </a:prstGeom>
            <a:solidFill>
              <a:srgbClr val="D6ECEE"/>
            </a:solidFill>
            <a:ln w="12700" cap="sq">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ptr[0]</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094" name="Rectangle 5"/>
            <p:cNvSpPr>
              <a:spLocks noChangeArrowheads="1"/>
            </p:cNvSpPr>
            <p:nvPr/>
          </p:nvSpPr>
          <p:spPr bwMode="auto">
            <a:xfrm>
              <a:off x="4687" y="2341"/>
              <a:ext cx="688" cy="194"/>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dirty="0">
                  <a:solidFill>
                    <a:srgbClr val="000000"/>
                  </a:solidFill>
                  <a:latin typeface="Arial Unicode MS" pitchFamily="34" charset="-122"/>
                  <a:ea typeface="Arial Unicode MS" pitchFamily="34" charset="-122"/>
                  <a:cs typeface="Arial Unicode MS" pitchFamily="34" charset="-122"/>
                </a:rPr>
                <a:t>Pascal</a:t>
              </a:r>
              <a:endParaRPr kumimoji="1" lang="en-US" altLang="zh-CN" sz="2400" dirty="0">
                <a:solidFill>
                  <a:srgbClr val="000000"/>
                </a:solidFill>
                <a:latin typeface="Arial Unicode MS" pitchFamily="34" charset="-122"/>
                <a:ea typeface="Arial Unicode MS" pitchFamily="34" charset="-122"/>
                <a:cs typeface="Arial Unicode MS" pitchFamily="34" charset="-122"/>
              </a:endParaRPr>
            </a:p>
          </p:txBody>
        </p:sp>
        <p:sp>
          <p:nvSpPr>
            <p:cNvPr id="89095" name="Rectangle 6"/>
            <p:cNvSpPr>
              <a:spLocks noChangeArrowheads="1"/>
            </p:cNvSpPr>
            <p:nvPr/>
          </p:nvSpPr>
          <p:spPr bwMode="auto">
            <a:xfrm>
              <a:off x="3151" y="2625"/>
              <a:ext cx="960" cy="227"/>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ptr[1]</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096" name="Rectangle 7"/>
            <p:cNvSpPr>
              <a:spLocks noChangeArrowheads="1"/>
            </p:cNvSpPr>
            <p:nvPr/>
          </p:nvSpPr>
          <p:spPr bwMode="auto">
            <a:xfrm>
              <a:off x="3151" y="2931"/>
              <a:ext cx="960" cy="227"/>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dirty="0" err="1">
                  <a:solidFill>
                    <a:srgbClr val="000000"/>
                  </a:solidFill>
                  <a:latin typeface="Arial Unicode MS" pitchFamily="34" charset="-122"/>
                  <a:ea typeface="Arial Unicode MS" pitchFamily="34" charset="-122"/>
                  <a:cs typeface="Arial Unicode MS" pitchFamily="34" charset="-122"/>
                </a:rPr>
                <a:t>ptr</a:t>
              </a:r>
              <a:r>
                <a:rPr kumimoji="1" lang="en-US" altLang="zh-CN" sz="2400" dirty="0">
                  <a:solidFill>
                    <a:srgbClr val="000000"/>
                  </a:solidFill>
                  <a:latin typeface="Arial Unicode MS" pitchFamily="34" charset="-122"/>
                  <a:ea typeface="Arial Unicode MS" pitchFamily="34" charset="-122"/>
                  <a:cs typeface="Arial Unicode MS" pitchFamily="34" charset="-122"/>
                </a:rPr>
                <a:t>[2]</a:t>
              </a:r>
              <a:endParaRPr kumimoji="1" lang="en-US" altLang="zh-CN" sz="2400" dirty="0">
                <a:solidFill>
                  <a:srgbClr val="000000"/>
                </a:solidFill>
                <a:latin typeface="Arial Unicode MS" pitchFamily="34" charset="-122"/>
                <a:ea typeface="Arial Unicode MS" pitchFamily="34" charset="-122"/>
                <a:cs typeface="Arial Unicode MS" pitchFamily="34" charset="-122"/>
              </a:endParaRPr>
            </a:p>
          </p:txBody>
        </p:sp>
        <p:sp>
          <p:nvSpPr>
            <p:cNvPr id="89097" name="Rectangle 8"/>
            <p:cNvSpPr>
              <a:spLocks noChangeArrowheads="1"/>
            </p:cNvSpPr>
            <p:nvPr/>
          </p:nvSpPr>
          <p:spPr bwMode="auto">
            <a:xfrm>
              <a:off x="3151" y="3223"/>
              <a:ext cx="960" cy="227"/>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ptr[3]</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098" name="Rectangle 9"/>
            <p:cNvSpPr>
              <a:spLocks noChangeArrowheads="1"/>
            </p:cNvSpPr>
            <p:nvPr/>
          </p:nvSpPr>
          <p:spPr bwMode="auto">
            <a:xfrm>
              <a:off x="4687" y="2659"/>
              <a:ext cx="552" cy="195"/>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Basic</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099" name="Rectangle 10"/>
            <p:cNvSpPr>
              <a:spLocks noChangeArrowheads="1"/>
            </p:cNvSpPr>
            <p:nvPr/>
          </p:nvSpPr>
          <p:spPr bwMode="auto">
            <a:xfrm>
              <a:off x="4687" y="2931"/>
              <a:ext cx="778" cy="192"/>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Fortran</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100" name="Rectangle 11"/>
            <p:cNvSpPr>
              <a:spLocks noChangeArrowheads="1"/>
            </p:cNvSpPr>
            <p:nvPr/>
          </p:nvSpPr>
          <p:spPr bwMode="auto">
            <a:xfrm>
              <a:off x="4687" y="3223"/>
              <a:ext cx="506" cy="195"/>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dirty="0">
                  <a:solidFill>
                    <a:srgbClr val="000000"/>
                  </a:solidFill>
                  <a:latin typeface="Arial Unicode MS" pitchFamily="34" charset="-122"/>
                  <a:ea typeface="Arial Unicode MS" pitchFamily="34" charset="-122"/>
                  <a:cs typeface="Arial Unicode MS" pitchFamily="34" charset="-122"/>
                </a:rPr>
                <a:t>Java</a:t>
              </a:r>
              <a:endParaRPr kumimoji="1" lang="en-US" altLang="zh-CN" sz="2400" dirty="0">
                <a:solidFill>
                  <a:srgbClr val="000000"/>
                </a:solidFill>
                <a:latin typeface="Arial Unicode MS" pitchFamily="34" charset="-122"/>
                <a:ea typeface="Arial Unicode MS" pitchFamily="34" charset="-122"/>
                <a:cs typeface="Arial Unicode MS" pitchFamily="34" charset="-122"/>
              </a:endParaRPr>
            </a:p>
          </p:txBody>
        </p:sp>
        <p:sp>
          <p:nvSpPr>
            <p:cNvPr id="89101" name="Line 12"/>
            <p:cNvSpPr>
              <a:spLocks noChangeShapeType="1"/>
            </p:cNvSpPr>
            <p:nvPr/>
          </p:nvSpPr>
          <p:spPr bwMode="auto">
            <a:xfrm>
              <a:off x="4123" y="2452"/>
              <a:ext cx="57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9102" name="Line 13"/>
            <p:cNvSpPr>
              <a:spLocks noChangeShapeType="1"/>
            </p:cNvSpPr>
            <p:nvPr/>
          </p:nvSpPr>
          <p:spPr bwMode="auto">
            <a:xfrm>
              <a:off x="4123" y="2740"/>
              <a:ext cx="57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9103" name="Line 14"/>
            <p:cNvSpPr>
              <a:spLocks noChangeShapeType="1"/>
            </p:cNvSpPr>
            <p:nvPr/>
          </p:nvSpPr>
          <p:spPr bwMode="auto">
            <a:xfrm>
              <a:off x="4111" y="3042"/>
              <a:ext cx="57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9104" name="Line 15"/>
            <p:cNvSpPr>
              <a:spLocks noChangeShapeType="1"/>
            </p:cNvSpPr>
            <p:nvPr/>
          </p:nvSpPr>
          <p:spPr bwMode="auto">
            <a:xfrm>
              <a:off x="4111" y="3329"/>
              <a:ext cx="57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9105" name="Text Box 16"/>
            <p:cNvSpPr txBox="1">
              <a:spLocks noChangeArrowheads="1"/>
            </p:cNvSpPr>
            <p:nvPr/>
          </p:nvSpPr>
          <p:spPr bwMode="auto">
            <a:xfrm>
              <a:off x="3054" y="2023"/>
              <a:ext cx="11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ptr</a:t>
              </a:r>
              <a:r>
                <a:rPr kumimoji="1" lang="zh-CN" altLang="zh-CN" sz="2400">
                  <a:solidFill>
                    <a:srgbClr val="000000"/>
                  </a:solidFill>
                  <a:latin typeface="Times New Roman" panose="02020603050405020304" pitchFamily="18" charset="0"/>
                </a:rPr>
                <a:t>指针数组</a:t>
              </a:r>
              <a:endParaRPr kumimoji="1" lang="zh-CN" altLang="en-US" sz="2400">
                <a:solidFill>
                  <a:srgbClr val="000000"/>
                </a:solidFill>
                <a:latin typeface="Times New Roman" panose="02020603050405020304" pitchFamily="18" charset="0"/>
              </a:endParaRPr>
            </a:p>
          </p:txBody>
        </p:sp>
        <p:sp>
          <p:nvSpPr>
            <p:cNvPr id="89106" name="Text Box 17"/>
            <p:cNvSpPr txBox="1">
              <a:spLocks noChangeArrowheads="1"/>
            </p:cNvSpPr>
            <p:nvPr/>
          </p:nvSpPr>
          <p:spPr bwMode="auto">
            <a:xfrm>
              <a:off x="4631" y="2023"/>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kumimoji="1" lang="zh-CN" altLang="en-US" sz="2400">
                  <a:solidFill>
                    <a:srgbClr val="000000"/>
                  </a:solidFill>
                  <a:latin typeface="Times New Roman" panose="02020603050405020304" pitchFamily="18" charset="0"/>
                </a:rPr>
                <a:t>字符串</a:t>
              </a:r>
              <a:endParaRPr kumimoji="1" lang="zh-CN" altLang="en-US" sz="2400">
                <a:solidFill>
                  <a:srgbClr val="000000"/>
                </a:solidFill>
                <a:latin typeface="Times New Roman" panose="02020603050405020304" pitchFamily="18" charset="0"/>
              </a:endParaRPr>
            </a:p>
          </p:txBody>
        </p:sp>
        <p:sp>
          <p:nvSpPr>
            <p:cNvPr id="89107" name="Rectangle 18"/>
            <p:cNvSpPr>
              <a:spLocks noChangeArrowheads="1"/>
            </p:cNvSpPr>
            <p:nvPr/>
          </p:nvSpPr>
          <p:spPr bwMode="auto">
            <a:xfrm>
              <a:off x="2674" y="2341"/>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eaLnBrk="1" fontAlgn="auto" hangingPunct="1">
                <a:spcBef>
                  <a:spcPts val="0"/>
                </a:spcBef>
                <a:spcAft>
                  <a:spcPts val="0"/>
                </a:spcAft>
              </a:pPr>
              <a:r>
                <a:rPr kumimoji="1" lang="en-US" altLang="zh-CN" sz="2400" dirty="0">
                  <a:solidFill>
                    <a:srgbClr val="000000"/>
                  </a:solidFill>
                  <a:latin typeface="Courier New" panose="02070309020205020404" pitchFamily="49" charset="0"/>
                </a:rPr>
                <a:t>p</a:t>
              </a:r>
              <a:endParaRPr kumimoji="1" lang="en-US" altLang="zh-CN" sz="2400" dirty="0">
                <a:solidFill>
                  <a:srgbClr val="000000"/>
                </a:solidFill>
                <a:latin typeface="Courier New" panose="02070309020205020404" pitchFamily="49" charset="0"/>
              </a:endParaRPr>
            </a:p>
          </p:txBody>
        </p:sp>
        <p:sp>
          <p:nvSpPr>
            <p:cNvPr id="89108" name="Line 19"/>
            <p:cNvSpPr>
              <a:spLocks noChangeShapeType="1"/>
            </p:cNvSpPr>
            <p:nvPr/>
          </p:nvSpPr>
          <p:spPr bwMode="auto">
            <a:xfrm>
              <a:off x="2945" y="2487"/>
              <a:ext cx="20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89109" name="Rectangle 20"/>
            <p:cNvSpPr>
              <a:spLocks noChangeArrowheads="1"/>
            </p:cNvSpPr>
            <p:nvPr/>
          </p:nvSpPr>
          <p:spPr bwMode="auto">
            <a:xfrm>
              <a:off x="4687" y="3520"/>
              <a:ext cx="960" cy="192"/>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Visual C</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110" name="Rectangle 21"/>
            <p:cNvSpPr>
              <a:spLocks noChangeArrowheads="1"/>
            </p:cNvSpPr>
            <p:nvPr/>
          </p:nvSpPr>
          <p:spPr bwMode="auto">
            <a:xfrm>
              <a:off x="3152" y="3521"/>
              <a:ext cx="952" cy="227"/>
            </a:xfrm>
            <a:prstGeom prst="rect">
              <a:avLst/>
            </a:prstGeom>
            <a:solidFill>
              <a:srgbClr val="D6ECEE"/>
            </a:solidFill>
            <a:ln w="12700" cap="sq" algn="ctr">
              <a:solidFill>
                <a:schemeClr val="tx1"/>
              </a:solidFill>
              <a:miter lim="800000"/>
              <a:headEnd type="none" w="sm" len="sm"/>
              <a:tailEnd type="none" w="sm" len="sm"/>
            </a:ln>
          </p:spPr>
          <p:txBody>
            <a:bodyPr wrap="none" anchor="ctr"/>
            <a:lstStyle/>
            <a:p>
              <a:pPr algn="ctr" eaLnBrk="1" fontAlgn="auto" hangingPunct="1">
                <a:spcBef>
                  <a:spcPts val="0"/>
                </a:spcBef>
                <a:spcAft>
                  <a:spcPts val="0"/>
                </a:spcAft>
              </a:pPr>
              <a:r>
                <a:rPr kumimoji="1" lang="en-US" altLang="zh-CN" sz="2400">
                  <a:solidFill>
                    <a:srgbClr val="000000"/>
                  </a:solidFill>
                  <a:latin typeface="Arial Unicode MS" pitchFamily="34" charset="-122"/>
                  <a:ea typeface="Arial Unicode MS" pitchFamily="34" charset="-122"/>
                  <a:cs typeface="Arial Unicode MS" pitchFamily="34" charset="-122"/>
                </a:rPr>
                <a:t>ptr[4]</a:t>
              </a:r>
              <a:endParaRPr kumimoji="1" lang="en-US" altLang="zh-CN" sz="2400">
                <a:solidFill>
                  <a:srgbClr val="000000"/>
                </a:solidFill>
                <a:latin typeface="Arial Unicode MS" pitchFamily="34" charset="-122"/>
                <a:ea typeface="Arial Unicode MS" pitchFamily="34" charset="-122"/>
                <a:cs typeface="Arial Unicode MS" pitchFamily="34" charset="-122"/>
              </a:endParaRPr>
            </a:p>
          </p:txBody>
        </p:sp>
        <p:sp>
          <p:nvSpPr>
            <p:cNvPr id="89111" name="Line 22"/>
            <p:cNvSpPr>
              <a:spLocks noChangeShapeType="1"/>
            </p:cNvSpPr>
            <p:nvPr/>
          </p:nvSpPr>
          <p:spPr bwMode="auto">
            <a:xfrm>
              <a:off x="4115" y="3622"/>
              <a:ext cx="576"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grpSp>
      <p:sp>
        <p:nvSpPr>
          <p:cNvPr id="24" name="Rectangle 18"/>
          <p:cNvSpPr>
            <a:spLocks noChangeArrowheads="1"/>
          </p:cNvSpPr>
          <p:nvPr/>
        </p:nvSpPr>
        <p:spPr bwMode="auto">
          <a:xfrm>
            <a:off x="4063238" y="4949827"/>
            <a:ext cx="73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eaLnBrk="1" fontAlgn="auto" hangingPunct="1">
              <a:spcBef>
                <a:spcPts val="0"/>
              </a:spcBef>
              <a:spcAft>
                <a:spcPts val="0"/>
              </a:spcAft>
            </a:pPr>
            <a:r>
              <a:rPr kumimoji="1" lang="en-US" altLang="zh-CN" sz="2400" dirty="0">
                <a:solidFill>
                  <a:srgbClr val="000000"/>
                </a:solidFill>
                <a:latin typeface="Courier New" panose="02070309020205020404" pitchFamily="49" charset="0"/>
              </a:rPr>
              <a:t>p+1</a:t>
            </a:r>
            <a:endParaRPr kumimoji="1" lang="en-US" altLang="zh-CN" sz="2400" dirty="0">
              <a:solidFill>
                <a:srgbClr val="000000"/>
              </a:solidFill>
              <a:latin typeface="Courier New" panose="02070309020205020404" pitchFamily="49" charset="0"/>
            </a:endParaRPr>
          </a:p>
        </p:txBody>
      </p:sp>
      <p:sp>
        <p:nvSpPr>
          <p:cNvPr id="25" name="Line 19"/>
          <p:cNvSpPr>
            <a:spLocks noChangeShapeType="1"/>
          </p:cNvSpPr>
          <p:nvPr/>
        </p:nvSpPr>
        <p:spPr bwMode="auto">
          <a:xfrm>
            <a:off x="5004593" y="5147470"/>
            <a:ext cx="327025"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6" name="Line 19"/>
          <p:cNvSpPr>
            <a:spLocks noChangeShapeType="1"/>
          </p:cNvSpPr>
          <p:nvPr/>
        </p:nvSpPr>
        <p:spPr bwMode="auto">
          <a:xfrm>
            <a:off x="5004593" y="5576890"/>
            <a:ext cx="327025"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28" name="Rectangle 18"/>
          <p:cNvSpPr>
            <a:spLocks noChangeArrowheads="1"/>
          </p:cNvSpPr>
          <p:nvPr/>
        </p:nvSpPr>
        <p:spPr bwMode="auto">
          <a:xfrm>
            <a:off x="4063238" y="5346057"/>
            <a:ext cx="73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eaLnBrk="1" fontAlgn="auto" hangingPunct="1">
              <a:spcBef>
                <a:spcPts val="0"/>
              </a:spcBef>
              <a:spcAft>
                <a:spcPts val="0"/>
              </a:spcAft>
            </a:pPr>
            <a:r>
              <a:rPr kumimoji="1" lang="en-US" altLang="zh-CN" sz="2400" dirty="0">
                <a:solidFill>
                  <a:srgbClr val="000000"/>
                </a:solidFill>
                <a:latin typeface="Courier New" panose="02070309020205020404" pitchFamily="49" charset="0"/>
              </a:rPr>
              <a:t>p+2</a:t>
            </a:r>
            <a:endParaRPr kumimoji="1" lang="en-US" altLang="zh-CN" sz="2400" dirty="0">
              <a:solidFill>
                <a:srgbClr val="000000"/>
              </a:solidFill>
              <a:latin typeface="Courier New" panose="02070309020205020404" pitchFamily="49" charset="0"/>
            </a:endParaRPr>
          </a:p>
        </p:txBody>
      </p:sp>
      <p:sp>
        <p:nvSpPr>
          <p:cNvPr id="29" name="Line 19"/>
          <p:cNvSpPr>
            <a:spLocks noChangeShapeType="1"/>
          </p:cNvSpPr>
          <p:nvPr/>
        </p:nvSpPr>
        <p:spPr bwMode="auto">
          <a:xfrm>
            <a:off x="5004592" y="6092035"/>
            <a:ext cx="327025"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30" name="Line 19"/>
          <p:cNvSpPr>
            <a:spLocks noChangeShapeType="1"/>
          </p:cNvSpPr>
          <p:nvPr/>
        </p:nvSpPr>
        <p:spPr bwMode="auto">
          <a:xfrm>
            <a:off x="5004591" y="6538913"/>
            <a:ext cx="327025" cy="0"/>
          </a:xfrm>
          <a:prstGeom prst="line">
            <a:avLst/>
          </a:prstGeom>
          <a:noFill/>
          <a:ln w="381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zh-CN" altLang="en-US" b="0">
              <a:solidFill>
                <a:srgbClr val="000000"/>
              </a:solidFill>
              <a:latin typeface="Calibri" panose="020F0502020204030204"/>
            </a:endParaRPr>
          </a:p>
        </p:txBody>
      </p:sp>
      <p:sp>
        <p:nvSpPr>
          <p:cNvPr id="31" name="Rectangle 18"/>
          <p:cNvSpPr>
            <a:spLocks noChangeArrowheads="1"/>
          </p:cNvSpPr>
          <p:nvPr/>
        </p:nvSpPr>
        <p:spPr bwMode="auto">
          <a:xfrm>
            <a:off x="4063238" y="5811988"/>
            <a:ext cx="73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eaLnBrk="1" fontAlgn="auto" hangingPunct="1">
              <a:spcBef>
                <a:spcPts val="0"/>
              </a:spcBef>
              <a:spcAft>
                <a:spcPts val="0"/>
              </a:spcAft>
            </a:pPr>
            <a:r>
              <a:rPr kumimoji="1" lang="en-US" altLang="zh-CN" sz="2400" dirty="0">
                <a:solidFill>
                  <a:srgbClr val="000000"/>
                </a:solidFill>
                <a:latin typeface="Courier New" panose="02070309020205020404" pitchFamily="49" charset="0"/>
              </a:rPr>
              <a:t>p+3</a:t>
            </a:r>
            <a:endParaRPr kumimoji="1" lang="en-US" altLang="zh-CN" sz="2400" dirty="0">
              <a:solidFill>
                <a:srgbClr val="000000"/>
              </a:solidFill>
              <a:latin typeface="Courier New" panose="02070309020205020404" pitchFamily="49" charset="0"/>
            </a:endParaRPr>
          </a:p>
        </p:txBody>
      </p:sp>
      <p:sp>
        <p:nvSpPr>
          <p:cNvPr id="32" name="Rectangle 18"/>
          <p:cNvSpPr>
            <a:spLocks noChangeArrowheads="1"/>
          </p:cNvSpPr>
          <p:nvPr/>
        </p:nvSpPr>
        <p:spPr bwMode="auto">
          <a:xfrm>
            <a:off x="4063238" y="6290619"/>
            <a:ext cx="73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eaLnBrk="1" fontAlgn="auto" hangingPunct="1">
              <a:spcBef>
                <a:spcPts val="0"/>
              </a:spcBef>
              <a:spcAft>
                <a:spcPts val="0"/>
              </a:spcAft>
            </a:pPr>
            <a:r>
              <a:rPr kumimoji="1" lang="en-US" altLang="zh-CN" sz="2400" dirty="0">
                <a:solidFill>
                  <a:srgbClr val="000000"/>
                </a:solidFill>
                <a:latin typeface="Courier New" panose="02070309020205020404" pitchFamily="49" charset="0"/>
              </a:rPr>
              <a:t>p+4</a:t>
            </a:r>
            <a:endParaRPr kumimoji="1" lang="en-US" altLang="zh-CN" sz="2400" dirty="0">
              <a:solidFill>
                <a:srgbClr val="000000"/>
              </a:solidFill>
              <a:latin typeface="Courier New" panose="02070309020205020404" pitchFamily="49" charset="0"/>
            </a:endParaRPr>
          </a:p>
        </p:txBody>
      </p:sp>
    </p:spTree>
  </p:cSld>
  <p:clrMapOvr>
    <a:masterClrMapping/>
  </p:clrMapOvr>
  <p:transition>
    <p:strips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3" descr="j0283209"/>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5934808" y="3716338"/>
            <a:ext cx="333961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A0CCE3F-5B7D-4889-A6CC-9CB3FE323836}" type="slidenum">
              <a:rPr lang="zh-CN" altLang="en-US" b="0">
                <a:solidFill>
                  <a:srgbClr val="000000"/>
                </a:solidFill>
              </a:rPr>
            </a:fld>
            <a:endParaRPr lang="zh-CN" altLang="en-US" b="0">
              <a:solidFill>
                <a:srgbClr val="000000"/>
              </a:solidFill>
            </a:endParaRPr>
          </a:p>
        </p:txBody>
      </p:sp>
      <p:sp>
        <p:nvSpPr>
          <p:cNvPr id="2" name="矩形 1"/>
          <p:cNvSpPr/>
          <p:nvPr/>
        </p:nvSpPr>
        <p:spPr>
          <a:xfrm>
            <a:off x="2242479" y="1282670"/>
            <a:ext cx="5362135" cy="1569660"/>
          </a:xfrm>
          <a:prstGeom prst="rect">
            <a:avLst/>
          </a:prstGeom>
          <a:solidFill>
            <a:srgbClr val="FFFFD1"/>
          </a:solidFill>
          <a:ln>
            <a:solidFill>
              <a:schemeClr val="tx1"/>
            </a:solidFill>
          </a:ln>
          <a:effectLst>
            <a:glow rad="101600">
              <a:schemeClr val="bg1">
                <a:lumMod val="50000"/>
                <a:alpha val="6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coolSlant"/>
          </a:sp3d>
        </p:spPr>
        <p:txBody>
          <a:bodyPr>
            <a:spAutoFit/>
          </a:bodyPr>
          <a:lstStyle/>
          <a:p>
            <a:pPr algn="ctr" eaLnBrk="1" fontAlgn="auto" hangingPunct="1">
              <a:spcBef>
                <a:spcPts val="0"/>
              </a:spcBef>
              <a:spcAft>
                <a:spcPts val="0"/>
              </a:spcAft>
              <a:defRPr/>
            </a:pPr>
            <a:r>
              <a:rPr lang="zh-CN" altLang="en-US" sz="4800" dirty="0">
                <a:effectLst>
                  <a:outerShdw blurRad="38100" dist="38100" dir="2700000" algn="tl">
                    <a:srgbClr val="000000">
                      <a:alpha val="43137"/>
                    </a:srgbClr>
                  </a:outerShdw>
                </a:effectLst>
                <a:latin typeface="Calibri" panose="020F0502020204030204"/>
                <a:ea typeface="宋体" panose="02010600030101010101" pitchFamily="2" charset="-122"/>
              </a:rPr>
              <a:t>有关指针的数据类型和指针运算小结</a:t>
            </a:r>
            <a:endParaRPr lang="zh-CN" altLang="en-US" sz="4800" b="0" dirty="0">
              <a:solidFill>
                <a:srgbClr val="000000"/>
              </a:solidFill>
              <a:latin typeface="Calibri" panose="020F0502020204030204"/>
              <a:ea typeface="宋体" panose="02010600030101010101" pitchFamily="2" charset="-122"/>
            </a:endParaRPr>
          </a:p>
        </p:txBody>
      </p:sp>
    </p:spTree>
  </p:cSld>
  <p:clrMapOvr>
    <a:masterClrMapping/>
  </p:clrMapOvr>
  <p:transition>
    <p:strips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5234" name="Group 2"/>
          <p:cNvGraphicFramePr>
            <a:graphicFrameLocks noGrp="1"/>
          </p:cNvGraphicFramePr>
          <p:nvPr>
            <p:ph/>
          </p:nvPr>
        </p:nvGraphicFramePr>
        <p:xfrm>
          <a:off x="381001" y="207603"/>
          <a:ext cx="9155155" cy="6577194"/>
        </p:xfrm>
        <a:graphic>
          <a:graphicData uri="http://schemas.openxmlformats.org/drawingml/2006/table">
            <a:tbl>
              <a:tblPr/>
              <a:tblGrid>
                <a:gridCol w="2613917"/>
                <a:gridCol w="6541238"/>
              </a:tblGrid>
              <a:tr h="103011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err="1">
                          <a:ln>
                            <a:noFill/>
                          </a:ln>
                          <a:solidFill>
                            <a:schemeClr val="tx1"/>
                          </a:solidFill>
                          <a:effectLst/>
                          <a:latin typeface="Consolas" panose="020B0609020204030204" pitchFamily="49" charset="0"/>
                          <a:ea typeface="宋体" panose="02010600030101010101" pitchFamily="2" charset="-122"/>
                        </a:rPr>
                        <a:t>int</a:t>
                      </a:r>
                      <a:r>
                        <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 *p; </a:t>
                      </a:r>
                      <a:endPar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7E7"/>
                    </a:solidFill>
                  </a:tcPr>
                </a:tc>
              </a:tr>
              <a:tr h="154216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Consolas" panose="020B0609020204030204" pitchFamily="49" charset="0"/>
                          <a:ea typeface="宋体" panose="02010600030101010101" pitchFamily="2" charset="-122"/>
                        </a:rPr>
                        <a:t>int *q[4];</a:t>
                      </a:r>
                      <a:endParaRPr kumimoji="0" lang="en-US" altLang="zh-CN" sz="28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33490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err="1">
                          <a:ln>
                            <a:noFill/>
                          </a:ln>
                          <a:solidFill>
                            <a:schemeClr val="tx1"/>
                          </a:solidFill>
                          <a:effectLst/>
                          <a:latin typeface="Consolas" panose="020B0609020204030204" pitchFamily="49" charset="0"/>
                          <a:ea typeface="宋体" panose="02010600030101010101" pitchFamily="2" charset="-122"/>
                        </a:rPr>
                        <a:t>int</a:t>
                      </a:r>
                      <a:r>
                        <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 (*w)[4];</a:t>
                      </a:r>
                      <a:endPar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E7"/>
                    </a:solidFill>
                  </a:tcPr>
                </a:tc>
              </a:tr>
              <a:tr h="133490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Consolas" panose="020B0609020204030204" pitchFamily="49" charset="0"/>
                          <a:ea typeface="宋体" panose="02010600030101010101" pitchFamily="2" charset="-122"/>
                        </a:rPr>
                        <a:t>int *g( );</a:t>
                      </a:r>
                      <a:endParaRPr kumimoji="0" lang="en-US" altLang="zh-CN" sz="28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0FF"/>
                    </a:solidFill>
                  </a:tcPr>
                </a:tc>
              </a:tr>
              <a:tr h="133490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err="1">
                          <a:ln>
                            <a:noFill/>
                          </a:ln>
                          <a:solidFill>
                            <a:schemeClr val="tx1"/>
                          </a:solidFill>
                          <a:effectLst/>
                          <a:latin typeface="Consolas" panose="020B0609020204030204" pitchFamily="49" charset="0"/>
                          <a:ea typeface="宋体" panose="02010600030101010101" pitchFamily="2" charset="-122"/>
                        </a:rPr>
                        <a:t>int</a:t>
                      </a:r>
                      <a:r>
                        <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 (*y) (); </a:t>
                      </a:r>
                      <a:endParaRPr kumimoji="0" lang="en-US" altLang="zh-CN" sz="2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marL="84406" marR="8440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1FF"/>
                    </a:solidFill>
                  </a:tcPr>
                </a:tc>
              </a:tr>
            </a:tbl>
          </a:graphicData>
        </a:graphic>
      </p:graphicFrame>
      <p:sp>
        <p:nvSpPr>
          <p:cNvPr id="91163"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746A989B-565B-43B5-960F-87FA5275F4E7}" type="slidenum">
              <a:rPr lang="zh-CN" altLang="en-US" b="0">
                <a:solidFill>
                  <a:srgbClr val="000000"/>
                </a:solidFill>
                <a:latin typeface="华文仿宋" panose="02010600040101010101" pitchFamily="2" charset="-122"/>
                <a:ea typeface="华文仿宋" panose="02010600040101010101" pitchFamily="2" charset="-122"/>
              </a:rPr>
            </a:fld>
            <a:endParaRPr lang="zh-CN" altLang="en-US" b="0" dirty="0">
              <a:solidFill>
                <a:srgbClr val="000000"/>
              </a:solidFill>
              <a:latin typeface="华文仿宋" panose="02010600040101010101" pitchFamily="2" charset="-122"/>
              <a:ea typeface="华文仿宋" panose="02010600040101010101" pitchFamily="2" charset="-122"/>
            </a:endParaRPr>
          </a:p>
        </p:txBody>
      </p:sp>
      <p:sp>
        <p:nvSpPr>
          <p:cNvPr id="735254" name="Text Box 22"/>
          <p:cNvSpPr txBox="1">
            <a:spLocks noChangeArrowheads="1"/>
          </p:cNvSpPr>
          <p:nvPr/>
        </p:nvSpPr>
        <p:spPr bwMode="auto">
          <a:xfrm>
            <a:off x="3143342" y="207604"/>
            <a:ext cx="6512169"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buClr>
                <a:srgbClr val="FFFF00"/>
              </a:buClr>
              <a:buSzPct val="70000"/>
            </a:pPr>
            <a:r>
              <a:rPr lang="en-US" altLang="zh-CN" sz="2800" dirty="0">
                <a:solidFill>
                  <a:srgbClr val="000000"/>
                </a:solidFill>
                <a:latin typeface="华文仿宋" panose="02010600040101010101" pitchFamily="2" charset="-122"/>
                <a:ea typeface="华文仿宋" panose="02010600040101010101" pitchFamily="2" charset="-122"/>
              </a:rPr>
              <a:t>p </a:t>
            </a:r>
            <a:r>
              <a:rPr lang="zh-CN" altLang="en-US" sz="2800" dirty="0">
                <a:solidFill>
                  <a:srgbClr val="000000"/>
                </a:solidFill>
                <a:latin typeface="华文仿宋" panose="02010600040101010101" pitchFamily="2" charset="-122"/>
                <a:ea typeface="华文仿宋" panose="02010600040101010101" pitchFamily="2" charset="-122"/>
              </a:rPr>
              <a:t>是一个指向整型数据的指针变量</a:t>
            </a:r>
            <a:endParaRPr lang="zh-CN" altLang="en-US" sz="2800" dirty="0">
              <a:solidFill>
                <a:srgbClr val="000000"/>
              </a:solidFill>
              <a:latin typeface="华文仿宋" panose="02010600040101010101" pitchFamily="2" charset="-122"/>
              <a:ea typeface="华文仿宋" panose="02010600040101010101" pitchFamily="2" charset="-122"/>
            </a:endParaRPr>
          </a:p>
        </p:txBody>
      </p:sp>
      <p:sp>
        <p:nvSpPr>
          <p:cNvPr id="735255" name="Text Box 23"/>
          <p:cNvSpPr txBox="1">
            <a:spLocks noChangeArrowheads="1"/>
          </p:cNvSpPr>
          <p:nvPr/>
        </p:nvSpPr>
        <p:spPr bwMode="auto">
          <a:xfrm>
            <a:off x="3101306" y="1200151"/>
            <a:ext cx="627917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buClr>
                <a:srgbClr val="FFFF00"/>
              </a:buClr>
              <a:buSzPct val="70000"/>
            </a:pPr>
            <a:r>
              <a:rPr lang="zh-CN" altLang="en-US" sz="2800" dirty="0">
                <a:solidFill>
                  <a:srgbClr val="000000"/>
                </a:solidFill>
                <a:latin typeface="华文仿宋" panose="02010600040101010101" pitchFamily="2" charset="-122"/>
                <a:ea typeface="华文仿宋" panose="02010600040101010101" pitchFamily="2" charset="-122"/>
              </a:rPr>
              <a:t>根据优先级，</a:t>
            </a:r>
            <a:r>
              <a:rPr lang="en-US" altLang="zh-CN" sz="2800" dirty="0">
                <a:solidFill>
                  <a:srgbClr val="000000"/>
                </a:solidFill>
                <a:latin typeface="华文仿宋" panose="02010600040101010101" pitchFamily="2" charset="-122"/>
                <a:ea typeface="华文仿宋" panose="02010600040101010101" pitchFamily="2" charset="-122"/>
              </a:rPr>
              <a:t>q</a:t>
            </a:r>
            <a:r>
              <a:rPr lang="zh-CN" altLang="en-US" sz="2800" dirty="0">
                <a:solidFill>
                  <a:srgbClr val="000000"/>
                </a:solidFill>
                <a:latin typeface="华文仿宋" panose="02010600040101010101" pitchFamily="2" charset="-122"/>
                <a:ea typeface="华文仿宋" panose="02010600040101010101" pitchFamily="2" charset="-122"/>
              </a:rPr>
              <a:t>先和[ ]结合，所以 </a:t>
            </a:r>
            <a:r>
              <a:rPr lang="en-US" altLang="zh-CN" sz="2800" dirty="0">
                <a:solidFill>
                  <a:srgbClr val="000000"/>
                </a:solidFill>
                <a:latin typeface="华文仿宋" panose="02010600040101010101" pitchFamily="2" charset="-122"/>
                <a:ea typeface="华文仿宋" panose="02010600040101010101" pitchFamily="2" charset="-122"/>
              </a:rPr>
              <a:t>q </a:t>
            </a:r>
            <a:r>
              <a:rPr lang="zh-CN" altLang="en-US" sz="2800" dirty="0">
                <a:solidFill>
                  <a:srgbClr val="000000"/>
                </a:solidFill>
                <a:latin typeface="华文仿宋" panose="02010600040101010101" pitchFamily="2" charset="-122"/>
                <a:ea typeface="华文仿宋" panose="02010600040101010101" pitchFamily="2" charset="-122"/>
              </a:rPr>
              <a:t>是一个指针数组，该数组有4个元素。</a:t>
            </a:r>
            <a:endParaRPr lang="zh-CN" altLang="en-US" sz="2800" dirty="0">
              <a:solidFill>
                <a:srgbClr val="000000"/>
              </a:solidFill>
              <a:latin typeface="华文仿宋" panose="02010600040101010101" pitchFamily="2" charset="-122"/>
              <a:ea typeface="华文仿宋" panose="02010600040101010101" pitchFamily="2" charset="-122"/>
            </a:endParaRPr>
          </a:p>
        </p:txBody>
      </p:sp>
      <p:sp>
        <p:nvSpPr>
          <p:cNvPr id="735256" name="Text Box 24"/>
          <p:cNvSpPr txBox="1">
            <a:spLocks noChangeArrowheads="1"/>
          </p:cNvSpPr>
          <p:nvPr/>
        </p:nvSpPr>
        <p:spPr bwMode="auto">
          <a:xfrm>
            <a:off x="3080793" y="2730405"/>
            <a:ext cx="655173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buClr>
                <a:srgbClr val="FFFF00"/>
              </a:buClr>
              <a:buSzPct val="70000"/>
            </a:pPr>
            <a:r>
              <a:rPr lang="en-US" altLang="zh-CN" sz="2800" dirty="0">
                <a:solidFill>
                  <a:srgbClr val="000000"/>
                </a:solidFill>
                <a:latin typeface="华文仿宋" panose="02010600040101010101" pitchFamily="2" charset="-122"/>
                <a:ea typeface="华文仿宋" panose="02010600040101010101" pitchFamily="2" charset="-122"/>
              </a:rPr>
              <a:t>( )</a:t>
            </a:r>
            <a:r>
              <a:rPr lang="zh-CN" altLang="en-US" sz="2800" dirty="0">
                <a:solidFill>
                  <a:srgbClr val="000000"/>
                </a:solidFill>
                <a:latin typeface="华文仿宋" panose="02010600040101010101" pitchFamily="2" charset="-122"/>
                <a:ea typeface="华文仿宋" panose="02010600040101010101" pitchFamily="2" charset="-122"/>
              </a:rPr>
              <a:t>内的*</a:t>
            </a:r>
            <a:r>
              <a:rPr lang="en-US" altLang="zh-CN" sz="2800" dirty="0">
                <a:solidFill>
                  <a:srgbClr val="000000"/>
                </a:solidFill>
                <a:latin typeface="华文仿宋" panose="02010600040101010101" pitchFamily="2" charset="-122"/>
                <a:ea typeface="华文仿宋" panose="02010600040101010101" pitchFamily="2" charset="-122"/>
              </a:rPr>
              <a:t>w</a:t>
            </a:r>
            <a:r>
              <a:rPr lang="zh-CN" altLang="en-US" sz="2800" dirty="0">
                <a:solidFill>
                  <a:srgbClr val="000000"/>
                </a:solidFill>
                <a:latin typeface="华文仿宋" panose="02010600040101010101" pitchFamily="2" charset="-122"/>
                <a:ea typeface="华文仿宋" panose="02010600040101010101" pitchFamily="2" charset="-122"/>
              </a:rPr>
              <a:t>指示出</a:t>
            </a:r>
            <a:r>
              <a:rPr lang="en-US" altLang="zh-CN" sz="2800" dirty="0">
                <a:solidFill>
                  <a:srgbClr val="000000"/>
                </a:solidFill>
                <a:latin typeface="华文仿宋" panose="02010600040101010101" pitchFamily="2" charset="-122"/>
                <a:ea typeface="华文仿宋" panose="02010600040101010101" pitchFamily="2" charset="-122"/>
              </a:rPr>
              <a:t>w</a:t>
            </a:r>
            <a:r>
              <a:rPr lang="zh-CN" altLang="en-US" sz="2800" dirty="0">
                <a:solidFill>
                  <a:srgbClr val="000000"/>
                </a:solidFill>
                <a:latin typeface="华文仿宋" panose="02010600040101010101" pitchFamily="2" charset="-122"/>
                <a:ea typeface="华文仿宋" panose="02010600040101010101" pitchFamily="2" charset="-122"/>
              </a:rPr>
              <a:t>是一个指针，指向一个含4个元素的一维数组。</a:t>
            </a:r>
            <a:r>
              <a:rPr lang="en-US" altLang="zh-CN" sz="2800" dirty="0">
                <a:solidFill>
                  <a:srgbClr val="000000"/>
                </a:solidFill>
                <a:latin typeface="华文仿宋" panose="02010600040101010101" pitchFamily="2" charset="-122"/>
                <a:ea typeface="华文仿宋" panose="02010600040101010101" pitchFamily="2" charset="-122"/>
              </a:rPr>
              <a:t>w</a:t>
            </a:r>
            <a:r>
              <a:rPr lang="zh-CN" altLang="en-US" sz="2800" dirty="0">
                <a:solidFill>
                  <a:srgbClr val="000000"/>
                </a:solidFill>
                <a:latin typeface="华文仿宋" panose="02010600040101010101" pitchFamily="2" charset="-122"/>
                <a:ea typeface="华文仿宋" panose="02010600040101010101" pitchFamily="2" charset="-122"/>
              </a:rPr>
              <a:t>是数组指针。</a:t>
            </a:r>
            <a:endParaRPr lang="zh-CN" altLang="en-US" sz="2800" dirty="0">
              <a:solidFill>
                <a:srgbClr val="000000"/>
              </a:solidFill>
              <a:latin typeface="华文仿宋" panose="02010600040101010101" pitchFamily="2" charset="-122"/>
              <a:ea typeface="华文仿宋" panose="02010600040101010101" pitchFamily="2" charset="-122"/>
            </a:endParaRPr>
          </a:p>
        </p:txBody>
      </p:sp>
      <p:sp>
        <p:nvSpPr>
          <p:cNvPr id="735257" name="Text Box 25"/>
          <p:cNvSpPr txBox="1">
            <a:spLocks noChangeArrowheads="1"/>
          </p:cNvSpPr>
          <p:nvPr/>
        </p:nvSpPr>
        <p:spPr bwMode="auto">
          <a:xfrm>
            <a:off x="3106244" y="4150556"/>
            <a:ext cx="655173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buClr>
                <a:srgbClr val="FFFF00"/>
              </a:buClr>
              <a:buSzPct val="70000"/>
            </a:pPr>
            <a:r>
              <a:rPr lang="zh-CN" altLang="en-US" sz="2400" dirty="0">
                <a:solidFill>
                  <a:srgbClr val="000000"/>
                </a:solidFill>
                <a:latin typeface="华文仿宋" panose="02010600040101010101" pitchFamily="2" charset="-122"/>
                <a:ea typeface="华文仿宋" panose="02010600040101010101" pitchFamily="2" charset="-122"/>
              </a:rPr>
              <a:t>根据优先级，</a:t>
            </a:r>
            <a:r>
              <a:rPr lang="en-US" altLang="zh-CN" sz="2400" dirty="0">
                <a:solidFill>
                  <a:srgbClr val="000000"/>
                </a:solidFill>
                <a:latin typeface="华文仿宋" panose="02010600040101010101" pitchFamily="2" charset="-122"/>
                <a:ea typeface="华文仿宋" panose="02010600040101010101" pitchFamily="2" charset="-122"/>
              </a:rPr>
              <a:t>g</a:t>
            </a:r>
            <a:r>
              <a:rPr lang="zh-CN" altLang="en-US" sz="2400" dirty="0">
                <a:solidFill>
                  <a:srgbClr val="000000"/>
                </a:solidFill>
                <a:latin typeface="华文仿宋" panose="02010600040101010101" pitchFamily="2" charset="-122"/>
                <a:ea typeface="华文仿宋" panose="02010600040101010101" pitchFamily="2" charset="-122"/>
              </a:rPr>
              <a:t>先和( )结合，所以 </a:t>
            </a:r>
            <a:r>
              <a:rPr lang="en-US" altLang="zh-CN" sz="2400" dirty="0">
                <a:solidFill>
                  <a:srgbClr val="000000"/>
                </a:solidFill>
                <a:latin typeface="华文仿宋" panose="02010600040101010101" pitchFamily="2" charset="-122"/>
                <a:ea typeface="华文仿宋" panose="02010600040101010101" pitchFamily="2" charset="-122"/>
              </a:rPr>
              <a:t>g </a:t>
            </a:r>
            <a:r>
              <a:rPr lang="zh-CN" altLang="en-US" sz="2400" dirty="0">
                <a:solidFill>
                  <a:srgbClr val="000000"/>
                </a:solidFill>
                <a:latin typeface="华文仿宋" panose="02010600040101010101" pitchFamily="2" charset="-122"/>
                <a:ea typeface="华文仿宋" panose="02010600040101010101" pitchFamily="2" charset="-122"/>
              </a:rPr>
              <a:t>是一个函数，*说明函数的返回值是指向整型数据的指针。</a:t>
            </a:r>
            <a:endParaRPr lang="zh-CN" altLang="en-US" sz="2400" dirty="0">
              <a:solidFill>
                <a:srgbClr val="000000"/>
              </a:solidFill>
              <a:latin typeface="华文仿宋" panose="02010600040101010101" pitchFamily="2" charset="-122"/>
              <a:ea typeface="华文仿宋" panose="02010600040101010101" pitchFamily="2" charset="-122"/>
            </a:endParaRPr>
          </a:p>
        </p:txBody>
      </p:sp>
      <p:sp>
        <p:nvSpPr>
          <p:cNvPr id="735258" name="Text Box 26"/>
          <p:cNvSpPr txBox="1">
            <a:spLocks noChangeArrowheads="1"/>
          </p:cNvSpPr>
          <p:nvPr/>
        </p:nvSpPr>
        <p:spPr bwMode="auto">
          <a:xfrm>
            <a:off x="3080792" y="5449131"/>
            <a:ext cx="655173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buClr>
                <a:srgbClr val="FFFF00"/>
              </a:buClr>
              <a:buSzPct val="70000"/>
            </a:pPr>
            <a:r>
              <a:rPr lang="zh-CN" altLang="en-US" sz="2800" dirty="0">
                <a:solidFill>
                  <a:srgbClr val="000000"/>
                </a:solidFill>
                <a:latin typeface="华文仿宋" panose="02010600040101010101" pitchFamily="2" charset="-122"/>
                <a:ea typeface="华文仿宋" panose="02010600040101010101" pitchFamily="2" charset="-122"/>
              </a:rPr>
              <a:t>(*</a:t>
            </a:r>
            <a:r>
              <a:rPr lang="en-US" altLang="zh-CN" sz="2800" dirty="0">
                <a:solidFill>
                  <a:srgbClr val="000000"/>
                </a:solidFill>
                <a:latin typeface="华文仿宋" panose="02010600040101010101" pitchFamily="2" charset="-122"/>
                <a:ea typeface="华文仿宋" panose="02010600040101010101" pitchFamily="2" charset="-122"/>
              </a:rPr>
              <a:t>y)</a:t>
            </a:r>
            <a:r>
              <a:rPr lang="zh-CN" altLang="en-US" sz="2800" dirty="0">
                <a:solidFill>
                  <a:srgbClr val="000000"/>
                </a:solidFill>
                <a:latin typeface="华文仿宋" panose="02010600040101010101" pitchFamily="2" charset="-122"/>
                <a:ea typeface="华文仿宋" panose="02010600040101010101" pitchFamily="2" charset="-122"/>
              </a:rPr>
              <a:t>说明</a:t>
            </a:r>
            <a:r>
              <a:rPr lang="en-US" altLang="zh-CN" sz="2800" dirty="0">
                <a:solidFill>
                  <a:srgbClr val="000000"/>
                </a:solidFill>
                <a:latin typeface="华文仿宋" panose="02010600040101010101" pitchFamily="2" charset="-122"/>
                <a:ea typeface="华文仿宋" panose="02010600040101010101" pitchFamily="2" charset="-122"/>
              </a:rPr>
              <a:t>y</a:t>
            </a:r>
            <a:r>
              <a:rPr lang="zh-CN" altLang="en-US" sz="2800" dirty="0">
                <a:solidFill>
                  <a:srgbClr val="000000"/>
                </a:solidFill>
                <a:latin typeface="华文仿宋" panose="02010600040101010101" pitchFamily="2" charset="-122"/>
                <a:ea typeface="华文仿宋" panose="02010600040101010101" pitchFamily="2" charset="-122"/>
              </a:rPr>
              <a:t>是一个指针，( )表明此指针是指向函数的，函数的返回值是整型。</a:t>
            </a:r>
            <a:endParaRPr lang="zh-CN" altLang="en-US" sz="2800"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5254"/>
                                        </p:tgtEl>
                                        <p:attrNameLst>
                                          <p:attrName>style.visibility</p:attrName>
                                        </p:attrNameLst>
                                      </p:cBhvr>
                                      <p:to>
                                        <p:strVal val="visible"/>
                                      </p:to>
                                    </p:set>
                                    <p:animEffect transition="in" filter="wipe(left)">
                                      <p:cBhvr>
                                        <p:cTn id="7" dur="500"/>
                                        <p:tgtEl>
                                          <p:spTgt spid="735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5255"/>
                                        </p:tgtEl>
                                        <p:attrNameLst>
                                          <p:attrName>style.visibility</p:attrName>
                                        </p:attrNameLst>
                                      </p:cBhvr>
                                      <p:to>
                                        <p:strVal val="visible"/>
                                      </p:to>
                                    </p:set>
                                    <p:animEffect transition="in" filter="wipe(left)">
                                      <p:cBhvr>
                                        <p:cTn id="12" dur="500"/>
                                        <p:tgtEl>
                                          <p:spTgt spid="7352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5256"/>
                                        </p:tgtEl>
                                        <p:attrNameLst>
                                          <p:attrName>style.visibility</p:attrName>
                                        </p:attrNameLst>
                                      </p:cBhvr>
                                      <p:to>
                                        <p:strVal val="visible"/>
                                      </p:to>
                                    </p:set>
                                    <p:animEffect transition="in" filter="wipe(left)">
                                      <p:cBhvr>
                                        <p:cTn id="17" dur="500"/>
                                        <p:tgtEl>
                                          <p:spTgt spid="7352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5257"/>
                                        </p:tgtEl>
                                        <p:attrNameLst>
                                          <p:attrName>style.visibility</p:attrName>
                                        </p:attrNameLst>
                                      </p:cBhvr>
                                      <p:to>
                                        <p:strVal val="visible"/>
                                      </p:to>
                                    </p:set>
                                    <p:animEffect transition="in" filter="wipe(left)">
                                      <p:cBhvr>
                                        <p:cTn id="22" dur="500"/>
                                        <p:tgtEl>
                                          <p:spTgt spid="7352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5258"/>
                                        </p:tgtEl>
                                        <p:attrNameLst>
                                          <p:attrName>style.visibility</p:attrName>
                                        </p:attrNameLst>
                                      </p:cBhvr>
                                      <p:to>
                                        <p:strVal val="visible"/>
                                      </p:to>
                                    </p:set>
                                    <p:animEffect transition="in" filter="wipe(left)">
                                      <p:cBhvr>
                                        <p:cTn id="27" dur="500"/>
                                        <p:tgtEl>
                                          <p:spTgt spid="735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54" grpId="0"/>
      <p:bldP spid="735255" grpId="0"/>
      <p:bldP spid="735256" grpId="0"/>
      <p:bldP spid="735257" grpId="0"/>
      <p:bldP spid="73525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04851" y="44450"/>
            <a:ext cx="8424496" cy="909638"/>
          </a:xfrm>
        </p:spPr>
        <p:txBody>
          <a:bodyPr/>
          <a:lstStyle/>
          <a:p>
            <a:pPr eaLnBrk="1" hangingPunct="1"/>
            <a:r>
              <a:rPr lang="en-US" altLang="zh-CN" sz="4000" b="1">
                <a:solidFill>
                  <a:srgbClr val="800000"/>
                </a:solidFill>
                <a:latin typeface="Times New Roman" panose="02020603050405020304" pitchFamily="18" charset="0"/>
              </a:rPr>
              <a:t>Outline</a:t>
            </a:r>
            <a:endParaRPr lang="en-US" altLang="zh-CN" sz="4000" b="1">
              <a:solidFill>
                <a:srgbClr val="800000"/>
              </a:solidFill>
              <a:latin typeface="Times New Roman" panose="02020603050405020304" pitchFamily="18" charset="0"/>
            </a:endParaRPr>
          </a:p>
        </p:txBody>
      </p:sp>
      <p:sp>
        <p:nvSpPr>
          <p:cNvPr id="9216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218B9157-B4D9-45B9-B7AF-10ED009FA2A9}" type="slidenum">
              <a:rPr lang="zh-CN" altLang="en-US" b="0">
                <a:solidFill>
                  <a:srgbClr val="000000"/>
                </a:solidFill>
              </a:rPr>
            </a:fld>
            <a:endParaRPr lang="zh-CN" altLang="en-US" b="0">
              <a:solidFill>
                <a:srgbClr val="000000"/>
              </a:solidFill>
            </a:endParaRPr>
          </a:p>
        </p:txBody>
      </p:sp>
      <p:pic>
        <p:nvPicPr>
          <p:cNvPr id="92164" name="Picture 4" descr="ansrchsmll"/>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27178" y="4135438"/>
            <a:ext cx="209403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280747" y="1136650"/>
            <a:ext cx="7704992" cy="299878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85000"/>
              </a:lnSpc>
              <a:buClr>
                <a:srgbClr val="0000FF"/>
              </a:buClr>
              <a:buFontTx/>
              <a:buAutoNum type="arabicPeriod"/>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指针与函数</a:t>
            </a:r>
            <a:r>
              <a:rPr lang="en-US" altLang="zh-CN" dirty="0">
                <a:solidFill>
                  <a:srgbClr val="333399"/>
                </a:solidFill>
                <a:latin typeface="Times New Roman" panose="02020603050405020304" pitchFamily="18" charset="0"/>
                <a:ea typeface="宋体" panose="02010600030101010101" pitchFamily="2" charset="-122"/>
              </a:rPr>
              <a:t> </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指针和数组</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动态内存分配</a:t>
            </a:r>
            <a:endParaRPr lang="en-US" altLang="zh-CN"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FontTx/>
              <a:buAutoNum type="arabicPeriod"/>
              <a:defRPr/>
            </a:pPr>
            <a:r>
              <a:rPr lang="zh-CN" altLang="en-US" dirty="0">
                <a:solidFill>
                  <a:srgbClr val="333399"/>
                </a:solidFill>
                <a:latin typeface="Times New Roman" panose="02020603050405020304" pitchFamily="18" charset="0"/>
                <a:ea typeface="宋体" panose="02010600030101010101" pitchFamily="2" charset="-122"/>
              </a:rPr>
              <a:t>字符串、字符数组和指针</a:t>
            </a:r>
            <a:endParaRPr lang="en-US" altLang="zh-CN" dirty="0">
              <a:solidFill>
                <a:srgbClr val="333399"/>
              </a:solidFill>
              <a:latin typeface="Times New Roman" panose="02020603050405020304" pitchFamily="18" charset="0"/>
              <a:ea typeface="宋体" panose="02010600030101010101" pitchFamily="2" charset="-122"/>
            </a:endParaRPr>
          </a:p>
          <a:p>
            <a:pPr marL="0" indent="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a:p>
            <a:pPr marL="609600" indent="-609600" eaLnBrk="1" hangingPunct="1">
              <a:lnSpc>
                <a:spcPct val="85000"/>
              </a:lnSpc>
              <a:buClr>
                <a:srgbClr val="0000FF"/>
              </a:buClr>
              <a:buNone/>
              <a:defRPr/>
            </a:pPr>
            <a:endParaRPr lang="en-US" altLang="zh-CN" sz="2400"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7">
                                            <p:txEl>
                                              <p:pRg st="4" end="4"/>
                                            </p:txEl>
                                          </p:spTgt>
                                        </p:tgtEl>
                                        <p:attrNameLst>
                                          <p:attrName>style.color</p:attrName>
                                        </p:attrNameLst>
                                      </p:cBhvr>
                                      <p:by>
                                        <p:hsl h="7200000" s="0" l="0"/>
                                      </p:by>
                                    </p:animClr>
                                    <p:animClr clrSpc="hsl" dir="cw">
                                      <p:cBhvr>
                                        <p:cTn id="7" dur="500" fill="hold"/>
                                        <p:tgtEl>
                                          <p:spTgt spid="7">
                                            <p:txEl>
                                              <p:pRg st="4" end="4"/>
                                            </p:txEl>
                                          </p:spTgt>
                                        </p:tgtEl>
                                        <p:attrNameLst>
                                          <p:attrName>fillcolor</p:attrName>
                                        </p:attrNameLst>
                                      </p:cBhvr>
                                      <p:by>
                                        <p:hsl h="7200000" s="0" l="0"/>
                                      </p:by>
                                    </p:animClr>
                                    <p:animClr clrSpc="hsl" dir="cw">
                                      <p:cBhvr>
                                        <p:cTn id="8" dur="500" fill="hold"/>
                                        <p:tgtEl>
                                          <p:spTgt spid="7">
                                            <p:txEl>
                                              <p:pRg st="4" end="4"/>
                                            </p:txEl>
                                          </p:spTgt>
                                        </p:tgtEl>
                                        <p:attrNameLst>
                                          <p:attrName>stroke.color</p:attrName>
                                        </p:attrNameLst>
                                      </p:cBhvr>
                                      <p:by>
                                        <p:hsl h="7200000" s="0" l="0"/>
                                      </p:by>
                                    </p:animClr>
                                    <p:set>
                                      <p:cBhvr>
                                        <p:cTn id="9" dur="500" fill="hold"/>
                                        <p:tgtEl>
                                          <p:spTgt spid="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idx="1"/>
          </p:nvPr>
        </p:nvSpPr>
        <p:spPr>
          <a:xfrm>
            <a:off x="560512" y="620688"/>
            <a:ext cx="8886092" cy="5029200"/>
          </a:xfrm>
        </p:spPr>
        <p:txBody>
          <a:bodyPr/>
          <a:lstStyle/>
          <a:p>
            <a:pPr eaLnBrk="1" hangingPunct="1">
              <a:buFontTx/>
              <a:buNone/>
            </a:pPr>
            <a:r>
              <a:rPr lang="zh-CN" altLang="en-US" sz="2400" b="1" dirty="0">
                <a:latin typeface="楷体_GB2312" pitchFamily="49" charset="-122"/>
                <a:ea typeface="楷体_GB2312" pitchFamily="49" charset="-122"/>
              </a:rPr>
              <a:t>一个由</a:t>
            </a: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编译的程序占用的内存分为以下几个部分</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了解</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eaLnBrk="1" hangingPunct="1">
              <a:buFontTx/>
              <a:buNone/>
            </a:pP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栈区（</a:t>
            </a:r>
            <a:r>
              <a:rPr lang="en-US" altLang="zh-CN" sz="2400" b="1" dirty="0">
                <a:solidFill>
                  <a:srgbClr val="FF0000"/>
                </a:solidFill>
                <a:latin typeface="楷体_GB2312" pitchFamily="49" charset="-122"/>
                <a:ea typeface="楷体_GB2312" pitchFamily="49" charset="-122"/>
              </a:rPr>
              <a:t>stack</a:t>
            </a:r>
            <a:r>
              <a:rPr lang="zh-CN" altLang="en-US" sz="2400" b="1" dirty="0">
                <a:solidFill>
                  <a:srgbClr val="FF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由编译器自动分配释放，存放函数的参数值，局部变量的值等。其操作方式类似于数据结构中的栈；</a:t>
            </a:r>
            <a:endParaRPr lang="zh-CN" altLang="en-US" sz="2400" b="1" dirty="0">
              <a:latin typeface="楷体_GB2312" pitchFamily="49" charset="-122"/>
              <a:ea typeface="楷体_GB2312" pitchFamily="49" charset="-122"/>
            </a:endParaRPr>
          </a:p>
          <a:p>
            <a:pPr eaLnBrk="1" hangingPunct="1">
              <a:buFontTx/>
              <a:buNone/>
            </a:pP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堆区（</a:t>
            </a:r>
            <a:r>
              <a:rPr lang="en-US" altLang="zh-CN" sz="2400" b="1" dirty="0">
                <a:solidFill>
                  <a:srgbClr val="FF0000"/>
                </a:solidFill>
                <a:latin typeface="楷体_GB2312" pitchFamily="49" charset="-122"/>
                <a:ea typeface="楷体_GB2312" pitchFamily="49" charset="-122"/>
              </a:rPr>
              <a:t>heap</a:t>
            </a:r>
            <a:r>
              <a:rPr lang="zh-CN" altLang="en-US" sz="2400" b="1" dirty="0">
                <a:solidFill>
                  <a:srgbClr val="FF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一般</a:t>
            </a:r>
            <a:r>
              <a:rPr lang="zh-CN" altLang="en-US" sz="2400" b="1" dirty="0">
                <a:solidFill>
                  <a:srgbClr val="0000CC"/>
                </a:solidFill>
                <a:latin typeface="楷体_GB2312" pitchFamily="49" charset="-122"/>
                <a:ea typeface="楷体_GB2312" pitchFamily="49" charset="-122"/>
              </a:rPr>
              <a:t>由程序员分配释放</a:t>
            </a:r>
            <a:r>
              <a:rPr lang="zh-CN" altLang="en-US" sz="2400" b="1" dirty="0">
                <a:latin typeface="楷体_GB2312" pitchFamily="49" charset="-122"/>
                <a:ea typeface="楷体_GB2312" pitchFamily="49" charset="-122"/>
              </a:rPr>
              <a:t>，若程序员不释放，程序结束时可能由</a:t>
            </a:r>
            <a:r>
              <a:rPr lang="en-US" altLang="zh-CN" sz="2400" b="1" dirty="0">
                <a:latin typeface="楷体_GB2312" pitchFamily="49" charset="-122"/>
                <a:ea typeface="楷体_GB2312" pitchFamily="49" charset="-122"/>
              </a:rPr>
              <a:t>OS</a:t>
            </a:r>
            <a:r>
              <a:rPr lang="zh-CN" altLang="en-US" sz="2400" b="1" dirty="0">
                <a:latin typeface="楷体_GB2312" pitchFamily="49" charset="-122"/>
                <a:ea typeface="楷体_GB2312" pitchFamily="49" charset="-122"/>
              </a:rPr>
              <a:t>回收</a:t>
            </a:r>
            <a:r>
              <a:rPr lang="zh-CN" altLang="en-US" sz="2400" b="1" dirty="0">
                <a:ea typeface="楷体_GB2312" pitchFamily="49" charset="-122"/>
              </a:rPr>
              <a:t> </a:t>
            </a:r>
            <a:r>
              <a:rPr lang="zh-CN" altLang="en-US" sz="2400" b="1" dirty="0">
                <a:latin typeface="楷体_GB2312" pitchFamily="49" charset="-122"/>
                <a:ea typeface="楷体_GB2312" pitchFamily="49" charset="-122"/>
              </a:rPr>
              <a:t>。堆区与数据结构中的堆是不同的，其分配方式类似于链表；</a:t>
            </a:r>
            <a:endParaRPr lang="zh-CN" altLang="en-US" sz="2400" b="1" dirty="0">
              <a:latin typeface="楷体_GB2312" pitchFamily="49" charset="-122"/>
              <a:ea typeface="楷体_GB2312" pitchFamily="49" charset="-122"/>
            </a:endParaRPr>
          </a:p>
          <a:p>
            <a:pPr eaLnBrk="1" hangingPunct="1">
              <a:buFontTx/>
              <a:buNone/>
            </a:pP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全局区</a:t>
            </a:r>
            <a:r>
              <a:rPr lang="en-US" altLang="zh-CN" sz="2400" b="1" dirty="0">
                <a:solidFill>
                  <a:srgbClr val="FF0000"/>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静态区（</a:t>
            </a:r>
            <a:r>
              <a:rPr lang="en-US" altLang="zh-CN" sz="2400" b="1" dirty="0">
                <a:solidFill>
                  <a:srgbClr val="FF0000"/>
                </a:solidFill>
                <a:latin typeface="楷体_GB2312" pitchFamily="49" charset="-122"/>
                <a:ea typeface="楷体_GB2312" pitchFamily="49" charset="-122"/>
              </a:rPr>
              <a:t>static</a:t>
            </a:r>
            <a:r>
              <a:rPr lang="zh-CN" altLang="en-US" sz="2400" b="1" dirty="0">
                <a:solidFill>
                  <a:srgbClr val="FF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用于存放全局变量和静态变量。初始化的全局变量和静态变量在一块区域，未初始化的全局变量和未初始化的静态变量在相邻的另一块区域。程序结束后由系统释放；</a:t>
            </a:r>
            <a:endParaRPr lang="zh-CN" altLang="en-US" sz="2400" b="1" dirty="0">
              <a:latin typeface="楷体_GB2312" pitchFamily="49" charset="-122"/>
              <a:ea typeface="楷体_GB2312" pitchFamily="49" charset="-122"/>
            </a:endParaRPr>
          </a:p>
          <a:p>
            <a:pPr eaLnBrk="1" hangingPunct="1">
              <a:buFontTx/>
              <a:buNone/>
            </a:pP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文字常量区：</a:t>
            </a:r>
            <a:r>
              <a:rPr lang="zh-CN" altLang="en-US" sz="2400" b="1" dirty="0">
                <a:latin typeface="楷体_GB2312" pitchFamily="49" charset="-122"/>
                <a:ea typeface="楷体_GB2312" pitchFamily="49" charset="-122"/>
              </a:rPr>
              <a:t>存放常量字符串，程序结束后由系统释放；</a:t>
            </a:r>
            <a:endParaRPr lang="zh-CN" altLang="en-US" sz="2400" b="1" dirty="0">
              <a:latin typeface="楷体_GB2312" pitchFamily="49" charset="-122"/>
              <a:ea typeface="楷体_GB2312" pitchFamily="49" charset="-122"/>
            </a:endParaRPr>
          </a:p>
          <a:p>
            <a:pPr eaLnBrk="1" hangingPunct="1">
              <a:buFontTx/>
              <a:buNone/>
            </a:pP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程序代码区：</a:t>
            </a:r>
            <a:r>
              <a:rPr lang="zh-CN" altLang="en-US" sz="2400" b="1" dirty="0">
                <a:latin typeface="楷体_GB2312" pitchFamily="49" charset="-122"/>
                <a:ea typeface="楷体_GB2312" pitchFamily="49" charset="-122"/>
              </a:rPr>
              <a:t>存放函数体的二进制代码。</a:t>
            </a:r>
            <a:r>
              <a:rPr lang="en-US" altLang="zh-CN"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931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BE5F6DB6-60A0-4856-AD78-3678FFFEA0AF}"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9875">
                                            <p:txEl>
                                              <p:pRg st="0" end="0"/>
                                            </p:txEl>
                                          </p:spTgt>
                                        </p:tgtEl>
                                        <p:attrNameLst>
                                          <p:attrName>style.visibility</p:attrName>
                                        </p:attrNameLst>
                                      </p:cBhvr>
                                      <p:to>
                                        <p:strVal val="visible"/>
                                      </p:to>
                                    </p:set>
                                    <p:animEffect transition="in" filter="blinds(horizontal)">
                                      <p:cBhvr>
                                        <p:cTn id="7" dur="500"/>
                                        <p:tgtEl>
                                          <p:spTgt spid="71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9875">
                                            <p:txEl>
                                              <p:pRg st="1" end="1"/>
                                            </p:txEl>
                                          </p:spTgt>
                                        </p:tgtEl>
                                        <p:attrNameLst>
                                          <p:attrName>style.visibility</p:attrName>
                                        </p:attrNameLst>
                                      </p:cBhvr>
                                      <p:to>
                                        <p:strVal val="visible"/>
                                      </p:to>
                                    </p:set>
                                    <p:animEffect transition="in" filter="blinds(horizontal)">
                                      <p:cBhvr>
                                        <p:cTn id="12" dur="500"/>
                                        <p:tgtEl>
                                          <p:spTgt spid="71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9875">
                                            <p:txEl>
                                              <p:pRg st="2" end="2"/>
                                            </p:txEl>
                                          </p:spTgt>
                                        </p:tgtEl>
                                        <p:attrNameLst>
                                          <p:attrName>style.visibility</p:attrName>
                                        </p:attrNameLst>
                                      </p:cBhvr>
                                      <p:to>
                                        <p:strVal val="visible"/>
                                      </p:to>
                                    </p:set>
                                    <p:animEffect transition="in" filter="blinds(horizontal)">
                                      <p:cBhvr>
                                        <p:cTn id="17" dur="500"/>
                                        <p:tgtEl>
                                          <p:spTgt spid="71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9875">
                                            <p:txEl>
                                              <p:pRg st="3" end="3"/>
                                            </p:txEl>
                                          </p:spTgt>
                                        </p:tgtEl>
                                        <p:attrNameLst>
                                          <p:attrName>style.visibility</p:attrName>
                                        </p:attrNameLst>
                                      </p:cBhvr>
                                      <p:to>
                                        <p:strVal val="visible"/>
                                      </p:to>
                                    </p:set>
                                    <p:animEffect transition="in" filter="blinds(horizontal)">
                                      <p:cBhvr>
                                        <p:cTn id="22" dur="500"/>
                                        <p:tgtEl>
                                          <p:spTgt spid="719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9875">
                                            <p:txEl>
                                              <p:pRg st="4" end="4"/>
                                            </p:txEl>
                                          </p:spTgt>
                                        </p:tgtEl>
                                        <p:attrNameLst>
                                          <p:attrName>style.visibility</p:attrName>
                                        </p:attrNameLst>
                                      </p:cBhvr>
                                      <p:to>
                                        <p:strVal val="visible"/>
                                      </p:to>
                                    </p:set>
                                    <p:animEffect transition="in" filter="blinds(horizontal)">
                                      <p:cBhvr>
                                        <p:cTn id="27" dur="500"/>
                                        <p:tgtEl>
                                          <p:spTgt spid="719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9875">
                                            <p:txEl>
                                              <p:pRg st="5" end="5"/>
                                            </p:txEl>
                                          </p:spTgt>
                                        </p:tgtEl>
                                        <p:attrNameLst>
                                          <p:attrName>style.visibility</p:attrName>
                                        </p:attrNameLst>
                                      </p:cBhvr>
                                      <p:to>
                                        <p:strVal val="visible"/>
                                      </p:to>
                                    </p:set>
                                    <p:animEffect transition="in" filter="blinds(horizontal)">
                                      <p:cBhvr>
                                        <p:cTn id="32" dur="500"/>
                                        <p:tgtEl>
                                          <p:spTgt spid="71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9FD4D217-1B0E-407D-AAE9-9B306AB248F2}" type="slidenum">
              <a:rPr lang="zh-CN" altLang="en-US" b="0">
                <a:solidFill>
                  <a:srgbClr val="000000"/>
                </a:solidFill>
              </a:rPr>
            </a:fld>
            <a:endParaRPr lang="zh-CN" altLang="en-US" b="0">
              <a:solidFill>
                <a:srgbClr val="000000"/>
              </a:solidFill>
            </a:endParaRPr>
          </a:p>
        </p:txBody>
      </p:sp>
      <p:sp>
        <p:nvSpPr>
          <p:cNvPr id="10" name="矩形 9"/>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zh-CN" altLang="en-US" sz="4000" dirty="0">
                <a:solidFill>
                  <a:srgbClr val="FFFFFF"/>
                </a:solidFill>
                <a:latin typeface="Calibri" panose="020F0502020204030204"/>
                <a:ea typeface="宋体" panose="02010600030101010101" pitchFamily="2" charset="-122"/>
              </a:rPr>
              <a:t>算法设计：北理工的恶龙</a:t>
            </a:r>
            <a:endParaRPr lang="zh-CN" altLang="en-US" sz="4000" dirty="0">
              <a:solidFill>
                <a:srgbClr val="FFFFFF"/>
              </a:solidFill>
              <a:latin typeface="Calibri" panose="020F0502020204030204"/>
              <a:ea typeface="宋体" panose="02010600030101010101" pitchFamily="2" charset="-122"/>
            </a:endParaRPr>
          </a:p>
        </p:txBody>
      </p:sp>
      <p:sp>
        <p:nvSpPr>
          <p:cNvPr id="13316" name="Rectangle 3"/>
          <p:cNvSpPr txBox="1">
            <a:spLocks noChangeArrowheads="1"/>
          </p:cNvSpPr>
          <p:nvPr/>
        </p:nvSpPr>
        <p:spPr bwMode="auto">
          <a:xfrm>
            <a:off x="381001" y="762000"/>
            <a:ext cx="896448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10000"/>
              </a:spcBef>
              <a:spcAft>
                <a:spcPts val="0"/>
              </a:spcAft>
              <a:buFontTx/>
              <a:buChar char="•"/>
            </a:pPr>
            <a:r>
              <a:rPr lang="zh-CN" altLang="en-US" sz="3200" dirty="0">
                <a:solidFill>
                  <a:srgbClr val="FF0000"/>
                </a:solidFill>
                <a:latin typeface="华文仿宋" panose="02010600040101010101" pitchFamily="2" charset="-122"/>
                <a:ea typeface="华文仿宋" panose="02010600040101010101" pitchFamily="2" charset="-122"/>
              </a:rPr>
              <a:t>算法设计</a:t>
            </a:r>
            <a:endParaRPr lang="zh-CN" altLang="en-US" sz="3200" dirty="0">
              <a:solidFill>
                <a:srgbClr val="FF0000"/>
              </a:solidFill>
              <a:latin typeface="华文仿宋" panose="02010600040101010101" pitchFamily="2" charset="-122"/>
              <a:ea typeface="华文仿宋" panose="02010600040101010101" pitchFamily="2" charset="-122"/>
            </a:endParaRPr>
          </a:p>
          <a:p>
            <a:pPr lvl="1" eaLnBrk="1" fontAlgn="auto" hangingPunct="1">
              <a:spcBef>
                <a:spcPct val="1000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1. </a:t>
            </a:r>
            <a:r>
              <a:rPr lang="zh-CN" altLang="en-US" sz="2800" dirty="0">
                <a:solidFill>
                  <a:srgbClr val="000000"/>
                </a:solidFill>
                <a:latin typeface="华文仿宋" panose="02010600040101010101" pitchFamily="2" charset="-122"/>
                <a:ea typeface="华文仿宋" panose="02010600040101010101" pitchFamily="2" charset="-122"/>
              </a:rPr>
              <a:t>读入龙头数 </a:t>
            </a:r>
            <a:r>
              <a:rPr lang="en-US" altLang="zh-CN" sz="2800" dirty="0">
                <a:solidFill>
                  <a:srgbClr val="000000"/>
                </a:solidFill>
                <a:latin typeface="华文仿宋" panose="02010600040101010101" pitchFamily="2" charset="-122"/>
                <a:ea typeface="华文仿宋" panose="02010600040101010101" pitchFamily="2" charset="-122"/>
              </a:rPr>
              <a:t>n </a:t>
            </a:r>
            <a:r>
              <a:rPr lang="zh-CN" altLang="en-US" sz="2800" dirty="0">
                <a:solidFill>
                  <a:srgbClr val="000000"/>
                </a:solidFill>
                <a:latin typeface="华文仿宋" panose="02010600040101010101" pitchFamily="2" charset="-122"/>
                <a:ea typeface="华文仿宋" panose="02010600040101010101" pitchFamily="2" charset="-122"/>
              </a:rPr>
              <a:t>和勇士数 </a:t>
            </a:r>
            <a:r>
              <a:rPr lang="en-US" altLang="zh-CN" sz="2800" dirty="0">
                <a:solidFill>
                  <a:srgbClr val="000000"/>
                </a:solidFill>
                <a:latin typeface="华文仿宋" panose="02010600040101010101" pitchFamily="2" charset="-122"/>
                <a:ea typeface="华文仿宋" panose="02010600040101010101" pitchFamily="2" charset="-122"/>
              </a:rPr>
              <a:t>m</a:t>
            </a:r>
            <a:endParaRPr lang="en-US" altLang="zh-CN"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ct val="1000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2. </a:t>
            </a:r>
            <a:r>
              <a:rPr lang="zh-CN" altLang="en-US" sz="2800" dirty="0">
                <a:solidFill>
                  <a:srgbClr val="000000"/>
                </a:solidFill>
                <a:latin typeface="华文仿宋" panose="02010600040101010101" pitchFamily="2" charset="-122"/>
                <a:ea typeface="华文仿宋" panose="02010600040101010101" pitchFamily="2" charset="-122"/>
              </a:rPr>
              <a:t>读入 </a:t>
            </a:r>
            <a:r>
              <a:rPr lang="en-US" altLang="zh-CN" sz="2800" dirty="0">
                <a:solidFill>
                  <a:srgbClr val="000000"/>
                </a:solidFill>
                <a:latin typeface="华文仿宋" panose="02010600040101010101" pitchFamily="2" charset="-122"/>
                <a:ea typeface="华文仿宋" panose="02010600040101010101" pitchFamily="2" charset="-122"/>
              </a:rPr>
              <a:t>n </a:t>
            </a:r>
            <a:r>
              <a:rPr lang="zh-CN" altLang="en-US" sz="2800" dirty="0">
                <a:solidFill>
                  <a:srgbClr val="000000"/>
                </a:solidFill>
                <a:latin typeface="华文仿宋" panose="02010600040101010101" pitchFamily="2" charset="-122"/>
                <a:ea typeface="华文仿宋" panose="02010600040101010101" pitchFamily="2" charset="-122"/>
              </a:rPr>
              <a:t>个龙头数据存入数组 </a:t>
            </a:r>
            <a:r>
              <a:rPr lang="en-US" altLang="en-US" sz="2800" dirty="0">
                <a:solidFill>
                  <a:srgbClr val="000000"/>
                </a:solidFill>
                <a:latin typeface="华文仿宋" panose="02010600040101010101" pitchFamily="2" charset="-122"/>
                <a:ea typeface="华文仿宋" panose="02010600040101010101" pitchFamily="2" charset="-122"/>
              </a:rPr>
              <a:t>dragon</a:t>
            </a:r>
            <a:r>
              <a:rPr lang="en-US" altLang="zh-CN" sz="2800" dirty="0">
                <a:solidFill>
                  <a:srgbClr val="000000"/>
                </a:solidFill>
                <a:latin typeface="华文仿宋" panose="02010600040101010101" pitchFamily="2" charset="-122"/>
                <a:ea typeface="华文仿宋" panose="02010600040101010101" pitchFamily="2" charset="-122"/>
              </a:rPr>
              <a:t> </a:t>
            </a:r>
            <a:r>
              <a:rPr lang="zh-CN" altLang="en-US" sz="2800" dirty="0">
                <a:solidFill>
                  <a:srgbClr val="000000"/>
                </a:solidFill>
                <a:latin typeface="华文仿宋" panose="02010600040101010101" pitchFamily="2" charset="-122"/>
                <a:ea typeface="华文仿宋" panose="02010600040101010101" pitchFamily="2" charset="-122"/>
              </a:rPr>
              <a:t>中</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ct val="1000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3. </a:t>
            </a:r>
            <a:r>
              <a:rPr lang="zh-CN" altLang="en-US" sz="2800" dirty="0">
                <a:solidFill>
                  <a:srgbClr val="000000"/>
                </a:solidFill>
                <a:latin typeface="华文仿宋" panose="02010600040101010101" pitchFamily="2" charset="-122"/>
                <a:ea typeface="华文仿宋" panose="02010600040101010101" pitchFamily="2" charset="-122"/>
              </a:rPr>
              <a:t>读入 </a:t>
            </a:r>
            <a:r>
              <a:rPr lang="en-US" altLang="zh-CN" sz="2800" dirty="0">
                <a:solidFill>
                  <a:srgbClr val="000000"/>
                </a:solidFill>
                <a:latin typeface="华文仿宋" panose="02010600040101010101" pitchFamily="2" charset="-122"/>
                <a:ea typeface="华文仿宋" panose="02010600040101010101" pitchFamily="2" charset="-122"/>
              </a:rPr>
              <a:t>m </a:t>
            </a:r>
            <a:r>
              <a:rPr lang="zh-CN" altLang="en-US" sz="2800" dirty="0">
                <a:solidFill>
                  <a:srgbClr val="000000"/>
                </a:solidFill>
                <a:latin typeface="华文仿宋" panose="02010600040101010101" pitchFamily="2" charset="-122"/>
                <a:ea typeface="华文仿宋" panose="02010600040101010101" pitchFamily="2" charset="-122"/>
              </a:rPr>
              <a:t>个勇士数据存入数组 </a:t>
            </a:r>
            <a:r>
              <a:rPr lang="en-US" altLang="zh-CN" sz="2800" dirty="0">
                <a:solidFill>
                  <a:srgbClr val="000000"/>
                </a:solidFill>
                <a:latin typeface="华文仿宋" panose="02010600040101010101" pitchFamily="2" charset="-122"/>
                <a:ea typeface="华文仿宋" panose="02010600040101010101" pitchFamily="2" charset="-122"/>
              </a:rPr>
              <a:t>cavalier </a:t>
            </a:r>
            <a:r>
              <a:rPr lang="zh-CN" altLang="en-US" sz="2800" dirty="0">
                <a:solidFill>
                  <a:srgbClr val="000000"/>
                </a:solidFill>
                <a:latin typeface="华文仿宋" panose="02010600040101010101" pitchFamily="2" charset="-122"/>
                <a:ea typeface="华文仿宋" panose="02010600040101010101" pitchFamily="2" charset="-122"/>
              </a:rPr>
              <a:t>中</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ct val="1000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4. </a:t>
            </a:r>
            <a:r>
              <a:rPr lang="zh-CN" altLang="en-US" sz="2800" dirty="0">
                <a:solidFill>
                  <a:srgbClr val="000000"/>
                </a:solidFill>
                <a:latin typeface="华文仿宋" panose="02010600040101010101" pitchFamily="2" charset="-122"/>
                <a:ea typeface="华文仿宋" panose="02010600040101010101" pitchFamily="2" charset="-122"/>
              </a:rPr>
              <a:t>对数组 </a:t>
            </a:r>
            <a:r>
              <a:rPr lang="en-US" altLang="en-US" sz="2800" dirty="0">
                <a:solidFill>
                  <a:srgbClr val="000000"/>
                </a:solidFill>
                <a:latin typeface="华文仿宋" panose="02010600040101010101" pitchFamily="2" charset="-122"/>
                <a:ea typeface="华文仿宋" panose="02010600040101010101" pitchFamily="2" charset="-122"/>
              </a:rPr>
              <a:t>dragon</a:t>
            </a:r>
            <a:r>
              <a:rPr lang="en-US" altLang="zh-CN" sz="2800" dirty="0">
                <a:solidFill>
                  <a:srgbClr val="000000"/>
                </a:solidFill>
                <a:latin typeface="华文仿宋" panose="02010600040101010101" pitchFamily="2" charset="-122"/>
                <a:ea typeface="华文仿宋" panose="02010600040101010101" pitchFamily="2" charset="-122"/>
              </a:rPr>
              <a:t> </a:t>
            </a:r>
            <a:r>
              <a:rPr lang="zh-CN" altLang="en-US" sz="2800" dirty="0">
                <a:solidFill>
                  <a:srgbClr val="000000"/>
                </a:solidFill>
                <a:latin typeface="华文仿宋" panose="02010600040101010101" pitchFamily="2" charset="-122"/>
                <a:ea typeface="华文仿宋" panose="02010600040101010101" pitchFamily="2" charset="-122"/>
              </a:rPr>
              <a:t>中的 </a:t>
            </a:r>
            <a:r>
              <a:rPr lang="en-US" altLang="zh-CN" sz="2800" dirty="0">
                <a:solidFill>
                  <a:srgbClr val="000000"/>
                </a:solidFill>
                <a:latin typeface="华文仿宋" panose="02010600040101010101" pitchFamily="2" charset="-122"/>
                <a:ea typeface="华文仿宋" panose="02010600040101010101" pitchFamily="2" charset="-122"/>
              </a:rPr>
              <a:t>n </a:t>
            </a:r>
            <a:r>
              <a:rPr lang="zh-CN" altLang="en-US" sz="2800" dirty="0">
                <a:solidFill>
                  <a:srgbClr val="000000"/>
                </a:solidFill>
                <a:latin typeface="华文仿宋" panose="02010600040101010101" pitchFamily="2" charset="-122"/>
                <a:ea typeface="华文仿宋" panose="02010600040101010101" pitchFamily="2" charset="-122"/>
              </a:rPr>
              <a:t>个数据从小到大进行排序</a:t>
            </a:r>
            <a:endParaRPr lang="zh-CN" altLang="en-US" sz="2800" dirty="0">
              <a:solidFill>
                <a:srgbClr val="000000"/>
              </a:solidFill>
              <a:latin typeface="华文仿宋" panose="02010600040101010101" pitchFamily="2" charset="-122"/>
              <a:ea typeface="华文仿宋" panose="02010600040101010101" pitchFamily="2" charset="-122"/>
            </a:endParaRPr>
          </a:p>
          <a:p>
            <a:pPr lvl="1" eaLnBrk="1" fontAlgn="auto" hangingPunct="1">
              <a:spcBef>
                <a:spcPct val="10000"/>
              </a:spcBef>
              <a:spcAft>
                <a:spcPts val="0"/>
              </a:spcAft>
            </a:pPr>
            <a:r>
              <a:rPr lang="en-US" altLang="zh-CN" sz="2800" dirty="0">
                <a:solidFill>
                  <a:srgbClr val="000000"/>
                </a:solidFill>
                <a:latin typeface="华文仿宋" panose="02010600040101010101" pitchFamily="2" charset="-122"/>
                <a:ea typeface="华文仿宋" panose="02010600040101010101" pitchFamily="2" charset="-122"/>
              </a:rPr>
              <a:t>5. </a:t>
            </a:r>
            <a:r>
              <a:rPr lang="zh-CN" altLang="en-US" sz="2800" dirty="0">
                <a:solidFill>
                  <a:srgbClr val="000000"/>
                </a:solidFill>
                <a:latin typeface="华文仿宋" panose="02010600040101010101" pitchFamily="2" charset="-122"/>
                <a:ea typeface="华文仿宋" panose="02010600040101010101" pitchFamily="2" charset="-122"/>
              </a:rPr>
              <a:t>对数组 </a:t>
            </a:r>
            <a:r>
              <a:rPr lang="en-US" altLang="zh-CN" sz="2800" dirty="0">
                <a:solidFill>
                  <a:srgbClr val="000000"/>
                </a:solidFill>
                <a:latin typeface="华文仿宋" panose="02010600040101010101" pitchFamily="2" charset="-122"/>
                <a:ea typeface="华文仿宋" panose="02010600040101010101" pitchFamily="2" charset="-122"/>
              </a:rPr>
              <a:t>cavalier</a:t>
            </a:r>
            <a:r>
              <a:rPr lang="zh-CN" altLang="en-US" sz="2800" dirty="0">
                <a:solidFill>
                  <a:srgbClr val="000000"/>
                </a:solidFill>
                <a:latin typeface="华文仿宋" panose="02010600040101010101" pitchFamily="2" charset="-122"/>
                <a:ea typeface="华文仿宋" panose="02010600040101010101" pitchFamily="2" charset="-122"/>
              </a:rPr>
              <a:t> 中的 </a:t>
            </a:r>
            <a:r>
              <a:rPr lang="en-US" altLang="zh-CN" sz="2800" dirty="0">
                <a:solidFill>
                  <a:srgbClr val="000000"/>
                </a:solidFill>
                <a:latin typeface="华文仿宋" panose="02010600040101010101" pitchFamily="2" charset="-122"/>
                <a:ea typeface="华文仿宋" panose="02010600040101010101" pitchFamily="2" charset="-122"/>
              </a:rPr>
              <a:t>m </a:t>
            </a:r>
            <a:r>
              <a:rPr lang="zh-CN" altLang="en-US" sz="2800" dirty="0">
                <a:solidFill>
                  <a:srgbClr val="000000"/>
                </a:solidFill>
                <a:latin typeface="华文仿宋" panose="02010600040101010101" pitchFamily="2" charset="-122"/>
                <a:ea typeface="华文仿宋" panose="02010600040101010101" pitchFamily="2" charset="-122"/>
              </a:rPr>
              <a:t>个数据从小到大进行排序</a:t>
            </a:r>
            <a:endParaRPr lang="zh-CN" altLang="en-US" sz="2800" dirty="0">
              <a:solidFill>
                <a:srgbClr val="000000"/>
              </a:solidFill>
              <a:latin typeface="华文仿宋" panose="02010600040101010101" pitchFamily="2" charset="-122"/>
              <a:ea typeface="华文仿宋" panose="02010600040101010101" pitchFamily="2" charset="-122"/>
            </a:endParaRPr>
          </a:p>
        </p:txBody>
      </p:sp>
      <p:sp>
        <p:nvSpPr>
          <p:cNvPr id="12" name="Rectangle 6"/>
          <p:cNvSpPr>
            <a:spLocks noChangeArrowheads="1"/>
          </p:cNvSpPr>
          <p:nvPr/>
        </p:nvSpPr>
        <p:spPr bwMode="auto">
          <a:xfrm>
            <a:off x="464529" y="3732213"/>
            <a:ext cx="8209085" cy="2946400"/>
          </a:xfrm>
          <a:prstGeom prst="rect">
            <a:avLst/>
          </a:prstGeom>
          <a:noFill/>
          <a:ln>
            <a:noFill/>
          </a:ln>
        </p:spPr>
        <p:txBody>
          <a:bodyPr lIns="92075" tIns="46038" rIns="92075" bIns="46038"/>
          <a:lstStyle/>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FFFF00"/>
                </a:solidFill>
                <a:latin typeface="宋体" panose="02010600030101010101" pitchFamily="2" charset="-122"/>
              </a:rPr>
              <a:t>		</a:t>
            </a:r>
            <a:r>
              <a:rPr lang="en-US" altLang="zh-CN" sz="2800" b="0" dirty="0">
                <a:solidFill>
                  <a:srgbClr val="000000"/>
                </a:solidFill>
                <a:latin typeface="Consolas" panose="020B0609020204030204" pitchFamily="49" charset="0"/>
              </a:rPr>
              <a:t>#define M 100</a:t>
            </a:r>
            <a:endParaRPr lang="en-US" altLang="zh-CN"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int</a:t>
            </a:r>
            <a:r>
              <a:rPr lang="en-US" altLang="zh-CN" sz="2800" b="0" dirty="0">
                <a:solidFill>
                  <a:srgbClr val="000000"/>
                </a:solidFill>
                <a:latin typeface="Consolas" panose="020B0609020204030204" pitchFamily="49" charset="0"/>
              </a:rPr>
              <a:t> cavalier[M], dragon[M], n, m;</a:t>
            </a:r>
            <a:endParaRPr lang="zh-CN" altLang="en-US"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zh-CN" altLang="en-US" sz="2800" b="0" dirty="0">
                <a:solidFill>
                  <a:srgbClr val="000000"/>
                </a:solidFill>
                <a:latin typeface="Consolas" panose="020B0609020204030204" pitchFamily="49" charset="0"/>
              </a:rPr>
              <a:t> 		</a:t>
            </a:r>
            <a:r>
              <a:rPr lang="en-US" altLang="zh-CN" sz="2800" b="0" dirty="0" err="1">
                <a:solidFill>
                  <a:srgbClr val="000000"/>
                </a:solidFill>
                <a:latin typeface="Consolas" panose="020B0609020204030204" pitchFamily="49" charset="0"/>
              </a:rPr>
              <a:t>scanf</a:t>
            </a:r>
            <a:r>
              <a:rPr lang="en-US" altLang="zh-CN" sz="2800" b="0" dirty="0">
                <a:solidFill>
                  <a:srgbClr val="000000"/>
                </a:solidFill>
                <a:latin typeface="Consolas" panose="020B0609020204030204" pitchFamily="49" charset="0"/>
              </a:rPr>
              <a:t>("%</a:t>
            </a:r>
            <a:r>
              <a:rPr lang="en-US" altLang="zh-CN" sz="2800" b="0" dirty="0" err="1">
                <a:solidFill>
                  <a:srgbClr val="000000"/>
                </a:solidFill>
                <a:latin typeface="Consolas" panose="020B0609020204030204" pitchFamily="49" charset="0"/>
              </a:rPr>
              <a:t>d%d</a:t>
            </a:r>
            <a:r>
              <a:rPr lang="en-US" altLang="zh-CN" sz="2800" b="0" dirty="0">
                <a:solidFill>
                  <a:srgbClr val="000000"/>
                </a:solidFill>
                <a:latin typeface="Consolas" panose="020B0609020204030204" pitchFamily="49" charset="0"/>
              </a:rPr>
              <a:t>", &amp;n, &amp;m);</a:t>
            </a:r>
            <a:endParaRPr lang="en-US" altLang="zh-CN"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000000"/>
                </a:solidFill>
                <a:latin typeface="Consolas" panose="020B0609020204030204" pitchFamily="49" charset="0"/>
              </a:rPr>
              <a:t>     input( dragon, n );</a:t>
            </a:r>
            <a:endParaRPr lang="en-US" altLang="zh-CN"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000000"/>
                </a:solidFill>
                <a:latin typeface="Consolas" panose="020B0609020204030204" pitchFamily="49" charset="0"/>
              </a:rPr>
              <a:t>     input( cavalier, m );</a:t>
            </a:r>
            <a:endParaRPr lang="en-US" altLang="zh-CN"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000000"/>
                </a:solidFill>
                <a:latin typeface="Consolas" panose="020B0609020204030204" pitchFamily="49" charset="0"/>
              </a:rPr>
              <a:t>     sort( dragon, n );</a:t>
            </a:r>
            <a:endParaRPr lang="en-US" altLang="zh-CN" sz="2800" b="0" dirty="0">
              <a:solidFill>
                <a:srgbClr val="000000"/>
              </a:solidFill>
              <a:latin typeface="Consolas" panose="020B0609020204030204" pitchFamily="49" charset="0"/>
            </a:endParaRPr>
          </a:p>
          <a:p>
            <a:pPr marL="342900" indent="-342900" eaLnBrk="1" fontAlgn="auto" hangingPunct="1">
              <a:lnSpc>
                <a:spcPct val="95000"/>
              </a:lnSpc>
              <a:spcBef>
                <a:spcPts val="0"/>
              </a:spcBef>
              <a:spcAft>
                <a:spcPts val="0"/>
              </a:spcAft>
              <a:buClr>
                <a:srgbClr val="FFFF00"/>
              </a:buClr>
              <a:buSzPct val="70000"/>
              <a:defRPr/>
            </a:pPr>
            <a:r>
              <a:rPr lang="en-US" altLang="zh-CN" sz="2800" b="0" dirty="0">
                <a:solidFill>
                  <a:srgbClr val="000000"/>
                </a:solidFill>
                <a:latin typeface="Consolas" panose="020B0609020204030204" pitchFamily="49" charset="0"/>
              </a:rPr>
              <a:t>     sort( cavalier, m );</a:t>
            </a:r>
            <a:endParaRPr lang="zh-CN" altLang="en-US" sz="2800" b="0" dirty="0">
              <a:solidFill>
                <a:srgbClr val="000000"/>
              </a:solidFill>
              <a:latin typeface="Consolas" panose="020B0609020204030204"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22556B0-BD39-4958-A2E8-A1E73330DAB1}" type="slidenum">
              <a:rPr lang="zh-CN" altLang="en-US" b="0">
                <a:solidFill>
                  <a:srgbClr val="000000"/>
                </a:solidFill>
              </a:rPr>
            </a:fld>
            <a:endParaRPr lang="zh-CN" altLang="en-US" b="0">
              <a:solidFill>
                <a:srgbClr val="000000"/>
              </a:solidFill>
            </a:endParaRPr>
          </a:p>
        </p:txBody>
      </p:sp>
      <p:sp>
        <p:nvSpPr>
          <p:cNvPr id="10" name="矩形 9"/>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8.4 </a:t>
            </a:r>
            <a:r>
              <a:rPr lang="zh-CN" altLang="en-US" sz="4000" b="0" dirty="0">
                <a:solidFill>
                  <a:srgbClr val="FFFFFF"/>
                </a:solidFill>
                <a:latin typeface="Calibri" panose="020F0502020204030204"/>
                <a:ea typeface="宋体" panose="02010600030101010101" pitchFamily="2" charset="-122"/>
              </a:rPr>
              <a:t>内存动态分配</a:t>
            </a:r>
            <a:endParaRPr lang="zh-CN" altLang="en-US" sz="4000" b="0" dirty="0">
              <a:solidFill>
                <a:srgbClr val="FFFFFF"/>
              </a:solidFill>
              <a:latin typeface="Calibri" panose="020F0502020204030204"/>
              <a:ea typeface="宋体" panose="02010600030101010101" pitchFamily="2" charset="-122"/>
            </a:endParaRPr>
          </a:p>
        </p:txBody>
      </p:sp>
      <p:sp>
        <p:nvSpPr>
          <p:cNvPr id="94212" name="TextBox 1"/>
          <p:cNvSpPr txBox="1">
            <a:spLocks noChangeArrowheads="1"/>
          </p:cNvSpPr>
          <p:nvPr/>
        </p:nvSpPr>
        <p:spPr bwMode="auto">
          <a:xfrm>
            <a:off x="989136" y="1408115"/>
            <a:ext cx="78808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3200">
                <a:solidFill>
                  <a:srgbClr val="000000"/>
                </a:solidFill>
              </a:rPr>
              <a:t>使用固定宽度的数组时，可能会出现的问题是：要么在处理某些特殊情况时宽度不足，要么宽度太大造成资源浪费。</a:t>
            </a:r>
            <a:endParaRPr lang="zh-CN" altLang="en-US" sz="3200">
              <a:solidFill>
                <a:srgbClr val="000000"/>
              </a:solidFill>
            </a:endParaRPr>
          </a:p>
        </p:txBody>
      </p:sp>
      <p:sp>
        <p:nvSpPr>
          <p:cNvPr id="11" name="TextBox 10"/>
          <p:cNvSpPr txBox="1">
            <a:spLocks noChangeArrowheads="1"/>
          </p:cNvSpPr>
          <p:nvPr/>
        </p:nvSpPr>
        <p:spPr bwMode="auto">
          <a:xfrm>
            <a:off x="989136" y="4062415"/>
            <a:ext cx="78808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zh-CN" altLang="en-US" sz="3200">
                <a:solidFill>
                  <a:srgbClr val="000000"/>
                </a:solidFill>
              </a:rPr>
              <a:t>调用</a:t>
            </a:r>
            <a:r>
              <a:rPr lang="en-US" altLang="zh-CN" sz="3200">
                <a:solidFill>
                  <a:srgbClr val="000000"/>
                </a:solidFill>
              </a:rPr>
              <a:t>C</a:t>
            </a:r>
            <a:r>
              <a:rPr lang="zh-CN" altLang="en-US" sz="3200">
                <a:solidFill>
                  <a:srgbClr val="000000"/>
                </a:solidFill>
              </a:rPr>
              <a:t>标准函数</a:t>
            </a:r>
            <a:r>
              <a:rPr lang="en-US" altLang="zh-CN" sz="3200">
                <a:solidFill>
                  <a:srgbClr val="000000"/>
                </a:solidFill>
              </a:rPr>
              <a:t>malloc</a:t>
            </a:r>
            <a:r>
              <a:rPr lang="zh-CN" altLang="en-US" sz="3200">
                <a:solidFill>
                  <a:srgbClr val="000000"/>
                </a:solidFill>
              </a:rPr>
              <a:t>可以动态分配内存。</a:t>
            </a:r>
            <a:endParaRPr lang="zh-CN" altLang="en-US" sz="320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30" name="Rectangle 6"/>
          <p:cNvSpPr>
            <a:spLocks noChangeArrowheads="1"/>
          </p:cNvSpPr>
          <p:nvPr/>
        </p:nvSpPr>
        <p:spPr bwMode="auto">
          <a:xfrm>
            <a:off x="537797" y="1128713"/>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zh-CN" altLang="en-US" sz="2800">
                <a:solidFill>
                  <a:srgbClr val="800000"/>
                </a:solidFill>
                <a:latin typeface="Calibri" panose="020F0502020204030204"/>
              </a:rPr>
              <a:t>内存动态分配的格式</a:t>
            </a: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
        <p:nvSpPr>
          <p:cNvPr id="589831" name="Rectangle 7"/>
          <p:cNvSpPr>
            <a:spLocks noChangeArrowheads="1"/>
          </p:cNvSpPr>
          <p:nvPr/>
        </p:nvSpPr>
        <p:spPr bwMode="auto">
          <a:xfrm>
            <a:off x="2470640" y="1863725"/>
            <a:ext cx="5649111" cy="414344"/>
          </a:xfrm>
          <a:prstGeom prst="rect">
            <a:avLst/>
          </a:prstGeom>
          <a:noFill/>
          <a:ln>
            <a:noFill/>
          </a:ln>
        </p:spPr>
        <p:txBody>
          <a:bodyPr wrap="none">
            <a:spAutoFit/>
          </a:bodyPr>
          <a:lstStyle/>
          <a:p>
            <a:pPr eaLnBrk="1" fontAlgn="auto" hangingPunct="1">
              <a:lnSpc>
                <a:spcPct val="60000"/>
              </a:lnSpc>
              <a:spcBef>
                <a:spcPct val="20000"/>
              </a:spcBef>
              <a:spcAft>
                <a:spcPts val="0"/>
              </a:spcAft>
              <a:buClr>
                <a:srgbClr val="FFFF00"/>
              </a:buClr>
              <a:buSzPct val="70000"/>
              <a:defRPr/>
            </a:pPr>
            <a:r>
              <a:rPr kumimoji="1" lang="en-US" altLang="zh-CN" sz="3200" dirty="0">
                <a:solidFill>
                  <a:srgbClr val="0000CC"/>
                </a:solidFill>
                <a:latin typeface="Calibri" panose="020F0502020204030204"/>
                <a:ea typeface="宋体" panose="02010600030101010101" pitchFamily="2" charset="-122"/>
              </a:rPr>
              <a:t>void * </a:t>
            </a:r>
            <a:r>
              <a:rPr kumimoji="1" lang="en-US" altLang="zh-CN" sz="3200" dirty="0" err="1">
                <a:solidFill>
                  <a:srgbClr val="0000CC"/>
                </a:solidFill>
                <a:latin typeface="Calibri" panose="020F0502020204030204"/>
                <a:ea typeface="宋体" panose="02010600030101010101" pitchFamily="2" charset="-122"/>
              </a:rPr>
              <a:t>malloc</a:t>
            </a:r>
            <a:r>
              <a:rPr kumimoji="1" lang="en-US" altLang="zh-CN" sz="3200" dirty="0">
                <a:solidFill>
                  <a:srgbClr val="0000CC"/>
                </a:solidFill>
                <a:latin typeface="Calibri" panose="020F0502020204030204"/>
                <a:ea typeface="宋体" panose="02010600030101010101" pitchFamily="2" charset="-122"/>
              </a:rPr>
              <a:t> ( unsigned size )</a:t>
            </a:r>
            <a:r>
              <a:rPr kumimoji="1" lang="zh-CN" altLang="en-US" sz="3200" dirty="0">
                <a:solidFill>
                  <a:srgbClr val="0000CC"/>
                </a:solidFill>
                <a:latin typeface="Calibri" panose="020F0502020204030204"/>
                <a:ea typeface="宋体" panose="02010600030101010101" pitchFamily="2" charset="-122"/>
              </a:rPr>
              <a:t>；</a:t>
            </a:r>
            <a:endParaRPr kumimoji="1" lang="zh-CN" altLang="en-US" sz="3200" dirty="0">
              <a:solidFill>
                <a:srgbClr val="0000CC"/>
              </a:solidFill>
              <a:latin typeface="Calibri" panose="020F0502020204030204"/>
              <a:ea typeface="宋体" panose="02010600030101010101" pitchFamily="2" charset="-122"/>
            </a:endParaRPr>
          </a:p>
        </p:txBody>
      </p:sp>
      <p:sp>
        <p:nvSpPr>
          <p:cNvPr id="589832" name="Rectangle 8"/>
          <p:cNvSpPr>
            <a:spLocks noChangeArrowheads="1"/>
          </p:cNvSpPr>
          <p:nvPr/>
        </p:nvSpPr>
        <p:spPr bwMode="auto">
          <a:xfrm>
            <a:off x="813290" y="2401890"/>
            <a:ext cx="846699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buClr>
                <a:srgbClr val="FFFF00"/>
              </a:buClr>
              <a:buSzPct val="70000"/>
            </a:pPr>
            <a:r>
              <a:rPr kumimoji="1" lang="zh-CN" altLang="en-US" sz="2800">
                <a:solidFill>
                  <a:srgbClr val="006600"/>
                </a:solidFill>
              </a:rPr>
              <a:t>如果成功分配内存，</a:t>
            </a:r>
            <a:r>
              <a:rPr kumimoji="1" lang="en-US" altLang="zh-CN" sz="2800">
                <a:solidFill>
                  <a:srgbClr val="006600"/>
                </a:solidFill>
              </a:rPr>
              <a:t>malloc</a:t>
            </a:r>
            <a:r>
              <a:rPr kumimoji="1" lang="zh-CN" altLang="en-US" sz="2800">
                <a:solidFill>
                  <a:srgbClr val="006600"/>
                </a:solidFill>
              </a:rPr>
              <a:t>函数返回值是该块内存的首地址，否则，返回</a:t>
            </a:r>
            <a:r>
              <a:rPr kumimoji="1" lang="en-US" altLang="zh-CN" sz="2800" i="1">
                <a:solidFill>
                  <a:srgbClr val="006600"/>
                </a:solidFill>
              </a:rPr>
              <a:t> </a:t>
            </a:r>
            <a:r>
              <a:rPr kumimoji="1" lang="en-US" altLang="zh-CN" sz="2800"/>
              <a:t>NULL</a:t>
            </a:r>
            <a:r>
              <a:rPr kumimoji="1" lang="en-US" altLang="zh-CN" sz="2800" i="1">
                <a:solidFill>
                  <a:srgbClr val="006600"/>
                </a:solidFill>
              </a:rPr>
              <a:t>.</a:t>
            </a:r>
            <a:endParaRPr kumimoji="1" lang="en-US" altLang="zh-CN" sz="2800" i="1">
              <a:solidFill>
                <a:srgbClr val="006600"/>
              </a:solidFill>
            </a:endParaRPr>
          </a:p>
        </p:txBody>
      </p:sp>
      <p:sp>
        <p:nvSpPr>
          <p:cNvPr id="589833" name="WordArt 9"/>
          <p:cNvSpPr>
            <a:spLocks noChangeArrowheads="1" noChangeShapeType="1" noTextEdit="1"/>
          </p:cNvSpPr>
          <p:nvPr/>
        </p:nvSpPr>
        <p:spPr bwMode="auto">
          <a:xfrm>
            <a:off x="1034564" y="3692529"/>
            <a:ext cx="2021281" cy="523875"/>
          </a:xfrm>
          <a:prstGeom prst="rect">
            <a:avLst/>
          </a:prstGeom>
        </p:spPr>
        <p:txBody>
          <a:bodyPr wrap="none" fromWordArt="1">
            <a:prstTxWarp prst="textPlain">
              <a:avLst>
                <a:gd name="adj" fmla="val 50000"/>
              </a:avLst>
            </a:prstTxWarp>
          </a:bodyPr>
          <a:lstStyle/>
          <a:p>
            <a:pPr algn="ctr" eaLnBrk="1" fontAlgn="auto" hangingPunct="1">
              <a:spcBef>
                <a:spcPts val="0"/>
              </a:spcBef>
              <a:spcAft>
                <a:spcPts val="0"/>
              </a:spcAft>
              <a:defRPr/>
            </a:pPr>
            <a:r>
              <a:rPr lang="en-US" altLang="zh-CN" sz="3600" i="1" u="sng" kern="10" dirty="0">
                <a:ln w="12700">
                  <a:solidFill>
                    <a:srgbClr val="EAEAEA"/>
                  </a:solidFill>
                  <a:round/>
                </a:ln>
                <a:effectLst>
                  <a:outerShdw dist="35921" dir="2700000" sy="50000" kx="2115830" algn="bl" rotWithShape="0">
                    <a:srgbClr val="C0C0C0">
                      <a:alpha val="79999"/>
                    </a:srgbClr>
                  </a:outerShdw>
                </a:effectLst>
                <a:latin typeface="Calibri" panose="020F0502020204030204"/>
                <a:cs typeface="Times New Roman" panose="02020603050405020304"/>
              </a:rPr>
              <a:t>Example:</a:t>
            </a:r>
            <a:endParaRPr lang="zh-CN" altLang="en-US" sz="3600" i="1" u="sng" kern="10" dirty="0">
              <a:ln w="12700">
                <a:solidFill>
                  <a:srgbClr val="EAEAEA"/>
                </a:solidFill>
                <a:round/>
              </a:ln>
              <a:effectLst>
                <a:outerShdw dist="35921" dir="2700000" sy="50000" kx="2115830" algn="bl" rotWithShape="0">
                  <a:srgbClr val="C0C0C0">
                    <a:alpha val="79999"/>
                  </a:srgbClr>
                </a:outerShdw>
              </a:effectLst>
              <a:latin typeface="Calibri" panose="020F0502020204030204"/>
              <a:cs typeface="Times New Roman" panose="02020603050405020304"/>
            </a:endParaRPr>
          </a:p>
        </p:txBody>
      </p:sp>
      <p:sp>
        <p:nvSpPr>
          <p:cNvPr id="589834" name="Rectangle 10"/>
          <p:cNvSpPr>
            <a:spLocks noChangeArrowheads="1"/>
          </p:cNvSpPr>
          <p:nvPr/>
        </p:nvSpPr>
        <p:spPr bwMode="auto">
          <a:xfrm>
            <a:off x="1830267" y="4524375"/>
            <a:ext cx="6433038" cy="1816100"/>
          </a:xfrm>
          <a:prstGeom prst="rect">
            <a:avLst/>
          </a:prstGeom>
          <a:noFill/>
          <a:ln>
            <a:noFill/>
          </a:ln>
        </p:spPr>
        <p:txBody>
          <a:bodyPr>
            <a:spAutoFit/>
          </a:bodyPr>
          <a:lstStyle/>
          <a:p>
            <a:pPr eaLnBrk="1" fontAlgn="auto" hangingPunct="1">
              <a:spcBef>
                <a:spcPts val="0"/>
              </a:spcBef>
              <a:spcAft>
                <a:spcPts val="0"/>
              </a:spcAft>
              <a:defRPr/>
            </a:pPr>
            <a:r>
              <a:rPr kumimoji="1" lang="en-US" altLang="zh-CN" sz="2800" dirty="0" err="1">
                <a:solidFill>
                  <a:srgbClr val="0000CC"/>
                </a:solidFill>
                <a:latin typeface="Calibri" panose="020F0502020204030204"/>
                <a:ea typeface="宋体" panose="02010600030101010101" pitchFamily="2" charset="-122"/>
              </a:rPr>
              <a:t>int</a:t>
            </a:r>
            <a:r>
              <a:rPr kumimoji="1" lang="en-US" altLang="zh-CN" sz="2800" dirty="0">
                <a:solidFill>
                  <a:srgbClr val="0000CC"/>
                </a:solidFill>
                <a:latin typeface="Calibri" panose="020F0502020204030204"/>
                <a:ea typeface="宋体" panose="02010600030101010101" pitchFamily="2" charset="-122"/>
              </a:rPr>
              <a:t>  * p;</a:t>
            </a:r>
            <a:endParaRPr kumimoji="1" lang="en-US" altLang="zh-CN" sz="2800" dirty="0">
              <a:solidFill>
                <a:srgbClr val="0000CC"/>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en-US" altLang="zh-CN" sz="2800" dirty="0">
                <a:solidFill>
                  <a:srgbClr val="0000CC"/>
                </a:solidFill>
                <a:latin typeface="Calibri" panose="020F0502020204030204"/>
                <a:ea typeface="宋体" panose="02010600030101010101" pitchFamily="2" charset="-122"/>
              </a:rPr>
              <a:t>p = (</a:t>
            </a:r>
            <a:r>
              <a:rPr kumimoji="1" lang="en-US" altLang="zh-CN" sz="2800" dirty="0" err="1">
                <a:solidFill>
                  <a:srgbClr val="0000CC"/>
                </a:solidFill>
                <a:latin typeface="Calibri" panose="020F0502020204030204"/>
                <a:ea typeface="宋体" panose="02010600030101010101" pitchFamily="2" charset="-122"/>
              </a:rPr>
              <a:t>int</a:t>
            </a:r>
            <a:r>
              <a:rPr kumimoji="1" lang="en-US" altLang="zh-CN" sz="2800" dirty="0">
                <a:solidFill>
                  <a:srgbClr val="0000CC"/>
                </a:solidFill>
                <a:latin typeface="Calibri" panose="020F0502020204030204"/>
                <a:ea typeface="宋体" panose="02010600030101010101" pitchFamily="2" charset="-122"/>
              </a:rPr>
              <a:t> *) </a:t>
            </a:r>
            <a:r>
              <a:rPr kumimoji="1" lang="en-US" altLang="zh-CN" sz="2800" dirty="0" err="1">
                <a:solidFill>
                  <a:srgbClr val="0000CC"/>
                </a:solidFill>
                <a:latin typeface="Calibri" panose="020F0502020204030204"/>
                <a:ea typeface="宋体" panose="02010600030101010101" pitchFamily="2" charset="-122"/>
              </a:rPr>
              <a:t>malloc</a:t>
            </a:r>
            <a:r>
              <a:rPr kumimoji="1" lang="en-US" altLang="zh-CN" sz="2800" dirty="0">
                <a:solidFill>
                  <a:srgbClr val="0000CC"/>
                </a:solidFill>
                <a:latin typeface="Calibri" panose="020F0502020204030204"/>
                <a:ea typeface="宋体" panose="02010600030101010101" pitchFamily="2" charset="-122"/>
              </a:rPr>
              <a:t>( 10 * </a:t>
            </a:r>
            <a:r>
              <a:rPr kumimoji="1" lang="en-US" altLang="zh-CN" sz="2800" dirty="0" err="1">
                <a:solidFill>
                  <a:srgbClr val="0000CC"/>
                </a:solidFill>
                <a:latin typeface="Calibri" panose="020F0502020204030204"/>
                <a:ea typeface="宋体" panose="02010600030101010101" pitchFamily="2" charset="-122"/>
              </a:rPr>
              <a:t>sizeof</a:t>
            </a:r>
            <a:r>
              <a:rPr kumimoji="1" lang="en-US" altLang="zh-CN" sz="2800" dirty="0">
                <a:solidFill>
                  <a:srgbClr val="0000CC"/>
                </a:solidFill>
                <a:latin typeface="Calibri" panose="020F0502020204030204"/>
                <a:ea typeface="宋体" panose="02010600030101010101" pitchFamily="2" charset="-122"/>
              </a:rPr>
              <a:t>(</a:t>
            </a:r>
            <a:r>
              <a:rPr kumimoji="1" lang="en-US" altLang="zh-CN" sz="2800" dirty="0" err="1">
                <a:solidFill>
                  <a:srgbClr val="0000CC"/>
                </a:solidFill>
                <a:latin typeface="Calibri" panose="020F0502020204030204"/>
                <a:ea typeface="宋体" panose="02010600030101010101" pitchFamily="2" charset="-122"/>
              </a:rPr>
              <a:t>int</a:t>
            </a:r>
            <a:r>
              <a:rPr kumimoji="1" lang="en-US" altLang="zh-CN" sz="2800" dirty="0">
                <a:solidFill>
                  <a:srgbClr val="0000CC"/>
                </a:solidFill>
                <a:latin typeface="Calibri" panose="020F0502020204030204"/>
                <a:ea typeface="宋体" panose="02010600030101010101" pitchFamily="2" charset="-122"/>
              </a:rPr>
              <a:t> ) ); </a:t>
            </a:r>
            <a:endParaRPr kumimoji="1" lang="en-US" altLang="zh-CN" sz="2800" dirty="0">
              <a:solidFill>
                <a:srgbClr val="0066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en-US" altLang="zh-CN" sz="2800" dirty="0">
                <a:latin typeface="Calibri" panose="020F0502020204030204"/>
                <a:ea typeface="宋体" panose="02010600030101010101" pitchFamily="2" charset="-122"/>
              </a:rPr>
              <a:t>if (p == NULL) </a:t>
            </a:r>
            <a:endParaRPr kumimoji="1" lang="en-US" altLang="zh-CN" sz="2800" dirty="0">
              <a:latin typeface="Calibri" panose="020F0502020204030204"/>
              <a:ea typeface="宋体" panose="02010600030101010101" pitchFamily="2" charset="-122"/>
            </a:endParaRPr>
          </a:p>
          <a:p>
            <a:pPr eaLnBrk="1" fontAlgn="auto" hangingPunct="1">
              <a:spcBef>
                <a:spcPts val="0"/>
              </a:spcBef>
              <a:spcAft>
                <a:spcPts val="0"/>
              </a:spcAft>
              <a:defRPr/>
            </a:pPr>
            <a:r>
              <a:rPr kumimoji="1" lang="en-US" altLang="zh-CN" sz="2800" dirty="0">
                <a:latin typeface="Calibri" panose="020F0502020204030204"/>
                <a:ea typeface="宋体" panose="02010600030101010101" pitchFamily="2" charset="-122"/>
              </a:rPr>
              <a:t>       </a:t>
            </a:r>
            <a:r>
              <a:rPr kumimoji="1" lang="en-US" altLang="zh-CN" sz="2800" dirty="0" err="1">
                <a:latin typeface="Calibri" panose="020F0502020204030204"/>
                <a:ea typeface="宋体" panose="02010600030101010101" pitchFamily="2" charset="-122"/>
              </a:rPr>
              <a:t>printf</a:t>
            </a:r>
            <a:r>
              <a:rPr kumimoji="1" lang="en-US" altLang="zh-CN" sz="2800" dirty="0">
                <a:latin typeface="Calibri" panose="020F0502020204030204"/>
                <a:ea typeface="宋体" panose="02010600030101010101" pitchFamily="2" charset="-122"/>
              </a:rPr>
              <a:t>(“No memory available”);</a:t>
            </a:r>
            <a:endParaRPr kumimoji="1" lang="zh-CN" altLang="en-US" sz="2800" dirty="0">
              <a:solidFill>
                <a:srgbClr val="0000CC"/>
              </a:solidFill>
              <a:latin typeface="Calibri" panose="020F0502020204030204"/>
              <a:ea typeface="宋体" panose="02010600030101010101" pitchFamily="2" charset="-122"/>
            </a:endParaRPr>
          </a:p>
        </p:txBody>
      </p:sp>
      <p:sp>
        <p:nvSpPr>
          <p:cNvPr id="95239"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DDC4E49-1606-4004-98A9-483E44A25EF7}" type="slidenum">
              <a:rPr lang="zh-CN" altLang="en-US" b="0">
                <a:solidFill>
                  <a:srgbClr val="000000"/>
                </a:solidFill>
              </a:rPr>
            </a:fld>
            <a:endParaRPr lang="zh-CN" altLang="en-US" b="0">
              <a:solidFill>
                <a:srgbClr val="000000"/>
              </a:solidFill>
            </a:endParaRPr>
          </a:p>
        </p:txBody>
      </p:sp>
      <p:sp>
        <p:nvSpPr>
          <p:cNvPr id="10" name="矩形 9"/>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8.4 </a:t>
            </a:r>
            <a:r>
              <a:rPr lang="zh-CN" altLang="en-US" sz="4000" b="0" dirty="0">
                <a:solidFill>
                  <a:srgbClr val="FFFFFF"/>
                </a:solidFill>
                <a:latin typeface="Calibri" panose="020F0502020204030204"/>
                <a:ea typeface="宋体" panose="02010600030101010101" pitchFamily="2" charset="-122"/>
              </a:rPr>
              <a:t>内存动态分配</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5898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9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build="allAtOnce"/>
      <p:bldP spid="589831" grpId="0"/>
      <p:bldP spid="589832" grpId="0"/>
      <p:bldP spid="58983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838200" y="673102"/>
            <a:ext cx="8229600" cy="4525963"/>
          </a:xfrm>
        </p:spPr>
        <p:txBody>
          <a:bodyPr/>
          <a:lstStyle/>
          <a:p>
            <a:pPr marL="358775" indent="-358775" algn="just">
              <a:lnSpc>
                <a:spcPts val="4000"/>
              </a:lnSpc>
              <a:spcBef>
                <a:spcPts val="1200"/>
              </a:spcBef>
            </a:pPr>
            <a:r>
              <a:rPr lang="zh-CN" altLang="en-US" b="1" dirty="0">
                <a:solidFill>
                  <a:srgbClr val="0000FF"/>
                </a:solidFill>
              </a:rPr>
              <a:t>申请内存函数 (</a:t>
            </a:r>
            <a:r>
              <a:rPr lang="en-US" altLang="zh-CN" b="1" dirty="0" err="1">
                <a:solidFill>
                  <a:srgbClr val="0000FF"/>
                </a:solidFill>
              </a:rPr>
              <a:t>malloc</a:t>
            </a:r>
            <a:r>
              <a:rPr lang="en-US" altLang="zh-CN" b="1" dirty="0">
                <a:solidFill>
                  <a:srgbClr val="0000FF"/>
                </a:solidFill>
              </a:rPr>
              <a:t>)</a:t>
            </a:r>
            <a:endParaRPr lang="en-US" altLang="zh-CN" b="1" dirty="0">
              <a:solidFill>
                <a:srgbClr val="0000FF"/>
              </a:solidFill>
            </a:endParaRPr>
          </a:p>
          <a:p>
            <a:pPr marL="358775" indent="-358775" algn="ctr">
              <a:lnSpc>
                <a:spcPts val="4000"/>
              </a:lnSpc>
              <a:spcBef>
                <a:spcPts val="1200"/>
              </a:spcBef>
              <a:buNone/>
            </a:pPr>
            <a:r>
              <a:rPr lang="en-US" altLang="zh-CN" b="1" dirty="0"/>
              <a:t>void</a:t>
            </a:r>
            <a:r>
              <a:rPr lang="en-US" altLang="zh-CN" b="1" dirty="0">
                <a:solidFill>
                  <a:srgbClr val="00FFFF"/>
                </a:solidFill>
              </a:rPr>
              <a:t> </a:t>
            </a:r>
            <a:r>
              <a:rPr lang="en-US" altLang="zh-CN" b="1" dirty="0"/>
              <a:t>* </a:t>
            </a:r>
            <a:r>
              <a:rPr lang="en-US" altLang="zh-CN" b="1" dirty="0" err="1"/>
              <a:t>malloc</a:t>
            </a:r>
            <a:r>
              <a:rPr lang="en-US" altLang="zh-CN" b="1" dirty="0"/>
              <a:t> ( unsigned size )</a:t>
            </a:r>
            <a:endParaRPr lang="en-US" altLang="zh-CN" b="1" dirty="0"/>
          </a:p>
          <a:p>
            <a:pPr marL="358775" indent="-358775" algn="just">
              <a:lnSpc>
                <a:spcPts val="4000"/>
              </a:lnSpc>
              <a:spcBef>
                <a:spcPts val="1200"/>
              </a:spcBef>
              <a:buNone/>
            </a:pPr>
            <a:r>
              <a:rPr lang="zh-CN" altLang="en-US" b="1" dirty="0">
                <a:solidFill>
                  <a:srgbClr val="0000FF"/>
                </a:solidFill>
              </a:rPr>
              <a:t>功能：</a:t>
            </a:r>
            <a:r>
              <a:rPr lang="zh-CN" altLang="en-US" b="1" dirty="0"/>
              <a:t>申请长度为</a:t>
            </a:r>
            <a:r>
              <a:rPr lang="en-US" altLang="zh-CN" b="1" dirty="0"/>
              <a:t>size</a:t>
            </a:r>
            <a:r>
              <a:rPr lang="zh-CN" altLang="en-US" b="1" dirty="0"/>
              <a:t>字节的内存区。若申请成功，函数返回所分配的内存区首字节的地址，即指向该内存区域的指针；若申请失败，函数返回 </a:t>
            </a:r>
            <a:r>
              <a:rPr lang="en-US" altLang="zh-CN" b="1" dirty="0"/>
              <a:t>NULL</a:t>
            </a:r>
            <a:r>
              <a:rPr lang="zh-CN" altLang="en-US" b="1" dirty="0"/>
              <a:t>。</a:t>
            </a:r>
            <a:endParaRPr lang="zh-CN" altLang="en-US" b="1" dirty="0"/>
          </a:p>
          <a:p>
            <a:pPr marL="358775" indent="-358775" algn="just">
              <a:lnSpc>
                <a:spcPts val="4000"/>
              </a:lnSpc>
              <a:spcBef>
                <a:spcPts val="1200"/>
              </a:spcBef>
              <a:buNone/>
            </a:pPr>
            <a:r>
              <a:rPr lang="zh-CN" altLang="en-US" b="1" dirty="0">
                <a:solidFill>
                  <a:srgbClr val="0000FF"/>
                </a:solidFill>
              </a:rPr>
              <a:t>说明：</a:t>
            </a:r>
            <a:r>
              <a:rPr lang="zh-CN" altLang="en-US" b="1" dirty="0"/>
              <a:t>函数</a:t>
            </a:r>
            <a:r>
              <a:rPr lang="en-US" altLang="zh-CN" b="1" dirty="0" err="1"/>
              <a:t>malloc</a:t>
            </a:r>
            <a:r>
              <a:rPr lang="zh-CN" altLang="en-US" b="1" dirty="0"/>
              <a:t>的返回值为指向 </a:t>
            </a:r>
            <a:r>
              <a:rPr lang="en-US" altLang="zh-CN" b="1" dirty="0"/>
              <a:t>void </a:t>
            </a:r>
            <a:r>
              <a:rPr lang="zh-CN" altLang="en-US" b="1" dirty="0"/>
              <a:t>类型的指针，是</a:t>
            </a:r>
            <a:r>
              <a:rPr lang="zh-CN" altLang="en-US" b="1" dirty="0">
                <a:solidFill>
                  <a:srgbClr val="FF0000"/>
                </a:solidFill>
              </a:rPr>
              <a:t>通用指针类型</a:t>
            </a:r>
            <a:r>
              <a:rPr lang="zh-CN" altLang="en-US" b="1" dirty="0"/>
              <a:t>。在实际申请内存空间时，要按照实际指针所指对象的类型进行</a:t>
            </a:r>
            <a:r>
              <a:rPr lang="zh-CN" altLang="en-US" b="1" dirty="0">
                <a:solidFill>
                  <a:srgbClr val="FF0000"/>
                </a:solidFill>
              </a:rPr>
              <a:t>强制类型转换</a:t>
            </a:r>
            <a:r>
              <a:rPr lang="zh-CN" altLang="en-US" b="1" dirty="0"/>
              <a:t>。</a:t>
            </a:r>
            <a:endParaRPr lang="zh-CN" altLang="en-US" b="1" dirty="0"/>
          </a:p>
        </p:txBody>
      </p:sp>
      <p:sp>
        <p:nvSpPr>
          <p:cNvPr id="96259"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D217D12D-4830-4613-97D7-F7EE89826DF3}" type="slidenum">
              <a:rPr lang="zh-CN" altLang="en-US" b="0">
                <a:solidFill>
                  <a:srgbClr val="000000"/>
                </a:solidFill>
              </a:rPr>
            </a:fld>
            <a:endParaRPr lang="zh-CN" altLang="en-US" b="0">
              <a:solidFill>
                <a:srgbClr val="0000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75"/>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75"/>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75"/>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75"/>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03" name="Rectangle 3"/>
          <p:cNvSpPr>
            <a:spLocks noGrp="1" noChangeArrowheads="1"/>
          </p:cNvSpPr>
          <p:nvPr>
            <p:ph idx="1"/>
          </p:nvPr>
        </p:nvSpPr>
        <p:spPr>
          <a:xfrm>
            <a:off x="571500" y="658813"/>
            <a:ext cx="8678008" cy="3822700"/>
          </a:xfrm>
        </p:spPr>
        <p:txBody>
          <a:bodyPr/>
          <a:lstStyle/>
          <a:p>
            <a:pPr marL="358775" indent="-358775" algn="just">
              <a:lnSpc>
                <a:spcPts val="4200"/>
              </a:lnSpc>
              <a:spcBef>
                <a:spcPts val="1200"/>
              </a:spcBef>
            </a:pPr>
            <a:r>
              <a:rPr lang="zh-CN" altLang="en-US" b="1" dirty="0">
                <a:solidFill>
                  <a:srgbClr val="0000FF"/>
                </a:solidFill>
              </a:rPr>
              <a:t>申请内存函数 (</a:t>
            </a:r>
            <a:r>
              <a:rPr lang="en-US" altLang="zh-CN" b="1" dirty="0" err="1">
                <a:solidFill>
                  <a:srgbClr val="0000FF"/>
                </a:solidFill>
              </a:rPr>
              <a:t>malloc</a:t>
            </a:r>
            <a:r>
              <a:rPr lang="en-US" altLang="zh-CN" b="1" dirty="0">
                <a:solidFill>
                  <a:srgbClr val="0000FF"/>
                </a:solidFill>
              </a:rPr>
              <a:t>)</a:t>
            </a:r>
            <a:endParaRPr lang="en-US" altLang="zh-CN" b="1" dirty="0">
              <a:solidFill>
                <a:srgbClr val="0000FF"/>
              </a:solidFill>
            </a:endParaRPr>
          </a:p>
          <a:p>
            <a:pPr marL="358775" indent="-358775" algn="just">
              <a:lnSpc>
                <a:spcPts val="4200"/>
              </a:lnSpc>
              <a:spcBef>
                <a:spcPts val="1200"/>
              </a:spcBef>
              <a:buNone/>
            </a:pPr>
            <a:r>
              <a:rPr lang="en-US" altLang="zh-CN" b="1" dirty="0">
                <a:solidFill>
                  <a:srgbClr val="0000FF"/>
                </a:solidFill>
              </a:rPr>
              <a:t>	</a:t>
            </a:r>
            <a:r>
              <a:rPr lang="zh-CN" altLang="en-US" b="1" dirty="0">
                <a:solidFill>
                  <a:srgbClr val="0000FF"/>
                </a:solidFill>
              </a:rPr>
              <a:t>实例：</a:t>
            </a:r>
            <a:r>
              <a:rPr lang="zh-CN" altLang="en-US" b="1" dirty="0"/>
              <a:t>要申请1个长度为10的整型数空间，用指针ｐ指向这段空间的首地址，则可使用下列语句动态申请内存空间。</a:t>
            </a:r>
            <a:endParaRPr lang="zh-CN" altLang="en-US" b="1" dirty="0"/>
          </a:p>
          <a:p>
            <a:pPr marL="358775" indent="-358775" algn="just">
              <a:lnSpc>
                <a:spcPts val="4200"/>
              </a:lnSpc>
              <a:spcBef>
                <a:spcPts val="1200"/>
              </a:spcBef>
              <a:buNone/>
            </a:pPr>
            <a:r>
              <a:rPr lang="zh-CN" altLang="en-US" b="1" dirty="0"/>
              <a:t>                  </a:t>
            </a:r>
            <a:r>
              <a:rPr lang="en-US" altLang="zh-CN" b="1" dirty="0" err="1"/>
              <a:t>int</a:t>
            </a:r>
            <a:r>
              <a:rPr lang="en-US" altLang="zh-CN" b="1" dirty="0"/>
              <a:t>  * p;</a:t>
            </a:r>
            <a:endParaRPr lang="en-US" altLang="zh-CN" b="1" dirty="0"/>
          </a:p>
          <a:p>
            <a:pPr marL="358775" indent="-358775" algn="just">
              <a:lnSpc>
                <a:spcPts val="4200"/>
              </a:lnSpc>
              <a:spcBef>
                <a:spcPts val="1200"/>
              </a:spcBef>
              <a:buNone/>
            </a:pPr>
            <a:r>
              <a:rPr lang="en-US" altLang="zh-CN" b="1" dirty="0"/>
              <a:t>                  p = </a:t>
            </a:r>
            <a:r>
              <a:rPr lang="en-US" altLang="zh-CN" b="1" dirty="0">
                <a:solidFill>
                  <a:srgbClr val="FF0000"/>
                </a:solidFill>
              </a:rPr>
              <a:t>(</a:t>
            </a:r>
            <a:r>
              <a:rPr lang="en-US" altLang="zh-CN" b="1" dirty="0" err="1">
                <a:solidFill>
                  <a:srgbClr val="FF0000"/>
                </a:solidFill>
              </a:rPr>
              <a:t>int</a:t>
            </a:r>
            <a:r>
              <a:rPr lang="en-US" altLang="zh-CN" b="1" dirty="0">
                <a:solidFill>
                  <a:srgbClr val="FF0000"/>
                </a:solidFill>
              </a:rPr>
              <a:t> *)</a:t>
            </a:r>
            <a:r>
              <a:rPr lang="en-US" altLang="zh-CN" b="1" dirty="0" err="1"/>
              <a:t>malloc</a:t>
            </a:r>
            <a:r>
              <a:rPr lang="en-US" altLang="zh-CN" b="1" dirty="0"/>
              <a:t>( 10*</a:t>
            </a:r>
            <a:r>
              <a:rPr lang="en-US" altLang="zh-CN" b="1" dirty="0" err="1">
                <a:solidFill>
                  <a:srgbClr val="0000FF"/>
                </a:solidFill>
              </a:rPr>
              <a:t>sizeof</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a:t>
            </a:r>
            <a:r>
              <a:rPr lang="en-US" altLang="zh-CN" b="1" dirty="0"/>
              <a:t> );</a:t>
            </a:r>
            <a:endParaRPr lang="zh-CN" altLang="en-US" b="1" dirty="0"/>
          </a:p>
        </p:txBody>
      </p:sp>
      <p:sp>
        <p:nvSpPr>
          <p:cNvPr id="9728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8887F2F4-28DC-466B-A212-4D8C2A18AC63}" type="slidenum">
              <a:rPr lang="zh-CN" altLang="en-US" b="0">
                <a:solidFill>
                  <a:srgbClr val="000000"/>
                </a:solidFill>
              </a:rPr>
            </a:fld>
            <a:endParaRPr lang="zh-CN" altLang="en-US" b="0">
              <a:solidFill>
                <a:srgbClr val="000000"/>
              </a:solidFill>
            </a:endParaRPr>
          </a:p>
        </p:txBody>
      </p:sp>
      <p:sp>
        <p:nvSpPr>
          <p:cNvPr id="4" name="椭圆形标注 3"/>
          <p:cNvSpPr/>
          <p:nvPr/>
        </p:nvSpPr>
        <p:spPr>
          <a:xfrm>
            <a:off x="1499090" y="4906963"/>
            <a:ext cx="2264019" cy="1117600"/>
          </a:xfrm>
          <a:prstGeom prst="wedgeEllipseCallout">
            <a:avLst>
              <a:gd name="adj1" fmla="val 21449"/>
              <a:gd name="adj2" fmla="val -105674"/>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solidFill>
                  <a:srgbClr val="000000"/>
                </a:solidFill>
                <a:latin typeface="宋体" panose="02010600030101010101" pitchFamily="2" charset="-122"/>
                <a:ea typeface="宋体" panose="02010600030101010101" pitchFamily="2" charset="-122"/>
              </a:rPr>
              <a:t>强制类型转换</a:t>
            </a:r>
            <a:endParaRPr lang="zh-CN" altLang="en-US" sz="2800" dirty="0">
              <a:solidFill>
                <a:srgbClr val="000000"/>
              </a:solidFill>
              <a:latin typeface="Calibri" panose="020F0502020204030204"/>
              <a:ea typeface="宋体" panose="02010600030101010101" pitchFamily="2" charset="-122"/>
            </a:endParaRPr>
          </a:p>
        </p:txBody>
      </p:sp>
      <p:sp>
        <p:nvSpPr>
          <p:cNvPr id="5" name="椭圆形标注 4"/>
          <p:cNvSpPr/>
          <p:nvPr/>
        </p:nvSpPr>
        <p:spPr>
          <a:xfrm>
            <a:off x="4851890" y="4906963"/>
            <a:ext cx="3540369" cy="1117600"/>
          </a:xfrm>
          <a:prstGeom prst="wedgeEllipseCallout">
            <a:avLst>
              <a:gd name="adj1" fmla="val -8261"/>
              <a:gd name="adj2" fmla="val -10294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solidFill>
                  <a:srgbClr val="000000"/>
                </a:solidFill>
                <a:latin typeface="宋体" panose="02010600030101010101" pitchFamily="2" charset="-122"/>
                <a:ea typeface="宋体" panose="02010600030101010101" pitchFamily="2" charset="-122"/>
              </a:rPr>
              <a:t>计算指定对象占用的字节数</a:t>
            </a:r>
            <a:endParaRPr lang="zh-CN" altLang="en-US" sz="2800" dirty="0">
              <a:solidFill>
                <a:srgbClr val="000000"/>
              </a:solidFill>
              <a:latin typeface="Calibri" panose="020F0502020204030204"/>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p:bldP spid="4" grpId="0" animBg="1"/>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857250" y="1346202"/>
            <a:ext cx="8229600" cy="4525963"/>
          </a:xfrm>
        </p:spPr>
        <p:txBody>
          <a:bodyPr/>
          <a:lstStyle/>
          <a:p>
            <a:pPr marL="358775" indent="-358775" algn="just">
              <a:lnSpc>
                <a:spcPts val="4500"/>
              </a:lnSpc>
              <a:spcBef>
                <a:spcPts val="1200"/>
              </a:spcBef>
            </a:pPr>
            <a:r>
              <a:rPr lang="zh-CN" altLang="en-US" b="1"/>
              <a:t>释放内存的格式</a:t>
            </a:r>
            <a:endParaRPr lang="en-US" altLang="zh-CN" b="1"/>
          </a:p>
          <a:p>
            <a:pPr marL="358775" indent="-358775" algn="ctr">
              <a:lnSpc>
                <a:spcPts val="4500"/>
              </a:lnSpc>
              <a:spcBef>
                <a:spcPts val="1200"/>
              </a:spcBef>
              <a:buNone/>
            </a:pPr>
            <a:r>
              <a:rPr lang="en-US" altLang="zh-CN" b="1">
                <a:solidFill>
                  <a:srgbClr val="0000CC"/>
                </a:solidFill>
              </a:rPr>
              <a:t>void free( void * p )</a:t>
            </a:r>
            <a:endParaRPr lang="en-US" altLang="zh-CN" b="1">
              <a:solidFill>
                <a:srgbClr val="0000CC"/>
              </a:solidFill>
            </a:endParaRPr>
          </a:p>
          <a:p>
            <a:pPr marL="358775" indent="-358775" algn="just">
              <a:lnSpc>
                <a:spcPts val="4500"/>
              </a:lnSpc>
              <a:spcBef>
                <a:spcPts val="1200"/>
              </a:spcBef>
              <a:buNone/>
            </a:pPr>
            <a:r>
              <a:rPr lang="zh-CN" altLang="en-US" b="1">
                <a:solidFill>
                  <a:srgbClr val="0000FF"/>
                </a:solidFill>
              </a:rPr>
              <a:t>功能：</a:t>
            </a:r>
            <a:r>
              <a:rPr lang="zh-CN" altLang="en-US" b="1"/>
              <a:t>释放 </a:t>
            </a:r>
            <a:r>
              <a:rPr lang="en-US" altLang="zh-CN" b="1"/>
              <a:t>p </a:t>
            </a:r>
            <a:r>
              <a:rPr lang="zh-CN" altLang="en-US" b="1"/>
              <a:t>所指的内存空间。</a:t>
            </a:r>
            <a:endParaRPr lang="en-US" altLang="zh-CN" b="1"/>
          </a:p>
          <a:p>
            <a:pPr marL="358775" indent="-358775" algn="just">
              <a:lnSpc>
                <a:spcPts val="4500"/>
              </a:lnSpc>
              <a:spcBef>
                <a:spcPts val="1200"/>
              </a:spcBef>
              <a:buNone/>
            </a:pPr>
            <a:r>
              <a:rPr lang="en-US" altLang="zh-CN" b="1"/>
              <a:t>	p </a:t>
            </a:r>
            <a:r>
              <a:rPr lang="zh-CN" altLang="en-US" b="1"/>
              <a:t>所指的内存空间必须是用函数 </a:t>
            </a:r>
            <a:r>
              <a:rPr lang="en-US" altLang="zh-CN" b="1">
                <a:solidFill>
                  <a:srgbClr val="0000FF"/>
                </a:solidFill>
              </a:rPr>
              <a:t>malloc </a:t>
            </a:r>
            <a:r>
              <a:rPr lang="zh-CN" altLang="en-US" b="1"/>
              <a:t>申请的内存空间，若调用时使用其它指针，可能会产生不可预测的错误。</a:t>
            </a:r>
            <a:endParaRPr lang="zh-CN" altLang="en-US" b="1">
              <a:hlinkClick r:id="rId1" action="ppaction://program"/>
            </a:endParaRPr>
          </a:p>
        </p:txBody>
      </p:sp>
      <p:sp>
        <p:nvSpPr>
          <p:cNvPr id="98307"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20F1357-DB8F-4BFB-B592-85D1DAE9A2DB}" type="slidenum">
              <a:rPr lang="zh-CN" altLang="en-US" b="0">
                <a:solidFill>
                  <a:srgbClr val="000000"/>
                </a:solidFill>
              </a:rPr>
            </a:fld>
            <a:endParaRPr lang="zh-CN" altLang="en-US" b="0">
              <a:solidFill>
                <a:srgbClr val="000000"/>
              </a:solidFill>
            </a:endParaRPr>
          </a:p>
        </p:txBody>
      </p:sp>
      <p:sp>
        <p:nvSpPr>
          <p:cNvPr id="98308" name="Rectangle 5"/>
          <p:cNvSpPr>
            <a:spLocks noChangeArrowheads="1"/>
          </p:cNvSpPr>
          <p:nvPr/>
        </p:nvSpPr>
        <p:spPr bwMode="auto">
          <a:xfrm>
            <a:off x="537797" y="877888"/>
            <a:ext cx="6978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FF0000"/>
              </a:buClr>
              <a:buFont typeface="Wingdings" panose="05000000000000000000" pitchFamily="2" charset="2"/>
              <a:buChar char="&amp;"/>
            </a:pPr>
            <a:r>
              <a:rPr lang="en-US" altLang="zh-CN" sz="2800">
                <a:solidFill>
                  <a:srgbClr val="800000"/>
                </a:solidFill>
                <a:latin typeface="Calibri" panose="020F0502020204030204"/>
              </a:rPr>
              <a:t> </a:t>
            </a:r>
            <a:r>
              <a:rPr lang="zh-CN" altLang="en-US" sz="2800">
                <a:solidFill>
                  <a:srgbClr val="800000"/>
                </a:solidFill>
                <a:latin typeface="Calibri" panose="020F0502020204030204"/>
              </a:rPr>
              <a:t>释放内存</a:t>
            </a:r>
            <a:endParaRPr lang="en-US" altLang="zh-CN" sz="2800">
              <a:solidFill>
                <a:srgbClr val="0000CC"/>
              </a:solidFill>
            </a:endParaRPr>
          </a:p>
          <a:p>
            <a:pPr marL="342900" indent="-342900" eaLnBrk="1" fontAlgn="auto" hangingPunct="1">
              <a:spcBef>
                <a:spcPct val="20000"/>
              </a:spcBef>
              <a:spcAft>
                <a:spcPts val="0"/>
              </a:spcAft>
            </a:pPr>
            <a:r>
              <a:rPr lang="en-US" altLang="zh-CN" sz="2800">
                <a:solidFill>
                  <a:srgbClr val="000000"/>
                </a:solidFill>
                <a:latin typeface="Calibri" panose="020F0502020204030204"/>
              </a:rPr>
              <a:t>       </a:t>
            </a:r>
            <a:endParaRPr lang="en-US" altLang="zh-CN" sz="2800">
              <a:solidFill>
                <a:srgbClr val="000000"/>
              </a:solidFill>
              <a:latin typeface="Calibri" panose="020F0502020204030204"/>
            </a:endParaRPr>
          </a:p>
        </p:txBody>
      </p:sp>
      <p:sp>
        <p:nvSpPr>
          <p:cNvPr id="7" name="矩形 6"/>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8.4 </a:t>
            </a:r>
            <a:r>
              <a:rPr lang="zh-CN" altLang="en-US" sz="4000" b="0" dirty="0">
                <a:solidFill>
                  <a:srgbClr val="FFFFFF"/>
                </a:solidFill>
                <a:latin typeface="Calibri" panose="020F0502020204030204"/>
                <a:ea typeface="宋体" panose="02010600030101010101" pitchFamily="2" charset="-122"/>
              </a:rPr>
              <a:t>内存动态分配</a:t>
            </a:r>
            <a:endParaRPr lang="zh-CN" altLang="en-US" sz="4000" b="0" dirty="0">
              <a:solidFill>
                <a:srgbClr val="FFFFFF"/>
              </a:solidFill>
              <a:latin typeface="Calibri" panose="020F0502020204030204"/>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75"/>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75"/>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75"/>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75"/>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638B3627-218D-4334-8BC3-E177F538612A}" type="slidenum">
              <a:rPr lang="zh-CN" altLang="en-US" b="0">
                <a:solidFill>
                  <a:srgbClr val="000000"/>
                </a:solidFill>
              </a:rPr>
            </a:fld>
            <a:endParaRPr lang="zh-CN" altLang="en-US" b="0">
              <a:solidFill>
                <a:srgbClr val="000000"/>
              </a:solidFill>
            </a:endParaRPr>
          </a:p>
        </p:txBody>
      </p:sp>
      <p:sp>
        <p:nvSpPr>
          <p:cNvPr id="99331" name="矩形 2"/>
          <p:cNvSpPr>
            <a:spLocks noChangeArrowheads="1"/>
          </p:cNvSpPr>
          <p:nvPr/>
        </p:nvSpPr>
        <p:spPr bwMode="auto">
          <a:xfrm>
            <a:off x="381001" y="6350"/>
            <a:ext cx="9468544" cy="709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pPr>
            <a:r>
              <a:rPr lang="en-US" altLang="zh-CN" sz="2800" b="0" dirty="0">
                <a:solidFill>
                  <a:srgbClr val="000000"/>
                </a:solidFill>
                <a:latin typeface="Calibri" panose="020F0502020204030204"/>
              </a:rPr>
              <a:t>#include &lt;</a:t>
            </a:r>
            <a:r>
              <a:rPr lang="en-US" altLang="zh-CN" sz="2800" b="0" dirty="0" err="1">
                <a:solidFill>
                  <a:srgbClr val="000000"/>
                </a:solidFill>
                <a:latin typeface="Calibri" panose="020F0502020204030204"/>
              </a:rPr>
              <a:t>stdio.h</a:t>
            </a:r>
            <a:r>
              <a:rPr lang="en-US" altLang="zh-CN" sz="2800" b="0" dirty="0">
                <a:solidFill>
                  <a:srgbClr val="000000"/>
                </a:solidFill>
                <a:latin typeface="Calibri" panose="020F0502020204030204"/>
              </a:rPr>
              <a:t>&gt;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#include &lt;</a:t>
            </a:r>
            <a:r>
              <a:rPr lang="en-US" altLang="zh-CN" sz="2800" b="0" dirty="0" err="1">
                <a:solidFill>
                  <a:srgbClr val="000000"/>
                </a:solidFill>
                <a:latin typeface="Calibri" panose="020F0502020204030204"/>
              </a:rPr>
              <a:t>stdlib.h</a:t>
            </a:r>
            <a:r>
              <a:rPr lang="en-US" altLang="zh-CN" sz="2800" b="0" dirty="0">
                <a:solidFill>
                  <a:srgbClr val="000000"/>
                </a:solidFill>
                <a:latin typeface="Calibri" panose="020F0502020204030204"/>
              </a:rPr>
              <a:t>&gt;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#include &lt;</a:t>
            </a:r>
            <a:r>
              <a:rPr lang="en-US" altLang="zh-CN" sz="2800" b="0" dirty="0" err="1">
                <a:solidFill>
                  <a:srgbClr val="000000"/>
                </a:solidFill>
                <a:latin typeface="Calibri" panose="020F0502020204030204"/>
              </a:rPr>
              <a:t>string.h</a:t>
            </a:r>
            <a:r>
              <a:rPr lang="en-US" altLang="zh-CN" sz="2800" b="0" dirty="0">
                <a:solidFill>
                  <a:srgbClr val="000000"/>
                </a:solidFill>
                <a:latin typeface="Calibri" panose="020F0502020204030204"/>
              </a:rPr>
              <a:t>.&gt;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err="1">
                <a:solidFill>
                  <a:srgbClr val="000000"/>
                </a:solidFill>
                <a:latin typeface="Calibri" panose="020F0502020204030204"/>
              </a:rPr>
              <a:t>int</a:t>
            </a:r>
            <a:r>
              <a:rPr lang="en-US" altLang="zh-CN" sz="2800" b="0" dirty="0">
                <a:solidFill>
                  <a:srgbClr val="000000"/>
                </a:solidFill>
                <a:latin typeface="Calibri" panose="020F0502020204030204"/>
              </a:rPr>
              <a:t> main()</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char </a:t>
            </a:r>
            <a:r>
              <a:rPr lang="en-US" altLang="zh-CN" sz="2800" b="0" dirty="0" err="1">
                <a:solidFill>
                  <a:srgbClr val="000000"/>
                </a:solidFill>
                <a:latin typeface="Calibri" panose="020F0502020204030204"/>
              </a:rPr>
              <a:t>src</a:t>
            </a:r>
            <a:r>
              <a:rPr lang="en-US" altLang="zh-CN" sz="2800" b="0" dirty="0">
                <a:solidFill>
                  <a:srgbClr val="000000"/>
                </a:solidFill>
                <a:latin typeface="Calibri" panose="020F0502020204030204"/>
              </a:rPr>
              <a:t>[100] = "Hello world!";</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char *</a:t>
            </a:r>
            <a:r>
              <a:rPr lang="en-US" altLang="zh-CN" sz="2800" b="0" dirty="0" err="1">
                <a:solidFill>
                  <a:srgbClr val="000000"/>
                </a:solidFill>
                <a:latin typeface="Calibri" panose="020F0502020204030204"/>
              </a:rPr>
              <a:t>dest</a:t>
            </a:r>
            <a:r>
              <a:rPr lang="en-US" altLang="zh-CN" sz="2800" b="0" dirty="0">
                <a:solidFill>
                  <a:srgbClr val="000000"/>
                </a:solidFill>
                <a:latin typeface="Calibri" panose="020F0502020204030204"/>
              </a:rPr>
              <a: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a:t>
            </a:r>
            <a:r>
              <a:rPr lang="en-US" altLang="zh-CN" sz="2800" b="0" dirty="0" err="1">
                <a:solidFill>
                  <a:srgbClr val="0E0EFC"/>
                </a:solidFill>
                <a:latin typeface="Calibri" panose="020F0502020204030204"/>
              </a:rPr>
              <a:t>dest</a:t>
            </a:r>
            <a:r>
              <a:rPr lang="en-US" altLang="zh-CN" sz="2800" b="0" dirty="0">
                <a:solidFill>
                  <a:srgbClr val="0E0EFC"/>
                </a:solidFill>
                <a:latin typeface="Calibri" panose="020F0502020204030204"/>
              </a:rPr>
              <a:t> =(char *)</a:t>
            </a:r>
            <a:r>
              <a:rPr lang="en-US" altLang="zh-CN" sz="2800" b="0" dirty="0" err="1">
                <a:solidFill>
                  <a:srgbClr val="0E0EFC"/>
                </a:solidFill>
                <a:latin typeface="Calibri" panose="020F0502020204030204"/>
              </a:rPr>
              <a:t>malloc</a:t>
            </a:r>
            <a:r>
              <a:rPr lang="en-US" altLang="zh-CN" sz="2800" b="0" dirty="0">
                <a:solidFill>
                  <a:srgbClr val="0E0EFC"/>
                </a:solidFill>
                <a:latin typeface="Calibri" panose="020F0502020204030204"/>
              </a:rPr>
              <a:t>(</a:t>
            </a:r>
            <a:r>
              <a:rPr lang="en-US" altLang="zh-CN" sz="2800" b="0" dirty="0" err="1">
                <a:solidFill>
                  <a:srgbClr val="0E0EFC"/>
                </a:solidFill>
                <a:latin typeface="Calibri" panose="020F0502020204030204"/>
              </a:rPr>
              <a:t>sizeof</a:t>
            </a:r>
            <a:r>
              <a:rPr lang="en-US" altLang="zh-CN" sz="2800" b="0" dirty="0">
                <a:solidFill>
                  <a:srgbClr val="0E0EFC"/>
                </a:solidFill>
                <a:latin typeface="Calibri" panose="020F0502020204030204"/>
              </a:rPr>
              <a:t>(char) *(</a:t>
            </a:r>
            <a:r>
              <a:rPr lang="en-US" altLang="zh-CN" sz="2800" b="0" dirty="0" err="1">
                <a:solidFill>
                  <a:srgbClr val="0E0EFC"/>
                </a:solidFill>
                <a:latin typeface="Calibri" panose="020F0502020204030204"/>
              </a:rPr>
              <a:t>strlen</a:t>
            </a:r>
            <a:r>
              <a:rPr lang="en-US" altLang="zh-CN" sz="2800" b="0" dirty="0">
                <a:solidFill>
                  <a:srgbClr val="0E0EFC"/>
                </a:solidFill>
                <a:latin typeface="Calibri" panose="020F0502020204030204"/>
              </a:rPr>
              <a:t>(</a:t>
            </a:r>
            <a:r>
              <a:rPr lang="en-US" altLang="zh-CN" sz="2800" b="0" dirty="0" err="1">
                <a:solidFill>
                  <a:srgbClr val="0E0EFC"/>
                </a:solidFill>
                <a:latin typeface="Calibri" panose="020F0502020204030204"/>
              </a:rPr>
              <a:t>src</a:t>
            </a:r>
            <a:r>
              <a:rPr lang="en-US" altLang="zh-CN" sz="2800" b="0" dirty="0">
                <a:solidFill>
                  <a:srgbClr val="0E0EFC"/>
                </a:solidFill>
                <a:latin typeface="Calibri" panose="020F0502020204030204"/>
              </a:rPr>
              <a:t>)+1));</a:t>
            </a:r>
            <a:endParaRPr lang="en-US" altLang="zh-CN" sz="2800" b="0" dirty="0">
              <a:solidFill>
                <a:srgbClr val="0E0EFC"/>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if (</a:t>
            </a:r>
            <a:r>
              <a:rPr lang="en-US" altLang="zh-CN" sz="2800" b="0" dirty="0" err="1">
                <a:solidFill>
                  <a:srgbClr val="000000"/>
                </a:solidFill>
                <a:latin typeface="Calibri" panose="020F0502020204030204"/>
              </a:rPr>
              <a:t>dest</a:t>
            </a:r>
            <a:r>
              <a:rPr lang="en-US" altLang="zh-CN" sz="2800" b="0" dirty="0">
                <a:solidFill>
                  <a:srgbClr val="000000"/>
                </a:solidFill>
                <a:latin typeface="Calibri" panose="020F0502020204030204"/>
              </a:rPr>
              <a:t> ==NULL) { </a:t>
            </a:r>
            <a:r>
              <a:rPr lang="en-US" altLang="zh-CN" sz="2800" b="0" dirty="0" err="1">
                <a:solidFill>
                  <a:srgbClr val="000000"/>
                </a:solidFill>
                <a:latin typeface="Calibri" panose="020F0502020204030204"/>
              </a:rPr>
              <a:t>printf</a:t>
            </a:r>
            <a:r>
              <a:rPr lang="en-US" altLang="zh-CN" sz="2800" b="0" dirty="0">
                <a:solidFill>
                  <a:srgbClr val="000000"/>
                </a:solidFill>
                <a:latin typeface="Calibri" panose="020F0502020204030204"/>
              </a:rPr>
              <a:t>("Error: no memory\n");   return 0;}</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else</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 </a:t>
            </a:r>
            <a:r>
              <a:rPr lang="en-US" altLang="zh-CN" sz="2800" b="0" dirty="0" err="1">
                <a:solidFill>
                  <a:srgbClr val="000000"/>
                </a:solidFill>
                <a:latin typeface="Calibri" panose="020F0502020204030204"/>
              </a:rPr>
              <a:t>strcpy</a:t>
            </a:r>
            <a:r>
              <a:rPr lang="en-US" altLang="zh-CN" sz="2800" b="0" dirty="0">
                <a:solidFill>
                  <a:srgbClr val="000000"/>
                </a:solidFill>
                <a:latin typeface="Calibri" panose="020F0502020204030204"/>
              </a:rPr>
              <a:t>(</a:t>
            </a:r>
            <a:r>
              <a:rPr lang="en-US" altLang="zh-CN" sz="2800" b="0" dirty="0" err="1">
                <a:solidFill>
                  <a:srgbClr val="000000"/>
                </a:solidFill>
                <a:latin typeface="Calibri" panose="020F0502020204030204"/>
              </a:rPr>
              <a:t>dest,src</a:t>
            </a:r>
            <a:r>
              <a:rPr lang="en-US" altLang="zh-CN" sz="2800" b="0" dirty="0">
                <a:solidFill>
                  <a:srgbClr val="000000"/>
                </a:solidFill>
                <a:latin typeface="Calibri" panose="020F0502020204030204"/>
              </a:rPr>
              <a:t>);  </a:t>
            </a:r>
            <a:r>
              <a:rPr lang="en-US" altLang="zh-CN" sz="2800" dirty="0">
                <a:solidFill>
                  <a:srgbClr val="006600"/>
                </a:solidFill>
                <a:latin typeface="Calibri" panose="020F0502020204030204"/>
              </a:rPr>
              <a:t>/*</a:t>
            </a:r>
            <a:r>
              <a:rPr lang="en-US" altLang="zh-CN" sz="2800" dirty="0" err="1">
                <a:solidFill>
                  <a:srgbClr val="006600"/>
                </a:solidFill>
                <a:latin typeface="Calibri" panose="020F0502020204030204"/>
              </a:rPr>
              <a:t>dest</a:t>
            </a:r>
            <a:r>
              <a:rPr lang="zh-CN" altLang="en-US" sz="2800" dirty="0">
                <a:solidFill>
                  <a:srgbClr val="006600"/>
                </a:solidFill>
                <a:latin typeface="Calibri" panose="020F0502020204030204"/>
              </a:rPr>
              <a:t>指向新的内存空间</a:t>
            </a:r>
            <a:r>
              <a:rPr lang="en-US" altLang="zh-CN" sz="2800" dirty="0">
                <a:solidFill>
                  <a:srgbClr val="006600"/>
                </a:solidFill>
                <a:latin typeface="Calibri" panose="020F0502020204030204"/>
              </a:rPr>
              <a:t>*/</a:t>
            </a:r>
            <a:endParaRPr lang="en-US" altLang="zh-CN" sz="2800" dirty="0">
              <a:solidFill>
                <a:srgbClr val="0066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a:t>
            </a:r>
            <a:r>
              <a:rPr lang="en-US" altLang="zh-CN" sz="2800" b="0" dirty="0" err="1">
                <a:solidFill>
                  <a:srgbClr val="000000"/>
                </a:solidFill>
                <a:latin typeface="Calibri" panose="020F0502020204030204"/>
              </a:rPr>
              <a:t>printf</a:t>
            </a:r>
            <a:r>
              <a:rPr lang="en-US" altLang="zh-CN" sz="2800" b="0" dirty="0">
                <a:solidFill>
                  <a:srgbClr val="000000"/>
                </a:solidFill>
                <a:latin typeface="Calibri" panose="020F0502020204030204"/>
              </a:rPr>
              <a:t>("</a:t>
            </a:r>
            <a:r>
              <a:rPr lang="en-US" altLang="zh-CN" sz="2800" b="0" dirty="0" err="1">
                <a:solidFill>
                  <a:srgbClr val="000000"/>
                </a:solidFill>
                <a:latin typeface="Calibri" panose="020F0502020204030204"/>
              </a:rPr>
              <a:t>dest</a:t>
            </a:r>
            <a:r>
              <a:rPr lang="en-US" altLang="zh-CN" sz="2800" b="0" dirty="0">
                <a:solidFill>
                  <a:srgbClr val="000000"/>
                </a:solidFill>
                <a:latin typeface="Calibri" panose="020F0502020204030204"/>
              </a:rPr>
              <a:t>=%s\n",</a:t>
            </a:r>
            <a:r>
              <a:rPr lang="en-US" altLang="zh-CN" sz="2800" b="0" dirty="0" err="1">
                <a:solidFill>
                  <a:srgbClr val="000000"/>
                </a:solidFill>
                <a:latin typeface="Calibri" panose="020F0502020204030204"/>
              </a:rPr>
              <a:t>dest</a:t>
            </a:r>
            <a:r>
              <a:rPr lang="en-US" altLang="zh-CN" sz="2800" b="0" dirty="0">
                <a:solidFill>
                  <a:srgbClr val="000000"/>
                </a:solidFill>
                <a:latin typeface="Calibri" panose="020F0502020204030204"/>
              </a:rPr>
              <a: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free(</a:t>
            </a:r>
            <a:r>
              <a:rPr lang="en-US" altLang="zh-CN" sz="2800" b="0" dirty="0" err="1">
                <a:solidFill>
                  <a:srgbClr val="000000"/>
                </a:solidFill>
                <a:latin typeface="Calibri" panose="020F0502020204030204"/>
              </a:rPr>
              <a:t>dest</a:t>
            </a:r>
            <a:r>
              <a:rPr lang="en-US" altLang="zh-CN" sz="2800" b="0" dirty="0">
                <a:solidFill>
                  <a:srgbClr val="000000"/>
                </a:solidFill>
                <a:latin typeface="Calibri" panose="020F0502020204030204"/>
              </a:rPr>
              <a:t>);</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system("pause");</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return 0;</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       }</a:t>
            </a:r>
            <a:endParaRPr lang="en-US" altLang="zh-CN" sz="2800" b="0" dirty="0">
              <a:solidFill>
                <a:srgbClr val="000000"/>
              </a:solidFill>
              <a:latin typeface="Calibri" panose="020F0502020204030204"/>
            </a:endParaRPr>
          </a:p>
          <a:p>
            <a:pPr eaLnBrk="1" fontAlgn="auto" hangingPunct="1">
              <a:spcBef>
                <a:spcPts val="0"/>
              </a:spcBef>
              <a:spcAft>
                <a:spcPts val="0"/>
              </a:spcAft>
            </a:pPr>
            <a:r>
              <a:rPr lang="en-US" altLang="zh-CN" sz="2800" b="0" dirty="0">
                <a:solidFill>
                  <a:srgbClr val="000000"/>
                </a:solidFill>
                <a:latin typeface="Calibri" panose="020F0502020204030204"/>
              </a:rPr>
              <a:t>}</a:t>
            </a:r>
            <a:endParaRPr lang="en-US" altLang="zh-CN" sz="2800" b="0" dirty="0">
              <a:solidFill>
                <a:srgbClr val="000000"/>
              </a:solidFill>
              <a:latin typeface="Calibri" panose="020F0502020204030204"/>
            </a:endParaRPr>
          </a:p>
        </p:txBody>
      </p:sp>
      <p:sp>
        <p:nvSpPr>
          <p:cNvPr id="99332" name="TextBox 3"/>
          <p:cNvSpPr txBox="1">
            <a:spLocks noChangeArrowheads="1"/>
          </p:cNvSpPr>
          <p:nvPr/>
        </p:nvSpPr>
        <p:spPr bwMode="auto">
          <a:xfrm>
            <a:off x="3952026" y="260648"/>
            <a:ext cx="55729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r>
              <a:rPr lang="en-US" altLang="zh-CN" sz="3200" i="1" u="sng" dirty="0">
                <a:solidFill>
                  <a:srgbClr val="FF0000"/>
                </a:solidFill>
              </a:rPr>
              <a:t>Example</a:t>
            </a:r>
            <a:r>
              <a:rPr lang="zh-CN" altLang="en-US" sz="3200" dirty="0">
                <a:solidFill>
                  <a:srgbClr val="FF0000"/>
                </a:solidFill>
              </a:rPr>
              <a:t>：使用</a:t>
            </a:r>
            <a:r>
              <a:rPr lang="en-US" altLang="zh-CN" sz="3200" dirty="0" err="1">
                <a:solidFill>
                  <a:srgbClr val="FF0000"/>
                </a:solidFill>
              </a:rPr>
              <a:t>malloc</a:t>
            </a:r>
            <a:r>
              <a:rPr lang="zh-CN" altLang="en-US" sz="3200" dirty="0">
                <a:solidFill>
                  <a:srgbClr val="FF0000"/>
                </a:solidFill>
              </a:rPr>
              <a:t>复制字符串</a:t>
            </a:r>
            <a:endParaRPr lang="zh-CN" altLang="en-US" sz="3200" dirty="0">
              <a:solidFill>
                <a:srgbClr val="FF0000"/>
              </a:solidFill>
            </a:endParaRPr>
          </a:p>
        </p:txBody>
      </p:sp>
    </p:spTree>
  </p:cSld>
  <p:clrMapOvr>
    <a:masterClrMapping/>
  </p:clrMapOvr>
  <p:transition>
    <p:strips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1" name="Rectangle 7"/>
          <p:cNvSpPr>
            <a:spLocks noChangeArrowheads="1"/>
          </p:cNvSpPr>
          <p:nvPr/>
        </p:nvSpPr>
        <p:spPr bwMode="auto">
          <a:xfrm>
            <a:off x="857251" y="863602"/>
            <a:ext cx="8084526" cy="5694363"/>
          </a:xfrm>
          <a:prstGeom prst="rect">
            <a:avLst/>
          </a:prstGeom>
          <a:noFill/>
          <a:ln>
            <a:noFill/>
          </a:ln>
        </p:spPr>
        <p:txBody>
          <a:bodyPr>
            <a:spAutoFit/>
          </a:bodyPr>
          <a:lstStyle/>
          <a:p>
            <a:pPr eaLnBrk="1" fontAlgn="auto" hangingPunct="1">
              <a:spcBef>
                <a:spcPts val="0"/>
              </a:spcBef>
              <a:spcAft>
                <a:spcPts val="0"/>
              </a:spcAft>
              <a:defRPr/>
            </a:pPr>
            <a:r>
              <a:rPr kumimoji="1" lang="zh-CN" altLang="zh-CN" sz="2800" dirty="0">
                <a:solidFill>
                  <a:srgbClr val="000000"/>
                </a:solidFill>
                <a:latin typeface="Calibri" panose="020F0502020204030204"/>
                <a:ea typeface="宋体" panose="02010600030101010101" pitchFamily="2" charset="-122"/>
              </a:rPr>
              <a:t>#include &lt;stdlib.h&gt;</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en-US" altLang="zh-CN" sz="2800" dirty="0" err="1">
                <a:solidFill>
                  <a:srgbClr val="000000"/>
                </a:solidFill>
                <a:latin typeface="Calibri" panose="020F0502020204030204"/>
                <a:ea typeface="宋体" panose="02010600030101010101" pitchFamily="2" charset="-122"/>
              </a:rPr>
              <a:t>int</a:t>
            </a:r>
            <a:r>
              <a:rPr kumimoji="1" lang="en-US" altLang="zh-CN"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main ( )</a:t>
            </a:r>
            <a:endParaRPr kumimoji="1" lang="en-US" altLang="zh-CN"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zh-CN" sz="2800" dirty="0">
                <a:solidFill>
                  <a:srgbClr val="000000"/>
                </a:solidFill>
                <a:latin typeface="Calibri" panose="020F0502020204030204"/>
                <a:ea typeface="宋体" panose="02010600030101010101" pitchFamily="2" charset="-122"/>
              </a:rPr>
              <a:t>{</a:t>
            </a: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int *p;</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C00000"/>
                </a:solidFill>
                <a:latin typeface="Calibri" panose="020F0502020204030204"/>
                <a:ea typeface="宋体" panose="02010600030101010101" pitchFamily="2" charset="-122"/>
              </a:rPr>
              <a:t>         </a:t>
            </a:r>
            <a:r>
              <a:rPr kumimoji="1" lang="zh-CN" altLang="zh-CN" sz="2800" dirty="0">
                <a:solidFill>
                  <a:srgbClr val="C00000"/>
                </a:solidFill>
                <a:latin typeface="Calibri" panose="020F0502020204030204"/>
                <a:ea typeface="宋体" panose="02010600030101010101" pitchFamily="2" charset="-122"/>
              </a:rPr>
              <a:t>p = (int *) malloc( 10 * sizeof(int) );</a:t>
            </a:r>
            <a:endParaRPr kumimoji="1" lang="zh-CN" altLang="en-US" sz="2800" dirty="0">
              <a:solidFill>
                <a:srgbClr val="C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printf(“\n</a:t>
            </a: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Result:”); </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   try ( p, 10);</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C00000"/>
                </a:solidFill>
                <a:latin typeface="Calibri" panose="020F0502020204030204"/>
                <a:ea typeface="宋体" panose="02010600030101010101" pitchFamily="2" charset="-122"/>
              </a:rPr>
              <a:t>free(p);</a:t>
            </a:r>
            <a:endParaRPr kumimoji="1" lang="zh-CN" altLang="en-US" sz="2800" dirty="0">
              <a:solidFill>
                <a:srgbClr val="C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zh-CN" sz="2800" dirty="0">
                <a:solidFill>
                  <a:srgbClr val="000000"/>
                </a:solidFill>
                <a:latin typeface="Calibri" panose="020F0502020204030204"/>
                <a:ea typeface="宋体" panose="02010600030101010101" pitchFamily="2" charset="-122"/>
              </a:rPr>
              <a:t>}</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en-US" altLang="zh-CN" sz="2800" dirty="0" err="1">
                <a:solidFill>
                  <a:srgbClr val="000000"/>
                </a:solidFill>
                <a:latin typeface="Calibri" panose="020F0502020204030204"/>
                <a:ea typeface="宋体" panose="02010600030101010101" pitchFamily="2" charset="-122"/>
              </a:rPr>
              <a:t>int</a:t>
            </a:r>
            <a:r>
              <a:rPr kumimoji="1" lang="en-US" altLang="zh-CN"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try ( int a[ ], int m )</a:t>
            </a:r>
            <a:r>
              <a:rPr kumimoji="1" lang="en-US" altLang="zh-CN" sz="2800" dirty="0">
                <a:solidFill>
                  <a:srgbClr val="000000"/>
                </a:solidFill>
                <a:latin typeface="Calibri" panose="020F0502020204030204"/>
                <a:ea typeface="宋体" panose="02010600030101010101" pitchFamily="2" charset="-122"/>
              </a:rPr>
              <a:t> </a:t>
            </a:r>
            <a:endParaRPr kumimoji="1" lang="en-US" altLang="zh-CN"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zh-CN" sz="2800" dirty="0">
                <a:solidFill>
                  <a:srgbClr val="000000"/>
                </a:solidFill>
                <a:latin typeface="Calibri" panose="020F0502020204030204"/>
                <a:ea typeface="宋体" panose="02010600030101010101" pitchFamily="2" charset="-122"/>
              </a:rPr>
              <a:t>{</a:t>
            </a: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int k;</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for ( k=0; k&lt;m; k++ )</a:t>
            </a: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a [ k ] = k*10;</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for ( k=0; k&lt;m; k++ )</a:t>
            </a:r>
            <a:r>
              <a:rPr kumimoji="1" lang="zh-CN" altLang="en-US" sz="2800" dirty="0">
                <a:solidFill>
                  <a:srgbClr val="000000"/>
                </a:solidFill>
                <a:latin typeface="Calibri" panose="020F0502020204030204"/>
                <a:ea typeface="宋体" panose="02010600030101010101" pitchFamily="2" charset="-122"/>
              </a:rPr>
              <a:t>	</a:t>
            </a:r>
            <a:r>
              <a:rPr kumimoji="1" lang="zh-CN" altLang="zh-CN" sz="2800" dirty="0">
                <a:solidFill>
                  <a:srgbClr val="000000"/>
                </a:solidFill>
                <a:latin typeface="Calibri" panose="020F0502020204030204"/>
                <a:ea typeface="宋体" panose="02010600030101010101" pitchFamily="2" charset="-122"/>
              </a:rPr>
              <a:t>printf (“%d,”, a[k]);</a:t>
            </a:r>
            <a:endParaRPr kumimoji="1" lang="zh-CN" altLang="en-US" sz="2800" dirty="0">
              <a:solidFill>
                <a:srgbClr val="000000"/>
              </a:solidFill>
              <a:latin typeface="Calibri" panose="020F0502020204030204"/>
              <a:ea typeface="宋体" panose="02010600030101010101" pitchFamily="2" charset="-122"/>
            </a:endParaRPr>
          </a:p>
          <a:p>
            <a:pPr eaLnBrk="1" fontAlgn="auto" hangingPunct="1">
              <a:spcBef>
                <a:spcPts val="0"/>
              </a:spcBef>
              <a:spcAft>
                <a:spcPts val="0"/>
              </a:spcAft>
              <a:defRPr/>
            </a:pPr>
            <a:r>
              <a:rPr kumimoji="1" lang="zh-CN" altLang="zh-CN" sz="2800" dirty="0">
                <a:solidFill>
                  <a:srgbClr val="000000"/>
                </a:solidFill>
                <a:latin typeface="Calibri" panose="020F0502020204030204"/>
                <a:ea typeface="宋体" panose="02010600030101010101" pitchFamily="2" charset="-122"/>
              </a:rPr>
              <a:t>}</a:t>
            </a:r>
            <a:endParaRPr kumimoji="1" lang="zh-CN" altLang="en-US" sz="2800" dirty="0">
              <a:solidFill>
                <a:srgbClr val="000000"/>
              </a:solidFill>
              <a:latin typeface="Calibri" panose="020F0502020204030204"/>
              <a:ea typeface="宋体" panose="02010600030101010101" pitchFamily="2" charset="-122"/>
            </a:endParaRPr>
          </a:p>
        </p:txBody>
      </p:sp>
      <p:sp>
        <p:nvSpPr>
          <p:cNvPr id="100355"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0AA38A6C-A6DE-4C0E-8F37-9F2647EE8753}" type="slidenum">
              <a:rPr lang="zh-CN" altLang="en-US" b="0">
                <a:solidFill>
                  <a:srgbClr val="000000"/>
                </a:solidFill>
              </a:rPr>
            </a:fld>
            <a:endParaRPr lang="zh-CN" altLang="en-US" b="0">
              <a:solidFill>
                <a:srgbClr val="000000"/>
              </a:solidFill>
            </a:endParaRPr>
          </a:p>
        </p:txBody>
      </p:sp>
      <p:sp>
        <p:nvSpPr>
          <p:cNvPr id="6" name="矩形 5"/>
          <p:cNvSpPr/>
          <p:nvPr/>
        </p:nvSpPr>
        <p:spPr>
          <a:xfrm>
            <a:off x="381000" y="0"/>
            <a:ext cx="9144000" cy="76200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44500" eaLnBrk="1" fontAlgn="auto" hangingPunct="1">
              <a:spcBef>
                <a:spcPts val="0"/>
              </a:spcBef>
              <a:spcAft>
                <a:spcPts val="0"/>
              </a:spcAft>
              <a:defRPr/>
            </a:pPr>
            <a:r>
              <a:rPr lang="en-US" altLang="zh-CN" sz="4000" b="0" dirty="0">
                <a:solidFill>
                  <a:srgbClr val="FFFFFF"/>
                </a:solidFill>
                <a:latin typeface="Calibri" panose="020F0502020204030204"/>
                <a:ea typeface="宋体" panose="02010600030101010101" pitchFamily="2" charset="-122"/>
              </a:rPr>
              <a:t>8.4 </a:t>
            </a:r>
            <a:r>
              <a:rPr lang="zh-CN" altLang="en-US" sz="4000" b="0" dirty="0">
                <a:solidFill>
                  <a:srgbClr val="FFFFFF"/>
                </a:solidFill>
                <a:latin typeface="Calibri" panose="020F0502020204030204"/>
                <a:ea typeface="宋体" panose="02010600030101010101" pitchFamily="2" charset="-122"/>
              </a:rPr>
              <a:t>内存动态分配</a:t>
            </a:r>
            <a:endParaRPr lang="zh-CN" altLang="en-US" sz="4000" b="0" dirty="0">
              <a:solidFill>
                <a:srgbClr val="FFFFFF"/>
              </a:solidFill>
              <a:latin typeface="Calibri" panose="020F0502020204030204"/>
              <a:ea typeface="宋体" panose="02010600030101010101" pitchFamily="2" charset="-122"/>
            </a:endParaRPr>
          </a:p>
        </p:txBody>
      </p:sp>
      <p:sp>
        <p:nvSpPr>
          <p:cNvPr id="100357" name="矩形 1"/>
          <p:cNvSpPr>
            <a:spLocks noChangeArrowheads="1"/>
          </p:cNvSpPr>
          <p:nvPr/>
        </p:nvSpPr>
        <p:spPr bwMode="auto">
          <a:xfrm>
            <a:off x="7203832" y="762001"/>
            <a:ext cx="1631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3200" i="1" u="sng">
                <a:latin typeface="Calibri" panose="020F0502020204030204"/>
              </a:rPr>
              <a:t>Example</a:t>
            </a:r>
            <a:endParaRPr lang="zh-CN" altLang="en-US" sz="3200" b="0">
              <a:solidFill>
                <a:srgbClr val="000000"/>
              </a:solidFill>
              <a:latin typeface="Calibri" panose="020F0502020204030204"/>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0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1"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a:xfrm>
            <a:off x="631582" y="720727"/>
            <a:ext cx="8678008" cy="5942013"/>
          </a:xfrm>
        </p:spPr>
        <p:txBody>
          <a:bodyPr/>
          <a:lstStyle/>
          <a:p>
            <a:pPr marL="358775" indent="-358775">
              <a:lnSpc>
                <a:spcPts val="3900"/>
              </a:lnSpc>
              <a:spcBef>
                <a:spcPct val="0"/>
              </a:spcBef>
              <a:buNone/>
            </a:pPr>
            <a:r>
              <a:rPr lang="en-US" altLang="zh-CN" b="1" dirty="0">
                <a:ea typeface="楷体" panose="02010609060101010101" pitchFamily="49" charset="-122"/>
              </a:rPr>
              <a:t>a) </a:t>
            </a:r>
            <a:r>
              <a:rPr lang="zh-CN" altLang="en-US" b="1" dirty="0">
                <a:ea typeface="楷体" panose="02010609060101010101" pitchFamily="49" charset="-122"/>
              </a:rPr>
              <a:t>声明一个整型变量 </a:t>
            </a:r>
            <a:r>
              <a:rPr lang="en-US" altLang="zh-CN" b="1" dirty="0">
                <a:ea typeface="楷体" panose="02010609060101010101" pitchFamily="49" charset="-122"/>
              </a:rPr>
              <a:t>a</a:t>
            </a:r>
            <a:r>
              <a:rPr lang="zh-CN" altLang="en-US" b="1" dirty="0">
                <a:ea typeface="楷体" panose="02010609060101010101" pitchFamily="49" charset="-122"/>
              </a:rPr>
              <a:t>（</a:t>
            </a:r>
            <a:r>
              <a:rPr lang="en-US" altLang="zh-CN" b="1" dirty="0">
                <a:ea typeface="楷体" panose="02010609060101010101" pitchFamily="49" charset="-122"/>
              </a:rPr>
              <a:t>An integer</a:t>
            </a:r>
            <a:r>
              <a:rPr lang="zh-CN" altLang="en-US" b="1" dirty="0">
                <a:ea typeface="楷体" panose="02010609060101010101" pitchFamily="49" charset="-122"/>
              </a:rPr>
              <a:t>）</a:t>
            </a:r>
            <a:endParaRPr lang="zh-CN" altLang="en-US" b="1" dirty="0">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a;</a:t>
            </a:r>
            <a:endParaRPr lang="en-US" altLang="zh-CN" b="1" dirty="0">
              <a:solidFill>
                <a:srgbClr val="FF0000"/>
              </a:solidFill>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b) </a:t>
            </a:r>
            <a:r>
              <a:rPr lang="zh-CN" altLang="en-US" b="1" dirty="0">
                <a:ea typeface="楷体" panose="02010609060101010101" pitchFamily="49" charset="-122"/>
              </a:rPr>
              <a:t>声明一个指向整型的指针 </a:t>
            </a:r>
            <a:r>
              <a:rPr lang="en-US" altLang="zh-CN" b="1" dirty="0">
                <a:ea typeface="楷体" panose="02010609060101010101" pitchFamily="49" charset="-122"/>
              </a:rPr>
              <a:t>p</a:t>
            </a:r>
            <a:r>
              <a:rPr lang="zh-CN" altLang="en-US" b="1" dirty="0">
                <a:ea typeface="楷体" panose="02010609060101010101" pitchFamily="49" charset="-122"/>
              </a:rPr>
              <a:t>（</a:t>
            </a:r>
            <a:r>
              <a:rPr lang="en-US" altLang="zh-CN" b="1" dirty="0">
                <a:ea typeface="楷体" panose="02010609060101010101" pitchFamily="49" charset="-122"/>
              </a:rPr>
              <a:t>A pointer to an integer</a:t>
            </a:r>
            <a:r>
              <a:rPr lang="zh-CN" altLang="en-US" b="1" dirty="0">
                <a:ea typeface="楷体" panose="02010609060101010101" pitchFamily="49" charset="-122"/>
              </a:rPr>
              <a:t>）</a:t>
            </a:r>
            <a:endParaRPr lang="zh-CN" altLang="en-US" b="1" dirty="0">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 p;</a:t>
            </a:r>
            <a:endParaRPr lang="en-US" altLang="zh-CN" b="1" dirty="0">
              <a:solidFill>
                <a:srgbClr val="FF0000"/>
              </a:solidFill>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c) </a:t>
            </a:r>
            <a:r>
              <a:rPr lang="zh-CN" altLang="en-US" b="1" dirty="0">
                <a:ea typeface="楷体" panose="02010609060101010101" pitchFamily="49" charset="-122"/>
              </a:rPr>
              <a:t>声明一个指向指针的指针 </a:t>
            </a:r>
            <a:r>
              <a:rPr lang="en-US" altLang="zh-CN" b="1" dirty="0">
                <a:ea typeface="楷体" panose="02010609060101010101" pitchFamily="49" charset="-122"/>
              </a:rPr>
              <a:t>q</a:t>
            </a:r>
            <a:r>
              <a:rPr lang="zh-CN" altLang="en-US" b="1" dirty="0">
                <a:ea typeface="楷体" panose="02010609060101010101" pitchFamily="49" charset="-122"/>
              </a:rPr>
              <a:t>，被指向的指针又指向一个整型数（</a:t>
            </a:r>
            <a:r>
              <a:rPr lang="en-US" altLang="zh-CN" b="1" dirty="0">
                <a:ea typeface="楷体" panose="02010609060101010101" pitchFamily="49" charset="-122"/>
              </a:rPr>
              <a:t>A pointer to a pointer to an integer</a:t>
            </a:r>
            <a:r>
              <a:rPr lang="zh-CN" altLang="en-US" b="1" dirty="0">
                <a:ea typeface="楷体" panose="02010609060101010101" pitchFamily="49" charset="-122"/>
              </a:rPr>
              <a:t>）</a:t>
            </a:r>
            <a:endParaRPr lang="zh-CN" altLang="en-US" b="1" dirty="0">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 * q;</a:t>
            </a:r>
            <a:endParaRPr lang="en-US" altLang="zh-CN" b="1" dirty="0">
              <a:solidFill>
                <a:srgbClr val="FF0000"/>
              </a:solidFill>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d) </a:t>
            </a:r>
            <a:r>
              <a:rPr lang="zh-CN" altLang="en-US" b="1" dirty="0">
                <a:ea typeface="楷体" panose="02010609060101010101" pitchFamily="49" charset="-122"/>
              </a:rPr>
              <a:t>声明一个函数 </a:t>
            </a:r>
            <a:r>
              <a:rPr lang="en-US" altLang="zh-CN" b="1" dirty="0">
                <a:ea typeface="楷体" panose="02010609060101010101" pitchFamily="49" charset="-122"/>
              </a:rPr>
              <a:t>f </a:t>
            </a:r>
            <a:r>
              <a:rPr lang="zh-CN" altLang="en-US" b="1" dirty="0">
                <a:ea typeface="楷体" panose="02010609060101010101" pitchFamily="49" charset="-122"/>
              </a:rPr>
              <a:t>，该函数有一个整型形参，且返回值为指向整型的指针</a:t>
            </a:r>
            <a:endParaRPr lang="zh-CN" altLang="en-US" b="1" dirty="0">
              <a:ea typeface="楷体" panose="02010609060101010101" pitchFamily="49" charset="-122"/>
            </a:endParaRPr>
          </a:p>
          <a:p>
            <a:pPr marL="358775" indent="-358775">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 f( </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a:t>
            </a:r>
            <a:endParaRPr lang="en-US" altLang="zh-CN" b="1" dirty="0">
              <a:solidFill>
                <a:srgbClr val="FF0000"/>
              </a:solidFill>
              <a:ea typeface="楷体" panose="02010609060101010101" pitchFamily="49" charset="-122"/>
            </a:endParaRPr>
          </a:p>
        </p:txBody>
      </p:sp>
      <p:sp>
        <p:nvSpPr>
          <p:cNvPr id="101379" name="Rectangle 2"/>
          <p:cNvSpPr>
            <a:spLocks noGrp="1" noChangeArrowheads="1"/>
          </p:cNvSpPr>
          <p:nvPr>
            <p:ph type="title"/>
          </p:nvPr>
        </p:nvSpPr>
        <p:spPr>
          <a:xfrm>
            <a:off x="744415" y="-233363"/>
            <a:ext cx="8229600" cy="1143001"/>
          </a:xfrm>
        </p:spPr>
        <p:txBody>
          <a:bodyPr/>
          <a:lstStyle/>
          <a:p>
            <a:pPr eaLnBrk="1" hangingPunct="1"/>
            <a:r>
              <a:rPr lang="zh-CN" altLang="en-US" sz="4000" b="1">
                <a:solidFill>
                  <a:srgbClr val="C00000"/>
                </a:solidFill>
              </a:rPr>
              <a:t>有关指针的练习</a:t>
            </a:r>
            <a:endParaRPr lang="zh-CN" altLang="en-US" sz="4000" b="1">
              <a:solidFill>
                <a:srgbClr val="C00000"/>
              </a:solidFill>
            </a:endParaRPr>
          </a:p>
        </p:txBody>
      </p:sp>
      <p:sp>
        <p:nvSpPr>
          <p:cNvPr id="10138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C06E921E-767D-4792-A97D-AFE8CCA23BCE}" type="slidenum">
              <a:rPr lang="zh-CN" altLang="en-US" b="0">
                <a:solidFill>
                  <a:srgbClr val="000000"/>
                </a:solidFill>
              </a:rPr>
            </a:fld>
            <a:endParaRPr lang="zh-CN" altLang="en-US" b="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arn(outVertical)">
                                      <p:cBhvr>
                                        <p:cTn id="7" dur="500"/>
                                        <p:tgtEl>
                                          <p:spTgt spid="71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barn(outVertical)">
                                      <p:cBhvr>
                                        <p:cTn id="12" dur="500"/>
                                        <p:tgtEl>
                                          <p:spTgt spid="71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barn(outVertical)">
                                      <p:cBhvr>
                                        <p:cTn id="17" dur="500"/>
                                        <p:tgtEl>
                                          <p:spTgt spid="71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10659">
                                            <p:txEl>
                                              <p:pRg st="3" end="3"/>
                                            </p:txEl>
                                          </p:spTgt>
                                        </p:tgtEl>
                                        <p:attrNameLst>
                                          <p:attrName>style.visibility</p:attrName>
                                        </p:attrNameLst>
                                      </p:cBhvr>
                                      <p:to>
                                        <p:strVal val="visible"/>
                                      </p:to>
                                    </p:set>
                                    <p:animEffect transition="in" filter="barn(outVertical)">
                                      <p:cBhvr>
                                        <p:cTn id="22" dur="500"/>
                                        <p:tgtEl>
                                          <p:spTgt spid="710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10659">
                                            <p:txEl>
                                              <p:pRg st="4" end="4"/>
                                            </p:txEl>
                                          </p:spTgt>
                                        </p:tgtEl>
                                        <p:attrNameLst>
                                          <p:attrName>style.visibility</p:attrName>
                                        </p:attrNameLst>
                                      </p:cBhvr>
                                      <p:to>
                                        <p:strVal val="visible"/>
                                      </p:to>
                                    </p:set>
                                    <p:animEffect transition="in" filter="barn(outVertical)">
                                      <p:cBhvr>
                                        <p:cTn id="27" dur="500"/>
                                        <p:tgtEl>
                                          <p:spTgt spid="710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10659">
                                            <p:txEl>
                                              <p:pRg st="5" end="5"/>
                                            </p:txEl>
                                          </p:spTgt>
                                        </p:tgtEl>
                                        <p:attrNameLst>
                                          <p:attrName>style.visibility</p:attrName>
                                        </p:attrNameLst>
                                      </p:cBhvr>
                                      <p:to>
                                        <p:strVal val="visible"/>
                                      </p:to>
                                    </p:set>
                                    <p:animEffect transition="in" filter="barn(outVertical)">
                                      <p:cBhvr>
                                        <p:cTn id="32" dur="500"/>
                                        <p:tgtEl>
                                          <p:spTgt spid="710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10659">
                                            <p:txEl>
                                              <p:pRg st="6" end="6"/>
                                            </p:txEl>
                                          </p:spTgt>
                                        </p:tgtEl>
                                        <p:attrNameLst>
                                          <p:attrName>style.visibility</p:attrName>
                                        </p:attrNameLst>
                                      </p:cBhvr>
                                      <p:to>
                                        <p:strVal val="visible"/>
                                      </p:to>
                                    </p:set>
                                    <p:animEffect transition="in" filter="barn(outVertical)">
                                      <p:cBhvr>
                                        <p:cTn id="37" dur="500"/>
                                        <p:tgtEl>
                                          <p:spTgt spid="710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710659">
                                            <p:txEl>
                                              <p:pRg st="7" end="7"/>
                                            </p:txEl>
                                          </p:spTgt>
                                        </p:tgtEl>
                                        <p:attrNameLst>
                                          <p:attrName>style.visibility</p:attrName>
                                        </p:attrNameLst>
                                      </p:cBhvr>
                                      <p:to>
                                        <p:strVal val="visible"/>
                                      </p:to>
                                    </p:set>
                                    <p:animEffect transition="in" filter="barn(outVertical)">
                                      <p:cBhvr>
                                        <p:cTn id="42" dur="500"/>
                                        <p:tgtEl>
                                          <p:spTgt spid="71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autoUpdateAnimBg="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a:xfrm>
            <a:off x="631582" y="198440"/>
            <a:ext cx="8678008" cy="5868987"/>
          </a:xfrm>
        </p:spPr>
        <p:txBody>
          <a:bodyPr/>
          <a:lstStyle/>
          <a:p>
            <a:pPr>
              <a:lnSpc>
                <a:spcPts val="3900"/>
              </a:lnSpc>
              <a:spcBef>
                <a:spcPct val="0"/>
              </a:spcBef>
              <a:buNone/>
            </a:pPr>
            <a:r>
              <a:rPr lang="en-US" altLang="zh-CN" b="1" dirty="0">
                <a:ea typeface="楷体" panose="02010609060101010101" pitchFamily="49" charset="-122"/>
              </a:rPr>
              <a:t>e) </a:t>
            </a:r>
            <a:r>
              <a:rPr lang="zh-CN" altLang="en-US" b="1" dirty="0">
                <a:ea typeface="楷体" panose="02010609060101010101" pitchFamily="49" charset="-122"/>
              </a:rPr>
              <a:t>一个包含 </a:t>
            </a:r>
            <a:r>
              <a:rPr lang="en-US" altLang="zh-CN" b="1" dirty="0">
                <a:ea typeface="楷体" panose="02010609060101010101" pitchFamily="49" charset="-122"/>
              </a:rPr>
              <a:t>10 </a:t>
            </a:r>
            <a:r>
              <a:rPr lang="zh-CN" altLang="en-US" b="1" dirty="0">
                <a:ea typeface="楷体" panose="02010609060101010101" pitchFamily="49" charset="-122"/>
              </a:rPr>
              <a:t>个整数的数组 </a:t>
            </a:r>
            <a:r>
              <a:rPr lang="en-US" altLang="zh-CN" b="1" dirty="0">
                <a:ea typeface="楷体" panose="02010609060101010101" pitchFamily="49" charset="-122"/>
              </a:rPr>
              <a:t>a</a:t>
            </a:r>
            <a:r>
              <a:rPr lang="zh-CN" altLang="en-US" b="1" dirty="0">
                <a:ea typeface="楷体" panose="02010609060101010101" pitchFamily="49" charset="-122"/>
              </a:rPr>
              <a:t>（ </a:t>
            </a:r>
            <a:r>
              <a:rPr lang="en-US" altLang="zh-CN" b="1" dirty="0">
                <a:ea typeface="楷体" panose="02010609060101010101" pitchFamily="49" charset="-122"/>
              </a:rPr>
              <a:t>An array of 10 integers</a:t>
            </a:r>
            <a:r>
              <a:rPr lang="zh-CN" altLang="en-US" b="1" dirty="0">
                <a:ea typeface="楷体" panose="02010609060101010101" pitchFamily="49" charset="-122"/>
              </a:rPr>
              <a:t>）</a:t>
            </a:r>
            <a:endParaRPr lang="zh-CN" altLang="en-US" b="1" dirty="0">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a[10];  </a:t>
            </a:r>
            <a:endParaRPr lang="en-US" altLang="zh-CN" b="1" dirty="0">
              <a:solidFill>
                <a:srgbClr val="FF0000"/>
              </a:solidFill>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f) </a:t>
            </a:r>
            <a:r>
              <a:rPr lang="zh-CN" altLang="en-US" b="1" dirty="0">
                <a:ea typeface="楷体" panose="02010609060101010101" pitchFamily="49" charset="-122"/>
              </a:rPr>
              <a:t>一个数组</a:t>
            </a:r>
            <a:r>
              <a:rPr lang="en-US" altLang="zh-CN" b="1" dirty="0">
                <a:ea typeface="楷体" panose="02010609060101010101" pitchFamily="49" charset="-122"/>
              </a:rPr>
              <a:t>a</a:t>
            </a:r>
            <a:r>
              <a:rPr lang="zh-CN" altLang="en-US" b="1" dirty="0">
                <a:ea typeface="楷体" panose="02010609060101010101" pitchFamily="49" charset="-122"/>
              </a:rPr>
              <a:t>，它的 </a:t>
            </a:r>
            <a:r>
              <a:rPr lang="en-US" altLang="zh-CN" b="1" dirty="0">
                <a:ea typeface="楷体" panose="02010609060101010101" pitchFamily="49" charset="-122"/>
              </a:rPr>
              <a:t>10 </a:t>
            </a:r>
            <a:r>
              <a:rPr lang="zh-CN" altLang="en-US" b="1" dirty="0">
                <a:ea typeface="楷体" panose="02010609060101010101" pitchFamily="49" charset="-122"/>
              </a:rPr>
              <a:t>个元素都是指针，每个指针指向一个整数（</a:t>
            </a:r>
            <a:r>
              <a:rPr lang="en-US" altLang="zh-CN" b="1" dirty="0">
                <a:ea typeface="楷体" panose="02010609060101010101" pitchFamily="49" charset="-122"/>
              </a:rPr>
              <a:t>An array of 10 pointers to integers</a:t>
            </a:r>
            <a:r>
              <a:rPr lang="zh-CN" altLang="en-US" b="1" dirty="0">
                <a:ea typeface="楷体" panose="02010609060101010101" pitchFamily="49" charset="-122"/>
              </a:rPr>
              <a:t>）</a:t>
            </a:r>
            <a:endParaRPr lang="zh-CN" altLang="en-US" b="1" dirty="0">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 a[10]; </a:t>
            </a:r>
            <a:endParaRPr lang="en-US" altLang="zh-CN" b="1" dirty="0">
              <a:solidFill>
                <a:srgbClr val="FF0000"/>
              </a:solidFill>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g) </a:t>
            </a:r>
            <a:r>
              <a:rPr lang="zh-CN" altLang="en-US" b="1" dirty="0">
                <a:ea typeface="楷体" panose="02010609060101010101" pitchFamily="49" charset="-122"/>
              </a:rPr>
              <a:t>一个指针 </a:t>
            </a:r>
            <a:r>
              <a:rPr lang="en-US" altLang="zh-CN" b="1" dirty="0">
                <a:ea typeface="楷体" panose="02010609060101010101" pitchFamily="49" charset="-122"/>
              </a:rPr>
              <a:t>p </a:t>
            </a:r>
            <a:r>
              <a:rPr lang="zh-CN" altLang="en-US" b="1" dirty="0">
                <a:ea typeface="楷体" panose="02010609060101010101" pitchFamily="49" charset="-122"/>
              </a:rPr>
              <a:t>指向一个数组，该数组有 </a:t>
            </a:r>
            <a:r>
              <a:rPr lang="en-US" altLang="zh-CN" b="1" dirty="0">
                <a:ea typeface="楷体" panose="02010609060101010101" pitchFamily="49" charset="-122"/>
              </a:rPr>
              <a:t>10 </a:t>
            </a:r>
            <a:r>
              <a:rPr lang="zh-CN" altLang="en-US" b="1" dirty="0">
                <a:ea typeface="楷体" panose="02010609060101010101" pitchFamily="49" charset="-122"/>
              </a:rPr>
              <a:t>个整数（</a:t>
            </a:r>
            <a:r>
              <a:rPr lang="en-US" altLang="zh-CN" b="1" dirty="0">
                <a:ea typeface="楷体" panose="02010609060101010101" pitchFamily="49" charset="-122"/>
              </a:rPr>
              <a:t>A pointer to an array of 10 integers</a:t>
            </a:r>
            <a:r>
              <a:rPr lang="zh-CN" altLang="en-US" b="1" dirty="0">
                <a:ea typeface="楷体" panose="02010609060101010101" pitchFamily="49" charset="-122"/>
              </a:rPr>
              <a:t>） </a:t>
            </a:r>
            <a:endParaRPr lang="zh-CN" altLang="en-US" b="1" dirty="0">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 * p ) [10]; </a:t>
            </a:r>
            <a:endParaRPr lang="en-US" altLang="zh-CN" b="1" dirty="0">
              <a:solidFill>
                <a:srgbClr val="FF0000"/>
              </a:solidFill>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h) </a:t>
            </a:r>
            <a:r>
              <a:rPr lang="zh-CN" altLang="en-US" b="1" dirty="0">
                <a:ea typeface="楷体" panose="02010609060101010101" pitchFamily="49" charset="-122"/>
              </a:rPr>
              <a:t>一个指针 </a:t>
            </a:r>
            <a:r>
              <a:rPr lang="en-US" altLang="zh-CN" b="1" dirty="0">
                <a:ea typeface="楷体" panose="02010609060101010101" pitchFamily="49" charset="-122"/>
              </a:rPr>
              <a:t>p </a:t>
            </a:r>
            <a:r>
              <a:rPr lang="zh-CN" altLang="en-US" b="1" dirty="0">
                <a:ea typeface="楷体" panose="02010609060101010101" pitchFamily="49" charset="-122"/>
              </a:rPr>
              <a:t>指向一个数组，该数组有 </a:t>
            </a:r>
            <a:r>
              <a:rPr lang="en-US" altLang="zh-CN" b="1" dirty="0">
                <a:ea typeface="楷体" panose="02010609060101010101" pitchFamily="49" charset="-122"/>
              </a:rPr>
              <a:t>10</a:t>
            </a:r>
            <a:r>
              <a:rPr lang="zh-CN" altLang="en-US" b="1" dirty="0">
                <a:ea typeface="楷体" panose="02010609060101010101" pitchFamily="49" charset="-122"/>
              </a:rPr>
              <a:t>个指向整型的指针</a:t>
            </a:r>
            <a:endParaRPr lang="zh-CN" altLang="en-US" b="1" dirty="0">
              <a:ea typeface="楷体" panose="02010609060101010101" pitchFamily="49" charset="-122"/>
            </a:endParaRPr>
          </a:p>
          <a:p>
            <a:pPr>
              <a:lnSpc>
                <a:spcPts val="3900"/>
              </a:lnSpc>
              <a:spcBef>
                <a:spcPct val="0"/>
              </a:spcBef>
              <a:buNone/>
            </a:pPr>
            <a:r>
              <a:rPr lang="en-US" altLang="zh-CN" b="1" dirty="0">
                <a:ea typeface="楷体" panose="02010609060101010101" pitchFamily="49" charset="-122"/>
              </a:rPr>
              <a:t>	</a:t>
            </a:r>
            <a:r>
              <a:rPr lang="zh-CN" altLang="en-US" b="1" dirty="0">
                <a:ea typeface="楷体" panose="02010609060101010101" pitchFamily="49" charset="-122"/>
              </a:rPr>
              <a:t>答案：</a:t>
            </a:r>
            <a:r>
              <a:rPr lang="en-US" altLang="zh-CN" b="1" dirty="0" err="1">
                <a:solidFill>
                  <a:srgbClr val="FF0000"/>
                </a:solidFill>
                <a:ea typeface="楷体" panose="02010609060101010101" pitchFamily="49" charset="-122"/>
              </a:rPr>
              <a:t>int</a:t>
            </a:r>
            <a:r>
              <a:rPr lang="en-US" altLang="zh-CN" b="1" dirty="0">
                <a:solidFill>
                  <a:srgbClr val="FF0000"/>
                </a:solidFill>
                <a:ea typeface="楷体" panose="02010609060101010101" pitchFamily="49" charset="-122"/>
              </a:rPr>
              <a:t>  </a:t>
            </a:r>
            <a:r>
              <a:rPr lang="zh-CN" altLang="en-US" b="1" dirty="0">
                <a:solidFill>
                  <a:srgbClr val="FF0000"/>
                </a:solidFill>
                <a:ea typeface="楷体" panose="02010609060101010101" pitchFamily="49" charset="-122"/>
              </a:rPr>
              <a:t>* </a:t>
            </a:r>
            <a:r>
              <a:rPr lang="en-US" altLang="zh-CN" b="1" dirty="0">
                <a:solidFill>
                  <a:srgbClr val="FF0000"/>
                </a:solidFill>
                <a:ea typeface="楷体" panose="02010609060101010101" pitchFamily="49" charset="-122"/>
              </a:rPr>
              <a:t>( * p ) [10]; </a:t>
            </a:r>
            <a:endParaRPr lang="en-US" altLang="zh-CN" b="1" dirty="0">
              <a:solidFill>
                <a:srgbClr val="FF0000"/>
              </a:solidFill>
              <a:ea typeface="楷体" panose="02010609060101010101" pitchFamily="49" charset="-122"/>
            </a:endParaRPr>
          </a:p>
        </p:txBody>
      </p:sp>
      <p:sp>
        <p:nvSpPr>
          <p:cNvPr id="10240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E84C0158-8886-4484-AC28-FDEE72B48175}" type="slidenum">
              <a:rPr lang="zh-CN" altLang="en-US" b="0">
                <a:solidFill>
                  <a:srgbClr val="000000"/>
                </a:solidFill>
              </a:rPr>
            </a:fld>
            <a:endParaRPr lang="zh-CN" altLang="en-US" b="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arn(outVertical)">
                                      <p:cBhvr>
                                        <p:cTn id="7" dur="500"/>
                                        <p:tgtEl>
                                          <p:spTgt spid="71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barn(outVertical)">
                                      <p:cBhvr>
                                        <p:cTn id="12" dur="500"/>
                                        <p:tgtEl>
                                          <p:spTgt spid="71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barn(outVertical)">
                                      <p:cBhvr>
                                        <p:cTn id="17" dur="500"/>
                                        <p:tgtEl>
                                          <p:spTgt spid="71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10659">
                                            <p:txEl>
                                              <p:pRg st="3" end="3"/>
                                            </p:txEl>
                                          </p:spTgt>
                                        </p:tgtEl>
                                        <p:attrNameLst>
                                          <p:attrName>style.visibility</p:attrName>
                                        </p:attrNameLst>
                                      </p:cBhvr>
                                      <p:to>
                                        <p:strVal val="visible"/>
                                      </p:to>
                                    </p:set>
                                    <p:animEffect transition="in" filter="barn(outVertical)">
                                      <p:cBhvr>
                                        <p:cTn id="22" dur="500"/>
                                        <p:tgtEl>
                                          <p:spTgt spid="710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10659">
                                            <p:txEl>
                                              <p:pRg st="4" end="4"/>
                                            </p:txEl>
                                          </p:spTgt>
                                        </p:tgtEl>
                                        <p:attrNameLst>
                                          <p:attrName>style.visibility</p:attrName>
                                        </p:attrNameLst>
                                      </p:cBhvr>
                                      <p:to>
                                        <p:strVal val="visible"/>
                                      </p:to>
                                    </p:set>
                                    <p:animEffect transition="in" filter="barn(outVertical)">
                                      <p:cBhvr>
                                        <p:cTn id="27" dur="500"/>
                                        <p:tgtEl>
                                          <p:spTgt spid="710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10659">
                                            <p:txEl>
                                              <p:pRg st="5" end="5"/>
                                            </p:txEl>
                                          </p:spTgt>
                                        </p:tgtEl>
                                        <p:attrNameLst>
                                          <p:attrName>style.visibility</p:attrName>
                                        </p:attrNameLst>
                                      </p:cBhvr>
                                      <p:to>
                                        <p:strVal val="visible"/>
                                      </p:to>
                                    </p:set>
                                    <p:animEffect transition="in" filter="barn(outVertical)">
                                      <p:cBhvr>
                                        <p:cTn id="32" dur="500"/>
                                        <p:tgtEl>
                                          <p:spTgt spid="710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10659">
                                            <p:txEl>
                                              <p:pRg st="6" end="6"/>
                                            </p:txEl>
                                          </p:spTgt>
                                        </p:tgtEl>
                                        <p:attrNameLst>
                                          <p:attrName>style.visibility</p:attrName>
                                        </p:attrNameLst>
                                      </p:cBhvr>
                                      <p:to>
                                        <p:strVal val="visible"/>
                                      </p:to>
                                    </p:set>
                                    <p:animEffect transition="in" filter="barn(outVertical)">
                                      <p:cBhvr>
                                        <p:cTn id="37" dur="500"/>
                                        <p:tgtEl>
                                          <p:spTgt spid="710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710659">
                                            <p:txEl>
                                              <p:pRg st="7" end="7"/>
                                            </p:txEl>
                                          </p:spTgt>
                                        </p:tgtEl>
                                        <p:attrNameLst>
                                          <p:attrName>style.visibility</p:attrName>
                                        </p:attrNameLst>
                                      </p:cBhvr>
                                      <p:to>
                                        <p:strVal val="visible"/>
                                      </p:to>
                                    </p:set>
                                    <p:animEffect transition="in" filter="barn(outVertical)">
                                      <p:cBhvr>
                                        <p:cTn id="42" dur="500"/>
                                        <p:tgtEl>
                                          <p:spTgt spid="71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autoUpdateAnimBg="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a:xfrm>
            <a:off x="616928" y="357190"/>
            <a:ext cx="8678008" cy="5761037"/>
          </a:xfrm>
        </p:spPr>
        <p:txBody>
          <a:bodyPr/>
          <a:lstStyle/>
          <a:p>
            <a:pPr marL="358775" indent="-358775">
              <a:lnSpc>
                <a:spcPts val="4000"/>
              </a:lnSpc>
              <a:spcBef>
                <a:spcPts val="600"/>
              </a:spcBef>
              <a:buNone/>
            </a:pPr>
            <a:r>
              <a:rPr lang="en-US" altLang="zh-CN" b="1">
                <a:ea typeface="楷体" panose="02010609060101010101" pitchFamily="49" charset="-122"/>
              </a:rPr>
              <a:t>i) </a:t>
            </a:r>
            <a:r>
              <a:rPr lang="zh-CN" altLang="en-US" b="1">
                <a:ea typeface="楷体" panose="02010609060101010101" pitchFamily="49" charset="-122"/>
              </a:rPr>
              <a:t>指向函数的指针 </a:t>
            </a:r>
            <a:r>
              <a:rPr lang="en-US" altLang="zh-CN" b="1">
                <a:ea typeface="楷体" panose="02010609060101010101" pitchFamily="49" charset="-122"/>
              </a:rPr>
              <a:t>pf</a:t>
            </a:r>
            <a:r>
              <a:rPr lang="zh-CN" altLang="en-US" b="1">
                <a:ea typeface="楷体" panose="02010609060101010101" pitchFamily="49" charset="-122"/>
              </a:rPr>
              <a:t>，该函数有一个整型参数并返回一个整数（</a:t>
            </a:r>
            <a:r>
              <a:rPr lang="en-US" altLang="zh-CN" b="1">
                <a:ea typeface="楷体" panose="02010609060101010101" pitchFamily="49" charset="-122"/>
              </a:rPr>
              <a:t>A pointer to a function that takes an integer as an argument and returns an integer</a:t>
            </a:r>
            <a:r>
              <a:rPr lang="zh-CN" altLang="en-US" b="1">
                <a:ea typeface="楷体" panose="02010609060101010101" pitchFamily="49" charset="-122"/>
              </a:rPr>
              <a:t>） </a:t>
            </a:r>
            <a:endParaRPr lang="zh-CN" altLang="en-US" b="1">
              <a:ea typeface="楷体" panose="02010609060101010101" pitchFamily="49" charset="-122"/>
            </a:endParaRPr>
          </a:p>
          <a:p>
            <a:pPr marL="358775" indent="-358775">
              <a:lnSpc>
                <a:spcPts val="4000"/>
              </a:lnSpc>
              <a:spcBef>
                <a:spcPts val="600"/>
              </a:spcBef>
              <a:buNone/>
            </a:pPr>
            <a:r>
              <a:rPr lang="en-US" altLang="zh-CN" b="1">
                <a:ea typeface="楷体" panose="02010609060101010101" pitchFamily="49" charset="-122"/>
              </a:rPr>
              <a:t>	</a:t>
            </a:r>
            <a:r>
              <a:rPr lang="zh-CN" altLang="en-US" b="1">
                <a:ea typeface="楷体" panose="02010609060101010101" pitchFamily="49" charset="-122"/>
              </a:rPr>
              <a:t>答案：</a:t>
            </a:r>
            <a:r>
              <a:rPr lang="en-US" altLang="zh-CN" b="1">
                <a:solidFill>
                  <a:srgbClr val="FF0000"/>
                </a:solidFill>
                <a:ea typeface="楷体" panose="02010609060101010101" pitchFamily="49" charset="-122"/>
              </a:rPr>
              <a:t>int  ( * pf ) ( int );</a:t>
            </a:r>
            <a:endParaRPr lang="en-US" altLang="zh-CN" b="1">
              <a:solidFill>
                <a:srgbClr val="FF0000"/>
              </a:solidFill>
              <a:ea typeface="楷体" panose="02010609060101010101" pitchFamily="49" charset="-122"/>
            </a:endParaRPr>
          </a:p>
          <a:p>
            <a:pPr marL="358775" indent="-358775">
              <a:lnSpc>
                <a:spcPts val="4000"/>
              </a:lnSpc>
              <a:spcBef>
                <a:spcPts val="600"/>
              </a:spcBef>
              <a:buNone/>
            </a:pPr>
            <a:r>
              <a:rPr lang="en-US" altLang="zh-CN" b="1">
                <a:ea typeface="楷体" panose="02010609060101010101" pitchFamily="49" charset="-122"/>
              </a:rPr>
              <a:t>j) </a:t>
            </a:r>
            <a:r>
              <a:rPr lang="zh-CN" altLang="en-US" b="1">
                <a:ea typeface="楷体" panose="02010609060101010101" pitchFamily="49" charset="-122"/>
              </a:rPr>
              <a:t>一个有</a:t>
            </a:r>
            <a:r>
              <a:rPr lang="en-US" altLang="zh-CN" b="1">
                <a:ea typeface="楷体" panose="02010609060101010101" pitchFamily="49" charset="-122"/>
              </a:rPr>
              <a:t>10</a:t>
            </a:r>
            <a:r>
              <a:rPr lang="zh-CN" altLang="en-US" b="1">
                <a:ea typeface="楷体" panose="02010609060101010101" pitchFamily="49" charset="-122"/>
              </a:rPr>
              <a:t>个指针的数组 </a:t>
            </a:r>
            <a:r>
              <a:rPr lang="en-US" altLang="zh-CN" b="1">
                <a:ea typeface="楷体" panose="02010609060101010101" pitchFamily="49" charset="-122"/>
              </a:rPr>
              <a:t>p</a:t>
            </a:r>
            <a:r>
              <a:rPr lang="zh-CN" altLang="en-US" b="1">
                <a:ea typeface="楷体" panose="02010609060101010101" pitchFamily="49" charset="-122"/>
              </a:rPr>
              <a:t>，每个指针指向一个函数，各函数有一个整型参数并返回整数（ </a:t>
            </a:r>
            <a:r>
              <a:rPr lang="en-US" altLang="zh-CN" b="1">
                <a:ea typeface="楷体" panose="02010609060101010101" pitchFamily="49" charset="-122"/>
              </a:rPr>
              <a:t>An array of ten pointers to functions that take an integer argument and return an integer</a:t>
            </a:r>
            <a:r>
              <a:rPr lang="zh-CN" altLang="en-US" b="1">
                <a:ea typeface="楷体" panose="02010609060101010101" pitchFamily="49" charset="-122"/>
              </a:rPr>
              <a:t>）</a:t>
            </a:r>
            <a:endParaRPr lang="zh-CN" altLang="en-US" b="1">
              <a:ea typeface="楷体" panose="02010609060101010101" pitchFamily="49" charset="-122"/>
            </a:endParaRPr>
          </a:p>
          <a:p>
            <a:pPr marL="358775" indent="-358775">
              <a:lnSpc>
                <a:spcPts val="4000"/>
              </a:lnSpc>
              <a:spcBef>
                <a:spcPts val="600"/>
              </a:spcBef>
              <a:buNone/>
            </a:pPr>
            <a:r>
              <a:rPr lang="en-US" altLang="zh-CN" b="1">
                <a:ea typeface="楷体" panose="02010609060101010101" pitchFamily="49" charset="-122"/>
              </a:rPr>
              <a:t>	</a:t>
            </a:r>
            <a:r>
              <a:rPr lang="zh-CN" altLang="en-US" b="1">
                <a:ea typeface="楷体" panose="02010609060101010101" pitchFamily="49" charset="-122"/>
              </a:rPr>
              <a:t>答案：</a:t>
            </a:r>
            <a:r>
              <a:rPr lang="en-US" altLang="zh-CN" b="1">
                <a:solidFill>
                  <a:srgbClr val="FF0000"/>
                </a:solidFill>
                <a:ea typeface="楷体" panose="02010609060101010101" pitchFamily="49" charset="-122"/>
              </a:rPr>
              <a:t>int  ( * p[10] ) ( int );</a:t>
            </a:r>
            <a:endParaRPr lang="en-US" altLang="zh-CN" b="1">
              <a:solidFill>
                <a:srgbClr val="FF0000"/>
              </a:solidFill>
              <a:ea typeface="楷体" panose="02010609060101010101" pitchFamily="49" charset="-122"/>
            </a:endParaRPr>
          </a:p>
        </p:txBody>
      </p:sp>
      <p:sp>
        <p:nvSpPr>
          <p:cNvPr id="10342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fld id="{1CDEEF2F-E2EE-48B6-85C8-D89E78228F2C}" type="slidenum">
              <a:rPr lang="zh-CN" altLang="en-US" b="0">
                <a:solidFill>
                  <a:srgbClr val="000000"/>
                </a:solidFill>
              </a:rPr>
            </a:fld>
            <a:endParaRPr lang="zh-CN" altLang="en-US" b="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arn(outVertical)">
                                      <p:cBhvr>
                                        <p:cTn id="7" dur="500"/>
                                        <p:tgtEl>
                                          <p:spTgt spid="71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barn(outVertical)">
                                      <p:cBhvr>
                                        <p:cTn id="12" dur="500"/>
                                        <p:tgtEl>
                                          <p:spTgt spid="71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barn(outVertical)">
                                      <p:cBhvr>
                                        <p:cTn id="17" dur="500"/>
                                        <p:tgtEl>
                                          <p:spTgt spid="71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10659">
                                            <p:txEl>
                                              <p:pRg st="3" end="3"/>
                                            </p:txEl>
                                          </p:spTgt>
                                        </p:tgtEl>
                                        <p:attrNameLst>
                                          <p:attrName>style.visibility</p:attrName>
                                        </p:attrNameLst>
                                      </p:cBhvr>
                                      <p:to>
                                        <p:strVal val="visible"/>
                                      </p:to>
                                    </p:set>
                                    <p:animEffect transition="in" filter="barn(outVertical)">
                                      <p:cBhvr>
                                        <p:cTn id="22" dur="500"/>
                                        <p:tgtEl>
                                          <p:spTgt spid="71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autoUpdateAnimBg="0" build="p"/>
    </p:bldLst>
  </p:timing>
</p:sld>
</file>

<file path=ppt/tags/tag1.xml><?xml version="1.0" encoding="utf-8"?>
<p:tagLst xmlns:p="http://schemas.openxmlformats.org/presentationml/2006/main">
  <p:tag name="BRANCHTO" val="257"/>
  <p:tag name="HOTSPOTTYPE" val="DefinedInNavigator"/>
  <p:tag name="DEFINEDINNAVIGATOR" val="True"/>
  <p:tag name="KSO_WPP_MARK_KEY" val="27574c8f-7478-4193-ba9a-93ff6d98cc1f"/>
  <p:tag name="COMMONDATA" val="eyJoZGlkIjoiY2ZjZGY4MmNhNTgxZTViN2I1OWRjOGUzMmJkYmEwMDA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9050" cap="flat" cmpd="sng" algn="ctr">
          <a:solidFill>
            <a:srgbClr val="66FFFF"/>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None/>
          <a:defRPr kumimoji="0" 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2"/>
        </a:solidFill>
        <a:ln w="19050" cap="flat" cmpd="sng" algn="ctr">
          <a:solidFill>
            <a:srgbClr val="66FFFF"/>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None/>
          <a:defRPr kumimoji="0" 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30784</Words>
  <Application>WPS 演示</Application>
  <PresentationFormat>A4 纸张(210x297 毫米)</PresentationFormat>
  <Paragraphs>3137</Paragraphs>
  <Slides>130</Slides>
  <Notes>13</Notes>
  <HiddenSlides>1</HiddenSlides>
  <MMClips>0</MMClips>
  <ScaleCrop>false</ScaleCrop>
  <HeadingPairs>
    <vt:vector size="8" baseType="variant">
      <vt:variant>
        <vt:lpstr>已用的字体</vt:lpstr>
      </vt:variant>
      <vt:variant>
        <vt:i4>34</vt:i4>
      </vt:variant>
      <vt:variant>
        <vt:lpstr>主题</vt:lpstr>
      </vt:variant>
      <vt:variant>
        <vt:i4>1</vt:i4>
      </vt:variant>
      <vt:variant>
        <vt:lpstr>嵌入 OLE 服务器</vt:lpstr>
      </vt:variant>
      <vt:variant>
        <vt:i4>3</vt:i4>
      </vt:variant>
      <vt:variant>
        <vt:lpstr>幻灯片标题</vt:lpstr>
      </vt:variant>
      <vt:variant>
        <vt:i4>130</vt:i4>
      </vt:variant>
    </vt:vector>
  </HeadingPairs>
  <TitlesOfParts>
    <vt:vector size="168" baseType="lpstr">
      <vt:lpstr>Arial</vt:lpstr>
      <vt:lpstr>宋体</vt:lpstr>
      <vt:lpstr>Wingdings</vt:lpstr>
      <vt:lpstr>Times New Roman</vt:lpstr>
      <vt:lpstr>微软雅黑</vt:lpstr>
      <vt:lpstr>Calibri</vt:lpstr>
      <vt:lpstr>黑体</vt:lpstr>
      <vt:lpstr>Consolas</vt:lpstr>
      <vt:lpstr>Arial Unicode MS</vt:lpstr>
      <vt:lpstr>Adobe Garamond Pro Bold</vt:lpstr>
      <vt:lpstr>Calibri</vt:lpstr>
      <vt:lpstr>楷体</vt:lpstr>
      <vt:lpstr>华文仿宋</vt:lpstr>
      <vt:lpstr>Garamond</vt:lpstr>
      <vt:lpstr>Arial Unicode MS</vt:lpstr>
      <vt:lpstr>华文行楷</vt:lpstr>
      <vt:lpstr>楷体_GB2312</vt:lpstr>
      <vt:lpstr>新宋体</vt:lpstr>
      <vt:lpstr>Symbol</vt:lpstr>
      <vt:lpstr>Monotype Sorts</vt:lpstr>
      <vt:lpstr>Wingdings</vt:lpstr>
      <vt:lpstr>Courier New</vt:lpstr>
      <vt:lpstr>仿宋_GB2312</vt:lpstr>
      <vt:lpstr>仿宋</vt:lpstr>
      <vt:lpstr>幼圆</vt:lpstr>
      <vt:lpstr>隶书</vt:lpstr>
      <vt:lpstr>Academy Engraved LET</vt:lpstr>
      <vt:lpstr>Segoe Print</vt:lpstr>
      <vt:lpstr>Courier</vt:lpstr>
      <vt:lpstr>Times New Roman</vt:lpstr>
      <vt:lpstr>Times</vt:lpstr>
      <vt:lpstr>Dotum</vt:lpstr>
      <vt:lpstr>Courier</vt:lpstr>
      <vt:lpstr>Malgun Gothic</vt:lpstr>
      <vt:lpstr>默认设计模板</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按值调用与按地址调用</vt:lpstr>
      <vt:lpstr>   按值调用与按地址调用</vt:lpstr>
      <vt:lpstr>   按值调用与按地址调用</vt:lpstr>
      <vt:lpstr> 按值调用与按地址调用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指针变量的特殊性 ： </vt:lpstr>
      <vt:lpstr>指针变量的特殊性 ：</vt:lpstr>
      <vt:lpstr>指针变量的特殊性 ：</vt:lpstr>
      <vt:lpstr>指针运算——算术运算</vt:lpstr>
      <vt:lpstr>Example：</vt:lpstr>
      <vt:lpstr>指针运算——关系运算</vt:lpstr>
      <vt:lpstr>为什么引入指针的概念 </vt:lpstr>
      <vt:lpstr>指针的使用原则</vt:lpstr>
      <vt:lpstr>指针的指向</vt:lpstr>
      <vt:lpstr>总结：指针变量与一般变量的对比</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Example:输入输出数组的全部元素</vt:lpstr>
      <vt:lpstr>PowerPoint 演示文稿</vt:lpstr>
      <vt:lpstr>PowerPoint 演示文稿</vt:lpstr>
      <vt:lpstr>PowerPoint 演示文稿</vt:lpstr>
      <vt:lpstr>指针与二维数组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有关指针的练习</vt:lpstr>
      <vt:lpstr>PowerPoint 演示文稿</vt:lpstr>
      <vt:lpstr>PowerPoint 演示文稿</vt:lpstr>
      <vt:lpstr>Outline</vt:lpstr>
      <vt:lpstr>PowerPoint 演示文稿</vt:lpstr>
      <vt:lpstr>字符指针与字符数组</vt:lpstr>
      <vt:lpstr>字符指针与字符数组</vt:lpstr>
      <vt:lpstr>字符串拷贝----字符数组实现 </vt:lpstr>
      <vt:lpstr>字符串拷贝示意图----字符数组 </vt:lpstr>
      <vt:lpstr>字符串拷贝----字符指针实现 </vt:lpstr>
      <vt:lpstr>字符串拷贝示意图—字符指针 </vt:lpstr>
      <vt:lpstr>计算实际字符个数----字符数组实现 </vt:lpstr>
      <vt:lpstr>计算实际字符个数----字符指针实现 </vt:lpstr>
      <vt:lpstr>Outline</vt:lpstr>
      <vt:lpstr>编程实例-串处理</vt:lpstr>
      <vt:lpstr>编程实例-串处理</vt:lpstr>
      <vt:lpstr>输出空心正方形</vt:lpstr>
      <vt:lpstr>输出空心正方形</vt:lpstr>
      <vt:lpstr>递归</vt:lpstr>
      <vt:lpstr>求最大公约数——递归</vt:lpstr>
      <vt:lpstr>求最大公约数——递归</vt:lpstr>
      <vt:lpstr>PowerPoint 演示文稿</vt:lpstr>
      <vt:lpstr>黑色星期五</vt:lpstr>
      <vt:lpstr>PowerPoint 演示文稿</vt:lpstr>
      <vt:lpstr>PowerPoint 演示文稿</vt:lpstr>
      <vt:lpstr>子串反向——递归</vt:lpstr>
      <vt:lpstr>子串反向——递归</vt:lpstr>
      <vt:lpstr>子串反向——递归</vt:lpstr>
      <vt:lpstr>子串反向——递归</vt:lpstr>
      <vt:lpstr>回文字符串</vt:lpstr>
      <vt:lpstr>回文字符串（1）</vt:lpstr>
      <vt:lpstr>回文字符串（2）</vt:lpstr>
      <vt:lpstr>他叫 NULL</vt:lpstr>
      <vt:lpstr>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指针</dc:title>
  <dc:creator>Sanyuan Zhao</dc:creator>
  <cp:lastModifiedBy>sanyuan</cp:lastModifiedBy>
  <cp:revision>1079</cp:revision>
  <cp:lastPrinted>1995-12-08T18:33:00Z</cp:lastPrinted>
  <dcterms:created xsi:type="dcterms:W3CDTF">1998-09-27T15:28:00Z</dcterms:created>
  <dcterms:modified xsi:type="dcterms:W3CDTF">2023-05-09T04:21:50Z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287ACA9A1DDD484895CCAC3E9A29A7D5_12</vt:lpwstr>
  </property>
  <property fmtid="{D5CDD505-2E9C-101B-9397-08002B2CF9AE}" pid="3" name="KSOProductBuildVer">
    <vt:lpwstr>2052-11.1.0.14309</vt:lpwstr>
  </property>
</Properties>
</file>