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5"/>
  </p:handoutMasterIdLst>
  <p:sldIdLst>
    <p:sldId id="388" r:id="rId3"/>
    <p:sldId id="771" r:id="rId4"/>
    <p:sldId id="818" r:id="rId5"/>
    <p:sldId id="773" r:id="rId6"/>
    <p:sldId id="774" r:id="rId8"/>
    <p:sldId id="775" r:id="rId9"/>
    <p:sldId id="777" r:id="rId10"/>
    <p:sldId id="778" r:id="rId11"/>
    <p:sldId id="779" r:id="rId12"/>
    <p:sldId id="780" r:id="rId13"/>
    <p:sldId id="781" r:id="rId14"/>
    <p:sldId id="782" r:id="rId15"/>
    <p:sldId id="712" r:id="rId16"/>
    <p:sldId id="714" r:id="rId17"/>
    <p:sldId id="709" r:id="rId18"/>
    <p:sldId id="783" r:id="rId19"/>
    <p:sldId id="784" r:id="rId20"/>
    <p:sldId id="711" r:id="rId21"/>
    <p:sldId id="718" r:id="rId22"/>
    <p:sldId id="710" r:id="rId23"/>
    <p:sldId id="713" r:id="rId24"/>
    <p:sldId id="715" r:id="rId25"/>
    <p:sldId id="716" r:id="rId26"/>
    <p:sldId id="770" r:id="rId27"/>
    <p:sldId id="720" r:id="rId28"/>
    <p:sldId id="787" r:id="rId29"/>
    <p:sldId id="817" r:id="rId30"/>
    <p:sldId id="721" r:id="rId31"/>
    <p:sldId id="722" r:id="rId32"/>
    <p:sldId id="723" r:id="rId33"/>
    <p:sldId id="785" r:id="rId34"/>
    <p:sldId id="725" r:id="rId35"/>
    <p:sldId id="726" r:id="rId36"/>
    <p:sldId id="727" r:id="rId37"/>
    <p:sldId id="728" r:id="rId38"/>
    <p:sldId id="729" r:id="rId39"/>
    <p:sldId id="788" r:id="rId40"/>
    <p:sldId id="731" r:id="rId41"/>
    <p:sldId id="769" r:id="rId42"/>
    <p:sldId id="732" r:id="rId43"/>
    <p:sldId id="789" r:id="rId44"/>
    <p:sldId id="733" r:id="rId45"/>
    <p:sldId id="735" r:id="rId46"/>
    <p:sldId id="736" r:id="rId47"/>
    <p:sldId id="737" r:id="rId48"/>
    <p:sldId id="738" r:id="rId49"/>
    <p:sldId id="742" r:id="rId50"/>
    <p:sldId id="739" r:id="rId51"/>
    <p:sldId id="740" r:id="rId52"/>
    <p:sldId id="741" r:id="rId53"/>
    <p:sldId id="743" r:id="rId54"/>
    <p:sldId id="814" r:id="rId55"/>
    <p:sldId id="815" r:id="rId56"/>
    <p:sldId id="796" r:id="rId57"/>
    <p:sldId id="797" r:id="rId58"/>
    <p:sldId id="798" r:id="rId59"/>
    <p:sldId id="799" r:id="rId60"/>
    <p:sldId id="800" r:id="rId61"/>
    <p:sldId id="801" r:id="rId62"/>
    <p:sldId id="745" r:id="rId63"/>
    <p:sldId id="746" r:id="rId64"/>
    <p:sldId id="747" r:id="rId65"/>
    <p:sldId id="748" r:id="rId66"/>
    <p:sldId id="768" r:id="rId67"/>
    <p:sldId id="749" r:id="rId68"/>
    <p:sldId id="750" r:id="rId69"/>
    <p:sldId id="751" r:id="rId70"/>
    <p:sldId id="752" r:id="rId71"/>
    <p:sldId id="753" r:id="rId72"/>
    <p:sldId id="754" r:id="rId73"/>
    <p:sldId id="755" r:id="rId74"/>
    <p:sldId id="756" r:id="rId75"/>
    <p:sldId id="767" r:id="rId76"/>
    <p:sldId id="757" r:id="rId77"/>
    <p:sldId id="758" r:id="rId78"/>
    <p:sldId id="772" r:id="rId79"/>
    <p:sldId id="759" r:id="rId80"/>
    <p:sldId id="760" r:id="rId81"/>
    <p:sldId id="761" r:id="rId82"/>
    <p:sldId id="456" r:id="rId83"/>
    <p:sldId id="508" r:id="rId84"/>
  </p:sldIdLst>
  <p:sldSz cx="9906000" cy="6858000" type="A4"/>
  <p:notesSz cx="6934200" cy="9398000"/>
  <p:custDataLst>
    <p:tags r:id="rId8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20268"/>
    <a:srgbClr val="006C39"/>
    <a:srgbClr val="ABDB77"/>
    <a:srgbClr val="CC5D12"/>
    <a:srgbClr val="CC3300"/>
    <a:srgbClr val="000066"/>
    <a:srgbClr val="0000CC"/>
    <a:srgbClr val="3F3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 snapToGrid="0" snapToObjects="1" showGuides="1">
      <p:cViewPr varScale="1">
        <p:scale>
          <a:sx n="79" d="100"/>
          <a:sy n="79" d="100"/>
        </p:scale>
        <p:origin x="1310" y="8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3" d="100"/>
          <a:sy n="63" d="100"/>
        </p:scale>
        <p:origin x="-2874" y="-114"/>
      </p:cViewPr>
      <p:guideLst>
        <p:guide orient="horz" pos="2960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9" Type="http://schemas.openxmlformats.org/officeDocument/2006/relationships/tags" Target="tags/tag1.xml"/><Relationship Id="rId88" Type="http://schemas.openxmlformats.org/officeDocument/2006/relationships/tableStyles" Target="tableStyles.xml"/><Relationship Id="rId87" Type="http://schemas.openxmlformats.org/officeDocument/2006/relationships/viewProps" Target="viewProps.xml"/><Relationship Id="rId86" Type="http://schemas.openxmlformats.org/officeDocument/2006/relationships/presProps" Target="presProps.xml"/><Relationship Id="rId85" Type="http://schemas.openxmlformats.org/officeDocument/2006/relationships/handoutMaster" Target="handoutMasters/handoutMaster1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notesMaster" Target="notesMasters/notesMaster1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4" Type="http://schemas.openxmlformats.org/officeDocument/2006/relationships/slide" Target="slides/slide79.xml"/><Relationship Id="rId3" Type="http://schemas.openxmlformats.org/officeDocument/2006/relationships/slide" Target="slides/slide78.xml"/><Relationship Id="rId2" Type="http://schemas.openxmlformats.org/officeDocument/2006/relationships/slide" Target="slides/slide77.xml"/><Relationship Id="rId1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 b="0">
                <a:solidFill>
                  <a:schemeClr val="tx1"/>
                </a:solidFill>
              </a:defRPr>
            </a:lvl1pPr>
          </a:lstStyle>
          <a:p>
            <a:fld id="{6F38E04F-5040-4FCC-AB1C-7AECE730CCEC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81063" y="685800"/>
            <a:ext cx="5172075" cy="358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958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fld id="{8627A396-86FD-4B06-B805-D5AF90C5AC6B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766763"/>
            <a:ext cx="5545138" cy="3840162"/>
          </a:xfrm>
          <a:noFill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8488" cy="46069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A3088B-7FF1-4C1D-AAAC-AE4AED1B97C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6C9D0A-40C9-4D69-B527-48781E518B2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B87A34-CF03-4578-A163-79997DB19E5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BA035C-3BE2-451A-B2B5-1F8D532945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E52135-457C-4EB9-941C-EBF0085C077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2BCF02-08FE-4B59-BEC8-9354E153ADE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2582DA-1046-4292-BAC6-B47246EAE7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5B47FB-B6EE-4545-BF94-FB258E72038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644E8A-64DC-4998-9958-FD00EEAF33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335B4A-932F-4938-A4BC-E4F29D91E8B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766763"/>
            <a:ext cx="5543550" cy="3838575"/>
          </a:xfrm>
          <a:noFill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5473" tIns="47736" rIns="95473" bIns="47736"/>
          <a:lstStyle/>
          <a:p>
            <a:pPr eaLnBrk="1" hangingPunct="1"/>
            <a:r>
              <a:rPr lang="zh-CN" altLang="en-US"/>
              <a:t>键盘上的指示灯其实是计算机的输出。鼠标也开始有反馈功能了。显示器出现了触摸屏</a:t>
            </a:r>
            <a:r>
              <a:rPr lang="en-US" altLang="zh-CN">
                <a:latin typeface="Arial" panose="020B0604020202020204" pitchFamily="34" charset="0"/>
              </a:rPr>
              <a:t>……</a:t>
            </a:r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D35DE1-EB77-43CE-8660-2F31FF34209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2C2D051-FF5B-4999-A308-CF37E6AF5F3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/>
              <a:t>exit(0) </a:t>
            </a:r>
            <a:r>
              <a:rPr lang="zh-CN" altLang="en-US"/>
              <a:t>表示程序正常退出</a:t>
            </a:r>
            <a:r>
              <a:rPr lang="en-US" altLang="zh-CN"/>
              <a:t>,exit⑴/exit(-1</a:t>
            </a:r>
            <a:r>
              <a:rPr lang="zh-CN" altLang="en-US"/>
              <a:t>）表示程序异常退出。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1BFFE04-541F-4555-BCB5-37E2FFC72A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FA8B5F-8A33-401C-A560-F577C7D9E5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E453DA-E33B-42C9-95B1-27765ED6E7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EB2740-9BD8-41D5-A7B2-8EDE00B04D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8AA0B0-E032-4E26-B587-08F6A46165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A55203-26E9-4A23-B804-EF4585EF454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E06E18-30D1-417B-A708-90C28789FB4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D66C5D-A8EB-41CD-8137-6D5CD6CE600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765175"/>
            <a:ext cx="5543550" cy="3838575"/>
          </a:xfrm>
          <a:noFill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9038" tIns="49520" rIns="99038" bIns="49520"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2D9CB83-E050-4882-A17C-391C6FFD9B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CD8ECB-4910-44B4-96CC-C15225828D5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zh-CN"/>
              <a:t>Open</a:t>
            </a:r>
            <a:r>
              <a:rPr lang="zh-CN" altLang="en-US"/>
              <a:t>文件时，文件位置指针</a:t>
            </a:r>
            <a:r>
              <a:rPr lang="en-US" altLang="zh-CN"/>
              <a:t>=0</a:t>
            </a:r>
            <a:r>
              <a:rPr lang="zh-CN" altLang="en-US"/>
              <a:t>，读入第一个字符之后，位置指针</a:t>
            </a:r>
            <a:r>
              <a:rPr lang="en-US" altLang="zh-CN"/>
              <a:t>=1</a:t>
            </a:r>
            <a:r>
              <a:rPr lang="zh-CN" altLang="en-US"/>
              <a:t>。位置指针指向已经读完的最后一个字符，即：读入下一个字符时，指针先</a:t>
            </a:r>
            <a:r>
              <a:rPr lang="en-US" altLang="zh-CN"/>
              <a:t>+1</a:t>
            </a:r>
            <a:r>
              <a:rPr lang="zh-CN" altLang="en-US"/>
              <a:t>，然后再操作。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D00F8E-9675-4D45-8BCB-57D21DB1B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577A62-BB1A-43C0-8BE9-558A8A630D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A1F43E9-BE92-454A-87B7-25F965F1EBA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8FE7FEB-7DF4-4968-BE6F-1A15A6ECF4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50D8F31-FCDA-4248-A701-F1691C708C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34981C-A250-4CC3-AD94-B85218510A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16B585-C06B-4EB8-85E8-37ECC72F16E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4A8FD9-F923-4856-9C72-7A9491D010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F3A0D6-DA08-4DBB-92EB-0E62442BDC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CEAF75-C6F8-4E33-8267-8DB5BC974C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39133A-7DEE-4628-BF0B-E69538DC45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05E6D2-08EB-480C-8A03-079E425782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F38CB0-A04E-477A-B26D-CA08A201988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3F8084-8670-4073-8F98-E7924106F2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/>
              <a:t>以上内容已经通过上机验证</a:t>
            </a:r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8D7D47-6049-4295-A3DE-F581C2BD34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2CC722-D4C3-4BB1-A9E0-974AE269A7A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F8E952-4300-481F-99BA-314BF464D2E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80CBE5-D81F-4DEC-AFF7-75EC4BD91C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EF93AB-580C-437E-A3C2-C579C430D0A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2B1A87-8E0F-4368-8303-9C435A4DD99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0EF56EF-8C25-40BD-9989-388EC8D5F82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E52FEF-EB18-45FA-ABEE-FEFBF60620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C90FEF-4628-4C98-8508-31D5B9F7923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B06FD8-DF59-4292-B887-F56CF2BBC1F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169E7C5-AFC6-4C63-B3B3-C9526EE571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50FFF2-306B-484E-945B-49CC82AD7A7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8A45D90-D3B8-4EE4-9DC1-DDA4C6B43A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accent3"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7748" y="119784"/>
            <a:ext cx="7882906" cy="1939809"/>
          </a:xfrm>
          <a:prstGeom prst="rect">
            <a:avLst/>
          </a:prstGeom>
          <a:gradFill>
            <a:gsLst>
              <a:gs pos="54000">
                <a:schemeClr val="bg1">
                  <a:lumMod val="95000"/>
                  <a:alpha val="59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0600" y="1511904"/>
            <a:ext cx="84201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8263" y="372745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16162B-ED2B-4418-B8A0-868EA42A8D0F}" type="slidenum">
              <a:rPr lang="zh-CN" altLang="en-US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6356350"/>
            <a:ext cx="9906000" cy="381866"/>
          </a:xfrm>
          <a:prstGeom prst="rect">
            <a:avLst/>
          </a:prstGeom>
          <a:gradFill>
            <a:gsLst>
              <a:gs pos="0">
                <a:srgbClr val="A13F0B"/>
              </a:gs>
              <a:gs pos="100000">
                <a:srgbClr val="A13F0B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98941" y="6399999"/>
            <a:ext cx="2542613" cy="276499"/>
            <a:chOff x="598941" y="6399999"/>
            <a:chExt cx="2542613" cy="276499"/>
          </a:xfrm>
          <a:solidFill>
            <a:sysClr val="window" lastClr="FFFFFF"/>
          </a:solidFill>
        </p:grpSpPr>
        <p:grpSp>
          <p:nvGrpSpPr>
            <p:cNvPr id="11" name="组合 10"/>
            <p:cNvGrpSpPr/>
            <p:nvPr/>
          </p:nvGrpSpPr>
          <p:grpSpPr>
            <a:xfrm>
              <a:off x="2055693" y="6402621"/>
              <a:ext cx="1085861" cy="270805"/>
              <a:chOff x="10340336" y="2247899"/>
              <a:chExt cx="2724438" cy="679451"/>
            </a:xfrm>
            <a:grpFill/>
          </p:grpSpPr>
          <p:sp>
            <p:nvSpPr>
              <p:cNvPr id="25" name="Freeform 5"/>
              <p:cNvSpPr/>
              <p:nvPr/>
            </p:nvSpPr>
            <p:spPr bwMode="auto">
              <a:xfrm>
                <a:off x="11868131" y="2285206"/>
                <a:ext cx="534988" cy="603250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" name="Freeform 6"/>
              <p:cNvSpPr/>
              <p:nvPr/>
            </p:nvSpPr>
            <p:spPr bwMode="auto">
              <a:xfrm>
                <a:off x="12756799" y="2388393"/>
                <a:ext cx="307975" cy="463550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10340336" y="2247899"/>
                <a:ext cx="547688" cy="679451"/>
                <a:chOff x="5548313" y="2084388"/>
                <a:chExt cx="547688" cy="679451"/>
              </a:xfrm>
              <a:grpFill/>
            </p:grpSpPr>
            <p:sp>
              <p:nvSpPr>
                <p:cNvPr id="32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3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>
                <a:off x="11192276" y="2400300"/>
                <a:ext cx="322175" cy="373063"/>
                <a:chOff x="3792874" y="3138488"/>
                <a:chExt cx="322175" cy="373063"/>
              </a:xfrm>
              <a:grpFill/>
            </p:grpSpPr>
            <p:sp>
              <p:nvSpPr>
                <p:cNvPr id="29" name="Freeform 15"/>
                <p:cNvSpPr/>
                <p:nvPr/>
              </p:nvSpPr>
              <p:spPr bwMode="auto">
                <a:xfrm>
                  <a:off x="3792874" y="3235325"/>
                  <a:ext cx="112625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0" name="Freeform 16"/>
                <p:cNvSpPr/>
                <p:nvPr/>
              </p:nvSpPr>
              <p:spPr bwMode="auto">
                <a:xfrm>
                  <a:off x="3980111" y="3138488"/>
                  <a:ext cx="134938" cy="373063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1" name="Freeform 17"/>
                <p:cNvSpPr/>
                <p:nvPr/>
              </p:nvSpPr>
              <p:spPr bwMode="auto">
                <a:xfrm>
                  <a:off x="3872924" y="3138488"/>
                  <a:ext cx="75438" cy="79375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2" name="组合 11"/>
            <p:cNvGrpSpPr/>
            <p:nvPr/>
          </p:nvGrpSpPr>
          <p:grpSpPr>
            <a:xfrm>
              <a:off x="598941" y="6399999"/>
              <a:ext cx="1102619" cy="276499"/>
              <a:chOff x="6738929" y="2270918"/>
              <a:chExt cx="2766486" cy="693738"/>
            </a:xfrm>
            <a:grpFill/>
          </p:grpSpPr>
          <p:grpSp>
            <p:nvGrpSpPr>
              <p:cNvPr id="13" name="组合 12"/>
              <p:cNvGrpSpPr/>
              <p:nvPr/>
            </p:nvGrpSpPr>
            <p:grpSpPr>
              <a:xfrm>
                <a:off x="8180494" y="2355056"/>
                <a:ext cx="484188" cy="509588"/>
                <a:chOff x="6113463" y="3541713"/>
                <a:chExt cx="484188" cy="509588"/>
              </a:xfrm>
              <a:grpFill/>
            </p:grpSpPr>
            <p:sp>
              <p:nvSpPr>
                <p:cNvPr id="23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4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6738929" y="2270918"/>
                <a:ext cx="549275" cy="693738"/>
                <a:chOff x="6108700" y="2066926"/>
                <a:chExt cx="549275" cy="693738"/>
              </a:xfrm>
              <a:grpFill/>
            </p:grpSpPr>
            <p:sp>
              <p:nvSpPr>
                <p:cNvPr id="21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2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7532962" y="2451100"/>
                <a:ext cx="368300" cy="317500"/>
                <a:chOff x="6186488" y="2930526"/>
                <a:chExt cx="368300" cy="317500"/>
              </a:xfrm>
              <a:grpFill/>
            </p:grpSpPr>
            <p:sp>
              <p:nvSpPr>
                <p:cNvPr id="18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9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0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16" name="Freeform 11"/>
              <p:cNvSpPr>
                <a:spLocks noEditPoints="1"/>
              </p:cNvSpPr>
              <p:nvPr/>
            </p:nvSpPr>
            <p:spPr bwMode="auto">
              <a:xfrm>
                <a:off x="9065451" y="2270918"/>
                <a:ext cx="439964" cy="615950"/>
              </a:xfrm>
              <a:custGeom>
                <a:avLst/>
                <a:gdLst>
                  <a:gd name="T0" fmla="*/ 29 w 72"/>
                  <a:gd name="T1" fmla="*/ 49 h 102"/>
                  <a:gd name="T2" fmla="*/ 15 w 72"/>
                  <a:gd name="T3" fmla="*/ 43 h 102"/>
                  <a:gd name="T4" fmla="*/ 10 w 72"/>
                  <a:gd name="T5" fmla="*/ 21 h 102"/>
                  <a:gd name="T6" fmla="*/ 13 w 72"/>
                  <a:gd name="T7" fmla="*/ 15 h 102"/>
                  <a:gd name="T8" fmla="*/ 19 w 72"/>
                  <a:gd name="T9" fmla="*/ 18 h 102"/>
                  <a:gd name="T10" fmla="*/ 20 w 72"/>
                  <a:gd name="T11" fmla="*/ 26 h 102"/>
                  <a:gd name="T12" fmla="*/ 35 w 72"/>
                  <a:gd name="T13" fmla="*/ 22 h 102"/>
                  <a:gd name="T14" fmla="*/ 40 w 72"/>
                  <a:gd name="T15" fmla="*/ 16 h 102"/>
                  <a:gd name="T16" fmla="*/ 43 w 72"/>
                  <a:gd name="T17" fmla="*/ 14 h 102"/>
                  <a:gd name="T18" fmla="*/ 44 w 72"/>
                  <a:gd name="T19" fmla="*/ 19 h 102"/>
                  <a:gd name="T20" fmla="*/ 43 w 72"/>
                  <a:gd name="T21" fmla="*/ 28 h 102"/>
                  <a:gd name="T22" fmla="*/ 36 w 72"/>
                  <a:gd name="T23" fmla="*/ 40 h 102"/>
                  <a:gd name="T24" fmla="*/ 37 w 72"/>
                  <a:gd name="T25" fmla="*/ 42 h 102"/>
                  <a:gd name="T26" fmla="*/ 44 w 72"/>
                  <a:gd name="T27" fmla="*/ 38 h 102"/>
                  <a:gd name="T28" fmla="*/ 56 w 72"/>
                  <a:gd name="T29" fmla="*/ 20 h 102"/>
                  <a:gd name="T30" fmla="*/ 49 w 72"/>
                  <a:gd name="T31" fmla="*/ 9 h 102"/>
                  <a:gd name="T32" fmla="*/ 28 w 72"/>
                  <a:gd name="T33" fmla="*/ 14 h 102"/>
                  <a:gd name="T34" fmla="*/ 20 w 72"/>
                  <a:gd name="T35" fmla="*/ 13 h 102"/>
                  <a:gd name="T36" fmla="*/ 22 w 72"/>
                  <a:gd name="T37" fmla="*/ 6 h 102"/>
                  <a:gd name="T38" fmla="*/ 50 w 72"/>
                  <a:gd name="T39" fmla="*/ 1 h 102"/>
                  <a:gd name="T40" fmla="*/ 68 w 72"/>
                  <a:gd name="T41" fmla="*/ 12 h 102"/>
                  <a:gd name="T42" fmla="*/ 67 w 72"/>
                  <a:gd name="T43" fmla="*/ 24 h 102"/>
                  <a:gd name="T44" fmla="*/ 49 w 72"/>
                  <a:gd name="T45" fmla="*/ 48 h 102"/>
                  <a:gd name="T46" fmla="*/ 42 w 72"/>
                  <a:gd name="T47" fmla="*/ 49 h 102"/>
                  <a:gd name="T48" fmla="*/ 37 w 72"/>
                  <a:gd name="T49" fmla="*/ 47 h 102"/>
                  <a:gd name="T50" fmla="*/ 35 w 72"/>
                  <a:gd name="T51" fmla="*/ 52 h 102"/>
                  <a:gd name="T52" fmla="*/ 41 w 72"/>
                  <a:gd name="T53" fmla="*/ 58 h 102"/>
                  <a:gd name="T54" fmla="*/ 48 w 72"/>
                  <a:gd name="T55" fmla="*/ 57 h 102"/>
                  <a:gd name="T56" fmla="*/ 53 w 72"/>
                  <a:gd name="T57" fmla="*/ 59 h 102"/>
                  <a:gd name="T58" fmla="*/ 53 w 72"/>
                  <a:gd name="T59" fmla="*/ 66 h 102"/>
                  <a:gd name="T60" fmla="*/ 48 w 72"/>
                  <a:gd name="T61" fmla="*/ 70 h 102"/>
                  <a:gd name="T62" fmla="*/ 37 w 72"/>
                  <a:gd name="T63" fmla="*/ 81 h 102"/>
                  <a:gd name="T64" fmla="*/ 45 w 72"/>
                  <a:gd name="T65" fmla="*/ 81 h 102"/>
                  <a:gd name="T66" fmla="*/ 57 w 72"/>
                  <a:gd name="T67" fmla="*/ 89 h 102"/>
                  <a:gd name="T68" fmla="*/ 51 w 72"/>
                  <a:gd name="T69" fmla="*/ 98 h 102"/>
                  <a:gd name="T70" fmla="*/ 26 w 72"/>
                  <a:gd name="T71" fmla="*/ 101 h 102"/>
                  <a:gd name="T72" fmla="*/ 17 w 72"/>
                  <a:gd name="T73" fmla="*/ 96 h 102"/>
                  <a:gd name="T74" fmla="*/ 15 w 72"/>
                  <a:gd name="T75" fmla="*/ 94 h 102"/>
                  <a:gd name="T76" fmla="*/ 19 w 72"/>
                  <a:gd name="T77" fmla="*/ 77 h 102"/>
                  <a:gd name="T78" fmla="*/ 27 w 72"/>
                  <a:gd name="T79" fmla="*/ 70 h 102"/>
                  <a:gd name="T80" fmla="*/ 27 w 72"/>
                  <a:gd name="T81" fmla="*/ 69 h 102"/>
                  <a:gd name="T82" fmla="*/ 21 w 72"/>
                  <a:gd name="T83" fmla="*/ 71 h 102"/>
                  <a:gd name="T84" fmla="*/ 9 w 72"/>
                  <a:gd name="T85" fmla="*/ 76 h 102"/>
                  <a:gd name="T86" fmla="*/ 3 w 72"/>
                  <a:gd name="T87" fmla="*/ 75 h 102"/>
                  <a:gd name="T88" fmla="*/ 4 w 72"/>
                  <a:gd name="T89" fmla="*/ 69 h 102"/>
                  <a:gd name="T90" fmla="*/ 26 w 72"/>
                  <a:gd name="T91" fmla="*/ 60 h 102"/>
                  <a:gd name="T92" fmla="*/ 28 w 72"/>
                  <a:gd name="T93" fmla="*/ 57 h 102"/>
                  <a:gd name="T94" fmla="*/ 29 w 72"/>
                  <a:gd name="T95" fmla="*/ 49 h 102"/>
                  <a:gd name="T96" fmla="*/ 34 w 72"/>
                  <a:gd name="T97" fmla="*/ 29 h 102"/>
                  <a:gd name="T98" fmla="*/ 33 w 72"/>
                  <a:gd name="T99" fmla="*/ 28 h 102"/>
                  <a:gd name="T100" fmla="*/ 26 w 72"/>
                  <a:gd name="T101" fmla="*/ 32 h 102"/>
                  <a:gd name="T102" fmla="*/ 23 w 72"/>
                  <a:gd name="T103" fmla="*/ 36 h 102"/>
                  <a:gd name="T104" fmla="*/ 26 w 72"/>
                  <a:gd name="T105" fmla="*/ 42 h 102"/>
                  <a:gd name="T106" fmla="*/ 31 w 72"/>
                  <a:gd name="T107" fmla="*/ 40 h 102"/>
                  <a:gd name="T108" fmla="*/ 34 w 72"/>
                  <a:gd name="T109" fmla="*/ 2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" h="102">
                    <a:moveTo>
                      <a:pt x="29" y="49"/>
                    </a:moveTo>
                    <a:cubicBezTo>
                      <a:pt x="19" y="52"/>
                      <a:pt x="18" y="52"/>
                      <a:pt x="15" y="43"/>
                    </a:cubicBezTo>
                    <a:cubicBezTo>
                      <a:pt x="13" y="36"/>
                      <a:pt x="11" y="28"/>
                      <a:pt x="10" y="21"/>
                    </a:cubicBezTo>
                    <a:cubicBezTo>
                      <a:pt x="9" y="19"/>
                      <a:pt x="11" y="16"/>
                      <a:pt x="13" y="15"/>
                    </a:cubicBezTo>
                    <a:cubicBezTo>
                      <a:pt x="16" y="13"/>
                      <a:pt x="18" y="16"/>
                      <a:pt x="19" y="18"/>
                    </a:cubicBezTo>
                    <a:cubicBezTo>
                      <a:pt x="19" y="21"/>
                      <a:pt x="20" y="23"/>
                      <a:pt x="20" y="26"/>
                    </a:cubicBezTo>
                    <a:cubicBezTo>
                      <a:pt x="26" y="25"/>
                      <a:pt x="31" y="24"/>
                      <a:pt x="35" y="22"/>
                    </a:cubicBezTo>
                    <a:cubicBezTo>
                      <a:pt x="37" y="21"/>
                      <a:pt x="38" y="18"/>
                      <a:pt x="40" y="16"/>
                    </a:cubicBezTo>
                    <a:cubicBezTo>
                      <a:pt x="41" y="15"/>
                      <a:pt x="42" y="14"/>
                      <a:pt x="43" y="14"/>
                    </a:cubicBezTo>
                    <a:cubicBezTo>
                      <a:pt x="44" y="15"/>
                      <a:pt x="44" y="17"/>
                      <a:pt x="44" y="19"/>
                    </a:cubicBezTo>
                    <a:cubicBezTo>
                      <a:pt x="44" y="22"/>
                      <a:pt x="43" y="25"/>
                      <a:pt x="43" y="28"/>
                    </a:cubicBezTo>
                    <a:cubicBezTo>
                      <a:pt x="37" y="29"/>
                      <a:pt x="39" y="36"/>
                      <a:pt x="36" y="40"/>
                    </a:cubicBezTo>
                    <a:cubicBezTo>
                      <a:pt x="36" y="41"/>
                      <a:pt x="37" y="41"/>
                      <a:pt x="37" y="42"/>
                    </a:cubicBezTo>
                    <a:cubicBezTo>
                      <a:pt x="39" y="41"/>
                      <a:pt x="42" y="40"/>
                      <a:pt x="44" y="38"/>
                    </a:cubicBezTo>
                    <a:cubicBezTo>
                      <a:pt x="48" y="32"/>
                      <a:pt x="52" y="26"/>
                      <a:pt x="56" y="20"/>
                    </a:cubicBezTo>
                    <a:cubicBezTo>
                      <a:pt x="59" y="15"/>
                      <a:pt x="56" y="9"/>
                      <a:pt x="49" y="9"/>
                    </a:cubicBezTo>
                    <a:cubicBezTo>
                      <a:pt x="42" y="8"/>
                      <a:pt x="34" y="10"/>
                      <a:pt x="28" y="14"/>
                    </a:cubicBezTo>
                    <a:cubicBezTo>
                      <a:pt x="25" y="16"/>
                      <a:pt x="22" y="15"/>
                      <a:pt x="20" y="13"/>
                    </a:cubicBezTo>
                    <a:cubicBezTo>
                      <a:pt x="17" y="9"/>
                      <a:pt x="17" y="7"/>
                      <a:pt x="22" y="6"/>
                    </a:cubicBezTo>
                    <a:cubicBezTo>
                      <a:pt x="31" y="3"/>
                      <a:pt x="40" y="0"/>
                      <a:pt x="50" y="1"/>
                    </a:cubicBezTo>
                    <a:cubicBezTo>
                      <a:pt x="58" y="1"/>
                      <a:pt x="63" y="7"/>
                      <a:pt x="68" y="12"/>
                    </a:cubicBezTo>
                    <a:cubicBezTo>
                      <a:pt x="72" y="15"/>
                      <a:pt x="70" y="20"/>
                      <a:pt x="67" y="24"/>
                    </a:cubicBezTo>
                    <a:cubicBezTo>
                      <a:pt x="61" y="32"/>
                      <a:pt x="55" y="40"/>
                      <a:pt x="49" y="48"/>
                    </a:cubicBezTo>
                    <a:cubicBezTo>
                      <a:pt x="47" y="51"/>
                      <a:pt x="45" y="52"/>
                      <a:pt x="42" y="49"/>
                    </a:cubicBezTo>
                    <a:cubicBezTo>
                      <a:pt x="41" y="48"/>
                      <a:pt x="38" y="47"/>
                      <a:pt x="37" y="47"/>
                    </a:cubicBezTo>
                    <a:cubicBezTo>
                      <a:pt x="36" y="48"/>
                      <a:pt x="35" y="50"/>
                      <a:pt x="35" y="52"/>
                    </a:cubicBezTo>
                    <a:cubicBezTo>
                      <a:pt x="34" y="59"/>
                      <a:pt x="34" y="59"/>
                      <a:pt x="41" y="58"/>
                    </a:cubicBezTo>
                    <a:cubicBezTo>
                      <a:pt x="43" y="57"/>
                      <a:pt x="46" y="56"/>
                      <a:pt x="48" y="57"/>
                    </a:cubicBezTo>
                    <a:cubicBezTo>
                      <a:pt x="50" y="57"/>
                      <a:pt x="53" y="58"/>
                      <a:pt x="53" y="59"/>
                    </a:cubicBezTo>
                    <a:cubicBezTo>
                      <a:pt x="54" y="61"/>
                      <a:pt x="54" y="64"/>
                      <a:pt x="53" y="66"/>
                    </a:cubicBezTo>
                    <a:cubicBezTo>
                      <a:pt x="52" y="68"/>
                      <a:pt x="50" y="69"/>
                      <a:pt x="48" y="70"/>
                    </a:cubicBezTo>
                    <a:cubicBezTo>
                      <a:pt x="44" y="73"/>
                      <a:pt x="39" y="75"/>
                      <a:pt x="37" y="81"/>
                    </a:cubicBezTo>
                    <a:cubicBezTo>
                      <a:pt x="40" y="81"/>
                      <a:pt x="43" y="81"/>
                      <a:pt x="45" y="81"/>
                    </a:cubicBezTo>
                    <a:cubicBezTo>
                      <a:pt x="51" y="81"/>
                      <a:pt x="56" y="84"/>
                      <a:pt x="57" y="89"/>
                    </a:cubicBezTo>
                    <a:cubicBezTo>
                      <a:pt x="58" y="93"/>
                      <a:pt x="55" y="97"/>
                      <a:pt x="51" y="98"/>
                    </a:cubicBezTo>
                    <a:cubicBezTo>
                      <a:pt x="43" y="99"/>
                      <a:pt x="35" y="100"/>
                      <a:pt x="26" y="101"/>
                    </a:cubicBezTo>
                    <a:cubicBezTo>
                      <a:pt x="22" y="102"/>
                      <a:pt x="19" y="100"/>
                      <a:pt x="17" y="96"/>
                    </a:cubicBezTo>
                    <a:cubicBezTo>
                      <a:pt x="16" y="96"/>
                      <a:pt x="16" y="95"/>
                      <a:pt x="15" y="94"/>
                    </a:cubicBezTo>
                    <a:cubicBezTo>
                      <a:pt x="11" y="84"/>
                      <a:pt x="11" y="84"/>
                      <a:pt x="19" y="77"/>
                    </a:cubicBezTo>
                    <a:cubicBezTo>
                      <a:pt x="22" y="75"/>
                      <a:pt x="24" y="72"/>
                      <a:pt x="27" y="70"/>
                    </a:cubicBezTo>
                    <a:cubicBezTo>
                      <a:pt x="27" y="70"/>
                      <a:pt x="27" y="69"/>
                      <a:pt x="27" y="69"/>
                    </a:cubicBezTo>
                    <a:cubicBezTo>
                      <a:pt x="25" y="69"/>
                      <a:pt x="23" y="70"/>
                      <a:pt x="21" y="71"/>
                    </a:cubicBezTo>
                    <a:cubicBezTo>
                      <a:pt x="17" y="72"/>
                      <a:pt x="13" y="74"/>
                      <a:pt x="9" y="76"/>
                    </a:cubicBezTo>
                    <a:cubicBezTo>
                      <a:pt x="7" y="76"/>
                      <a:pt x="5" y="76"/>
                      <a:pt x="3" y="75"/>
                    </a:cubicBezTo>
                    <a:cubicBezTo>
                      <a:pt x="0" y="72"/>
                      <a:pt x="0" y="71"/>
                      <a:pt x="4" y="69"/>
                    </a:cubicBezTo>
                    <a:cubicBezTo>
                      <a:pt x="12" y="66"/>
                      <a:pt x="19" y="63"/>
                      <a:pt x="26" y="60"/>
                    </a:cubicBezTo>
                    <a:cubicBezTo>
                      <a:pt x="27" y="60"/>
                      <a:pt x="28" y="58"/>
                      <a:pt x="28" y="57"/>
                    </a:cubicBezTo>
                    <a:cubicBezTo>
                      <a:pt x="29" y="55"/>
                      <a:pt x="29" y="52"/>
                      <a:pt x="29" y="49"/>
                    </a:cubicBezTo>
                    <a:close/>
                    <a:moveTo>
                      <a:pt x="34" y="29"/>
                    </a:moveTo>
                    <a:cubicBezTo>
                      <a:pt x="34" y="29"/>
                      <a:pt x="34" y="29"/>
                      <a:pt x="33" y="28"/>
                    </a:cubicBezTo>
                    <a:cubicBezTo>
                      <a:pt x="31" y="29"/>
                      <a:pt x="28" y="30"/>
                      <a:pt x="26" y="32"/>
                    </a:cubicBezTo>
                    <a:cubicBezTo>
                      <a:pt x="24" y="32"/>
                      <a:pt x="22" y="34"/>
                      <a:pt x="23" y="36"/>
                    </a:cubicBezTo>
                    <a:cubicBezTo>
                      <a:pt x="23" y="38"/>
                      <a:pt x="25" y="40"/>
                      <a:pt x="26" y="42"/>
                    </a:cubicBezTo>
                    <a:cubicBezTo>
                      <a:pt x="27" y="42"/>
                      <a:pt x="30" y="41"/>
                      <a:pt x="31" y="40"/>
                    </a:cubicBezTo>
                    <a:cubicBezTo>
                      <a:pt x="32" y="37"/>
                      <a:pt x="33" y="33"/>
                      <a:pt x="34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7" name="Freeform 12"/>
              <p:cNvSpPr/>
              <p:nvPr/>
            </p:nvSpPr>
            <p:spPr bwMode="auto">
              <a:xfrm>
                <a:off x="8878184" y="2293480"/>
                <a:ext cx="236904" cy="593388"/>
              </a:xfrm>
              <a:custGeom>
                <a:avLst/>
                <a:gdLst>
                  <a:gd name="T0" fmla="*/ 30 w 39"/>
                  <a:gd name="T1" fmla="*/ 44 h 98"/>
                  <a:gd name="T2" fmla="*/ 36 w 39"/>
                  <a:gd name="T3" fmla="*/ 34 h 98"/>
                  <a:gd name="T4" fmla="*/ 37 w 39"/>
                  <a:gd name="T5" fmla="*/ 51 h 98"/>
                  <a:gd name="T6" fmla="*/ 25 w 39"/>
                  <a:gd name="T7" fmla="*/ 82 h 98"/>
                  <a:gd name="T8" fmla="*/ 21 w 39"/>
                  <a:gd name="T9" fmla="*/ 98 h 98"/>
                  <a:gd name="T10" fmla="*/ 13 w 39"/>
                  <a:gd name="T11" fmla="*/ 96 h 98"/>
                  <a:gd name="T12" fmla="*/ 5 w 39"/>
                  <a:gd name="T13" fmla="*/ 83 h 98"/>
                  <a:gd name="T14" fmla="*/ 11 w 39"/>
                  <a:gd name="T15" fmla="*/ 62 h 98"/>
                  <a:gd name="T16" fmla="*/ 9 w 39"/>
                  <a:gd name="T17" fmla="*/ 43 h 98"/>
                  <a:gd name="T18" fmla="*/ 12 w 39"/>
                  <a:gd name="T19" fmla="*/ 38 h 98"/>
                  <a:gd name="T20" fmla="*/ 18 w 39"/>
                  <a:gd name="T21" fmla="*/ 33 h 98"/>
                  <a:gd name="T22" fmla="*/ 23 w 39"/>
                  <a:gd name="T23" fmla="*/ 12 h 98"/>
                  <a:gd name="T24" fmla="*/ 11 w 39"/>
                  <a:gd name="T25" fmla="*/ 16 h 98"/>
                  <a:gd name="T26" fmla="*/ 2 w 39"/>
                  <a:gd name="T27" fmla="*/ 16 h 98"/>
                  <a:gd name="T28" fmla="*/ 0 w 39"/>
                  <a:gd name="T29" fmla="*/ 12 h 98"/>
                  <a:gd name="T30" fmla="*/ 3 w 39"/>
                  <a:gd name="T31" fmla="*/ 10 h 98"/>
                  <a:gd name="T32" fmla="*/ 16 w 39"/>
                  <a:gd name="T33" fmla="*/ 7 h 98"/>
                  <a:gd name="T34" fmla="*/ 26 w 39"/>
                  <a:gd name="T35" fmla="*/ 2 h 98"/>
                  <a:gd name="T36" fmla="*/ 32 w 39"/>
                  <a:gd name="T37" fmla="*/ 1 h 98"/>
                  <a:gd name="T38" fmla="*/ 35 w 39"/>
                  <a:gd name="T39" fmla="*/ 9 h 98"/>
                  <a:gd name="T40" fmla="*/ 34 w 39"/>
                  <a:gd name="T41" fmla="*/ 11 h 98"/>
                  <a:gd name="T42" fmla="*/ 27 w 39"/>
                  <a:gd name="T43" fmla="*/ 38 h 98"/>
                  <a:gd name="T44" fmla="*/ 28 w 39"/>
                  <a:gd name="T45" fmla="*/ 44 h 98"/>
                  <a:gd name="T46" fmla="*/ 30 w 39"/>
                  <a:gd name="T47" fmla="*/ 4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98">
                    <a:moveTo>
                      <a:pt x="30" y="44"/>
                    </a:moveTo>
                    <a:cubicBezTo>
                      <a:pt x="32" y="41"/>
                      <a:pt x="34" y="38"/>
                      <a:pt x="36" y="34"/>
                    </a:cubicBezTo>
                    <a:cubicBezTo>
                      <a:pt x="37" y="40"/>
                      <a:pt x="39" y="45"/>
                      <a:pt x="37" y="51"/>
                    </a:cubicBezTo>
                    <a:cubicBezTo>
                      <a:pt x="33" y="61"/>
                      <a:pt x="29" y="72"/>
                      <a:pt x="25" y="82"/>
                    </a:cubicBezTo>
                    <a:cubicBezTo>
                      <a:pt x="23" y="87"/>
                      <a:pt x="23" y="92"/>
                      <a:pt x="21" y="98"/>
                    </a:cubicBezTo>
                    <a:cubicBezTo>
                      <a:pt x="18" y="97"/>
                      <a:pt x="15" y="97"/>
                      <a:pt x="13" y="96"/>
                    </a:cubicBezTo>
                    <a:cubicBezTo>
                      <a:pt x="7" y="94"/>
                      <a:pt x="3" y="89"/>
                      <a:pt x="5" y="83"/>
                    </a:cubicBezTo>
                    <a:cubicBezTo>
                      <a:pt x="7" y="76"/>
                      <a:pt x="9" y="69"/>
                      <a:pt x="11" y="62"/>
                    </a:cubicBezTo>
                    <a:cubicBezTo>
                      <a:pt x="13" y="56"/>
                      <a:pt x="14" y="49"/>
                      <a:pt x="9" y="43"/>
                    </a:cubicBezTo>
                    <a:cubicBezTo>
                      <a:pt x="7" y="39"/>
                      <a:pt x="9" y="38"/>
                      <a:pt x="12" y="38"/>
                    </a:cubicBezTo>
                    <a:cubicBezTo>
                      <a:pt x="17" y="39"/>
                      <a:pt x="17" y="37"/>
                      <a:pt x="18" y="33"/>
                    </a:cubicBezTo>
                    <a:cubicBezTo>
                      <a:pt x="19" y="26"/>
                      <a:pt x="21" y="20"/>
                      <a:pt x="23" y="12"/>
                    </a:cubicBezTo>
                    <a:cubicBezTo>
                      <a:pt x="19" y="13"/>
                      <a:pt x="15" y="15"/>
                      <a:pt x="11" y="16"/>
                    </a:cubicBezTo>
                    <a:cubicBezTo>
                      <a:pt x="8" y="17"/>
                      <a:pt x="5" y="16"/>
                      <a:pt x="2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1" y="11"/>
                      <a:pt x="2" y="10"/>
                      <a:pt x="3" y="10"/>
                    </a:cubicBezTo>
                    <a:cubicBezTo>
                      <a:pt x="7" y="8"/>
                      <a:pt x="12" y="8"/>
                      <a:pt x="16" y="7"/>
                    </a:cubicBezTo>
                    <a:cubicBezTo>
                      <a:pt x="19" y="5"/>
                      <a:pt x="22" y="3"/>
                      <a:pt x="26" y="2"/>
                    </a:cubicBezTo>
                    <a:cubicBezTo>
                      <a:pt x="28" y="1"/>
                      <a:pt x="32" y="0"/>
                      <a:pt x="32" y="1"/>
                    </a:cubicBezTo>
                    <a:cubicBezTo>
                      <a:pt x="34" y="3"/>
                      <a:pt x="35" y="6"/>
                      <a:pt x="35" y="9"/>
                    </a:cubicBezTo>
                    <a:cubicBezTo>
                      <a:pt x="36" y="9"/>
                      <a:pt x="35" y="10"/>
                      <a:pt x="34" y="11"/>
                    </a:cubicBezTo>
                    <a:cubicBezTo>
                      <a:pt x="27" y="19"/>
                      <a:pt x="28" y="29"/>
                      <a:pt x="27" y="38"/>
                    </a:cubicBezTo>
                    <a:cubicBezTo>
                      <a:pt x="27" y="40"/>
                      <a:pt x="28" y="42"/>
                      <a:pt x="28" y="44"/>
                    </a:cubicBezTo>
                    <a:cubicBezTo>
                      <a:pt x="29" y="44"/>
                      <a:pt x="29" y="44"/>
                      <a:pt x="3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p:transition>
    <p:strips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88925" y="952513"/>
            <a:ext cx="9369425" cy="2638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8925" y="3743338"/>
            <a:ext cx="9369425" cy="2638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1100F8-7637-47AC-9F3D-5758D2443BC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88928" y="952500"/>
            <a:ext cx="4602163" cy="5429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56187" y="952513"/>
            <a:ext cx="4602163" cy="2638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56187" y="3743338"/>
            <a:ext cx="4602163" cy="263842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652AC9-AA82-4CBB-A493-FA564625F3C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7791" y="333375"/>
            <a:ext cx="8447617" cy="839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42950" y="1484314"/>
            <a:ext cx="41275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5035550" y="1484314"/>
            <a:ext cx="4127500" cy="4611687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  <p:transition>
    <p:strips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600202"/>
            <a:ext cx="4381501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199" y="1600202"/>
            <a:ext cx="4381501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394071-D2A4-48A9-B3C7-E2010A6C6B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1E7A38-FBDD-48BA-82C5-A614112E297E}" type="slidenum">
              <a:rPr lang="zh-CN" altLang="en-US"/>
            </a:fld>
            <a:endParaRPr lang="zh-CN" altLang="en-US"/>
          </a:p>
        </p:txBody>
      </p:sp>
      <p:grpSp>
        <p:nvGrpSpPr>
          <p:cNvPr id="28" name="组合 27"/>
          <p:cNvGrpSpPr/>
          <p:nvPr userDrawn="1"/>
        </p:nvGrpSpPr>
        <p:grpSpPr>
          <a:xfrm>
            <a:off x="522741" y="6399999"/>
            <a:ext cx="2542613" cy="276499"/>
            <a:chOff x="598941" y="6399999"/>
            <a:chExt cx="2542613" cy="276499"/>
          </a:xfrm>
          <a:solidFill>
            <a:srgbClr val="A2A2A2"/>
          </a:solidFill>
        </p:grpSpPr>
        <p:grpSp>
          <p:nvGrpSpPr>
            <p:cNvPr id="29" name="组合 28"/>
            <p:cNvGrpSpPr/>
            <p:nvPr/>
          </p:nvGrpSpPr>
          <p:grpSpPr>
            <a:xfrm>
              <a:off x="2055693" y="6402621"/>
              <a:ext cx="1085861" cy="270805"/>
              <a:chOff x="10340336" y="2247899"/>
              <a:chExt cx="2724438" cy="679451"/>
            </a:xfrm>
            <a:grpFill/>
          </p:grpSpPr>
          <p:sp>
            <p:nvSpPr>
              <p:cNvPr id="43" name="Freeform 5"/>
              <p:cNvSpPr/>
              <p:nvPr/>
            </p:nvSpPr>
            <p:spPr bwMode="auto">
              <a:xfrm>
                <a:off x="11868131" y="2285206"/>
                <a:ext cx="534988" cy="603250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4" name="Freeform 6"/>
              <p:cNvSpPr/>
              <p:nvPr/>
            </p:nvSpPr>
            <p:spPr bwMode="auto">
              <a:xfrm>
                <a:off x="12756799" y="2388393"/>
                <a:ext cx="307975" cy="463550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10340336" y="2247899"/>
                <a:ext cx="547688" cy="679451"/>
                <a:chOff x="5548313" y="2084388"/>
                <a:chExt cx="547688" cy="679451"/>
              </a:xfrm>
              <a:grpFill/>
            </p:grpSpPr>
            <p:sp>
              <p:nvSpPr>
                <p:cNvPr id="50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51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46" name="组合 45"/>
              <p:cNvGrpSpPr/>
              <p:nvPr/>
            </p:nvGrpSpPr>
            <p:grpSpPr>
              <a:xfrm>
                <a:off x="11192276" y="2400300"/>
                <a:ext cx="322175" cy="373063"/>
                <a:chOff x="3792874" y="3138488"/>
                <a:chExt cx="322175" cy="373063"/>
              </a:xfrm>
              <a:grpFill/>
            </p:grpSpPr>
            <p:sp>
              <p:nvSpPr>
                <p:cNvPr id="47" name="Freeform 15"/>
                <p:cNvSpPr/>
                <p:nvPr/>
              </p:nvSpPr>
              <p:spPr bwMode="auto">
                <a:xfrm>
                  <a:off x="3792874" y="3235325"/>
                  <a:ext cx="112625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8" name="Freeform 16"/>
                <p:cNvSpPr/>
                <p:nvPr/>
              </p:nvSpPr>
              <p:spPr bwMode="auto">
                <a:xfrm>
                  <a:off x="3980111" y="3138488"/>
                  <a:ext cx="134938" cy="373063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9" name="Freeform 17"/>
                <p:cNvSpPr/>
                <p:nvPr/>
              </p:nvSpPr>
              <p:spPr bwMode="auto">
                <a:xfrm>
                  <a:off x="3872924" y="3138488"/>
                  <a:ext cx="75438" cy="79375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30" name="组合 29"/>
            <p:cNvGrpSpPr/>
            <p:nvPr/>
          </p:nvGrpSpPr>
          <p:grpSpPr>
            <a:xfrm>
              <a:off x="598941" y="6399999"/>
              <a:ext cx="1102619" cy="276499"/>
              <a:chOff x="6738929" y="2270918"/>
              <a:chExt cx="2766486" cy="693738"/>
            </a:xfrm>
            <a:grpFill/>
          </p:grpSpPr>
          <p:grpSp>
            <p:nvGrpSpPr>
              <p:cNvPr id="31" name="组合 30"/>
              <p:cNvGrpSpPr/>
              <p:nvPr/>
            </p:nvGrpSpPr>
            <p:grpSpPr>
              <a:xfrm>
                <a:off x="8180494" y="2355056"/>
                <a:ext cx="484188" cy="509588"/>
                <a:chOff x="6113463" y="3541713"/>
                <a:chExt cx="484188" cy="509588"/>
              </a:xfrm>
              <a:grpFill/>
            </p:grpSpPr>
            <p:sp>
              <p:nvSpPr>
                <p:cNvPr id="41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2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32" name="组合 31"/>
              <p:cNvGrpSpPr/>
              <p:nvPr/>
            </p:nvGrpSpPr>
            <p:grpSpPr>
              <a:xfrm>
                <a:off x="6738929" y="2270918"/>
                <a:ext cx="549275" cy="693738"/>
                <a:chOff x="6108700" y="2066926"/>
                <a:chExt cx="549275" cy="693738"/>
              </a:xfrm>
              <a:grpFill/>
            </p:grpSpPr>
            <p:sp>
              <p:nvSpPr>
                <p:cNvPr id="39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0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33" name="组合 32"/>
              <p:cNvGrpSpPr/>
              <p:nvPr/>
            </p:nvGrpSpPr>
            <p:grpSpPr>
              <a:xfrm>
                <a:off x="7532962" y="2451100"/>
                <a:ext cx="368300" cy="317500"/>
                <a:chOff x="6186488" y="2930526"/>
                <a:chExt cx="368300" cy="317500"/>
              </a:xfrm>
              <a:grpFill/>
            </p:grpSpPr>
            <p:sp>
              <p:nvSpPr>
                <p:cNvPr id="36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7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8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34" name="Freeform 11"/>
              <p:cNvSpPr>
                <a:spLocks noEditPoints="1"/>
              </p:cNvSpPr>
              <p:nvPr/>
            </p:nvSpPr>
            <p:spPr bwMode="auto">
              <a:xfrm>
                <a:off x="9065451" y="2270918"/>
                <a:ext cx="439964" cy="615950"/>
              </a:xfrm>
              <a:custGeom>
                <a:avLst/>
                <a:gdLst>
                  <a:gd name="T0" fmla="*/ 29 w 72"/>
                  <a:gd name="T1" fmla="*/ 49 h 102"/>
                  <a:gd name="T2" fmla="*/ 15 w 72"/>
                  <a:gd name="T3" fmla="*/ 43 h 102"/>
                  <a:gd name="T4" fmla="*/ 10 w 72"/>
                  <a:gd name="T5" fmla="*/ 21 h 102"/>
                  <a:gd name="T6" fmla="*/ 13 w 72"/>
                  <a:gd name="T7" fmla="*/ 15 h 102"/>
                  <a:gd name="T8" fmla="*/ 19 w 72"/>
                  <a:gd name="T9" fmla="*/ 18 h 102"/>
                  <a:gd name="T10" fmla="*/ 20 w 72"/>
                  <a:gd name="T11" fmla="*/ 26 h 102"/>
                  <a:gd name="T12" fmla="*/ 35 w 72"/>
                  <a:gd name="T13" fmla="*/ 22 h 102"/>
                  <a:gd name="T14" fmla="*/ 40 w 72"/>
                  <a:gd name="T15" fmla="*/ 16 h 102"/>
                  <a:gd name="T16" fmla="*/ 43 w 72"/>
                  <a:gd name="T17" fmla="*/ 14 h 102"/>
                  <a:gd name="T18" fmla="*/ 44 w 72"/>
                  <a:gd name="T19" fmla="*/ 19 h 102"/>
                  <a:gd name="T20" fmla="*/ 43 w 72"/>
                  <a:gd name="T21" fmla="*/ 28 h 102"/>
                  <a:gd name="T22" fmla="*/ 36 w 72"/>
                  <a:gd name="T23" fmla="*/ 40 h 102"/>
                  <a:gd name="T24" fmla="*/ 37 w 72"/>
                  <a:gd name="T25" fmla="*/ 42 h 102"/>
                  <a:gd name="T26" fmla="*/ 44 w 72"/>
                  <a:gd name="T27" fmla="*/ 38 h 102"/>
                  <a:gd name="T28" fmla="*/ 56 w 72"/>
                  <a:gd name="T29" fmla="*/ 20 h 102"/>
                  <a:gd name="T30" fmla="*/ 49 w 72"/>
                  <a:gd name="T31" fmla="*/ 9 h 102"/>
                  <a:gd name="T32" fmla="*/ 28 w 72"/>
                  <a:gd name="T33" fmla="*/ 14 h 102"/>
                  <a:gd name="T34" fmla="*/ 20 w 72"/>
                  <a:gd name="T35" fmla="*/ 13 h 102"/>
                  <a:gd name="T36" fmla="*/ 22 w 72"/>
                  <a:gd name="T37" fmla="*/ 6 h 102"/>
                  <a:gd name="T38" fmla="*/ 50 w 72"/>
                  <a:gd name="T39" fmla="*/ 1 h 102"/>
                  <a:gd name="T40" fmla="*/ 68 w 72"/>
                  <a:gd name="T41" fmla="*/ 12 h 102"/>
                  <a:gd name="T42" fmla="*/ 67 w 72"/>
                  <a:gd name="T43" fmla="*/ 24 h 102"/>
                  <a:gd name="T44" fmla="*/ 49 w 72"/>
                  <a:gd name="T45" fmla="*/ 48 h 102"/>
                  <a:gd name="T46" fmla="*/ 42 w 72"/>
                  <a:gd name="T47" fmla="*/ 49 h 102"/>
                  <a:gd name="T48" fmla="*/ 37 w 72"/>
                  <a:gd name="T49" fmla="*/ 47 h 102"/>
                  <a:gd name="T50" fmla="*/ 35 w 72"/>
                  <a:gd name="T51" fmla="*/ 52 h 102"/>
                  <a:gd name="T52" fmla="*/ 41 w 72"/>
                  <a:gd name="T53" fmla="*/ 58 h 102"/>
                  <a:gd name="T54" fmla="*/ 48 w 72"/>
                  <a:gd name="T55" fmla="*/ 57 h 102"/>
                  <a:gd name="T56" fmla="*/ 53 w 72"/>
                  <a:gd name="T57" fmla="*/ 59 h 102"/>
                  <a:gd name="T58" fmla="*/ 53 w 72"/>
                  <a:gd name="T59" fmla="*/ 66 h 102"/>
                  <a:gd name="T60" fmla="*/ 48 w 72"/>
                  <a:gd name="T61" fmla="*/ 70 h 102"/>
                  <a:gd name="T62" fmla="*/ 37 w 72"/>
                  <a:gd name="T63" fmla="*/ 81 h 102"/>
                  <a:gd name="T64" fmla="*/ 45 w 72"/>
                  <a:gd name="T65" fmla="*/ 81 h 102"/>
                  <a:gd name="T66" fmla="*/ 57 w 72"/>
                  <a:gd name="T67" fmla="*/ 89 h 102"/>
                  <a:gd name="T68" fmla="*/ 51 w 72"/>
                  <a:gd name="T69" fmla="*/ 98 h 102"/>
                  <a:gd name="T70" fmla="*/ 26 w 72"/>
                  <a:gd name="T71" fmla="*/ 101 h 102"/>
                  <a:gd name="T72" fmla="*/ 17 w 72"/>
                  <a:gd name="T73" fmla="*/ 96 h 102"/>
                  <a:gd name="T74" fmla="*/ 15 w 72"/>
                  <a:gd name="T75" fmla="*/ 94 h 102"/>
                  <a:gd name="T76" fmla="*/ 19 w 72"/>
                  <a:gd name="T77" fmla="*/ 77 h 102"/>
                  <a:gd name="T78" fmla="*/ 27 w 72"/>
                  <a:gd name="T79" fmla="*/ 70 h 102"/>
                  <a:gd name="T80" fmla="*/ 27 w 72"/>
                  <a:gd name="T81" fmla="*/ 69 h 102"/>
                  <a:gd name="T82" fmla="*/ 21 w 72"/>
                  <a:gd name="T83" fmla="*/ 71 h 102"/>
                  <a:gd name="T84" fmla="*/ 9 w 72"/>
                  <a:gd name="T85" fmla="*/ 76 h 102"/>
                  <a:gd name="T86" fmla="*/ 3 w 72"/>
                  <a:gd name="T87" fmla="*/ 75 h 102"/>
                  <a:gd name="T88" fmla="*/ 4 w 72"/>
                  <a:gd name="T89" fmla="*/ 69 h 102"/>
                  <a:gd name="T90" fmla="*/ 26 w 72"/>
                  <a:gd name="T91" fmla="*/ 60 h 102"/>
                  <a:gd name="T92" fmla="*/ 28 w 72"/>
                  <a:gd name="T93" fmla="*/ 57 h 102"/>
                  <a:gd name="T94" fmla="*/ 29 w 72"/>
                  <a:gd name="T95" fmla="*/ 49 h 102"/>
                  <a:gd name="T96" fmla="*/ 34 w 72"/>
                  <a:gd name="T97" fmla="*/ 29 h 102"/>
                  <a:gd name="T98" fmla="*/ 33 w 72"/>
                  <a:gd name="T99" fmla="*/ 28 h 102"/>
                  <a:gd name="T100" fmla="*/ 26 w 72"/>
                  <a:gd name="T101" fmla="*/ 32 h 102"/>
                  <a:gd name="T102" fmla="*/ 23 w 72"/>
                  <a:gd name="T103" fmla="*/ 36 h 102"/>
                  <a:gd name="T104" fmla="*/ 26 w 72"/>
                  <a:gd name="T105" fmla="*/ 42 h 102"/>
                  <a:gd name="T106" fmla="*/ 31 w 72"/>
                  <a:gd name="T107" fmla="*/ 40 h 102"/>
                  <a:gd name="T108" fmla="*/ 34 w 72"/>
                  <a:gd name="T109" fmla="*/ 2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" h="102">
                    <a:moveTo>
                      <a:pt x="29" y="49"/>
                    </a:moveTo>
                    <a:cubicBezTo>
                      <a:pt x="19" y="52"/>
                      <a:pt x="18" y="52"/>
                      <a:pt x="15" y="43"/>
                    </a:cubicBezTo>
                    <a:cubicBezTo>
                      <a:pt x="13" y="36"/>
                      <a:pt x="11" y="28"/>
                      <a:pt x="10" y="21"/>
                    </a:cubicBezTo>
                    <a:cubicBezTo>
                      <a:pt x="9" y="19"/>
                      <a:pt x="11" y="16"/>
                      <a:pt x="13" y="15"/>
                    </a:cubicBezTo>
                    <a:cubicBezTo>
                      <a:pt x="16" y="13"/>
                      <a:pt x="18" y="16"/>
                      <a:pt x="19" y="18"/>
                    </a:cubicBezTo>
                    <a:cubicBezTo>
                      <a:pt x="19" y="21"/>
                      <a:pt x="20" y="23"/>
                      <a:pt x="20" y="26"/>
                    </a:cubicBezTo>
                    <a:cubicBezTo>
                      <a:pt x="26" y="25"/>
                      <a:pt x="31" y="24"/>
                      <a:pt x="35" y="22"/>
                    </a:cubicBezTo>
                    <a:cubicBezTo>
                      <a:pt x="37" y="21"/>
                      <a:pt x="38" y="18"/>
                      <a:pt x="40" y="16"/>
                    </a:cubicBezTo>
                    <a:cubicBezTo>
                      <a:pt x="41" y="15"/>
                      <a:pt x="42" y="14"/>
                      <a:pt x="43" y="14"/>
                    </a:cubicBezTo>
                    <a:cubicBezTo>
                      <a:pt x="44" y="15"/>
                      <a:pt x="44" y="17"/>
                      <a:pt x="44" y="19"/>
                    </a:cubicBezTo>
                    <a:cubicBezTo>
                      <a:pt x="44" y="22"/>
                      <a:pt x="43" y="25"/>
                      <a:pt x="43" y="28"/>
                    </a:cubicBezTo>
                    <a:cubicBezTo>
                      <a:pt x="37" y="29"/>
                      <a:pt x="39" y="36"/>
                      <a:pt x="36" y="40"/>
                    </a:cubicBezTo>
                    <a:cubicBezTo>
                      <a:pt x="36" y="41"/>
                      <a:pt x="37" y="41"/>
                      <a:pt x="37" y="42"/>
                    </a:cubicBezTo>
                    <a:cubicBezTo>
                      <a:pt x="39" y="41"/>
                      <a:pt x="42" y="40"/>
                      <a:pt x="44" y="38"/>
                    </a:cubicBezTo>
                    <a:cubicBezTo>
                      <a:pt x="48" y="32"/>
                      <a:pt x="52" y="26"/>
                      <a:pt x="56" y="20"/>
                    </a:cubicBezTo>
                    <a:cubicBezTo>
                      <a:pt x="59" y="15"/>
                      <a:pt x="56" y="9"/>
                      <a:pt x="49" y="9"/>
                    </a:cubicBezTo>
                    <a:cubicBezTo>
                      <a:pt x="42" y="8"/>
                      <a:pt x="34" y="10"/>
                      <a:pt x="28" y="14"/>
                    </a:cubicBezTo>
                    <a:cubicBezTo>
                      <a:pt x="25" y="16"/>
                      <a:pt x="22" y="15"/>
                      <a:pt x="20" y="13"/>
                    </a:cubicBezTo>
                    <a:cubicBezTo>
                      <a:pt x="17" y="9"/>
                      <a:pt x="17" y="7"/>
                      <a:pt x="22" y="6"/>
                    </a:cubicBezTo>
                    <a:cubicBezTo>
                      <a:pt x="31" y="3"/>
                      <a:pt x="40" y="0"/>
                      <a:pt x="50" y="1"/>
                    </a:cubicBezTo>
                    <a:cubicBezTo>
                      <a:pt x="58" y="1"/>
                      <a:pt x="63" y="7"/>
                      <a:pt x="68" y="12"/>
                    </a:cubicBezTo>
                    <a:cubicBezTo>
                      <a:pt x="72" y="15"/>
                      <a:pt x="70" y="20"/>
                      <a:pt x="67" y="24"/>
                    </a:cubicBezTo>
                    <a:cubicBezTo>
                      <a:pt x="61" y="32"/>
                      <a:pt x="55" y="40"/>
                      <a:pt x="49" y="48"/>
                    </a:cubicBezTo>
                    <a:cubicBezTo>
                      <a:pt x="47" y="51"/>
                      <a:pt x="45" y="52"/>
                      <a:pt x="42" y="49"/>
                    </a:cubicBezTo>
                    <a:cubicBezTo>
                      <a:pt x="41" y="48"/>
                      <a:pt x="38" y="47"/>
                      <a:pt x="37" y="47"/>
                    </a:cubicBezTo>
                    <a:cubicBezTo>
                      <a:pt x="36" y="48"/>
                      <a:pt x="35" y="50"/>
                      <a:pt x="35" y="52"/>
                    </a:cubicBezTo>
                    <a:cubicBezTo>
                      <a:pt x="34" y="59"/>
                      <a:pt x="34" y="59"/>
                      <a:pt x="41" y="58"/>
                    </a:cubicBezTo>
                    <a:cubicBezTo>
                      <a:pt x="43" y="57"/>
                      <a:pt x="46" y="56"/>
                      <a:pt x="48" y="57"/>
                    </a:cubicBezTo>
                    <a:cubicBezTo>
                      <a:pt x="50" y="57"/>
                      <a:pt x="53" y="58"/>
                      <a:pt x="53" y="59"/>
                    </a:cubicBezTo>
                    <a:cubicBezTo>
                      <a:pt x="54" y="61"/>
                      <a:pt x="54" y="64"/>
                      <a:pt x="53" y="66"/>
                    </a:cubicBezTo>
                    <a:cubicBezTo>
                      <a:pt x="52" y="68"/>
                      <a:pt x="50" y="69"/>
                      <a:pt x="48" y="70"/>
                    </a:cubicBezTo>
                    <a:cubicBezTo>
                      <a:pt x="44" y="73"/>
                      <a:pt x="39" y="75"/>
                      <a:pt x="37" y="81"/>
                    </a:cubicBezTo>
                    <a:cubicBezTo>
                      <a:pt x="40" y="81"/>
                      <a:pt x="43" y="81"/>
                      <a:pt x="45" y="81"/>
                    </a:cubicBezTo>
                    <a:cubicBezTo>
                      <a:pt x="51" y="81"/>
                      <a:pt x="56" y="84"/>
                      <a:pt x="57" y="89"/>
                    </a:cubicBezTo>
                    <a:cubicBezTo>
                      <a:pt x="58" y="93"/>
                      <a:pt x="55" y="97"/>
                      <a:pt x="51" y="98"/>
                    </a:cubicBezTo>
                    <a:cubicBezTo>
                      <a:pt x="43" y="99"/>
                      <a:pt x="35" y="100"/>
                      <a:pt x="26" y="101"/>
                    </a:cubicBezTo>
                    <a:cubicBezTo>
                      <a:pt x="22" y="102"/>
                      <a:pt x="19" y="100"/>
                      <a:pt x="17" y="96"/>
                    </a:cubicBezTo>
                    <a:cubicBezTo>
                      <a:pt x="16" y="96"/>
                      <a:pt x="16" y="95"/>
                      <a:pt x="15" y="94"/>
                    </a:cubicBezTo>
                    <a:cubicBezTo>
                      <a:pt x="11" y="84"/>
                      <a:pt x="11" y="84"/>
                      <a:pt x="19" y="77"/>
                    </a:cubicBezTo>
                    <a:cubicBezTo>
                      <a:pt x="22" y="75"/>
                      <a:pt x="24" y="72"/>
                      <a:pt x="27" y="70"/>
                    </a:cubicBezTo>
                    <a:cubicBezTo>
                      <a:pt x="27" y="70"/>
                      <a:pt x="27" y="69"/>
                      <a:pt x="27" y="69"/>
                    </a:cubicBezTo>
                    <a:cubicBezTo>
                      <a:pt x="25" y="69"/>
                      <a:pt x="23" y="70"/>
                      <a:pt x="21" y="71"/>
                    </a:cubicBezTo>
                    <a:cubicBezTo>
                      <a:pt x="17" y="72"/>
                      <a:pt x="13" y="74"/>
                      <a:pt x="9" y="76"/>
                    </a:cubicBezTo>
                    <a:cubicBezTo>
                      <a:pt x="7" y="76"/>
                      <a:pt x="5" y="76"/>
                      <a:pt x="3" y="75"/>
                    </a:cubicBezTo>
                    <a:cubicBezTo>
                      <a:pt x="0" y="72"/>
                      <a:pt x="0" y="71"/>
                      <a:pt x="4" y="69"/>
                    </a:cubicBezTo>
                    <a:cubicBezTo>
                      <a:pt x="12" y="66"/>
                      <a:pt x="19" y="63"/>
                      <a:pt x="26" y="60"/>
                    </a:cubicBezTo>
                    <a:cubicBezTo>
                      <a:pt x="27" y="60"/>
                      <a:pt x="28" y="58"/>
                      <a:pt x="28" y="57"/>
                    </a:cubicBezTo>
                    <a:cubicBezTo>
                      <a:pt x="29" y="55"/>
                      <a:pt x="29" y="52"/>
                      <a:pt x="29" y="49"/>
                    </a:cubicBezTo>
                    <a:close/>
                    <a:moveTo>
                      <a:pt x="34" y="29"/>
                    </a:moveTo>
                    <a:cubicBezTo>
                      <a:pt x="34" y="29"/>
                      <a:pt x="34" y="29"/>
                      <a:pt x="33" y="28"/>
                    </a:cubicBezTo>
                    <a:cubicBezTo>
                      <a:pt x="31" y="29"/>
                      <a:pt x="28" y="30"/>
                      <a:pt x="26" y="32"/>
                    </a:cubicBezTo>
                    <a:cubicBezTo>
                      <a:pt x="24" y="32"/>
                      <a:pt x="22" y="34"/>
                      <a:pt x="23" y="36"/>
                    </a:cubicBezTo>
                    <a:cubicBezTo>
                      <a:pt x="23" y="38"/>
                      <a:pt x="25" y="40"/>
                      <a:pt x="26" y="42"/>
                    </a:cubicBezTo>
                    <a:cubicBezTo>
                      <a:pt x="27" y="42"/>
                      <a:pt x="30" y="41"/>
                      <a:pt x="31" y="40"/>
                    </a:cubicBezTo>
                    <a:cubicBezTo>
                      <a:pt x="32" y="37"/>
                      <a:pt x="33" y="33"/>
                      <a:pt x="34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5" name="Freeform 12"/>
              <p:cNvSpPr/>
              <p:nvPr/>
            </p:nvSpPr>
            <p:spPr bwMode="auto">
              <a:xfrm>
                <a:off x="8878184" y="2293480"/>
                <a:ext cx="236904" cy="593388"/>
              </a:xfrm>
              <a:custGeom>
                <a:avLst/>
                <a:gdLst>
                  <a:gd name="T0" fmla="*/ 30 w 39"/>
                  <a:gd name="T1" fmla="*/ 44 h 98"/>
                  <a:gd name="T2" fmla="*/ 36 w 39"/>
                  <a:gd name="T3" fmla="*/ 34 h 98"/>
                  <a:gd name="T4" fmla="*/ 37 w 39"/>
                  <a:gd name="T5" fmla="*/ 51 h 98"/>
                  <a:gd name="T6" fmla="*/ 25 w 39"/>
                  <a:gd name="T7" fmla="*/ 82 h 98"/>
                  <a:gd name="T8" fmla="*/ 21 w 39"/>
                  <a:gd name="T9" fmla="*/ 98 h 98"/>
                  <a:gd name="T10" fmla="*/ 13 w 39"/>
                  <a:gd name="T11" fmla="*/ 96 h 98"/>
                  <a:gd name="T12" fmla="*/ 5 w 39"/>
                  <a:gd name="T13" fmla="*/ 83 h 98"/>
                  <a:gd name="T14" fmla="*/ 11 w 39"/>
                  <a:gd name="T15" fmla="*/ 62 h 98"/>
                  <a:gd name="T16" fmla="*/ 9 w 39"/>
                  <a:gd name="T17" fmla="*/ 43 h 98"/>
                  <a:gd name="T18" fmla="*/ 12 w 39"/>
                  <a:gd name="T19" fmla="*/ 38 h 98"/>
                  <a:gd name="T20" fmla="*/ 18 w 39"/>
                  <a:gd name="T21" fmla="*/ 33 h 98"/>
                  <a:gd name="T22" fmla="*/ 23 w 39"/>
                  <a:gd name="T23" fmla="*/ 12 h 98"/>
                  <a:gd name="T24" fmla="*/ 11 w 39"/>
                  <a:gd name="T25" fmla="*/ 16 h 98"/>
                  <a:gd name="T26" fmla="*/ 2 w 39"/>
                  <a:gd name="T27" fmla="*/ 16 h 98"/>
                  <a:gd name="T28" fmla="*/ 0 w 39"/>
                  <a:gd name="T29" fmla="*/ 12 h 98"/>
                  <a:gd name="T30" fmla="*/ 3 w 39"/>
                  <a:gd name="T31" fmla="*/ 10 h 98"/>
                  <a:gd name="T32" fmla="*/ 16 w 39"/>
                  <a:gd name="T33" fmla="*/ 7 h 98"/>
                  <a:gd name="T34" fmla="*/ 26 w 39"/>
                  <a:gd name="T35" fmla="*/ 2 h 98"/>
                  <a:gd name="T36" fmla="*/ 32 w 39"/>
                  <a:gd name="T37" fmla="*/ 1 h 98"/>
                  <a:gd name="T38" fmla="*/ 35 w 39"/>
                  <a:gd name="T39" fmla="*/ 9 h 98"/>
                  <a:gd name="T40" fmla="*/ 34 w 39"/>
                  <a:gd name="T41" fmla="*/ 11 h 98"/>
                  <a:gd name="T42" fmla="*/ 27 w 39"/>
                  <a:gd name="T43" fmla="*/ 38 h 98"/>
                  <a:gd name="T44" fmla="*/ 28 w 39"/>
                  <a:gd name="T45" fmla="*/ 44 h 98"/>
                  <a:gd name="T46" fmla="*/ 30 w 39"/>
                  <a:gd name="T47" fmla="*/ 4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98">
                    <a:moveTo>
                      <a:pt x="30" y="44"/>
                    </a:moveTo>
                    <a:cubicBezTo>
                      <a:pt x="32" y="41"/>
                      <a:pt x="34" y="38"/>
                      <a:pt x="36" y="34"/>
                    </a:cubicBezTo>
                    <a:cubicBezTo>
                      <a:pt x="37" y="40"/>
                      <a:pt x="39" y="45"/>
                      <a:pt x="37" y="51"/>
                    </a:cubicBezTo>
                    <a:cubicBezTo>
                      <a:pt x="33" y="61"/>
                      <a:pt x="29" y="72"/>
                      <a:pt x="25" y="82"/>
                    </a:cubicBezTo>
                    <a:cubicBezTo>
                      <a:pt x="23" y="87"/>
                      <a:pt x="23" y="92"/>
                      <a:pt x="21" y="98"/>
                    </a:cubicBezTo>
                    <a:cubicBezTo>
                      <a:pt x="18" y="97"/>
                      <a:pt x="15" y="97"/>
                      <a:pt x="13" y="96"/>
                    </a:cubicBezTo>
                    <a:cubicBezTo>
                      <a:pt x="7" y="94"/>
                      <a:pt x="3" y="89"/>
                      <a:pt x="5" y="83"/>
                    </a:cubicBezTo>
                    <a:cubicBezTo>
                      <a:pt x="7" y="76"/>
                      <a:pt x="9" y="69"/>
                      <a:pt x="11" y="62"/>
                    </a:cubicBezTo>
                    <a:cubicBezTo>
                      <a:pt x="13" y="56"/>
                      <a:pt x="14" y="49"/>
                      <a:pt x="9" y="43"/>
                    </a:cubicBezTo>
                    <a:cubicBezTo>
                      <a:pt x="7" y="39"/>
                      <a:pt x="9" y="38"/>
                      <a:pt x="12" y="38"/>
                    </a:cubicBezTo>
                    <a:cubicBezTo>
                      <a:pt x="17" y="39"/>
                      <a:pt x="17" y="37"/>
                      <a:pt x="18" y="33"/>
                    </a:cubicBezTo>
                    <a:cubicBezTo>
                      <a:pt x="19" y="26"/>
                      <a:pt x="21" y="20"/>
                      <a:pt x="23" y="12"/>
                    </a:cubicBezTo>
                    <a:cubicBezTo>
                      <a:pt x="19" y="13"/>
                      <a:pt x="15" y="15"/>
                      <a:pt x="11" y="16"/>
                    </a:cubicBezTo>
                    <a:cubicBezTo>
                      <a:pt x="8" y="17"/>
                      <a:pt x="5" y="16"/>
                      <a:pt x="2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1" y="11"/>
                      <a:pt x="2" y="10"/>
                      <a:pt x="3" y="10"/>
                    </a:cubicBezTo>
                    <a:cubicBezTo>
                      <a:pt x="7" y="8"/>
                      <a:pt x="12" y="8"/>
                      <a:pt x="16" y="7"/>
                    </a:cubicBezTo>
                    <a:cubicBezTo>
                      <a:pt x="19" y="5"/>
                      <a:pt x="22" y="3"/>
                      <a:pt x="26" y="2"/>
                    </a:cubicBezTo>
                    <a:cubicBezTo>
                      <a:pt x="28" y="1"/>
                      <a:pt x="32" y="0"/>
                      <a:pt x="32" y="1"/>
                    </a:cubicBezTo>
                    <a:cubicBezTo>
                      <a:pt x="34" y="3"/>
                      <a:pt x="35" y="6"/>
                      <a:pt x="35" y="9"/>
                    </a:cubicBezTo>
                    <a:cubicBezTo>
                      <a:pt x="36" y="9"/>
                      <a:pt x="35" y="10"/>
                      <a:pt x="34" y="11"/>
                    </a:cubicBezTo>
                    <a:cubicBezTo>
                      <a:pt x="27" y="19"/>
                      <a:pt x="28" y="29"/>
                      <a:pt x="27" y="38"/>
                    </a:cubicBezTo>
                    <a:cubicBezTo>
                      <a:pt x="27" y="40"/>
                      <a:pt x="28" y="42"/>
                      <a:pt x="28" y="44"/>
                    </a:cubicBezTo>
                    <a:cubicBezTo>
                      <a:pt x="29" y="44"/>
                      <a:pt x="29" y="44"/>
                      <a:pt x="3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p:transition>
    <p:strips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D9DABE-D16F-4266-87BB-C5250BC7121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0C6C87-D58D-4C78-B317-ADEA25F68A3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6CBCAF-8D1E-4698-B501-8566050D3B1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86CD6C-C93D-4B26-8A31-6683F2CC41B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147386-4883-4F30-98B2-0379D030ABA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7EDE83-5D00-4A99-A742-6FF0EF3560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CFB799-2CE7-4AF4-8581-0181590289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spcBef>
                <a:spcPct val="2000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E7CC41B0-DFD2-4175-AF51-2C4AE56E4B74}" type="slidenum">
              <a:rPr lang="zh-CN" altLang="en-US"/>
            </a:fld>
            <a:endParaRPr lang="zh-CN" altLang="en-US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684666" y="6423435"/>
            <a:ext cx="1915659" cy="208321"/>
            <a:chOff x="598941" y="6399999"/>
            <a:chExt cx="2542613" cy="276499"/>
          </a:xfrm>
          <a:solidFill>
            <a:schemeClr val="accent3"/>
          </a:solidFill>
        </p:grpSpPr>
        <p:grpSp>
          <p:nvGrpSpPr>
            <p:cNvPr id="33" name="组合 32"/>
            <p:cNvGrpSpPr/>
            <p:nvPr/>
          </p:nvGrpSpPr>
          <p:grpSpPr>
            <a:xfrm>
              <a:off x="2055693" y="6402621"/>
              <a:ext cx="1085861" cy="270805"/>
              <a:chOff x="10340336" y="2247899"/>
              <a:chExt cx="2724438" cy="679451"/>
            </a:xfrm>
            <a:grpFill/>
          </p:grpSpPr>
          <p:sp>
            <p:nvSpPr>
              <p:cNvPr id="47" name="Freeform 5"/>
              <p:cNvSpPr/>
              <p:nvPr/>
            </p:nvSpPr>
            <p:spPr bwMode="auto">
              <a:xfrm>
                <a:off x="11868131" y="2285206"/>
                <a:ext cx="534988" cy="603250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6"/>
              <p:cNvSpPr/>
              <p:nvPr/>
            </p:nvSpPr>
            <p:spPr bwMode="auto">
              <a:xfrm>
                <a:off x="12756799" y="2388393"/>
                <a:ext cx="307975" cy="463550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9" name="组合 48"/>
              <p:cNvGrpSpPr/>
              <p:nvPr/>
            </p:nvGrpSpPr>
            <p:grpSpPr>
              <a:xfrm>
                <a:off x="10340336" y="2247899"/>
                <a:ext cx="547688" cy="679451"/>
                <a:chOff x="5548313" y="2084388"/>
                <a:chExt cx="547688" cy="679451"/>
              </a:xfrm>
              <a:grpFill/>
            </p:grpSpPr>
            <p:sp>
              <p:nvSpPr>
                <p:cNvPr id="54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11192276" y="2400300"/>
                <a:ext cx="322175" cy="373063"/>
                <a:chOff x="3792874" y="3138488"/>
                <a:chExt cx="322175" cy="373063"/>
              </a:xfrm>
              <a:grpFill/>
            </p:grpSpPr>
            <p:sp>
              <p:nvSpPr>
                <p:cNvPr id="51" name="Freeform 15"/>
                <p:cNvSpPr/>
                <p:nvPr/>
              </p:nvSpPr>
              <p:spPr bwMode="auto">
                <a:xfrm>
                  <a:off x="3792874" y="3235325"/>
                  <a:ext cx="112625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6"/>
                <p:cNvSpPr/>
                <p:nvPr/>
              </p:nvSpPr>
              <p:spPr bwMode="auto">
                <a:xfrm>
                  <a:off x="3980111" y="3138488"/>
                  <a:ext cx="134938" cy="373063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17"/>
                <p:cNvSpPr/>
                <p:nvPr/>
              </p:nvSpPr>
              <p:spPr bwMode="auto">
                <a:xfrm>
                  <a:off x="3872924" y="3138488"/>
                  <a:ext cx="75438" cy="79375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4" name="组合 33"/>
            <p:cNvGrpSpPr/>
            <p:nvPr/>
          </p:nvGrpSpPr>
          <p:grpSpPr>
            <a:xfrm>
              <a:off x="598941" y="6399999"/>
              <a:ext cx="1102619" cy="276499"/>
              <a:chOff x="6738929" y="2270918"/>
              <a:chExt cx="2766486" cy="693738"/>
            </a:xfrm>
            <a:grpFill/>
          </p:grpSpPr>
          <p:grpSp>
            <p:nvGrpSpPr>
              <p:cNvPr id="35" name="组合 34"/>
              <p:cNvGrpSpPr/>
              <p:nvPr/>
            </p:nvGrpSpPr>
            <p:grpSpPr>
              <a:xfrm>
                <a:off x="8180494" y="2355056"/>
                <a:ext cx="484188" cy="509588"/>
                <a:chOff x="6113463" y="3541713"/>
                <a:chExt cx="484188" cy="509588"/>
              </a:xfrm>
              <a:grpFill/>
            </p:grpSpPr>
            <p:sp>
              <p:nvSpPr>
                <p:cNvPr id="45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6738929" y="2270918"/>
                <a:ext cx="549275" cy="693738"/>
                <a:chOff x="6108700" y="2066926"/>
                <a:chExt cx="549275" cy="693738"/>
              </a:xfrm>
              <a:grpFill/>
            </p:grpSpPr>
            <p:sp>
              <p:nvSpPr>
                <p:cNvPr id="43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7532962" y="2451100"/>
                <a:ext cx="368300" cy="317500"/>
                <a:chOff x="6186488" y="2930526"/>
                <a:chExt cx="368300" cy="317500"/>
              </a:xfrm>
              <a:grpFill/>
            </p:grpSpPr>
            <p:sp>
              <p:nvSpPr>
                <p:cNvPr id="40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38" name="Freeform 11"/>
              <p:cNvSpPr>
                <a:spLocks noEditPoints="1"/>
              </p:cNvSpPr>
              <p:nvPr/>
            </p:nvSpPr>
            <p:spPr bwMode="auto">
              <a:xfrm>
                <a:off x="9065451" y="2270918"/>
                <a:ext cx="439964" cy="615950"/>
              </a:xfrm>
              <a:custGeom>
                <a:avLst/>
                <a:gdLst>
                  <a:gd name="T0" fmla="*/ 29 w 72"/>
                  <a:gd name="T1" fmla="*/ 49 h 102"/>
                  <a:gd name="T2" fmla="*/ 15 w 72"/>
                  <a:gd name="T3" fmla="*/ 43 h 102"/>
                  <a:gd name="T4" fmla="*/ 10 w 72"/>
                  <a:gd name="T5" fmla="*/ 21 h 102"/>
                  <a:gd name="T6" fmla="*/ 13 w 72"/>
                  <a:gd name="T7" fmla="*/ 15 h 102"/>
                  <a:gd name="T8" fmla="*/ 19 w 72"/>
                  <a:gd name="T9" fmla="*/ 18 h 102"/>
                  <a:gd name="T10" fmla="*/ 20 w 72"/>
                  <a:gd name="T11" fmla="*/ 26 h 102"/>
                  <a:gd name="T12" fmla="*/ 35 w 72"/>
                  <a:gd name="T13" fmla="*/ 22 h 102"/>
                  <a:gd name="T14" fmla="*/ 40 w 72"/>
                  <a:gd name="T15" fmla="*/ 16 h 102"/>
                  <a:gd name="T16" fmla="*/ 43 w 72"/>
                  <a:gd name="T17" fmla="*/ 14 h 102"/>
                  <a:gd name="T18" fmla="*/ 44 w 72"/>
                  <a:gd name="T19" fmla="*/ 19 h 102"/>
                  <a:gd name="T20" fmla="*/ 43 w 72"/>
                  <a:gd name="T21" fmla="*/ 28 h 102"/>
                  <a:gd name="T22" fmla="*/ 36 w 72"/>
                  <a:gd name="T23" fmla="*/ 40 h 102"/>
                  <a:gd name="T24" fmla="*/ 37 w 72"/>
                  <a:gd name="T25" fmla="*/ 42 h 102"/>
                  <a:gd name="T26" fmla="*/ 44 w 72"/>
                  <a:gd name="T27" fmla="*/ 38 h 102"/>
                  <a:gd name="T28" fmla="*/ 56 w 72"/>
                  <a:gd name="T29" fmla="*/ 20 h 102"/>
                  <a:gd name="T30" fmla="*/ 49 w 72"/>
                  <a:gd name="T31" fmla="*/ 9 h 102"/>
                  <a:gd name="T32" fmla="*/ 28 w 72"/>
                  <a:gd name="T33" fmla="*/ 14 h 102"/>
                  <a:gd name="T34" fmla="*/ 20 w 72"/>
                  <a:gd name="T35" fmla="*/ 13 h 102"/>
                  <a:gd name="T36" fmla="*/ 22 w 72"/>
                  <a:gd name="T37" fmla="*/ 6 h 102"/>
                  <a:gd name="T38" fmla="*/ 50 w 72"/>
                  <a:gd name="T39" fmla="*/ 1 h 102"/>
                  <a:gd name="T40" fmla="*/ 68 w 72"/>
                  <a:gd name="T41" fmla="*/ 12 h 102"/>
                  <a:gd name="T42" fmla="*/ 67 w 72"/>
                  <a:gd name="T43" fmla="*/ 24 h 102"/>
                  <a:gd name="T44" fmla="*/ 49 w 72"/>
                  <a:gd name="T45" fmla="*/ 48 h 102"/>
                  <a:gd name="T46" fmla="*/ 42 w 72"/>
                  <a:gd name="T47" fmla="*/ 49 h 102"/>
                  <a:gd name="T48" fmla="*/ 37 w 72"/>
                  <a:gd name="T49" fmla="*/ 47 h 102"/>
                  <a:gd name="T50" fmla="*/ 35 w 72"/>
                  <a:gd name="T51" fmla="*/ 52 h 102"/>
                  <a:gd name="T52" fmla="*/ 41 w 72"/>
                  <a:gd name="T53" fmla="*/ 58 h 102"/>
                  <a:gd name="T54" fmla="*/ 48 w 72"/>
                  <a:gd name="T55" fmla="*/ 57 h 102"/>
                  <a:gd name="T56" fmla="*/ 53 w 72"/>
                  <a:gd name="T57" fmla="*/ 59 h 102"/>
                  <a:gd name="T58" fmla="*/ 53 w 72"/>
                  <a:gd name="T59" fmla="*/ 66 h 102"/>
                  <a:gd name="T60" fmla="*/ 48 w 72"/>
                  <a:gd name="T61" fmla="*/ 70 h 102"/>
                  <a:gd name="T62" fmla="*/ 37 w 72"/>
                  <a:gd name="T63" fmla="*/ 81 h 102"/>
                  <a:gd name="T64" fmla="*/ 45 w 72"/>
                  <a:gd name="T65" fmla="*/ 81 h 102"/>
                  <a:gd name="T66" fmla="*/ 57 w 72"/>
                  <a:gd name="T67" fmla="*/ 89 h 102"/>
                  <a:gd name="T68" fmla="*/ 51 w 72"/>
                  <a:gd name="T69" fmla="*/ 98 h 102"/>
                  <a:gd name="T70" fmla="*/ 26 w 72"/>
                  <a:gd name="T71" fmla="*/ 101 h 102"/>
                  <a:gd name="T72" fmla="*/ 17 w 72"/>
                  <a:gd name="T73" fmla="*/ 96 h 102"/>
                  <a:gd name="T74" fmla="*/ 15 w 72"/>
                  <a:gd name="T75" fmla="*/ 94 h 102"/>
                  <a:gd name="T76" fmla="*/ 19 w 72"/>
                  <a:gd name="T77" fmla="*/ 77 h 102"/>
                  <a:gd name="T78" fmla="*/ 27 w 72"/>
                  <a:gd name="T79" fmla="*/ 70 h 102"/>
                  <a:gd name="T80" fmla="*/ 27 w 72"/>
                  <a:gd name="T81" fmla="*/ 69 h 102"/>
                  <a:gd name="T82" fmla="*/ 21 w 72"/>
                  <a:gd name="T83" fmla="*/ 71 h 102"/>
                  <a:gd name="T84" fmla="*/ 9 w 72"/>
                  <a:gd name="T85" fmla="*/ 76 h 102"/>
                  <a:gd name="T86" fmla="*/ 3 w 72"/>
                  <a:gd name="T87" fmla="*/ 75 h 102"/>
                  <a:gd name="T88" fmla="*/ 4 w 72"/>
                  <a:gd name="T89" fmla="*/ 69 h 102"/>
                  <a:gd name="T90" fmla="*/ 26 w 72"/>
                  <a:gd name="T91" fmla="*/ 60 h 102"/>
                  <a:gd name="T92" fmla="*/ 28 w 72"/>
                  <a:gd name="T93" fmla="*/ 57 h 102"/>
                  <a:gd name="T94" fmla="*/ 29 w 72"/>
                  <a:gd name="T95" fmla="*/ 49 h 102"/>
                  <a:gd name="T96" fmla="*/ 34 w 72"/>
                  <a:gd name="T97" fmla="*/ 29 h 102"/>
                  <a:gd name="T98" fmla="*/ 33 w 72"/>
                  <a:gd name="T99" fmla="*/ 28 h 102"/>
                  <a:gd name="T100" fmla="*/ 26 w 72"/>
                  <a:gd name="T101" fmla="*/ 32 h 102"/>
                  <a:gd name="T102" fmla="*/ 23 w 72"/>
                  <a:gd name="T103" fmla="*/ 36 h 102"/>
                  <a:gd name="T104" fmla="*/ 26 w 72"/>
                  <a:gd name="T105" fmla="*/ 42 h 102"/>
                  <a:gd name="T106" fmla="*/ 31 w 72"/>
                  <a:gd name="T107" fmla="*/ 40 h 102"/>
                  <a:gd name="T108" fmla="*/ 34 w 72"/>
                  <a:gd name="T109" fmla="*/ 2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" h="102">
                    <a:moveTo>
                      <a:pt x="29" y="49"/>
                    </a:moveTo>
                    <a:cubicBezTo>
                      <a:pt x="19" y="52"/>
                      <a:pt x="18" y="52"/>
                      <a:pt x="15" y="43"/>
                    </a:cubicBezTo>
                    <a:cubicBezTo>
                      <a:pt x="13" y="36"/>
                      <a:pt x="11" y="28"/>
                      <a:pt x="10" y="21"/>
                    </a:cubicBezTo>
                    <a:cubicBezTo>
                      <a:pt x="9" y="19"/>
                      <a:pt x="11" y="16"/>
                      <a:pt x="13" y="15"/>
                    </a:cubicBezTo>
                    <a:cubicBezTo>
                      <a:pt x="16" y="13"/>
                      <a:pt x="18" y="16"/>
                      <a:pt x="19" y="18"/>
                    </a:cubicBezTo>
                    <a:cubicBezTo>
                      <a:pt x="19" y="21"/>
                      <a:pt x="20" y="23"/>
                      <a:pt x="20" y="26"/>
                    </a:cubicBezTo>
                    <a:cubicBezTo>
                      <a:pt x="26" y="25"/>
                      <a:pt x="31" y="24"/>
                      <a:pt x="35" y="22"/>
                    </a:cubicBezTo>
                    <a:cubicBezTo>
                      <a:pt x="37" y="21"/>
                      <a:pt x="38" y="18"/>
                      <a:pt x="40" y="16"/>
                    </a:cubicBezTo>
                    <a:cubicBezTo>
                      <a:pt x="41" y="15"/>
                      <a:pt x="42" y="14"/>
                      <a:pt x="43" y="14"/>
                    </a:cubicBezTo>
                    <a:cubicBezTo>
                      <a:pt x="44" y="15"/>
                      <a:pt x="44" y="17"/>
                      <a:pt x="44" y="19"/>
                    </a:cubicBezTo>
                    <a:cubicBezTo>
                      <a:pt x="44" y="22"/>
                      <a:pt x="43" y="25"/>
                      <a:pt x="43" y="28"/>
                    </a:cubicBezTo>
                    <a:cubicBezTo>
                      <a:pt x="37" y="29"/>
                      <a:pt x="39" y="36"/>
                      <a:pt x="36" y="40"/>
                    </a:cubicBezTo>
                    <a:cubicBezTo>
                      <a:pt x="36" y="41"/>
                      <a:pt x="37" y="41"/>
                      <a:pt x="37" y="42"/>
                    </a:cubicBezTo>
                    <a:cubicBezTo>
                      <a:pt x="39" y="41"/>
                      <a:pt x="42" y="40"/>
                      <a:pt x="44" y="38"/>
                    </a:cubicBezTo>
                    <a:cubicBezTo>
                      <a:pt x="48" y="32"/>
                      <a:pt x="52" y="26"/>
                      <a:pt x="56" y="20"/>
                    </a:cubicBezTo>
                    <a:cubicBezTo>
                      <a:pt x="59" y="15"/>
                      <a:pt x="56" y="9"/>
                      <a:pt x="49" y="9"/>
                    </a:cubicBezTo>
                    <a:cubicBezTo>
                      <a:pt x="42" y="8"/>
                      <a:pt x="34" y="10"/>
                      <a:pt x="28" y="14"/>
                    </a:cubicBezTo>
                    <a:cubicBezTo>
                      <a:pt x="25" y="16"/>
                      <a:pt x="22" y="15"/>
                      <a:pt x="20" y="13"/>
                    </a:cubicBezTo>
                    <a:cubicBezTo>
                      <a:pt x="17" y="9"/>
                      <a:pt x="17" y="7"/>
                      <a:pt x="22" y="6"/>
                    </a:cubicBezTo>
                    <a:cubicBezTo>
                      <a:pt x="31" y="3"/>
                      <a:pt x="40" y="0"/>
                      <a:pt x="50" y="1"/>
                    </a:cubicBezTo>
                    <a:cubicBezTo>
                      <a:pt x="58" y="1"/>
                      <a:pt x="63" y="7"/>
                      <a:pt x="68" y="12"/>
                    </a:cubicBezTo>
                    <a:cubicBezTo>
                      <a:pt x="72" y="15"/>
                      <a:pt x="70" y="20"/>
                      <a:pt x="67" y="24"/>
                    </a:cubicBezTo>
                    <a:cubicBezTo>
                      <a:pt x="61" y="32"/>
                      <a:pt x="55" y="40"/>
                      <a:pt x="49" y="48"/>
                    </a:cubicBezTo>
                    <a:cubicBezTo>
                      <a:pt x="47" y="51"/>
                      <a:pt x="45" y="52"/>
                      <a:pt x="42" y="49"/>
                    </a:cubicBezTo>
                    <a:cubicBezTo>
                      <a:pt x="41" y="48"/>
                      <a:pt x="38" y="47"/>
                      <a:pt x="37" y="47"/>
                    </a:cubicBezTo>
                    <a:cubicBezTo>
                      <a:pt x="36" y="48"/>
                      <a:pt x="35" y="50"/>
                      <a:pt x="35" y="52"/>
                    </a:cubicBezTo>
                    <a:cubicBezTo>
                      <a:pt x="34" y="59"/>
                      <a:pt x="34" y="59"/>
                      <a:pt x="41" y="58"/>
                    </a:cubicBezTo>
                    <a:cubicBezTo>
                      <a:pt x="43" y="57"/>
                      <a:pt x="46" y="56"/>
                      <a:pt x="48" y="57"/>
                    </a:cubicBezTo>
                    <a:cubicBezTo>
                      <a:pt x="50" y="57"/>
                      <a:pt x="53" y="58"/>
                      <a:pt x="53" y="59"/>
                    </a:cubicBezTo>
                    <a:cubicBezTo>
                      <a:pt x="54" y="61"/>
                      <a:pt x="54" y="64"/>
                      <a:pt x="53" y="66"/>
                    </a:cubicBezTo>
                    <a:cubicBezTo>
                      <a:pt x="52" y="68"/>
                      <a:pt x="50" y="69"/>
                      <a:pt x="48" y="70"/>
                    </a:cubicBezTo>
                    <a:cubicBezTo>
                      <a:pt x="44" y="73"/>
                      <a:pt x="39" y="75"/>
                      <a:pt x="37" y="81"/>
                    </a:cubicBezTo>
                    <a:cubicBezTo>
                      <a:pt x="40" y="81"/>
                      <a:pt x="43" y="81"/>
                      <a:pt x="45" y="81"/>
                    </a:cubicBezTo>
                    <a:cubicBezTo>
                      <a:pt x="51" y="81"/>
                      <a:pt x="56" y="84"/>
                      <a:pt x="57" y="89"/>
                    </a:cubicBezTo>
                    <a:cubicBezTo>
                      <a:pt x="58" y="93"/>
                      <a:pt x="55" y="97"/>
                      <a:pt x="51" y="98"/>
                    </a:cubicBezTo>
                    <a:cubicBezTo>
                      <a:pt x="43" y="99"/>
                      <a:pt x="35" y="100"/>
                      <a:pt x="26" y="101"/>
                    </a:cubicBezTo>
                    <a:cubicBezTo>
                      <a:pt x="22" y="102"/>
                      <a:pt x="19" y="100"/>
                      <a:pt x="17" y="96"/>
                    </a:cubicBezTo>
                    <a:cubicBezTo>
                      <a:pt x="16" y="96"/>
                      <a:pt x="16" y="95"/>
                      <a:pt x="15" y="94"/>
                    </a:cubicBezTo>
                    <a:cubicBezTo>
                      <a:pt x="11" y="84"/>
                      <a:pt x="11" y="84"/>
                      <a:pt x="19" y="77"/>
                    </a:cubicBezTo>
                    <a:cubicBezTo>
                      <a:pt x="22" y="75"/>
                      <a:pt x="24" y="72"/>
                      <a:pt x="27" y="70"/>
                    </a:cubicBezTo>
                    <a:cubicBezTo>
                      <a:pt x="27" y="70"/>
                      <a:pt x="27" y="69"/>
                      <a:pt x="27" y="69"/>
                    </a:cubicBezTo>
                    <a:cubicBezTo>
                      <a:pt x="25" y="69"/>
                      <a:pt x="23" y="70"/>
                      <a:pt x="21" y="71"/>
                    </a:cubicBezTo>
                    <a:cubicBezTo>
                      <a:pt x="17" y="72"/>
                      <a:pt x="13" y="74"/>
                      <a:pt x="9" y="76"/>
                    </a:cubicBezTo>
                    <a:cubicBezTo>
                      <a:pt x="7" y="76"/>
                      <a:pt x="5" y="76"/>
                      <a:pt x="3" y="75"/>
                    </a:cubicBezTo>
                    <a:cubicBezTo>
                      <a:pt x="0" y="72"/>
                      <a:pt x="0" y="71"/>
                      <a:pt x="4" y="69"/>
                    </a:cubicBezTo>
                    <a:cubicBezTo>
                      <a:pt x="12" y="66"/>
                      <a:pt x="19" y="63"/>
                      <a:pt x="26" y="60"/>
                    </a:cubicBezTo>
                    <a:cubicBezTo>
                      <a:pt x="27" y="60"/>
                      <a:pt x="28" y="58"/>
                      <a:pt x="28" y="57"/>
                    </a:cubicBezTo>
                    <a:cubicBezTo>
                      <a:pt x="29" y="55"/>
                      <a:pt x="29" y="52"/>
                      <a:pt x="29" y="49"/>
                    </a:cubicBezTo>
                    <a:close/>
                    <a:moveTo>
                      <a:pt x="34" y="29"/>
                    </a:moveTo>
                    <a:cubicBezTo>
                      <a:pt x="34" y="29"/>
                      <a:pt x="34" y="29"/>
                      <a:pt x="33" y="28"/>
                    </a:cubicBezTo>
                    <a:cubicBezTo>
                      <a:pt x="31" y="29"/>
                      <a:pt x="28" y="30"/>
                      <a:pt x="26" y="32"/>
                    </a:cubicBezTo>
                    <a:cubicBezTo>
                      <a:pt x="24" y="32"/>
                      <a:pt x="22" y="34"/>
                      <a:pt x="23" y="36"/>
                    </a:cubicBezTo>
                    <a:cubicBezTo>
                      <a:pt x="23" y="38"/>
                      <a:pt x="25" y="40"/>
                      <a:pt x="26" y="42"/>
                    </a:cubicBezTo>
                    <a:cubicBezTo>
                      <a:pt x="27" y="42"/>
                      <a:pt x="30" y="41"/>
                      <a:pt x="31" y="40"/>
                    </a:cubicBezTo>
                    <a:cubicBezTo>
                      <a:pt x="32" y="37"/>
                      <a:pt x="33" y="33"/>
                      <a:pt x="34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2"/>
              <p:cNvSpPr/>
              <p:nvPr/>
            </p:nvSpPr>
            <p:spPr bwMode="auto">
              <a:xfrm>
                <a:off x="8878184" y="2293480"/>
                <a:ext cx="236904" cy="593388"/>
              </a:xfrm>
              <a:custGeom>
                <a:avLst/>
                <a:gdLst>
                  <a:gd name="T0" fmla="*/ 30 w 39"/>
                  <a:gd name="T1" fmla="*/ 44 h 98"/>
                  <a:gd name="T2" fmla="*/ 36 w 39"/>
                  <a:gd name="T3" fmla="*/ 34 h 98"/>
                  <a:gd name="T4" fmla="*/ 37 w 39"/>
                  <a:gd name="T5" fmla="*/ 51 h 98"/>
                  <a:gd name="T6" fmla="*/ 25 w 39"/>
                  <a:gd name="T7" fmla="*/ 82 h 98"/>
                  <a:gd name="T8" fmla="*/ 21 w 39"/>
                  <a:gd name="T9" fmla="*/ 98 h 98"/>
                  <a:gd name="T10" fmla="*/ 13 w 39"/>
                  <a:gd name="T11" fmla="*/ 96 h 98"/>
                  <a:gd name="T12" fmla="*/ 5 w 39"/>
                  <a:gd name="T13" fmla="*/ 83 h 98"/>
                  <a:gd name="T14" fmla="*/ 11 w 39"/>
                  <a:gd name="T15" fmla="*/ 62 h 98"/>
                  <a:gd name="T16" fmla="*/ 9 w 39"/>
                  <a:gd name="T17" fmla="*/ 43 h 98"/>
                  <a:gd name="T18" fmla="*/ 12 w 39"/>
                  <a:gd name="T19" fmla="*/ 38 h 98"/>
                  <a:gd name="T20" fmla="*/ 18 w 39"/>
                  <a:gd name="T21" fmla="*/ 33 h 98"/>
                  <a:gd name="T22" fmla="*/ 23 w 39"/>
                  <a:gd name="T23" fmla="*/ 12 h 98"/>
                  <a:gd name="T24" fmla="*/ 11 w 39"/>
                  <a:gd name="T25" fmla="*/ 16 h 98"/>
                  <a:gd name="T26" fmla="*/ 2 w 39"/>
                  <a:gd name="T27" fmla="*/ 16 h 98"/>
                  <a:gd name="T28" fmla="*/ 0 w 39"/>
                  <a:gd name="T29" fmla="*/ 12 h 98"/>
                  <a:gd name="T30" fmla="*/ 3 w 39"/>
                  <a:gd name="T31" fmla="*/ 10 h 98"/>
                  <a:gd name="T32" fmla="*/ 16 w 39"/>
                  <a:gd name="T33" fmla="*/ 7 h 98"/>
                  <a:gd name="T34" fmla="*/ 26 w 39"/>
                  <a:gd name="T35" fmla="*/ 2 h 98"/>
                  <a:gd name="T36" fmla="*/ 32 w 39"/>
                  <a:gd name="T37" fmla="*/ 1 h 98"/>
                  <a:gd name="T38" fmla="*/ 35 w 39"/>
                  <a:gd name="T39" fmla="*/ 9 h 98"/>
                  <a:gd name="T40" fmla="*/ 34 w 39"/>
                  <a:gd name="T41" fmla="*/ 11 h 98"/>
                  <a:gd name="T42" fmla="*/ 27 w 39"/>
                  <a:gd name="T43" fmla="*/ 38 h 98"/>
                  <a:gd name="T44" fmla="*/ 28 w 39"/>
                  <a:gd name="T45" fmla="*/ 44 h 98"/>
                  <a:gd name="T46" fmla="*/ 30 w 39"/>
                  <a:gd name="T47" fmla="*/ 4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98">
                    <a:moveTo>
                      <a:pt x="30" y="44"/>
                    </a:moveTo>
                    <a:cubicBezTo>
                      <a:pt x="32" y="41"/>
                      <a:pt x="34" y="38"/>
                      <a:pt x="36" y="34"/>
                    </a:cubicBezTo>
                    <a:cubicBezTo>
                      <a:pt x="37" y="40"/>
                      <a:pt x="39" y="45"/>
                      <a:pt x="37" y="51"/>
                    </a:cubicBezTo>
                    <a:cubicBezTo>
                      <a:pt x="33" y="61"/>
                      <a:pt x="29" y="72"/>
                      <a:pt x="25" y="82"/>
                    </a:cubicBezTo>
                    <a:cubicBezTo>
                      <a:pt x="23" y="87"/>
                      <a:pt x="23" y="92"/>
                      <a:pt x="21" y="98"/>
                    </a:cubicBezTo>
                    <a:cubicBezTo>
                      <a:pt x="18" y="97"/>
                      <a:pt x="15" y="97"/>
                      <a:pt x="13" y="96"/>
                    </a:cubicBezTo>
                    <a:cubicBezTo>
                      <a:pt x="7" y="94"/>
                      <a:pt x="3" y="89"/>
                      <a:pt x="5" y="83"/>
                    </a:cubicBezTo>
                    <a:cubicBezTo>
                      <a:pt x="7" y="76"/>
                      <a:pt x="9" y="69"/>
                      <a:pt x="11" y="62"/>
                    </a:cubicBezTo>
                    <a:cubicBezTo>
                      <a:pt x="13" y="56"/>
                      <a:pt x="14" y="49"/>
                      <a:pt x="9" y="43"/>
                    </a:cubicBezTo>
                    <a:cubicBezTo>
                      <a:pt x="7" y="39"/>
                      <a:pt x="9" y="38"/>
                      <a:pt x="12" y="38"/>
                    </a:cubicBezTo>
                    <a:cubicBezTo>
                      <a:pt x="17" y="39"/>
                      <a:pt x="17" y="37"/>
                      <a:pt x="18" y="33"/>
                    </a:cubicBezTo>
                    <a:cubicBezTo>
                      <a:pt x="19" y="26"/>
                      <a:pt x="21" y="20"/>
                      <a:pt x="23" y="12"/>
                    </a:cubicBezTo>
                    <a:cubicBezTo>
                      <a:pt x="19" y="13"/>
                      <a:pt x="15" y="15"/>
                      <a:pt x="11" y="16"/>
                    </a:cubicBezTo>
                    <a:cubicBezTo>
                      <a:pt x="8" y="17"/>
                      <a:pt x="5" y="16"/>
                      <a:pt x="2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1" y="11"/>
                      <a:pt x="2" y="10"/>
                      <a:pt x="3" y="10"/>
                    </a:cubicBezTo>
                    <a:cubicBezTo>
                      <a:pt x="7" y="8"/>
                      <a:pt x="12" y="8"/>
                      <a:pt x="16" y="7"/>
                    </a:cubicBezTo>
                    <a:cubicBezTo>
                      <a:pt x="19" y="5"/>
                      <a:pt x="22" y="3"/>
                      <a:pt x="26" y="2"/>
                    </a:cubicBezTo>
                    <a:cubicBezTo>
                      <a:pt x="28" y="1"/>
                      <a:pt x="32" y="0"/>
                      <a:pt x="32" y="1"/>
                    </a:cubicBezTo>
                    <a:cubicBezTo>
                      <a:pt x="34" y="3"/>
                      <a:pt x="35" y="6"/>
                      <a:pt x="35" y="9"/>
                    </a:cubicBezTo>
                    <a:cubicBezTo>
                      <a:pt x="36" y="9"/>
                      <a:pt x="35" y="10"/>
                      <a:pt x="34" y="11"/>
                    </a:cubicBezTo>
                    <a:cubicBezTo>
                      <a:pt x="27" y="19"/>
                      <a:pt x="28" y="29"/>
                      <a:pt x="27" y="38"/>
                    </a:cubicBezTo>
                    <a:cubicBezTo>
                      <a:pt x="27" y="40"/>
                      <a:pt x="28" y="42"/>
                      <a:pt x="28" y="44"/>
                    </a:cubicBezTo>
                    <a:cubicBezTo>
                      <a:pt x="29" y="44"/>
                      <a:pt x="29" y="44"/>
                      <a:pt x="3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6" name="组合 55"/>
          <p:cNvGrpSpPr/>
          <p:nvPr userDrawn="1"/>
        </p:nvGrpSpPr>
        <p:grpSpPr>
          <a:xfrm>
            <a:off x="522741" y="6399999"/>
            <a:ext cx="2542613" cy="276499"/>
            <a:chOff x="598941" y="6399999"/>
            <a:chExt cx="2542613" cy="276499"/>
          </a:xfrm>
          <a:solidFill>
            <a:srgbClr val="A2A2A2"/>
          </a:solidFill>
        </p:grpSpPr>
        <p:grpSp>
          <p:nvGrpSpPr>
            <p:cNvPr id="57" name="组合 56"/>
            <p:cNvGrpSpPr/>
            <p:nvPr/>
          </p:nvGrpSpPr>
          <p:grpSpPr>
            <a:xfrm>
              <a:off x="2055693" y="6402621"/>
              <a:ext cx="1085861" cy="270805"/>
              <a:chOff x="10340336" y="2247899"/>
              <a:chExt cx="2724438" cy="679451"/>
            </a:xfrm>
            <a:grpFill/>
          </p:grpSpPr>
          <p:sp>
            <p:nvSpPr>
              <p:cNvPr id="71" name="Freeform 5"/>
              <p:cNvSpPr/>
              <p:nvPr/>
            </p:nvSpPr>
            <p:spPr bwMode="auto">
              <a:xfrm>
                <a:off x="11868131" y="2285206"/>
                <a:ext cx="534988" cy="603250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2" name="Freeform 6"/>
              <p:cNvSpPr/>
              <p:nvPr/>
            </p:nvSpPr>
            <p:spPr bwMode="auto">
              <a:xfrm>
                <a:off x="12756799" y="2388393"/>
                <a:ext cx="307975" cy="463550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73" name="组合 72"/>
              <p:cNvGrpSpPr/>
              <p:nvPr/>
            </p:nvGrpSpPr>
            <p:grpSpPr>
              <a:xfrm>
                <a:off x="10340336" y="2247899"/>
                <a:ext cx="547688" cy="679451"/>
                <a:chOff x="5548313" y="2084388"/>
                <a:chExt cx="547688" cy="679451"/>
              </a:xfrm>
              <a:grpFill/>
            </p:grpSpPr>
            <p:sp>
              <p:nvSpPr>
                <p:cNvPr id="78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79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74" name="组合 73"/>
              <p:cNvGrpSpPr/>
              <p:nvPr/>
            </p:nvGrpSpPr>
            <p:grpSpPr>
              <a:xfrm>
                <a:off x="11192276" y="2400300"/>
                <a:ext cx="322175" cy="373063"/>
                <a:chOff x="3792874" y="3138488"/>
                <a:chExt cx="322175" cy="373063"/>
              </a:xfrm>
              <a:grpFill/>
            </p:grpSpPr>
            <p:sp>
              <p:nvSpPr>
                <p:cNvPr id="75" name="Freeform 15"/>
                <p:cNvSpPr/>
                <p:nvPr/>
              </p:nvSpPr>
              <p:spPr bwMode="auto">
                <a:xfrm>
                  <a:off x="3792874" y="3235325"/>
                  <a:ext cx="112625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76" name="Freeform 16"/>
                <p:cNvSpPr/>
                <p:nvPr/>
              </p:nvSpPr>
              <p:spPr bwMode="auto">
                <a:xfrm>
                  <a:off x="3980111" y="3138488"/>
                  <a:ext cx="134938" cy="373063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77" name="Freeform 17"/>
                <p:cNvSpPr/>
                <p:nvPr/>
              </p:nvSpPr>
              <p:spPr bwMode="auto">
                <a:xfrm>
                  <a:off x="3872924" y="3138488"/>
                  <a:ext cx="75438" cy="79375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58" name="组合 57"/>
            <p:cNvGrpSpPr/>
            <p:nvPr/>
          </p:nvGrpSpPr>
          <p:grpSpPr>
            <a:xfrm>
              <a:off x="598941" y="6399999"/>
              <a:ext cx="1102619" cy="276499"/>
              <a:chOff x="6738929" y="2270918"/>
              <a:chExt cx="2766486" cy="693738"/>
            </a:xfrm>
            <a:grpFill/>
          </p:grpSpPr>
          <p:grpSp>
            <p:nvGrpSpPr>
              <p:cNvPr id="59" name="组合 58"/>
              <p:cNvGrpSpPr/>
              <p:nvPr/>
            </p:nvGrpSpPr>
            <p:grpSpPr>
              <a:xfrm>
                <a:off x="8180494" y="2355056"/>
                <a:ext cx="484188" cy="509588"/>
                <a:chOff x="6113463" y="3541713"/>
                <a:chExt cx="484188" cy="509588"/>
              </a:xfrm>
              <a:grpFill/>
            </p:grpSpPr>
            <p:sp>
              <p:nvSpPr>
                <p:cNvPr id="69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70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60" name="组合 59"/>
              <p:cNvGrpSpPr/>
              <p:nvPr/>
            </p:nvGrpSpPr>
            <p:grpSpPr>
              <a:xfrm>
                <a:off x="6738929" y="2270918"/>
                <a:ext cx="549275" cy="693738"/>
                <a:chOff x="6108700" y="2066926"/>
                <a:chExt cx="549275" cy="693738"/>
              </a:xfrm>
              <a:grpFill/>
            </p:grpSpPr>
            <p:sp>
              <p:nvSpPr>
                <p:cNvPr id="67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68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61" name="组合 60"/>
              <p:cNvGrpSpPr/>
              <p:nvPr/>
            </p:nvGrpSpPr>
            <p:grpSpPr>
              <a:xfrm>
                <a:off x="7532962" y="2451100"/>
                <a:ext cx="368300" cy="317500"/>
                <a:chOff x="6186488" y="2930526"/>
                <a:chExt cx="368300" cy="317500"/>
              </a:xfrm>
              <a:grpFill/>
            </p:grpSpPr>
            <p:sp>
              <p:nvSpPr>
                <p:cNvPr id="64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65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66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62" name="Freeform 11"/>
              <p:cNvSpPr>
                <a:spLocks noEditPoints="1"/>
              </p:cNvSpPr>
              <p:nvPr/>
            </p:nvSpPr>
            <p:spPr bwMode="auto">
              <a:xfrm>
                <a:off x="9065451" y="2270918"/>
                <a:ext cx="439964" cy="615950"/>
              </a:xfrm>
              <a:custGeom>
                <a:avLst/>
                <a:gdLst>
                  <a:gd name="T0" fmla="*/ 29 w 72"/>
                  <a:gd name="T1" fmla="*/ 49 h 102"/>
                  <a:gd name="T2" fmla="*/ 15 w 72"/>
                  <a:gd name="T3" fmla="*/ 43 h 102"/>
                  <a:gd name="T4" fmla="*/ 10 w 72"/>
                  <a:gd name="T5" fmla="*/ 21 h 102"/>
                  <a:gd name="T6" fmla="*/ 13 w 72"/>
                  <a:gd name="T7" fmla="*/ 15 h 102"/>
                  <a:gd name="T8" fmla="*/ 19 w 72"/>
                  <a:gd name="T9" fmla="*/ 18 h 102"/>
                  <a:gd name="T10" fmla="*/ 20 w 72"/>
                  <a:gd name="T11" fmla="*/ 26 h 102"/>
                  <a:gd name="T12" fmla="*/ 35 w 72"/>
                  <a:gd name="T13" fmla="*/ 22 h 102"/>
                  <a:gd name="T14" fmla="*/ 40 w 72"/>
                  <a:gd name="T15" fmla="*/ 16 h 102"/>
                  <a:gd name="T16" fmla="*/ 43 w 72"/>
                  <a:gd name="T17" fmla="*/ 14 h 102"/>
                  <a:gd name="T18" fmla="*/ 44 w 72"/>
                  <a:gd name="T19" fmla="*/ 19 h 102"/>
                  <a:gd name="T20" fmla="*/ 43 w 72"/>
                  <a:gd name="T21" fmla="*/ 28 h 102"/>
                  <a:gd name="T22" fmla="*/ 36 w 72"/>
                  <a:gd name="T23" fmla="*/ 40 h 102"/>
                  <a:gd name="T24" fmla="*/ 37 w 72"/>
                  <a:gd name="T25" fmla="*/ 42 h 102"/>
                  <a:gd name="T26" fmla="*/ 44 w 72"/>
                  <a:gd name="T27" fmla="*/ 38 h 102"/>
                  <a:gd name="T28" fmla="*/ 56 w 72"/>
                  <a:gd name="T29" fmla="*/ 20 h 102"/>
                  <a:gd name="T30" fmla="*/ 49 w 72"/>
                  <a:gd name="T31" fmla="*/ 9 h 102"/>
                  <a:gd name="T32" fmla="*/ 28 w 72"/>
                  <a:gd name="T33" fmla="*/ 14 h 102"/>
                  <a:gd name="T34" fmla="*/ 20 w 72"/>
                  <a:gd name="T35" fmla="*/ 13 h 102"/>
                  <a:gd name="T36" fmla="*/ 22 w 72"/>
                  <a:gd name="T37" fmla="*/ 6 h 102"/>
                  <a:gd name="T38" fmla="*/ 50 w 72"/>
                  <a:gd name="T39" fmla="*/ 1 h 102"/>
                  <a:gd name="T40" fmla="*/ 68 w 72"/>
                  <a:gd name="T41" fmla="*/ 12 h 102"/>
                  <a:gd name="T42" fmla="*/ 67 w 72"/>
                  <a:gd name="T43" fmla="*/ 24 h 102"/>
                  <a:gd name="T44" fmla="*/ 49 w 72"/>
                  <a:gd name="T45" fmla="*/ 48 h 102"/>
                  <a:gd name="T46" fmla="*/ 42 w 72"/>
                  <a:gd name="T47" fmla="*/ 49 h 102"/>
                  <a:gd name="T48" fmla="*/ 37 w 72"/>
                  <a:gd name="T49" fmla="*/ 47 h 102"/>
                  <a:gd name="T50" fmla="*/ 35 w 72"/>
                  <a:gd name="T51" fmla="*/ 52 h 102"/>
                  <a:gd name="T52" fmla="*/ 41 w 72"/>
                  <a:gd name="T53" fmla="*/ 58 h 102"/>
                  <a:gd name="T54" fmla="*/ 48 w 72"/>
                  <a:gd name="T55" fmla="*/ 57 h 102"/>
                  <a:gd name="T56" fmla="*/ 53 w 72"/>
                  <a:gd name="T57" fmla="*/ 59 h 102"/>
                  <a:gd name="T58" fmla="*/ 53 w 72"/>
                  <a:gd name="T59" fmla="*/ 66 h 102"/>
                  <a:gd name="T60" fmla="*/ 48 w 72"/>
                  <a:gd name="T61" fmla="*/ 70 h 102"/>
                  <a:gd name="T62" fmla="*/ 37 w 72"/>
                  <a:gd name="T63" fmla="*/ 81 h 102"/>
                  <a:gd name="T64" fmla="*/ 45 w 72"/>
                  <a:gd name="T65" fmla="*/ 81 h 102"/>
                  <a:gd name="T66" fmla="*/ 57 w 72"/>
                  <a:gd name="T67" fmla="*/ 89 h 102"/>
                  <a:gd name="T68" fmla="*/ 51 w 72"/>
                  <a:gd name="T69" fmla="*/ 98 h 102"/>
                  <a:gd name="T70" fmla="*/ 26 w 72"/>
                  <a:gd name="T71" fmla="*/ 101 h 102"/>
                  <a:gd name="T72" fmla="*/ 17 w 72"/>
                  <a:gd name="T73" fmla="*/ 96 h 102"/>
                  <a:gd name="T74" fmla="*/ 15 w 72"/>
                  <a:gd name="T75" fmla="*/ 94 h 102"/>
                  <a:gd name="T76" fmla="*/ 19 w 72"/>
                  <a:gd name="T77" fmla="*/ 77 h 102"/>
                  <a:gd name="T78" fmla="*/ 27 w 72"/>
                  <a:gd name="T79" fmla="*/ 70 h 102"/>
                  <a:gd name="T80" fmla="*/ 27 w 72"/>
                  <a:gd name="T81" fmla="*/ 69 h 102"/>
                  <a:gd name="T82" fmla="*/ 21 w 72"/>
                  <a:gd name="T83" fmla="*/ 71 h 102"/>
                  <a:gd name="T84" fmla="*/ 9 w 72"/>
                  <a:gd name="T85" fmla="*/ 76 h 102"/>
                  <a:gd name="T86" fmla="*/ 3 w 72"/>
                  <a:gd name="T87" fmla="*/ 75 h 102"/>
                  <a:gd name="T88" fmla="*/ 4 w 72"/>
                  <a:gd name="T89" fmla="*/ 69 h 102"/>
                  <a:gd name="T90" fmla="*/ 26 w 72"/>
                  <a:gd name="T91" fmla="*/ 60 h 102"/>
                  <a:gd name="T92" fmla="*/ 28 w 72"/>
                  <a:gd name="T93" fmla="*/ 57 h 102"/>
                  <a:gd name="T94" fmla="*/ 29 w 72"/>
                  <a:gd name="T95" fmla="*/ 49 h 102"/>
                  <a:gd name="T96" fmla="*/ 34 w 72"/>
                  <a:gd name="T97" fmla="*/ 29 h 102"/>
                  <a:gd name="T98" fmla="*/ 33 w 72"/>
                  <a:gd name="T99" fmla="*/ 28 h 102"/>
                  <a:gd name="T100" fmla="*/ 26 w 72"/>
                  <a:gd name="T101" fmla="*/ 32 h 102"/>
                  <a:gd name="T102" fmla="*/ 23 w 72"/>
                  <a:gd name="T103" fmla="*/ 36 h 102"/>
                  <a:gd name="T104" fmla="*/ 26 w 72"/>
                  <a:gd name="T105" fmla="*/ 42 h 102"/>
                  <a:gd name="T106" fmla="*/ 31 w 72"/>
                  <a:gd name="T107" fmla="*/ 40 h 102"/>
                  <a:gd name="T108" fmla="*/ 34 w 72"/>
                  <a:gd name="T109" fmla="*/ 2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" h="102">
                    <a:moveTo>
                      <a:pt x="29" y="49"/>
                    </a:moveTo>
                    <a:cubicBezTo>
                      <a:pt x="19" y="52"/>
                      <a:pt x="18" y="52"/>
                      <a:pt x="15" y="43"/>
                    </a:cubicBezTo>
                    <a:cubicBezTo>
                      <a:pt x="13" y="36"/>
                      <a:pt x="11" y="28"/>
                      <a:pt x="10" y="21"/>
                    </a:cubicBezTo>
                    <a:cubicBezTo>
                      <a:pt x="9" y="19"/>
                      <a:pt x="11" y="16"/>
                      <a:pt x="13" y="15"/>
                    </a:cubicBezTo>
                    <a:cubicBezTo>
                      <a:pt x="16" y="13"/>
                      <a:pt x="18" y="16"/>
                      <a:pt x="19" y="18"/>
                    </a:cubicBezTo>
                    <a:cubicBezTo>
                      <a:pt x="19" y="21"/>
                      <a:pt x="20" y="23"/>
                      <a:pt x="20" y="26"/>
                    </a:cubicBezTo>
                    <a:cubicBezTo>
                      <a:pt x="26" y="25"/>
                      <a:pt x="31" y="24"/>
                      <a:pt x="35" y="22"/>
                    </a:cubicBezTo>
                    <a:cubicBezTo>
                      <a:pt x="37" y="21"/>
                      <a:pt x="38" y="18"/>
                      <a:pt x="40" y="16"/>
                    </a:cubicBezTo>
                    <a:cubicBezTo>
                      <a:pt x="41" y="15"/>
                      <a:pt x="42" y="14"/>
                      <a:pt x="43" y="14"/>
                    </a:cubicBezTo>
                    <a:cubicBezTo>
                      <a:pt x="44" y="15"/>
                      <a:pt x="44" y="17"/>
                      <a:pt x="44" y="19"/>
                    </a:cubicBezTo>
                    <a:cubicBezTo>
                      <a:pt x="44" y="22"/>
                      <a:pt x="43" y="25"/>
                      <a:pt x="43" y="28"/>
                    </a:cubicBezTo>
                    <a:cubicBezTo>
                      <a:pt x="37" y="29"/>
                      <a:pt x="39" y="36"/>
                      <a:pt x="36" y="40"/>
                    </a:cubicBezTo>
                    <a:cubicBezTo>
                      <a:pt x="36" y="41"/>
                      <a:pt x="37" y="41"/>
                      <a:pt x="37" y="42"/>
                    </a:cubicBezTo>
                    <a:cubicBezTo>
                      <a:pt x="39" y="41"/>
                      <a:pt x="42" y="40"/>
                      <a:pt x="44" y="38"/>
                    </a:cubicBezTo>
                    <a:cubicBezTo>
                      <a:pt x="48" y="32"/>
                      <a:pt x="52" y="26"/>
                      <a:pt x="56" y="20"/>
                    </a:cubicBezTo>
                    <a:cubicBezTo>
                      <a:pt x="59" y="15"/>
                      <a:pt x="56" y="9"/>
                      <a:pt x="49" y="9"/>
                    </a:cubicBezTo>
                    <a:cubicBezTo>
                      <a:pt x="42" y="8"/>
                      <a:pt x="34" y="10"/>
                      <a:pt x="28" y="14"/>
                    </a:cubicBezTo>
                    <a:cubicBezTo>
                      <a:pt x="25" y="16"/>
                      <a:pt x="22" y="15"/>
                      <a:pt x="20" y="13"/>
                    </a:cubicBezTo>
                    <a:cubicBezTo>
                      <a:pt x="17" y="9"/>
                      <a:pt x="17" y="7"/>
                      <a:pt x="22" y="6"/>
                    </a:cubicBezTo>
                    <a:cubicBezTo>
                      <a:pt x="31" y="3"/>
                      <a:pt x="40" y="0"/>
                      <a:pt x="50" y="1"/>
                    </a:cubicBezTo>
                    <a:cubicBezTo>
                      <a:pt x="58" y="1"/>
                      <a:pt x="63" y="7"/>
                      <a:pt x="68" y="12"/>
                    </a:cubicBezTo>
                    <a:cubicBezTo>
                      <a:pt x="72" y="15"/>
                      <a:pt x="70" y="20"/>
                      <a:pt x="67" y="24"/>
                    </a:cubicBezTo>
                    <a:cubicBezTo>
                      <a:pt x="61" y="32"/>
                      <a:pt x="55" y="40"/>
                      <a:pt x="49" y="48"/>
                    </a:cubicBezTo>
                    <a:cubicBezTo>
                      <a:pt x="47" y="51"/>
                      <a:pt x="45" y="52"/>
                      <a:pt x="42" y="49"/>
                    </a:cubicBezTo>
                    <a:cubicBezTo>
                      <a:pt x="41" y="48"/>
                      <a:pt x="38" y="47"/>
                      <a:pt x="37" y="47"/>
                    </a:cubicBezTo>
                    <a:cubicBezTo>
                      <a:pt x="36" y="48"/>
                      <a:pt x="35" y="50"/>
                      <a:pt x="35" y="52"/>
                    </a:cubicBezTo>
                    <a:cubicBezTo>
                      <a:pt x="34" y="59"/>
                      <a:pt x="34" y="59"/>
                      <a:pt x="41" y="58"/>
                    </a:cubicBezTo>
                    <a:cubicBezTo>
                      <a:pt x="43" y="57"/>
                      <a:pt x="46" y="56"/>
                      <a:pt x="48" y="57"/>
                    </a:cubicBezTo>
                    <a:cubicBezTo>
                      <a:pt x="50" y="57"/>
                      <a:pt x="53" y="58"/>
                      <a:pt x="53" y="59"/>
                    </a:cubicBezTo>
                    <a:cubicBezTo>
                      <a:pt x="54" y="61"/>
                      <a:pt x="54" y="64"/>
                      <a:pt x="53" y="66"/>
                    </a:cubicBezTo>
                    <a:cubicBezTo>
                      <a:pt x="52" y="68"/>
                      <a:pt x="50" y="69"/>
                      <a:pt x="48" y="70"/>
                    </a:cubicBezTo>
                    <a:cubicBezTo>
                      <a:pt x="44" y="73"/>
                      <a:pt x="39" y="75"/>
                      <a:pt x="37" y="81"/>
                    </a:cubicBezTo>
                    <a:cubicBezTo>
                      <a:pt x="40" y="81"/>
                      <a:pt x="43" y="81"/>
                      <a:pt x="45" y="81"/>
                    </a:cubicBezTo>
                    <a:cubicBezTo>
                      <a:pt x="51" y="81"/>
                      <a:pt x="56" y="84"/>
                      <a:pt x="57" y="89"/>
                    </a:cubicBezTo>
                    <a:cubicBezTo>
                      <a:pt x="58" y="93"/>
                      <a:pt x="55" y="97"/>
                      <a:pt x="51" y="98"/>
                    </a:cubicBezTo>
                    <a:cubicBezTo>
                      <a:pt x="43" y="99"/>
                      <a:pt x="35" y="100"/>
                      <a:pt x="26" y="101"/>
                    </a:cubicBezTo>
                    <a:cubicBezTo>
                      <a:pt x="22" y="102"/>
                      <a:pt x="19" y="100"/>
                      <a:pt x="17" y="96"/>
                    </a:cubicBezTo>
                    <a:cubicBezTo>
                      <a:pt x="16" y="96"/>
                      <a:pt x="16" y="95"/>
                      <a:pt x="15" y="94"/>
                    </a:cubicBezTo>
                    <a:cubicBezTo>
                      <a:pt x="11" y="84"/>
                      <a:pt x="11" y="84"/>
                      <a:pt x="19" y="77"/>
                    </a:cubicBezTo>
                    <a:cubicBezTo>
                      <a:pt x="22" y="75"/>
                      <a:pt x="24" y="72"/>
                      <a:pt x="27" y="70"/>
                    </a:cubicBezTo>
                    <a:cubicBezTo>
                      <a:pt x="27" y="70"/>
                      <a:pt x="27" y="69"/>
                      <a:pt x="27" y="69"/>
                    </a:cubicBezTo>
                    <a:cubicBezTo>
                      <a:pt x="25" y="69"/>
                      <a:pt x="23" y="70"/>
                      <a:pt x="21" y="71"/>
                    </a:cubicBezTo>
                    <a:cubicBezTo>
                      <a:pt x="17" y="72"/>
                      <a:pt x="13" y="74"/>
                      <a:pt x="9" y="76"/>
                    </a:cubicBezTo>
                    <a:cubicBezTo>
                      <a:pt x="7" y="76"/>
                      <a:pt x="5" y="76"/>
                      <a:pt x="3" y="75"/>
                    </a:cubicBezTo>
                    <a:cubicBezTo>
                      <a:pt x="0" y="72"/>
                      <a:pt x="0" y="71"/>
                      <a:pt x="4" y="69"/>
                    </a:cubicBezTo>
                    <a:cubicBezTo>
                      <a:pt x="12" y="66"/>
                      <a:pt x="19" y="63"/>
                      <a:pt x="26" y="60"/>
                    </a:cubicBezTo>
                    <a:cubicBezTo>
                      <a:pt x="27" y="60"/>
                      <a:pt x="28" y="58"/>
                      <a:pt x="28" y="57"/>
                    </a:cubicBezTo>
                    <a:cubicBezTo>
                      <a:pt x="29" y="55"/>
                      <a:pt x="29" y="52"/>
                      <a:pt x="29" y="49"/>
                    </a:cubicBezTo>
                    <a:close/>
                    <a:moveTo>
                      <a:pt x="34" y="29"/>
                    </a:moveTo>
                    <a:cubicBezTo>
                      <a:pt x="34" y="29"/>
                      <a:pt x="34" y="29"/>
                      <a:pt x="33" y="28"/>
                    </a:cubicBezTo>
                    <a:cubicBezTo>
                      <a:pt x="31" y="29"/>
                      <a:pt x="28" y="30"/>
                      <a:pt x="26" y="32"/>
                    </a:cubicBezTo>
                    <a:cubicBezTo>
                      <a:pt x="24" y="32"/>
                      <a:pt x="22" y="34"/>
                      <a:pt x="23" y="36"/>
                    </a:cubicBezTo>
                    <a:cubicBezTo>
                      <a:pt x="23" y="38"/>
                      <a:pt x="25" y="40"/>
                      <a:pt x="26" y="42"/>
                    </a:cubicBezTo>
                    <a:cubicBezTo>
                      <a:pt x="27" y="42"/>
                      <a:pt x="30" y="41"/>
                      <a:pt x="31" y="40"/>
                    </a:cubicBezTo>
                    <a:cubicBezTo>
                      <a:pt x="32" y="37"/>
                      <a:pt x="33" y="33"/>
                      <a:pt x="34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3" name="Freeform 12"/>
              <p:cNvSpPr/>
              <p:nvPr/>
            </p:nvSpPr>
            <p:spPr bwMode="auto">
              <a:xfrm>
                <a:off x="8878184" y="2293480"/>
                <a:ext cx="236904" cy="593388"/>
              </a:xfrm>
              <a:custGeom>
                <a:avLst/>
                <a:gdLst>
                  <a:gd name="T0" fmla="*/ 30 w 39"/>
                  <a:gd name="T1" fmla="*/ 44 h 98"/>
                  <a:gd name="T2" fmla="*/ 36 w 39"/>
                  <a:gd name="T3" fmla="*/ 34 h 98"/>
                  <a:gd name="T4" fmla="*/ 37 w 39"/>
                  <a:gd name="T5" fmla="*/ 51 h 98"/>
                  <a:gd name="T6" fmla="*/ 25 w 39"/>
                  <a:gd name="T7" fmla="*/ 82 h 98"/>
                  <a:gd name="T8" fmla="*/ 21 w 39"/>
                  <a:gd name="T9" fmla="*/ 98 h 98"/>
                  <a:gd name="T10" fmla="*/ 13 w 39"/>
                  <a:gd name="T11" fmla="*/ 96 h 98"/>
                  <a:gd name="T12" fmla="*/ 5 w 39"/>
                  <a:gd name="T13" fmla="*/ 83 h 98"/>
                  <a:gd name="T14" fmla="*/ 11 w 39"/>
                  <a:gd name="T15" fmla="*/ 62 h 98"/>
                  <a:gd name="T16" fmla="*/ 9 w 39"/>
                  <a:gd name="T17" fmla="*/ 43 h 98"/>
                  <a:gd name="T18" fmla="*/ 12 w 39"/>
                  <a:gd name="T19" fmla="*/ 38 h 98"/>
                  <a:gd name="T20" fmla="*/ 18 w 39"/>
                  <a:gd name="T21" fmla="*/ 33 h 98"/>
                  <a:gd name="T22" fmla="*/ 23 w 39"/>
                  <a:gd name="T23" fmla="*/ 12 h 98"/>
                  <a:gd name="T24" fmla="*/ 11 w 39"/>
                  <a:gd name="T25" fmla="*/ 16 h 98"/>
                  <a:gd name="T26" fmla="*/ 2 w 39"/>
                  <a:gd name="T27" fmla="*/ 16 h 98"/>
                  <a:gd name="T28" fmla="*/ 0 w 39"/>
                  <a:gd name="T29" fmla="*/ 12 h 98"/>
                  <a:gd name="T30" fmla="*/ 3 w 39"/>
                  <a:gd name="T31" fmla="*/ 10 h 98"/>
                  <a:gd name="T32" fmla="*/ 16 w 39"/>
                  <a:gd name="T33" fmla="*/ 7 h 98"/>
                  <a:gd name="T34" fmla="*/ 26 w 39"/>
                  <a:gd name="T35" fmla="*/ 2 h 98"/>
                  <a:gd name="T36" fmla="*/ 32 w 39"/>
                  <a:gd name="T37" fmla="*/ 1 h 98"/>
                  <a:gd name="T38" fmla="*/ 35 w 39"/>
                  <a:gd name="T39" fmla="*/ 9 h 98"/>
                  <a:gd name="T40" fmla="*/ 34 w 39"/>
                  <a:gd name="T41" fmla="*/ 11 h 98"/>
                  <a:gd name="T42" fmla="*/ 27 w 39"/>
                  <a:gd name="T43" fmla="*/ 38 h 98"/>
                  <a:gd name="T44" fmla="*/ 28 w 39"/>
                  <a:gd name="T45" fmla="*/ 44 h 98"/>
                  <a:gd name="T46" fmla="*/ 30 w 39"/>
                  <a:gd name="T47" fmla="*/ 4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98">
                    <a:moveTo>
                      <a:pt x="30" y="44"/>
                    </a:moveTo>
                    <a:cubicBezTo>
                      <a:pt x="32" y="41"/>
                      <a:pt x="34" y="38"/>
                      <a:pt x="36" y="34"/>
                    </a:cubicBezTo>
                    <a:cubicBezTo>
                      <a:pt x="37" y="40"/>
                      <a:pt x="39" y="45"/>
                      <a:pt x="37" y="51"/>
                    </a:cubicBezTo>
                    <a:cubicBezTo>
                      <a:pt x="33" y="61"/>
                      <a:pt x="29" y="72"/>
                      <a:pt x="25" y="82"/>
                    </a:cubicBezTo>
                    <a:cubicBezTo>
                      <a:pt x="23" y="87"/>
                      <a:pt x="23" y="92"/>
                      <a:pt x="21" y="98"/>
                    </a:cubicBezTo>
                    <a:cubicBezTo>
                      <a:pt x="18" y="97"/>
                      <a:pt x="15" y="97"/>
                      <a:pt x="13" y="96"/>
                    </a:cubicBezTo>
                    <a:cubicBezTo>
                      <a:pt x="7" y="94"/>
                      <a:pt x="3" y="89"/>
                      <a:pt x="5" y="83"/>
                    </a:cubicBezTo>
                    <a:cubicBezTo>
                      <a:pt x="7" y="76"/>
                      <a:pt x="9" y="69"/>
                      <a:pt x="11" y="62"/>
                    </a:cubicBezTo>
                    <a:cubicBezTo>
                      <a:pt x="13" y="56"/>
                      <a:pt x="14" y="49"/>
                      <a:pt x="9" y="43"/>
                    </a:cubicBezTo>
                    <a:cubicBezTo>
                      <a:pt x="7" y="39"/>
                      <a:pt x="9" y="38"/>
                      <a:pt x="12" y="38"/>
                    </a:cubicBezTo>
                    <a:cubicBezTo>
                      <a:pt x="17" y="39"/>
                      <a:pt x="17" y="37"/>
                      <a:pt x="18" y="33"/>
                    </a:cubicBezTo>
                    <a:cubicBezTo>
                      <a:pt x="19" y="26"/>
                      <a:pt x="21" y="20"/>
                      <a:pt x="23" y="12"/>
                    </a:cubicBezTo>
                    <a:cubicBezTo>
                      <a:pt x="19" y="13"/>
                      <a:pt x="15" y="15"/>
                      <a:pt x="11" y="16"/>
                    </a:cubicBezTo>
                    <a:cubicBezTo>
                      <a:pt x="8" y="17"/>
                      <a:pt x="5" y="16"/>
                      <a:pt x="2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1" y="11"/>
                      <a:pt x="2" y="10"/>
                      <a:pt x="3" y="10"/>
                    </a:cubicBezTo>
                    <a:cubicBezTo>
                      <a:pt x="7" y="8"/>
                      <a:pt x="12" y="8"/>
                      <a:pt x="16" y="7"/>
                    </a:cubicBezTo>
                    <a:cubicBezTo>
                      <a:pt x="19" y="5"/>
                      <a:pt x="22" y="3"/>
                      <a:pt x="26" y="2"/>
                    </a:cubicBezTo>
                    <a:cubicBezTo>
                      <a:pt x="28" y="1"/>
                      <a:pt x="32" y="0"/>
                      <a:pt x="32" y="1"/>
                    </a:cubicBezTo>
                    <a:cubicBezTo>
                      <a:pt x="34" y="3"/>
                      <a:pt x="35" y="6"/>
                      <a:pt x="35" y="9"/>
                    </a:cubicBezTo>
                    <a:cubicBezTo>
                      <a:pt x="36" y="9"/>
                      <a:pt x="35" y="10"/>
                      <a:pt x="34" y="11"/>
                    </a:cubicBezTo>
                    <a:cubicBezTo>
                      <a:pt x="27" y="19"/>
                      <a:pt x="28" y="29"/>
                      <a:pt x="27" y="38"/>
                    </a:cubicBezTo>
                    <a:cubicBezTo>
                      <a:pt x="27" y="40"/>
                      <a:pt x="28" y="42"/>
                      <a:pt x="28" y="44"/>
                    </a:cubicBezTo>
                    <a:cubicBezTo>
                      <a:pt x="29" y="44"/>
                      <a:pt x="29" y="44"/>
                      <a:pt x="3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strips dir="ru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image" Target="../media/image2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jpeg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../media/image12.jpeg"/><Relationship Id="rId7" Type="http://schemas.openxmlformats.org/officeDocument/2006/relationships/hyperlink" Target="http://image.baidu.com/i?ct=503316480&amp;z=0&amp;tn=baiduimagedetail&amp;word=sd%BF%A8&amp;in=5971&amp;cl=2&amp;lm=-1&amp;pn=106&amp;rn=1&amp;di=3293524005&amp;ln=1&amp;fr=&amp;fmq=&amp;ic=0&amp;s=0&amp;se=1&amp;sme=0&amp;tab=&amp;width=&amp;height=&amp;face=0&amp;fb=0" TargetMode="External"/><Relationship Id="rId6" Type="http://schemas.openxmlformats.org/officeDocument/2006/relationships/image" Target="../media/image11.jpeg"/><Relationship Id="rId5" Type="http://schemas.openxmlformats.org/officeDocument/2006/relationships/hyperlink" Target="http://image.baidu.com/i?ct=503316480&amp;z=0&amp;tn=baiduimagedetail&amp;word=U%C5%CC&amp;in=14432&amp;cl=2&amp;lm=-1&amp;pn=634&amp;rn=1&amp;di=34450710855&amp;ln=1&amp;fr=&amp;fmq=&amp;ic=0&amp;s=&amp;se=&amp;sme=0&amp;tab=&amp;width=&amp;height=&amp;face=0&amp;fb=0" TargetMode="External"/><Relationship Id="rId4" Type="http://schemas.openxmlformats.org/officeDocument/2006/relationships/image" Target="../media/image10.jpeg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7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1712911" y="4657147"/>
            <a:ext cx="64801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3600" b="0" dirty="0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rPr>
              <a:t>赵三元 </a:t>
            </a:r>
            <a:endParaRPr lang="en-US" altLang="zh-CN" sz="3600" b="0" dirty="0">
              <a:solidFill>
                <a:srgbClr val="8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buFontTx/>
              <a:buNone/>
            </a:pPr>
            <a:r>
              <a:rPr lang="zh-CN" altLang="en-US" sz="3600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endParaRPr lang="en-US" altLang="zh-CN" sz="3600" dirty="0">
              <a:solidFill>
                <a:srgbClr val="8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23" name="Rectangle 9"/>
          <p:cNvSpPr>
            <a:spLocks noChangeArrowheads="1"/>
          </p:cNvSpPr>
          <p:nvPr/>
        </p:nvSpPr>
        <p:spPr bwMode="auto">
          <a:xfrm>
            <a:off x="7535863" y="0"/>
            <a:ext cx="19589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bg1"/>
                </a:solidFill>
                <a:latin typeface="Consolas" panose="020B0609020204030204" pitchFamily="49" charset="0"/>
                <a:ea typeface="Arial Unicode MS" pitchFamily="34" charset="-122"/>
                <a:cs typeface="Consolas" panose="020B0609020204030204" pitchFamily="49" charset="0"/>
              </a:rPr>
              <a:t>Fall 2017</a:t>
            </a:r>
            <a:endParaRPr lang="en-US" altLang="zh-CN" sz="2800">
              <a:solidFill>
                <a:schemeClr val="bg1"/>
              </a:solidFill>
              <a:latin typeface="Consolas" panose="020B0609020204030204" pitchFamily="49" charset="0"/>
              <a:ea typeface="Arial Unicode MS" pitchFamily="34" charset="-122"/>
              <a:cs typeface="Consolas" panose="020B0609020204030204" pitchFamily="49" charset="0"/>
            </a:endParaRPr>
          </a:p>
        </p:txBody>
      </p:sp>
      <p:sp>
        <p:nvSpPr>
          <p:cNvPr id="5124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fld id="{0DB6E521-DFB2-422B-B308-E4C595C2898E}" type="slidenum">
              <a:rPr lang="zh-CN" altLang="en-US" sz="1200">
                <a:latin typeface="Times New Roman" panose="02020603050405020304" pitchFamily="18" charset="0"/>
              </a:rPr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7265" y="2664390"/>
            <a:ext cx="8411469" cy="138366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>
            <a:bevelT/>
          </a:sp3d>
        </p:spPr>
        <p:txBody>
          <a:bodyPr wrap="square">
            <a:spAutoFit/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zh-CN" sz="6000" u="sng" cap="all" spc="600" dirty="0">
                <a:ln w="0"/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6000" u="sng" cap="all" spc="600" dirty="0">
                <a:ln w="0"/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语言</a:t>
            </a:r>
            <a:r>
              <a:rPr lang="zh-CN" altLang="en-US" sz="6000" u="sng" cap="all" spc="600" dirty="0">
                <a:ln w="0"/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程序设计</a:t>
            </a:r>
            <a:endParaRPr lang="en-US" altLang="zh-CN" sz="6000" u="sng" cap="all" spc="600" dirty="0">
              <a:ln w="0"/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zh-CN" sz="2000" cap="all" spc="600" dirty="0">
                <a:ln w="0"/>
                <a:solidFill>
                  <a:srgbClr val="000066"/>
                </a:solidFill>
                <a:latin typeface="Adobe Garamond Pro Bold" pitchFamily="18" charset="0"/>
                <a:ea typeface="微软雅黑" panose="020B0503020204020204" charset="-122"/>
                <a:cs typeface="Times New Roman" panose="02020603050405020304" pitchFamily="18" charset="0"/>
              </a:rPr>
              <a:t>The C programming language</a:t>
            </a:r>
            <a:endParaRPr lang="zh-CN" altLang="en-US" sz="2000" cap="all" spc="600" dirty="0">
              <a:ln w="0"/>
              <a:solidFill>
                <a:srgbClr val="000066"/>
              </a:solidFill>
              <a:latin typeface="Adobe Garamond Pro Bold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7413769" y="655"/>
            <a:ext cx="233426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ea typeface="Arial Unicode MS" pitchFamily="34" charset="-122"/>
                <a:cs typeface="Consolas" panose="020B0609020204030204" pitchFamily="49" charset="0"/>
              </a:rPr>
              <a:t>Spring 2023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ea typeface="Arial Unicode MS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915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i="1" dirty="0">
                <a:solidFill>
                  <a:srgbClr val="0000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文件（</a:t>
            </a:r>
            <a:r>
              <a:rPr lang="en-US" altLang="zh-CN" b="1" i="1" dirty="0">
                <a:solidFill>
                  <a:srgbClr val="0000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Files</a:t>
            </a:r>
            <a:r>
              <a:rPr lang="zh-CN" altLang="en-US" b="1" i="1" dirty="0">
                <a:solidFill>
                  <a:srgbClr val="0000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）与流</a:t>
            </a:r>
            <a:r>
              <a:rPr lang="en-US" altLang="zh-CN" b="1" i="1" dirty="0">
                <a:solidFill>
                  <a:srgbClr val="0000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i="1" dirty="0">
                <a:solidFill>
                  <a:srgbClr val="0000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 i="1" dirty="0">
                <a:solidFill>
                  <a:srgbClr val="0000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Streams</a:t>
            </a:r>
            <a:r>
              <a:rPr lang="zh-CN" altLang="en-US" b="1" i="1" dirty="0">
                <a:solidFill>
                  <a:srgbClr val="0000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b="1" i="1" dirty="0">
              <a:solidFill>
                <a:srgbClr val="0000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417638"/>
            <a:ext cx="8915400" cy="45259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Monotype Sorts" charset="2"/>
              <a:buChar char=""/>
            </a:pPr>
            <a:r>
              <a:rPr kumimoji="1" lang="zh-CN" altLang="en-US">
                <a:solidFill>
                  <a:srgbClr val="00007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程序通过</a:t>
            </a:r>
            <a:r>
              <a:rPr kumimoji="1" lang="zh-CN" altLang="en-US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文件打开</a:t>
            </a:r>
            <a:r>
              <a:rPr kumimoji="1" lang="zh-CN" altLang="en-US">
                <a:solidFill>
                  <a:srgbClr val="00007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操作把流与设备联系起来，文件打开后，可在程序和文件之间交换数据</a:t>
            </a:r>
            <a:endParaRPr kumimoji="1" lang="zh-CN" altLang="en-US">
              <a:solidFill>
                <a:srgbClr val="00007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buFont typeface="Monotype Sorts" charset="2"/>
              <a:buChar char=""/>
            </a:pPr>
            <a:r>
              <a:rPr kumimoji="1" lang="zh-CN" altLang="en-US">
                <a:solidFill>
                  <a:srgbClr val="00007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程序通过</a:t>
            </a:r>
            <a:r>
              <a:rPr kumimoji="1" lang="zh-CN" altLang="en-US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文件关闭</a:t>
            </a:r>
            <a:r>
              <a:rPr kumimoji="1" lang="zh-CN" altLang="en-US">
                <a:solidFill>
                  <a:srgbClr val="00007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操作断开流与文件的联系</a:t>
            </a:r>
            <a:endParaRPr kumimoji="1" lang="zh-CN" altLang="en-US">
              <a:solidFill>
                <a:srgbClr val="00007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buFont typeface="Monotype Sorts" charset="2"/>
              <a:buChar char=""/>
            </a:pPr>
            <a:r>
              <a:rPr kumimoji="1" lang="zh-CN" altLang="en-US">
                <a:solidFill>
                  <a:srgbClr val="00007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所有流的性质都一样</a:t>
            </a:r>
            <a:endParaRPr kumimoji="1" lang="zh-CN" altLang="en-US">
              <a:solidFill>
                <a:srgbClr val="00007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kumimoji="1"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因为流与设备无关，所以能写入磁盘文件的同一函数也能写入另一设备，如控制台终端等</a:t>
            </a:r>
            <a:endParaRPr kumimoji="1"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buFont typeface="Monotype Sorts" charset="2"/>
              <a:buChar char=""/>
            </a:pPr>
            <a:r>
              <a:rPr kumimoji="1" lang="zh-CN" altLang="en-US">
                <a:solidFill>
                  <a:srgbClr val="00007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文件的能力则不同</a:t>
            </a:r>
            <a:endParaRPr kumimoji="1" lang="zh-CN" altLang="en-US">
              <a:solidFill>
                <a:srgbClr val="00007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kumimoji="1"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如磁盘文件支持随机存取，而键盘则不能</a:t>
            </a:r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20484" name="Object 2"/>
          <p:cNvGraphicFramePr>
            <a:graphicFrameLocks noChangeAspect="1"/>
          </p:cNvGraphicFramePr>
          <p:nvPr/>
        </p:nvGraphicFramePr>
        <p:xfrm>
          <a:off x="4738688" y="5981700"/>
          <a:ext cx="2411412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剪辑" r:id="rId1" imgW="3139440" imgH="1337945" progId="MS_ClipArt_Gallery.2">
                  <p:embed/>
                </p:oleObj>
              </mc:Choice>
              <mc:Fallback>
                <p:oleObj name="剪辑" r:id="rId1" imgW="3139440" imgH="1337945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8" y="5981700"/>
                        <a:ext cx="2411412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133850" y="2473325"/>
          <a:ext cx="1638300" cy="277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1" imgW="1637665" imgH="2780030" progId="Visio.Drawing.11">
                  <p:embed/>
                </p:oleObj>
              </mc:Choice>
              <mc:Fallback>
                <p:oleObj name="" r:id="rId1" imgW="1637665" imgH="278003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2473325"/>
                        <a:ext cx="1638300" cy="277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i="1" dirty="0">
                <a:solidFill>
                  <a:srgbClr val="0000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文件的存放（</a:t>
            </a:r>
            <a:r>
              <a:rPr lang="en-US" altLang="zh-CN" b="1" i="1" dirty="0">
                <a:solidFill>
                  <a:srgbClr val="0000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Storage</a:t>
            </a:r>
            <a:r>
              <a:rPr lang="zh-CN" altLang="en-US" b="1" i="1" dirty="0">
                <a:solidFill>
                  <a:srgbClr val="0000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b="1" i="1" dirty="0">
              <a:solidFill>
                <a:srgbClr val="0000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3347" name="Rectangle 3"/>
          <p:cNvSpPr>
            <a:spLocks noChangeArrowheads="1"/>
          </p:cNvSpPr>
          <p:nvPr/>
        </p:nvSpPr>
        <p:spPr bwMode="auto">
          <a:xfrm>
            <a:off x="847725" y="1700213"/>
            <a:ext cx="56896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BBE0E3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可以建立若干文件目录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(directory\folder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文件夹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)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华文仿宋" panose="0201060004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BBE0E3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在目录里保存文件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华文仿宋" panose="0201060004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BBE0E3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同一级目录里保存的文件不能同名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华文仿宋" panose="020106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BBE0E3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对使用者而言，只要知道文件的路径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(path, </a:t>
            </a: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全目录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)</a:t>
            </a: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和文件名，就能使用该文件</a:t>
            </a:r>
            <a:endParaRPr kumimoji="0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华文仿宋" panose="0201060004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C:\home\Sunner\main.c 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华文仿宋" panose="0201060004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这都是托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OS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的福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华文仿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84138"/>
            <a:ext cx="7797800" cy="8397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i="1" dirty="0">
                <a:solidFill>
                  <a:srgbClr val="0000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二进制文件和文本文件 </a:t>
            </a:r>
            <a:endParaRPr lang="zh-CN" altLang="en-US" b="1" i="1" dirty="0">
              <a:solidFill>
                <a:srgbClr val="0000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6413" y="908050"/>
            <a:ext cx="8353425" cy="46101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Monotype Sorts" charset="2"/>
              <a:buChar char=""/>
            </a:pPr>
            <a:r>
              <a:rPr lang="zh-CN" altLang="en-US" sz="2400">
                <a:solidFill>
                  <a:srgbClr val="00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文件的类型（</a:t>
            </a:r>
            <a:r>
              <a:rPr lang="en-US" altLang="zh-CN" sz="2400" i="1">
                <a:solidFill>
                  <a:srgbClr val="00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Type of Files</a:t>
            </a:r>
            <a:r>
              <a:rPr lang="zh-CN" altLang="en-US" sz="2400">
                <a:solidFill>
                  <a:srgbClr val="00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）？</a:t>
            </a:r>
            <a:endParaRPr lang="zh-CN" altLang="en-US" sz="2400">
              <a:solidFill>
                <a:srgbClr val="000066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buFont typeface="Monotype Sorts" charset="2"/>
              <a:buChar char=""/>
            </a:pPr>
            <a:r>
              <a:rPr lang="zh-CN" altLang="en-US" sz="2400">
                <a:solidFill>
                  <a:srgbClr val="00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二进制文件</a:t>
            </a:r>
            <a:endParaRPr lang="zh-CN" altLang="en-US" sz="2400">
              <a:solidFill>
                <a:srgbClr val="000066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是一种字节序列，没有字符变换</a:t>
            </a:r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kumimoji="1" lang="zh-CN" altLang="en-US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按照数据在内存中的存储形式（二进制）存储到文件</a:t>
            </a:r>
            <a:endParaRPr kumimoji="1" lang="zh-CN" altLang="en-US">
              <a:solidFill>
                <a:schemeClr val="hlink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2" eaLnBrk="1" hangingPunct="1">
              <a:lnSpc>
                <a:spcPct val="110000"/>
              </a:lnSpc>
              <a:buFont typeface="Monotype Sorts" charset="2"/>
              <a:buChar char=""/>
            </a:pPr>
            <a:r>
              <a:rPr kumimoji="1" lang="zh-CN" altLang="en-US" sz="1800">
                <a:latin typeface="华文仿宋" panose="02010600040101010101" pitchFamily="2" charset="-122"/>
                <a:ea typeface="华文仿宋" panose="02010600040101010101" pitchFamily="2" charset="-122"/>
              </a:rPr>
              <a:t>如整数12</a:t>
            </a:r>
            <a:r>
              <a:rPr kumimoji="1" lang="en-US" altLang="zh-CN" sz="180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kumimoji="1" lang="zh-CN" altLang="en-US" sz="1800">
                <a:latin typeface="华文仿宋" panose="02010600040101010101" pitchFamily="2" charset="-122"/>
                <a:ea typeface="华文仿宋" panose="02010600040101010101" pitchFamily="2" charset="-122"/>
              </a:rPr>
              <a:t>，在内存占2个字节，则文件中也占2个字节</a:t>
            </a:r>
            <a:endParaRPr kumimoji="1" lang="zh-CN" altLang="en-US" sz="18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2" eaLnBrk="1" hangingPunct="1">
              <a:lnSpc>
                <a:spcPct val="110000"/>
              </a:lnSpc>
              <a:buFont typeface="Monotype Sorts" charset="2"/>
              <a:buChar char=""/>
            </a:pPr>
            <a:endParaRPr lang="zh-CN" altLang="en-US" sz="18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buFont typeface="Monotype Sorts" charset="2"/>
              <a:buChar char=""/>
            </a:pPr>
            <a:r>
              <a:rPr lang="zh-CN" altLang="en-US" sz="2400">
                <a:solidFill>
                  <a:srgbClr val="00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文本文件</a:t>
            </a:r>
            <a:r>
              <a:rPr lang="en-US" altLang="zh-CN" sz="2400">
                <a:solidFill>
                  <a:srgbClr val="00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/ASCII</a:t>
            </a:r>
            <a:r>
              <a:rPr lang="zh-CN" altLang="en-US" sz="2400">
                <a:solidFill>
                  <a:srgbClr val="00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码文件</a:t>
            </a:r>
            <a:endParaRPr lang="zh-CN" altLang="en-US" sz="2400">
              <a:solidFill>
                <a:srgbClr val="000066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是一种字符序列，</a:t>
            </a:r>
            <a:r>
              <a:rPr kumimoji="1"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文件中存储每个字符的</a:t>
            </a:r>
            <a:r>
              <a:rPr kumimoji="1"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ASCII</a:t>
            </a:r>
            <a:r>
              <a:rPr kumimoji="1"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码</a:t>
            </a:r>
            <a:endParaRPr kumimoji="1"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2" eaLnBrk="1" hangingPunct="1">
              <a:lnSpc>
                <a:spcPct val="110000"/>
              </a:lnSpc>
              <a:buFont typeface="Monotype Sorts" charset="2"/>
              <a:buChar char=""/>
            </a:pPr>
            <a:r>
              <a:rPr kumimoji="1" lang="zh-CN" altLang="en-US" sz="1800">
                <a:latin typeface="华文仿宋" panose="02010600040101010101" pitchFamily="2" charset="-122"/>
                <a:ea typeface="华文仿宋" panose="02010600040101010101" pitchFamily="2" charset="-122"/>
              </a:rPr>
              <a:t>如整数12</a:t>
            </a:r>
            <a:r>
              <a:rPr kumimoji="1" lang="en-US" altLang="zh-CN" sz="180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kumimoji="1" lang="zh-CN" altLang="en-US" sz="1800">
                <a:latin typeface="华文仿宋" panose="02010600040101010101" pitchFamily="2" charset="-122"/>
                <a:ea typeface="华文仿宋" panose="02010600040101010101" pitchFamily="2" charset="-122"/>
              </a:rPr>
              <a:t>在文件中占3个字节，分别存放这3个字符的</a:t>
            </a:r>
            <a:r>
              <a:rPr kumimoji="1" lang="en-US" altLang="zh-CN" sz="1800">
                <a:latin typeface="华文仿宋" panose="02010600040101010101" pitchFamily="2" charset="-122"/>
                <a:ea typeface="华文仿宋" panose="02010600040101010101" pitchFamily="2" charset="-122"/>
              </a:rPr>
              <a:t>ASCII</a:t>
            </a:r>
            <a:r>
              <a:rPr kumimoji="1" lang="zh-CN" altLang="en-US" sz="1800">
                <a:latin typeface="华文仿宋" panose="02010600040101010101" pitchFamily="2" charset="-122"/>
                <a:ea typeface="华文仿宋" panose="02010600040101010101" pitchFamily="2" charset="-122"/>
              </a:rPr>
              <a:t>码</a:t>
            </a:r>
            <a:endParaRPr kumimoji="1" lang="zh-CN" altLang="en-US" sz="180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988" y="3827463"/>
            <a:ext cx="4830762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75" y="5240338"/>
            <a:ext cx="6499225" cy="137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2534" name="Picture 12" descr="想问题的3D小人图片素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5518150"/>
            <a:ext cx="1223963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653" name="AutoShape 61"/>
          <p:cNvSpPr>
            <a:spLocks noChangeArrowheads="1"/>
          </p:cNvSpPr>
          <p:nvPr/>
        </p:nvSpPr>
        <p:spPr bwMode="auto">
          <a:xfrm>
            <a:off x="6083300" y="1247775"/>
            <a:ext cx="3457575" cy="576263"/>
          </a:xfrm>
          <a:prstGeom prst="cloudCallout">
            <a:avLst>
              <a:gd name="adj1" fmla="val -125069"/>
              <a:gd name="adj2" fmla="val 256060"/>
            </a:avLst>
          </a:prstGeom>
          <a:solidFill>
            <a:srgbClr val="FFFF99"/>
          </a:solidFill>
          <a:ln w="12700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如果存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1234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呢？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10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/>
      <p:bldP spid="1106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1763" y="863600"/>
            <a:ext cx="9610725" cy="5673725"/>
          </a:xfrm>
        </p:spPr>
        <p:txBody>
          <a:bodyPr/>
          <a:lstStyle/>
          <a:p>
            <a:pPr marL="358775" indent="-358775" algn="just" eaLnBrk="1" hangingPunct="1">
              <a:lnSpc>
                <a:spcPts val="4200"/>
              </a:lnSpc>
              <a:spcBef>
                <a:spcPts val="600"/>
              </a:spcBef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文件分类：</a:t>
            </a:r>
            <a:r>
              <a:rPr lang="zh-CN" altLang="en-US" b="1">
                <a:latin typeface="宋体" panose="02010600030101010101" pitchFamily="2" charset="-122"/>
              </a:rPr>
              <a:t>从数据的组织形式看</a:t>
            </a:r>
            <a:endParaRPr lang="zh-CN" altLang="en-US" b="1">
              <a:latin typeface="宋体" panose="02010600030101010101" pitchFamily="2" charset="-122"/>
            </a:endParaRPr>
          </a:p>
          <a:p>
            <a:pPr marL="358775" indent="-358775" algn="just" eaLnBrk="1" hangingPunct="1">
              <a:lnSpc>
                <a:spcPts val="42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	   数据的组织形式是指数据在磁盘上的存储是的编码格式。分为两类：</a:t>
            </a:r>
            <a:endParaRPr lang="zh-CN" altLang="en-US" b="1">
              <a:latin typeface="宋体" panose="02010600030101010101" pitchFamily="2" charset="-122"/>
            </a:endParaRPr>
          </a:p>
          <a:p>
            <a:pPr marL="358775" indent="-358775" algn="just" eaLnBrk="1" hangingPunct="1">
              <a:lnSpc>
                <a:spcPts val="42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		</a:t>
            </a:r>
            <a:r>
              <a:rPr lang="en-US" altLang="zh-CN" b="1">
                <a:latin typeface="宋体" panose="02010600030101010101" pitchFamily="2" charset="-122"/>
              </a:rPr>
              <a:t>·ASCII</a:t>
            </a:r>
            <a:r>
              <a:rPr lang="zh-CN" altLang="en-US" b="1">
                <a:latin typeface="宋体" panose="02010600030101010101" pitchFamily="2" charset="-122"/>
              </a:rPr>
              <a:t>文件（或文本文件，</a:t>
            </a:r>
            <a:r>
              <a:rPr lang="en-US" altLang="zh-CN" b="1">
                <a:latin typeface="宋体" panose="02010600030101010101" pitchFamily="2" charset="-122"/>
              </a:rPr>
              <a:t>TEXT</a:t>
            </a:r>
            <a:r>
              <a:rPr lang="zh-CN" altLang="en-US" b="1">
                <a:latin typeface="宋体" panose="02010600030101010101" pitchFamily="2" charset="-122"/>
              </a:rPr>
              <a:t>文件）</a:t>
            </a:r>
            <a:endParaRPr lang="zh-CN" altLang="en-US" b="1">
              <a:latin typeface="宋体" panose="02010600030101010101" pitchFamily="2" charset="-122"/>
            </a:endParaRPr>
          </a:p>
          <a:p>
            <a:pPr marL="358775" indent="-358775" algn="just" eaLnBrk="1" hangingPunct="1">
              <a:lnSpc>
                <a:spcPts val="42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		</a:t>
            </a:r>
            <a:r>
              <a:rPr lang="en-US" altLang="zh-CN" b="1">
                <a:latin typeface="宋体" panose="02010600030101010101" pitchFamily="2" charset="-122"/>
              </a:rPr>
              <a:t>·</a:t>
            </a:r>
            <a:r>
              <a:rPr lang="zh-CN" altLang="en-US" b="1">
                <a:latin typeface="宋体" panose="02010600030101010101" pitchFamily="2" charset="-122"/>
              </a:rPr>
              <a:t>二进制文件</a:t>
            </a:r>
            <a:endParaRPr lang="zh-CN" altLang="en-US" b="1">
              <a:latin typeface="宋体" panose="02010600030101010101" pitchFamily="2" charset="-122"/>
            </a:endParaRPr>
          </a:p>
          <a:p>
            <a:pPr marL="358775" indent="-358775" algn="just" eaLnBrk="1" hangingPunct="1">
              <a:lnSpc>
                <a:spcPts val="42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		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文本文件</a:t>
            </a:r>
            <a:r>
              <a:rPr lang="zh-CN" altLang="en-US" b="1">
                <a:latin typeface="宋体" panose="02010600030101010101" pitchFamily="2" charset="-122"/>
              </a:rPr>
              <a:t>中采用 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</a:rPr>
              <a:t>ASCII</a:t>
            </a:r>
            <a:r>
              <a:rPr lang="en-US" altLang="zh-CN" b="1">
                <a:solidFill>
                  <a:srgbClr val="00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</a:rPr>
              <a:t>码格式存储数据，全部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数据</a:t>
            </a:r>
            <a:r>
              <a:rPr lang="zh-CN" altLang="en-US" b="1">
                <a:latin typeface="宋体" panose="02010600030101010101" pitchFamily="2" charset="-122"/>
              </a:rPr>
              <a:t>转换为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</a:rPr>
              <a:t>ASCII</a:t>
            </a:r>
            <a:r>
              <a:rPr lang="zh-CN" altLang="en-US" b="1">
                <a:latin typeface="宋体" panose="02010600030101010101" pitchFamily="2" charset="-122"/>
              </a:rPr>
              <a:t>码形式。</a:t>
            </a:r>
            <a:endParaRPr lang="zh-CN" altLang="en-US" b="1">
              <a:latin typeface="宋体" panose="02010600030101010101" pitchFamily="2" charset="-122"/>
            </a:endParaRPr>
          </a:p>
          <a:p>
            <a:pPr marL="358775" indent="-358775" algn="just" eaLnBrk="1" hangingPunct="1">
              <a:lnSpc>
                <a:spcPts val="42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		二进制文件中的数据采用数据在内存中</a:t>
            </a:r>
            <a:r>
              <a:rPr lang="zh-CN" altLang="en-US" b="1">
                <a:solidFill>
                  <a:srgbClr val="00B050"/>
                </a:solidFill>
                <a:latin typeface="宋体" panose="02010600030101010101" pitchFamily="2" charset="-122"/>
              </a:rPr>
              <a:t>二进制</a:t>
            </a:r>
            <a:r>
              <a:rPr lang="zh-CN" altLang="en-US" b="1">
                <a:latin typeface="宋体" panose="02010600030101010101" pitchFamily="2" charset="-122"/>
              </a:rPr>
              <a:t>格式，不做任何转换。</a:t>
            </a:r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10.1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文件概述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autoUpdateAnimBg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" y="901700"/>
            <a:ext cx="9398000" cy="55118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两个不同格式文件的比较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		在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ASCII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文件中，数据是以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ASCII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码形式存储，方便对字符的逐个处理，也可直接阅读、修改，方便与其他系统进行数据交换。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		缺点是占用磁盘存储空间多，且系统要付出将内存中的二进制表示形式向 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ASCII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码 转换的开销。用二进制形式输出，可以节省空间和转换时间，但输出的数据是内存中编码的格式，在操作系统下和一般的编辑器中不能直接识别。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10.1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文件概述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26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026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026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50" grpId="0" autoUpdateAnimBg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6525" y="1746250"/>
            <a:ext cx="9563100" cy="4711700"/>
          </a:xfrm>
        </p:spPr>
        <p:txBody>
          <a:bodyPr/>
          <a:lstStyle/>
          <a:p>
            <a:pPr marL="358775" indent="-358775" algn="just" eaLnBrk="1" hangingPunct="1">
              <a:lnSpc>
                <a:spcPts val="44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		例如：程序文件中保存着程序，而数据文件中保存着数据。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58775" indent="-358775" algn="just" eaLnBrk="1" hangingPunct="1">
              <a:lnSpc>
                <a:spcPts val="44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		</a:t>
            </a:r>
            <a:r>
              <a:rPr lang="en-US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C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11</a:t>
            </a:r>
            <a:r>
              <a:rPr lang="en-US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_6002.C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	 C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语言源程序	文本文件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58775" indent="-358775" algn="just" eaLnBrk="1" hangingPunct="1">
              <a:lnSpc>
                <a:spcPts val="44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		</a:t>
            </a:r>
            <a:r>
              <a:rPr lang="en-US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C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11_6002.OBJ	</a:t>
            </a:r>
            <a:r>
              <a:rPr lang="zh-CN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目标文件		二进制文件</a:t>
            </a:r>
            <a:endParaRPr lang="zh-CN" altLang="zh-CN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58775" indent="-358775" algn="just" eaLnBrk="1" hangingPunct="1">
              <a:lnSpc>
                <a:spcPts val="44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		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C11_6002.EXE	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可执行文件	二进制文件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10.1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文件概述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1" grpId="0" autoUpdateAnimBg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885825" y="1484313"/>
            <a:ext cx="8243888" cy="468153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Monotype Sorts" charset="2"/>
              <a:buChar char=""/>
            </a:pPr>
            <a:r>
              <a:rPr lang="zh-CN" altLang="en-US">
                <a:solidFill>
                  <a:srgbClr val="00007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数据必须按照存入的类型读出，才能恢复其本来面貌 </a:t>
            </a:r>
            <a:endParaRPr lang="zh-CN" altLang="en-US">
              <a:solidFill>
                <a:srgbClr val="00007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buFont typeface="Monotype Sorts" charset="2"/>
              <a:buChar char=""/>
            </a:pPr>
            <a:r>
              <a:rPr lang="zh-CN" altLang="en-US">
                <a:solidFill>
                  <a:srgbClr val="00007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公开的标准格式</a:t>
            </a:r>
            <a:endParaRPr lang="zh-CN" altLang="en-US">
              <a:solidFill>
                <a:srgbClr val="00007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如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bmp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tif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gif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jpg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mp3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等类型的文件，有大量软件能生成和使用这些类型的文件 </a:t>
            </a:r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buFont typeface="Monotype Sorts" charset="2"/>
              <a:buChar char=""/>
            </a:pPr>
            <a:r>
              <a:rPr lang="zh-CN" altLang="en-US">
                <a:solidFill>
                  <a:srgbClr val="00007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不公开或加密的文件格式</a:t>
            </a:r>
            <a:endParaRPr lang="zh-CN" altLang="en-US">
              <a:solidFill>
                <a:srgbClr val="00007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如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Microsoft Word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doc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格式就不公开，所以至今没有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Word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以外的其他软件能完美地读出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doc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文件</a:t>
            </a:r>
            <a:r>
              <a:rPr lang="zh-CN" altLang="en-US" sz="260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26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buFont typeface="Monotype Sorts" charset="2"/>
              <a:buChar char=""/>
            </a:pPr>
            <a:endParaRPr lang="zh-CN" altLang="en-US" sz="3000">
              <a:solidFill>
                <a:srgbClr val="3366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i="1" dirty="0">
                <a:solidFill>
                  <a:srgbClr val="0000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文件的格式（</a:t>
            </a:r>
            <a:r>
              <a:rPr lang="en-US" altLang="zh-CN" b="1" i="1" dirty="0">
                <a:solidFill>
                  <a:srgbClr val="0000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Format of Files</a:t>
            </a:r>
            <a:r>
              <a:rPr lang="zh-CN" altLang="en-US" b="1" i="1" dirty="0">
                <a:solidFill>
                  <a:srgbClr val="0000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b="1" i="1" dirty="0">
              <a:solidFill>
                <a:srgbClr val="0000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0" y="874713"/>
            <a:ext cx="9648825" cy="4968875"/>
          </a:xfrm>
          <a:noFill/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00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缓冲型文件系统</a:t>
            </a:r>
            <a:endParaRPr lang="zh-CN" altLang="en-US" b="1">
              <a:solidFill>
                <a:srgbClr val="000066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/>
            <a:r>
              <a:rPr lang="zh-CN" altLang="en-US" b="1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指系统自动在内存中为每一个正在使用的文件开辟一个缓冲区，在读写文件时，数据先送到缓冲区，再传给</a:t>
            </a:r>
            <a:r>
              <a:rPr lang="en-US" altLang="zh-CN" b="1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</a:t>
            </a:r>
            <a:r>
              <a:rPr lang="zh-CN" altLang="en-US" b="1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程序或外存上</a:t>
            </a:r>
            <a:endParaRPr lang="zh-CN" altLang="en-US" b="1">
              <a:solidFill>
                <a:schemeClr val="hlink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/>
            <a:r>
              <a:rPr lang="zh-CN" altLang="en-US" b="1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缓冲文型件系统利用文件指针标识文件</a:t>
            </a:r>
            <a:endParaRPr lang="zh-CN" altLang="en-US" b="1">
              <a:solidFill>
                <a:schemeClr val="hlink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/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缓冲型文件系统中的文件操作，也称高级文件操作 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/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高级文件操作函数是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ANSI C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定义的文件操作函数，具有跨平台和可移植的能力 </a:t>
            </a:r>
            <a:endParaRPr lang="zh-CN" altLang="en-US" b="1">
              <a:solidFill>
                <a:schemeClr val="hlink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/>
            <a:r>
              <a:rPr lang="zh-CN" altLang="en-US" b="1">
                <a:solidFill>
                  <a:srgbClr val="00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非缓冲型文件系统</a:t>
            </a:r>
            <a:endParaRPr lang="zh-CN" altLang="en-US" b="1">
              <a:solidFill>
                <a:srgbClr val="000066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/>
            <a:r>
              <a:rPr lang="zh-CN" altLang="en-US" b="1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不会自动设置文件缓冲区，缓冲区需由程序员自己设定</a:t>
            </a:r>
            <a:endParaRPr lang="zh-CN" altLang="en-US" b="1">
              <a:solidFill>
                <a:schemeClr val="hlink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/>
            <a:r>
              <a:rPr lang="zh-CN" altLang="en-US" b="1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非缓冲型文件系统没有文件指针，它使用称为文件号的整数来标识文件</a:t>
            </a:r>
            <a:endParaRPr lang="zh-CN" altLang="en-US" b="1">
              <a:solidFill>
                <a:schemeClr val="hlink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0"/>
            <a:ext cx="7797800" cy="8397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i="1" dirty="0">
                <a:solidFill>
                  <a:srgbClr val="0000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缓冲型和非缓冲型文件系统 </a:t>
            </a:r>
            <a:endParaRPr lang="zh-CN" altLang="en-US" b="1" i="1" dirty="0">
              <a:solidFill>
                <a:srgbClr val="0000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4463" y="762000"/>
            <a:ext cx="9596437" cy="1381125"/>
          </a:xfrm>
        </p:spPr>
        <p:txBody>
          <a:bodyPr/>
          <a:lstStyle/>
          <a:p>
            <a:pPr algn="just" eaLnBrk="1" hangingPunct="1">
              <a:lnSpc>
                <a:spcPts val="4400"/>
              </a:lnSpc>
              <a:spcBef>
                <a:spcPts val="600"/>
              </a:spcBef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系统对文件的处理过程</a:t>
            </a:r>
            <a:endParaRPr lang="zh-CN" altLang="en-US" b="1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ts val="44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	</a:t>
            </a:r>
            <a:r>
              <a:rPr lang="zh-CN" altLang="en-US" b="1">
                <a:latin typeface="宋体" panose="02010600030101010101" pitchFamily="2" charset="-122"/>
              </a:rPr>
              <a:t>	对文件输入/输出操作的一般过程：</a:t>
            </a:r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930823" name="AutoShape 7"/>
          <p:cNvSpPr>
            <a:spLocks noChangeArrowheads="1"/>
          </p:cNvSpPr>
          <p:nvPr/>
        </p:nvSpPr>
        <p:spPr bwMode="auto">
          <a:xfrm>
            <a:off x="7743825" y="3451225"/>
            <a:ext cx="1238250" cy="1209675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  <a:round/>
          </a:ln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文件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0826" name="Text Box 10"/>
          <p:cNvSpPr txBox="1">
            <a:spLocks noChangeArrowheads="1"/>
          </p:cNvSpPr>
          <p:nvPr/>
        </p:nvSpPr>
        <p:spPr bwMode="auto">
          <a:xfrm>
            <a:off x="3368675" y="3187700"/>
            <a:ext cx="2789238" cy="56673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  <a:t>输出文件缓冲区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930827" name="Text Box 11"/>
          <p:cNvSpPr txBox="1">
            <a:spLocks noChangeArrowheads="1"/>
          </p:cNvSpPr>
          <p:nvPr/>
        </p:nvSpPr>
        <p:spPr bwMode="auto">
          <a:xfrm>
            <a:off x="3368675" y="4664075"/>
            <a:ext cx="2789238" cy="566738"/>
          </a:xfrm>
          <a:prstGeom prst="rect">
            <a:avLst/>
          </a:prstGeom>
          <a:solidFill>
            <a:srgbClr val="00B050"/>
          </a:solidFill>
          <a:ln w="9525">
            <a:solidFill>
              <a:srgbClr val="0000CC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  <a:t>输入文件缓冲区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930828" name="Line 12"/>
          <p:cNvSpPr>
            <a:spLocks noChangeShapeType="1"/>
          </p:cNvSpPr>
          <p:nvPr/>
        </p:nvSpPr>
        <p:spPr bwMode="auto">
          <a:xfrm flipV="1">
            <a:off x="2493963" y="3444875"/>
            <a:ext cx="874712" cy="0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0829" name="Line 13"/>
          <p:cNvSpPr>
            <a:spLocks noChangeShapeType="1"/>
          </p:cNvSpPr>
          <p:nvPr/>
        </p:nvSpPr>
        <p:spPr bwMode="auto">
          <a:xfrm>
            <a:off x="6257925" y="3435350"/>
            <a:ext cx="1485900" cy="4667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0830" name="Line 14"/>
          <p:cNvSpPr>
            <a:spLocks noChangeShapeType="1"/>
          </p:cNvSpPr>
          <p:nvPr/>
        </p:nvSpPr>
        <p:spPr bwMode="auto">
          <a:xfrm>
            <a:off x="2493963" y="4892675"/>
            <a:ext cx="874712" cy="0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0831" name="Line 15"/>
          <p:cNvSpPr>
            <a:spLocks noChangeShapeType="1"/>
          </p:cNvSpPr>
          <p:nvPr/>
        </p:nvSpPr>
        <p:spPr bwMode="auto">
          <a:xfrm flipV="1">
            <a:off x="6257925" y="4283075"/>
            <a:ext cx="1485900" cy="609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0832" name="Rectangle 16"/>
          <p:cNvSpPr>
            <a:spLocks noChangeArrowheads="1"/>
          </p:cNvSpPr>
          <p:nvPr/>
        </p:nvSpPr>
        <p:spPr bwMode="auto">
          <a:xfrm>
            <a:off x="1308100" y="2493963"/>
            <a:ext cx="4976813" cy="3124200"/>
          </a:xfrm>
          <a:prstGeom prst="rect">
            <a:avLst/>
          </a:prstGeom>
          <a:noFill/>
          <a:ln w="19050" cap="rnd">
            <a:solidFill>
              <a:srgbClr val="0000CC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0833" name="Text Box 17"/>
          <p:cNvSpPr txBox="1">
            <a:spLocks noChangeArrowheads="1"/>
          </p:cNvSpPr>
          <p:nvPr/>
        </p:nvSpPr>
        <p:spPr bwMode="auto">
          <a:xfrm>
            <a:off x="2212975" y="5713413"/>
            <a:ext cx="2066925" cy="523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  <a:t>内存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930834" name="Text Box 18"/>
          <p:cNvSpPr txBox="1">
            <a:spLocks noChangeArrowheads="1"/>
          </p:cNvSpPr>
          <p:nvPr/>
        </p:nvSpPr>
        <p:spPr bwMode="auto">
          <a:xfrm>
            <a:off x="7642225" y="5689600"/>
            <a:ext cx="1816100" cy="523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  <a:t>外存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930835" name="Rectangle 19"/>
          <p:cNvSpPr>
            <a:spLocks noChangeArrowheads="1"/>
          </p:cNvSpPr>
          <p:nvPr/>
        </p:nvSpPr>
        <p:spPr bwMode="auto">
          <a:xfrm>
            <a:off x="7248525" y="2582863"/>
            <a:ext cx="2085975" cy="2995612"/>
          </a:xfrm>
          <a:prstGeom prst="rect">
            <a:avLst/>
          </a:prstGeom>
          <a:noFill/>
          <a:ln w="19050">
            <a:solidFill>
              <a:srgbClr val="0000CC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0837" name="AutoShape 21"/>
          <p:cNvSpPr>
            <a:spLocks noChangeArrowheads="1"/>
          </p:cNvSpPr>
          <p:nvPr/>
        </p:nvSpPr>
        <p:spPr bwMode="auto">
          <a:xfrm>
            <a:off x="6284913" y="2068513"/>
            <a:ext cx="2808287" cy="514350"/>
          </a:xfrm>
          <a:prstGeom prst="wedgeRoundRectCallout">
            <a:avLst>
              <a:gd name="adj1" fmla="val -34648"/>
              <a:gd name="adj2" fmla="val 228884"/>
              <a:gd name="adj3" fmla="val 16667"/>
            </a:avLst>
          </a:prstGeom>
          <a:noFill/>
          <a:ln w="28575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写文件称为输出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0838" name="AutoShape 22"/>
          <p:cNvSpPr>
            <a:spLocks noChangeArrowheads="1"/>
          </p:cNvSpPr>
          <p:nvPr/>
        </p:nvSpPr>
        <p:spPr bwMode="auto">
          <a:xfrm>
            <a:off x="4584700" y="5975350"/>
            <a:ext cx="3038475" cy="476250"/>
          </a:xfrm>
          <a:prstGeom prst="wedgeRoundRectCallout">
            <a:avLst>
              <a:gd name="adj1" fmla="val 29958"/>
              <a:gd name="adj2" fmla="val -300236"/>
              <a:gd name="adj3" fmla="val 16667"/>
            </a:avLst>
          </a:prstGeom>
          <a:noFill/>
          <a:ln w="28575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读文件称为输入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10.1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文件概述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1931988" y="2962275"/>
            <a:ext cx="561975" cy="2430463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程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序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据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区</a:t>
            </a:r>
            <a:endParaRPr kumimoji="1" lang="zh-CN" altLang="en-US" sz="2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30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30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930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930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3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93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19" grpId="0" autoUpdateAnimBg="0" build="p"/>
      <p:bldP spid="930823" grpId="0" animBg="1" autoUpdateAnimBg="0"/>
      <p:bldP spid="930826" grpId="0" animBg="1" autoUpdateAnimBg="0"/>
      <p:bldP spid="930827" grpId="0" animBg="1" autoUpdateAnimBg="0"/>
      <p:bldP spid="930832" grpId="0" animBg="1"/>
      <p:bldP spid="930833" grpId="0" animBg="1" autoUpdateAnimBg="0"/>
      <p:bldP spid="930834" grpId="0" animBg="1" autoUpdateAnimBg="0"/>
      <p:bldP spid="930835" grpId="0" animBg="1"/>
      <p:bldP spid="930837" grpId="0" animBg="1" autoUpdateAnimBg="0"/>
      <p:bldP spid="930838" grpId="0" animBg="1" autoUpdateAnimBg="0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67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68288" y="774700"/>
            <a:ext cx="9313862" cy="5729288"/>
          </a:xfrm>
        </p:spPr>
        <p:txBody>
          <a:bodyPr/>
          <a:lstStyle/>
          <a:p>
            <a:pPr marL="358775" indent="-358775"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文件的分类</a:t>
            </a:r>
            <a:endParaRPr lang="zh-CN" altLang="en-US" b="1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358775" indent="-358775" algn="just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	    在83年以后</a:t>
            </a:r>
            <a:r>
              <a:rPr lang="en-US" altLang="zh-CN" b="1">
                <a:latin typeface="宋体" panose="02010600030101010101" pitchFamily="2" charset="-122"/>
              </a:rPr>
              <a:t>ANSI C</a:t>
            </a:r>
            <a:r>
              <a:rPr lang="zh-CN" altLang="en-US" b="1">
                <a:latin typeface="宋体" panose="02010600030101010101" pitchFamily="2" charset="-122"/>
              </a:rPr>
              <a:t>标准中取消了非缓冲文件系统，对文本文件和二进制文件均统一采用缓冲文件系统进行处理。</a:t>
            </a:r>
            <a:endParaRPr lang="zh-CN" altLang="en-US" b="1">
              <a:latin typeface="宋体" panose="02010600030101010101" pitchFamily="2" charset="-122"/>
            </a:endParaRPr>
          </a:p>
          <a:p>
            <a:pPr marL="358775" indent="-358775"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本课程学习</a:t>
            </a:r>
            <a:endParaRPr lang="zh-CN" altLang="en-US" b="1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358775" indent="-358775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	    缓冲式文件操作方式下，对磁盘文件进行基本操作。</a:t>
            </a:r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33795" name="AutoShape 3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594600" y="1549400"/>
            <a:ext cx="184150" cy="3683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10.1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文件概述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52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052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052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052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674" grpId="0" autoUpdateAnimBg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ordArt 6"/>
          <p:cNvSpPr>
            <a:spLocks noChangeArrowheads="1" noChangeShapeType="1" noTextEdit="1"/>
          </p:cNvSpPr>
          <p:nvPr/>
        </p:nvSpPr>
        <p:spPr bwMode="auto">
          <a:xfrm>
            <a:off x="1612900" y="1677988"/>
            <a:ext cx="6329363" cy="1682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0" cap="none" spc="0" normalizeH="0" baseline="0" noProof="0" dirty="0">
                <a:ln w="12700" cap="sq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Lecture 10</a:t>
            </a:r>
            <a:endParaRPr kumimoji="0" lang="zh-CN" altLang="en-US" sz="3600" b="1" i="0" u="none" strike="noStrike" kern="10" cap="none" spc="0" normalizeH="0" baseline="0" noProof="0" dirty="0">
              <a:ln w="12700" cap="sq">
                <a:solidFill>
                  <a:srgbClr val="EAEAEA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485900" y="3636963"/>
            <a:ext cx="69342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buNone/>
            </a:pPr>
            <a:r>
              <a:rPr lang="zh-CN" altLang="en-US" sz="4400" b="1" i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文件</a:t>
            </a:r>
            <a:endParaRPr lang="en-US" altLang="zh-CN" sz="4400" b="1" i="1" kern="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19088" y="914400"/>
            <a:ext cx="9245600" cy="5613400"/>
          </a:xfrm>
        </p:spPr>
        <p:txBody>
          <a:bodyPr/>
          <a:lstStyle/>
          <a:p>
            <a:pPr algn="just" eaLnBrk="1" hangingPunct="1">
              <a:lnSpc>
                <a:spcPts val="4500"/>
              </a:lnSpc>
              <a:spcBef>
                <a:spcPts val="600"/>
              </a:spcBef>
            </a:pPr>
            <a:r>
              <a:rPr lang="zh-CN" altLang="en-US" sz="3600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文件性质</a:t>
            </a:r>
            <a:endParaRPr lang="zh-CN" altLang="en-US" sz="3600" b="1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ts val="45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		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文件是一个有序的数据序列。</a:t>
            </a:r>
            <a:endParaRPr lang="en-US" altLang="zh-CN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ts val="45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		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文件所有数据之间有着严格的排列次序，要访问文件中的数据，可以按照数据的排列顺序，依次进行访问；也可以按照需要，访问任意位置上的数据。</a:t>
            </a:r>
            <a:endParaRPr lang="en-US" altLang="zh-CN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ts val="45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		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依次存取数据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——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顺序访问</a:t>
            </a:r>
            <a:endParaRPr lang="en-US" altLang="zh-CN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ts val="45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		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访问任意位置上的数据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——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随机访问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10.1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文件概述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6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9563" y="801688"/>
            <a:ext cx="9286875" cy="6858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两种文件组织形式</a:t>
            </a:r>
            <a:endParaRPr lang="zh-CN" altLang="en-US" b="1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934919" name="Text Box 7"/>
          <p:cNvSpPr txBox="1">
            <a:spLocks noChangeArrowheads="1"/>
          </p:cNvSpPr>
          <p:nvPr/>
        </p:nvSpPr>
        <p:spPr bwMode="auto">
          <a:xfrm>
            <a:off x="285750" y="3906838"/>
            <a:ext cx="4086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  <a:t>内存中的存储形式：补码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330200" y="4467225"/>
            <a:ext cx="3363913" cy="466725"/>
            <a:chOff x="624" y="1440"/>
            <a:chExt cx="1728" cy="294"/>
          </a:xfrm>
        </p:grpSpPr>
        <p:sp>
          <p:nvSpPr>
            <p:cNvPr id="37909" name="Text Box 8"/>
            <p:cNvSpPr txBox="1">
              <a:spLocks noChangeArrowheads="1"/>
            </p:cNvSpPr>
            <p:nvPr/>
          </p:nvSpPr>
          <p:spPr bwMode="auto">
            <a:xfrm>
              <a:off x="624" y="1440"/>
              <a:ext cx="1728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Monotype Sorts" charset="2"/>
                </a:rPr>
                <a:t>0000 0100   0000 0000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endParaRPr>
            </a:p>
          </p:txBody>
        </p:sp>
        <p:sp>
          <p:nvSpPr>
            <p:cNvPr id="37910" name="Line 9"/>
            <p:cNvSpPr>
              <a:spLocks noChangeShapeType="1"/>
            </p:cNvSpPr>
            <p:nvPr/>
          </p:nvSpPr>
          <p:spPr bwMode="auto">
            <a:xfrm>
              <a:off x="1488" y="1440"/>
              <a:ext cx="0" cy="25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4923" name="Text Box 11"/>
          <p:cNvSpPr txBox="1">
            <a:spLocks noChangeArrowheads="1"/>
          </p:cNvSpPr>
          <p:nvPr/>
        </p:nvSpPr>
        <p:spPr bwMode="auto">
          <a:xfrm>
            <a:off x="4267200" y="3424238"/>
            <a:ext cx="4294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Monotype Sorts" charset="2"/>
              </a:rPr>
              <a:t>ASCII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Monotype Sorts" charset="2"/>
              </a:rPr>
              <a:t>文件：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Monotype Sorts" charset="2"/>
              </a:rPr>
              <a:t>ASCII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Monotype Sorts" charset="2"/>
              </a:rPr>
              <a:t>码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grpSp>
        <p:nvGrpSpPr>
          <p:cNvPr id="3" name="Group 18"/>
          <p:cNvGrpSpPr/>
          <p:nvPr/>
        </p:nvGrpSpPr>
        <p:grpSpPr bwMode="auto">
          <a:xfrm>
            <a:off x="4391025" y="3960813"/>
            <a:ext cx="3198813" cy="466725"/>
            <a:chOff x="2748" y="1296"/>
            <a:chExt cx="1392" cy="247"/>
          </a:xfrm>
        </p:grpSpPr>
        <p:sp>
          <p:nvSpPr>
            <p:cNvPr id="37905" name="Text Box 13"/>
            <p:cNvSpPr txBox="1">
              <a:spLocks noChangeArrowheads="1"/>
            </p:cNvSpPr>
            <p:nvPr/>
          </p:nvSpPr>
          <p:spPr bwMode="auto">
            <a:xfrm>
              <a:off x="2748" y="1296"/>
              <a:ext cx="348" cy="24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Monotype Sorts" charset="2"/>
                </a:rPr>
                <a:t>’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Monotype Sorts" charset="2"/>
                </a:rPr>
                <a:t>1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Monotype Sorts" charset="2"/>
                </a:rPr>
                <a:t>’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Monotype Sorts" charset="2"/>
              </a:endParaRPr>
            </a:p>
          </p:txBody>
        </p:sp>
        <p:sp>
          <p:nvSpPr>
            <p:cNvPr id="37906" name="Text Box 15"/>
            <p:cNvSpPr txBox="1">
              <a:spLocks noChangeArrowheads="1"/>
            </p:cNvSpPr>
            <p:nvPr/>
          </p:nvSpPr>
          <p:spPr bwMode="auto">
            <a:xfrm>
              <a:off x="3096" y="1296"/>
              <a:ext cx="348" cy="24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Monotype Sorts" charset="2"/>
                </a:rPr>
                <a:t>’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Monotype Sorts" charset="2"/>
                </a:rPr>
                <a:t>0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Monotype Sorts" charset="2"/>
                </a:rPr>
                <a:t>’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Monotype Sorts" charset="2"/>
              </a:endParaRPr>
            </a:p>
          </p:txBody>
        </p:sp>
        <p:sp>
          <p:nvSpPr>
            <p:cNvPr id="37907" name="Text Box 16"/>
            <p:cNvSpPr txBox="1">
              <a:spLocks noChangeArrowheads="1"/>
            </p:cNvSpPr>
            <p:nvPr/>
          </p:nvSpPr>
          <p:spPr bwMode="auto">
            <a:xfrm>
              <a:off x="3444" y="1296"/>
              <a:ext cx="348" cy="24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Monotype Sorts" charset="2"/>
                </a:rPr>
                <a:t>’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Monotype Sorts" charset="2"/>
                </a:rPr>
                <a:t>2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Monotype Sorts" charset="2"/>
                </a:rPr>
                <a:t>’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Monotype Sorts" charset="2"/>
              </a:endParaRPr>
            </a:p>
          </p:txBody>
        </p:sp>
        <p:sp>
          <p:nvSpPr>
            <p:cNvPr id="37908" name="Text Box 17"/>
            <p:cNvSpPr txBox="1">
              <a:spLocks noChangeArrowheads="1"/>
            </p:cNvSpPr>
            <p:nvPr/>
          </p:nvSpPr>
          <p:spPr bwMode="auto">
            <a:xfrm>
              <a:off x="3792" y="1296"/>
              <a:ext cx="348" cy="24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Monotype Sorts" charset="2"/>
                </a:rPr>
                <a:t>’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Monotype Sorts" charset="2"/>
                </a:rPr>
                <a:t>4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Monotype Sorts" charset="2"/>
                </a:rPr>
                <a:t>’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Monotype Sorts" charset="2"/>
              </a:endParaRPr>
            </a:p>
          </p:txBody>
        </p:sp>
      </p:grpSp>
      <p:sp>
        <p:nvSpPr>
          <p:cNvPr id="934931" name="Text Box 19"/>
          <p:cNvSpPr txBox="1">
            <a:spLocks noChangeArrowheads="1"/>
          </p:cNvSpPr>
          <p:nvPr/>
        </p:nvSpPr>
        <p:spPr bwMode="auto">
          <a:xfrm>
            <a:off x="4292600" y="4632325"/>
            <a:ext cx="3557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  <a:t>二进制文件：补码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grpSp>
        <p:nvGrpSpPr>
          <p:cNvPr id="4" name="Group 20"/>
          <p:cNvGrpSpPr/>
          <p:nvPr/>
        </p:nvGrpSpPr>
        <p:grpSpPr bwMode="auto">
          <a:xfrm>
            <a:off x="4375150" y="5176838"/>
            <a:ext cx="3157538" cy="447675"/>
            <a:chOff x="624" y="1440"/>
            <a:chExt cx="1728" cy="282"/>
          </a:xfrm>
        </p:grpSpPr>
        <p:sp>
          <p:nvSpPr>
            <p:cNvPr id="37903" name="Text Box 21"/>
            <p:cNvSpPr txBox="1">
              <a:spLocks noChangeArrowheads="1"/>
            </p:cNvSpPr>
            <p:nvPr/>
          </p:nvSpPr>
          <p:spPr bwMode="auto">
            <a:xfrm>
              <a:off x="624" y="1440"/>
              <a:ext cx="1728" cy="28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36000" rIns="0" bIns="360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Monotype Sorts" charset="2"/>
                </a:rPr>
                <a:t>0000 0100  0000 0000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endParaRPr>
            </a:p>
          </p:txBody>
        </p:sp>
        <p:sp>
          <p:nvSpPr>
            <p:cNvPr id="37904" name="Line 22"/>
            <p:cNvSpPr>
              <a:spLocks noChangeShapeType="1"/>
            </p:cNvSpPr>
            <p:nvPr/>
          </p:nvSpPr>
          <p:spPr bwMode="auto">
            <a:xfrm>
              <a:off x="1488" y="1440"/>
              <a:ext cx="0" cy="25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4935" name="Text Box 23"/>
          <p:cNvSpPr txBox="1">
            <a:spLocks noChangeArrowheads="1"/>
          </p:cNvSpPr>
          <p:nvPr/>
        </p:nvSpPr>
        <p:spPr bwMode="auto">
          <a:xfrm>
            <a:off x="7621588" y="3941763"/>
            <a:ext cx="2105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  <a:t>4个字节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934936" name="Text Box 24"/>
          <p:cNvSpPr txBox="1">
            <a:spLocks noChangeArrowheads="1"/>
          </p:cNvSpPr>
          <p:nvPr/>
        </p:nvSpPr>
        <p:spPr bwMode="auto">
          <a:xfrm>
            <a:off x="7607300" y="5126038"/>
            <a:ext cx="2105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  <a:t>2个字节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934937" name="Line 25"/>
          <p:cNvSpPr>
            <a:spLocks noChangeShapeType="1"/>
          </p:cNvSpPr>
          <p:nvPr/>
        </p:nvSpPr>
        <p:spPr bwMode="auto">
          <a:xfrm flipV="1">
            <a:off x="3694113" y="4200525"/>
            <a:ext cx="681037" cy="4000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4938" name="Line 26"/>
          <p:cNvSpPr>
            <a:spLocks noChangeShapeType="1"/>
          </p:cNvSpPr>
          <p:nvPr/>
        </p:nvSpPr>
        <p:spPr bwMode="auto">
          <a:xfrm>
            <a:off x="3694113" y="4810125"/>
            <a:ext cx="658812" cy="4953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4939" name="Rectangle 27"/>
          <p:cNvSpPr>
            <a:spLocks noChangeArrowheads="1"/>
          </p:cNvSpPr>
          <p:nvPr/>
        </p:nvSpPr>
        <p:spPr bwMode="auto">
          <a:xfrm>
            <a:off x="350838" y="1481138"/>
            <a:ext cx="92868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ts val="4000"/>
              </a:lnSpc>
              <a:spcBef>
                <a:spcPts val="6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例如：将整数1024分别存储到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ASCII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文件 和 二进制 文件中，将采用不同的编码形式，占用不同的字节长度。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10.1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文件概述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34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3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34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34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4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3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34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34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9" grpId="0" autoUpdateAnimBg="0"/>
      <p:bldP spid="934923" grpId="0" autoUpdateAnimBg="0"/>
      <p:bldP spid="934931" grpId="0" autoUpdateAnimBg="0"/>
      <p:bldP spid="934935" grpId="0" autoUpdateAnimBg="0"/>
      <p:bldP spid="934936" grpId="0" autoUpdateAnimBg="0"/>
      <p:bldP spid="934939" grpId="0" autoUpdateAnimBg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5100" y="1028700"/>
            <a:ext cx="9493250" cy="5548313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z="2800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文件的分类：</a:t>
            </a: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从用户观点看</a:t>
            </a:r>
            <a:endParaRPr lang="zh-CN" altLang="en-US" sz="2800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	  从用户使用的角度看，文件可分为两类：</a:t>
            </a:r>
            <a:endParaRPr lang="zh-CN" altLang="en-US" sz="2800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  　</a:t>
            </a:r>
            <a:r>
              <a:rPr lang="en-US" altLang="zh-CN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·</a:t>
            </a:r>
            <a:r>
              <a:rPr lang="zh-CN" altLang="en-US" sz="2800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普通文件</a:t>
            </a: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(亦称为磁盘文件)</a:t>
            </a:r>
            <a:endParaRPr lang="zh-CN" altLang="en-US" sz="2800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　  </a:t>
            </a:r>
            <a:r>
              <a:rPr lang="en-US" altLang="zh-CN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·</a:t>
            </a: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特殊文件(亦称为标准设备文件或标准</a:t>
            </a:r>
            <a:r>
              <a:rPr lang="en-US" altLang="zh-CN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I/O</a:t>
            </a: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文件)</a:t>
            </a:r>
            <a:endParaRPr lang="zh-CN" altLang="en-US" sz="2800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	    </a:t>
            </a:r>
            <a:r>
              <a:rPr lang="zh-CN" altLang="en-US" sz="2800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普通文件</a:t>
            </a: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是保存在磁盘上且无其它特殊性质的文件。</a:t>
            </a:r>
            <a:endParaRPr lang="zh-CN" altLang="en-US" sz="2800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	    特殊文件是类似终端的设备文件。</a:t>
            </a:r>
            <a:endParaRPr lang="zh-CN" altLang="en-US" sz="2800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10.1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文件概述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3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93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93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93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93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93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963" grpId="0" autoUpdateAnimBg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84150" y="852488"/>
            <a:ext cx="9536113" cy="5621337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文件的分类</a:t>
            </a:r>
            <a:endParaRPr lang="zh-CN" altLang="en-US" b="1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	    在</a:t>
            </a:r>
            <a:r>
              <a:rPr lang="en-US" altLang="zh-CN" b="1">
                <a:latin typeface="宋体" panose="02010600030101010101" pitchFamily="2" charset="-122"/>
              </a:rPr>
              <a:t>C</a:t>
            </a:r>
            <a:r>
              <a:rPr lang="zh-CN" altLang="en-US" b="1">
                <a:latin typeface="宋体" panose="02010600030101010101" pitchFamily="2" charset="-122"/>
              </a:rPr>
              <a:t>语言中，“文件”的概念具有更广泛的意义，它把与每台主机相连的所有输入输出设备都看作是一个文件。即将实际的物理设备抽象为逻辑文件，也称为设备文件。</a:t>
            </a:r>
            <a:endParaRPr lang="zh-CN" altLang="en-US" b="1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	  例如：</a:t>
            </a:r>
            <a:endParaRPr lang="zh-CN" altLang="en-US" b="1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	  </a:t>
            </a:r>
            <a:r>
              <a:rPr lang="en-US" altLang="zh-CN" b="1">
                <a:latin typeface="宋体" panose="02010600030101010101" pitchFamily="2" charset="-122"/>
              </a:rPr>
              <a:t>·</a:t>
            </a:r>
            <a:r>
              <a:rPr lang="zh-CN" altLang="en-US" b="1">
                <a:latin typeface="宋体" panose="02010600030101010101" pitchFamily="2" charset="-122"/>
              </a:rPr>
              <a:t>键盘是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输入</a:t>
            </a:r>
            <a:r>
              <a:rPr lang="zh-CN" altLang="en-US" b="1">
                <a:latin typeface="宋体" panose="02010600030101010101" pitchFamily="2" charset="-122"/>
              </a:rPr>
              <a:t>文件 </a:t>
            </a:r>
            <a:r>
              <a:rPr lang="en-US" altLang="en-US" b="1">
                <a:latin typeface="宋体" panose="02010600030101010101" pitchFamily="2" charset="-122"/>
              </a:rPr>
              <a:t>stdin</a:t>
            </a:r>
            <a:r>
              <a:rPr lang="en-US" altLang="zh-CN" b="1">
                <a:latin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</a:rPr>
              <a:t>标准输入文件</a:t>
            </a:r>
            <a:endParaRPr lang="zh-CN" altLang="en-US" b="1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	  </a:t>
            </a:r>
            <a:r>
              <a:rPr lang="en-US" altLang="zh-CN" b="1">
                <a:latin typeface="宋体" panose="02010600030101010101" pitchFamily="2" charset="-122"/>
              </a:rPr>
              <a:t>·</a:t>
            </a:r>
            <a:r>
              <a:rPr lang="zh-CN" altLang="en-US" b="1">
                <a:latin typeface="宋体" panose="02010600030101010101" pitchFamily="2" charset="-122"/>
              </a:rPr>
              <a:t>显示器是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输出</a:t>
            </a:r>
            <a:r>
              <a:rPr lang="zh-CN" altLang="en-US" b="1">
                <a:latin typeface="宋体" panose="02010600030101010101" pitchFamily="2" charset="-122"/>
              </a:rPr>
              <a:t>文件</a:t>
            </a:r>
            <a:r>
              <a:rPr lang="en-US" altLang="zh-CN" b="1">
                <a:latin typeface="宋体" panose="02010600030101010101" pitchFamily="2" charset="-122"/>
              </a:rPr>
              <a:t>stdout </a:t>
            </a:r>
            <a:r>
              <a:rPr lang="zh-CN" altLang="en-US" b="1">
                <a:latin typeface="宋体" panose="02010600030101010101" pitchFamily="2" charset="-122"/>
              </a:rPr>
              <a:t>标准输出文件</a:t>
            </a:r>
            <a:endParaRPr lang="zh-CN" altLang="en-US" b="1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	  </a:t>
            </a:r>
            <a:r>
              <a:rPr lang="en-US" altLang="zh-CN" b="1">
                <a:latin typeface="宋体" panose="02010600030101010101" pitchFamily="2" charset="-122"/>
              </a:rPr>
              <a:t>·</a:t>
            </a:r>
            <a:r>
              <a:rPr lang="zh-CN" altLang="en-US" b="1">
                <a:latin typeface="宋体" panose="02010600030101010101" pitchFamily="2" charset="-122"/>
              </a:rPr>
              <a:t>打印机是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输出</a:t>
            </a:r>
            <a:r>
              <a:rPr lang="zh-CN" altLang="en-US" b="1">
                <a:latin typeface="宋体" panose="02010600030101010101" pitchFamily="2" charset="-122"/>
              </a:rPr>
              <a:t>文件 </a:t>
            </a:r>
            <a:r>
              <a:rPr lang="en-US" altLang="zh-CN" b="1">
                <a:latin typeface="宋体" panose="02010600030101010101" pitchFamily="2" charset="-122"/>
              </a:rPr>
              <a:t>PRN</a:t>
            </a:r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10.1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文件概述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50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050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050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050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050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050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626" grpId="0" autoUpdateAnimBg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1365250" y="2022475"/>
            <a:ext cx="6915150" cy="4251325"/>
          </a:xfrm>
        </p:spPr>
        <p:txBody>
          <a:bodyPr/>
          <a:lstStyle/>
          <a:p>
            <a:pPr marL="609600" indent="-609600" eaLnBrk="1" hangingPunct="1">
              <a:lnSpc>
                <a:spcPct val="85000"/>
              </a:lnSpc>
              <a:buClr>
                <a:srgbClr val="0000FF"/>
              </a:buClr>
              <a:buFontTx/>
              <a:buAutoNum type="arabicPeriod"/>
            </a:pP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文件概述</a:t>
            </a:r>
            <a:endParaRPr lang="en-US" altLang="zh-CN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5000"/>
              </a:lnSpc>
              <a:buClr>
                <a:srgbClr val="0000FF"/>
              </a:buClr>
              <a:buFontTx/>
              <a:buAutoNum type="arabicPeriod"/>
            </a:pP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文件处理</a:t>
            </a:r>
            <a:endParaRPr lang="en-US" altLang="zh-CN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5000"/>
              </a:lnSpc>
              <a:buClr>
                <a:srgbClr val="0000FF"/>
              </a:buClr>
              <a:buFontTx/>
              <a:buAutoNum type="arabicPeriod"/>
            </a:pP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文件顺序读写</a:t>
            </a:r>
            <a:endParaRPr lang="en-US" altLang="zh-CN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5000"/>
              </a:lnSpc>
              <a:buClr>
                <a:srgbClr val="0000FF"/>
              </a:buClr>
              <a:buFontTx/>
              <a:buAutoNum type="arabicPeriod"/>
            </a:pP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文件随机读写</a:t>
            </a:r>
            <a:endParaRPr lang="en-US" altLang="zh-CN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5000"/>
              </a:lnSpc>
              <a:buClr>
                <a:srgbClr val="0000FF"/>
              </a:buClr>
              <a:buFontTx/>
              <a:buAutoNum type="arabicPeriod"/>
            </a:pP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文件检测</a:t>
            </a:r>
            <a:endParaRPr lang="en-US" altLang="zh-CN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5000"/>
              </a:lnSpc>
              <a:buClr>
                <a:srgbClr val="0000FF"/>
              </a:buClr>
              <a:buFontTx/>
              <a:buAutoNum type="arabicPeriod"/>
            </a:pP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文件实例</a:t>
            </a:r>
            <a:endParaRPr lang="en-US" altLang="zh-CN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2486025" y="657225"/>
            <a:ext cx="4914900" cy="792163"/>
          </a:xfrm>
        </p:spPr>
        <p:txBody>
          <a:bodyPr/>
          <a:lstStyle/>
          <a:p>
            <a:pPr eaLnBrk="1" hangingPunct="1"/>
            <a:r>
              <a:rPr lang="en-US" altLang="zh-CN" sz="4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altLang="zh-CN" sz="40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8900" y="889000"/>
            <a:ext cx="9596438" cy="5591175"/>
          </a:xfrm>
        </p:spPr>
        <p:txBody>
          <a:bodyPr/>
          <a:lstStyle/>
          <a:p>
            <a:pPr algn="just" eaLnBrk="1" hangingPunct="1">
              <a:lnSpc>
                <a:spcPct val="115000"/>
              </a:lnSpc>
              <a:spcBef>
                <a:spcPct val="0"/>
              </a:spcBef>
            </a:pPr>
            <a:r>
              <a:rPr lang="zh-CN" altLang="en-US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文件类型 </a:t>
            </a:r>
            <a:r>
              <a:rPr lang="en-US" altLang="zh-CN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FILE</a:t>
            </a:r>
            <a:endParaRPr lang="en-US" altLang="zh-CN" b="1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    对每个正在使用的文件都要使用 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FILE</a:t>
            </a:r>
            <a:r>
              <a:rPr lang="en-US" altLang="zh-CN" b="1">
                <a:solidFill>
                  <a:srgbClr val="00FF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类型的结构变量，该结构变量用于存放文件的有关信息，如文件名、文件状态等。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	    在高级语言中，无论是一般磁盘文件还是设备文件，都要通过文件结构的数据集合进行输入输出处理。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	    文件结构不需要用户定义，是由系统事先已经定义好的，包含在头文件 </a:t>
            </a:r>
            <a:r>
              <a:rPr lang="en-US" altLang="zh-CN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stdio.h</a:t>
            </a:r>
            <a:r>
              <a:rPr lang="en-US" altLang="zh-CN" b="1">
                <a:solidFill>
                  <a:srgbClr val="00FF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中。用户可直接使用。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10.2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文件处理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autoUpdateAnimBg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>
          <a:xfrm>
            <a:off x="847725" y="2487613"/>
            <a:ext cx="8713788" cy="338455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buFont typeface="Monotype Sorts" charset="2"/>
              <a:buChar char=""/>
            </a:pPr>
            <a:r>
              <a:rPr kumimoji="1" lang="en-US" altLang="zh-CN" sz="2000" b="1">
                <a:solidFill>
                  <a:schemeClr val="accent2"/>
                </a:solidFill>
                <a:latin typeface="Courier New" panose="02070309020205020404" pitchFamily="49" charset="0"/>
                <a:ea typeface="楷体_GB2312" pitchFamily="49" charset="-122"/>
              </a:rPr>
              <a:t>typedef</a:t>
            </a:r>
            <a:r>
              <a:rPr kumimoji="1"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kumimoji="1" lang="en-US" altLang="zh-CN" sz="2000" b="1">
                <a:solidFill>
                  <a:schemeClr val="accent2"/>
                </a:solidFill>
                <a:latin typeface="Courier New" panose="02070309020205020404" pitchFamily="49" charset="0"/>
                <a:ea typeface="楷体_GB2312" pitchFamily="49" charset="-122"/>
              </a:rPr>
              <a:t>struct</a:t>
            </a:r>
            <a:endParaRPr kumimoji="1" lang="en-US" altLang="zh-CN" sz="2000" b="1">
              <a:solidFill>
                <a:schemeClr val="accent2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onotype Sorts" charset="2"/>
              <a:buNone/>
            </a:pPr>
            <a:r>
              <a:rPr kumimoji="1"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{</a:t>
            </a:r>
            <a:endParaRPr kumimoji="1" lang="en-US" altLang="zh-CN" sz="2000" b="1">
              <a:latin typeface="Courier New" panose="02070309020205020404" pitchFamily="49" charset="0"/>
              <a:ea typeface="楷体_GB2312" pitchFamily="49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onotype Sorts" charset="2"/>
              <a:buNone/>
            </a:pPr>
            <a:r>
              <a:rPr kumimoji="1"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		</a:t>
            </a:r>
            <a:r>
              <a:rPr kumimoji="1" lang="en-US" altLang="zh-CN" sz="2000" b="1">
                <a:solidFill>
                  <a:schemeClr val="accent2"/>
                </a:solidFill>
                <a:latin typeface="Courier New" panose="02070309020205020404" pitchFamily="49" charset="0"/>
                <a:ea typeface="楷体_GB2312" pitchFamily="49" charset="-122"/>
              </a:rPr>
              <a:t>short</a:t>
            </a:r>
            <a:r>
              <a:rPr kumimoji="1"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level;          </a:t>
            </a:r>
            <a:r>
              <a:rPr kumimoji="1" lang="en-US" altLang="zh-CN" sz="2000" b="1">
                <a:solidFill>
                  <a:srgbClr val="00007F"/>
                </a:solidFill>
                <a:latin typeface="Courier New" panose="02070309020205020404" pitchFamily="49" charset="0"/>
                <a:ea typeface="楷体_GB2312" pitchFamily="49" charset="-122"/>
              </a:rPr>
              <a:t>/*</a:t>
            </a:r>
            <a:r>
              <a:rPr kumimoji="1" lang="zh-CN" altLang="en-US" sz="2000" b="1">
                <a:solidFill>
                  <a:srgbClr val="00007F"/>
                </a:solidFill>
                <a:latin typeface="Courier New" panose="02070309020205020404" pitchFamily="49" charset="0"/>
                <a:ea typeface="楷体_GB2312" pitchFamily="49" charset="-122"/>
              </a:rPr>
              <a:t>缓冲区‘满’或‘空’的程度*</a:t>
            </a:r>
            <a:r>
              <a:rPr kumimoji="1" lang="en-US" altLang="zh-CN" sz="2000" b="1">
                <a:solidFill>
                  <a:srgbClr val="00007F"/>
                </a:solidFill>
                <a:latin typeface="Courier New" panose="02070309020205020404" pitchFamily="49" charset="0"/>
                <a:ea typeface="楷体_GB2312" pitchFamily="49" charset="-122"/>
              </a:rPr>
              <a:t>/</a:t>
            </a:r>
            <a:endParaRPr kumimoji="1" lang="en-US" altLang="zh-CN" sz="2000" b="1">
              <a:solidFill>
                <a:srgbClr val="00007F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onotype Sorts" charset="2"/>
              <a:buNone/>
            </a:pPr>
            <a:r>
              <a:rPr kumimoji="1"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		</a:t>
            </a:r>
            <a:r>
              <a:rPr kumimoji="1" lang="en-US" altLang="zh-CN" sz="2000" b="1">
                <a:solidFill>
                  <a:schemeClr val="accent2"/>
                </a:solidFill>
                <a:latin typeface="Courier New" panose="02070309020205020404" pitchFamily="49" charset="0"/>
                <a:ea typeface="楷体_GB2312" pitchFamily="49" charset="-122"/>
              </a:rPr>
              <a:t>unsigned</a:t>
            </a:r>
            <a:r>
              <a:rPr kumimoji="1"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flags;       </a:t>
            </a:r>
            <a:r>
              <a:rPr kumimoji="1" lang="en-US" altLang="zh-CN" sz="2000" b="1">
                <a:solidFill>
                  <a:srgbClr val="00007F"/>
                </a:solidFill>
                <a:latin typeface="Courier New" panose="02070309020205020404" pitchFamily="49" charset="0"/>
                <a:ea typeface="楷体_GB2312" pitchFamily="49" charset="-122"/>
              </a:rPr>
              <a:t>/*</a:t>
            </a:r>
            <a:r>
              <a:rPr kumimoji="1" lang="zh-CN" altLang="en-US" sz="2000" b="1">
                <a:solidFill>
                  <a:srgbClr val="00007F"/>
                </a:solidFill>
                <a:latin typeface="Courier New" panose="02070309020205020404" pitchFamily="49" charset="0"/>
                <a:ea typeface="楷体_GB2312" pitchFamily="49" charset="-122"/>
              </a:rPr>
              <a:t>文件状态标志*</a:t>
            </a:r>
            <a:r>
              <a:rPr kumimoji="1" lang="en-US" altLang="zh-CN" sz="2000" b="1">
                <a:solidFill>
                  <a:srgbClr val="00007F"/>
                </a:solidFill>
                <a:latin typeface="Courier New" panose="02070309020205020404" pitchFamily="49" charset="0"/>
                <a:ea typeface="楷体_GB2312" pitchFamily="49" charset="-122"/>
              </a:rPr>
              <a:t>/</a:t>
            </a:r>
            <a:endParaRPr kumimoji="1" lang="en-US" altLang="zh-CN" sz="2000" b="1">
              <a:solidFill>
                <a:srgbClr val="00007F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onotype Sorts" charset="2"/>
              <a:buNone/>
            </a:pPr>
            <a:r>
              <a:rPr kumimoji="1"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		</a:t>
            </a:r>
            <a:r>
              <a:rPr kumimoji="1" lang="en-US" altLang="zh-CN" sz="2000" b="1">
                <a:solidFill>
                  <a:schemeClr val="accent2"/>
                </a:solidFill>
                <a:latin typeface="Courier New" panose="02070309020205020404" pitchFamily="49" charset="0"/>
                <a:ea typeface="楷体_GB2312" pitchFamily="49" charset="-122"/>
              </a:rPr>
              <a:t>char</a:t>
            </a:r>
            <a:r>
              <a:rPr kumimoji="1"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fd;              </a:t>
            </a:r>
            <a:r>
              <a:rPr kumimoji="1" lang="en-US" altLang="zh-CN" sz="2000" b="1">
                <a:solidFill>
                  <a:srgbClr val="00007F"/>
                </a:solidFill>
                <a:latin typeface="Courier New" panose="02070309020205020404" pitchFamily="49" charset="0"/>
                <a:ea typeface="楷体_GB2312" pitchFamily="49" charset="-122"/>
              </a:rPr>
              <a:t>/*</a:t>
            </a:r>
            <a:r>
              <a:rPr kumimoji="1" lang="zh-CN" altLang="en-US" sz="2000" b="1">
                <a:solidFill>
                  <a:srgbClr val="00007F"/>
                </a:solidFill>
                <a:latin typeface="Courier New" panose="02070309020205020404" pitchFamily="49" charset="0"/>
                <a:ea typeface="楷体_GB2312" pitchFamily="49" charset="-122"/>
              </a:rPr>
              <a:t>文件描述符*</a:t>
            </a:r>
            <a:r>
              <a:rPr kumimoji="1" lang="en-US" altLang="zh-CN" sz="2000" b="1">
                <a:solidFill>
                  <a:srgbClr val="00007F"/>
                </a:solidFill>
                <a:latin typeface="Courier New" panose="02070309020205020404" pitchFamily="49" charset="0"/>
                <a:ea typeface="楷体_GB2312" pitchFamily="49" charset="-122"/>
              </a:rPr>
              <a:t>/</a:t>
            </a:r>
            <a:endParaRPr kumimoji="1" lang="en-US" altLang="zh-CN" sz="2000" b="1">
              <a:solidFill>
                <a:srgbClr val="00007F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onotype Sorts" charset="2"/>
              <a:buNone/>
            </a:pPr>
            <a:r>
              <a:rPr kumimoji="1"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		</a:t>
            </a:r>
            <a:r>
              <a:rPr kumimoji="1" lang="en-US" altLang="zh-CN" sz="2000" b="1">
                <a:solidFill>
                  <a:schemeClr val="accent2"/>
                </a:solidFill>
                <a:latin typeface="Courier New" panose="02070309020205020404" pitchFamily="49" charset="0"/>
                <a:ea typeface="楷体_GB2312" pitchFamily="49" charset="-122"/>
              </a:rPr>
              <a:t>unsigned char</a:t>
            </a:r>
            <a:r>
              <a:rPr kumimoji="1"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hold;   </a:t>
            </a:r>
            <a:r>
              <a:rPr kumimoji="1" lang="en-US" altLang="zh-CN" sz="2000" b="1">
                <a:solidFill>
                  <a:srgbClr val="00007F"/>
                </a:solidFill>
                <a:latin typeface="Courier New" panose="02070309020205020404" pitchFamily="49" charset="0"/>
                <a:ea typeface="楷体_GB2312" pitchFamily="49" charset="-122"/>
              </a:rPr>
              <a:t>/*</a:t>
            </a:r>
            <a:r>
              <a:rPr kumimoji="1" lang="zh-CN" altLang="en-US" sz="2000" b="1">
                <a:solidFill>
                  <a:srgbClr val="00007F"/>
                </a:solidFill>
                <a:latin typeface="Courier New" panose="02070309020205020404" pitchFamily="49" charset="0"/>
                <a:ea typeface="楷体_GB2312" pitchFamily="49" charset="-122"/>
              </a:rPr>
              <a:t>如无缓冲区不读字符*</a:t>
            </a:r>
            <a:r>
              <a:rPr kumimoji="1" lang="en-US" altLang="zh-CN" sz="2000" b="1">
                <a:solidFill>
                  <a:srgbClr val="00007F"/>
                </a:solidFill>
                <a:latin typeface="Courier New" panose="02070309020205020404" pitchFamily="49" charset="0"/>
                <a:ea typeface="楷体_GB2312" pitchFamily="49" charset="-122"/>
              </a:rPr>
              <a:t>/</a:t>
            </a:r>
            <a:endParaRPr kumimoji="1" lang="en-US" altLang="zh-CN" sz="2000" b="1">
              <a:solidFill>
                <a:srgbClr val="00007F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onotype Sorts" charset="2"/>
              <a:buNone/>
            </a:pPr>
            <a:r>
              <a:rPr kumimoji="1"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		</a:t>
            </a:r>
            <a:r>
              <a:rPr kumimoji="1" lang="en-US" altLang="zh-CN" sz="2000" b="1">
                <a:solidFill>
                  <a:schemeClr val="accent2"/>
                </a:solidFill>
                <a:latin typeface="Courier New" panose="02070309020205020404" pitchFamily="49" charset="0"/>
                <a:ea typeface="楷体_GB2312" pitchFamily="49" charset="-122"/>
              </a:rPr>
              <a:t>short</a:t>
            </a:r>
            <a:r>
              <a:rPr kumimoji="1"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bsize;          </a:t>
            </a:r>
            <a:r>
              <a:rPr kumimoji="1" lang="en-US" altLang="zh-CN" sz="2000" b="1">
                <a:solidFill>
                  <a:srgbClr val="00007F"/>
                </a:solidFill>
                <a:latin typeface="Courier New" panose="02070309020205020404" pitchFamily="49" charset="0"/>
                <a:ea typeface="楷体_GB2312" pitchFamily="49" charset="-122"/>
              </a:rPr>
              <a:t>/*</a:t>
            </a:r>
            <a:r>
              <a:rPr kumimoji="1" lang="zh-CN" altLang="en-US" sz="2000" b="1">
                <a:solidFill>
                  <a:srgbClr val="00007F"/>
                </a:solidFill>
                <a:latin typeface="Courier New" panose="02070309020205020404" pitchFamily="49" charset="0"/>
                <a:ea typeface="楷体_GB2312" pitchFamily="49" charset="-122"/>
              </a:rPr>
              <a:t>缓冲区的大小*</a:t>
            </a:r>
            <a:r>
              <a:rPr kumimoji="1" lang="en-US" altLang="zh-CN" sz="2000" b="1">
                <a:solidFill>
                  <a:srgbClr val="00007F"/>
                </a:solidFill>
                <a:latin typeface="Courier New" panose="02070309020205020404" pitchFamily="49" charset="0"/>
                <a:ea typeface="楷体_GB2312" pitchFamily="49" charset="-122"/>
              </a:rPr>
              <a:t>/</a:t>
            </a:r>
            <a:endParaRPr kumimoji="1" lang="en-US" altLang="zh-CN" sz="2000" b="1">
              <a:solidFill>
                <a:srgbClr val="00007F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onotype Sorts" charset="2"/>
              <a:buNone/>
            </a:pPr>
            <a:r>
              <a:rPr kumimoji="1"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		</a:t>
            </a:r>
            <a:r>
              <a:rPr kumimoji="1" lang="en-US" altLang="zh-CN" sz="2000" b="1">
                <a:solidFill>
                  <a:schemeClr val="accent2"/>
                </a:solidFill>
                <a:latin typeface="Courier New" panose="02070309020205020404" pitchFamily="49" charset="0"/>
                <a:ea typeface="楷体_GB2312" pitchFamily="49" charset="-122"/>
              </a:rPr>
              <a:t>unsigned char</a:t>
            </a:r>
            <a:r>
              <a:rPr kumimoji="1"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*buffer</a:t>
            </a:r>
            <a:r>
              <a:rPr kumimoji="1" lang="en-US" altLang="zh-CN" sz="2000" b="1">
                <a:solidFill>
                  <a:srgbClr val="00007F"/>
                </a:solidFill>
                <a:latin typeface="Courier New" panose="02070309020205020404" pitchFamily="49" charset="0"/>
                <a:ea typeface="楷体_GB2312" pitchFamily="49" charset="-122"/>
              </a:rPr>
              <a:t>;/*</a:t>
            </a:r>
            <a:r>
              <a:rPr kumimoji="1" lang="zh-CN" altLang="en-US" sz="2000" b="1">
                <a:solidFill>
                  <a:srgbClr val="00007F"/>
                </a:solidFill>
                <a:latin typeface="Courier New" panose="02070309020205020404" pitchFamily="49" charset="0"/>
                <a:ea typeface="楷体_GB2312" pitchFamily="49" charset="-122"/>
              </a:rPr>
              <a:t>数据缓冲区的位置*</a:t>
            </a:r>
            <a:r>
              <a:rPr kumimoji="1" lang="en-US" altLang="zh-CN" sz="2000" b="1">
                <a:solidFill>
                  <a:srgbClr val="00007F"/>
                </a:solidFill>
                <a:latin typeface="Courier New" panose="02070309020205020404" pitchFamily="49" charset="0"/>
                <a:ea typeface="楷体_GB2312" pitchFamily="49" charset="-122"/>
              </a:rPr>
              <a:t>/</a:t>
            </a:r>
            <a:endParaRPr kumimoji="1" lang="en-US" altLang="zh-CN" sz="2000" b="1">
              <a:solidFill>
                <a:srgbClr val="00007F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onotype Sorts" charset="2"/>
              <a:buNone/>
            </a:pPr>
            <a:r>
              <a:rPr kumimoji="1"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		</a:t>
            </a:r>
            <a:r>
              <a:rPr kumimoji="1" lang="en-US" altLang="zh-CN" sz="2000" b="1">
                <a:solidFill>
                  <a:schemeClr val="accent2"/>
                </a:solidFill>
                <a:latin typeface="Courier New" panose="02070309020205020404" pitchFamily="49" charset="0"/>
                <a:ea typeface="楷体_GB2312" pitchFamily="49" charset="-122"/>
              </a:rPr>
              <a:t>unsigned char</a:t>
            </a:r>
            <a:r>
              <a:rPr kumimoji="1"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*curp;  </a:t>
            </a:r>
            <a:r>
              <a:rPr kumimoji="1" lang="en-US" altLang="zh-CN" sz="2000" b="1">
                <a:solidFill>
                  <a:srgbClr val="00007F"/>
                </a:solidFill>
                <a:latin typeface="Courier New" panose="02070309020205020404" pitchFamily="49" charset="0"/>
                <a:ea typeface="楷体_GB2312" pitchFamily="49" charset="-122"/>
              </a:rPr>
              <a:t>/*</a:t>
            </a:r>
            <a:r>
              <a:rPr kumimoji="1" lang="zh-CN" altLang="en-US" sz="2000" b="1">
                <a:solidFill>
                  <a:srgbClr val="00007F"/>
                </a:solidFill>
                <a:latin typeface="Courier New" panose="02070309020205020404" pitchFamily="49" charset="0"/>
                <a:ea typeface="楷体_GB2312" pitchFamily="49" charset="-122"/>
              </a:rPr>
              <a:t>指针当前的指向*</a:t>
            </a:r>
            <a:r>
              <a:rPr kumimoji="1" lang="en-US" altLang="zh-CN" sz="2000" b="1">
                <a:solidFill>
                  <a:srgbClr val="00007F"/>
                </a:solidFill>
                <a:latin typeface="Courier New" panose="02070309020205020404" pitchFamily="49" charset="0"/>
                <a:ea typeface="楷体_GB2312" pitchFamily="49" charset="-122"/>
              </a:rPr>
              <a:t>/</a:t>
            </a:r>
            <a:endParaRPr kumimoji="1" lang="en-US" altLang="zh-CN" sz="2000" b="1">
              <a:solidFill>
                <a:srgbClr val="00007F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onotype Sorts" charset="2"/>
              <a:buNone/>
            </a:pPr>
            <a:r>
              <a:rPr kumimoji="1"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		</a:t>
            </a:r>
            <a:r>
              <a:rPr kumimoji="1" lang="en-US" altLang="zh-CN" sz="2000" b="1">
                <a:solidFill>
                  <a:schemeClr val="accent2"/>
                </a:solidFill>
                <a:latin typeface="Courier New" panose="02070309020205020404" pitchFamily="49" charset="0"/>
                <a:ea typeface="楷体_GB2312" pitchFamily="49" charset="-122"/>
              </a:rPr>
              <a:t>unsigned </a:t>
            </a:r>
            <a:r>
              <a:rPr kumimoji="1" lang="en-US" altLang="zh-CN" sz="2000" b="1">
                <a:latin typeface="Courier New" panose="02070309020205020404" pitchFamily="49" charset="0"/>
                <a:ea typeface="楷体_GB2312" pitchFamily="49" charset="-122"/>
              </a:rPr>
              <a:t>istemp;      </a:t>
            </a:r>
            <a:r>
              <a:rPr kumimoji="1" lang="en-US" altLang="zh-CN" sz="2000" b="1">
                <a:solidFill>
                  <a:srgbClr val="00007F"/>
                </a:solidFill>
                <a:latin typeface="Courier New" panose="02070309020205020404" pitchFamily="49" charset="0"/>
                <a:ea typeface="楷体_GB2312" pitchFamily="49" charset="-122"/>
              </a:rPr>
              <a:t>/*</a:t>
            </a:r>
            <a:r>
              <a:rPr kumimoji="1" lang="zh-CN" altLang="en-US" sz="2000" b="1">
                <a:solidFill>
                  <a:srgbClr val="00007F"/>
                </a:solidFill>
                <a:latin typeface="Courier New" panose="02070309020205020404" pitchFamily="49" charset="0"/>
                <a:ea typeface="楷体_GB2312" pitchFamily="49" charset="-122"/>
              </a:rPr>
              <a:t>临时文件指示器*</a:t>
            </a:r>
            <a:r>
              <a:rPr kumimoji="1" lang="en-US" altLang="zh-CN" sz="2000" b="1">
                <a:solidFill>
                  <a:srgbClr val="00007F"/>
                </a:solidFill>
                <a:latin typeface="Courier New" panose="02070309020205020404" pitchFamily="49" charset="0"/>
                <a:ea typeface="楷体_GB2312" pitchFamily="49" charset="-122"/>
              </a:rPr>
              <a:t>/</a:t>
            </a:r>
            <a:endParaRPr kumimoji="1" lang="en-US" altLang="zh-CN" sz="2000" b="1">
              <a:solidFill>
                <a:srgbClr val="00007F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onotype Sorts" charset="2"/>
              <a:buNone/>
            </a:pPr>
            <a:r>
              <a:rPr kumimoji="1"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		</a:t>
            </a:r>
            <a:r>
              <a:rPr kumimoji="1" lang="en-US" altLang="zh-CN" sz="2000" b="1">
                <a:solidFill>
                  <a:schemeClr val="accent2"/>
                </a:solidFill>
                <a:latin typeface="Courier New" panose="02070309020205020404" pitchFamily="49" charset="0"/>
                <a:ea typeface="楷体_GB2312" pitchFamily="49" charset="-122"/>
              </a:rPr>
              <a:t>short</a:t>
            </a:r>
            <a:r>
              <a:rPr kumimoji="1"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token;          </a:t>
            </a:r>
            <a:r>
              <a:rPr kumimoji="1" lang="en-US" altLang="zh-CN" sz="2000" b="1">
                <a:solidFill>
                  <a:srgbClr val="00007F"/>
                </a:solidFill>
                <a:latin typeface="Courier New" panose="02070309020205020404" pitchFamily="49" charset="0"/>
                <a:ea typeface="楷体_GB2312" pitchFamily="49" charset="-122"/>
              </a:rPr>
              <a:t>/*</a:t>
            </a:r>
            <a:r>
              <a:rPr kumimoji="1" lang="zh-CN" altLang="en-US" sz="2000" b="1">
                <a:solidFill>
                  <a:srgbClr val="00007F"/>
                </a:solidFill>
                <a:latin typeface="Courier New" panose="02070309020205020404" pitchFamily="49" charset="0"/>
                <a:ea typeface="楷体_GB2312" pitchFamily="49" charset="-122"/>
              </a:rPr>
              <a:t>用于有效性检查*</a:t>
            </a:r>
            <a:r>
              <a:rPr kumimoji="1" lang="en-US" altLang="zh-CN" sz="2000" b="1">
                <a:solidFill>
                  <a:srgbClr val="00007F"/>
                </a:solidFill>
                <a:latin typeface="Courier New" panose="02070309020205020404" pitchFamily="49" charset="0"/>
                <a:ea typeface="楷体_GB2312" pitchFamily="49" charset="-122"/>
              </a:rPr>
              <a:t>/</a:t>
            </a:r>
            <a:endParaRPr kumimoji="1" lang="en-US" altLang="zh-CN" sz="2000" b="1">
              <a:solidFill>
                <a:srgbClr val="00007F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onotype Sorts" charset="2"/>
              <a:buNone/>
            </a:pPr>
            <a:r>
              <a:rPr kumimoji="1"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}</a:t>
            </a:r>
            <a:r>
              <a:rPr kumimoji="1" lang="en-US" altLang="zh-CN" sz="2000" b="1">
                <a:solidFill>
                  <a:srgbClr val="000066"/>
                </a:solidFill>
                <a:latin typeface="Courier New" panose="02070309020205020404" pitchFamily="49" charset="0"/>
                <a:ea typeface="楷体_GB2312" pitchFamily="49" charset="-122"/>
              </a:rPr>
              <a:t>FILE</a:t>
            </a:r>
            <a:r>
              <a:rPr kumimoji="1" lang="en-US" altLang="zh-CN" sz="2000" b="1">
                <a:latin typeface="Courier New" panose="02070309020205020404" pitchFamily="49" charset="0"/>
                <a:ea typeface="楷体_GB2312" pitchFamily="49" charset="-122"/>
              </a:rPr>
              <a:t>;                    /*</a:t>
            </a:r>
            <a:r>
              <a:rPr kumimoji="1" lang="zh-CN" altLang="en-US" sz="2000" b="1">
                <a:solidFill>
                  <a:srgbClr val="000066"/>
                </a:solidFill>
                <a:latin typeface="Courier New" panose="02070309020205020404" pitchFamily="49" charset="0"/>
                <a:ea typeface="楷体_GB2312" pitchFamily="49" charset="-122"/>
              </a:rPr>
              <a:t>在</a:t>
            </a:r>
            <a:r>
              <a:rPr kumimoji="1" lang="en-US" altLang="zh-CN" sz="2000" b="1">
                <a:solidFill>
                  <a:srgbClr val="000066"/>
                </a:solidFill>
                <a:latin typeface="Courier New" panose="02070309020205020404" pitchFamily="49" charset="0"/>
                <a:ea typeface="楷体_GB2312" pitchFamily="49" charset="-122"/>
              </a:rPr>
              <a:t>stdio.h</a:t>
            </a:r>
            <a:r>
              <a:rPr kumimoji="1" lang="zh-CN" altLang="en-US" sz="2000" b="1">
                <a:solidFill>
                  <a:srgbClr val="000066"/>
                </a:solidFill>
                <a:latin typeface="Courier New" panose="02070309020205020404" pitchFamily="49" charset="0"/>
                <a:ea typeface="楷体_GB2312" pitchFamily="49" charset="-122"/>
              </a:rPr>
              <a:t>文件中定义*</a:t>
            </a:r>
            <a:r>
              <a:rPr kumimoji="1" lang="en-US" altLang="zh-CN" sz="2000" b="1">
                <a:solidFill>
                  <a:srgbClr val="000066"/>
                </a:solidFill>
                <a:latin typeface="Courier New" panose="02070309020205020404" pitchFamily="49" charset="0"/>
                <a:ea typeface="楷体_GB2312" pitchFamily="49" charset="-122"/>
              </a:rPr>
              <a:t>/</a:t>
            </a:r>
            <a:endParaRPr kumimoji="1" lang="en-US" altLang="zh-CN" sz="2000" b="1">
              <a:solidFill>
                <a:srgbClr val="000066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8100"/>
            <a:ext cx="8915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i="1" dirty="0">
                <a:solidFill>
                  <a:srgbClr val="0000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文件指针</a:t>
            </a:r>
            <a:r>
              <a:rPr lang="zh-CN" altLang="en-US" sz="40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40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File Pointer</a:t>
            </a:r>
            <a:r>
              <a:rPr kumimoji="1" lang="zh-CN" altLang="en-US" sz="40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kumimoji="1" lang="zh-CN" altLang="en-US" sz="40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847725" y="904875"/>
            <a:ext cx="86423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charset="2"/>
              <a:buChar char=""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FILE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*fp 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115000"/>
              <a:buFontTx/>
              <a:buChar char="–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+mn-cs"/>
              </a:rPr>
              <a:t>是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+mn-cs"/>
              </a:rPr>
              <a:t>FILE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+mn-cs"/>
              </a:rPr>
              <a:t>型指针变量，标识一个特定的磁盘文件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Courier New" panose="02070309020205020404" pitchFamily="49" charset="0"/>
              <a:ea typeface="华文仿宋" panose="020106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115000"/>
              <a:buFontTx/>
              <a:buChar char="–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+mn-cs"/>
              </a:rPr>
              <a:t>与文件相关联的每个流都有一个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FILE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+mn-cs"/>
              </a:rPr>
              <a:t>类型的控制结构，定义有关文件操作的信息，用户绝对不应修改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Courier New" panose="02070309020205020404" pitchFamily="49" charset="0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5" name="Rectangle 2110"/>
          <p:cNvSpPr>
            <a:spLocks noChangeArrowheads="1"/>
          </p:cNvSpPr>
          <p:nvPr/>
        </p:nvSpPr>
        <p:spPr bwMode="auto">
          <a:xfrm>
            <a:off x="1327150" y="5722938"/>
            <a:ext cx="6572250" cy="1044575"/>
          </a:xfrm>
          <a:prstGeom prst="rect">
            <a:avLst/>
          </a:prstGeom>
          <a:noFill/>
          <a:ln w="38100">
            <a:solidFill>
              <a:srgbClr val="99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FILE</a:t>
            </a:r>
            <a:r>
              <a:rPr kumimoji="1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结构型可定义数组、变量、指针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例：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FILE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xs[30], a,b, *fp;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20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320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  <p:bldP spid="5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ChangeArrowheads="1"/>
          </p:cNvSpPr>
          <p:nvPr/>
        </p:nvSpPr>
        <p:spPr bwMode="auto">
          <a:xfrm>
            <a:off x="752475" y="1284288"/>
            <a:ext cx="8054975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文件结构在打开文件时由操作系统自动建立，用户使用文件时无需重复定义。文件结构中最重要的信息是：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记录了文件读写操作时的位置指针。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48131" name="Rectangle 7"/>
          <p:cNvSpPr>
            <a:spLocks noChangeArrowheads="1"/>
          </p:cNvSpPr>
          <p:nvPr/>
        </p:nvSpPr>
        <p:spPr bwMode="auto">
          <a:xfrm>
            <a:off x="688975" y="3600450"/>
            <a:ext cx="84836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在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C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程序中，凡是要对已打开的文件进行操作，都要通过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指向该文件结构的指针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。为此，需要在程序中说明指向文件结构的指针，即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定义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FILE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型（文件型）的指针变量。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10.2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文件处理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709613"/>
            <a:ext cx="9490075" cy="5773737"/>
          </a:xfrm>
        </p:spPr>
        <p:txBody>
          <a:bodyPr/>
          <a:lstStyle/>
          <a:p>
            <a:pPr marL="358775" indent="-358775" algn="just" eaLnBrk="1" hangingPunct="1">
              <a:lnSpc>
                <a:spcPts val="4500"/>
              </a:lnSpc>
              <a:spcBef>
                <a:spcPts val="600"/>
              </a:spcBef>
            </a:pPr>
            <a:r>
              <a:rPr lang="zh-CN" altLang="en-US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文件类型 </a:t>
            </a:r>
            <a:r>
              <a:rPr lang="en-US" altLang="zh-CN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FILE</a:t>
            </a:r>
            <a:endParaRPr lang="en-US" altLang="zh-CN" b="1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58775" indent="-358775" algn="just" eaLnBrk="1" hangingPunct="1">
              <a:lnSpc>
                <a:spcPts val="45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FF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	    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FILE 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是文件结构类型的</a:t>
            </a:r>
            <a:r>
              <a:rPr lang="zh-CN" altLang="en-US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类型名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58775" indent="-358775" algn="just" eaLnBrk="1" hangingPunct="1">
              <a:lnSpc>
                <a:spcPts val="45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	    在使用文件的时要使用文件包含命令：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58775" indent="-358775" algn="ctr" eaLnBrk="1" hangingPunct="1">
              <a:lnSpc>
                <a:spcPts val="45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#include &lt;stdio.h&gt;</a:t>
            </a:r>
            <a:endParaRPr lang="en-US" altLang="zh-CN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58775" indent="-358775" algn="just" eaLnBrk="1" hangingPunct="1">
              <a:lnSpc>
                <a:spcPts val="45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	    在打开文件时操作系统自动建立对应的文件结构。文件结构中最重要的信息之一是：记录文件读写操作时的</a:t>
            </a:r>
            <a:r>
              <a:rPr lang="zh-CN" altLang="en-US" b="1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位置指针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58775" indent="-358775" algn="just" eaLnBrk="1" hangingPunct="1">
              <a:lnSpc>
                <a:spcPts val="45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	    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文件的读写操作都是从</a:t>
            </a:r>
            <a:r>
              <a:rPr lang="zh-CN" altLang="en-US" b="1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位置指针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指示的位置开始进行。</a:t>
            </a:r>
            <a:endParaRPr lang="en-US" altLang="zh-CN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10.2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文件处理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文件指针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8913" y="655638"/>
            <a:ext cx="9466262" cy="5881687"/>
          </a:xfrm>
        </p:spPr>
        <p:txBody>
          <a:bodyPr/>
          <a:lstStyle/>
          <a:p>
            <a:pPr marL="358775" indent="-358775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文件指针</a:t>
            </a:r>
            <a:endParaRPr lang="zh-CN" altLang="en-US" b="1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358775" indent="-358775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	    使用文件时必须在文件与程序之间建立联系。系统要为被操作的文件建立相应的文件结构，程序要能够得到系统建立好的文件结构。</a:t>
            </a:r>
            <a:endParaRPr lang="zh-CN" altLang="en-US" b="1">
              <a:latin typeface="宋体" panose="02010600030101010101" pitchFamily="2" charset="-122"/>
            </a:endParaRPr>
          </a:p>
          <a:p>
            <a:pPr marL="358775" indent="-358775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	    需要在程序中说明指向文件结构的指针，即定义 </a:t>
            </a:r>
            <a:r>
              <a:rPr lang="en-US" altLang="zh-CN" b="1">
                <a:latin typeface="宋体" panose="02010600030101010101" pitchFamily="2" charset="-122"/>
              </a:rPr>
              <a:t>FILE</a:t>
            </a:r>
            <a:r>
              <a:rPr lang="zh-CN" altLang="en-US" b="1">
                <a:latin typeface="宋体" panose="02010600030101010101" pitchFamily="2" charset="-122"/>
              </a:rPr>
              <a:t>型（文件型）的指针变量。</a:t>
            </a:r>
            <a:endParaRPr lang="zh-CN" altLang="en-US" b="1">
              <a:latin typeface="宋体" panose="02010600030101010101" pitchFamily="2" charset="-122"/>
            </a:endParaRPr>
          </a:p>
          <a:p>
            <a:pPr marL="358775" indent="-358775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文件型指针变量说明形式</a:t>
            </a:r>
            <a:endParaRPr lang="zh-CN" altLang="en-US" b="1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358775" indent="-358775" algn="ctr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宋体" panose="02010600030101010101" pitchFamily="2" charset="-122"/>
              </a:rPr>
              <a:t>FILE  * </a:t>
            </a:r>
            <a:r>
              <a:rPr lang="zh-CN" altLang="en-US" b="1">
                <a:latin typeface="宋体" panose="02010600030101010101" pitchFamily="2" charset="-122"/>
              </a:rPr>
              <a:t>文件型指针变量名;</a:t>
            </a:r>
            <a:endParaRPr lang="zh-CN" altLang="en-US" b="1">
              <a:latin typeface="宋体" panose="02010600030101010101" pitchFamily="2" charset="-122"/>
            </a:endParaRPr>
          </a:p>
          <a:p>
            <a:pPr marL="358775" indent="-358775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	例如：</a:t>
            </a:r>
            <a:endParaRPr lang="zh-CN" altLang="en-US" b="1">
              <a:latin typeface="宋体" panose="02010600030101010101" pitchFamily="2" charset="-122"/>
            </a:endParaRPr>
          </a:p>
          <a:p>
            <a:pPr marL="358775" indent="-358775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		</a:t>
            </a:r>
            <a:r>
              <a:rPr lang="en-US" altLang="zh-CN" b="1">
                <a:latin typeface="宋体" panose="02010600030101010101" pitchFamily="2" charset="-122"/>
              </a:rPr>
              <a:t>FILE *</a:t>
            </a:r>
            <a:r>
              <a:rPr lang="en-US" altLang="zh-CN" b="1">
                <a:solidFill>
                  <a:srgbClr val="00FF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0000CC"/>
                </a:solidFill>
                <a:latin typeface="宋体" panose="02010600030101010101" pitchFamily="2" charset="-122"/>
              </a:rPr>
              <a:t>fp</a:t>
            </a:r>
            <a:r>
              <a:rPr lang="en-US" altLang="zh-CN" b="1">
                <a:latin typeface="宋体" panose="02010600030101010101" pitchFamily="2" charset="-122"/>
              </a:rPr>
              <a:t>;   /* fp</a:t>
            </a:r>
            <a:r>
              <a:rPr lang="en-US" altLang="zh-CN" b="1">
                <a:solidFill>
                  <a:srgbClr val="00FF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</a:rPr>
              <a:t>是一个指针变量 */</a:t>
            </a:r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10.2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文件处理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文件指针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1365250" y="2022475"/>
            <a:ext cx="6915150" cy="4251325"/>
          </a:xfrm>
        </p:spPr>
        <p:txBody>
          <a:bodyPr/>
          <a:lstStyle/>
          <a:p>
            <a:pPr marL="609600" indent="-609600" eaLnBrk="1" hangingPunct="1">
              <a:lnSpc>
                <a:spcPct val="85000"/>
              </a:lnSpc>
              <a:buClr>
                <a:srgbClr val="0000FF"/>
              </a:buClr>
              <a:buFontTx/>
              <a:buAutoNum type="arabicPeriod"/>
            </a:pP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文件概述</a:t>
            </a:r>
            <a:endParaRPr lang="en-US" altLang="zh-CN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5000"/>
              </a:lnSpc>
              <a:buClr>
                <a:srgbClr val="0000FF"/>
              </a:buClr>
              <a:buFontTx/>
              <a:buAutoNum type="arabicPeriod"/>
            </a:pP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文件处理</a:t>
            </a:r>
            <a:endParaRPr lang="en-US" altLang="zh-CN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5000"/>
              </a:lnSpc>
              <a:buClr>
                <a:srgbClr val="0000FF"/>
              </a:buClr>
              <a:buFontTx/>
              <a:buAutoNum type="arabicPeriod"/>
            </a:pP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文件顺序读写</a:t>
            </a:r>
            <a:endParaRPr lang="en-US" altLang="zh-CN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5000"/>
              </a:lnSpc>
              <a:buClr>
                <a:srgbClr val="0000FF"/>
              </a:buClr>
              <a:buFontTx/>
              <a:buAutoNum type="arabicPeriod"/>
            </a:pP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文件随机读写</a:t>
            </a:r>
            <a:endParaRPr lang="en-US" altLang="zh-CN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5000"/>
              </a:lnSpc>
              <a:buClr>
                <a:srgbClr val="0000FF"/>
              </a:buClr>
              <a:buFontTx/>
              <a:buAutoNum type="arabicPeriod"/>
            </a:pP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文件检测</a:t>
            </a:r>
            <a:endParaRPr lang="en-US" altLang="zh-CN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5000"/>
              </a:lnSpc>
              <a:buClr>
                <a:srgbClr val="0000FF"/>
              </a:buClr>
              <a:buFontTx/>
              <a:buAutoNum type="arabicPeriod"/>
            </a:pP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文件实例</a:t>
            </a:r>
            <a:endParaRPr lang="en-US" altLang="zh-CN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486025" y="657225"/>
            <a:ext cx="4914900" cy="792163"/>
          </a:xfrm>
        </p:spPr>
        <p:txBody>
          <a:bodyPr/>
          <a:lstStyle/>
          <a:p>
            <a:pPr eaLnBrk="1" hangingPunct="1"/>
            <a:r>
              <a:rPr lang="en-US" altLang="zh-CN" sz="4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altLang="zh-CN" sz="40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5738" y="762000"/>
            <a:ext cx="9493250" cy="5911850"/>
          </a:xfrm>
        </p:spPr>
        <p:txBody>
          <a:bodyPr/>
          <a:lstStyle/>
          <a:p>
            <a:pPr algn="just" eaLnBrk="1" hangingPunct="1">
              <a:lnSpc>
                <a:spcPts val="4000"/>
              </a:lnSpc>
              <a:spcBef>
                <a:spcPts val="600"/>
              </a:spcBef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使用文件的一般步骤</a:t>
            </a:r>
            <a:endParaRPr lang="zh-CN" altLang="en-US" b="1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4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CC"/>
                </a:solidFill>
                <a:latin typeface="宋体" panose="02010600030101010101" pitchFamily="2" charset="-122"/>
              </a:rPr>
              <a:t>打开文件 </a:t>
            </a:r>
            <a:r>
              <a:rPr lang="zh-CN" altLang="en-US" b="1">
                <a:latin typeface="Courier New" panose="02070309020205020404" pitchFamily="49" charset="0"/>
              </a:rPr>
              <a:t>——</a:t>
            </a:r>
            <a:r>
              <a:rPr lang="zh-CN" altLang="en-US" b="1">
                <a:latin typeface="宋体" panose="02010600030101010101" pitchFamily="2" charset="-122"/>
              </a:rPr>
              <a:t> 操作文件 </a:t>
            </a:r>
            <a:r>
              <a:rPr lang="zh-CN" altLang="en-US" b="1">
                <a:latin typeface="Courier New" panose="02070309020205020404" pitchFamily="49" charset="0"/>
              </a:rPr>
              <a:t>——</a:t>
            </a:r>
            <a:r>
              <a:rPr lang="zh-CN" altLang="en-US" b="1">
                <a:latin typeface="宋体" panose="02010600030101010101" pitchFamily="2" charset="-122"/>
              </a:rPr>
              <a:t> </a:t>
            </a:r>
            <a:r>
              <a:rPr lang="zh-CN" altLang="en-US" b="1">
                <a:solidFill>
                  <a:srgbClr val="00B050"/>
                </a:solidFill>
                <a:latin typeface="宋体" panose="02010600030101010101" pitchFamily="2" charset="-122"/>
              </a:rPr>
              <a:t>关闭文件</a:t>
            </a:r>
            <a:endParaRPr lang="zh-CN" altLang="en-US" b="1">
              <a:solidFill>
                <a:srgbClr val="00B05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ts val="4000"/>
              </a:lnSpc>
              <a:spcBef>
                <a:spcPts val="600"/>
              </a:spcBef>
            </a:pPr>
            <a:r>
              <a:rPr lang="zh-CN" altLang="en-US" b="1">
                <a:solidFill>
                  <a:srgbClr val="00B050"/>
                </a:solidFill>
                <a:latin typeface="宋体" panose="02010600030101010101" pitchFamily="2" charset="-122"/>
              </a:rPr>
              <a:t>打开文件</a:t>
            </a:r>
            <a:r>
              <a:rPr lang="en-US" altLang="zh-CN" b="1">
                <a:solidFill>
                  <a:srgbClr val="00B050"/>
                </a:solidFill>
                <a:latin typeface="宋体" panose="02010600030101010101" pitchFamily="2" charset="-122"/>
              </a:rPr>
              <a:t>(open)</a:t>
            </a:r>
            <a:r>
              <a:rPr lang="zh-CN" altLang="en-US" b="1">
                <a:latin typeface="宋体" panose="02010600030101010101" pitchFamily="2" charset="-122"/>
              </a:rPr>
              <a:t>：建立用户程序与文件的联系，为文件建立并管理文件缓冲区。</a:t>
            </a:r>
            <a:endParaRPr lang="zh-CN" altLang="en-US" b="1">
              <a:latin typeface="宋体" panose="02010600030101010101" pitchFamily="2" charset="-122"/>
            </a:endParaRPr>
          </a:p>
          <a:p>
            <a:pPr eaLnBrk="1" hangingPunct="1">
              <a:lnSpc>
                <a:spcPts val="4000"/>
              </a:lnSpc>
              <a:spcBef>
                <a:spcPts val="600"/>
              </a:spcBef>
            </a:pPr>
            <a:r>
              <a:rPr lang="zh-CN" altLang="en-US" b="1">
                <a:latin typeface="宋体" panose="02010600030101010101" pitchFamily="2" charset="-122"/>
              </a:rPr>
              <a:t>操作文件</a:t>
            </a:r>
            <a:r>
              <a:rPr lang="zh-CN" altLang="en-US" b="1">
                <a:solidFill>
                  <a:schemeClr val="tx2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>
                <a:latin typeface="宋体" panose="02010600030101010101" pitchFamily="2" charset="-122"/>
              </a:rPr>
              <a:t>读、写、追加和定位操作。</a:t>
            </a:r>
            <a:endParaRPr lang="zh-CN" altLang="en-US" b="1">
              <a:latin typeface="宋体" panose="02010600030101010101" pitchFamily="2" charset="-122"/>
            </a:endParaRPr>
          </a:p>
          <a:p>
            <a:pPr eaLnBrk="1" hangingPunct="1">
              <a:lnSpc>
                <a:spcPts val="4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	  读操作：将文件中的数据读入内存；</a:t>
            </a:r>
            <a:endParaRPr lang="zh-CN" altLang="en-US" b="1">
              <a:latin typeface="宋体" panose="02010600030101010101" pitchFamily="2" charset="-122"/>
            </a:endParaRPr>
          </a:p>
          <a:p>
            <a:pPr eaLnBrk="1" hangingPunct="1">
              <a:lnSpc>
                <a:spcPts val="4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	  写操作：向文件输出数据。</a:t>
            </a:r>
            <a:endParaRPr lang="zh-CN" altLang="en-US" b="1">
              <a:latin typeface="宋体" panose="02010600030101010101" pitchFamily="2" charset="-122"/>
            </a:endParaRPr>
          </a:p>
          <a:p>
            <a:pPr eaLnBrk="1" hangingPunct="1">
              <a:lnSpc>
                <a:spcPts val="4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	  追加操作：将数据写到原有数据的后面。</a:t>
            </a:r>
            <a:endParaRPr lang="zh-CN" altLang="en-US" b="1">
              <a:latin typeface="宋体" panose="02010600030101010101" pitchFamily="2" charset="-122"/>
            </a:endParaRPr>
          </a:p>
          <a:p>
            <a:pPr eaLnBrk="1" hangingPunct="1">
              <a:lnSpc>
                <a:spcPts val="4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	  定位操作：移动文件读写位置指针。</a:t>
            </a:r>
            <a:endParaRPr lang="zh-CN" altLang="en-US" b="1">
              <a:latin typeface="宋体" panose="02010600030101010101" pitchFamily="2" charset="-122"/>
            </a:endParaRPr>
          </a:p>
          <a:p>
            <a:pPr eaLnBrk="1" hangingPunct="1">
              <a:lnSpc>
                <a:spcPts val="4000"/>
              </a:lnSpc>
              <a:spcBef>
                <a:spcPts val="600"/>
              </a:spcBef>
            </a:pPr>
            <a:r>
              <a:rPr lang="zh-CN" altLang="en-US" b="1">
                <a:solidFill>
                  <a:srgbClr val="00B050"/>
                </a:solidFill>
                <a:latin typeface="宋体" panose="02010600030101010101" pitchFamily="2" charset="-122"/>
              </a:rPr>
              <a:t>关闭文件</a:t>
            </a:r>
            <a:r>
              <a:rPr lang="en-US" altLang="zh-CN" b="1">
                <a:solidFill>
                  <a:srgbClr val="00B050"/>
                </a:solidFill>
                <a:latin typeface="宋体" panose="02010600030101010101" pitchFamily="2" charset="-122"/>
              </a:rPr>
              <a:t>(close)</a:t>
            </a:r>
            <a:r>
              <a:rPr lang="zh-CN" altLang="en-US" b="1">
                <a:latin typeface="宋体" panose="02010600030101010101" pitchFamily="2" charset="-122"/>
              </a:rPr>
              <a:t>：切断文件与程序的联系。</a:t>
            </a:r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10.2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文件处理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操作文件的一般步骤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>
          <a:xfrm>
            <a:off x="80963" y="911225"/>
            <a:ext cx="9972675" cy="4608513"/>
          </a:xfrm>
        </p:spPr>
        <p:txBody>
          <a:bodyPr/>
          <a:lstStyle/>
          <a:p>
            <a:pPr eaLnBrk="1" hangingPunct="1">
              <a:buFont typeface="Monotype Sorts" charset="2"/>
              <a:buChar char=""/>
              <a:defRPr/>
            </a:pPr>
            <a:r>
              <a:rPr lang="zh-CN" altLang="en-US" sz="3600" dirty="0">
                <a:solidFill>
                  <a:srgbClr val="00007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下面介绍的函数均定义在</a:t>
            </a:r>
            <a:r>
              <a:rPr lang="en-US" altLang="zh-CN" sz="3600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&lt;</a:t>
            </a:r>
            <a:r>
              <a:rPr lang="en-US" altLang="zh-CN" sz="3600" dirty="0" err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stdio.h</a:t>
            </a:r>
            <a:r>
              <a:rPr lang="en-US" altLang="zh-CN" sz="3600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&gt;</a:t>
            </a:r>
            <a:r>
              <a:rPr lang="zh-CN" altLang="en-US" sz="3600" dirty="0">
                <a:solidFill>
                  <a:srgbClr val="00007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中</a:t>
            </a:r>
            <a:endParaRPr lang="zh-CN" altLang="en-US" sz="3600" dirty="0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spcBef>
                <a:spcPts val="3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调用方式</a:t>
            </a:r>
            <a:r>
              <a:rPr lang="en-US" altLang="zh-CN" sz="2000" b="1" dirty="0"/>
              <a:t>	</a:t>
            </a:r>
            <a:endParaRPr lang="en-US" altLang="zh-CN" sz="2000" b="1" dirty="0"/>
          </a:p>
          <a:p>
            <a:pPr marL="358775" indent="-358775" algn="just" eaLnBrk="1" hangingPunct="1"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indent="-358775" algn="just" eaLnBrk="1" hangingPunct="1"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 *filename, 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 *mode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例如：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华文仿宋" panose="02010600040101010101" pitchFamily="2" charset="-122"/>
              <a:cs typeface="Courier New" panose="02070309020205020404" pitchFamily="49" charset="0"/>
            </a:endParaRPr>
          </a:p>
          <a:p>
            <a:pPr lvl="1" eaLnBrk="1" hangingPunct="1"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FILE *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fopen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("C:\\CONFIG.SYS", "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rw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");</a:t>
            </a:r>
            <a:endParaRPr lang="en-US" altLang="zh-CN" sz="2400" dirty="0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buFont typeface="Monotype Sorts" charset="2"/>
              <a:buChar char=""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filename</a:t>
            </a:r>
            <a:r>
              <a:rPr lang="zh-CN" altLang="en-US" sz="2400" dirty="0">
                <a:solidFill>
                  <a:srgbClr val="00007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是文件名（字符串）</a:t>
            </a:r>
            <a:endParaRPr lang="zh-CN" altLang="en-US" sz="2400" dirty="0">
              <a:solidFill>
                <a:srgbClr val="00007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包含路径。如果不含路径，表示打开当前目录下的文件</a:t>
            </a:r>
            <a:endParaRPr lang="en-US" altLang="zh-CN" sz="2400" b="1" dirty="0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Courier New" panose="02070309020205020404" pitchFamily="49" charset="0"/>
            </a:endParaRPr>
          </a:p>
          <a:p>
            <a:pPr eaLnBrk="1" hangingPunct="1">
              <a:buFont typeface="Monotype Sorts" charset="2"/>
              <a:buChar char=""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mode</a:t>
            </a:r>
            <a:r>
              <a:rPr lang="zh-CN" altLang="en-US" sz="2400" dirty="0">
                <a:solidFill>
                  <a:srgbClr val="00007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是打开方式</a:t>
            </a:r>
            <a:endParaRPr lang="zh-CN" altLang="en-US" sz="2400" dirty="0">
              <a:solidFill>
                <a:srgbClr val="00007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常用为</a:t>
            </a:r>
            <a:r>
              <a:rPr lang="en-US" altLang="zh-CN" sz="2400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"r"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"w"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"</a:t>
            </a:r>
            <a:r>
              <a:rPr lang="en-US" altLang="zh-CN" sz="2400" dirty="0" err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rw</a:t>
            </a:r>
            <a:r>
              <a:rPr lang="en-US" altLang="zh-CN" sz="2400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"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"a"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，分别表示只读、只写、读写和添加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"</a:t>
            </a:r>
            <a:r>
              <a:rPr lang="en-US" altLang="zh-CN" sz="2400" dirty="0" err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rb</a:t>
            </a:r>
            <a:r>
              <a:rPr lang="en-US" altLang="zh-CN" sz="2400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"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表示只读二进制文件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buFont typeface="Monotype Sorts" charset="2"/>
              <a:buChar char=""/>
              <a:defRPr/>
            </a:pPr>
            <a:r>
              <a:rPr lang="zh-CN" altLang="en-US" sz="2400" dirty="0">
                <a:solidFill>
                  <a:srgbClr val="00007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返回值为指向此文件的指针，留待以后使用</a:t>
            </a:r>
            <a:endParaRPr lang="zh-CN" altLang="en-US" sz="2400" dirty="0">
              <a:solidFill>
                <a:srgbClr val="00007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如果打开失败，返回值为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NULL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ea typeface="华文仿宋" panose="02010600040101010101" pitchFamily="2" charset="-122"/>
              <a:cs typeface="Courier New" panose="02070309020205020404" pitchFamily="49" charset="0"/>
            </a:endParaRPr>
          </a:p>
          <a:p>
            <a:pPr lvl="1" eaLnBrk="1" hangingPunct="1">
              <a:defRPr/>
            </a:pPr>
            <a:endParaRPr lang="en-US" altLang="zh-CN" sz="2400" dirty="0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66675"/>
            <a:ext cx="8915400" cy="8461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i="1" dirty="0">
                <a:solidFill>
                  <a:srgbClr val="0000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文件的打开</a:t>
            </a:r>
            <a:endParaRPr lang="zh-CN" altLang="en-US" i="1" dirty="0">
              <a:solidFill>
                <a:srgbClr val="0000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4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4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4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4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44463" y="825500"/>
            <a:ext cx="10067925" cy="1223963"/>
          </a:xfrm>
        </p:spPr>
        <p:txBody>
          <a:bodyPr/>
          <a:lstStyle/>
          <a:p>
            <a:pPr algn="just"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打开文件（</a:t>
            </a:r>
            <a:r>
              <a:rPr lang="en-US" altLang="zh-CN" b="1" dirty="0" err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fopen</a:t>
            </a:r>
            <a:r>
              <a:rPr lang="zh-CN" altLang="en-US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endParaRPr lang="zh-CN" altLang="en-US" b="1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58775" indent="-358775" algn="just" eaLnBrk="1" hangingPunct="1"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6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CN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indent="-358775" algn="just" eaLnBrk="1" hangingPunct="1"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2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600" b="1" dirty="0" err="1">
                <a:solidFill>
                  <a:srgbClr val="0000FF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2600" b="1" dirty="0">
                <a:solidFill>
                  <a:srgbClr val="000000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600" b="1" dirty="0">
                <a:solidFill>
                  <a:srgbClr val="0000FF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2600" b="1" dirty="0">
                <a:solidFill>
                  <a:srgbClr val="000000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 *filename, </a:t>
            </a:r>
            <a:r>
              <a:rPr lang="en-US" altLang="zh-CN" sz="2600" b="1" dirty="0" err="1">
                <a:solidFill>
                  <a:srgbClr val="0000FF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2600" b="1" dirty="0">
                <a:solidFill>
                  <a:srgbClr val="000000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600" b="1" dirty="0">
                <a:solidFill>
                  <a:srgbClr val="0000FF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2600" b="1" dirty="0">
                <a:solidFill>
                  <a:srgbClr val="000000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 *mode</a:t>
            </a:r>
            <a:r>
              <a:rPr lang="zh-CN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8404" name="Rectangle 4"/>
          <p:cNvSpPr>
            <a:spLocks noChangeArrowheads="1"/>
          </p:cNvSpPr>
          <p:nvPr/>
        </p:nvSpPr>
        <p:spPr bwMode="auto">
          <a:xfrm>
            <a:off x="247650" y="2181225"/>
            <a:ext cx="9513888" cy="472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0" marR="0" lvl="0" indent="0" algn="just" defTabSz="914400" rtl="0" eaLnBrk="1" fontAlgn="base" latinLnBrk="0" hangingPunct="1">
              <a:lnSpc>
                <a:spcPts val="4000"/>
              </a:lnSpc>
              <a:spcBef>
                <a:spcPts val="300"/>
              </a:spcBef>
              <a:spcAft>
                <a:spcPct val="0"/>
              </a:spcAft>
              <a:buClr>
                <a:srgbClr val="FFFF00"/>
              </a:buClr>
              <a:buSzPct val="70000"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文本文件的三种基本打开方式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ts val="4000"/>
              </a:lnSpc>
              <a:spcBef>
                <a:spcPts val="3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“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r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”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只读方式。为读(输入)文本文件打开文件。若文件不存在，则返回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NULL。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ts val="4000"/>
              </a:lnSpc>
              <a:spcBef>
                <a:spcPts val="3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“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w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”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只写方式。为写(输出)文本文件打开文件。若文件不存在，则建立一个新文件；若文件已存在，则要将原来的文件清空。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ts val="4000"/>
              </a:lnSpc>
              <a:spcBef>
                <a:spcPts val="3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“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a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”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追加方式。在文本文件的末尾增加数据。若文件已存在，则保持原来文件的内容，将新的数据增加到原来数据的后面；若文件不存在，则返回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NULL。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3038" y="1771650"/>
            <a:ext cx="9526587" cy="4921250"/>
          </a:xfrm>
        </p:spPr>
        <p:txBody>
          <a:bodyPr/>
          <a:lstStyle/>
          <a:p>
            <a:pPr marL="0" indent="0" eaLnBrk="1" hangingPunct="1">
              <a:lnSpc>
                <a:spcPts val="4200"/>
              </a:lnSpc>
              <a:spcBef>
                <a:spcPts val="1800"/>
              </a:spcBef>
              <a:buFontTx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文本文件的其他打开方式</a:t>
            </a:r>
            <a:endParaRPr lang="zh-CN" altLang="en-US" b="1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“</a:t>
            </a:r>
            <a:r>
              <a:rPr lang="en-US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r+</a:t>
            </a: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”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可对文本文件进行 </a:t>
            </a:r>
            <a:r>
              <a:rPr lang="zh-CN" altLang="en-US" sz="28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读/写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操作。若文件不存在，返回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NULL；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若文件存在，内容不会被清空。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“</a:t>
            </a:r>
            <a:r>
              <a:rPr lang="en-US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w+</a:t>
            </a: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”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可对文本文件进行 </a:t>
            </a:r>
            <a:r>
              <a:rPr lang="zh-CN" altLang="en-US" sz="28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读/写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操作。若文件已经存在，则会将文件原来的内容清空。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“</a:t>
            </a:r>
            <a:r>
              <a:rPr lang="en-US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a+</a:t>
            </a: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”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可对文本文件进行 </a:t>
            </a:r>
            <a:r>
              <a:rPr lang="zh-CN" altLang="en-US" sz="28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读/追加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操作。文件不会被清空。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3038" y="212725"/>
            <a:ext cx="9617075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打开文件（</a:t>
            </a: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fopen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）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358775" marR="0" lvl="0" indent="-358775" algn="just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fp;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58775" marR="0" lvl="0" indent="-358775" algn="just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fp = 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fopen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const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char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 *filename, 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const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char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 *mode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9250" y="1633538"/>
            <a:ext cx="9207500" cy="5414962"/>
          </a:xfrm>
        </p:spPr>
        <p:txBody>
          <a:bodyPr/>
          <a:lstStyle/>
          <a:p>
            <a:pPr marL="0" indent="0" algn="just" eaLnBrk="1" hangingPunct="1">
              <a:spcBef>
                <a:spcPts val="1200"/>
              </a:spcBef>
              <a:buFontTx/>
              <a:buNone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二进制文件的三种基本打开方式</a:t>
            </a:r>
            <a:endParaRPr lang="zh-CN" altLang="en-US" sz="2800" b="1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spcBef>
                <a:spcPts val="1200"/>
              </a:spcBef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“</a:t>
            </a:r>
            <a:r>
              <a:rPr lang="en-US" altLang="en-US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rb</a:t>
            </a: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”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二进制文件 </a:t>
            </a:r>
            <a:r>
              <a:rPr lang="zh-CN" altLang="en-US" sz="28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只读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方式。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spcBef>
                <a:spcPts val="1200"/>
              </a:spcBef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“</a:t>
            </a:r>
            <a:r>
              <a:rPr lang="en-US" altLang="en-US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wb</a:t>
            </a: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”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二进制文件 </a:t>
            </a:r>
            <a:r>
              <a:rPr lang="zh-CN" altLang="en-US" sz="28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只写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方式。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spcBef>
                <a:spcPts val="1200"/>
              </a:spcBef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“ab”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二进制文件 </a:t>
            </a:r>
            <a:r>
              <a:rPr lang="zh-CN" altLang="en-US" sz="28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追加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方式。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lnSpc>
                <a:spcPts val="4100"/>
              </a:lnSpc>
              <a:spcBef>
                <a:spcPts val="1200"/>
              </a:spcBef>
              <a:buSzPct val="70000"/>
              <a:buFontTx/>
              <a:buNone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二进制文件的其他打开方式</a:t>
            </a:r>
            <a:endParaRPr lang="zh-CN" altLang="en-US" sz="2800" b="1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ts val="4100"/>
              </a:lnSpc>
              <a:spcBef>
                <a:spcPts val="1200"/>
              </a:spcBef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“</a:t>
            </a:r>
            <a:r>
              <a:rPr lang="en-US" altLang="en-US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rb</a:t>
            </a: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+”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二进制文件 读/写操作。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ts val="4100"/>
              </a:lnSpc>
              <a:spcBef>
                <a:spcPts val="1200"/>
              </a:spcBef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“</a:t>
            </a:r>
            <a:r>
              <a:rPr lang="en-US" altLang="en-US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wb</a:t>
            </a: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+”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二进制文件 读/写操作。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ts val="4100"/>
              </a:lnSpc>
              <a:spcBef>
                <a:spcPts val="1200"/>
              </a:spcBef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“ab+”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二进制文件 读/追加操作。</a:t>
            </a:r>
            <a:endParaRPr lang="zh-CN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58775" indent="-358775" algn="just" eaLnBrk="1" hangingPunct="1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58775" indent="-358775" algn="just" eaLnBrk="1" hangingPunct="1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44463" y="0"/>
            <a:ext cx="9617075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打开文件（</a:t>
            </a:r>
            <a:r>
              <a:rPr kumimoji="0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fopen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）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358775" marR="0" lvl="0" indent="-358775" algn="just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58775" marR="0" lvl="0" indent="-358775" algn="just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fopen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const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char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 *filename,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const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char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 *mode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4463" y="704850"/>
            <a:ext cx="9617075" cy="592455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文件打开方式小结</a:t>
            </a:r>
            <a:endParaRPr lang="zh-CN" altLang="en-US" sz="280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　</a:t>
            </a:r>
            <a:r>
              <a:rPr lang="zh-CN" altLang="en-US" sz="2400" u="sng">
                <a:latin typeface="华文仿宋" panose="02010600040101010101" pitchFamily="2" charset="-122"/>
                <a:ea typeface="华文仿宋" panose="02010600040101010101" pitchFamily="2" charset="-122"/>
              </a:rPr>
              <a:t>　　　       文件使用方式　　　　　含　 　义        	 	</a:t>
            </a:r>
            <a:r>
              <a:rPr lang="en-US" altLang="zh-CN" sz="2400" u="sng">
                <a:latin typeface="华文仿宋" panose="02010600040101010101" pitchFamily="2" charset="-122"/>
                <a:ea typeface="华文仿宋" panose="02010600040101010101" pitchFamily="2" charset="-122"/>
              </a:rPr>
              <a:t>.</a:t>
            </a:r>
            <a:r>
              <a:rPr lang="zh-CN" altLang="en-US" sz="2400" u="sng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endParaRPr lang="zh-CN" altLang="en-US" sz="2400" u="sng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        “</a:t>
            </a:r>
            <a:r>
              <a:rPr lang="en-US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r”   　   </a:t>
            </a: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只读  	               为输入打开一个文本文件</a:t>
            </a:r>
            <a:endParaRPr lang="zh-CN" altLang="en-US" sz="24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        “</a:t>
            </a:r>
            <a:r>
              <a:rPr lang="en-US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w”   　 </a:t>
            </a: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只写  	              为输出打开一个文本文件</a:t>
            </a:r>
            <a:endParaRPr lang="zh-CN" altLang="en-US" sz="24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        “</a:t>
            </a:r>
            <a:r>
              <a:rPr lang="en-US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a” 　　</a:t>
            </a: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追加  	              向文本文件尾增加数据</a:t>
            </a:r>
            <a:endParaRPr lang="zh-CN" altLang="en-US" sz="24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        “</a:t>
            </a:r>
            <a:r>
              <a:rPr lang="en-US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rb”　　</a:t>
            </a: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只读  	              为输入打开一个二进制文件</a:t>
            </a:r>
            <a:endParaRPr lang="zh-CN" altLang="en-US" sz="24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        “</a:t>
            </a:r>
            <a:r>
              <a:rPr lang="en-US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wb”　  </a:t>
            </a: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只写  	              为输出打开一个二进制文件</a:t>
            </a:r>
            <a:endParaRPr lang="zh-CN" altLang="en-US" sz="24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        “</a:t>
            </a:r>
            <a:r>
              <a:rPr lang="en-US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ab”　   </a:t>
            </a: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追加  	              向二进制文件尾增加数据</a:t>
            </a:r>
            <a:endParaRPr lang="zh-CN" altLang="en-US" sz="24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        “</a:t>
            </a:r>
            <a:r>
              <a:rPr lang="en-US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r+”　　</a:t>
            </a: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读写  	              为读/写打开一个文本文件</a:t>
            </a:r>
            <a:endParaRPr lang="zh-CN" altLang="en-US" sz="24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        “</a:t>
            </a:r>
            <a:r>
              <a:rPr lang="en-US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w+”　  </a:t>
            </a: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读写  	              为读/写建立一个新的文本文件</a:t>
            </a:r>
            <a:endParaRPr lang="zh-CN" altLang="en-US" sz="24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        </a:t>
            </a:r>
            <a:r>
              <a:rPr lang="en-US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”a+”　      </a:t>
            </a: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读追加	              为读/写打开一个文本文件</a:t>
            </a:r>
            <a:endParaRPr lang="zh-CN" altLang="en-US" sz="24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        “</a:t>
            </a:r>
            <a:r>
              <a:rPr lang="en-US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rb+” 　 </a:t>
            </a: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读写  	              为读/写打开一个二进制文件</a:t>
            </a:r>
            <a:endParaRPr lang="zh-CN" altLang="en-US" sz="24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        “</a:t>
            </a:r>
            <a:r>
              <a:rPr lang="en-US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wb+”     </a:t>
            </a: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读写  	              为读/写建立一个新的二进制文件</a:t>
            </a:r>
            <a:endParaRPr lang="zh-CN" altLang="en-US" sz="24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        </a:t>
            </a:r>
            <a:r>
              <a:rPr lang="zh-CN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“</a:t>
            </a:r>
            <a:r>
              <a:rPr lang="en-US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ab+</a:t>
            </a:r>
            <a:r>
              <a:rPr lang="zh-CN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”</a:t>
            </a:r>
            <a:r>
              <a:rPr lang="en-US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    </a:t>
            </a: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读写  	              为读/写打开一个二进制文件</a:t>
            </a:r>
            <a:endParaRPr lang="zh-CN" altLang="en-US" sz="240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10.2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文件处理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-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fopen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4463" y="495300"/>
            <a:ext cx="9617075" cy="60198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zh-CN" altLang="en-US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常见文件打开操作</a:t>
            </a:r>
            <a:endParaRPr lang="en-US" altLang="zh-CN" b="1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  FILE *</a:t>
            </a:r>
            <a:r>
              <a:rPr lang="en-US" altLang="zh-CN" sz="2400" b="1" dirty="0" err="1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fp</a:t>
            </a:r>
            <a:endParaRPr lang="zh-CN" altLang="en-US" sz="2400" b="1" dirty="0">
              <a:latin typeface="Courier New" panose="02070309020205020404" pitchFamily="49" charset="0"/>
              <a:ea typeface="华文仿宋" panose="02010600040101010101" pitchFamily="2" charset="-122"/>
              <a:cs typeface="Courier New" panose="02070309020205020404" pitchFamily="49" charset="0"/>
            </a:endParaRPr>
          </a:p>
          <a:p>
            <a:pPr lvl="1" algn="just" eaLnBrk="1" hangingPunct="1">
              <a:lnSpc>
                <a:spcPct val="110000"/>
              </a:lnSpc>
              <a:spcBef>
                <a:spcPct val="0"/>
              </a:spcBef>
              <a:buFont typeface="宋体" panose="02010600030101010101" pitchFamily="2" charset="-122"/>
              <a:buNone/>
              <a:defRPr/>
            </a:pPr>
            <a:r>
              <a:rPr lang="en-US" altLang="zh-CN" sz="2400" b="1" dirty="0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if (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fopen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 ("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D:\\test.txt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", "r")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2400" b="1" dirty="0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 == NULL )</a:t>
            </a:r>
            <a:endParaRPr lang="en-US" altLang="zh-CN" sz="2400" b="1" dirty="0">
              <a:latin typeface="Courier New" panose="02070309020205020404" pitchFamily="49" charset="0"/>
              <a:ea typeface="华文仿宋" panose="02010600040101010101" pitchFamily="2" charset="-122"/>
              <a:cs typeface="Courier New" panose="02070309020205020404" pitchFamily="49" charset="0"/>
            </a:endParaRPr>
          </a:p>
          <a:p>
            <a:pPr lvl="1" algn="just" eaLnBrk="1" hangingPunct="1">
              <a:lnSpc>
                <a:spcPct val="110000"/>
              </a:lnSpc>
              <a:spcBef>
                <a:spcPct val="0"/>
              </a:spcBef>
              <a:buFont typeface="宋体" panose="02010600030101010101" pitchFamily="2" charset="-122"/>
              <a:buNone/>
              <a:defRPr/>
            </a:pPr>
            <a:r>
              <a:rPr lang="en-US" altLang="zh-CN" sz="2400" b="1" dirty="0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{  </a:t>
            </a:r>
            <a:r>
              <a:rPr lang="en-US" altLang="zh-CN" sz="2400" b="1" dirty="0" err="1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400" b="1" dirty="0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 (”Cannot open file.\n”);</a:t>
            </a:r>
            <a:endParaRPr lang="en-US" altLang="zh-CN" sz="2400" b="1" dirty="0">
              <a:latin typeface="Courier New" panose="02070309020205020404" pitchFamily="49" charset="0"/>
              <a:ea typeface="华文仿宋" panose="02010600040101010101" pitchFamily="2" charset="-122"/>
              <a:cs typeface="Courier New" panose="02070309020205020404" pitchFamily="49" charset="0"/>
            </a:endParaRPr>
          </a:p>
          <a:p>
            <a:pPr lvl="1" algn="just" eaLnBrk="1" hangingPunct="1">
              <a:lnSpc>
                <a:spcPct val="110000"/>
              </a:lnSpc>
              <a:spcBef>
                <a:spcPct val="0"/>
              </a:spcBef>
              <a:buFont typeface="宋体" panose="02010600030101010101" pitchFamily="2" charset="-122"/>
              <a:buNone/>
              <a:defRPr/>
            </a:pPr>
            <a:r>
              <a:rPr lang="en-US" altLang="zh-CN" sz="2400" b="1" dirty="0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   exit( 0 );  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/*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打开文件有错误，调用库函数停止程序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*/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algn="just" eaLnBrk="1" hangingPunct="1">
              <a:lnSpc>
                <a:spcPct val="110000"/>
              </a:lnSpc>
              <a:spcBef>
                <a:spcPct val="0"/>
              </a:spcBef>
              <a:buFont typeface="宋体" panose="02010600030101010101" pitchFamily="2" charset="-122"/>
              <a:buNone/>
              <a:defRPr/>
            </a:pPr>
            <a:r>
              <a:rPr lang="en-US" altLang="zh-CN" sz="2400" b="1" dirty="0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}</a:t>
            </a:r>
            <a:endParaRPr lang="en-US" altLang="zh-CN" sz="2400" b="1" dirty="0">
              <a:latin typeface="Courier New" panose="02070309020205020404" pitchFamily="49" charset="0"/>
              <a:ea typeface="华文仿宋" panose="02010600040101010101" pitchFamily="2" charset="-122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含义：以只读方式打开文件名为 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filename 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的文件。</a:t>
            </a:r>
            <a:endParaRPr lang="zh-CN" altLang="en-US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</a:t>
            </a:r>
            <a:r>
              <a:rPr lang="en-US" altLang="zh-CN" sz="2400" b="1" dirty="0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char </a:t>
            </a:r>
            <a:r>
              <a:rPr lang="en-US" altLang="zh-CN" sz="2400" b="1" dirty="0" err="1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pfilename</a:t>
            </a:r>
            <a:r>
              <a:rPr lang="en-US" altLang="zh-CN" sz="2400" b="1" dirty="0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[20] =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D:\\test.txt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" </a:t>
            </a:r>
            <a:r>
              <a:rPr lang="en-US" altLang="zh-CN" sz="2400" b="1" dirty="0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;</a:t>
            </a:r>
            <a:endParaRPr lang="en-US" altLang="zh-CN" sz="2400" b="1" dirty="0">
              <a:latin typeface="Courier New" panose="02070309020205020404" pitchFamily="49" charset="0"/>
              <a:ea typeface="华文仿宋" panose="02010600040101010101" pitchFamily="2" charset="-122"/>
              <a:cs typeface="Courier New" panose="02070309020205020404" pitchFamily="49" charset="0"/>
            </a:endParaRPr>
          </a:p>
          <a:p>
            <a:pPr lvl="1" algn="just" eaLnBrk="1" hangingPunct="1">
              <a:lnSpc>
                <a:spcPct val="110000"/>
              </a:lnSpc>
              <a:spcBef>
                <a:spcPct val="0"/>
              </a:spcBef>
              <a:buFont typeface="宋体" panose="02010600030101010101" pitchFamily="2" charset="-122"/>
              <a:buNone/>
              <a:defRPr/>
            </a:pPr>
            <a:r>
              <a:rPr lang="en-US" altLang="zh-CN" sz="2400" b="1" dirty="0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if (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fopen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 (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pfilename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, "r")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2400" b="1" dirty="0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 == NULL )</a:t>
            </a:r>
            <a:endParaRPr lang="en-US" altLang="zh-CN" sz="2400" b="1" dirty="0">
              <a:latin typeface="Courier New" panose="02070309020205020404" pitchFamily="49" charset="0"/>
              <a:ea typeface="华文仿宋" panose="02010600040101010101" pitchFamily="2" charset="-122"/>
              <a:cs typeface="Courier New" panose="02070309020205020404" pitchFamily="49" charset="0"/>
            </a:endParaRPr>
          </a:p>
          <a:p>
            <a:pPr lvl="1" algn="just" eaLnBrk="1" hangingPunct="1">
              <a:lnSpc>
                <a:spcPct val="110000"/>
              </a:lnSpc>
              <a:spcBef>
                <a:spcPct val="0"/>
              </a:spcBef>
              <a:buFont typeface="宋体" panose="02010600030101010101" pitchFamily="2" charset="-122"/>
              <a:buNone/>
              <a:defRPr/>
            </a:pPr>
            <a:r>
              <a:rPr lang="en-US" altLang="zh-CN" sz="2400" b="1" dirty="0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{  </a:t>
            </a:r>
            <a:r>
              <a:rPr lang="en-US" altLang="zh-CN" sz="2400" b="1" dirty="0" err="1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400" b="1" dirty="0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 (”Cannot open file.\n”);</a:t>
            </a:r>
            <a:endParaRPr lang="en-US" altLang="zh-CN" sz="2400" b="1" dirty="0">
              <a:latin typeface="Courier New" panose="02070309020205020404" pitchFamily="49" charset="0"/>
              <a:ea typeface="华文仿宋" panose="02010600040101010101" pitchFamily="2" charset="-122"/>
              <a:cs typeface="Courier New" panose="02070309020205020404" pitchFamily="49" charset="0"/>
            </a:endParaRPr>
          </a:p>
          <a:p>
            <a:pPr lvl="1" algn="just" eaLnBrk="1" hangingPunct="1">
              <a:lnSpc>
                <a:spcPct val="110000"/>
              </a:lnSpc>
              <a:spcBef>
                <a:spcPct val="0"/>
              </a:spcBef>
              <a:buFont typeface="宋体" panose="02010600030101010101" pitchFamily="2" charset="-122"/>
              <a:buNone/>
              <a:defRPr/>
            </a:pPr>
            <a:r>
              <a:rPr lang="en-US" altLang="zh-CN" sz="2400" b="1" dirty="0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   exit( 1 );</a:t>
            </a:r>
            <a:endParaRPr lang="en-US" altLang="zh-CN" sz="2400" b="1" dirty="0">
              <a:latin typeface="Courier New" panose="02070309020205020404" pitchFamily="49" charset="0"/>
              <a:ea typeface="华文仿宋" panose="02010600040101010101" pitchFamily="2" charset="-122"/>
              <a:cs typeface="Courier New" panose="02070309020205020404" pitchFamily="49" charset="0"/>
            </a:endParaRPr>
          </a:p>
          <a:p>
            <a:pPr lvl="1" algn="just" eaLnBrk="1" hangingPunct="1">
              <a:lnSpc>
                <a:spcPct val="110000"/>
              </a:lnSpc>
              <a:spcBef>
                <a:spcPct val="0"/>
              </a:spcBef>
              <a:buFont typeface="宋体" panose="02010600030101010101" pitchFamily="2" charset="-122"/>
              <a:buNone/>
              <a:defRPr/>
            </a:pPr>
            <a:r>
              <a:rPr lang="en-US" altLang="zh-CN" sz="2400" b="1" dirty="0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}</a:t>
            </a:r>
            <a:endParaRPr lang="en-US" altLang="zh-CN" sz="2400" b="1" dirty="0">
              <a:latin typeface="Courier New" panose="02070309020205020404" pitchFamily="49" charset="0"/>
              <a:ea typeface="华文仿宋" panose="02010600040101010101" pitchFamily="2" charset="-122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含义：以只读方式打开 </a:t>
            </a:r>
            <a:r>
              <a:rPr lang="en-US" altLang="zh-CN" sz="28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pfilename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指向的文件。</a:t>
            </a:r>
            <a:endParaRPr lang="zh-CN" altLang="en-US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文件名可以是从盘符开始的完整路径，也可以是相对路径。</a:t>
            </a:r>
            <a:endParaRPr lang="zh-CN" altLang="en-US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"/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"/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75"/>
                                        <p:tgtEl>
                                          <p:spTgt spid="95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95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"/>
                                        <p:tgtEl>
                                          <p:spTgt spid="95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"/>
                                        <p:tgtEl>
                                          <p:spTgt spid="955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75"/>
                                        <p:tgtEl>
                                          <p:spTgt spid="955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75"/>
                                        <p:tgtEl>
                                          <p:spTgt spid="955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75"/>
                                        <p:tgtEl>
                                          <p:spTgt spid="955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autoUpdateAnimBg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0"/>
            <a:ext cx="8915400" cy="8588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i="1" dirty="0">
                <a:solidFill>
                  <a:srgbClr val="0000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文件的关闭</a:t>
            </a:r>
            <a:endParaRPr lang="zh-CN" altLang="en-US" b="1" i="1" dirty="0">
              <a:solidFill>
                <a:srgbClr val="0000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47775"/>
            <a:ext cx="9534525" cy="5113338"/>
          </a:xfrm>
        </p:spPr>
        <p:txBody>
          <a:bodyPr/>
          <a:lstStyle/>
          <a:p>
            <a:pPr eaLnBrk="1" hangingPunct="1">
              <a:buFont typeface="Monotype Sorts" charset="2"/>
              <a:buChar char=""/>
            </a:pPr>
            <a:r>
              <a:rPr lang="en-US" altLang="zh-CN" sz="2800" b="1">
                <a:solidFill>
                  <a:srgbClr val="000066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int </a:t>
            </a:r>
            <a:r>
              <a:rPr lang="en-US" altLang="zh-CN" sz="2800" b="1">
                <a:solidFill>
                  <a:srgbClr val="000000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fclose(FILE *fp);</a:t>
            </a:r>
            <a:endParaRPr lang="en-US" altLang="zh-CN" sz="2800" b="1">
              <a:solidFill>
                <a:srgbClr val="000000"/>
              </a:solidFill>
              <a:latin typeface="Courier New" panose="02070309020205020404" pitchFamily="49" charset="0"/>
              <a:ea typeface="华文仿宋" panose="02010600040101010101" pitchFamily="2" charset="-122"/>
              <a:cs typeface="Courier New" panose="02070309020205020404" pitchFamily="49" charset="0"/>
            </a:endParaRPr>
          </a:p>
          <a:p>
            <a:pPr lvl="1" eaLnBrk="1" hangingPunct="1"/>
            <a:r>
              <a:rPr lang="zh-CN" altLang="en-US" sz="240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Courier New" panose="02070309020205020404" pitchFamily="49" charset="0"/>
              </a:rPr>
              <a:t>把遗留在缓冲区中的数据写入文件</a:t>
            </a: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  <a:cs typeface="Courier New" panose="02070309020205020404" pitchFamily="49" charset="0"/>
              </a:rPr>
              <a:t>，实施操作系统级的关闭操作</a:t>
            </a:r>
            <a:endParaRPr lang="zh-CN" altLang="en-US" sz="2400">
              <a:latin typeface="华文仿宋" panose="02010600040101010101" pitchFamily="2" charset="-122"/>
              <a:ea typeface="华文仿宋" panose="02010600040101010101" pitchFamily="2" charset="-122"/>
              <a:cs typeface="Courier New" panose="02070309020205020404" pitchFamily="49" charset="0"/>
            </a:endParaRPr>
          </a:p>
          <a:p>
            <a:pPr lvl="1" eaLnBrk="1" hangingPunct="1"/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  <a:cs typeface="Courier New" panose="02070309020205020404" pitchFamily="49" charset="0"/>
              </a:rPr>
              <a:t>同时，释放与流联系的文件控制块，以后可以重复使用这部分空间</a:t>
            </a:r>
            <a:endParaRPr lang="zh-CN" altLang="en-US" sz="2400">
              <a:latin typeface="华文仿宋" panose="02010600040101010101" pitchFamily="2" charset="-122"/>
              <a:ea typeface="华文仿宋" panose="02010600040101010101" pitchFamily="2" charset="-122"/>
              <a:cs typeface="Courier New" panose="02070309020205020404" pitchFamily="49" charset="0"/>
            </a:endParaRPr>
          </a:p>
          <a:p>
            <a:pPr lvl="1" eaLnBrk="1" hangingPunct="1"/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  <a:cs typeface="Courier New" panose="02070309020205020404" pitchFamily="49" charset="0"/>
              </a:rPr>
              <a:t>多数情况下，系统限制同时处于打开状态的文件总数，因此，打开文件前先关闭无用文件是必要的</a:t>
            </a:r>
            <a:endParaRPr lang="en-US" altLang="zh-CN" sz="2400">
              <a:latin typeface="华文仿宋" panose="02010600040101010101" pitchFamily="2" charset="-122"/>
              <a:ea typeface="华文仿宋" panose="02010600040101010101" pitchFamily="2" charset="-122"/>
              <a:cs typeface="Courier New" panose="02070309020205020404" pitchFamily="49" charset="0"/>
            </a:endParaRPr>
          </a:p>
          <a:p>
            <a:pPr eaLnBrk="1" hangingPunct="1">
              <a:buFont typeface="Monotype Sorts" charset="2"/>
              <a:buChar char=""/>
            </a:pPr>
            <a:r>
              <a:rPr lang="en-US" altLang="zh-CN" sz="2800" b="1">
                <a:solidFill>
                  <a:srgbClr val="000066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fclose</a:t>
            </a:r>
            <a:r>
              <a:rPr lang="zh-CN" altLang="en-US" sz="2800" b="1">
                <a:solidFill>
                  <a:srgbClr val="00006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Courier New" panose="02070309020205020404" pitchFamily="49" charset="0"/>
              </a:rPr>
              <a:t>函数的返回值</a:t>
            </a:r>
            <a:endParaRPr lang="zh-CN" altLang="en-US" sz="2800" b="1">
              <a:solidFill>
                <a:srgbClr val="000066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Courier New" panose="02070309020205020404" pitchFamily="49" charset="0"/>
            </a:endParaRPr>
          </a:p>
          <a:p>
            <a:pPr lvl="1" eaLnBrk="1" hangingPunct="1"/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  <a:cs typeface="Courier New" panose="02070309020205020404" pitchFamily="49" charset="0"/>
              </a:rPr>
              <a:t>当顺利地执行了关闭操作，返回值为0</a:t>
            </a:r>
            <a:endParaRPr lang="zh-CN" altLang="en-US" sz="2400">
              <a:latin typeface="华文仿宋" panose="02010600040101010101" pitchFamily="2" charset="-122"/>
              <a:ea typeface="华文仿宋" panose="02010600040101010101" pitchFamily="2" charset="-122"/>
              <a:cs typeface="Courier New" panose="02070309020205020404" pitchFamily="49" charset="0"/>
            </a:endParaRPr>
          </a:p>
          <a:p>
            <a:pPr lvl="1" eaLnBrk="1" hangingPunct="1"/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  <a:cs typeface="Courier New" panose="02070309020205020404" pitchFamily="49" charset="0"/>
              </a:rPr>
              <a:t>如果返回值为非零值，表示关闭时有错误</a:t>
            </a:r>
            <a:endParaRPr lang="zh-CN" altLang="en-US" sz="2400">
              <a:latin typeface="华文仿宋" panose="02010600040101010101" pitchFamily="2" charset="-122"/>
              <a:ea typeface="华文仿宋" panose="02010600040101010101" pitchFamily="2" charset="-122"/>
              <a:cs typeface="Courier New" panose="02070309020205020404" pitchFamily="49" charset="0"/>
            </a:endParaRPr>
          </a:p>
          <a:p>
            <a:pPr lvl="1" eaLnBrk="1" hangingPunct="1"/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  <a:cs typeface="Courier New" panose="02070309020205020404" pitchFamily="49" charset="0"/>
              </a:rPr>
              <a:t>一般只有驱动器中无盘或盘空间不够时才失败，关闭失败会引起数据丢失、文件的破坏和程序中的随机错误</a:t>
            </a:r>
            <a:endParaRPr lang="en-US" altLang="zh-CN" sz="2400">
              <a:latin typeface="华文仿宋" panose="02010600040101010101" pitchFamily="2" charset="-122"/>
              <a:ea typeface="华文仿宋" panose="0201060004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5738" y="844550"/>
            <a:ext cx="9266237" cy="5384800"/>
          </a:xfrm>
        </p:spPr>
        <p:txBody>
          <a:bodyPr/>
          <a:lstStyle/>
          <a:p>
            <a:pPr algn="just" eaLnBrk="1" hangingPunct="1"/>
            <a:r>
              <a:rPr lang="zh-CN" altLang="en-US" b="1">
                <a:solidFill>
                  <a:srgbClr val="FF0000"/>
                </a:solidFill>
              </a:rPr>
              <a:t>系统标准设备文件</a:t>
            </a:r>
            <a:endParaRPr lang="zh-CN" altLang="en-US" b="1">
              <a:solidFill>
                <a:srgbClr val="FF0000"/>
              </a:solidFill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/>
              <a:t>		标准设备文件是由系统控制，由系统自动打开和关闭，标准设备文件的文件结构的指针由系统命名，用户在程序中可直接使用。</a:t>
            </a:r>
            <a:endParaRPr lang="zh-CN" altLang="en-US" sz="2800" b="1"/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/>
              <a:t>		</a:t>
            </a:r>
            <a:r>
              <a:rPr lang="en-US" altLang="zh-CN" sz="2800" b="1"/>
              <a:t>C</a:t>
            </a:r>
            <a:r>
              <a:rPr lang="zh-CN" altLang="en-US" sz="2800" b="1"/>
              <a:t>语言中提供了三个标准设备文件的指针：</a:t>
            </a:r>
            <a:endParaRPr lang="zh-CN" altLang="en-US" sz="2800" b="1"/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/>
              <a:t>　　　 </a:t>
            </a:r>
            <a:r>
              <a:rPr lang="en-US" altLang="zh-CN" sz="2800" b="1"/>
              <a:t>·stdin</a:t>
            </a:r>
            <a:r>
              <a:rPr lang="en-US" altLang="zh-CN" sz="2800" b="1">
                <a:solidFill>
                  <a:schemeClr val="tx2"/>
                </a:solidFill>
              </a:rPr>
              <a:t> </a:t>
            </a:r>
            <a:r>
              <a:rPr lang="en-US" altLang="zh-CN" sz="2800" b="1"/>
              <a:t>　　</a:t>
            </a:r>
            <a:r>
              <a:rPr lang="zh-CN" altLang="en-US" sz="2800" b="1"/>
              <a:t>标准输入文件（键盘）</a:t>
            </a:r>
            <a:endParaRPr lang="zh-CN" altLang="en-US" sz="2800" b="1"/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/>
              <a:t>    　　</a:t>
            </a:r>
            <a:r>
              <a:rPr lang="en-US" altLang="zh-CN" sz="2800" b="1"/>
              <a:t>·stdout　　</a:t>
            </a:r>
            <a:r>
              <a:rPr lang="zh-CN" altLang="en-US" sz="2800" b="1"/>
              <a:t>标准输出文件（显示器）</a:t>
            </a:r>
            <a:endParaRPr lang="zh-CN" altLang="en-US" sz="2800" b="1"/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/>
              <a:t>　　    </a:t>
            </a:r>
            <a:r>
              <a:rPr lang="en-US" altLang="zh-CN" sz="2800" b="1"/>
              <a:t>·stderr　　</a:t>
            </a:r>
            <a:r>
              <a:rPr lang="zh-CN" altLang="en-US" sz="2800" b="1"/>
              <a:t>标准错误输出文件（显示器）</a:t>
            </a:r>
            <a:endParaRPr lang="zh-CN" altLang="en-US" sz="2800" b="1"/>
          </a:p>
        </p:txBody>
      </p:sp>
      <p:sp>
        <p:nvSpPr>
          <p:cNvPr id="945157" name="Text Box 5"/>
          <p:cNvSpPr txBox="1">
            <a:spLocks noChangeArrowheads="1"/>
          </p:cNvSpPr>
          <p:nvPr/>
        </p:nvSpPr>
        <p:spPr bwMode="auto">
          <a:xfrm>
            <a:off x="288925" y="5448300"/>
            <a:ext cx="9369425" cy="528638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Monotype Sorts" charset="2"/>
              </a:rPr>
              <a:t>C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Monotype Sorts" charset="2"/>
              </a:rPr>
              <a:t>语言通过标准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Monotype Sorts" charset="2"/>
              </a:rPr>
              <a:t>I/O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Monotype Sorts" charset="2"/>
              </a:rPr>
              <a:t>库(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Monotype Sorts" charset="2"/>
              </a:rPr>
              <a:t>stdio.h)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Monotype Sorts" charset="2"/>
              </a:rPr>
              <a:t>函数实现文件操作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10.2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文件处理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标准设备文件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0" fill="hold"/>
                                        <p:tgtEl>
                                          <p:spTgt spid="945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0" fill="hold"/>
                                        <p:tgtEl>
                                          <p:spTgt spid="945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autoUpdateAnimBg="0" build="p"/>
      <p:bldP spid="945157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>
          <a:xfrm>
            <a:off x="1365250" y="2022475"/>
            <a:ext cx="6915150" cy="4251325"/>
          </a:xfrm>
        </p:spPr>
        <p:txBody>
          <a:bodyPr/>
          <a:lstStyle/>
          <a:p>
            <a:pPr marL="609600" indent="-609600" eaLnBrk="1" hangingPunct="1">
              <a:lnSpc>
                <a:spcPct val="85000"/>
              </a:lnSpc>
              <a:buClr>
                <a:srgbClr val="0000FF"/>
              </a:buClr>
              <a:buFontTx/>
              <a:buAutoNum type="arabicPeriod"/>
            </a:pP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文件概述</a:t>
            </a:r>
            <a:endParaRPr lang="en-US" altLang="zh-CN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5000"/>
              </a:lnSpc>
              <a:buClr>
                <a:srgbClr val="0000FF"/>
              </a:buClr>
              <a:buFontTx/>
              <a:buAutoNum type="arabicPeriod"/>
            </a:pP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文件处理</a:t>
            </a:r>
            <a:endParaRPr lang="en-US" altLang="zh-CN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5000"/>
              </a:lnSpc>
              <a:buClr>
                <a:srgbClr val="0000FF"/>
              </a:buClr>
              <a:buFontTx/>
              <a:buAutoNum type="arabicPeriod"/>
            </a:pP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文件顺序读写</a:t>
            </a:r>
            <a:endParaRPr lang="en-US" altLang="zh-CN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5000"/>
              </a:lnSpc>
              <a:buClr>
                <a:srgbClr val="0000FF"/>
              </a:buClr>
              <a:buFontTx/>
              <a:buAutoNum type="arabicPeriod"/>
            </a:pP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文件随机读写</a:t>
            </a:r>
            <a:endParaRPr lang="en-US" altLang="zh-CN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5000"/>
              </a:lnSpc>
              <a:buClr>
                <a:srgbClr val="0000FF"/>
              </a:buClr>
              <a:buFontTx/>
              <a:buAutoNum type="arabicPeriod"/>
            </a:pP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文件检测</a:t>
            </a:r>
            <a:endParaRPr lang="en-US" altLang="zh-CN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5000"/>
              </a:lnSpc>
              <a:buClr>
                <a:srgbClr val="0000FF"/>
              </a:buClr>
              <a:buFontTx/>
              <a:buAutoNum type="arabicPeriod"/>
            </a:pP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文件实例</a:t>
            </a:r>
            <a:endParaRPr lang="en-US" altLang="zh-CN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2486025" y="657225"/>
            <a:ext cx="4914900" cy="792163"/>
          </a:xfrm>
        </p:spPr>
        <p:txBody>
          <a:bodyPr/>
          <a:lstStyle/>
          <a:p>
            <a:pPr eaLnBrk="1" hangingPunct="1"/>
            <a:r>
              <a:rPr lang="en-US" altLang="zh-CN" sz="4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altLang="zh-CN" sz="40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3038" y="644525"/>
            <a:ext cx="8462962" cy="839788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00007F"/>
                </a:solidFill>
                <a:ea typeface="华文仿宋" panose="02010600040101010101" pitchFamily="2" charset="-122"/>
              </a:rPr>
              <a:t>Von J. Neumann Architecture</a:t>
            </a:r>
            <a:endParaRPr lang="en-US" altLang="zh-CN">
              <a:solidFill>
                <a:srgbClr val="00007F"/>
              </a:solidFill>
              <a:ea typeface="华文仿宋" panose="02010600040101010101" pitchFamily="2" charset="-122"/>
            </a:endParaRPr>
          </a:p>
        </p:txBody>
      </p:sp>
      <p:grpSp>
        <p:nvGrpSpPr>
          <p:cNvPr id="11267" name="Group 17"/>
          <p:cNvGrpSpPr/>
          <p:nvPr/>
        </p:nvGrpSpPr>
        <p:grpSpPr bwMode="auto">
          <a:xfrm>
            <a:off x="488950" y="2305050"/>
            <a:ext cx="8964613" cy="3889375"/>
            <a:chOff x="2232" y="2130"/>
            <a:chExt cx="7308" cy="2665"/>
          </a:xfrm>
        </p:grpSpPr>
        <p:grpSp>
          <p:nvGrpSpPr>
            <p:cNvPr id="11274" name="Group 18"/>
            <p:cNvGrpSpPr/>
            <p:nvPr/>
          </p:nvGrpSpPr>
          <p:grpSpPr bwMode="auto">
            <a:xfrm>
              <a:off x="2520" y="2298"/>
              <a:ext cx="6120" cy="2497"/>
              <a:chOff x="2160" y="2298"/>
              <a:chExt cx="6120" cy="2497"/>
            </a:xfrm>
          </p:grpSpPr>
          <p:sp>
            <p:nvSpPr>
              <p:cNvPr id="11286" name="Text Box 19"/>
              <p:cNvSpPr txBox="1">
                <a:spLocks noChangeArrowheads="1"/>
              </p:cNvSpPr>
              <p:nvPr/>
            </p:nvSpPr>
            <p:spPr bwMode="auto">
              <a:xfrm>
                <a:off x="3060" y="2454"/>
                <a:ext cx="1080" cy="780"/>
              </a:xfrm>
              <a:prstGeom prst="rect">
                <a:avLst/>
              </a:prstGeom>
              <a:solidFill>
                <a:srgbClr val="FFCCFF"/>
              </a:solidFill>
              <a:ln w="38100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输入</a:t>
                </a: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/</a:t>
                </a:r>
                <a:r>
                  <a:rPr kumimoji="0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输出</a:t>
                </a: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设备</a:t>
                </a: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1287" name="Group 20"/>
              <p:cNvGrpSpPr/>
              <p:nvPr/>
            </p:nvGrpSpPr>
            <p:grpSpPr bwMode="auto">
              <a:xfrm>
                <a:off x="5040" y="2454"/>
                <a:ext cx="1080" cy="780"/>
                <a:chOff x="5040" y="2454"/>
                <a:chExt cx="1080" cy="780"/>
              </a:xfrm>
            </p:grpSpPr>
            <p:sp>
              <p:nvSpPr>
                <p:cNvPr id="110613" name="Rectangle 21"/>
                <p:cNvSpPr>
                  <a:spLocks noChangeArrowheads="1"/>
                </p:cNvSpPr>
                <p:nvPr/>
              </p:nvSpPr>
              <p:spPr bwMode="auto">
                <a:xfrm>
                  <a:off x="5040" y="2448"/>
                  <a:ext cx="1083" cy="786"/>
                </a:xfrm>
                <a:prstGeom prst="rect">
                  <a:avLst/>
                </a:prstGeom>
                <a:solidFill>
                  <a:srgbClr val="FFCCFF"/>
                </a:solidFill>
                <a:ln w="38100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31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5040" y="2694"/>
                  <a:ext cx="1079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存储器</a:t>
                  </a:r>
                  <a:endParaRPr kumimoji="0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1288" name="Group 23"/>
              <p:cNvGrpSpPr/>
              <p:nvPr/>
            </p:nvGrpSpPr>
            <p:grpSpPr bwMode="auto">
              <a:xfrm>
                <a:off x="7020" y="2454"/>
                <a:ext cx="1080" cy="780"/>
                <a:chOff x="5040" y="2454"/>
                <a:chExt cx="1080" cy="780"/>
              </a:xfrm>
            </p:grpSpPr>
            <p:sp>
              <p:nvSpPr>
                <p:cNvPr id="110616" name="Rectangle 24"/>
                <p:cNvSpPr>
                  <a:spLocks noChangeArrowheads="1"/>
                </p:cNvSpPr>
                <p:nvPr/>
              </p:nvSpPr>
              <p:spPr bwMode="auto">
                <a:xfrm>
                  <a:off x="5040" y="2448"/>
                  <a:ext cx="1083" cy="786"/>
                </a:xfrm>
                <a:prstGeom prst="rect">
                  <a:avLst/>
                </a:prstGeom>
                <a:solidFill>
                  <a:srgbClr val="CCFFCC"/>
                </a:solidFill>
                <a:ln w="38100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31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040" y="2694"/>
                  <a:ext cx="1079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运算器</a:t>
                  </a:r>
                  <a:endParaRPr kumimoji="0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1289" name="Group 26"/>
              <p:cNvGrpSpPr/>
              <p:nvPr/>
            </p:nvGrpSpPr>
            <p:grpSpPr bwMode="auto">
              <a:xfrm>
                <a:off x="5040" y="3858"/>
                <a:ext cx="1080" cy="780"/>
                <a:chOff x="5040" y="2454"/>
                <a:chExt cx="1080" cy="780"/>
              </a:xfrm>
            </p:grpSpPr>
            <p:sp>
              <p:nvSpPr>
                <p:cNvPr id="110619" name="Rectangle 27"/>
                <p:cNvSpPr>
                  <a:spLocks noChangeArrowheads="1"/>
                </p:cNvSpPr>
                <p:nvPr/>
              </p:nvSpPr>
              <p:spPr bwMode="auto">
                <a:xfrm>
                  <a:off x="5040" y="2448"/>
                  <a:ext cx="1083" cy="786"/>
                </a:xfrm>
                <a:prstGeom prst="rect">
                  <a:avLst/>
                </a:prstGeom>
                <a:solidFill>
                  <a:srgbClr val="CCFFCC"/>
                </a:solidFill>
                <a:ln w="38100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311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5040" y="2692"/>
                  <a:ext cx="1079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控制器</a:t>
                  </a:r>
                  <a:endParaRPr kumimoji="0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10621" name="Line 29"/>
              <p:cNvSpPr>
                <a:spLocks noChangeShapeType="1"/>
              </p:cNvSpPr>
              <p:nvPr/>
            </p:nvSpPr>
            <p:spPr bwMode="auto">
              <a:xfrm>
                <a:off x="2163" y="2610"/>
                <a:ext cx="897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arrow" w="sm" len="med"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622" name="Line 30"/>
              <p:cNvSpPr>
                <a:spLocks noChangeShapeType="1"/>
              </p:cNvSpPr>
              <p:nvPr/>
            </p:nvSpPr>
            <p:spPr bwMode="auto">
              <a:xfrm>
                <a:off x="4143" y="2610"/>
                <a:ext cx="89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arrow" w="sm" len="med"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623" name="Line 31"/>
              <p:cNvSpPr>
                <a:spLocks noChangeShapeType="1"/>
              </p:cNvSpPr>
              <p:nvPr/>
            </p:nvSpPr>
            <p:spPr bwMode="auto">
              <a:xfrm>
                <a:off x="6122" y="2610"/>
                <a:ext cx="898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arrow" w="sm" len="med"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624" name="Line 32"/>
              <p:cNvSpPr>
                <a:spLocks noChangeShapeType="1"/>
              </p:cNvSpPr>
              <p:nvPr/>
            </p:nvSpPr>
            <p:spPr bwMode="auto">
              <a:xfrm>
                <a:off x="2163" y="3074"/>
                <a:ext cx="897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arrow" w="sm" len="med"/>
                <a:tailEnd type="none" w="sm" len="sm"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625" name="Line 33"/>
              <p:cNvSpPr>
                <a:spLocks noChangeShapeType="1"/>
              </p:cNvSpPr>
              <p:nvPr/>
            </p:nvSpPr>
            <p:spPr bwMode="auto">
              <a:xfrm>
                <a:off x="4143" y="3074"/>
                <a:ext cx="897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arrow" w="sm" len="med"/>
                <a:tailEnd type="none" w="sm" len="sm"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626" name="Line 34"/>
              <p:cNvSpPr>
                <a:spLocks noChangeShapeType="1"/>
              </p:cNvSpPr>
              <p:nvPr/>
            </p:nvSpPr>
            <p:spPr bwMode="auto">
              <a:xfrm>
                <a:off x="6122" y="3074"/>
                <a:ext cx="89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arrow" w="sm" len="med"/>
                <a:tailEnd type="none" w="sm" len="sm"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627" name="Line 35"/>
              <p:cNvSpPr>
                <a:spLocks noChangeShapeType="1"/>
              </p:cNvSpPr>
              <p:nvPr/>
            </p:nvSpPr>
            <p:spPr bwMode="auto">
              <a:xfrm>
                <a:off x="5221" y="3234"/>
                <a:ext cx="0" cy="62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628" name="Line 36"/>
              <p:cNvSpPr>
                <a:spLocks noChangeShapeType="1"/>
              </p:cNvSpPr>
              <p:nvPr/>
            </p:nvSpPr>
            <p:spPr bwMode="auto">
              <a:xfrm>
                <a:off x="5939" y="3234"/>
                <a:ext cx="1" cy="62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629" name="Line 37"/>
              <p:cNvSpPr>
                <a:spLocks noChangeShapeType="1"/>
              </p:cNvSpPr>
              <p:nvPr/>
            </p:nvSpPr>
            <p:spPr bwMode="auto">
              <a:xfrm>
                <a:off x="3601" y="4170"/>
                <a:ext cx="143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630" name="Line 38"/>
              <p:cNvSpPr>
                <a:spLocks noChangeShapeType="1"/>
              </p:cNvSpPr>
              <p:nvPr/>
            </p:nvSpPr>
            <p:spPr bwMode="auto">
              <a:xfrm>
                <a:off x="6122" y="4170"/>
                <a:ext cx="1439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631" name="Line 39"/>
              <p:cNvSpPr>
                <a:spLocks noChangeShapeType="1"/>
              </p:cNvSpPr>
              <p:nvPr/>
            </p:nvSpPr>
            <p:spPr bwMode="auto">
              <a:xfrm>
                <a:off x="7561" y="3234"/>
                <a:ext cx="0" cy="93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632" name="Line 40"/>
              <p:cNvSpPr>
                <a:spLocks noChangeShapeType="1"/>
              </p:cNvSpPr>
              <p:nvPr/>
            </p:nvSpPr>
            <p:spPr bwMode="auto">
              <a:xfrm>
                <a:off x="3601" y="3234"/>
                <a:ext cx="0" cy="93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633" name="Line 41"/>
              <p:cNvSpPr>
                <a:spLocks noChangeShapeType="1"/>
              </p:cNvSpPr>
              <p:nvPr/>
            </p:nvSpPr>
            <p:spPr bwMode="auto">
              <a:xfrm>
                <a:off x="4860" y="3702"/>
                <a:ext cx="1980" cy="1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ysDot"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634" name="Line 42"/>
              <p:cNvSpPr>
                <a:spLocks noChangeShapeType="1"/>
              </p:cNvSpPr>
              <p:nvPr/>
            </p:nvSpPr>
            <p:spPr bwMode="auto">
              <a:xfrm>
                <a:off x="4860" y="4794"/>
                <a:ext cx="1980" cy="1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ysDot"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635" name="Line 43"/>
              <p:cNvSpPr>
                <a:spLocks noChangeShapeType="1"/>
              </p:cNvSpPr>
              <p:nvPr/>
            </p:nvSpPr>
            <p:spPr bwMode="auto">
              <a:xfrm>
                <a:off x="4860" y="3702"/>
                <a:ext cx="0" cy="1092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ysDot"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636" name="Line 44"/>
              <p:cNvSpPr>
                <a:spLocks noChangeShapeType="1"/>
              </p:cNvSpPr>
              <p:nvPr/>
            </p:nvSpPr>
            <p:spPr bwMode="auto">
              <a:xfrm>
                <a:off x="6840" y="2298"/>
                <a:ext cx="1" cy="1404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ysDot"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637" name="Line 45"/>
              <p:cNvSpPr>
                <a:spLocks noChangeShapeType="1"/>
              </p:cNvSpPr>
              <p:nvPr/>
            </p:nvSpPr>
            <p:spPr bwMode="auto">
              <a:xfrm>
                <a:off x="8279" y="2298"/>
                <a:ext cx="1" cy="1404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ysDot"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638" name="Line 46"/>
              <p:cNvSpPr>
                <a:spLocks noChangeShapeType="1"/>
              </p:cNvSpPr>
              <p:nvPr/>
            </p:nvSpPr>
            <p:spPr bwMode="auto">
              <a:xfrm>
                <a:off x="6840" y="2298"/>
                <a:ext cx="1440" cy="1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ysDot"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639" name="Line 47"/>
              <p:cNvSpPr>
                <a:spLocks noChangeShapeType="1"/>
              </p:cNvSpPr>
              <p:nvPr/>
            </p:nvSpPr>
            <p:spPr bwMode="auto">
              <a:xfrm>
                <a:off x="6840" y="4793"/>
                <a:ext cx="1440" cy="1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ysDot"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640" name="Line 48"/>
              <p:cNvSpPr>
                <a:spLocks noChangeShapeType="1"/>
              </p:cNvSpPr>
              <p:nvPr/>
            </p:nvSpPr>
            <p:spPr bwMode="auto">
              <a:xfrm>
                <a:off x="8279" y="3702"/>
                <a:ext cx="1" cy="1092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ysDot"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275" name="Text Box 49"/>
            <p:cNvSpPr txBox="1">
              <a:spLocks noChangeArrowheads="1"/>
            </p:cNvSpPr>
            <p:nvPr/>
          </p:nvSpPr>
          <p:spPr bwMode="auto">
            <a:xfrm>
              <a:off x="2232" y="2130"/>
              <a:ext cx="1356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程序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和输入数据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6" name="Text Box 50"/>
            <p:cNvSpPr txBox="1">
              <a:spLocks noChangeArrowheads="1"/>
            </p:cNvSpPr>
            <p:nvPr/>
          </p:nvSpPr>
          <p:spPr bwMode="auto">
            <a:xfrm>
              <a:off x="2484" y="2742"/>
              <a:ext cx="936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输出结果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7" name="Text Box 51"/>
            <p:cNvSpPr txBox="1">
              <a:spLocks noChangeArrowheads="1"/>
            </p:cNvSpPr>
            <p:nvPr/>
          </p:nvSpPr>
          <p:spPr bwMode="auto">
            <a:xfrm>
              <a:off x="6420" y="2262"/>
              <a:ext cx="936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取出数据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8" name="Text Box 52"/>
            <p:cNvSpPr txBox="1">
              <a:spLocks noChangeArrowheads="1"/>
            </p:cNvSpPr>
            <p:nvPr/>
          </p:nvSpPr>
          <p:spPr bwMode="auto">
            <a:xfrm>
              <a:off x="6432" y="2754"/>
              <a:ext cx="936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存入数据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9" name="Text Box 53"/>
            <p:cNvSpPr txBox="1">
              <a:spLocks noChangeArrowheads="1"/>
            </p:cNvSpPr>
            <p:nvPr/>
          </p:nvSpPr>
          <p:spPr bwMode="auto">
            <a:xfrm>
              <a:off x="7812" y="3306"/>
              <a:ext cx="936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操作命令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80" name="Text Box 54"/>
            <p:cNvSpPr txBox="1">
              <a:spLocks noChangeArrowheads="1"/>
            </p:cNvSpPr>
            <p:nvPr/>
          </p:nvSpPr>
          <p:spPr bwMode="auto">
            <a:xfrm>
              <a:off x="6252" y="3294"/>
              <a:ext cx="936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存取命令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81" name="Text Box 55"/>
            <p:cNvSpPr txBox="1">
              <a:spLocks noChangeArrowheads="1"/>
            </p:cNvSpPr>
            <p:nvPr/>
          </p:nvSpPr>
          <p:spPr bwMode="auto">
            <a:xfrm>
              <a:off x="4704" y="3234"/>
              <a:ext cx="112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取出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程序指令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82" name="Text Box 56"/>
            <p:cNvSpPr txBox="1">
              <a:spLocks noChangeArrowheads="1"/>
            </p:cNvSpPr>
            <p:nvPr/>
          </p:nvSpPr>
          <p:spPr bwMode="auto">
            <a:xfrm>
              <a:off x="3876" y="3234"/>
              <a:ext cx="936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输入输出命令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83" name="Text Box 57"/>
            <p:cNvSpPr txBox="1">
              <a:spLocks noChangeArrowheads="1"/>
            </p:cNvSpPr>
            <p:nvPr/>
          </p:nvSpPr>
          <p:spPr bwMode="auto">
            <a:xfrm>
              <a:off x="4548" y="2754"/>
              <a:ext cx="936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计算结果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84" name="Text Box 58"/>
            <p:cNvSpPr txBox="1">
              <a:spLocks noChangeArrowheads="1"/>
            </p:cNvSpPr>
            <p:nvPr/>
          </p:nvSpPr>
          <p:spPr bwMode="auto">
            <a:xfrm>
              <a:off x="8784" y="4326"/>
              <a:ext cx="756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CPU</a:t>
              </a: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651" name="Line 59"/>
            <p:cNvSpPr>
              <a:spLocks noChangeShapeType="1"/>
            </p:cNvSpPr>
            <p:nvPr/>
          </p:nvSpPr>
          <p:spPr bwMode="auto">
            <a:xfrm flipH="1" flipV="1">
              <a:off x="8280" y="4170"/>
              <a:ext cx="541" cy="312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 type="none" w="sm" len="sm"/>
              <a:tailEnd type="arrow" w="sm" len="med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0652" name="AutoShape 60"/>
          <p:cNvSpPr>
            <a:spLocks noChangeArrowheads="1"/>
          </p:cNvSpPr>
          <p:nvPr/>
        </p:nvSpPr>
        <p:spPr bwMode="auto">
          <a:xfrm>
            <a:off x="8085138" y="5951538"/>
            <a:ext cx="1368425" cy="790575"/>
          </a:xfrm>
          <a:prstGeom prst="cloudCallout">
            <a:avLst>
              <a:gd name="adj1" fmla="val -129468"/>
              <a:gd name="adj2" fmla="val -87750"/>
            </a:avLst>
          </a:prstGeom>
          <a:solidFill>
            <a:srgbClr val="FFFF99"/>
          </a:solidFill>
          <a:ln w="12700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大脑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0653" name="AutoShape 61"/>
          <p:cNvSpPr>
            <a:spLocks noChangeArrowheads="1"/>
          </p:cNvSpPr>
          <p:nvPr/>
        </p:nvSpPr>
        <p:spPr bwMode="auto">
          <a:xfrm>
            <a:off x="5889625" y="1412875"/>
            <a:ext cx="2519363" cy="863600"/>
          </a:xfrm>
          <a:prstGeom prst="cloudCallout">
            <a:avLst>
              <a:gd name="adj1" fmla="val -83144"/>
              <a:gd name="adj2" fmla="val 116546"/>
            </a:avLst>
          </a:prstGeom>
          <a:solidFill>
            <a:srgbClr val="FFFF99"/>
          </a:solidFill>
          <a:ln w="12700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记忆装置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Memory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0654" name="AutoShape 62"/>
          <p:cNvSpPr>
            <a:spLocks noChangeArrowheads="1"/>
          </p:cNvSpPr>
          <p:nvPr/>
        </p:nvSpPr>
        <p:spPr bwMode="auto">
          <a:xfrm>
            <a:off x="849313" y="4724400"/>
            <a:ext cx="2232025" cy="1009650"/>
          </a:xfrm>
          <a:prstGeom prst="cloudCallout">
            <a:avLst>
              <a:gd name="adj1" fmla="val 30157"/>
              <a:gd name="adj2" fmla="val -134593"/>
            </a:avLst>
          </a:prstGeom>
          <a:solidFill>
            <a:srgbClr val="FFFF99"/>
          </a:solidFill>
          <a:ln w="12700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眼睛耳朵和嘴巴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 devices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59" name="Oval 51"/>
          <p:cNvSpPr>
            <a:spLocks noChangeArrowheads="1"/>
          </p:cNvSpPr>
          <p:nvPr/>
        </p:nvSpPr>
        <p:spPr bwMode="auto">
          <a:xfrm>
            <a:off x="1423988" y="2478088"/>
            <a:ext cx="2381250" cy="19589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849313" y="1484313"/>
            <a:ext cx="5543550" cy="1008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7" rIns="92075" bIns="46037"/>
          <a:lstStyle/>
          <a:p>
            <a:pPr marL="374650" marR="0" lvl="0" indent="-37465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charset="2"/>
              <a:buChar char="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Where to put data in computer?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849313" y="1844675"/>
            <a:ext cx="5543550" cy="1008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7" rIns="92075" bIns="46037"/>
          <a:lstStyle/>
          <a:p>
            <a:pPr marL="374650" marR="0" lvl="0" indent="-37465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charset="2"/>
              <a:buChar char="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How to input or output data?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0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0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52" grpId="0" animBg="1"/>
      <p:bldP spid="110653" grpId="0" animBg="1"/>
      <p:bldP spid="110654" grpId="0" animBg="1"/>
      <p:bldP spid="6865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869950"/>
            <a:ext cx="9642475" cy="5988050"/>
          </a:xfrm>
        </p:spPr>
        <p:txBody>
          <a:bodyPr/>
          <a:lstStyle/>
          <a:p>
            <a:pPr algn="just" eaLnBrk="1" hangingPunct="1">
              <a:spcBef>
                <a:spcPts val="300"/>
              </a:spcBef>
            </a:pPr>
            <a:r>
              <a:rPr lang="zh-CN" altLang="en-US" sz="3000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文件顺序操作</a:t>
            </a:r>
            <a:endParaRPr lang="zh-CN" altLang="en-US" sz="3000" b="1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en-US" sz="3000">
                <a:latin typeface="华文仿宋" panose="02010600040101010101" pitchFamily="2" charset="-122"/>
                <a:ea typeface="华文仿宋" panose="02010600040101010101" pitchFamily="2" charset="-122"/>
              </a:rPr>
              <a:t>		对文件的操作（文件读写）必须按文件中字符的先后顺序进行，只能在操作了第 </a:t>
            </a:r>
            <a:r>
              <a:rPr lang="en-US" altLang="en-US" sz="3000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300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3000">
                <a:latin typeface="华文仿宋" panose="02010600040101010101" pitchFamily="2" charset="-122"/>
                <a:ea typeface="华文仿宋" panose="02010600040101010101" pitchFamily="2" charset="-122"/>
              </a:rPr>
              <a:t>个字符之后，才能操作第 </a:t>
            </a:r>
            <a:r>
              <a:rPr lang="en-US" altLang="zh-CN" sz="3000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en-US" sz="3000">
                <a:latin typeface="华文仿宋" panose="02010600040101010101" pitchFamily="2" charset="-122"/>
                <a:ea typeface="华文仿宋" panose="02010600040101010101" pitchFamily="2" charset="-122"/>
              </a:rPr>
              <a:t>+1</a:t>
            </a:r>
            <a:r>
              <a:rPr lang="en-US" altLang="zh-CN" sz="300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3000">
                <a:latin typeface="华文仿宋" panose="02010600040101010101" pitchFamily="2" charset="-122"/>
                <a:ea typeface="华文仿宋" panose="02010600040101010101" pitchFamily="2" charset="-122"/>
              </a:rPr>
              <a:t>个字符。</a:t>
            </a:r>
            <a:endParaRPr lang="zh-CN" altLang="en-US" sz="30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en-US" sz="3000">
                <a:latin typeface="华文仿宋" panose="02010600040101010101" pitchFamily="2" charset="-122"/>
                <a:ea typeface="华文仿宋" panose="02010600040101010101" pitchFamily="2" charset="-122"/>
              </a:rPr>
              <a:t>		在对文件操作时，文件的位置指针由系统自动向前（文件尾方向）移动。</a:t>
            </a:r>
            <a:endParaRPr lang="zh-CN" altLang="en-US" sz="30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zh-CN" altLang="en-US" sz="3000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进行顺序操作的函数</a:t>
            </a:r>
            <a:endParaRPr lang="zh-CN" altLang="en-US" sz="3000" b="1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en-US" sz="3000">
                <a:latin typeface="华文仿宋" panose="02010600040101010101" pitchFamily="2" charset="-122"/>
                <a:ea typeface="华文仿宋" panose="02010600040101010101" pitchFamily="2" charset="-122"/>
              </a:rPr>
              <a:t>　　字符输入</a:t>
            </a:r>
            <a:r>
              <a:rPr lang="en-US" altLang="zh-CN" sz="300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3000">
                <a:latin typeface="华文仿宋" panose="02010600040101010101" pitchFamily="2" charset="-122"/>
                <a:ea typeface="华文仿宋" panose="02010600040101010101" pitchFamily="2" charset="-122"/>
              </a:rPr>
              <a:t>输出函数      </a:t>
            </a:r>
            <a:r>
              <a:rPr lang="en-US" altLang="zh-CN" sz="3000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fgetc </a:t>
            </a:r>
            <a:r>
              <a:rPr lang="zh-CN" altLang="en-US" sz="3000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3000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fputc</a:t>
            </a:r>
            <a:endParaRPr lang="en-US" altLang="zh-CN" sz="3000">
              <a:solidFill>
                <a:schemeClr val="accent2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3000">
                <a:latin typeface="华文仿宋" panose="02010600040101010101" pitchFamily="2" charset="-122"/>
                <a:ea typeface="华文仿宋" panose="02010600040101010101" pitchFamily="2" charset="-122"/>
              </a:rPr>
              <a:t>　　</a:t>
            </a:r>
            <a:r>
              <a:rPr lang="zh-CN" altLang="en-US" sz="300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字符串</a:t>
            </a:r>
            <a:r>
              <a:rPr lang="zh-CN" altLang="en-US" sz="3000">
                <a:latin typeface="华文仿宋" panose="02010600040101010101" pitchFamily="2" charset="-122"/>
                <a:ea typeface="华文仿宋" panose="02010600040101010101" pitchFamily="2" charset="-122"/>
              </a:rPr>
              <a:t>输入</a:t>
            </a:r>
            <a:r>
              <a:rPr lang="en-US" altLang="zh-CN" sz="300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3000">
                <a:latin typeface="华文仿宋" panose="02010600040101010101" pitchFamily="2" charset="-122"/>
                <a:ea typeface="华文仿宋" panose="02010600040101010101" pitchFamily="2" charset="-122"/>
              </a:rPr>
              <a:t>输出函数  </a:t>
            </a:r>
            <a:r>
              <a:rPr lang="en-US" altLang="zh-CN" sz="3000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fgets </a:t>
            </a:r>
            <a:r>
              <a:rPr lang="zh-CN" altLang="en-US" sz="3000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3000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fputs</a:t>
            </a:r>
            <a:endParaRPr lang="en-US" altLang="zh-CN" sz="3000">
              <a:solidFill>
                <a:schemeClr val="accent2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3000">
                <a:latin typeface="华文仿宋" panose="02010600040101010101" pitchFamily="2" charset="-122"/>
                <a:ea typeface="华文仿宋" panose="02010600040101010101" pitchFamily="2" charset="-122"/>
              </a:rPr>
              <a:t>　　</a:t>
            </a:r>
            <a:r>
              <a:rPr lang="zh-CN" altLang="en-US" sz="3000">
                <a:latin typeface="华文仿宋" panose="02010600040101010101" pitchFamily="2" charset="-122"/>
                <a:ea typeface="华文仿宋" panose="02010600040101010101" pitchFamily="2" charset="-122"/>
              </a:rPr>
              <a:t>格式化输入</a:t>
            </a:r>
            <a:r>
              <a:rPr lang="en-US" altLang="zh-CN" sz="300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3000">
                <a:latin typeface="华文仿宋" panose="02010600040101010101" pitchFamily="2" charset="-122"/>
                <a:ea typeface="华文仿宋" panose="02010600040101010101" pitchFamily="2" charset="-122"/>
              </a:rPr>
              <a:t>输出函数  </a:t>
            </a:r>
            <a:r>
              <a:rPr lang="en-US" altLang="zh-CN" sz="3000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fscanf fprintf</a:t>
            </a:r>
            <a:endParaRPr lang="en-US" altLang="zh-CN" sz="3000">
              <a:solidFill>
                <a:schemeClr val="accent2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3000">
                <a:latin typeface="华文仿宋" panose="02010600040101010101" pitchFamily="2" charset="-122"/>
                <a:ea typeface="华文仿宋" panose="02010600040101010101" pitchFamily="2" charset="-122"/>
              </a:rPr>
              <a:t>　　</a:t>
            </a:r>
            <a:r>
              <a:rPr lang="zh-CN" altLang="en-US" sz="3000">
                <a:latin typeface="华文仿宋" panose="02010600040101010101" pitchFamily="2" charset="-122"/>
                <a:ea typeface="华文仿宋" panose="02010600040101010101" pitchFamily="2" charset="-122"/>
              </a:rPr>
              <a:t>数据块输入</a:t>
            </a:r>
            <a:r>
              <a:rPr lang="en-US" altLang="zh-CN" sz="300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3000">
                <a:latin typeface="华文仿宋" panose="02010600040101010101" pitchFamily="2" charset="-122"/>
                <a:ea typeface="华文仿宋" panose="02010600040101010101" pitchFamily="2" charset="-122"/>
              </a:rPr>
              <a:t>输出函数  </a:t>
            </a:r>
            <a:r>
              <a:rPr lang="en-US" altLang="zh-CN" sz="3000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fread  fwrite</a:t>
            </a:r>
            <a:endParaRPr lang="zh-CN" altLang="en-US" sz="3000">
              <a:solidFill>
                <a:schemeClr val="accent2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10.3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文件顺序读写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95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"/>
                                        <p:tgtEl>
                                          <p:spTgt spid="95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95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"/>
                                        <p:tgtEl>
                                          <p:spTgt spid="95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1" grpId="0" autoUpdateAnimBg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>
          <a:xfrm>
            <a:off x="655638" y="969963"/>
            <a:ext cx="9104312" cy="461168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Monotype Sorts" charset="2"/>
              <a:buChar char=""/>
            </a:pPr>
            <a:r>
              <a:rPr lang="zh-CN" altLang="en-US">
                <a:solidFill>
                  <a:srgbClr val="00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字符读写</a:t>
            </a:r>
            <a:endParaRPr lang="zh-CN" altLang="en-US">
              <a:solidFill>
                <a:srgbClr val="000066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buFont typeface="Monotype Sorts" charset="2"/>
              <a:buChar char=""/>
            </a:pP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 fgetc(FILE *fp);</a:t>
            </a:r>
            <a:endParaRPr lang="en-US" altLang="zh-CN" sz="2400" b="1">
              <a:solidFill>
                <a:srgbClr val="000000"/>
              </a:solidFill>
              <a:latin typeface="Courier New" panose="02070309020205020404" pitchFamily="49" charset="0"/>
              <a:ea typeface="华文仿宋" panose="02010600040101010101" pitchFamily="2" charset="-122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从</a:t>
            </a:r>
            <a:r>
              <a:rPr lang="en-US" altLang="zh-CN" b="1">
                <a:latin typeface="Courier New" panose="02070309020205020404" pitchFamily="49" charset="0"/>
                <a:ea typeface="华文仿宋" panose="02010600040101010101" pitchFamily="2" charset="-122"/>
              </a:rPr>
              <a:t>fp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读出一个字符，将</a:t>
            </a:r>
            <a:r>
              <a:rPr lang="zh-CN" altLang="en-US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位置指针指向下一个字符</a:t>
            </a:r>
            <a:endParaRPr lang="zh-CN" altLang="en-US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若读成功，则返回该字符，若读到文件尾，则返回</a:t>
            </a:r>
            <a:r>
              <a:rPr lang="en-US" altLang="zh-CN" b="1">
                <a:latin typeface="Courier New" panose="02070309020205020404" pitchFamily="49" charset="0"/>
                <a:ea typeface="华文仿宋" panose="02010600040101010101" pitchFamily="2" charset="-122"/>
              </a:rPr>
              <a:t>EOF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 ( </a:t>
            </a:r>
            <a:r>
              <a:rPr lang="en-US" altLang="zh-CN" b="1">
                <a:latin typeface="Courier New" panose="02070309020205020404" pitchFamily="49" charset="0"/>
                <a:ea typeface="华文仿宋" panose="02010600040101010101" pitchFamily="2" charset="-122"/>
              </a:rPr>
              <a:t>EOF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是一个符号常量，在</a:t>
            </a:r>
            <a:r>
              <a:rPr lang="en-US" altLang="zh-CN" b="1">
                <a:latin typeface="Courier New" panose="02070309020205020404" pitchFamily="49" charset="0"/>
                <a:ea typeface="华文仿宋" panose="02010600040101010101" pitchFamily="2" charset="-122"/>
              </a:rPr>
              <a:t>stdio.h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中定义为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-1 )</a:t>
            </a: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buFont typeface="Monotype Sorts" charset="2"/>
              <a:buChar char=""/>
            </a:pP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  <a:ea typeface="华文仿宋" panose="02010600040101010101" pitchFamily="2" charset="-122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  <a:ea typeface="华文仿宋" panose="02010600040101010101" pitchFamily="2" charset="-122"/>
              </a:rPr>
              <a:t> fputc(</a:t>
            </a: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  <a:ea typeface="华文仿宋" panose="02010600040101010101" pitchFamily="2" charset="-122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  <a:ea typeface="华文仿宋" panose="02010600040101010101" pitchFamily="2" charset="-122"/>
              </a:rPr>
              <a:t> c, FILE *fp);</a:t>
            </a:r>
            <a:endParaRPr lang="en-US" altLang="zh-CN" sz="2400" b="1">
              <a:solidFill>
                <a:srgbClr val="000000"/>
              </a:solidFill>
              <a:latin typeface="Courier New" panose="02070309020205020404" pitchFamily="49" charset="0"/>
              <a:ea typeface="华文仿宋" panose="0201060004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将一个字符输出到指定文件中。即将字符变量 </a:t>
            </a:r>
            <a:r>
              <a:rPr lang="en-US" altLang="zh-CN" b="1">
                <a:latin typeface="Courier New" panose="02070309020205020404" pitchFamily="49" charset="0"/>
                <a:ea typeface="华文仿宋" panose="02010600040101010101" pitchFamily="2" charset="-122"/>
              </a:rPr>
              <a:t>c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中的字符输出</a:t>
            </a:r>
            <a:r>
              <a:rPr lang="zh-CN" altLang="en-US">
                <a:latin typeface="Courier New" panose="02070309020205020404" pitchFamily="49" charset="0"/>
                <a:ea typeface="华文仿宋" panose="02010600040101010101" pitchFamily="2" charset="-122"/>
              </a:rPr>
              <a:t>到</a:t>
            </a:r>
            <a:r>
              <a:rPr lang="zh-CN" altLang="en-US" b="1">
                <a:latin typeface="Courier New" panose="02070309020205020404" pitchFamily="49" charset="0"/>
                <a:ea typeface="华文仿宋" panose="02010600040101010101" pitchFamily="2" charset="-122"/>
              </a:rPr>
              <a:t> </a:t>
            </a:r>
            <a:r>
              <a:rPr lang="en-US" altLang="zh-CN" b="1">
                <a:latin typeface="Courier New" panose="02070309020205020404" pitchFamily="49" charset="0"/>
                <a:ea typeface="华文仿宋" panose="02010600040101010101" pitchFamily="2" charset="-122"/>
              </a:rPr>
              <a:t>fp 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所指向的文件。</a:t>
            </a:r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若写入错误，则返回</a:t>
            </a:r>
            <a:r>
              <a:rPr lang="en-US" altLang="zh-CN" b="1">
                <a:latin typeface="Courier New" panose="02070309020205020404" pitchFamily="49" charset="0"/>
                <a:ea typeface="华文仿宋" panose="02010600040101010101" pitchFamily="2" charset="-122"/>
              </a:rPr>
              <a:t>EOF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，否则返回</a:t>
            </a:r>
            <a:r>
              <a:rPr lang="en-US" altLang="zh-CN" b="1">
                <a:latin typeface="Courier New" panose="02070309020205020404" pitchFamily="49" charset="0"/>
                <a:ea typeface="华文仿宋" panose="02010600040101010101" pitchFamily="2" charset="-122"/>
              </a:rPr>
              <a:t>c</a:t>
            </a:r>
            <a:endParaRPr lang="en-US" altLang="zh-CN" b="1">
              <a:latin typeface="Courier New" panose="02070309020205020404" pitchFamily="49" charset="0"/>
              <a:ea typeface="华文仿宋" panose="02010600040101010101" pitchFamily="2" charset="-122"/>
            </a:endParaRPr>
          </a:p>
          <a:p>
            <a:pPr eaLnBrk="1" hangingPunct="1">
              <a:buFont typeface="Monotype Sorts" charset="2"/>
              <a:buNone/>
            </a:pPr>
            <a:endParaRPr lang="en-US" altLang="zh-CN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03200"/>
            <a:ext cx="8915400" cy="7318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i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按字符读写文件 </a:t>
            </a:r>
            <a:endParaRPr lang="zh-CN" altLang="en-US" b="1" i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8288" y="1152525"/>
            <a:ext cx="9410700" cy="5176838"/>
          </a:xfrm>
        </p:spPr>
        <p:txBody>
          <a:bodyPr/>
          <a:lstStyle/>
          <a:p>
            <a:pPr algn="just" eaLnBrk="1" hangingPunct="1"/>
            <a:r>
              <a:rPr lang="zh-CN" altLang="en-US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字符输入函数：</a:t>
            </a:r>
            <a:endParaRPr lang="zh-CN" altLang="en-US" b="1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		</a:t>
            </a:r>
            <a:r>
              <a:rPr lang="en-US" altLang="en-US" sz="2800" b="1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c = </a:t>
            </a:r>
            <a:r>
              <a:rPr lang="en-US" altLang="en-US" sz="2800" b="1">
                <a:solidFill>
                  <a:srgbClr val="FF0000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fgetc</a:t>
            </a:r>
            <a:r>
              <a:rPr lang="en-US" altLang="en-US" sz="2800" b="1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(fp);  </a:t>
            </a:r>
            <a:r>
              <a:rPr lang="en-US" altLang="en-US" sz="2800" b="1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/*fp</a:t>
            </a:r>
            <a:r>
              <a:rPr lang="zh-CN" altLang="zh-CN" sz="2800" b="1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为</a:t>
            </a:r>
            <a:r>
              <a:rPr lang="zh-CN" altLang="en-US" sz="2800" b="1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已经打开的文件指针</a:t>
            </a:r>
            <a:r>
              <a:rPr lang="en-US" altLang="zh-CN" sz="2800" b="1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*/</a:t>
            </a:r>
            <a:endParaRPr lang="zh-CN" altLang="en-US" sz="2800" b="1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	具体的：</a:t>
            </a:r>
            <a:endParaRPr lang="zh-CN" altLang="en-US" sz="2800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从指定文件中读入一个字符。即：从 </a:t>
            </a:r>
            <a:r>
              <a:rPr lang="en-US" altLang="zh-CN" sz="2800" b="1">
                <a:latin typeface="Courier New" panose="02070309020205020404" pitchFamily="49" charset="0"/>
                <a:ea typeface="华文仿宋" panose="02010600040101010101" pitchFamily="2" charset="-122"/>
              </a:rPr>
              <a:t>fp</a:t>
            </a:r>
            <a:r>
              <a:rPr lang="en-US" altLang="zh-CN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所指向的文件（该文件必须是以读或读写方式打开）中读取一个字符返回，存入变量 </a:t>
            </a:r>
            <a:r>
              <a:rPr lang="en-US" altLang="zh-CN" sz="2800" b="1">
                <a:latin typeface="Courier New" panose="02070309020205020404" pitchFamily="49" charset="0"/>
                <a:ea typeface="华文仿宋" panose="02010600040101010101" pitchFamily="2" charset="-122"/>
              </a:rPr>
              <a:t>c</a:t>
            </a:r>
            <a:r>
              <a:rPr lang="en-US" altLang="zh-CN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800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若读取字符时文件已经结束或出错：对</a:t>
            </a:r>
            <a:r>
              <a:rPr lang="en-US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ASCII</a:t>
            </a: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文件，文件结束时，返回</a:t>
            </a:r>
            <a:r>
              <a:rPr lang="zh-CN" altLang="en-US" sz="2800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文件结束标记 </a:t>
            </a:r>
            <a:r>
              <a:rPr lang="en-US" altLang="zh-CN" sz="2800" b="1">
                <a:solidFill>
                  <a:srgbClr val="FF0000"/>
                </a:solidFill>
                <a:latin typeface="Courier New" panose="02070309020205020404" pitchFamily="49" charset="0"/>
                <a:ea typeface="华文仿宋" panose="02010600040101010101" pitchFamily="2" charset="-122"/>
              </a:rPr>
              <a:t>EOF</a:t>
            </a:r>
            <a:r>
              <a:rPr lang="en-US" altLang="zh-CN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（-1）。</a:t>
            </a: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对二进制文件，要使用 </a:t>
            </a:r>
            <a:r>
              <a:rPr lang="en-US" altLang="en-US" sz="2800" b="1">
                <a:solidFill>
                  <a:srgbClr val="FF0000"/>
                </a:solidFill>
                <a:latin typeface="Courier New" panose="02070309020205020404" pitchFamily="49" charset="0"/>
                <a:ea typeface="华文仿宋" panose="02010600040101010101" pitchFamily="2" charset="-122"/>
              </a:rPr>
              <a:t>feof</a:t>
            </a:r>
            <a:r>
              <a:rPr lang="en-US" altLang="zh-CN" sz="2800" b="1">
                <a:solidFill>
                  <a:srgbClr val="FF0000"/>
                </a:solidFill>
                <a:latin typeface="Courier New" panose="02070309020205020404" pitchFamily="49" charset="0"/>
                <a:ea typeface="华文仿宋" panose="02010600040101010101" pitchFamily="2" charset="-122"/>
              </a:rPr>
              <a:t> </a:t>
            </a: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函数来判断文件是否结束。</a:t>
            </a:r>
            <a:endParaRPr lang="zh-CN" altLang="en-US" sz="2800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10.3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文件顺序读写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fgetc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fputc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autoUpdateAnimBg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8450" y="850900"/>
            <a:ext cx="9607550" cy="5915025"/>
          </a:xfrm>
        </p:spPr>
        <p:txBody>
          <a:bodyPr/>
          <a:lstStyle/>
          <a:p>
            <a:pPr algn="just" eaLnBrk="1" hangingPunct="1">
              <a:spcBef>
                <a:spcPct val="15000"/>
              </a:spcBef>
            </a:pPr>
            <a:r>
              <a:rPr lang="zh-CN" altLang="en-US" sz="26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例</a:t>
            </a:r>
            <a:r>
              <a:rPr lang="en-US" altLang="zh-CN" sz="26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zh-CN" altLang="en-US" sz="26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显示一个文本文件的内容。</a:t>
            </a:r>
            <a:endParaRPr lang="zh-CN" altLang="en-US" sz="26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2600" b="1">
                <a:latin typeface="Courier New" panose="02070309020205020404" pitchFamily="49" charset="0"/>
                <a:cs typeface="Courier New" panose="02070309020205020404" pitchFamily="49" charset="0"/>
              </a:rPr>
              <a:t>include &lt;stdio.h&gt;</a:t>
            </a:r>
            <a:endParaRPr lang="zh-CN" altLang="zh-CN" sz="2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1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zh-CN" altLang="zh-CN" sz="2600" b="1">
                <a:latin typeface="Courier New" panose="02070309020205020404" pitchFamily="49" charset="0"/>
                <a:cs typeface="Courier New" panose="02070309020205020404" pitchFamily="49" charset="0"/>
              </a:rPr>
              <a:t>main( )</a:t>
            </a:r>
            <a:endParaRPr lang="zh-CN" altLang="zh-CN" sz="2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600" b="1">
                <a:latin typeface="Courier New" panose="02070309020205020404" pitchFamily="49" charset="0"/>
                <a:cs typeface="Courier New" panose="02070309020205020404" pitchFamily="49" charset="0"/>
              </a:rPr>
              <a:t>{ FILE *</a:t>
            </a:r>
            <a:r>
              <a:rPr lang="zh-CN" alt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zh-CN" altLang="zh-CN" sz="2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zh-CN" sz="2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600" b="1">
                <a:latin typeface="Courier New" panose="02070309020205020404" pitchFamily="49" charset="0"/>
                <a:cs typeface="Courier New" panose="02070309020205020404" pitchFamily="49" charset="0"/>
              </a:rPr>
              <a:t>  char filename[20], ch;</a:t>
            </a:r>
            <a:endParaRPr lang="zh-CN" altLang="zh-CN" sz="2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600" b="1">
                <a:latin typeface="Courier New" panose="02070309020205020404" pitchFamily="49" charset="0"/>
                <a:cs typeface="Courier New" panose="02070309020205020404" pitchFamily="49" charset="0"/>
              </a:rPr>
              <a:t>  printf("Enter filename:");</a:t>
            </a:r>
            <a:endParaRPr lang="zh-CN" altLang="zh-CN" sz="2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600" b="1">
                <a:latin typeface="Courier New" panose="02070309020205020404" pitchFamily="49" charset="0"/>
                <a:cs typeface="Courier New" panose="02070309020205020404" pitchFamily="49" charset="0"/>
              </a:rPr>
              <a:t>  scanf(“%s”,</a:t>
            </a:r>
            <a:r>
              <a:rPr lang="en-US" altLang="zh-CN" sz="2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600" b="1">
                <a:latin typeface="Courier New" panose="02070309020205020404" pitchFamily="49" charset="0"/>
                <a:cs typeface="Courier New" panose="02070309020205020404" pitchFamily="49" charset="0"/>
              </a:rPr>
              <a:t>filename);       </a:t>
            </a:r>
            <a:r>
              <a:rPr lang="zh-CN" altLang="zh-CN" sz="26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6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CN" altLang="zh-CN" sz="26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输入文件名</a:t>
            </a:r>
            <a:r>
              <a:rPr lang="zh-CN" altLang="en-US" sz="26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6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zh-CN" altLang="zh-CN" sz="26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600" b="1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altLang="zh-CN" sz="2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6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zh-CN" sz="2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fp=fopen(filename,"r")</a:t>
            </a:r>
            <a:r>
              <a:rPr lang="zh-CN" altLang="zh-CN" sz="26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zh-CN" sz="2600" b="1">
                <a:latin typeface="Courier New" panose="02070309020205020404" pitchFamily="49" charset="0"/>
                <a:cs typeface="Courier New" panose="02070309020205020404" pitchFamily="49" charset="0"/>
              </a:rPr>
              <a:t>==NULL</a:t>
            </a:r>
            <a:r>
              <a:rPr lang="en-US" altLang="zh-CN" sz="2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6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zh-CN" sz="26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6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CN" altLang="zh-CN" sz="26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打开</a:t>
            </a:r>
            <a:r>
              <a:rPr lang="zh-CN" altLang="en-US" sz="26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CN" altLang="zh-CN" sz="26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6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zh-CN" altLang="zh-CN" sz="26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600" b="1">
                <a:latin typeface="Courier New" panose="02070309020205020404" pitchFamily="49" charset="0"/>
                <a:cs typeface="Courier New" panose="02070309020205020404" pitchFamily="49" charset="0"/>
              </a:rPr>
              <a:t>  {	printf("file open error.\n");</a:t>
            </a:r>
            <a:r>
              <a:rPr lang="en-US" altLang="zh-CN" sz="2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26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6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CN" altLang="zh-CN" sz="26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出错处理</a:t>
            </a:r>
            <a:r>
              <a:rPr lang="zh-CN" altLang="en-US" sz="26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CN" altLang="zh-CN" sz="26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6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zh-CN" altLang="zh-CN" sz="26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600" b="1">
                <a:latin typeface="Courier New" panose="02070309020205020404" pitchFamily="49" charset="0"/>
                <a:cs typeface="Courier New" panose="02070309020205020404" pitchFamily="49" charset="0"/>
              </a:rPr>
              <a:t>	   exit(0);</a:t>
            </a:r>
            <a:endParaRPr lang="zh-CN" altLang="zh-CN" sz="2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6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zh-CN" altLang="zh-CN" sz="2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600" b="1">
                <a:latin typeface="Courier New" panose="02070309020205020404" pitchFamily="49" charset="0"/>
                <a:cs typeface="Courier New" panose="02070309020205020404" pitchFamily="49" charset="0"/>
              </a:rPr>
              <a:t>  while ( ( </a:t>
            </a:r>
            <a:r>
              <a:rPr lang="zh-CN" altLang="zh-CN" sz="2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 = fgetc(fp)</a:t>
            </a:r>
            <a:r>
              <a:rPr lang="zh-CN" altLang="zh-CN" sz="2600" b="1">
                <a:latin typeface="Courier New" panose="02070309020205020404" pitchFamily="49" charset="0"/>
                <a:cs typeface="Courier New" panose="02070309020205020404" pitchFamily="49" charset="0"/>
              </a:rPr>
              <a:t> )!=EOF</a:t>
            </a:r>
            <a:r>
              <a:rPr lang="en-US" altLang="zh-CN" sz="2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6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zh-CN" sz="26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6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CN" altLang="zh-CN" sz="26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读字符</a:t>
            </a:r>
            <a:r>
              <a:rPr lang="zh-CN" altLang="en-US" sz="26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CN" altLang="zh-CN" sz="26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6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zh-CN" altLang="zh-CN" sz="26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600" b="1">
                <a:latin typeface="Courier New" panose="02070309020205020404" pitchFamily="49" charset="0"/>
                <a:cs typeface="Courier New" panose="02070309020205020404" pitchFamily="49" charset="0"/>
              </a:rPr>
              <a:t>     putchar(</a:t>
            </a:r>
            <a:r>
              <a:rPr lang="en-US" altLang="zh-CN" sz="2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2600" b="1">
                <a:solidFill>
                  <a:srgbClr val="66FF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zh-CN" sz="2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26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zh-CN" altLang="zh-CN" sz="2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600" b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altLang="zh-CN" sz="2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600" b="1">
                <a:latin typeface="Courier New" panose="02070309020205020404" pitchFamily="49" charset="0"/>
                <a:cs typeface="Courier New" panose="02070309020205020404" pitchFamily="49" charset="0"/>
              </a:rPr>
              <a:t>);      </a:t>
            </a:r>
            <a:r>
              <a:rPr lang="en-US" altLang="zh-CN" sz="2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zh-CN" altLang="zh-CN" sz="26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6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CN" altLang="zh-CN" sz="26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关闭文件</a:t>
            </a:r>
            <a:r>
              <a:rPr lang="zh-CN" altLang="en-US" sz="26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CN" altLang="zh-CN" sz="26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6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zh-CN" altLang="zh-CN" sz="26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10.3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文件顺序读写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fgetc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fputc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6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6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6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63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6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6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63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63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63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63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635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58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8125" y="768350"/>
            <a:ext cx="9667875" cy="582295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zh-CN" altLang="en-US" sz="2800">
                <a:solidFill>
                  <a:srgbClr val="FF0000"/>
                </a:solidFill>
              </a:rPr>
              <a:t>例</a:t>
            </a:r>
            <a:r>
              <a:rPr lang="en-US" altLang="zh-CN" sz="2800">
                <a:solidFill>
                  <a:srgbClr val="FF0000"/>
                </a:solidFill>
              </a:rPr>
              <a:t>：</a:t>
            </a:r>
            <a:r>
              <a:rPr lang="zh-CN" altLang="en-US" sz="2800">
                <a:solidFill>
                  <a:srgbClr val="FF0000"/>
                </a:solidFill>
              </a:rPr>
              <a:t>使用标准输出文件显示文本文件的内容。</a:t>
            </a:r>
            <a:endParaRPr lang="zh-CN" altLang="en-US" sz="2800">
              <a:solidFill>
                <a:srgbClr val="FF0000"/>
              </a:solidFill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Consolas" panose="020B0609020204030204" pitchFamily="49" charset="0"/>
              </a:rPr>
              <a:t>#</a:t>
            </a:r>
            <a:r>
              <a:rPr lang="zh-CN" altLang="zh-CN" sz="2400">
                <a:latin typeface="Consolas" panose="020B0609020204030204" pitchFamily="49" charset="0"/>
              </a:rPr>
              <a:t>include &lt;stdio.h&gt;</a:t>
            </a:r>
            <a:endParaRPr lang="zh-CN" altLang="zh-CN" sz="240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Consolas" panose="020B0609020204030204" pitchFamily="49" charset="0"/>
              </a:rPr>
              <a:t>int </a:t>
            </a:r>
            <a:r>
              <a:rPr lang="zh-CN" altLang="zh-CN" sz="2400">
                <a:latin typeface="Consolas" panose="020B0609020204030204" pitchFamily="49" charset="0"/>
              </a:rPr>
              <a:t>main( )</a:t>
            </a:r>
            <a:endParaRPr lang="zh-CN" altLang="zh-CN" sz="240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400">
                <a:latin typeface="Consolas" panose="020B0609020204030204" pitchFamily="49" charset="0"/>
              </a:rPr>
              <a:t>{ FILE *</a:t>
            </a:r>
            <a:r>
              <a:rPr lang="zh-CN" altLang="en-US" sz="2400">
                <a:latin typeface="Consolas" panose="020B0609020204030204" pitchFamily="49" charset="0"/>
              </a:rPr>
              <a:t> </a:t>
            </a:r>
            <a:r>
              <a:rPr lang="zh-CN" altLang="zh-CN" sz="2400">
                <a:solidFill>
                  <a:srgbClr val="FF0000"/>
                </a:solidFill>
                <a:latin typeface="Consolas" panose="020B0609020204030204" pitchFamily="49" charset="0"/>
              </a:rPr>
              <a:t>fp</a:t>
            </a:r>
            <a:r>
              <a:rPr lang="zh-CN" altLang="zh-CN" sz="2400">
                <a:latin typeface="Consolas" panose="020B0609020204030204" pitchFamily="49" charset="0"/>
              </a:rPr>
              <a:t>;</a:t>
            </a:r>
            <a:endParaRPr lang="zh-CN" altLang="zh-CN" sz="240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400">
                <a:latin typeface="Consolas" panose="020B0609020204030204" pitchFamily="49" charset="0"/>
              </a:rPr>
              <a:t>  char filename[20], ch;</a:t>
            </a:r>
            <a:endParaRPr lang="zh-CN" altLang="zh-CN" sz="240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400">
                <a:latin typeface="Consolas" panose="020B0609020204030204" pitchFamily="49" charset="0"/>
              </a:rPr>
              <a:t>  printf("Enter filename:");</a:t>
            </a:r>
            <a:endParaRPr lang="zh-CN" altLang="zh-CN" sz="240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400">
                <a:latin typeface="Consolas" panose="020B0609020204030204" pitchFamily="49" charset="0"/>
              </a:rPr>
              <a:t>  scanf("%s",</a:t>
            </a:r>
            <a:r>
              <a:rPr lang="en-US" altLang="zh-CN" sz="2400">
                <a:latin typeface="Consolas" panose="020B0609020204030204" pitchFamily="49" charset="0"/>
              </a:rPr>
              <a:t> </a:t>
            </a:r>
            <a:r>
              <a:rPr lang="zh-CN" altLang="zh-CN" sz="2400">
                <a:latin typeface="Consolas" panose="020B0609020204030204" pitchFamily="49" charset="0"/>
              </a:rPr>
              <a:t>filename);  </a:t>
            </a:r>
            <a:r>
              <a:rPr lang="en-US" altLang="zh-CN" sz="2400">
                <a:latin typeface="Consolas" panose="020B0609020204030204" pitchFamily="49" charset="0"/>
              </a:rPr>
              <a:t> </a:t>
            </a:r>
            <a:r>
              <a:rPr lang="zh-CN" altLang="zh-CN" sz="2400">
                <a:latin typeface="Consolas" panose="020B0609020204030204" pitchFamily="49" charset="0"/>
              </a:rPr>
              <a:t>          </a:t>
            </a:r>
            <a:r>
              <a:rPr lang="zh-CN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CN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输入文件名</a:t>
            </a:r>
            <a:r>
              <a:rPr lang="zh-CN" alt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zh-CN" altLang="zh-CN" sz="24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zh-CN" sz="2400">
                <a:latin typeface="Consolas" panose="020B0609020204030204" pitchFamily="49" charset="0"/>
              </a:rPr>
              <a:t>  if( </a:t>
            </a:r>
            <a:r>
              <a:rPr lang="zh-CN" altLang="zh-CN" sz="2400">
                <a:solidFill>
                  <a:srgbClr val="FF0000"/>
                </a:solidFill>
                <a:latin typeface="Consolas" panose="020B0609020204030204" pitchFamily="49" charset="0"/>
              </a:rPr>
              <a:t>(fp = fopen (filename,"r"))==NULL</a:t>
            </a:r>
            <a:r>
              <a:rPr lang="en-US" altLang="zh-CN" sz="24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400">
                <a:latin typeface="Consolas" panose="020B0609020204030204" pitchFamily="49" charset="0"/>
              </a:rPr>
              <a:t>) </a:t>
            </a:r>
            <a:r>
              <a:rPr lang="zh-CN" altLang="zh-CN" sz="2400" b="1">
                <a:solidFill>
                  <a:srgbClr val="00B050"/>
                </a:solidFill>
                <a:latin typeface="Courier New" panose="02070309020205020404" pitchFamily="49" charset="0"/>
              </a:rPr>
              <a:t>/</a:t>
            </a:r>
            <a:r>
              <a:rPr lang="zh-CN" altLang="en-US" sz="2400" b="1">
                <a:solidFill>
                  <a:srgbClr val="00B050"/>
                </a:solidFill>
                <a:latin typeface="Courier New" panose="02070309020205020404" pitchFamily="49" charset="0"/>
              </a:rPr>
              <a:t>*</a:t>
            </a:r>
            <a:r>
              <a:rPr lang="zh-CN" altLang="zh-CN" sz="2400" b="1">
                <a:solidFill>
                  <a:srgbClr val="00B050"/>
                </a:solidFill>
                <a:latin typeface="Courier New" panose="02070309020205020404" pitchFamily="49" charset="0"/>
              </a:rPr>
              <a:t> 打开文件</a:t>
            </a:r>
            <a:r>
              <a:rPr lang="zh-CN" altLang="en-US" sz="2400" b="1">
                <a:solidFill>
                  <a:srgbClr val="00B05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2400" b="1">
                <a:solidFill>
                  <a:srgbClr val="00B050"/>
                </a:solidFill>
                <a:latin typeface="Courier New" panose="02070309020205020404" pitchFamily="49" charset="0"/>
              </a:rPr>
              <a:t>/</a:t>
            </a:r>
            <a:endParaRPr lang="zh-CN" altLang="zh-CN" sz="2400" b="1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400">
                <a:latin typeface="Consolas" panose="020B0609020204030204" pitchFamily="49" charset="0"/>
              </a:rPr>
              <a:t>  {	printf("file open error.\n"); </a:t>
            </a:r>
            <a:r>
              <a:rPr lang="en-US" altLang="zh-CN" sz="2400">
                <a:latin typeface="Consolas" panose="020B0609020204030204" pitchFamily="49" charset="0"/>
              </a:rPr>
              <a:t> </a:t>
            </a:r>
            <a:r>
              <a:rPr lang="zh-CN" altLang="zh-CN" sz="2400">
                <a:latin typeface="Consolas" panose="020B0609020204030204" pitchFamily="49" charset="0"/>
              </a:rPr>
              <a:t>    </a:t>
            </a:r>
            <a:r>
              <a:rPr lang="zh-CN" altLang="zh-CN" sz="2400" b="1">
                <a:solidFill>
                  <a:srgbClr val="00B050"/>
                </a:solidFill>
                <a:latin typeface="Courier New" panose="02070309020205020404" pitchFamily="49" charset="0"/>
              </a:rPr>
              <a:t>/</a:t>
            </a:r>
            <a:r>
              <a:rPr lang="zh-CN" altLang="en-US" sz="2400" b="1">
                <a:solidFill>
                  <a:srgbClr val="00B050"/>
                </a:solidFill>
                <a:latin typeface="Courier New" panose="02070309020205020404" pitchFamily="49" charset="0"/>
              </a:rPr>
              <a:t>*</a:t>
            </a:r>
            <a:r>
              <a:rPr lang="zh-CN" altLang="zh-CN" sz="2400" b="1">
                <a:solidFill>
                  <a:srgbClr val="00B050"/>
                </a:solidFill>
                <a:latin typeface="Courier New" panose="02070309020205020404" pitchFamily="49" charset="0"/>
              </a:rPr>
              <a:t>  出错处理</a:t>
            </a:r>
            <a:r>
              <a:rPr lang="zh-CN" altLang="en-US" sz="2400" b="1">
                <a:solidFill>
                  <a:srgbClr val="00B05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2400" b="1">
                <a:solidFill>
                  <a:srgbClr val="00B050"/>
                </a:solidFill>
                <a:latin typeface="Courier New" panose="02070309020205020404" pitchFamily="49" charset="0"/>
              </a:rPr>
              <a:t>/</a:t>
            </a:r>
            <a:endParaRPr lang="zh-CN" altLang="zh-CN" sz="2400" b="1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400">
                <a:latin typeface="Consolas" panose="020B0609020204030204" pitchFamily="49" charset="0"/>
              </a:rPr>
              <a:t>	    exit(0);</a:t>
            </a:r>
            <a:endParaRPr lang="zh-CN" altLang="zh-CN" sz="240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400">
                <a:latin typeface="Consolas" panose="020B0609020204030204" pitchFamily="49" charset="0"/>
              </a:rPr>
              <a:t>  }</a:t>
            </a:r>
            <a:endParaRPr lang="zh-CN" altLang="zh-CN" sz="240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zh-CN" sz="2400">
                <a:latin typeface="Consolas" panose="020B0609020204030204" pitchFamily="49" charset="0"/>
              </a:rPr>
              <a:t>  while (</a:t>
            </a:r>
            <a:r>
              <a:rPr lang="zh-CN" altLang="en-US" sz="2400">
                <a:latin typeface="Consolas" panose="020B0609020204030204" pitchFamily="49" charset="0"/>
              </a:rPr>
              <a:t> </a:t>
            </a:r>
            <a:r>
              <a:rPr lang="zh-CN" altLang="zh-CN" sz="2400">
                <a:solidFill>
                  <a:srgbClr val="FF0000"/>
                </a:solidFill>
                <a:latin typeface="Consolas" panose="020B0609020204030204" pitchFamily="49" charset="0"/>
              </a:rPr>
              <a:t>(ch=fgetc(fp) ) != EOF </a:t>
            </a:r>
            <a:r>
              <a:rPr lang="zh-CN" altLang="zh-CN" sz="2400">
                <a:latin typeface="Consolas" panose="020B0609020204030204" pitchFamily="49" charset="0"/>
              </a:rPr>
              <a:t>) </a:t>
            </a:r>
            <a:r>
              <a:rPr lang="zh-CN" altLang="zh-CN" sz="2400" b="1">
                <a:solidFill>
                  <a:srgbClr val="00B050"/>
                </a:solidFill>
                <a:latin typeface="Courier New" panose="02070309020205020404" pitchFamily="49" charset="0"/>
              </a:rPr>
              <a:t>/</a:t>
            </a:r>
            <a:r>
              <a:rPr lang="zh-CN" altLang="en-US" sz="2400" b="1">
                <a:solidFill>
                  <a:srgbClr val="00B050"/>
                </a:solidFill>
                <a:latin typeface="Courier New" panose="02070309020205020404" pitchFamily="49" charset="0"/>
              </a:rPr>
              <a:t>*</a:t>
            </a:r>
            <a:r>
              <a:rPr lang="zh-CN" altLang="zh-CN" sz="2400" b="1">
                <a:solidFill>
                  <a:srgbClr val="00B050"/>
                </a:solidFill>
                <a:latin typeface="Courier New" panose="02070309020205020404" pitchFamily="49" charset="0"/>
              </a:rPr>
              <a:t> 从文件中读取字符</a:t>
            </a:r>
            <a:r>
              <a:rPr lang="zh-CN" altLang="en-US" sz="2400" b="1">
                <a:solidFill>
                  <a:srgbClr val="00B05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2400" b="1">
                <a:solidFill>
                  <a:srgbClr val="00B050"/>
                </a:solidFill>
                <a:latin typeface="Courier New" panose="02070309020205020404" pitchFamily="49" charset="0"/>
              </a:rPr>
              <a:t>/</a:t>
            </a:r>
            <a:endParaRPr lang="zh-CN" altLang="zh-CN" sz="2400" b="1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400">
                <a:latin typeface="Consolas" panose="020B0609020204030204" pitchFamily="49" charset="0"/>
              </a:rPr>
              <a:t>    </a:t>
            </a:r>
            <a:r>
              <a:rPr lang="zh-CN" altLang="zh-CN" sz="24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zh-CN" altLang="zh-CN" sz="2400">
                <a:solidFill>
                  <a:srgbClr val="FF0000"/>
                </a:solidFill>
                <a:latin typeface="Consolas" panose="020B0609020204030204" pitchFamily="49" charset="0"/>
              </a:rPr>
              <a:t>putc</a:t>
            </a:r>
            <a:r>
              <a:rPr lang="zh-CN" altLang="zh-CN" sz="2400">
                <a:latin typeface="Consolas" panose="020B0609020204030204" pitchFamily="49" charset="0"/>
              </a:rPr>
              <a:t>(</a:t>
            </a:r>
            <a:r>
              <a:rPr lang="zh-CN" altLang="zh-CN" sz="2400">
                <a:solidFill>
                  <a:srgbClr val="FF0000"/>
                </a:solidFill>
                <a:latin typeface="Consolas" panose="020B0609020204030204" pitchFamily="49" charset="0"/>
              </a:rPr>
              <a:t>ch</a:t>
            </a:r>
            <a:r>
              <a:rPr lang="zh-CN" altLang="zh-CN" sz="2400">
                <a:latin typeface="Consolas" panose="020B0609020204030204" pitchFamily="49" charset="0"/>
              </a:rPr>
              <a:t>,stdout); </a:t>
            </a:r>
            <a:r>
              <a:rPr lang="zh-CN" altLang="zh-CN" sz="2400" b="1">
                <a:solidFill>
                  <a:srgbClr val="00B050"/>
                </a:solidFill>
                <a:latin typeface="Courier New" panose="02070309020205020404" pitchFamily="49" charset="0"/>
              </a:rPr>
              <a:t>/</a:t>
            </a:r>
            <a:r>
              <a:rPr lang="zh-CN" altLang="en-US" sz="2400" b="1">
                <a:solidFill>
                  <a:srgbClr val="00B050"/>
                </a:solidFill>
                <a:latin typeface="Courier New" panose="02070309020205020404" pitchFamily="49" charset="0"/>
              </a:rPr>
              <a:t>*</a:t>
            </a:r>
            <a:r>
              <a:rPr lang="zh-CN" altLang="zh-CN" sz="2400" b="1">
                <a:solidFill>
                  <a:srgbClr val="00B050"/>
                </a:solidFill>
                <a:latin typeface="Courier New" panose="02070309020205020404" pitchFamily="49" charset="0"/>
              </a:rPr>
              <a:t> 向标准输出文件中输出（显示）</a:t>
            </a:r>
            <a:r>
              <a:rPr lang="zh-CN" altLang="en-US" sz="2400" b="1">
                <a:solidFill>
                  <a:srgbClr val="00B05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2400" b="1">
                <a:solidFill>
                  <a:srgbClr val="00B050"/>
                </a:solidFill>
                <a:latin typeface="Courier New" panose="02070309020205020404" pitchFamily="49" charset="0"/>
              </a:rPr>
              <a:t>/</a:t>
            </a:r>
            <a:endParaRPr lang="zh-CN" altLang="zh-CN" sz="2400" b="1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400">
                <a:latin typeface="Consolas" panose="020B0609020204030204" pitchFamily="49" charset="0"/>
              </a:rPr>
              <a:t>  </a:t>
            </a:r>
            <a:r>
              <a:rPr lang="zh-CN" altLang="zh-CN" sz="2400">
                <a:solidFill>
                  <a:srgbClr val="FF0000"/>
                </a:solidFill>
                <a:latin typeface="Consolas" panose="020B0609020204030204" pitchFamily="49" charset="0"/>
              </a:rPr>
              <a:t>fclose</a:t>
            </a:r>
            <a:r>
              <a:rPr lang="zh-CN" altLang="zh-CN" sz="2400">
                <a:latin typeface="Consolas" panose="020B0609020204030204" pitchFamily="49" charset="0"/>
              </a:rPr>
              <a:t>(</a:t>
            </a:r>
            <a:r>
              <a:rPr lang="en-US" altLang="zh-CN" sz="2400">
                <a:latin typeface="Consolas" panose="020B0609020204030204" pitchFamily="49" charset="0"/>
              </a:rPr>
              <a:t> </a:t>
            </a:r>
            <a:r>
              <a:rPr lang="zh-CN" altLang="zh-CN" sz="2400">
                <a:latin typeface="Consolas" panose="020B0609020204030204" pitchFamily="49" charset="0"/>
              </a:rPr>
              <a:t>fp</a:t>
            </a:r>
            <a:r>
              <a:rPr lang="en-US" altLang="zh-CN" sz="2400">
                <a:latin typeface="Consolas" panose="020B0609020204030204" pitchFamily="49" charset="0"/>
              </a:rPr>
              <a:t> </a:t>
            </a:r>
            <a:r>
              <a:rPr lang="zh-CN" altLang="zh-CN" sz="2400">
                <a:latin typeface="Consolas" panose="020B0609020204030204" pitchFamily="49" charset="0"/>
              </a:rPr>
              <a:t>);</a:t>
            </a:r>
            <a:endParaRPr lang="zh-CN" altLang="zh-CN" sz="240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400">
                <a:latin typeface="Consolas" panose="020B0609020204030204" pitchFamily="49" charset="0"/>
              </a:rPr>
              <a:t>}</a:t>
            </a:r>
            <a:endParaRPr lang="zh-CN" altLang="en-US" sz="240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10.3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文件顺序读写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fgetc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fputc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303213"/>
            <a:ext cx="9658350" cy="6113462"/>
          </a:xfrm>
        </p:spPr>
        <p:txBody>
          <a:bodyPr/>
          <a:lstStyle/>
          <a:p>
            <a:pPr algn="just" eaLnBrk="1" hangingPunct="1">
              <a:lnSpc>
                <a:spcPct val="85000"/>
              </a:lnSpc>
            </a:pPr>
            <a:r>
              <a:rPr lang="zh-CN" altLang="en-US" sz="2800">
                <a:solidFill>
                  <a:srgbClr val="FF0000"/>
                </a:solidFill>
              </a:rPr>
              <a:t>例</a:t>
            </a:r>
            <a:r>
              <a:rPr lang="en-US" altLang="zh-CN" sz="2800">
                <a:solidFill>
                  <a:srgbClr val="FF0000"/>
                </a:solidFill>
              </a:rPr>
              <a:t>：</a:t>
            </a:r>
            <a:r>
              <a:rPr lang="zh-CN" altLang="en-US" sz="2800">
                <a:solidFill>
                  <a:srgbClr val="FF0000"/>
                </a:solidFill>
              </a:rPr>
              <a:t>文件复制。</a:t>
            </a:r>
            <a:endParaRPr lang="zh-CN" altLang="en-US" sz="280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include &lt;stdio.h&gt;</a:t>
            </a:r>
            <a:endParaRPr lang="zh-CN" altLang="zh-CN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main( )</a:t>
            </a:r>
            <a:endParaRPr lang="zh-CN" altLang="zh-CN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FILE *</a:t>
            </a:r>
            <a:r>
              <a:rPr lang="zh-CN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fp1</a:t>
            </a: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zh-CN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fp2</a:t>
            </a: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zh-CN" altLang="zh-CN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file1</a:t>
            </a: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[20], </a:t>
            </a:r>
            <a:r>
              <a:rPr lang="zh-CN" altLang="zh-CN" sz="24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file2</a:t>
            </a: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[20], ch;</a:t>
            </a:r>
            <a:endParaRPr lang="zh-CN" altLang="zh-CN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  printf("Enter filename1:");  scanf("%s",</a:t>
            </a: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file1</a:t>
            </a: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zh-CN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  printf("Enter filename2:");  scanf("%s",</a:t>
            </a: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4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file2</a:t>
            </a: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zh-CN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zh-CN" altLang="zh-CN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(fp1=fopen(file1, "r"))==NULL </a:t>
            </a: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zh-CN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CN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打开文件1</a:t>
            </a:r>
            <a:r>
              <a:rPr lang="zh-CN" alt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zh-CN" altLang="zh-CN" sz="24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  {	printf("file1 open error.\n");</a:t>
            </a:r>
            <a:r>
              <a:rPr lang="zh-CN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exit(0);</a:t>
            </a:r>
            <a:endParaRPr lang="zh-CN" altLang="zh-CN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zh-CN" altLang="zh-CN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zh-CN" altLang="zh-CN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(fp2=fopen(file2, "w"))==NULL </a:t>
            </a: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zh-CN" altLang="zh-CN" sz="24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4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CN" altLang="zh-CN" sz="24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打开文件2</a:t>
            </a:r>
            <a:r>
              <a:rPr lang="zh-CN" altLang="en-US" sz="24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zh-CN" altLang="zh-CN" sz="240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  {	printf("file2 open error.\n");</a:t>
            </a:r>
            <a:r>
              <a:rPr lang="zh-CN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exit(0);</a:t>
            </a:r>
            <a:endParaRPr lang="zh-CN" altLang="zh-CN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zh-CN" altLang="zh-CN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zh-CN" sz="2400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(ch=fgetc(fp1))!=EOF ) </a:t>
            </a:r>
            <a:r>
              <a:rPr lang="zh-CN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CN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从文件</a:t>
            </a:r>
            <a:r>
              <a:rPr lang="en-US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fp1</a:t>
            </a:r>
            <a:r>
              <a:rPr lang="zh-CN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中读字符</a:t>
            </a:r>
            <a:r>
              <a:rPr lang="zh-CN" alt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zh-CN" altLang="zh-CN" sz="24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fputc(</a:t>
            </a:r>
            <a:r>
              <a:rPr lang="en-US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ch, fp2</a:t>
            </a:r>
            <a:r>
              <a:rPr lang="en-US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);         </a:t>
            </a:r>
            <a:r>
              <a:rPr lang="zh-CN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CN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写入文件</a:t>
            </a:r>
            <a:r>
              <a:rPr lang="en-US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fp2</a:t>
            </a:r>
            <a:r>
              <a:rPr lang="zh-CN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</a:t>
            </a:r>
            <a:r>
              <a:rPr lang="zh-CN" alt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zh-CN" altLang="zh-CN" sz="24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fclose(fp1)</a:t>
            </a: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zh-CN" altLang="zh-CN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fclose(fp2)</a:t>
            </a: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zh-CN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zh-CN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6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6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6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6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6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6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6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6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6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67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67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67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67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967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967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676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8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4938" y="939800"/>
            <a:ext cx="9472612" cy="5578475"/>
          </a:xfrm>
        </p:spPr>
        <p:txBody>
          <a:bodyPr/>
          <a:lstStyle/>
          <a:p>
            <a:pPr marL="358775" indent="-358775" algn="just" eaLnBrk="1" hangingPunct="1">
              <a:lnSpc>
                <a:spcPct val="110000"/>
              </a:lnSpc>
              <a:spcBef>
                <a:spcPts val="600"/>
              </a:spcBef>
            </a:pPr>
            <a:r>
              <a:rPr lang="zh-CN" altLang="en-US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字符串输入输出（ </a:t>
            </a:r>
            <a:r>
              <a:rPr lang="en-US" altLang="zh-CN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fgets / fputs ）</a:t>
            </a:r>
            <a:endParaRPr lang="en-US" altLang="zh-CN" b="1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58775" indent="-358775" algn="just" ea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zh-CN" altLang="en-US" b="1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输入函数：</a:t>
            </a:r>
            <a:endParaRPr lang="zh-CN" altLang="en-US" b="1">
              <a:solidFill>
                <a:srgbClr val="0000CC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58775" indent="-358775" algn="just" ea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fgets</a:t>
            </a:r>
            <a:r>
              <a:rPr lang="en-US" altLang="en-US" b="1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( char s[ ],</a:t>
            </a:r>
            <a:r>
              <a:rPr lang="en-US" altLang="en-US" b="1">
                <a:solidFill>
                  <a:srgbClr val="00FFFF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int n, FILE *</a:t>
            </a:r>
            <a:r>
              <a:rPr lang="en-US" altLang="zh-CN" b="1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b="1">
                <a:solidFill>
                  <a:srgbClr val="00FF00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)</a:t>
            </a:r>
            <a:endParaRPr lang="en-US" altLang="zh-CN" b="1">
              <a:latin typeface="Courier New" panose="02070309020205020404" pitchFamily="49" charset="0"/>
              <a:ea typeface="华文仿宋" panose="02010600040101010101" pitchFamily="2" charset="-122"/>
              <a:cs typeface="Courier New" panose="02070309020205020404" pitchFamily="49" charset="0"/>
            </a:endParaRPr>
          </a:p>
          <a:p>
            <a:pPr marL="358775" indent="-358775" algn="just" ea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	函数功能：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58775" indent="-358775" algn="just" ea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	    从 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fp</a:t>
            </a:r>
            <a:r>
              <a:rPr lang="en-US" altLang="zh-CN" b="1">
                <a:solidFill>
                  <a:srgbClr val="00FF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所指向的文件中读取长度不超过 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n-1</a:t>
            </a:r>
            <a:r>
              <a:rPr lang="en-US" altLang="zh-CN" b="1">
                <a:solidFill>
                  <a:srgbClr val="00FF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个字符的字符串，并将该字符串存入字符数组 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s 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中。函数返回值为数组 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s 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的首地址；如果文件结束或出错，则返回 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NULL。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10.3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文件顺序读写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fgets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autoUpdateAnimBg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692150"/>
            <a:ext cx="9332913" cy="5865813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字符串输入输出（ </a:t>
            </a:r>
            <a:r>
              <a:rPr lang="en-US" altLang="zh-CN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fgets / fputs ）</a:t>
            </a:r>
            <a:endParaRPr lang="en-US" altLang="zh-CN" b="1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zh-CN" altLang="en-US" b="1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输出函数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		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fputs</a:t>
            </a:r>
            <a:r>
              <a:rPr lang="en-US" altLang="zh-CN" b="1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( char </a:t>
            </a:r>
            <a:r>
              <a:rPr lang="zh-CN" altLang="en-US" b="1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* </a:t>
            </a:r>
            <a:r>
              <a:rPr lang="en-US" altLang="zh-CN" b="1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s, FILE * fp</a:t>
            </a: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latin typeface="Courier New" panose="02070309020205020404" pitchFamily="49" charset="0"/>
              <a:ea typeface="华文仿宋" panose="02010600040101010101" pitchFamily="2" charset="-122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	函数功能：</a:t>
            </a:r>
            <a:endParaRPr lang="zh-CN" altLang="en-US" b="1">
              <a:solidFill>
                <a:srgbClr val="0000CC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		将 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s 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指向的字符串或字符串常量写入文件 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fp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。输出的字符串写入文件时，串结束标记“\0”被自动舍去。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		函数调用成功，则返回值为 0；否则，失败返回文件结束标记 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EOF。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10.3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文件顺序读写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fputs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7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97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97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97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97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97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875" grpId="0" autoUpdateAnimBg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28588" y="863600"/>
            <a:ext cx="9585325" cy="5613400"/>
          </a:xfrm>
        </p:spPr>
        <p:txBody>
          <a:bodyPr/>
          <a:lstStyle/>
          <a:p>
            <a:pPr algn="just" eaLnBrk="1" hangingPunct="1">
              <a:lnSpc>
                <a:spcPts val="4200"/>
              </a:lnSpc>
              <a:spcBef>
                <a:spcPts val="300"/>
              </a:spcBef>
            </a:pPr>
            <a:r>
              <a:rPr lang="zh-CN" altLang="en-US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字符串输入输出（ </a:t>
            </a:r>
            <a:r>
              <a:rPr lang="en-US" altLang="zh-CN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fgets / fputs ）</a:t>
            </a:r>
            <a:endParaRPr lang="en-US" altLang="zh-CN" b="1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ts val="42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n"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情况1：已读入 </a:t>
            </a:r>
            <a:r>
              <a:rPr lang="en-US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n-1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个字符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ts val="42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	     则：</a:t>
            </a:r>
            <a:r>
              <a:rPr lang="en-US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中存入 </a:t>
            </a:r>
            <a:r>
              <a:rPr lang="en-US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n-1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个字符，串尾为 \0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ts val="42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n"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情况2：读入字符遇到 \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endParaRPr lang="en-US" altLang="zh-CN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ts val="42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	     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则：</a:t>
            </a:r>
            <a:r>
              <a:rPr lang="en-US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中存实际读入的字符，串尾为 \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n\0</a:t>
            </a:r>
            <a:endParaRPr lang="en-US" altLang="zh-CN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ts val="42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n"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情况3：读入字符遇到文件尾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ts val="42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	     则：</a:t>
            </a:r>
            <a:r>
              <a:rPr lang="en-US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中存入实际读入的字符，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EOF 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不存入数组，串尾为 \0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ts val="42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n"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情况4：当文件已经结束时，继续读文件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ts val="42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	     则：函数的返回值为 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NULL，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表示文件结束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10.3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文件顺序读写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fgets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54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054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054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054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054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054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054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1054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1054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22" grpId="0" autoUpdateAnimBg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/>
          <p:nvPr/>
        </p:nvGrpSpPr>
        <p:grpSpPr bwMode="auto">
          <a:xfrm>
            <a:off x="1209675" y="3722688"/>
            <a:ext cx="1754188" cy="2138362"/>
            <a:chOff x="732" y="1065"/>
            <a:chExt cx="1020" cy="1347"/>
          </a:xfrm>
        </p:grpSpPr>
        <p:sp>
          <p:nvSpPr>
            <p:cNvPr id="88121" name="Text Box 28"/>
            <p:cNvSpPr txBox="1">
              <a:spLocks noChangeArrowheads="1"/>
            </p:cNvSpPr>
            <p:nvPr/>
          </p:nvSpPr>
          <p:spPr bwMode="auto">
            <a:xfrm>
              <a:off x="732" y="1065"/>
              <a:ext cx="1020" cy="10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  <a:sym typeface="Monotype Sorts" charset="2"/>
                </a:rPr>
                <a:t>abcd\n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Monotype Sorts" charset="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  <a:sym typeface="Monotype Sorts" charset="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  <a:sym typeface="Monotype Sorts" charset="2"/>
                </a:rPr>
                <a:t>f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Monotype Sorts" charset="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  <a:sym typeface="Monotype Sorts" charset="2"/>
              </a:endParaRPr>
            </a:p>
          </p:txBody>
        </p:sp>
        <p:sp>
          <p:nvSpPr>
            <p:cNvPr id="88122" name="Text Box 29"/>
            <p:cNvSpPr txBox="1">
              <a:spLocks noChangeArrowheads="1"/>
            </p:cNvSpPr>
            <p:nvPr/>
          </p:nvSpPr>
          <p:spPr bwMode="auto">
            <a:xfrm>
              <a:off x="756" y="2124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仿宋" panose="02010600040101010101" pitchFamily="2" charset="-122"/>
                  <a:ea typeface="华文仿宋" panose="02010600040101010101" pitchFamily="2" charset="-122"/>
                  <a:cs typeface="+mn-cs"/>
                  <a:sym typeface="Monotype Sorts" charset="2"/>
                </a:rPr>
                <a:t>执行过程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  <a:sym typeface="Monotype Sorts" charset="2"/>
              </a:endParaRPr>
            </a:p>
          </p:txBody>
        </p:sp>
      </p:grpSp>
      <p:sp>
        <p:nvSpPr>
          <p:cNvPr id="971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0975" y="469900"/>
            <a:ext cx="9307513" cy="476250"/>
          </a:xfrm>
        </p:spPr>
        <p:txBody>
          <a:bodyPr/>
          <a:lstStyle/>
          <a:p>
            <a:pPr marL="0" indent="0" algn="ctr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3600" b="1" i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fgets</a:t>
            </a:r>
            <a:r>
              <a:rPr lang="zh-CN" altLang="en-US" sz="3600" b="1" i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b="1" i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71782" name="Text Box 6"/>
          <p:cNvSpPr txBox="1">
            <a:spLocks noChangeArrowheads="1"/>
          </p:cNvSpPr>
          <p:nvPr/>
        </p:nvSpPr>
        <p:spPr bwMode="auto">
          <a:xfrm>
            <a:off x="392113" y="946150"/>
            <a:ext cx="2889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  <a:sym typeface="Monotype Sorts" charset="2"/>
              </a:rPr>
              <a:t>打开文本文件：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  <a:sym typeface="Monotype Sorts" charset="2"/>
              </a:rPr>
              <a:t>fp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971783" name="Text Box 7"/>
          <p:cNvSpPr txBox="1">
            <a:spLocks noChangeArrowheads="1"/>
          </p:cNvSpPr>
          <p:nvPr/>
        </p:nvSpPr>
        <p:spPr bwMode="auto">
          <a:xfrm>
            <a:off x="3322638" y="984250"/>
            <a:ext cx="4271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  <a:sym typeface="Monotype Sorts" charset="2"/>
              </a:rPr>
              <a:t>①、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  <a:sym typeface="Monotype Sorts" charset="2"/>
              </a:rPr>
              <a:t>fgets ( s, 4, fp );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华文仿宋" panose="02010600040101010101" pitchFamily="2" charset="-122"/>
              <a:cs typeface="Courier New" panose="02070309020205020404" pitchFamily="49" charset="0"/>
              <a:sym typeface="Monotype Sorts" charset="2"/>
            </a:endParaRPr>
          </a:p>
        </p:txBody>
      </p:sp>
      <p:grpSp>
        <p:nvGrpSpPr>
          <p:cNvPr id="3" name="Group 17"/>
          <p:cNvGrpSpPr/>
          <p:nvPr/>
        </p:nvGrpSpPr>
        <p:grpSpPr bwMode="auto">
          <a:xfrm>
            <a:off x="3859213" y="1765300"/>
            <a:ext cx="2951162" cy="517525"/>
            <a:chOff x="2472" y="1284"/>
            <a:chExt cx="1356" cy="326"/>
          </a:xfrm>
        </p:grpSpPr>
        <p:sp>
          <p:nvSpPr>
            <p:cNvPr id="88116" name="Text Box 8"/>
            <p:cNvSpPr txBox="1">
              <a:spLocks noChangeArrowheads="1"/>
            </p:cNvSpPr>
            <p:nvPr/>
          </p:nvSpPr>
          <p:spPr bwMode="auto">
            <a:xfrm>
              <a:off x="2724" y="1308"/>
              <a:ext cx="276" cy="3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Monotype Sorts" charset="2"/>
                </a:rPr>
                <a:t>a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endParaRPr>
            </a:p>
          </p:txBody>
        </p:sp>
        <p:sp>
          <p:nvSpPr>
            <p:cNvPr id="88117" name="Text Box 9"/>
            <p:cNvSpPr txBox="1">
              <a:spLocks noChangeArrowheads="1"/>
            </p:cNvSpPr>
            <p:nvPr/>
          </p:nvSpPr>
          <p:spPr bwMode="auto">
            <a:xfrm>
              <a:off x="3000" y="1308"/>
              <a:ext cx="276" cy="3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Monotype Sorts" charset="2"/>
                </a:rPr>
                <a:t>b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endParaRPr>
            </a:p>
          </p:txBody>
        </p:sp>
        <p:sp>
          <p:nvSpPr>
            <p:cNvPr id="88118" name="Text Box 10"/>
            <p:cNvSpPr txBox="1">
              <a:spLocks noChangeArrowheads="1"/>
            </p:cNvSpPr>
            <p:nvPr/>
          </p:nvSpPr>
          <p:spPr bwMode="auto">
            <a:xfrm>
              <a:off x="3276" y="1308"/>
              <a:ext cx="276" cy="3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Monotype Sorts" charset="2"/>
                </a:rPr>
                <a:t>c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endParaRPr>
            </a:p>
          </p:txBody>
        </p:sp>
        <p:sp>
          <p:nvSpPr>
            <p:cNvPr id="88119" name="Text Box 11"/>
            <p:cNvSpPr txBox="1">
              <a:spLocks noChangeArrowheads="1"/>
            </p:cNvSpPr>
            <p:nvPr/>
          </p:nvSpPr>
          <p:spPr bwMode="auto">
            <a:xfrm>
              <a:off x="3552" y="1308"/>
              <a:ext cx="276" cy="3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Monotype Sorts" charset="2"/>
                </a:rPr>
                <a:t>\0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endParaRPr>
            </a:p>
          </p:txBody>
        </p:sp>
        <p:sp>
          <p:nvSpPr>
            <p:cNvPr id="88120" name="Text Box 12"/>
            <p:cNvSpPr txBox="1">
              <a:spLocks noChangeArrowheads="1"/>
            </p:cNvSpPr>
            <p:nvPr/>
          </p:nvSpPr>
          <p:spPr bwMode="auto">
            <a:xfrm>
              <a:off x="2472" y="1284"/>
              <a:ext cx="240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Monotype Sorts" charset="2"/>
                </a:rPr>
                <a:t>s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Monotype Sorts" charset="2"/>
              </a:endParaRPr>
            </a:p>
          </p:txBody>
        </p:sp>
      </p:grpSp>
      <p:sp>
        <p:nvSpPr>
          <p:cNvPr id="971789" name="Line 13"/>
          <p:cNvSpPr>
            <a:spLocks noChangeShapeType="1"/>
          </p:cNvSpPr>
          <p:nvPr/>
        </p:nvSpPr>
        <p:spPr bwMode="auto">
          <a:xfrm flipH="1">
            <a:off x="1362075" y="18415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Group 25"/>
          <p:cNvGrpSpPr/>
          <p:nvPr/>
        </p:nvGrpSpPr>
        <p:grpSpPr bwMode="auto">
          <a:xfrm>
            <a:off x="928688" y="1403350"/>
            <a:ext cx="2043112" cy="2127250"/>
            <a:chOff x="756" y="1072"/>
            <a:chExt cx="1188" cy="1340"/>
          </a:xfrm>
        </p:grpSpPr>
        <p:sp>
          <p:nvSpPr>
            <p:cNvPr id="88114" name="Text Box 5"/>
            <p:cNvSpPr txBox="1">
              <a:spLocks noChangeArrowheads="1"/>
            </p:cNvSpPr>
            <p:nvPr/>
          </p:nvSpPr>
          <p:spPr bwMode="auto">
            <a:xfrm>
              <a:off x="924" y="1072"/>
              <a:ext cx="1020" cy="10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  <a:sym typeface="Monotype Sorts" charset="2"/>
                </a:rPr>
                <a:t>abcd\n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Monotype Sorts" charset="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  <a:sym typeface="Monotype Sorts" charset="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  <a:sym typeface="Monotype Sorts" charset="2"/>
                </a:rPr>
                <a:t>f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Monotype Sorts" charset="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  <a:sym typeface="Monotype Sorts" charset="2"/>
              </a:endParaRPr>
            </a:p>
          </p:txBody>
        </p:sp>
        <p:sp>
          <p:nvSpPr>
            <p:cNvPr id="88115" name="Text Box 15"/>
            <p:cNvSpPr txBox="1">
              <a:spLocks noChangeArrowheads="1"/>
            </p:cNvSpPr>
            <p:nvPr/>
          </p:nvSpPr>
          <p:spPr bwMode="auto">
            <a:xfrm>
              <a:off x="756" y="2124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仿宋" panose="02010600040101010101" pitchFamily="2" charset="-122"/>
                  <a:ea typeface="华文仿宋" panose="02010600040101010101" pitchFamily="2" charset="-122"/>
                  <a:cs typeface="+mn-cs"/>
                  <a:sym typeface="Monotype Sorts" charset="2"/>
                </a:rPr>
                <a:t>初始状态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  <a:sym typeface="Monotype Sorts" charset="2"/>
              </a:endParaRPr>
            </a:p>
          </p:txBody>
        </p:sp>
      </p:grpSp>
      <p:sp>
        <p:nvSpPr>
          <p:cNvPr id="971792" name="Text Box 16"/>
          <p:cNvSpPr txBox="1">
            <a:spLocks noChangeArrowheads="1"/>
          </p:cNvSpPr>
          <p:nvPr/>
        </p:nvSpPr>
        <p:spPr bwMode="auto">
          <a:xfrm>
            <a:off x="3879850" y="1365250"/>
            <a:ext cx="5634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  <a:sym typeface="Monotype Sorts" charset="2"/>
              </a:rPr>
              <a:t>顺序读入3个字符，存入数组，加上\0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华文仿宋" panose="02010600040101010101" pitchFamily="2" charset="-122"/>
              <a:cs typeface="Courier New" panose="02070309020205020404" pitchFamily="49" charset="0"/>
              <a:sym typeface="Monotype Sorts" charset="2"/>
            </a:endParaRPr>
          </a:p>
        </p:txBody>
      </p:sp>
      <p:sp>
        <p:nvSpPr>
          <p:cNvPr id="971802" name="Line 26"/>
          <p:cNvSpPr>
            <a:spLocks noChangeShapeType="1"/>
          </p:cNvSpPr>
          <p:nvPr/>
        </p:nvSpPr>
        <p:spPr bwMode="auto">
          <a:xfrm flipH="1">
            <a:off x="1355725" y="414655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1808" name="Line 32"/>
          <p:cNvSpPr>
            <a:spLocks noChangeShapeType="1"/>
          </p:cNvSpPr>
          <p:nvPr/>
        </p:nvSpPr>
        <p:spPr bwMode="auto">
          <a:xfrm flipH="1">
            <a:off x="2027238" y="4146550"/>
            <a:ext cx="0" cy="38100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1809" name="Text Box 33"/>
          <p:cNvSpPr txBox="1">
            <a:spLocks noChangeArrowheads="1"/>
          </p:cNvSpPr>
          <p:nvPr/>
        </p:nvSpPr>
        <p:spPr bwMode="auto">
          <a:xfrm>
            <a:off x="3322638" y="2279650"/>
            <a:ext cx="4271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  <a:sym typeface="Monotype Sorts" charset="2"/>
              </a:rPr>
              <a:t>②、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  <a:sym typeface="Monotype Sorts" charset="2"/>
              </a:rPr>
              <a:t>fgets ( s, 4, fp );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华文仿宋" panose="02010600040101010101" pitchFamily="2" charset="-122"/>
              <a:cs typeface="Courier New" panose="02070309020205020404" pitchFamily="49" charset="0"/>
              <a:sym typeface="Monotype Sorts" charset="2"/>
            </a:endParaRPr>
          </a:p>
        </p:txBody>
      </p:sp>
      <p:sp>
        <p:nvSpPr>
          <p:cNvPr id="971816" name="Text Box 40"/>
          <p:cNvSpPr txBox="1">
            <a:spLocks noChangeArrowheads="1"/>
          </p:cNvSpPr>
          <p:nvPr/>
        </p:nvSpPr>
        <p:spPr bwMode="auto">
          <a:xfrm>
            <a:off x="3879850" y="2641600"/>
            <a:ext cx="602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  <a:sym typeface="Monotype Sorts" charset="2"/>
              </a:rPr>
              <a:t>顺序读入\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  <a:sym typeface="Monotype Sorts" charset="2"/>
              </a:rPr>
              <a:t>n ，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  <a:sym typeface="Monotype Sorts" charset="2"/>
              </a:rPr>
              <a:t>存入数组，退出，加上\0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华文仿宋" panose="02010600040101010101" pitchFamily="2" charset="-122"/>
              <a:cs typeface="Courier New" panose="02070309020205020404" pitchFamily="49" charset="0"/>
              <a:sym typeface="Monotype Sorts" charset="2"/>
            </a:endParaRPr>
          </a:p>
        </p:txBody>
      </p:sp>
      <p:grpSp>
        <p:nvGrpSpPr>
          <p:cNvPr id="5" name="Group 41"/>
          <p:cNvGrpSpPr/>
          <p:nvPr/>
        </p:nvGrpSpPr>
        <p:grpSpPr bwMode="auto">
          <a:xfrm>
            <a:off x="3859213" y="3041650"/>
            <a:ext cx="2951162" cy="517525"/>
            <a:chOff x="2472" y="1284"/>
            <a:chExt cx="1356" cy="326"/>
          </a:xfrm>
        </p:grpSpPr>
        <p:sp>
          <p:nvSpPr>
            <p:cNvPr id="88109" name="Text Box 42"/>
            <p:cNvSpPr txBox="1">
              <a:spLocks noChangeArrowheads="1"/>
            </p:cNvSpPr>
            <p:nvPr/>
          </p:nvSpPr>
          <p:spPr bwMode="auto">
            <a:xfrm>
              <a:off x="2724" y="1308"/>
              <a:ext cx="276" cy="3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Monotype Sorts" charset="2"/>
                </a:rPr>
                <a:t>d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endParaRPr>
            </a:p>
          </p:txBody>
        </p:sp>
        <p:sp>
          <p:nvSpPr>
            <p:cNvPr id="88110" name="Text Box 43"/>
            <p:cNvSpPr txBox="1">
              <a:spLocks noChangeArrowheads="1"/>
            </p:cNvSpPr>
            <p:nvPr/>
          </p:nvSpPr>
          <p:spPr bwMode="auto">
            <a:xfrm>
              <a:off x="3000" y="1308"/>
              <a:ext cx="276" cy="3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Monotype Sorts" charset="2"/>
                </a:rPr>
                <a:t>\n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endParaRPr>
            </a:p>
          </p:txBody>
        </p:sp>
        <p:sp>
          <p:nvSpPr>
            <p:cNvPr id="88111" name="Text Box 44"/>
            <p:cNvSpPr txBox="1">
              <a:spLocks noChangeArrowheads="1"/>
            </p:cNvSpPr>
            <p:nvPr/>
          </p:nvSpPr>
          <p:spPr bwMode="auto">
            <a:xfrm>
              <a:off x="3276" y="1308"/>
              <a:ext cx="276" cy="3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Monotype Sorts" charset="2"/>
                </a:rPr>
                <a:t>\0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endParaRPr>
            </a:p>
          </p:txBody>
        </p:sp>
        <p:sp>
          <p:nvSpPr>
            <p:cNvPr id="88112" name="Text Box 45"/>
            <p:cNvSpPr txBox="1">
              <a:spLocks noChangeArrowheads="1"/>
            </p:cNvSpPr>
            <p:nvPr/>
          </p:nvSpPr>
          <p:spPr bwMode="auto">
            <a:xfrm>
              <a:off x="3552" y="1308"/>
              <a:ext cx="276" cy="3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endParaRPr>
            </a:p>
          </p:txBody>
        </p:sp>
        <p:sp>
          <p:nvSpPr>
            <p:cNvPr id="88113" name="Text Box 46"/>
            <p:cNvSpPr txBox="1">
              <a:spLocks noChangeArrowheads="1"/>
            </p:cNvSpPr>
            <p:nvPr/>
          </p:nvSpPr>
          <p:spPr bwMode="auto">
            <a:xfrm>
              <a:off x="2472" y="1284"/>
              <a:ext cx="240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Monotype Sorts" charset="2"/>
                </a:rPr>
                <a:t>s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Monotype Sorts" charset="2"/>
              </a:endParaRPr>
            </a:p>
          </p:txBody>
        </p:sp>
      </p:grpSp>
      <p:sp>
        <p:nvSpPr>
          <p:cNvPr id="971823" name="Line 47"/>
          <p:cNvSpPr>
            <a:spLocks noChangeShapeType="1"/>
          </p:cNvSpPr>
          <p:nvPr/>
        </p:nvSpPr>
        <p:spPr bwMode="auto">
          <a:xfrm>
            <a:off x="2058988" y="4146550"/>
            <a:ext cx="0" cy="419100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1825" name="Line 49"/>
          <p:cNvSpPr>
            <a:spLocks noChangeShapeType="1"/>
          </p:cNvSpPr>
          <p:nvPr/>
        </p:nvSpPr>
        <p:spPr bwMode="auto">
          <a:xfrm>
            <a:off x="2700338" y="4156075"/>
            <a:ext cx="0" cy="419100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1826" name="Text Box 50"/>
          <p:cNvSpPr txBox="1">
            <a:spLocks noChangeArrowheads="1"/>
          </p:cNvSpPr>
          <p:nvPr/>
        </p:nvSpPr>
        <p:spPr bwMode="auto">
          <a:xfrm>
            <a:off x="268288" y="5822950"/>
            <a:ext cx="2187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  <a:sym typeface="Monotype Sorts" charset="2"/>
              </a:rPr>
              <a:t>读入字符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  <a:sym typeface="Monotype Sorts" charset="2"/>
              </a:rPr>
              <a:t>：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  <a:sym typeface="Monotype Sorts" charset="2"/>
            </a:endParaRPr>
          </a:p>
        </p:txBody>
      </p:sp>
      <p:grpSp>
        <p:nvGrpSpPr>
          <p:cNvPr id="6" name="Group 53"/>
          <p:cNvGrpSpPr/>
          <p:nvPr/>
        </p:nvGrpSpPr>
        <p:grpSpPr bwMode="auto">
          <a:xfrm>
            <a:off x="1647825" y="4156075"/>
            <a:ext cx="4192588" cy="2103438"/>
            <a:chOff x="958" y="2796"/>
            <a:chExt cx="2438" cy="1325"/>
          </a:xfrm>
        </p:grpSpPr>
        <p:sp>
          <p:nvSpPr>
            <p:cNvPr id="88107" name="Line 30"/>
            <p:cNvSpPr>
              <a:spLocks noChangeShapeType="1"/>
            </p:cNvSpPr>
            <p:nvPr/>
          </p:nvSpPr>
          <p:spPr bwMode="auto">
            <a:xfrm flipH="1">
              <a:off x="958" y="2796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108" name="Text Box 51"/>
            <p:cNvSpPr txBox="1">
              <a:spLocks noChangeArrowheads="1"/>
            </p:cNvSpPr>
            <p:nvPr/>
          </p:nvSpPr>
          <p:spPr bwMode="auto">
            <a:xfrm>
              <a:off x="1164" y="3852"/>
              <a:ext cx="223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Monotype Sorts" charset="2"/>
                </a:rPr>
                <a:t>a     </a:t>
              </a:r>
              <a:r>
                <a:rPr kumimoji="1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Monotype Sorts" charset="2"/>
                </a:rPr>
                <a:t>文件指针自动向后移动</a:t>
              </a:r>
              <a:endPara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endParaRPr>
            </a:p>
          </p:txBody>
        </p:sp>
      </p:grpSp>
      <p:grpSp>
        <p:nvGrpSpPr>
          <p:cNvPr id="7" name="Group 54"/>
          <p:cNvGrpSpPr/>
          <p:nvPr/>
        </p:nvGrpSpPr>
        <p:grpSpPr bwMode="auto">
          <a:xfrm>
            <a:off x="1831975" y="4146550"/>
            <a:ext cx="3925888" cy="2103438"/>
            <a:chOff x="1101" y="2796"/>
            <a:chExt cx="2283" cy="1325"/>
          </a:xfrm>
        </p:grpSpPr>
        <p:sp>
          <p:nvSpPr>
            <p:cNvPr id="88105" name="Line 31"/>
            <p:cNvSpPr>
              <a:spLocks noChangeShapeType="1"/>
            </p:cNvSpPr>
            <p:nvPr/>
          </p:nvSpPr>
          <p:spPr bwMode="auto">
            <a:xfrm flipH="1">
              <a:off x="1101" y="2796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106" name="Text Box 52"/>
            <p:cNvSpPr txBox="1">
              <a:spLocks noChangeArrowheads="1"/>
            </p:cNvSpPr>
            <p:nvPr/>
          </p:nvSpPr>
          <p:spPr bwMode="auto">
            <a:xfrm>
              <a:off x="1152" y="3852"/>
              <a:ext cx="223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Monotype Sorts" charset="2"/>
                </a:rPr>
                <a:t>b     </a:t>
              </a:r>
              <a:r>
                <a:rPr kumimoji="1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Monotype Sorts" charset="2"/>
                </a:rPr>
                <a:t>文件指针自动向后移动</a:t>
              </a:r>
              <a:endPara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endParaRPr>
            </a:p>
          </p:txBody>
        </p:sp>
      </p:grpSp>
      <p:sp>
        <p:nvSpPr>
          <p:cNvPr id="971831" name="Text Box 55"/>
          <p:cNvSpPr txBox="1">
            <a:spLocks noChangeArrowheads="1"/>
          </p:cNvSpPr>
          <p:nvPr/>
        </p:nvSpPr>
        <p:spPr bwMode="auto">
          <a:xfrm>
            <a:off x="1981200" y="5822950"/>
            <a:ext cx="451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  <a:t>c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  <a:t>文件指针自动向后移动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grpSp>
        <p:nvGrpSpPr>
          <p:cNvPr id="8" name="Group 57"/>
          <p:cNvGrpSpPr/>
          <p:nvPr/>
        </p:nvGrpSpPr>
        <p:grpSpPr bwMode="auto">
          <a:xfrm>
            <a:off x="1836738" y="4151313"/>
            <a:ext cx="3838575" cy="2117725"/>
            <a:chOff x="1152" y="2787"/>
            <a:chExt cx="2232" cy="1334"/>
          </a:xfrm>
        </p:grpSpPr>
        <p:sp>
          <p:nvSpPr>
            <p:cNvPr id="88103" name="Line 48"/>
            <p:cNvSpPr>
              <a:spLocks noChangeShapeType="1"/>
            </p:cNvSpPr>
            <p:nvPr/>
          </p:nvSpPr>
          <p:spPr bwMode="auto">
            <a:xfrm>
              <a:off x="1459" y="2787"/>
              <a:ext cx="0" cy="264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104" name="Text Box 56"/>
            <p:cNvSpPr txBox="1">
              <a:spLocks noChangeArrowheads="1"/>
            </p:cNvSpPr>
            <p:nvPr/>
          </p:nvSpPr>
          <p:spPr bwMode="auto">
            <a:xfrm>
              <a:off x="1152" y="3852"/>
              <a:ext cx="2232" cy="26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Monotype Sorts" charset="2"/>
                </a:rPr>
                <a:t>d     </a:t>
              </a:r>
              <a:r>
                <a:rPr kumimoji="1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Monotype Sorts" charset="2"/>
                </a:rPr>
                <a:t>文件指针自动向后移动</a:t>
              </a:r>
              <a:endPara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endParaRPr>
            </a:p>
          </p:txBody>
        </p:sp>
      </p:grpSp>
      <p:sp>
        <p:nvSpPr>
          <p:cNvPr id="971834" name="Text Box 58"/>
          <p:cNvSpPr txBox="1">
            <a:spLocks noChangeArrowheads="1"/>
          </p:cNvSpPr>
          <p:nvPr/>
        </p:nvSpPr>
        <p:spPr bwMode="auto">
          <a:xfrm>
            <a:off x="1939925" y="5822950"/>
            <a:ext cx="451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  <a:t>\n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  <a:t>文件指针自动向后移动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971835" name="Text Box 59"/>
          <p:cNvSpPr txBox="1">
            <a:spLocks noChangeArrowheads="1"/>
          </p:cNvSpPr>
          <p:nvPr/>
        </p:nvSpPr>
        <p:spPr bwMode="auto">
          <a:xfrm>
            <a:off x="3322638" y="3556000"/>
            <a:ext cx="4271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  <a:sym typeface="Monotype Sorts" charset="2"/>
              </a:rPr>
              <a:t>③、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  <a:sym typeface="Monotype Sorts" charset="2"/>
              </a:rPr>
              <a:t>fgets ( s, 4, fp );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华文仿宋" panose="02010600040101010101" pitchFamily="2" charset="-122"/>
              <a:cs typeface="Courier New" panose="02070309020205020404" pitchFamily="49" charset="0"/>
              <a:sym typeface="Monotype Sorts" charset="2"/>
            </a:endParaRPr>
          </a:p>
        </p:txBody>
      </p:sp>
      <p:sp>
        <p:nvSpPr>
          <p:cNvPr id="971836" name="Text Box 60"/>
          <p:cNvSpPr txBox="1">
            <a:spLocks noChangeArrowheads="1"/>
          </p:cNvSpPr>
          <p:nvPr/>
        </p:nvSpPr>
        <p:spPr bwMode="auto">
          <a:xfrm>
            <a:off x="3879850" y="3917950"/>
            <a:ext cx="584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  <a:sym typeface="Monotype Sorts" charset="2"/>
              </a:rPr>
              <a:t>顺序读入遇到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  <a:sym typeface="Monotype Sorts" charset="2"/>
              </a:rPr>
              <a:t>EOF，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  <a:sym typeface="Monotype Sorts" charset="2"/>
              </a:rPr>
              <a:t>不存退出，加上\0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华文仿宋" panose="02010600040101010101" pitchFamily="2" charset="-122"/>
              <a:cs typeface="Courier New" panose="02070309020205020404" pitchFamily="49" charset="0"/>
              <a:sym typeface="Monotype Sorts" charset="2"/>
            </a:endParaRPr>
          </a:p>
        </p:txBody>
      </p:sp>
      <p:grpSp>
        <p:nvGrpSpPr>
          <p:cNvPr id="9" name="Group 61"/>
          <p:cNvGrpSpPr/>
          <p:nvPr/>
        </p:nvGrpSpPr>
        <p:grpSpPr bwMode="auto">
          <a:xfrm>
            <a:off x="3859213" y="4318000"/>
            <a:ext cx="2971800" cy="517525"/>
            <a:chOff x="2472" y="1284"/>
            <a:chExt cx="1356" cy="326"/>
          </a:xfrm>
        </p:grpSpPr>
        <p:sp>
          <p:nvSpPr>
            <p:cNvPr id="88098" name="Text Box 62"/>
            <p:cNvSpPr txBox="1">
              <a:spLocks noChangeArrowheads="1"/>
            </p:cNvSpPr>
            <p:nvPr/>
          </p:nvSpPr>
          <p:spPr bwMode="auto">
            <a:xfrm>
              <a:off x="2724" y="1308"/>
              <a:ext cx="276" cy="3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Monotype Sorts" charset="2"/>
                </a:rPr>
                <a:t>f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endParaRPr>
            </a:p>
          </p:txBody>
        </p:sp>
        <p:sp>
          <p:nvSpPr>
            <p:cNvPr id="88099" name="Text Box 63"/>
            <p:cNvSpPr txBox="1">
              <a:spLocks noChangeArrowheads="1"/>
            </p:cNvSpPr>
            <p:nvPr/>
          </p:nvSpPr>
          <p:spPr bwMode="auto">
            <a:xfrm>
              <a:off x="3000" y="1308"/>
              <a:ext cx="276" cy="3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Monotype Sorts" charset="2"/>
                </a:rPr>
                <a:t>\0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endParaRPr>
            </a:p>
          </p:txBody>
        </p:sp>
        <p:sp>
          <p:nvSpPr>
            <p:cNvPr id="88100" name="Text Box 64"/>
            <p:cNvSpPr txBox="1">
              <a:spLocks noChangeArrowheads="1"/>
            </p:cNvSpPr>
            <p:nvPr/>
          </p:nvSpPr>
          <p:spPr bwMode="auto">
            <a:xfrm>
              <a:off x="3276" y="1308"/>
              <a:ext cx="276" cy="3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endParaRPr>
            </a:p>
          </p:txBody>
        </p:sp>
        <p:sp>
          <p:nvSpPr>
            <p:cNvPr id="88101" name="Text Box 65"/>
            <p:cNvSpPr txBox="1">
              <a:spLocks noChangeArrowheads="1"/>
            </p:cNvSpPr>
            <p:nvPr/>
          </p:nvSpPr>
          <p:spPr bwMode="auto">
            <a:xfrm>
              <a:off x="3552" y="1308"/>
              <a:ext cx="276" cy="3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endParaRPr>
            </a:p>
          </p:txBody>
        </p:sp>
        <p:sp>
          <p:nvSpPr>
            <p:cNvPr id="88102" name="Text Box 66"/>
            <p:cNvSpPr txBox="1">
              <a:spLocks noChangeArrowheads="1"/>
            </p:cNvSpPr>
            <p:nvPr/>
          </p:nvSpPr>
          <p:spPr bwMode="auto">
            <a:xfrm>
              <a:off x="2472" y="1284"/>
              <a:ext cx="240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Monotype Sorts" charset="2"/>
                </a:rPr>
                <a:t>s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Monotype Sorts" charset="2"/>
              </a:endParaRPr>
            </a:p>
          </p:txBody>
        </p:sp>
      </p:grpSp>
      <p:sp>
        <p:nvSpPr>
          <p:cNvPr id="971843" name="Line 67"/>
          <p:cNvSpPr>
            <a:spLocks noChangeShapeType="1"/>
          </p:cNvSpPr>
          <p:nvPr/>
        </p:nvSpPr>
        <p:spPr bwMode="auto">
          <a:xfrm>
            <a:off x="1430338" y="4924425"/>
            <a:ext cx="0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1844" name="Text Box 68"/>
          <p:cNvSpPr txBox="1">
            <a:spLocks noChangeArrowheads="1"/>
          </p:cNvSpPr>
          <p:nvPr/>
        </p:nvSpPr>
        <p:spPr bwMode="auto">
          <a:xfrm>
            <a:off x="1960563" y="5822950"/>
            <a:ext cx="4519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  <a:t>f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charset="2"/>
              </a:rPr>
              <a:t>文件指针自动向后移动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charset="2"/>
            </a:endParaRPr>
          </a:p>
        </p:txBody>
      </p:sp>
      <p:sp>
        <p:nvSpPr>
          <p:cNvPr id="971845" name="Line 69"/>
          <p:cNvSpPr>
            <a:spLocks noChangeShapeType="1"/>
          </p:cNvSpPr>
          <p:nvPr/>
        </p:nvSpPr>
        <p:spPr bwMode="auto">
          <a:xfrm>
            <a:off x="1697038" y="4918075"/>
            <a:ext cx="0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1846" name="Text Box 70"/>
          <p:cNvSpPr txBox="1">
            <a:spLocks noChangeArrowheads="1"/>
          </p:cNvSpPr>
          <p:nvPr/>
        </p:nvSpPr>
        <p:spPr bwMode="auto">
          <a:xfrm>
            <a:off x="3322638" y="4813300"/>
            <a:ext cx="4271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  <a:sym typeface="Monotype Sorts" charset="2"/>
              </a:rPr>
              <a:t>④、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  <a:sym typeface="Monotype Sorts" charset="2"/>
              </a:rPr>
              <a:t>fgets ( s, 4, fp ) ;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华文仿宋" panose="02010600040101010101" pitchFamily="2" charset="-122"/>
              <a:cs typeface="Courier New" panose="02070309020205020404" pitchFamily="49" charset="0"/>
              <a:sym typeface="Monotype Sorts" charset="2"/>
            </a:endParaRPr>
          </a:p>
        </p:txBody>
      </p:sp>
      <p:sp>
        <p:nvSpPr>
          <p:cNvPr id="971847" name="Text Box 71"/>
          <p:cNvSpPr txBox="1">
            <a:spLocks noChangeArrowheads="1"/>
          </p:cNvSpPr>
          <p:nvPr/>
        </p:nvSpPr>
        <p:spPr bwMode="auto">
          <a:xfrm>
            <a:off x="3900488" y="5232400"/>
            <a:ext cx="5840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  <a:sym typeface="Monotype Sorts" charset="2"/>
              </a:rPr>
              <a:t>读入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  <a:sym typeface="Monotype Sorts" charset="2"/>
              </a:rPr>
              <a:t>EOF，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  <a:sym typeface="Monotype Sorts" charset="2"/>
              </a:rPr>
              <a:t>不存，函数返回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  <a:sym typeface="Monotype Sorts" charset="2"/>
              </a:rPr>
              <a:t>NULL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华文仿宋" panose="02010600040101010101" pitchFamily="2" charset="-122"/>
              <a:cs typeface="Courier New" panose="02070309020205020404" pitchFamily="49" charset="0"/>
              <a:sym typeface="Monotype Sorts" charset="2"/>
            </a:endParaRPr>
          </a:p>
        </p:txBody>
      </p:sp>
      <p:sp>
        <p:nvSpPr>
          <p:cNvPr id="971854" name="Text Box 78"/>
          <p:cNvSpPr txBox="1">
            <a:spLocks noChangeArrowheads="1"/>
          </p:cNvSpPr>
          <p:nvPr/>
        </p:nvSpPr>
        <p:spPr bwMode="auto">
          <a:xfrm>
            <a:off x="1541463" y="4527550"/>
            <a:ext cx="8255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Monotype Sorts" charset="2"/>
              </a:rPr>
              <a:t>EOF</a:t>
            </a:r>
            <a:endParaRPr kumimoji="1" lang="en-US" altLang="zh-CN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Monotype Sorts" charset="2"/>
            </a:endParaRPr>
          </a:p>
        </p:txBody>
      </p:sp>
      <p:sp>
        <p:nvSpPr>
          <p:cNvPr id="971855" name="Line 79"/>
          <p:cNvSpPr>
            <a:spLocks noChangeShapeType="1"/>
          </p:cNvSpPr>
          <p:nvPr/>
        </p:nvSpPr>
        <p:spPr bwMode="auto">
          <a:xfrm>
            <a:off x="1697038" y="4918075"/>
            <a:ext cx="0" cy="41910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1790" name="AutoShape 14"/>
          <p:cNvSpPr>
            <a:spLocks noChangeArrowheads="1"/>
          </p:cNvSpPr>
          <p:nvPr/>
        </p:nvSpPr>
        <p:spPr bwMode="auto">
          <a:xfrm>
            <a:off x="314325" y="1517650"/>
            <a:ext cx="596900" cy="3502025"/>
          </a:xfrm>
          <a:prstGeom prst="wedgeRoundRectCallout">
            <a:avLst>
              <a:gd name="adj1" fmla="val 118750"/>
              <a:gd name="adj2" fmla="val -35417"/>
              <a:gd name="adj3" fmla="val 16667"/>
            </a:avLst>
          </a:prstGeom>
          <a:solidFill>
            <a:srgbClr val="C00000"/>
          </a:solidFill>
          <a:ln w="28575">
            <a:solidFill>
              <a:srgbClr val="CC00CC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文件的读写位置指针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0" fill="hold"/>
                                        <p:tgtEl>
                                          <p:spTgt spid="971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0" fill="hold"/>
                                        <p:tgtEl>
                                          <p:spTgt spid="971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autoUpdateAnimBg="0" build="p"/>
      <p:bldP spid="971782" grpId="0" autoUpdateAnimBg="0"/>
      <p:bldP spid="971783" grpId="0" autoUpdateAnimBg="0"/>
      <p:bldP spid="971792" grpId="0" autoUpdateAnimBg="0"/>
      <p:bldP spid="971809" grpId="0" autoUpdateAnimBg="0"/>
      <p:bldP spid="971816" grpId="0" autoUpdateAnimBg="0"/>
      <p:bldP spid="971826" grpId="0" autoUpdateAnimBg="0"/>
      <p:bldP spid="971831" grpId="0" autoUpdateAnimBg="0"/>
      <p:bldP spid="971834" grpId="0" autoUpdateAnimBg="0"/>
      <p:bldP spid="971835" grpId="0" autoUpdateAnimBg="0"/>
      <p:bldP spid="971836" grpId="0" autoUpdateAnimBg="0"/>
      <p:bldP spid="971844" grpId="0" autoUpdateAnimBg="0"/>
      <p:bldP spid="971846" grpId="0" autoUpdateAnimBg="0"/>
      <p:bldP spid="971847" grpId="0" autoUpdateAnimBg="0"/>
      <p:bldP spid="971854" grpId="0" autoUpdateAnimBg="0"/>
      <p:bldP spid="97179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881063" y="931863"/>
            <a:ext cx="8358187" cy="4611687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Font typeface="Monotype Sorts" charset="2"/>
              <a:buChar char=""/>
            </a:pPr>
            <a:r>
              <a:rPr lang="zh-CN" altLang="en-US" b="1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输入设备</a:t>
            </a:r>
            <a:endParaRPr lang="zh-CN" altLang="en-US" b="1">
              <a:solidFill>
                <a:schemeClr val="accent2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lnSpc>
                <a:spcPct val="85000"/>
              </a:lnSpc>
            </a:pPr>
            <a:r>
              <a:rPr lang="zh-CN" altLang="en-US" b="1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键盘、鼠标</a:t>
            </a:r>
            <a:endParaRPr lang="zh-CN" altLang="en-US" b="1">
              <a:solidFill>
                <a:schemeClr val="accent2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lnSpc>
                <a:spcPct val="85000"/>
              </a:lnSpc>
            </a:pPr>
            <a:r>
              <a:rPr lang="zh-CN" altLang="en-US" b="1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软盘、硬盘、光驱（以文件的形式）</a:t>
            </a:r>
            <a:endParaRPr lang="en-US" altLang="zh-CN" b="1">
              <a:solidFill>
                <a:schemeClr val="accent2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lnSpc>
                <a:spcPct val="85000"/>
              </a:lnSpc>
            </a:pPr>
            <a:r>
              <a:rPr lang="zh-CN" altLang="en-US" b="1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扫描仪、视频采集卡、电视卡、游戏杆、话筒</a:t>
            </a:r>
            <a:endParaRPr lang="zh-CN" altLang="en-US" b="1">
              <a:solidFill>
                <a:schemeClr val="accent2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altLang="zh-CN" b="1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……</a:t>
            </a:r>
            <a:endParaRPr lang="en-US" altLang="zh-CN" b="1">
              <a:solidFill>
                <a:schemeClr val="accent2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ct val="85000"/>
              </a:lnSpc>
              <a:buFont typeface="Monotype Sorts" charset="2"/>
              <a:buChar char=""/>
            </a:pPr>
            <a:r>
              <a:rPr lang="zh-CN" altLang="en-US" b="1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输出设备</a:t>
            </a:r>
            <a:endParaRPr lang="zh-CN" altLang="en-US" b="1">
              <a:solidFill>
                <a:schemeClr val="accent2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lnSpc>
                <a:spcPct val="85000"/>
              </a:lnSpc>
            </a:pPr>
            <a:r>
              <a:rPr lang="zh-CN" altLang="en-US" b="1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显示器、打印机</a:t>
            </a:r>
            <a:endParaRPr lang="zh-CN" altLang="en-US" b="1">
              <a:solidFill>
                <a:schemeClr val="accent2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lnSpc>
                <a:spcPct val="85000"/>
              </a:lnSpc>
            </a:pPr>
            <a:r>
              <a:rPr lang="zh-CN" altLang="en-US" b="1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软盘、硬盘、</a:t>
            </a:r>
            <a:r>
              <a:rPr lang="en-US" altLang="zh-CN" b="1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CD/DVD-RW </a:t>
            </a:r>
            <a:r>
              <a:rPr lang="zh-CN" altLang="en-US" b="1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（以文件的形式）</a:t>
            </a:r>
            <a:endParaRPr lang="en-US" altLang="zh-CN" b="1">
              <a:solidFill>
                <a:schemeClr val="accent2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lnSpc>
                <a:spcPct val="85000"/>
              </a:lnSpc>
            </a:pPr>
            <a:r>
              <a:rPr lang="zh-CN" altLang="en-US" b="1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音箱</a:t>
            </a:r>
            <a:endParaRPr lang="en-US" altLang="zh-CN" b="1">
              <a:solidFill>
                <a:schemeClr val="accent2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altLang="zh-CN" b="1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……</a:t>
            </a:r>
            <a:endParaRPr lang="en-US" altLang="zh-CN" b="1">
              <a:solidFill>
                <a:schemeClr val="accent2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ct val="85000"/>
              </a:lnSpc>
              <a:buFont typeface="Monotype Sorts" charset="2"/>
              <a:buChar char=""/>
            </a:pPr>
            <a:r>
              <a:rPr lang="zh-CN" altLang="en-US" b="1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单纯的输入设备或者单纯的输出设备越来越少</a:t>
            </a:r>
            <a:endParaRPr lang="en-US" altLang="zh-CN" b="1">
              <a:solidFill>
                <a:schemeClr val="accent2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1125"/>
            <a:ext cx="7797800" cy="8397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i="1" dirty="0">
                <a:solidFill>
                  <a:srgbClr val="0000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仿宋" panose="02010600040101010101" pitchFamily="2" charset="-122"/>
              </a:rPr>
              <a:t>I/O</a:t>
            </a:r>
            <a:r>
              <a:rPr lang="zh-CN" altLang="en-US" i="1" dirty="0">
                <a:solidFill>
                  <a:srgbClr val="0000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设备</a:t>
            </a:r>
            <a:endParaRPr lang="zh-CN" altLang="en-US" i="1" dirty="0">
              <a:solidFill>
                <a:srgbClr val="0000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 dir="r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468313"/>
            <a:ext cx="10058400" cy="6008687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zh-CN" altLang="en-US" sz="2800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zh-CN" altLang="en-US" sz="2800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显示文本文件内容并加上行号</a:t>
            </a:r>
            <a:endParaRPr lang="zh-CN" altLang="en-US" sz="28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include &lt;stdio.h&gt;</a:t>
            </a:r>
            <a:endParaRPr lang="zh-CN" altLang="zh-CN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main( )</a:t>
            </a:r>
            <a:endParaRPr lang="zh-CN" altLang="zh-CN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zh-CN" altLang="zh-CN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*</a:t>
            </a:r>
            <a:r>
              <a:rPr lang="zh-CN" alt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fp;</a:t>
            </a:r>
            <a:endParaRPr lang="zh-CN" altLang="zh-CN" sz="240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  char file[20], s</a:t>
            </a: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  <a:endParaRPr lang="zh-CN" altLang="zh-CN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flag=1</a:t>
            </a: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, i=0;</a:t>
            </a:r>
            <a:r>
              <a:rPr lang="zh-CN" altLang="en-US" sz="24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*f</a:t>
            </a:r>
            <a:r>
              <a:rPr lang="en-US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lag</a:t>
            </a:r>
            <a:r>
              <a:rPr lang="zh-CN" alt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，=1：开始新行</a:t>
            </a:r>
            <a:r>
              <a:rPr lang="en-US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。i</a:t>
            </a:r>
            <a:r>
              <a:rPr lang="zh-CN" alt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为行号*</a:t>
            </a:r>
            <a:r>
              <a:rPr lang="en-US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zh-CN" altLang="zh-CN" sz="24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  printf("Enter filename:");  scanf("%s",file);</a:t>
            </a:r>
            <a:endParaRPr lang="zh-CN" altLang="zh-CN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  if ( </a:t>
            </a:r>
            <a:r>
              <a:rPr lang="zh-CN" altLang="zh-CN" sz="240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(fp=fopen(file, "r")) </a:t>
            </a: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== NULL ) </a:t>
            </a:r>
            <a:r>
              <a:rPr lang="zh-CN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CN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打开文件</a:t>
            </a:r>
            <a:r>
              <a:rPr lang="zh-CN" alt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zh-CN" altLang="zh-CN" sz="24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  {	printf("file1 open error.\n");</a:t>
            </a: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240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 (0)</a:t>
            </a: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;  }</a:t>
            </a:r>
            <a:endParaRPr lang="zh-CN" altLang="zh-CN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zh-CN" altLang="zh-CN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fgets( str,10,fp )!=NULL </a:t>
            </a: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CN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读出字符串</a:t>
            </a:r>
            <a:r>
              <a:rPr lang="zh-CN" alt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zh-CN" altLang="zh-CN" sz="24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  {  </a:t>
            </a:r>
            <a:r>
              <a:rPr lang="zh-CN" altLang="zh-CN" sz="2400" b="1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zh-CN" sz="24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printf("%3d:%s",++i,str); </a:t>
            </a:r>
            <a:r>
              <a:rPr lang="zh-CN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CN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显示行号</a:t>
            </a:r>
            <a:r>
              <a:rPr lang="zh-CN" alt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zh-CN" altLang="zh-CN" sz="24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CN" altLang="zh-CN" sz="2400" b="1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zh-CN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printf("%s", str);</a:t>
            </a:r>
            <a:endParaRPr lang="zh-CN" altLang="zh-CN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CN" altLang="zh-CN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( str[</a:t>
            </a:r>
            <a:r>
              <a:rPr lang="zh-CN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strlen(str)-1</a:t>
            </a:r>
            <a:r>
              <a:rPr lang="zh-CN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] == '\n' ) </a:t>
            </a:r>
            <a:r>
              <a:rPr lang="zh-CN" altLang="zh-CN" sz="24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=1;</a:t>
            </a:r>
            <a:endParaRPr lang="zh-CN" altLang="zh-CN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CN" altLang="zh-CN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zh-CN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CN" altLang="zh-CN" sz="24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endParaRPr lang="zh-CN" altLang="zh-CN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zh-CN" altLang="zh-CN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240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zh-CN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zh-CN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8275" y="808038"/>
            <a:ext cx="9952038" cy="613886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zh-CN" altLang="en-US" sz="2800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zh-CN" altLang="en-US" sz="2800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复制文本文件。</a:t>
            </a:r>
            <a:endParaRPr lang="zh-CN" altLang="en-US" sz="2800" b="1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include &lt;stdio.h&gt;</a:t>
            </a:r>
            <a:endParaRPr lang="zh-CN" altLang="zh-CN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main( )</a:t>
            </a:r>
            <a:endParaRPr lang="zh-CN" altLang="zh-CN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FILE *</a:t>
            </a:r>
            <a:r>
              <a:rPr lang="zh-CN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fp1</a:t>
            </a: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zh-CN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fp2</a:t>
            </a: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zh-CN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  char file1[20], file2[20], s[10];</a:t>
            </a:r>
            <a:endParaRPr lang="zh-CN" altLang="zh-CN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  printf("Enter filename1:");  scanf("%s",</a:t>
            </a: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file1);</a:t>
            </a:r>
            <a:endParaRPr lang="zh-CN" altLang="zh-CN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  printf("Enter filename2:");  scanf("%s",</a:t>
            </a: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file2);</a:t>
            </a:r>
            <a:endParaRPr lang="zh-CN" altLang="zh-CN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zh-CN" altLang="zh-CN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(fp1=fopen(file1,"r")) == NULL </a:t>
            </a: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CN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打开文件1</a:t>
            </a:r>
            <a:r>
              <a:rPr lang="zh-CN" alt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zh-CN" altLang="zh-CN" sz="24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  {	printf("file1 open error.\n");</a:t>
            </a:r>
            <a:r>
              <a:rPr lang="zh-CN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exit(0);  }</a:t>
            </a:r>
            <a:endParaRPr lang="zh-CN" altLang="zh-CN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  if ( </a:t>
            </a:r>
            <a:r>
              <a:rPr lang="zh-CN" altLang="zh-CN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(fp2=fopen(file2,"w")) == NULL </a:t>
            </a: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zh-CN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CN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打开文件2</a:t>
            </a:r>
            <a:r>
              <a:rPr lang="zh-CN" alt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zh-CN" altLang="zh-CN" sz="24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  {	printf("file2 open error.\n");</a:t>
            </a:r>
            <a:r>
              <a:rPr lang="zh-CN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exit(0);  }</a:t>
            </a:r>
            <a:endParaRPr lang="zh-CN" altLang="zh-CN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  while( </a:t>
            </a:r>
            <a:r>
              <a:rPr lang="zh-CN" altLang="zh-CN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fgets(s,10,fp1) != NULL </a:t>
            </a: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CN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从</a:t>
            </a:r>
            <a:r>
              <a:rPr lang="en-US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fp1</a:t>
            </a:r>
            <a:r>
              <a:rPr lang="zh-CN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读出字符串</a:t>
            </a:r>
            <a:r>
              <a:rPr lang="zh-CN" alt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zh-CN" altLang="zh-CN" sz="24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zh-CN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fput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CN" altLang="zh-CN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s, fp2</a:t>
            </a:r>
            <a:r>
              <a:rPr lang="zh-CN" alt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zh-CN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CN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将字符串写入文件</a:t>
            </a:r>
            <a:r>
              <a:rPr lang="en-US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fp2</a:t>
            </a:r>
            <a:r>
              <a:rPr lang="zh-CN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</a:t>
            </a:r>
            <a:r>
              <a:rPr lang="zh-CN" alt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zh-CN" altLang="zh-CN" sz="24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  fclose(</a:t>
            </a:r>
            <a:r>
              <a:rPr lang="en-US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fp1</a:t>
            </a:r>
            <a:r>
              <a:rPr lang="en-US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);  fclose(</a:t>
            </a:r>
            <a:r>
              <a:rPr lang="en-US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fp2</a:t>
            </a:r>
            <a:r>
              <a:rPr lang="en-US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zh-CN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zh-CN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10.3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文件顺序读写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fputs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autoUpdateAnimBg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4463" y="850900"/>
            <a:ext cx="9596437" cy="5754688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b="1">
                <a:solidFill>
                  <a:srgbClr val="FF0000"/>
                </a:solidFill>
              </a:rPr>
              <a:t>格式化输入函数（ </a:t>
            </a:r>
            <a:r>
              <a:rPr lang="en-US" altLang="zh-CN" b="1">
                <a:solidFill>
                  <a:srgbClr val="FF0000"/>
                </a:solidFill>
              </a:rPr>
              <a:t>fscanf ）</a:t>
            </a:r>
            <a:endParaRPr lang="en-US" altLang="zh-CN" b="1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/>
              <a:t>	</a:t>
            </a: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 fscanf(FILE *fp,</a:t>
            </a: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 *format,...);</a:t>
            </a:r>
            <a:endParaRPr lang="en-US" altLang="zh-CN" sz="2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kumimoji="1"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fscanf(fp, "%d,%6.2f", &amp;i, &amp;t);</a:t>
            </a:r>
            <a:endParaRPr kumimoji="1" lang="en-US" altLang="zh-CN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kumimoji="1" lang="zh-CN" altLang="en-US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第</a:t>
            </a:r>
            <a:r>
              <a:rPr kumimoji="1" lang="en-US" altLang="zh-CN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1</a:t>
            </a:r>
            <a:r>
              <a:rPr kumimoji="1" lang="zh-CN" altLang="en-US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个参数为文件指针，第</a:t>
            </a:r>
            <a:r>
              <a:rPr kumimoji="1" lang="en-US" altLang="zh-CN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2 </a:t>
            </a:r>
            <a:r>
              <a:rPr kumimoji="1" lang="zh-CN" altLang="en-US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个参数为格式控制参数，第</a:t>
            </a:r>
            <a:r>
              <a:rPr kumimoji="1" lang="en-US" altLang="zh-CN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3 </a:t>
            </a:r>
            <a:r>
              <a:rPr kumimoji="1" lang="zh-CN" altLang="en-US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个参数为地址参数表列</a:t>
            </a:r>
            <a:endParaRPr kumimoji="1" lang="en-US" altLang="zh-CN">
              <a:solidFill>
                <a:schemeClr val="hlink"/>
              </a:solidFill>
              <a:latin typeface="Courier New" panose="02070309020205020404" pitchFamily="49" charset="0"/>
              <a:ea typeface="华文仿宋" panose="02010600040101010101" pitchFamily="2" charset="-122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kumimoji="1" lang="zh-CN" altLang="en-US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功能：从</a:t>
            </a:r>
            <a:r>
              <a:rPr kumimoji="1" lang="en-US" altLang="zh-CN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ASCII</a:t>
            </a:r>
            <a:r>
              <a:rPr kumimoji="1" lang="zh-CN" altLang="en-US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文件</a:t>
            </a:r>
            <a:r>
              <a:rPr kumimoji="1" lang="en-US" altLang="zh-CN" b="1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fp</a:t>
            </a:r>
            <a:r>
              <a:rPr kumimoji="1" lang="zh-CN" altLang="en-US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中读取字符，按格式控制符的含义存入对应的变量中，返回值为输入的数据个数。</a:t>
            </a:r>
            <a:r>
              <a:rPr kumimoji="1" lang="en-US" altLang="en-US" b="1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fscanf</a:t>
            </a:r>
            <a:r>
              <a:rPr kumimoji="1" lang="zh-CN" altLang="en-US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与</a:t>
            </a:r>
            <a:r>
              <a:rPr kumimoji="1" lang="en-US" altLang="en-US" b="1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scanf</a:t>
            </a:r>
            <a:r>
              <a:rPr kumimoji="1" lang="zh-CN" altLang="en-US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类似，格式控制符相同。</a:t>
            </a:r>
            <a:endParaRPr kumimoji="1" lang="zh-CN" altLang="en-US">
              <a:latin typeface="Courier New" panose="02070309020205020404" pitchFamily="49" charset="0"/>
              <a:ea typeface="华文仿宋" panose="02010600040101010101" pitchFamily="2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800" b="1"/>
              <a:t>	</a:t>
            </a:r>
            <a:endParaRPr lang="zh-CN" altLang="en-US" sz="2800" b="1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10.3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文件顺序读写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fscanf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fprintf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97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97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97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97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"/>
                                        <p:tgtEl>
                                          <p:spTgt spid="97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autoUpdateAnimBg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4463" y="850900"/>
            <a:ext cx="9596437" cy="5754688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b="1">
                <a:solidFill>
                  <a:srgbClr val="FF0000"/>
                </a:solidFill>
              </a:rPr>
              <a:t>格式化输出（ </a:t>
            </a:r>
            <a:r>
              <a:rPr lang="en-US" altLang="zh-CN" b="1">
                <a:solidFill>
                  <a:srgbClr val="FF0000"/>
                </a:solidFill>
              </a:rPr>
              <a:t>fprintf ）</a:t>
            </a:r>
            <a:endParaRPr lang="en-US" altLang="zh-CN" b="1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  <a:buFont typeface="Monotype Sorts" charset="2"/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 fprintf(FILE *fp,</a:t>
            </a: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 *format,...);</a:t>
            </a:r>
            <a:endParaRPr lang="en-US" altLang="zh-CN" sz="2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kumimoji="1"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fprintf(fp, "%d,%6.2f", i, t);</a:t>
            </a:r>
            <a:endParaRPr kumimoji="1" lang="en-US" altLang="zh-CN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kumimoji="1" lang="zh-CN" altLang="en-US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第</a:t>
            </a:r>
            <a:r>
              <a:rPr kumimoji="1" lang="en-US" altLang="zh-CN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1</a:t>
            </a:r>
            <a:r>
              <a:rPr kumimoji="1" lang="zh-CN" altLang="en-US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个参数为文件指针，第</a:t>
            </a:r>
            <a:r>
              <a:rPr kumimoji="1" lang="en-US" altLang="zh-CN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2</a:t>
            </a:r>
            <a:r>
              <a:rPr kumimoji="1" lang="zh-CN" altLang="en-US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个参数为格式控制参数，第</a:t>
            </a:r>
            <a:r>
              <a:rPr kumimoji="1" lang="en-US" altLang="zh-CN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3</a:t>
            </a:r>
            <a:r>
              <a:rPr kumimoji="1" lang="zh-CN" altLang="en-US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个参数为输出参数列表</a:t>
            </a:r>
            <a:endParaRPr kumimoji="1" lang="en-US" altLang="zh-CN">
              <a:latin typeface="Courier New" panose="02070309020205020404" pitchFamily="49" charset="0"/>
              <a:ea typeface="华文仿宋" panose="02010600040101010101" pitchFamily="2" charset="-122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kumimoji="1" lang="zh-CN" altLang="en-US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功能：将输出参数列表中的数据，按照格式控制符的说明，存入</a:t>
            </a:r>
            <a:r>
              <a:rPr kumimoji="1" lang="en-US" altLang="zh-CN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ASCII</a:t>
            </a:r>
            <a:r>
              <a:rPr kumimoji="1" lang="zh-CN" altLang="en-US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文件</a:t>
            </a:r>
            <a:r>
              <a:rPr kumimoji="1" lang="en-US" altLang="zh-CN" b="1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fp</a:t>
            </a:r>
            <a:r>
              <a:rPr kumimoji="1" lang="zh-CN" altLang="en-US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中，返回值为实际存入的数据个数</a:t>
            </a:r>
            <a:r>
              <a:rPr kumimoji="1" lang="en-US" altLang="en-US" b="1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fprintf</a:t>
            </a:r>
            <a:r>
              <a:rPr kumimoji="1" lang="zh-CN" altLang="en-US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与</a:t>
            </a:r>
            <a:r>
              <a:rPr kumimoji="1" lang="en-US" altLang="en-US" b="1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printf</a:t>
            </a:r>
            <a:r>
              <a:rPr kumimoji="1" lang="zh-CN" altLang="en-US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类似，格式控制符相同。</a:t>
            </a:r>
            <a:endParaRPr kumimoji="1" lang="zh-CN" altLang="en-US">
              <a:latin typeface="Courier New" panose="02070309020205020404" pitchFamily="49" charset="0"/>
              <a:ea typeface="华文仿宋" panose="020106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10.3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文件顺序读写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fscanf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fprintf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97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97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97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97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autoUpdateAnimBg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5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700213"/>
            <a:ext cx="5753100" cy="2393950"/>
          </a:xfrm>
          <a:prstGeom prst="rect">
            <a:avLst/>
          </a:prstGeom>
          <a:noFill/>
          <a:ln w="57150" cmpd="thickThin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1000125" y="4714875"/>
            <a:ext cx="3024188" cy="1225550"/>
          </a:xfrm>
          <a:prstGeom prst="rect">
            <a:avLst/>
          </a:prstGeom>
          <a:solidFill>
            <a:srgbClr val="FFFF99"/>
          </a:solidFill>
          <a:ln w="38100">
            <a:solidFill>
              <a:srgbClr val="008000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anose="02070309020205020404" pitchFamily="49" charset="0"/>
                <a:ea typeface="楷体_GB2312" pitchFamily="49" charset="-122"/>
                <a:cs typeface="+mn-cs"/>
              </a:rPr>
              <a:t>将平均分作为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anose="02070309020205020404" pitchFamily="49" charset="0"/>
                <a:ea typeface="楷体_GB2312" pitchFamily="49" charset="-122"/>
                <a:cs typeface="+mn-cs"/>
              </a:rPr>
              <a:t>STUDENT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anose="02070309020205020404" pitchFamily="49" charset="0"/>
                <a:ea typeface="楷体_GB2312" pitchFamily="49" charset="-122"/>
                <a:cs typeface="+mn-cs"/>
              </a:rPr>
              <a:t>结构体的成员，使函数的接口更简洁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ourier New" panose="02070309020205020404" pitchFamily="49" charset="0"/>
              <a:ea typeface="楷体_GB2312" pitchFamily="49" charset="-122"/>
              <a:cs typeface="+mn-cs"/>
            </a:endParaRPr>
          </a:p>
        </p:txBody>
      </p:sp>
      <p:sp>
        <p:nvSpPr>
          <p:cNvPr id="336899" name="Rectangle 3"/>
          <p:cNvSpPr>
            <a:spLocks noChangeArrowheads="1"/>
          </p:cNvSpPr>
          <p:nvPr/>
        </p:nvSpPr>
        <p:spPr bwMode="auto">
          <a:xfrm>
            <a:off x="744538" y="763588"/>
            <a:ext cx="8529637" cy="1081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7" rIns="92075" bIns="46037"/>
          <a:lstStyle/>
          <a:p>
            <a:pPr marL="374650" marR="0" lvl="0" indent="-3746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【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】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计算每个学生的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门课程的平均分，将学生的各科成绩及平均分输出到文件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score.txt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中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仿宋" panose="02010600040101010101" pitchFamily="2" charset="-122"/>
              <a:cs typeface="+mn-cs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05300" y="3000375"/>
            <a:ext cx="5148263" cy="3743325"/>
          </a:xfrm>
          <a:prstGeom prst="rect">
            <a:avLst/>
          </a:prstGeom>
          <a:noFill/>
          <a:ln w="50800" cmpd="thickThin">
            <a:solidFill>
              <a:schemeClr val="accent2">
                <a:lumMod val="50000"/>
              </a:schemeClr>
            </a:solidFill>
          </a:ln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85775" y="1643063"/>
            <a:ext cx="6753225" cy="4905375"/>
          </a:xfrm>
          <a:prstGeom prst="rect">
            <a:avLst/>
          </a:prstGeom>
          <a:noFill/>
          <a:ln w="50800" cap="flat" cmpd="thickThin" algn="ctr">
            <a:solidFill>
              <a:schemeClr val="accent2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</p:pic>
      <p:pic>
        <p:nvPicPr>
          <p:cNvPr id="1392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363" y="4821238"/>
            <a:ext cx="4116387" cy="1965325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44538" y="763588"/>
            <a:ext cx="8529637" cy="1081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7" rIns="92075" bIns="46037"/>
          <a:lstStyle/>
          <a:p>
            <a:pPr marL="374650" marR="0" lvl="0" indent="-3746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【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】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计算每个学生的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门课程的平均分，将学生的各科成绩及平均分输出到文件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score.txt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中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仿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38250" y="2143125"/>
            <a:ext cx="7458075" cy="3500438"/>
          </a:xfrm>
          <a:prstGeom prst="rect">
            <a:avLst/>
          </a:prstGeom>
          <a:noFill/>
          <a:ln w="50800" cmpd="thickThin">
            <a:solidFill>
              <a:schemeClr val="accent2">
                <a:lumMod val="50000"/>
              </a:schemeClr>
            </a:solidFill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44538" y="763588"/>
            <a:ext cx="8529637" cy="1081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7" rIns="92075" bIns="46037"/>
          <a:lstStyle/>
          <a:p>
            <a:pPr marL="374650" marR="0" lvl="0" indent="-3746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【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】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计算每个学生的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门课程的平均分，将学生的各科成绩及平均分输出到文件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score.txt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中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仿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81063" y="1681163"/>
            <a:ext cx="7523162" cy="4533900"/>
          </a:xfrm>
          <a:prstGeom prst="rect">
            <a:avLst/>
          </a:prstGeom>
          <a:noFill/>
          <a:ln w="50800" cmpd="thickThin">
            <a:solidFill>
              <a:schemeClr val="accent2">
                <a:lumMod val="50000"/>
              </a:schemeClr>
            </a:solidFill>
          </a:ln>
        </p:spPr>
      </p:pic>
      <p:pic>
        <p:nvPicPr>
          <p:cNvPr id="14131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0" y="5788025"/>
            <a:ext cx="4527550" cy="881063"/>
          </a:xfrm>
          <a:prstGeom prst="rect">
            <a:avLst/>
          </a:prstGeom>
          <a:noFill/>
          <a:ln w="38100" algn="ctr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2181225" y="3643313"/>
            <a:ext cx="771525" cy="285750"/>
          </a:xfrm>
          <a:prstGeom prst="rect">
            <a:avLst/>
          </a:prstGeom>
          <a:noFill/>
          <a:ln w="38100" algn="ctr">
            <a:solidFill>
              <a:srgbClr val="008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7" rIns="92075" bIns="4603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323" name="Rectangle 11"/>
          <p:cNvSpPr>
            <a:spLocks noChangeArrowheads="1"/>
          </p:cNvSpPr>
          <p:nvPr/>
        </p:nvSpPr>
        <p:spPr bwMode="auto">
          <a:xfrm>
            <a:off x="2560638" y="5072063"/>
            <a:ext cx="755650" cy="314325"/>
          </a:xfrm>
          <a:prstGeom prst="rect">
            <a:avLst/>
          </a:prstGeom>
          <a:noFill/>
          <a:ln w="38100" algn="ctr">
            <a:solidFill>
              <a:srgbClr val="008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7" rIns="92075" bIns="4603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2166938" y="5443538"/>
            <a:ext cx="755650" cy="287337"/>
          </a:xfrm>
          <a:prstGeom prst="rect">
            <a:avLst/>
          </a:prstGeom>
          <a:noFill/>
          <a:ln w="38100" algn="ctr">
            <a:solidFill>
              <a:srgbClr val="008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7" rIns="92075" bIns="4603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4521200" y="2355850"/>
            <a:ext cx="288925" cy="287338"/>
          </a:xfrm>
          <a:prstGeom prst="rect">
            <a:avLst/>
          </a:prstGeom>
          <a:noFill/>
          <a:ln w="38100" algn="ctr">
            <a:solidFill>
              <a:srgbClr val="008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7" rIns="92075" bIns="4603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44538" y="763588"/>
            <a:ext cx="8529637" cy="1081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7" rIns="92075" bIns="46037"/>
          <a:lstStyle/>
          <a:p>
            <a:pPr marL="374650" marR="0" lvl="0" indent="-3746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【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】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计算每个学生的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门课程的平均分，将学生的各科成绩及平均分输出到文件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score.txt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中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仿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2" grpId="0" animBg="1"/>
      <p:bldP spid="141323" grpId="0" animBg="1"/>
      <p:bldP spid="141324" grpId="0" animBg="1"/>
      <p:bldP spid="14132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9" name="Rectangle 3"/>
          <p:cNvSpPr>
            <a:spLocks noChangeArrowheads="1"/>
          </p:cNvSpPr>
          <p:nvPr/>
        </p:nvSpPr>
        <p:spPr bwMode="auto">
          <a:xfrm>
            <a:off x="744538" y="763588"/>
            <a:ext cx="8529637" cy="1296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7" rIns="92075" bIns="46037"/>
          <a:lstStyle/>
          <a:p>
            <a:pPr marL="374650" marR="0" lvl="0" indent="-3746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【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例】在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上一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子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基础上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，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从文件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score.txt中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读出每个学生的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4门课的平均分，各科成绩及平均分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仿宋" panose="02010600040101010101" pitchFamily="2" charset="-122"/>
              <a:cs typeface="+mn-cs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42950" y="1674813"/>
            <a:ext cx="5795963" cy="2039937"/>
          </a:xfrm>
          <a:prstGeom prst="rect">
            <a:avLst/>
          </a:prstGeom>
          <a:noFill/>
          <a:ln w="50800" cmpd="thickThin">
            <a:solidFill>
              <a:schemeClr val="accent2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188" y="3857625"/>
            <a:ext cx="8640762" cy="2916238"/>
          </a:xfrm>
          <a:prstGeom prst="rect">
            <a:avLst/>
          </a:prstGeom>
          <a:noFill/>
          <a:ln w="50800" cmpd="thickThin">
            <a:solidFill>
              <a:schemeClr val="accent2">
                <a:lumMod val="50000"/>
              </a:schemeClr>
            </a:solidFill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2643188"/>
            <a:ext cx="4249738" cy="950912"/>
          </a:xfrm>
          <a:prstGeom prst="rect">
            <a:avLst/>
          </a:prstGeom>
          <a:noFill/>
          <a:ln w="38100" algn="ctr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81125" y="1728788"/>
            <a:ext cx="7286625" cy="4881562"/>
          </a:xfrm>
          <a:prstGeom prst="rect">
            <a:avLst/>
          </a:prstGeom>
          <a:noFill/>
          <a:ln w="50800" cap="flat" cmpd="thickThin" algn="ctr">
            <a:solidFill>
              <a:schemeClr val="accent2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</p:pic>
      <p:sp>
        <p:nvSpPr>
          <p:cNvPr id="143368" name="Rectangle 8"/>
          <p:cNvSpPr>
            <a:spLocks noChangeArrowheads="1"/>
          </p:cNvSpPr>
          <p:nvPr/>
        </p:nvSpPr>
        <p:spPr bwMode="auto">
          <a:xfrm>
            <a:off x="2719388" y="3629025"/>
            <a:ext cx="647700" cy="857250"/>
          </a:xfrm>
          <a:prstGeom prst="rect">
            <a:avLst/>
          </a:prstGeom>
          <a:noFill/>
          <a:ln w="38100" algn="ctr">
            <a:solidFill>
              <a:srgbClr val="008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7" rIns="92075" bIns="4603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69" name="Rectangle 9"/>
          <p:cNvSpPr>
            <a:spLocks noChangeArrowheads="1"/>
          </p:cNvSpPr>
          <p:nvPr/>
        </p:nvSpPr>
        <p:spPr bwMode="auto">
          <a:xfrm>
            <a:off x="3065463" y="5127625"/>
            <a:ext cx="647700" cy="287338"/>
          </a:xfrm>
          <a:prstGeom prst="rect">
            <a:avLst/>
          </a:prstGeom>
          <a:noFill/>
          <a:ln w="38100" algn="ctr">
            <a:solidFill>
              <a:srgbClr val="008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7" rIns="92075" bIns="4603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70" name="Rectangle 10"/>
          <p:cNvSpPr>
            <a:spLocks noChangeArrowheads="1"/>
          </p:cNvSpPr>
          <p:nvPr/>
        </p:nvSpPr>
        <p:spPr bwMode="auto">
          <a:xfrm>
            <a:off x="2689225" y="5500688"/>
            <a:ext cx="647700" cy="287337"/>
          </a:xfrm>
          <a:prstGeom prst="rect">
            <a:avLst/>
          </a:prstGeom>
          <a:noFill/>
          <a:ln w="38100" algn="ctr">
            <a:solidFill>
              <a:srgbClr val="008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7" rIns="92075" bIns="4603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44538" y="763588"/>
            <a:ext cx="8529637" cy="1296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7" rIns="92075" bIns="46037"/>
          <a:lstStyle/>
          <a:p>
            <a:pPr marL="374650" marR="0" lvl="0" indent="-3746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【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例】在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上一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子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基础上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，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从文件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score.txt中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读出每个学生的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4门课的平均分，各科成绩及平均分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仿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8" grpId="0" animBg="1"/>
      <p:bldP spid="143369" grpId="0" animBg="1"/>
      <p:bldP spid="1433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95350" y="1574800"/>
            <a:ext cx="8286750" cy="4611688"/>
          </a:xfrm>
        </p:spPr>
        <p:txBody>
          <a:bodyPr/>
          <a:lstStyle/>
          <a:p>
            <a:pPr eaLnBrk="1" hangingPunct="1">
              <a:buFont typeface="Monotype Sorts" charset="2"/>
              <a:buChar char=""/>
            </a:pPr>
            <a:r>
              <a:rPr lang="zh-CN" altLang="en-US">
                <a:solidFill>
                  <a:srgbClr val="00007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字符界面的操作系统一般都提供标准输入与输出设备</a:t>
            </a:r>
            <a:endParaRPr lang="zh-CN" altLang="en-US">
              <a:solidFill>
                <a:srgbClr val="00007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/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DOS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Linux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UNIX…</a:t>
            </a:r>
            <a:endParaRPr lang="en-US" altLang="zh-CN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buFont typeface="Monotype Sorts" charset="2"/>
              <a:buChar char=""/>
            </a:pPr>
            <a:r>
              <a:rPr lang="zh-CN" altLang="en-US">
                <a:solidFill>
                  <a:srgbClr val="00007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一般情况，标准输入就是键盘，标准输出就是终端显示器</a:t>
            </a:r>
            <a:endParaRPr lang="zh-CN" altLang="en-US">
              <a:solidFill>
                <a:srgbClr val="00007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buFont typeface="Monotype Sorts" charset="2"/>
              <a:buChar char=""/>
            </a:pPr>
            <a:endParaRPr lang="en-US" altLang="zh-CN">
              <a:solidFill>
                <a:srgbClr val="00007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215900"/>
            <a:ext cx="7797800" cy="8397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i="1" dirty="0">
                <a:solidFill>
                  <a:srgbClr val="0000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标准输入</a:t>
            </a:r>
            <a:r>
              <a:rPr lang="en-US" altLang="zh-CN" b="1" i="1" dirty="0">
                <a:solidFill>
                  <a:srgbClr val="0000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b="1" i="1" dirty="0">
                <a:solidFill>
                  <a:srgbClr val="0000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endParaRPr lang="en-US" altLang="zh-CN" b="1" i="1" dirty="0">
              <a:solidFill>
                <a:srgbClr val="0000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364" name="Group 21"/>
          <p:cNvGrpSpPr/>
          <p:nvPr/>
        </p:nvGrpSpPr>
        <p:grpSpPr bwMode="auto">
          <a:xfrm>
            <a:off x="971550" y="4857750"/>
            <a:ext cx="7624763" cy="1714500"/>
            <a:chOff x="-440" y="3291"/>
            <a:chExt cx="5754" cy="1392"/>
          </a:xfrm>
        </p:grpSpPr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-440" y="3331"/>
              <a:ext cx="836" cy="3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自来水厂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grpSp>
          <p:nvGrpSpPr>
            <p:cNvPr id="15366" name="Group 20"/>
            <p:cNvGrpSpPr/>
            <p:nvPr/>
          </p:nvGrpSpPr>
          <p:grpSpPr bwMode="auto">
            <a:xfrm>
              <a:off x="-76" y="3291"/>
              <a:ext cx="5390" cy="1392"/>
              <a:chOff x="-151" y="2928"/>
              <a:chExt cx="5390" cy="1392"/>
            </a:xfrm>
          </p:grpSpPr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2553" y="3294"/>
                <a:ext cx="1586" cy="135"/>
              </a:xfrm>
              <a:prstGeom prst="rect">
                <a:avLst/>
              </a:prstGeom>
              <a:gradFill rotWithShape="1">
                <a:gsLst>
                  <a:gs pos="0">
                    <a:srgbClr val="33CCFF"/>
                  </a:gs>
                  <a:gs pos="100000">
                    <a:srgbClr val="33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pic>
            <p:nvPicPr>
              <p:cNvPr id="15368" name="Picture 6" descr="w2wtdrna[1]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7" y="3203"/>
                <a:ext cx="1142" cy="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Rectangle 11"/>
              <p:cNvSpPr>
                <a:spLocks noChangeArrowheads="1"/>
              </p:cNvSpPr>
              <p:nvPr/>
            </p:nvSpPr>
            <p:spPr bwMode="auto">
              <a:xfrm>
                <a:off x="1195" y="3294"/>
                <a:ext cx="1362" cy="135"/>
              </a:xfrm>
              <a:prstGeom prst="rect">
                <a:avLst/>
              </a:prstGeom>
              <a:gradFill rotWithShape="1">
                <a:gsLst>
                  <a:gs pos="0">
                    <a:srgbClr val="33CCFF"/>
                  </a:gs>
                  <a:gs pos="100000">
                    <a:srgbClr val="33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pic>
            <p:nvPicPr>
              <p:cNvPr id="15370" name="Picture 13" descr="tlemzcad[1]"/>
              <p:cNvPicPr>
                <a:picLocks noChangeAspect="1" noChangeArrowheads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51" y="2928"/>
                <a:ext cx="1391" cy="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371" name="Picture 14" descr="ozjqjty_[1]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4" y="3748"/>
                <a:ext cx="1860" cy="5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ectangle 10"/>
              <p:cNvSpPr>
                <a:spLocks noChangeArrowheads="1"/>
              </p:cNvSpPr>
              <p:nvPr/>
            </p:nvSpPr>
            <p:spPr bwMode="auto">
              <a:xfrm rot="-5400000">
                <a:off x="2335" y="3608"/>
                <a:ext cx="589" cy="145"/>
              </a:xfrm>
              <a:prstGeom prst="rect">
                <a:avLst/>
              </a:prstGeom>
              <a:gradFill rotWithShape="1">
                <a:gsLst>
                  <a:gs pos="0">
                    <a:srgbClr val="33CCFF"/>
                  </a:gs>
                  <a:gs pos="100000">
                    <a:srgbClr val="33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Firewall"/>
              <p:cNvSpPr>
                <a:spLocks noEditPoints="1" noChangeArrowheads="1"/>
              </p:cNvSpPr>
              <p:nvPr/>
            </p:nvSpPr>
            <p:spPr bwMode="auto">
              <a:xfrm>
                <a:off x="3552" y="3067"/>
                <a:ext cx="182" cy="1253"/>
              </a:xfrm>
              <a:custGeom>
                <a:avLst/>
                <a:gdLst>
                  <a:gd name="T0" fmla="*/ 0 w 21600"/>
                  <a:gd name="T1" fmla="*/ 0 h 21600"/>
                  <a:gd name="T2" fmla="*/ 10800 w 21600"/>
                  <a:gd name="T3" fmla="*/ 0 h 21600"/>
                  <a:gd name="T4" fmla="*/ 21600 w 21600"/>
                  <a:gd name="T5" fmla="*/ 0 h 21600"/>
                  <a:gd name="T6" fmla="*/ 21060 w 21600"/>
                  <a:gd name="T7" fmla="*/ 10800 h 21600"/>
                  <a:gd name="T8" fmla="*/ 21060 w 21600"/>
                  <a:gd name="T9" fmla="*/ 21600 h 21600"/>
                  <a:gd name="T10" fmla="*/ 10800 w 21600"/>
                  <a:gd name="T11" fmla="*/ 21600 h 21600"/>
                  <a:gd name="T12" fmla="*/ 540 w 21600"/>
                  <a:gd name="T13" fmla="*/ 21600 h 21600"/>
                  <a:gd name="T14" fmla="*/ 540 w 21600"/>
                  <a:gd name="T15" fmla="*/ 10800 h 21600"/>
                  <a:gd name="T16" fmla="*/ 761 w 21600"/>
                  <a:gd name="T17" fmla="*/ 22454 h 21600"/>
                  <a:gd name="T18" fmla="*/ 21069 w 21600"/>
                  <a:gd name="T19" fmla="*/ 3228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540" y="4628"/>
                    </a:moveTo>
                    <a:lnTo>
                      <a:pt x="0" y="4628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4628"/>
                    </a:lnTo>
                    <a:lnTo>
                      <a:pt x="21060" y="4628"/>
                    </a:lnTo>
                    <a:lnTo>
                      <a:pt x="21060" y="21600"/>
                    </a:lnTo>
                    <a:lnTo>
                      <a:pt x="540" y="21600"/>
                    </a:lnTo>
                    <a:lnTo>
                      <a:pt x="540" y="4628"/>
                    </a:lnTo>
                    <a:close/>
                  </a:path>
                  <a:path w="21600" h="21600" extrusionOk="0">
                    <a:moveTo>
                      <a:pt x="540" y="4628"/>
                    </a:moveTo>
                    <a:lnTo>
                      <a:pt x="540" y="6171"/>
                    </a:lnTo>
                    <a:lnTo>
                      <a:pt x="2700" y="6171"/>
                    </a:lnTo>
                    <a:lnTo>
                      <a:pt x="2700" y="4628"/>
                    </a:lnTo>
                    <a:lnTo>
                      <a:pt x="540" y="4628"/>
                    </a:lnTo>
                    <a:close/>
                  </a:path>
                  <a:path w="21600" h="21600" extrusionOk="0">
                    <a:moveTo>
                      <a:pt x="2700" y="4628"/>
                    </a:moveTo>
                    <a:lnTo>
                      <a:pt x="2700" y="6171"/>
                    </a:lnTo>
                    <a:lnTo>
                      <a:pt x="4860" y="6171"/>
                    </a:lnTo>
                    <a:lnTo>
                      <a:pt x="4860" y="4628"/>
                    </a:lnTo>
                    <a:lnTo>
                      <a:pt x="2700" y="4628"/>
                    </a:lnTo>
                    <a:close/>
                  </a:path>
                  <a:path w="21600" h="21600" extrusionOk="0">
                    <a:moveTo>
                      <a:pt x="4860" y="4628"/>
                    </a:moveTo>
                    <a:lnTo>
                      <a:pt x="4860" y="6171"/>
                    </a:lnTo>
                    <a:lnTo>
                      <a:pt x="7020" y="6171"/>
                    </a:lnTo>
                    <a:lnTo>
                      <a:pt x="7020" y="4628"/>
                    </a:lnTo>
                    <a:lnTo>
                      <a:pt x="4860" y="4628"/>
                    </a:lnTo>
                    <a:close/>
                  </a:path>
                  <a:path w="21600" h="21600" extrusionOk="0">
                    <a:moveTo>
                      <a:pt x="7020" y="4628"/>
                    </a:moveTo>
                    <a:lnTo>
                      <a:pt x="7020" y="6171"/>
                    </a:lnTo>
                    <a:lnTo>
                      <a:pt x="9180" y="6171"/>
                    </a:lnTo>
                    <a:lnTo>
                      <a:pt x="9180" y="4628"/>
                    </a:lnTo>
                    <a:lnTo>
                      <a:pt x="7020" y="4628"/>
                    </a:lnTo>
                    <a:close/>
                  </a:path>
                  <a:path w="21600" h="21600" extrusionOk="0">
                    <a:moveTo>
                      <a:pt x="9180" y="4628"/>
                    </a:moveTo>
                    <a:lnTo>
                      <a:pt x="9180" y="6171"/>
                    </a:lnTo>
                    <a:lnTo>
                      <a:pt x="11340" y="6171"/>
                    </a:lnTo>
                    <a:lnTo>
                      <a:pt x="11340" y="4628"/>
                    </a:lnTo>
                    <a:lnTo>
                      <a:pt x="9180" y="4628"/>
                    </a:lnTo>
                    <a:close/>
                  </a:path>
                  <a:path w="21600" h="21600" extrusionOk="0">
                    <a:moveTo>
                      <a:pt x="11340" y="4628"/>
                    </a:moveTo>
                    <a:lnTo>
                      <a:pt x="11340" y="6171"/>
                    </a:lnTo>
                    <a:lnTo>
                      <a:pt x="13500" y="6171"/>
                    </a:lnTo>
                    <a:lnTo>
                      <a:pt x="13500" y="4628"/>
                    </a:lnTo>
                    <a:lnTo>
                      <a:pt x="11340" y="4628"/>
                    </a:lnTo>
                    <a:close/>
                  </a:path>
                  <a:path w="21600" h="21600" extrusionOk="0">
                    <a:moveTo>
                      <a:pt x="13500" y="4628"/>
                    </a:moveTo>
                    <a:lnTo>
                      <a:pt x="13500" y="6171"/>
                    </a:lnTo>
                    <a:lnTo>
                      <a:pt x="15660" y="6171"/>
                    </a:lnTo>
                    <a:lnTo>
                      <a:pt x="15660" y="4628"/>
                    </a:lnTo>
                    <a:lnTo>
                      <a:pt x="13500" y="4628"/>
                    </a:lnTo>
                    <a:close/>
                  </a:path>
                  <a:path w="21600" h="21600" extrusionOk="0">
                    <a:moveTo>
                      <a:pt x="15660" y="4628"/>
                    </a:moveTo>
                    <a:lnTo>
                      <a:pt x="15660" y="6171"/>
                    </a:lnTo>
                    <a:lnTo>
                      <a:pt x="17820" y="6171"/>
                    </a:lnTo>
                    <a:lnTo>
                      <a:pt x="17820" y="4628"/>
                    </a:lnTo>
                    <a:lnTo>
                      <a:pt x="15660" y="4628"/>
                    </a:lnTo>
                    <a:close/>
                  </a:path>
                  <a:path w="21600" h="21600" extrusionOk="0">
                    <a:moveTo>
                      <a:pt x="17820" y="4628"/>
                    </a:moveTo>
                    <a:lnTo>
                      <a:pt x="17820" y="6171"/>
                    </a:lnTo>
                    <a:lnTo>
                      <a:pt x="19980" y="6171"/>
                    </a:lnTo>
                    <a:lnTo>
                      <a:pt x="19980" y="4628"/>
                    </a:lnTo>
                    <a:lnTo>
                      <a:pt x="17820" y="4628"/>
                    </a:lnTo>
                    <a:close/>
                  </a:path>
                  <a:path w="21600" h="21600" extrusionOk="0">
                    <a:moveTo>
                      <a:pt x="1620" y="6171"/>
                    </a:moveTo>
                    <a:lnTo>
                      <a:pt x="1620" y="7714"/>
                    </a:lnTo>
                    <a:lnTo>
                      <a:pt x="3779" y="7714"/>
                    </a:lnTo>
                    <a:lnTo>
                      <a:pt x="3779" y="6171"/>
                    </a:lnTo>
                    <a:lnTo>
                      <a:pt x="1620" y="6171"/>
                    </a:lnTo>
                    <a:close/>
                  </a:path>
                  <a:path w="21600" h="21600" extrusionOk="0">
                    <a:moveTo>
                      <a:pt x="3779" y="6171"/>
                    </a:moveTo>
                    <a:lnTo>
                      <a:pt x="3779" y="7714"/>
                    </a:lnTo>
                    <a:lnTo>
                      <a:pt x="5940" y="7714"/>
                    </a:lnTo>
                    <a:lnTo>
                      <a:pt x="5940" y="6171"/>
                    </a:lnTo>
                    <a:lnTo>
                      <a:pt x="3779" y="6171"/>
                    </a:lnTo>
                    <a:close/>
                  </a:path>
                  <a:path w="21600" h="21600" extrusionOk="0">
                    <a:moveTo>
                      <a:pt x="5940" y="6171"/>
                    </a:moveTo>
                    <a:lnTo>
                      <a:pt x="5940" y="7714"/>
                    </a:lnTo>
                    <a:lnTo>
                      <a:pt x="8100" y="7714"/>
                    </a:lnTo>
                    <a:lnTo>
                      <a:pt x="8100" y="6171"/>
                    </a:lnTo>
                    <a:lnTo>
                      <a:pt x="5940" y="6171"/>
                    </a:lnTo>
                    <a:close/>
                  </a:path>
                  <a:path w="21600" h="21600" extrusionOk="0">
                    <a:moveTo>
                      <a:pt x="8100" y="6171"/>
                    </a:moveTo>
                    <a:lnTo>
                      <a:pt x="8100" y="7714"/>
                    </a:lnTo>
                    <a:lnTo>
                      <a:pt x="10260" y="7714"/>
                    </a:lnTo>
                    <a:lnTo>
                      <a:pt x="10260" y="6171"/>
                    </a:lnTo>
                    <a:lnTo>
                      <a:pt x="8100" y="6171"/>
                    </a:lnTo>
                    <a:close/>
                  </a:path>
                  <a:path w="21600" h="21600" extrusionOk="0">
                    <a:moveTo>
                      <a:pt x="10260" y="6171"/>
                    </a:moveTo>
                    <a:lnTo>
                      <a:pt x="10260" y="7714"/>
                    </a:lnTo>
                    <a:lnTo>
                      <a:pt x="12419" y="7714"/>
                    </a:lnTo>
                    <a:lnTo>
                      <a:pt x="12419" y="6171"/>
                    </a:lnTo>
                    <a:lnTo>
                      <a:pt x="10260" y="6171"/>
                    </a:lnTo>
                    <a:close/>
                  </a:path>
                  <a:path w="21600" h="21600" extrusionOk="0">
                    <a:moveTo>
                      <a:pt x="12419" y="6171"/>
                    </a:moveTo>
                    <a:lnTo>
                      <a:pt x="12419" y="7714"/>
                    </a:lnTo>
                    <a:lnTo>
                      <a:pt x="14580" y="7714"/>
                    </a:lnTo>
                    <a:lnTo>
                      <a:pt x="14580" y="6171"/>
                    </a:lnTo>
                    <a:lnTo>
                      <a:pt x="12419" y="6171"/>
                    </a:lnTo>
                    <a:close/>
                  </a:path>
                  <a:path w="21600" h="21600" extrusionOk="0">
                    <a:moveTo>
                      <a:pt x="14580" y="6171"/>
                    </a:moveTo>
                    <a:lnTo>
                      <a:pt x="14580" y="7714"/>
                    </a:lnTo>
                    <a:lnTo>
                      <a:pt x="16740" y="7714"/>
                    </a:lnTo>
                    <a:lnTo>
                      <a:pt x="16740" y="6171"/>
                    </a:lnTo>
                    <a:lnTo>
                      <a:pt x="14580" y="6171"/>
                    </a:lnTo>
                    <a:close/>
                  </a:path>
                  <a:path w="21600" h="21600" extrusionOk="0">
                    <a:moveTo>
                      <a:pt x="16740" y="6171"/>
                    </a:moveTo>
                    <a:lnTo>
                      <a:pt x="16740" y="7714"/>
                    </a:lnTo>
                    <a:lnTo>
                      <a:pt x="18900" y="7714"/>
                    </a:lnTo>
                    <a:lnTo>
                      <a:pt x="18900" y="6171"/>
                    </a:lnTo>
                    <a:lnTo>
                      <a:pt x="16740" y="6171"/>
                    </a:lnTo>
                    <a:close/>
                  </a:path>
                  <a:path w="21600" h="21600" extrusionOk="0">
                    <a:moveTo>
                      <a:pt x="18900" y="6171"/>
                    </a:moveTo>
                    <a:lnTo>
                      <a:pt x="18900" y="7714"/>
                    </a:lnTo>
                    <a:lnTo>
                      <a:pt x="21060" y="7714"/>
                    </a:lnTo>
                    <a:lnTo>
                      <a:pt x="21060" y="6171"/>
                    </a:lnTo>
                    <a:lnTo>
                      <a:pt x="18900" y="6171"/>
                    </a:lnTo>
                    <a:close/>
                  </a:path>
                  <a:path w="21600" h="21600" extrusionOk="0">
                    <a:moveTo>
                      <a:pt x="540" y="7714"/>
                    </a:moveTo>
                    <a:lnTo>
                      <a:pt x="540" y="9257"/>
                    </a:lnTo>
                    <a:lnTo>
                      <a:pt x="2700" y="9257"/>
                    </a:lnTo>
                    <a:lnTo>
                      <a:pt x="2700" y="7714"/>
                    </a:lnTo>
                    <a:lnTo>
                      <a:pt x="540" y="7714"/>
                    </a:lnTo>
                    <a:close/>
                  </a:path>
                  <a:path w="21600" h="21600" extrusionOk="0">
                    <a:moveTo>
                      <a:pt x="2700" y="7714"/>
                    </a:moveTo>
                    <a:lnTo>
                      <a:pt x="2700" y="9257"/>
                    </a:lnTo>
                    <a:lnTo>
                      <a:pt x="4860" y="9257"/>
                    </a:lnTo>
                    <a:lnTo>
                      <a:pt x="4860" y="7714"/>
                    </a:lnTo>
                    <a:lnTo>
                      <a:pt x="2700" y="7714"/>
                    </a:lnTo>
                    <a:close/>
                  </a:path>
                  <a:path w="21600" h="21600" extrusionOk="0">
                    <a:moveTo>
                      <a:pt x="4860" y="7714"/>
                    </a:moveTo>
                    <a:lnTo>
                      <a:pt x="4860" y="9257"/>
                    </a:lnTo>
                    <a:lnTo>
                      <a:pt x="7020" y="9257"/>
                    </a:lnTo>
                    <a:lnTo>
                      <a:pt x="7020" y="7714"/>
                    </a:lnTo>
                    <a:lnTo>
                      <a:pt x="4860" y="7714"/>
                    </a:lnTo>
                    <a:close/>
                  </a:path>
                  <a:path w="21600" h="21600" extrusionOk="0">
                    <a:moveTo>
                      <a:pt x="7020" y="7714"/>
                    </a:moveTo>
                    <a:lnTo>
                      <a:pt x="7020" y="9257"/>
                    </a:lnTo>
                    <a:lnTo>
                      <a:pt x="9180" y="9257"/>
                    </a:lnTo>
                    <a:lnTo>
                      <a:pt x="9180" y="7714"/>
                    </a:lnTo>
                    <a:lnTo>
                      <a:pt x="7020" y="7714"/>
                    </a:lnTo>
                    <a:close/>
                  </a:path>
                  <a:path w="21600" h="21600" extrusionOk="0">
                    <a:moveTo>
                      <a:pt x="9180" y="7714"/>
                    </a:moveTo>
                    <a:lnTo>
                      <a:pt x="9180" y="9257"/>
                    </a:lnTo>
                    <a:lnTo>
                      <a:pt x="11340" y="9257"/>
                    </a:lnTo>
                    <a:lnTo>
                      <a:pt x="11340" y="7714"/>
                    </a:lnTo>
                    <a:lnTo>
                      <a:pt x="9180" y="7714"/>
                    </a:lnTo>
                    <a:close/>
                  </a:path>
                  <a:path w="21600" h="21600" extrusionOk="0">
                    <a:moveTo>
                      <a:pt x="11340" y="7714"/>
                    </a:moveTo>
                    <a:lnTo>
                      <a:pt x="11340" y="9257"/>
                    </a:lnTo>
                    <a:lnTo>
                      <a:pt x="13500" y="9257"/>
                    </a:lnTo>
                    <a:lnTo>
                      <a:pt x="13500" y="7714"/>
                    </a:lnTo>
                    <a:lnTo>
                      <a:pt x="11340" y="7714"/>
                    </a:lnTo>
                    <a:close/>
                  </a:path>
                  <a:path w="21600" h="21600" extrusionOk="0">
                    <a:moveTo>
                      <a:pt x="13500" y="7714"/>
                    </a:moveTo>
                    <a:lnTo>
                      <a:pt x="13500" y="9257"/>
                    </a:lnTo>
                    <a:lnTo>
                      <a:pt x="15660" y="9257"/>
                    </a:lnTo>
                    <a:lnTo>
                      <a:pt x="15660" y="7714"/>
                    </a:lnTo>
                    <a:lnTo>
                      <a:pt x="13500" y="7714"/>
                    </a:lnTo>
                    <a:close/>
                  </a:path>
                  <a:path w="21600" h="21600" extrusionOk="0">
                    <a:moveTo>
                      <a:pt x="15660" y="7714"/>
                    </a:moveTo>
                    <a:lnTo>
                      <a:pt x="15660" y="9257"/>
                    </a:lnTo>
                    <a:lnTo>
                      <a:pt x="17820" y="9257"/>
                    </a:lnTo>
                    <a:lnTo>
                      <a:pt x="17820" y="7714"/>
                    </a:lnTo>
                    <a:lnTo>
                      <a:pt x="15660" y="7714"/>
                    </a:lnTo>
                    <a:close/>
                  </a:path>
                  <a:path w="21600" h="21600" extrusionOk="0">
                    <a:moveTo>
                      <a:pt x="17820" y="7714"/>
                    </a:moveTo>
                    <a:lnTo>
                      <a:pt x="17820" y="9257"/>
                    </a:lnTo>
                    <a:lnTo>
                      <a:pt x="19980" y="9257"/>
                    </a:lnTo>
                    <a:lnTo>
                      <a:pt x="19980" y="7714"/>
                    </a:lnTo>
                    <a:lnTo>
                      <a:pt x="17820" y="7714"/>
                    </a:lnTo>
                    <a:close/>
                  </a:path>
                  <a:path w="21600" h="21600" extrusionOk="0">
                    <a:moveTo>
                      <a:pt x="1620" y="9257"/>
                    </a:moveTo>
                    <a:lnTo>
                      <a:pt x="1620" y="10800"/>
                    </a:lnTo>
                    <a:lnTo>
                      <a:pt x="3779" y="10800"/>
                    </a:lnTo>
                    <a:lnTo>
                      <a:pt x="3779" y="9257"/>
                    </a:lnTo>
                    <a:lnTo>
                      <a:pt x="1620" y="9257"/>
                    </a:lnTo>
                    <a:close/>
                  </a:path>
                  <a:path w="21600" h="21600" extrusionOk="0">
                    <a:moveTo>
                      <a:pt x="3779" y="9257"/>
                    </a:moveTo>
                    <a:lnTo>
                      <a:pt x="3779" y="10800"/>
                    </a:lnTo>
                    <a:lnTo>
                      <a:pt x="5940" y="10800"/>
                    </a:lnTo>
                    <a:lnTo>
                      <a:pt x="5940" y="9257"/>
                    </a:lnTo>
                    <a:lnTo>
                      <a:pt x="3779" y="9257"/>
                    </a:lnTo>
                    <a:close/>
                  </a:path>
                  <a:path w="21600" h="21600" extrusionOk="0">
                    <a:moveTo>
                      <a:pt x="5940" y="9257"/>
                    </a:moveTo>
                    <a:lnTo>
                      <a:pt x="5940" y="10800"/>
                    </a:lnTo>
                    <a:lnTo>
                      <a:pt x="8100" y="10800"/>
                    </a:lnTo>
                    <a:lnTo>
                      <a:pt x="8100" y="9257"/>
                    </a:lnTo>
                    <a:lnTo>
                      <a:pt x="5940" y="9257"/>
                    </a:lnTo>
                    <a:close/>
                  </a:path>
                  <a:path w="21600" h="21600" extrusionOk="0">
                    <a:moveTo>
                      <a:pt x="8100" y="9257"/>
                    </a:moveTo>
                    <a:lnTo>
                      <a:pt x="8100" y="10800"/>
                    </a:lnTo>
                    <a:lnTo>
                      <a:pt x="10260" y="10800"/>
                    </a:lnTo>
                    <a:lnTo>
                      <a:pt x="10260" y="9257"/>
                    </a:lnTo>
                    <a:lnTo>
                      <a:pt x="8100" y="9257"/>
                    </a:lnTo>
                    <a:close/>
                  </a:path>
                  <a:path w="21600" h="21600" extrusionOk="0">
                    <a:moveTo>
                      <a:pt x="10260" y="9257"/>
                    </a:moveTo>
                    <a:lnTo>
                      <a:pt x="10260" y="10800"/>
                    </a:lnTo>
                    <a:lnTo>
                      <a:pt x="12419" y="10800"/>
                    </a:lnTo>
                    <a:lnTo>
                      <a:pt x="12419" y="9257"/>
                    </a:lnTo>
                    <a:lnTo>
                      <a:pt x="10260" y="9257"/>
                    </a:lnTo>
                    <a:close/>
                  </a:path>
                  <a:path w="21600" h="21600" extrusionOk="0">
                    <a:moveTo>
                      <a:pt x="12419" y="9257"/>
                    </a:moveTo>
                    <a:lnTo>
                      <a:pt x="12419" y="10800"/>
                    </a:lnTo>
                    <a:lnTo>
                      <a:pt x="14580" y="10800"/>
                    </a:lnTo>
                    <a:lnTo>
                      <a:pt x="14580" y="9257"/>
                    </a:lnTo>
                    <a:lnTo>
                      <a:pt x="12419" y="9257"/>
                    </a:lnTo>
                    <a:close/>
                  </a:path>
                  <a:path w="21600" h="21600" extrusionOk="0">
                    <a:moveTo>
                      <a:pt x="14580" y="9257"/>
                    </a:moveTo>
                    <a:lnTo>
                      <a:pt x="14580" y="10800"/>
                    </a:lnTo>
                    <a:lnTo>
                      <a:pt x="16740" y="10800"/>
                    </a:lnTo>
                    <a:lnTo>
                      <a:pt x="16740" y="9257"/>
                    </a:lnTo>
                    <a:lnTo>
                      <a:pt x="14580" y="9257"/>
                    </a:lnTo>
                    <a:close/>
                  </a:path>
                  <a:path w="21600" h="21600" extrusionOk="0">
                    <a:moveTo>
                      <a:pt x="16740" y="9257"/>
                    </a:moveTo>
                    <a:lnTo>
                      <a:pt x="16740" y="10800"/>
                    </a:lnTo>
                    <a:lnTo>
                      <a:pt x="18900" y="10800"/>
                    </a:lnTo>
                    <a:lnTo>
                      <a:pt x="18900" y="9257"/>
                    </a:lnTo>
                    <a:lnTo>
                      <a:pt x="16740" y="9257"/>
                    </a:lnTo>
                    <a:close/>
                  </a:path>
                  <a:path w="21600" h="21600" extrusionOk="0">
                    <a:moveTo>
                      <a:pt x="18900" y="9257"/>
                    </a:moveTo>
                    <a:lnTo>
                      <a:pt x="18900" y="10800"/>
                    </a:lnTo>
                    <a:lnTo>
                      <a:pt x="21060" y="10800"/>
                    </a:lnTo>
                    <a:lnTo>
                      <a:pt x="21060" y="9257"/>
                    </a:lnTo>
                    <a:lnTo>
                      <a:pt x="18900" y="9257"/>
                    </a:lnTo>
                    <a:close/>
                  </a:path>
                  <a:path w="21600" h="21600" extrusionOk="0">
                    <a:moveTo>
                      <a:pt x="540" y="10800"/>
                    </a:moveTo>
                    <a:lnTo>
                      <a:pt x="540" y="12342"/>
                    </a:lnTo>
                    <a:lnTo>
                      <a:pt x="2700" y="12342"/>
                    </a:lnTo>
                    <a:lnTo>
                      <a:pt x="2700" y="10800"/>
                    </a:lnTo>
                    <a:lnTo>
                      <a:pt x="540" y="10800"/>
                    </a:lnTo>
                    <a:close/>
                  </a:path>
                  <a:path w="21600" h="21600" extrusionOk="0">
                    <a:moveTo>
                      <a:pt x="2700" y="10800"/>
                    </a:moveTo>
                    <a:lnTo>
                      <a:pt x="2700" y="12342"/>
                    </a:lnTo>
                    <a:lnTo>
                      <a:pt x="4860" y="12342"/>
                    </a:lnTo>
                    <a:lnTo>
                      <a:pt x="4860" y="10800"/>
                    </a:lnTo>
                    <a:lnTo>
                      <a:pt x="2700" y="10800"/>
                    </a:lnTo>
                    <a:close/>
                  </a:path>
                  <a:path w="21600" h="21600" extrusionOk="0">
                    <a:moveTo>
                      <a:pt x="4860" y="10800"/>
                    </a:moveTo>
                    <a:lnTo>
                      <a:pt x="4860" y="12342"/>
                    </a:lnTo>
                    <a:lnTo>
                      <a:pt x="7020" y="12342"/>
                    </a:lnTo>
                    <a:lnTo>
                      <a:pt x="7020" y="10800"/>
                    </a:lnTo>
                    <a:lnTo>
                      <a:pt x="4860" y="10800"/>
                    </a:lnTo>
                    <a:close/>
                  </a:path>
                  <a:path w="21600" h="21600" extrusionOk="0">
                    <a:moveTo>
                      <a:pt x="7020" y="10800"/>
                    </a:moveTo>
                    <a:lnTo>
                      <a:pt x="7020" y="12342"/>
                    </a:lnTo>
                    <a:lnTo>
                      <a:pt x="9180" y="12342"/>
                    </a:lnTo>
                    <a:lnTo>
                      <a:pt x="9180" y="10800"/>
                    </a:lnTo>
                    <a:lnTo>
                      <a:pt x="7020" y="10800"/>
                    </a:lnTo>
                    <a:close/>
                  </a:path>
                  <a:path w="21600" h="21600" extrusionOk="0">
                    <a:moveTo>
                      <a:pt x="9180" y="10800"/>
                    </a:moveTo>
                    <a:lnTo>
                      <a:pt x="9180" y="12342"/>
                    </a:lnTo>
                    <a:lnTo>
                      <a:pt x="11340" y="12342"/>
                    </a:lnTo>
                    <a:lnTo>
                      <a:pt x="11340" y="10800"/>
                    </a:lnTo>
                    <a:lnTo>
                      <a:pt x="9180" y="10800"/>
                    </a:lnTo>
                    <a:close/>
                  </a:path>
                  <a:path w="21600" h="21600" extrusionOk="0">
                    <a:moveTo>
                      <a:pt x="11340" y="10800"/>
                    </a:moveTo>
                    <a:lnTo>
                      <a:pt x="11340" y="12342"/>
                    </a:lnTo>
                    <a:lnTo>
                      <a:pt x="13500" y="12342"/>
                    </a:lnTo>
                    <a:lnTo>
                      <a:pt x="13500" y="10800"/>
                    </a:lnTo>
                    <a:lnTo>
                      <a:pt x="11340" y="10800"/>
                    </a:lnTo>
                    <a:close/>
                  </a:path>
                  <a:path w="21600" h="21600" extrusionOk="0">
                    <a:moveTo>
                      <a:pt x="13500" y="10800"/>
                    </a:moveTo>
                    <a:lnTo>
                      <a:pt x="13500" y="12342"/>
                    </a:lnTo>
                    <a:lnTo>
                      <a:pt x="15660" y="12342"/>
                    </a:lnTo>
                    <a:lnTo>
                      <a:pt x="15660" y="10800"/>
                    </a:lnTo>
                    <a:lnTo>
                      <a:pt x="13500" y="10800"/>
                    </a:lnTo>
                    <a:close/>
                  </a:path>
                  <a:path w="21600" h="21600" extrusionOk="0">
                    <a:moveTo>
                      <a:pt x="15660" y="10800"/>
                    </a:moveTo>
                    <a:lnTo>
                      <a:pt x="15660" y="12342"/>
                    </a:lnTo>
                    <a:lnTo>
                      <a:pt x="17820" y="12342"/>
                    </a:lnTo>
                    <a:lnTo>
                      <a:pt x="17820" y="10800"/>
                    </a:lnTo>
                    <a:lnTo>
                      <a:pt x="15660" y="10800"/>
                    </a:lnTo>
                    <a:close/>
                  </a:path>
                  <a:path w="21600" h="21600" extrusionOk="0">
                    <a:moveTo>
                      <a:pt x="17820" y="10800"/>
                    </a:moveTo>
                    <a:lnTo>
                      <a:pt x="17820" y="12342"/>
                    </a:lnTo>
                    <a:lnTo>
                      <a:pt x="19980" y="12342"/>
                    </a:lnTo>
                    <a:lnTo>
                      <a:pt x="19980" y="10800"/>
                    </a:lnTo>
                    <a:lnTo>
                      <a:pt x="17820" y="10800"/>
                    </a:lnTo>
                    <a:close/>
                  </a:path>
                  <a:path w="21600" h="21600" extrusionOk="0">
                    <a:moveTo>
                      <a:pt x="1620" y="12342"/>
                    </a:moveTo>
                    <a:lnTo>
                      <a:pt x="1620" y="13885"/>
                    </a:lnTo>
                    <a:lnTo>
                      <a:pt x="3779" y="13885"/>
                    </a:lnTo>
                    <a:lnTo>
                      <a:pt x="3779" y="12342"/>
                    </a:lnTo>
                    <a:lnTo>
                      <a:pt x="1620" y="12342"/>
                    </a:lnTo>
                    <a:close/>
                  </a:path>
                  <a:path w="21600" h="21600" extrusionOk="0">
                    <a:moveTo>
                      <a:pt x="3779" y="12342"/>
                    </a:moveTo>
                    <a:lnTo>
                      <a:pt x="3779" y="13885"/>
                    </a:lnTo>
                    <a:lnTo>
                      <a:pt x="5940" y="13885"/>
                    </a:lnTo>
                    <a:lnTo>
                      <a:pt x="5940" y="12342"/>
                    </a:lnTo>
                    <a:lnTo>
                      <a:pt x="3779" y="12342"/>
                    </a:lnTo>
                    <a:close/>
                  </a:path>
                  <a:path w="21600" h="21600" extrusionOk="0">
                    <a:moveTo>
                      <a:pt x="5940" y="12342"/>
                    </a:moveTo>
                    <a:lnTo>
                      <a:pt x="5940" y="13885"/>
                    </a:lnTo>
                    <a:lnTo>
                      <a:pt x="8100" y="13885"/>
                    </a:lnTo>
                    <a:lnTo>
                      <a:pt x="8100" y="12342"/>
                    </a:lnTo>
                    <a:lnTo>
                      <a:pt x="5940" y="12342"/>
                    </a:lnTo>
                    <a:close/>
                  </a:path>
                  <a:path w="21600" h="21600" extrusionOk="0">
                    <a:moveTo>
                      <a:pt x="8100" y="12342"/>
                    </a:moveTo>
                    <a:lnTo>
                      <a:pt x="8100" y="13885"/>
                    </a:lnTo>
                    <a:lnTo>
                      <a:pt x="10260" y="13885"/>
                    </a:lnTo>
                    <a:lnTo>
                      <a:pt x="10260" y="12342"/>
                    </a:lnTo>
                    <a:lnTo>
                      <a:pt x="8100" y="12342"/>
                    </a:lnTo>
                    <a:close/>
                  </a:path>
                  <a:path w="21600" h="21600" extrusionOk="0">
                    <a:moveTo>
                      <a:pt x="10260" y="12342"/>
                    </a:moveTo>
                    <a:lnTo>
                      <a:pt x="10260" y="13885"/>
                    </a:lnTo>
                    <a:lnTo>
                      <a:pt x="12419" y="13885"/>
                    </a:lnTo>
                    <a:lnTo>
                      <a:pt x="12419" y="12342"/>
                    </a:lnTo>
                    <a:lnTo>
                      <a:pt x="10260" y="12342"/>
                    </a:lnTo>
                    <a:close/>
                  </a:path>
                  <a:path w="21600" h="21600" extrusionOk="0">
                    <a:moveTo>
                      <a:pt x="12419" y="12342"/>
                    </a:moveTo>
                    <a:lnTo>
                      <a:pt x="12419" y="13885"/>
                    </a:lnTo>
                    <a:lnTo>
                      <a:pt x="14580" y="13885"/>
                    </a:lnTo>
                    <a:lnTo>
                      <a:pt x="14580" y="12342"/>
                    </a:lnTo>
                    <a:lnTo>
                      <a:pt x="12419" y="12342"/>
                    </a:lnTo>
                    <a:close/>
                  </a:path>
                  <a:path w="21600" h="21600" extrusionOk="0">
                    <a:moveTo>
                      <a:pt x="14580" y="12342"/>
                    </a:moveTo>
                    <a:lnTo>
                      <a:pt x="14580" y="13885"/>
                    </a:lnTo>
                    <a:lnTo>
                      <a:pt x="16740" y="13885"/>
                    </a:lnTo>
                    <a:lnTo>
                      <a:pt x="16740" y="12342"/>
                    </a:lnTo>
                    <a:lnTo>
                      <a:pt x="14580" y="12342"/>
                    </a:lnTo>
                    <a:close/>
                  </a:path>
                  <a:path w="21600" h="21600" extrusionOk="0">
                    <a:moveTo>
                      <a:pt x="16740" y="12342"/>
                    </a:moveTo>
                    <a:lnTo>
                      <a:pt x="16740" y="13885"/>
                    </a:lnTo>
                    <a:lnTo>
                      <a:pt x="18900" y="13885"/>
                    </a:lnTo>
                    <a:lnTo>
                      <a:pt x="18900" y="12342"/>
                    </a:lnTo>
                    <a:lnTo>
                      <a:pt x="16740" y="12342"/>
                    </a:lnTo>
                    <a:close/>
                  </a:path>
                  <a:path w="21600" h="21600" extrusionOk="0">
                    <a:moveTo>
                      <a:pt x="18900" y="12342"/>
                    </a:moveTo>
                    <a:lnTo>
                      <a:pt x="18900" y="13885"/>
                    </a:lnTo>
                    <a:lnTo>
                      <a:pt x="21060" y="13885"/>
                    </a:lnTo>
                    <a:lnTo>
                      <a:pt x="21060" y="12342"/>
                    </a:lnTo>
                    <a:lnTo>
                      <a:pt x="18900" y="12342"/>
                    </a:lnTo>
                    <a:close/>
                  </a:path>
                  <a:path w="21600" h="21600" extrusionOk="0">
                    <a:moveTo>
                      <a:pt x="540" y="13885"/>
                    </a:moveTo>
                    <a:lnTo>
                      <a:pt x="540" y="15428"/>
                    </a:lnTo>
                    <a:lnTo>
                      <a:pt x="2700" y="15428"/>
                    </a:lnTo>
                    <a:lnTo>
                      <a:pt x="2700" y="13885"/>
                    </a:lnTo>
                    <a:lnTo>
                      <a:pt x="540" y="13885"/>
                    </a:lnTo>
                    <a:close/>
                  </a:path>
                  <a:path w="21600" h="21600" extrusionOk="0">
                    <a:moveTo>
                      <a:pt x="2700" y="13885"/>
                    </a:moveTo>
                    <a:lnTo>
                      <a:pt x="2700" y="15428"/>
                    </a:lnTo>
                    <a:lnTo>
                      <a:pt x="4860" y="15428"/>
                    </a:lnTo>
                    <a:lnTo>
                      <a:pt x="4860" y="13885"/>
                    </a:lnTo>
                    <a:lnTo>
                      <a:pt x="2700" y="13885"/>
                    </a:lnTo>
                    <a:close/>
                  </a:path>
                  <a:path w="21600" h="21600" extrusionOk="0">
                    <a:moveTo>
                      <a:pt x="4860" y="13885"/>
                    </a:moveTo>
                    <a:lnTo>
                      <a:pt x="4860" y="15428"/>
                    </a:lnTo>
                    <a:lnTo>
                      <a:pt x="7020" y="15428"/>
                    </a:lnTo>
                    <a:lnTo>
                      <a:pt x="7020" y="13885"/>
                    </a:lnTo>
                    <a:lnTo>
                      <a:pt x="4860" y="13885"/>
                    </a:lnTo>
                    <a:close/>
                  </a:path>
                  <a:path w="21600" h="21600" extrusionOk="0">
                    <a:moveTo>
                      <a:pt x="7020" y="13885"/>
                    </a:moveTo>
                    <a:lnTo>
                      <a:pt x="7020" y="15428"/>
                    </a:lnTo>
                    <a:lnTo>
                      <a:pt x="9180" y="15428"/>
                    </a:lnTo>
                    <a:lnTo>
                      <a:pt x="9180" y="13885"/>
                    </a:lnTo>
                    <a:lnTo>
                      <a:pt x="7020" y="13885"/>
                    </a:lnTo>
                    <a:close/>
                  </a:path>
                  <a:path w="21600" h="21600" extrusionOk="0">
                    <a:moveTo>
                      <a:pt x="9180" y="13885"/>
                    </a:moveTo>
                    <a:lnTo>
                      <a:pt x="9180" y="15428"/>
                    </a:lnTo>
                    <a:lnTo>
                      <a:pt x="11340" y="15428"/>
                    </a:lnTo>
                    <a:lnTo>
                      <a:pt x="11340" y="13885"/>
                    </a:lnTo>
                    <a:lnTo>
                      <a:pt x="9180" y="13885"/>
                    </a:lnTo>
                    <a:close/>
                  </a:path>
                  <a:path w="21600" h="21600" extrusionOk="0">
                    <a:moveTo>
                      <a:pt x="11340" y="13885"/>
                    </a:moveTo>
                    <a:lnTo>
                      <a:pt x="11340" y="15428"/>
                    </a:lnTo>
                    <a:lnTo>
                      <a:pt x="13500" y="15428"/>
                    </a:lnTo>
                    <a:lnTo>
                      <a:pt x="13500" y="13885"/>
                    </a:lnTo>
                    <a:lnTo>
                      <a:pt x="11340" y="13885"/>
                    </a:lnTo>
                    <a:close/>
                  </a:path>
                  <a:path w="21600" h="21600" extrusionOk="0">
                    <a:moveTo>
                      <a:pt x="13500" y="13885"/>
                    </a:moveTo>
                    <a:lnTo>
                      <a:pt x="13500" y="15428"/>
                    </a:lnTo>
                    <a:lnTo>
                      <a:pt x="15660" y="15428"/>
                    </a:lnTo>
                    <a:lnTo>
                      <a:pt x="15660" y="13885"/>
                    </a:lnTo>
                    <a:lnTo>
                      <a:pt x="13500" y="13885"/>
                    </a:lnTo>
                    <a:close/>
                  </a:path>
                  <a:path w="21600" h="21600" extrusionOk="0">
                    <a:moveTo>
                      <a:pt x="15660" y="13885"/>
                    </a:moveTo>
                    <a:lnTo>
                      <a:pt x="15660" y="15428"/>
                    </a:lnTo>
                    <a:lnTo>
                      <a:pt x="17820" y="15428"/>
                    </a:lnTo>
                    <a:lnTo>
                      <a:pt x="17820" y="13885"/>
                    </a:lnTo>
                    <a:lnTo>
                      <a:pt x="15660" y="13885"/>
                    </a:lnTo>
                    <a:close/>
                  </a:path>
                  <a:path w="21600" h="21600" extrusionOk="0">
                    <a:moveTo>
                      <a:pt x="17820" y="13885"/>
                    </a:moveTo>
                    <a:lnTo>
                      <a:pt x="17820" y="15428"/>
                    </a:lnTo>
                    <a:lnTo>
                      <a:pt x="19980" y="15428"/>
                    </a:lnTo>
                    <a:lnTo>
                      <a:pt x="19980" y="13885"/>
                    </a:lnTo>
                    <a:lnTo>
                      <a:pt x="17820" y="13885"/>
                    </a:lnTo>
                    <a:close/>
                  </a:path>
                  <a:path w="21600" h="21600" extrusionOk="0">
                    <a:moveTo>
                      <a:pt x="1620" y="15428"/>
                    </a:moveTo>
                    <a:lnTo>
                      <a:pt x="1620" y="16971"/>
                    </a:lnTo>
                    <a:lnTo>
                      <a:pt x="3779" y="16971"/>
                    </a:lnTo>
                    <a:lnTo>
                      <a:pt x="3779" y="15428"/>
                    </a:lnTo>
                    <a:lnTo>
                      <a:pt x="1620" y="15428"/>
                    </a:lnTo>
                    <a:close/>
                  </a:path>
                  <a:path w="21600" h="21600" extrusionOk="0">
                    <a:moveTo>
                      <a:pt x="3779" y="15428"/>
                    </a:moveTo>
                    <a:lnTo>
                      <a:pt x="3779" y="16971"/>
                    </a:lnTo>
                    <a:lnTo>
                      <a:pt x="5940" y="16971"/>
                    </a:lnTo>
                    <a:lnTo>
                      <a:pt x="5940" y="15428"/>
                    </a:lnTo>
                    <a:lnTo>
                      <a:pt x="3779" y="15428"/>
                    </a:lnTo>
                    <a:close/>
                  </a:path>
                  <a:path w="21600" h="21600" extrusionOk="0">
                    <a:moveTo>
                      <a:pt x="5940" y="15428"/>
                    </a:moveTo>
                    <a:lnTo>
                      <a:pt x="5940" y="16971"/>
                    </a:lnTo>
                    <a:lnTo>
                      <a:pt x="8100" y="16971"/>
                    </a:lnTo>
                    <a:lnTo>
                      <a:pt x="8100" y="15428"/>
                    </a:lnTo>
                    <a:lnTo>
                      <a:pt x="5940" y="15428"/>
                    </a:lnTo>
                    <a:close/>
                  </a:path>
                  <a:path w="21600" h="21600" extrusionOk="0">
                    <a:moveTo>
                      <a:pt x="8100" y="15428"/>
                    </a:moveTo>
                    <a:lnTo>
                      <a:pt x="8100" y="16971"/>
                    </a:lnTo>
                    <a:lnTo>
                      <a:pt x="10260" y="16971"/>
                    </a:lnTo>
                    <a:lnTo>
                      <a:pt x="10260" y="15428"/>
                    </a:lnTo>
                    <a:lnTo>
                      <a:pt x="8100" y="15428"/>
                    </a:lnTo>
                    <a:close/>
                  </a:path>
                  <a:path w="21600" h="21600" extrusionOk="0">
                    <a:moveTo>
                      <a:pt x="10260" y="15428"/>
                    </a:moveTo>
                    <a:lnTo>
                      <a:pt x="10260" y="16971"/>
                    </a:lnTo>
                    <a:lnTo>
                      <a:pt x="12419" y="16971"/>
                    </a:lnTo>
                    <a:lnTo>
                      <a:pt x="12419" y="15428"/>
                    </a:lnTo>
                    <a:lnTo>
                      <a:pt x="10260" y="15428"/>
                    </a:lnTo>
                    <a:close/>
                  </a:path>
                  <a:path w="21600" h="21600" extrusionOk="0">
                    <a:moveTo>
                      <a:pt x="12419" y="15428"/>
                    </a:moveTo>
                    <a:lnTo>
                      <a:pt x="12419" y="16971"/>
                    </a:lnTo>
                    <a:lnTo>
                      <a:pt x="14580" y="16971"/>
                    </a:lnTo>
                    <a:lnTo>
                      <a:pt x="14580" y="15428"/>
                    </a:lnTo>
                    <a:lnTo>
                      <a:pt x="12419" y="15428"/>
                    </a:lnTo>
                    <a:close/>
                  </a:path>
                  <a:path w="21600" h="21600" extrusionOk="0">
                    <a:moveTo>
                      <a:pt x="14580" y="15428"/>
                    </a:moveTo>
                    <a:lnTo>
                      <a:pt x="14580" y="16971"/>
                    </a:lnTo>
                    <a:lnTo>
                      <a:pt x="16740" y="16971"/>
                    </a:lnTo>
                    <a:lnTo>
                      <a:pt x="16740" y="15428"/>
                    </a:lnTo>
                    <a:lnTo>
                      <a:pt x="14580" y="15428"/>
                    </a:lnTo>
                    <a:close/>
                  </a:path>
                  <a:path w="21600" h="21600" extrusionOk="0">
                    <a:moveTo>
                      <a:pt x="16740" y="15428"/>
                    </a:moveTo>
                    <a:lnTo>
                      <a:pt x="16740" y="16971"/>
                    </a:lnTo>
                    <a:lnTo>
                      <a:pt x="18900" y="16971"/>
                    </a:lnTo>
                    <a:lnTo>
                      <a:pt x="18900" y="15428"/>
                    </a:lnTo>
                    <a:lnTo>
                      <a:pt x="16740" y="15428"/>
                    </a:lnTo>
                    <a:close/>
                  </a:path>
                  <a:path w="21600" h="21600" extrusionOk="0">
                    <a:moveTo>
                      <a:pt x="18900" y="15428"/>
                    </a:moveTo>
                    <a:lnTo>
                      <a:pt x="18900" y="16971"/>
                    </a:lnTo>
                    <a:lnTo>
                      <a:pt x="21060" y="16971"/>
                    </a:lnTo>
                    <a:lnTo>
                      <a:pt x="21060" y="15428"/>
                    </a:lnTo>
                    <a:lnTo>
                      <a:pt x="18900" y="15428"/>
                    </a:lnTo>
                    <a:close/>
                  </a:path>
                  <a:path w="21600" h="21600" extrusionOk="0">
                    <a:moveTo>
                      <a:pt x="540" y="16971"/>
                    </a:moveTo>
                    <a:lnTo>
                      <a:pt x="540" y="18514"/>
                    </a:lnTo>
                    <a:lnTo>
                      <a:pt x="2700" y="18514"/>
                    </a:lnTo>
                    <a:lnTo>
                      <a:pt x="2700" y="16971"/>
                    </a:lnTo>
                    <a:lnTo>
                      <a:pt x="540" y="16971"/>
                    </a:lnTo>
                    <a:close/>
                  </a:path>
                  <a:path w="21600" h="21600" extrusionOk="0">
                    <a:moveTo>
                      <a:pt x="2700" y="16971"/>
                    </a:moveTo>
                    <a:lnTo>
                      <a:pt x="2700" y="18514"/>
                    </a:lnTo>
                    <a:lnTo>
                      <a:pt x="4860" y="18514"/>
                    </a:lnTo>
                    <a:lnTo>
                      <a:pt x="4860" y="16971"/>
                    </a:lnTo>
                    <a:lnTo>
                      <a:pt x="2700" y="16971"/>
                    </a:lnTo>
                    <a:close/>
                  </a:path>
                  <a:path w="21600" h="21600" extrusionOk="0">
                    <a:moveTo>
                      <a:pt x="4860" y="16971"/>
                    </a:moveTo>
                    <a:lnTo>
                      <a:pt x="4860" y="18514"/>
                    </a:lnTo>
                    <a:lnTo>
                      <a:pt x="7020" y="18514"/>
                    </a:lnTo>
                    <a:lnTo>
                      <a:pt x="7020" y="16971"/>
                    </a:lnTo>
                    <a:lnTo>
                      <a:pt x="4860" y="16971"/>
                    </a:lnTo>
                    <a:close/>
                  </a:path>
                  <a:path w="21600" h="21600" extrusionOk="0">
                    <a:moveTo>
                      <a:pt x="7020" y="16971"/>
                    </a:moveTo>
                    <a:lnTo>
                      <a:pt x="7020" y="18514"/>
                    </a:lnTo>
                    <a:lnTo>
                      <a:pt x="9180" y="18514"/>
                    </a:lnTo>
                    <a:lnTo>
                      <a:pt x="9180" y="16971"/>
                    </a:lnTo>
                    <a:lnTo>
                      <a:pt x="7020" y="16971"/>
                    </a:lnTo>
                    <a:close/>
                  </a:path>
                  <a:path w="21600" h="21600" extrusionOk="0">
                    <a:moveTo>
                      <a:pt x="9180" y="16971"/>
                    </a:moveTo>
                    <a:lnTo>
                      <a:pt x="9180" y="18514"/>
                    </a:lnTo>
                    <a:lnTo>
                      <a:pt x="11340" y="18514"/>
                    </a:lnTo>
                    <a:lnTo>
                      <a:pt x="11340" y="16971"/>
                    </a:lnTo>
                    <a:lnTo>
                      <a:pt x="9180" y="16971"/>
                    </a:lnTo>
                    <a:close/>
                  </a:path>
                  <a:path w="21600" h="21600" extrusionOk="0">
                    <a:moveTo>
                      <a:pt x="11340" y="16971"/>
                    </a:moveTo>
                    <a:lnTo>
                      <a:pt x="11340" y="18514"/>
                    </a:lnTo>
                    <a:lnTo>
                      <a:pt x="13500" y="18514"/>
                    </a:lnTo>
                    <a:lnTo>
                      <a:pt x="13500" y="16971"/>
                    </a:lnTo>
                    <a:lnTo>
                      <a:pt x="11340" y="16971"/>
                    </a:lnTo>
                    <a:close/>
                  </a:path>
                  <a:path w="21600" h="21600" extrusionOk="0">
                    <a:moveTo>
                      <a:pt x="13500" y="16971"/>
                    </a:moveTo>
                    <a:lnTo>
                      <a:pt x="13500" y="18514"/>
                    </a:lnTo>
                    <a:lnTo>
                      <a:pt x="15660" y="18514"/>
                    </a:lnTo>
                    <a:lnTo>
                      <a:pt x="15660" y="16971"/>
                    </a:lnTo>
                    <a:lnTo>
                      <a:pt x="13500" y="16971"/>
                    </a:lnTo>
                    <a:close/>
                  </a:path>
                  <a:path w="21600" h="21600" extrusionOk="0">
                    <a:moveTo>
                      <a:pt x="15660" y="16971"/>
                    </a:moveTo>
                    <a:lnTo>
                      <a:pt x="15660" y="18514"/>
                    </a:lnTo>
                    <a:lnTo>
                      <a:pt x="17820" y="18514"/>
                    </a:lnTo>
                    <a:lnTo>
                      <a:pt x="17820" y="16971"/>
                    </a:lnTo>
                    <a:lnTo>
                      <a:pt x="15660" y="16971"/>
                    </a:lnTo>
                    <a:close/>
                  </a:path>
                  <a:path w="21600" h="21600" extrusionOk="0">
                    <a:moveTo>
                      <a:pt x="17820" y="16971"/>
                    </a:moveTo>
                    <a:lnTo>
                      <a:pt x="17820" y="18514"/>
                    </a:lnTo>
                    <a:lnTo>
                      <a:pt x="19980" y="18514"/>
                    </a:lnTo>
                    <a:lnTo>
                      <a:pt x="19980" y="16971"/>
                    </a:lnTo>
                    <a:lnTo>
                      <a:pt x="17820" y="16971"/>
                    </a:lnTo>
                    <a:close/>
                  </a:path>
                  <a:path w="21600" h="21600" extrusionOk="0">
                    <a:moveTo>
                      <a:pt x="1620" y="18514"/>
                    </a:moveTo>
                    <a:lnTo>
                      <a:pt x="1620" y="20057"/>
                    </a:lnTo>
                    <a:lnTo>
                      <a:pt x="3779" y="20057"/>
                    </a:lnTo>
                    <a:lnTo>
                      <a:pt x="3779" y="18514"/>
                    </a:lnTo>
                    <a:lnTo>
                      <a:pt x="1620" y="18514"/>
                    </a:lnTo>
                    <a:close/>
                  </a:path>
                  <a:path w="21600" h="21600" extrusionOk="0">
                    <a:moveTo>
                      <a:pt x="3779" y="18514"/>
                    </a:moveTo>
                    <a:lnTo>
                      <a:pt x="3779" y="20057"/>
                    </a:lnTo>
                    <a:lnTo>
                      <a:pt x="5940" y="20057"/>
                    </a:lnTo>
                    <a:lnTo>
                      <a:pt x="5940" y="18514"/>
                    </a:lnTo>
                    <a:lnTo>
                      <a:pt x="3779" y="18514"/>
                    </a:lnTo>
                    <a:close/>
                  </a:path>
                  <a:path w="21600" h="21600" extrusionOk="0">
                    <a:moveTo>
                      <a:pt x="5940" y="18514"/>
                    </a:moveTo>
                    <a:lnTo>
                      <a:pt x="5940" y="20057"/>
                    </a:lnTo>
                    <a:lnTo>
                      <a:pt x="8100" y="20057"/>
                    </a:lnTo>
                    <a:lnTo>
                      <a:pt x="8100" y="18514"/>
                    </a:lnTo>
                    <a:lnTo>
                      <a:pt x="5940" y="18514"/>
                    </a:lnTo>
                    <a:close/>
                  </a:path>
                  <a:path w="21600" h="21600" extrusionOk="0">
                    <a:moveTo>
                      <a:pt x="8100" y="18514"/>
                    </a:moveTo>
                    <a:lnTo>
                      <a:pt x="8100" y="20057"/>
                    </a:lnTo>
                    <a:lnTo>
                      <a:pt x="10260" y="20057"/>
                    </a:lnTo>
                    <a:lnTo>
                      <a:pt x="10260" y="18514"/>
                    </a:lnTo>
                    <a:lnTo>
                      <a:pt x="8100" y="18514"/>
                    </a:lnTo>
                    <a:close/>
                  </a:path>
                  <a:path w="21600" h="21600" extrusionOk="0">
                    <a:moveTo>
                      <a:pt x="10260" y="18514"/>
                    </a:moveTo>
                    <a:lnTo>
                      <a:pt x="10260" y="20057"/>
                    </a:lnTo>
                    <a:lnTo>
                      <a:pt x="12419" y="20057"/>
                    </a:lnTo>
                    <a:lnTo>
                      <a:pt x="12419" y="18514"/>
                    </a:lnTo>
                    <a:lnTo>
                      <a:pt x="10260" y="18514"/>
                    </a:lnTo>
                    <a:close/>
                  </a:path>
                  <a:path w="21600" h="21600" extrusionOk="0">
                    <a:moveTo>
                      <a:pt x="12419" y="18514"/>
                    </a:moveTo>
                    <a:lnTo>
                      <a:pt x="12419" y="20057"/>
                    </a:lnTo>
                    <a:lnTo>
                      <a:pt x="14580" y="20057"/>
                    </a:lnTo>
                    <a:lnTo>
                      <a:pt x="14580" y="18514"/>
                    </a:lnTo>
                    <a:lnTo>
                      <a:pt x="12419" y="18514"/>
                    </a:lnTo>
                    <a:close/>
                  </a:path>
                  <a:path w="21600" h="21600" extrusionOk="0">
                    <a:moveTo>
                      <a:pt x="14580" y="18514"/>
                    </a:moveTo>
                    <a:lnTo>
                      <a:pt x="14580" y="20057"/>
                    </a:lnTo>
                    <a:lnTo>
                      <a:pt x="16740" y="20057"/>
                    </a:lnTo>
                    <a:lnTo>
                      <a:pt x="16740" y="18514"/>
                    </a:lnTo>
                    <a:lnTo>
                      <a:pt x="14580" y="18514"/>
                    </a:lnTo>
                    <a:close/>
                  </a:path>
                  <a:path w="21600" h="21600" extrusionOk="0">
                    <a:moveTo>
                      <a:pt x="16740" y="18514"/>
                    </a:moveTo>
                    <a:lnTo>
                      <a:pt x="16740" y="20057"/>
                    </a:lnTo>
                    <a:lnTo>
                      <a:pt x="18900" y="20057"/>
                    </a:lnTo>
                    <a:lnTo>
                      <a:pt x="18900" y="18514"/>
                    </a:lnTo>
                    <a:lnTo>
                      <a:pt x="16740" y="18514"/>
                    </a:lnTo>
                    <a:close/>
                  </a:path>
                  <a:path w="21600" h="21600" extrusionOk="0">
                    <a:moveTo>
                      <a:pt x="18900" y="18514"/>
                    </a:moveTo>
                    <a:lnTo>
                      <a:pt x="18900" y="20057"/>
                    </a:lnTo>
                    <a:lnTo>
                      <a:pt x="21060" y="20057"/>
                    </a:lnTo>
                    <a:lnTo>
                      <a:pt x="21060" y="18514"/>
                    </a:lnTo>
                    <a:lnTo>
                      <a:pt x="18900" y="18514"/>
                    </a:lnTo>
                    <a:close/>
                  </a:path>
                  <a:path w="21600" h="21600" extrusionOk="0">
                    <a:moveTo>
                      <a:pt x="540" y="20057"/>
                    </a:moveTo>
                    <a:lnTo>
                      <a:pt x="540" y="21600"/>
                    </a:lnTo>
                    <a:lnTo>
                      <a:pt x="2700" y="21600"/>
                    </a:lnTo>
                    <a:lnTo>
                      <a:pt x="2700" y="20057"/>
                    </a:lnTo>
                    <a:lnTo>
                      <a:pt x="540" y="20057"/>
                    </a:lnTo>
                    <a:close/>
                  </a:path>
                  <a:path w="21600" h="21600" extrusionOk="0">
                    <a:moveTo>
                      <a:pt x="2700" y="20057"/>
                    </a:moveTo>
                    <a:lnTo>
                      <a:pt x="2700" y="21600"/>
                    </a:lnTo>
                    <a:lnTo>
                      <a:pt x="4860" y="21600"/>
                    </a:lnTo>
                    <a:lnTo>
                      <a:pt x="4860" y="20057"/>
                    </a:lnTo>
                    <a:lnTo>
                      <a:pt x="2700" y="20057"/>
                    </a:lnTo>
                    <a:close/>
                  </a:path>
                  <a:path w="21600" h="21600" extrusionOk="0">
                    <a:moveTo>
                      <a:pt x="4860" y="20057"/>
                    </a:moveTo>
                    <a:lnTo>
                      <a:pt x="4860" y="21600"/>
                    </a:lnTo>
                    <a:lnTo>
                      <a:pt x="7020" y="21600"/>
                    </a:lnTo>
                    <a:lnTo>
                      <a:pt x="7020" y="20057"/>
                    </a:lnTo>
                    <a:lnTo>
                      <a:pt x="4860" y="20057"/>
                    </a:lnTo>
                    <a:close/>
                  </a:path>
                  <a:path w="21600" h="21600" extrusionOk="0">
                    <a:moveTo>
                      <a:pt x="7020" y="20057"/>
                    </a:moveTo>
                    <a:lnTo>
                      <a:pt x="7020" y="21600"/>
                    </a:lnTo>
                    <a:lnTo>
                      <a:pt x="9180" y="21600"/>
                    </a:lnTo>
                    <a:lnTo>
                      <a:pt x="9180" y="20057"/>
                    </a:lnTo>
                    <a:lnTo>
                      <a:pt x="7020" y="20057"/>
                    </a:lnTo>
                    <a:close/>
                  </a:path>
                  <a:path w="21600" h="21600" extrusionOk="0">
                    <a:moveTo>
                      <a:pt x="9180" y="20057"/>
                    </a:moveTo>
                    <a:lnTo>
                      <a:pt x="9180" y="21600"/>
                    </a:lnTo>
                    <a:lnTo>
                      <a:pt x="11340" y="21600"/>
                    </a:lnTo>
                    <a:lnTo>
                      <a:pt x="11340" y="20057"/>
                    </a:lnTo>
                    <a:lnTo>
                      <a:pt x="9180" y="20057"/>
                    </a:lnTo>
                    <a:close/>
                  </a:path>
                  <a:path w="21600" h="21600" extrusionOk="0">
                    <a:moveTo>
                      <a:pt x="11340" y="20057"/>
                    </a:moveTo>
                    <a:lnTo>
                      <a:pt x="11340" y="21600"/>
                    </a:lnTo>
                    <a:lnTo>
                      <a:pt x="13500" y="21600"/>
                    </a:lnTo>
                    <a:lnTo>
                      <a:pt x="13500" y="20057"/>
                    </a:lnTo>
                    <a:lnTo>
                      <a:pt x="11340" y="20057"/>
                    </a:lnTo>
                    <a:close/>
                  </a:path>
                  <a:path w="21600" h="21600" extrusionOk="0">
                    <a:moveTo>
                      <a:pt x="13500" y="20057"/>
                    </a:moveTo>
                    <a:lnTo>
                      <a:pt x="13500" y="21600"/>
                    </a:lnTo>
                    <a:lnTo>
                      <a:pt x="15660" y="21600"/>
                    </a:lnTo>
                    <a:lnTo>
                      <a:pt x="15660" y="20057"/>
                    </a:lnTo>
                    <a:lnTo>
                      <a:pt x="13500" y="20057"/>
                    </a:lnTo>
                    <a:close/>
                  </a:path>
                  <a:path w="21600" h="21600" extrusionOk="0">
                    <a:moveTo>
                      <a:pt x="15660" y="20057"/>
                    </a:moveTo>
                    <a:lnTo>
                      <a:pt x="15660" y="21600"/>
                    </a:lnTo>
                    <a:lnTo>
                      <a:pt x="17820" y="21600"/>
                    </a:lnTo>
                    <a:lnTo>
                      <a:pt x="17820" y="20057"/>
                    </a:lnTo>
                    <a:lnTo>
                      <a:pt x="15660" y="20057"/>
                    </a:lnTo>
                    <a:close/>
                  </a:path>
                  <a:path w="21600" h="21600" extrusionOk="0">
                    <a:moveTo>
                      <a:pt x="17820" y="20057"/>
                    </a:moveTo>
                    <a:lnTo>
                      <a:pt x="17820" y="21600"/>
                    </a:lnTo>
                    <a:lnTo>
                      <a:pt x="19980" y="21600"/>
                    </a:lnTo>
                    <a:lnTo>
                      <a:pt x="19980" y="20057"/>
                    </a:lnTo>
                    <a:lnTo>
                      <a:pt x="17820" y="20057"/>
                    </a:lnTo>
                    <a:close/>
                  </a:path>
                  <a:path w="21600" h="21600" extrusionOk="0">
                    <a:moveTo>
                      <a:pt x="19980" y="4628"/>
                    </a:moveTo>
                    <a:lnTo>
                      <a:pt x="21060" y="4628"/>
                    </a:lnTo>
                    <a:lnTo>
                      <a:pt x="21060" y="6171"/>
                    </a:lnTo>
                    <a:lnTo>
                      <a:pt x="19980" y="6171"/>
                    </a:lnTo>
                    <a:lnTo>
                      <a:pt x="19980" y="4628"/>
                    </a:lnTo>
                    <a:close/>
                  </a:path>
                </a:pathLst>
              </a:custGeom>
              <a:solidFill>
                <a:srgbClr val="996633"/>
              </a:soli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>
    <p:strips dir="r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7163" y="762000"/>
            <a:ext cx="9617075" cy="5764213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zh-CN" altLang="en-US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数据块输入函数（ </a:t>
            </a:r>
            <a:r>
              <a:rPr lang="en-US" altLang="zh-CN" b="1" dirty="0" err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fread</a:t>
            </a:r>
            <a:r>
              <a:rPr lang="en-US" altLang="zh-CN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）</a:t>
            </a:r>
            <a:endParaRPr lang="en-US" altLang="zh-CN" b="1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indent="27940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800" b="1" dirty="0" err="1">
                <a:solidFill>
                  <a:srgbClr val="FF0000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fread</a:t>
            </a:r>
            <a:r>
              <a:rPr lang="en-US" altLang="en-US" sz="2800" b="1" dirty="0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800" b="1" dirty="0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2800" b="1" dirty="0">
                <a:solidFill>
                  <a:srgbClr val="0000CC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buffer</a:t>
            </a:r>
            <a:r>
              <a:rPr lang="en-US" altLang="en-US" sz="2800" b="1" dirty="0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en-US" sz="2800" b="1" dirty="0">
                <a:solidFill>
                  <a:srgbClr val="00B050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size</a:t>
            </a:r>
            <a:r>
              <a:rPr lang="en-US" altLang="en-US" sz="2800" b="1" dirty="0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, count, </a:t>
            </a:r>
            <a:r>
              <a:rPr lang="en-US" altLang="en-US" sz="2800" b="1" dirty="0" err="1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2800" b="1" dirty="0">
                <a:solidFill>
                  <a:schemeClr val="tx2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2800" b="1" dirty="0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)</a:t>
            </a:r>
            <a:endParaRPr lang="en-US" altLang="en-US" sz="2800" b="1" dirty="0">
              <a:latin typeface="Courier New" panose="02070309020205020404" pitchFamily="49" charset="0"/>
              <a:ea typeface="华文仿宋" panose="02010600040101010101" pitchFamily="2" charset="-122"/>
              <a:cs typeface="Courier New" panose="02070309020205020404" pitchFamily="49" charset="0"/>
            </a:endParaRPr>
          </a:p>
          <a:p>
            <a:pPr indent="27940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800" b="1" dirty="0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char *</a:t>
            </a:r>
            <a:r>
              <a:rPr lang="en-US" altLang="en-US" sz="2800" b="1" dirty="0">
                <a:solidFill>
                  <a:srgbClr val="00FFFF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2800" b="1" dirty="0">
                <a:solidFill>
                  <a:srgbClr val="0000CC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buffer</a:t>
            </a:r>
            <a:r>
              <a:rPr lang="en-US" altLang="en-US" sz="2800" b="1" dirty="0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;	</a:t>
            </a:r>
            <a:endParaRPr lang="en-US" altLang="zh-CN" sz="2800" b="1" dirty="0">
              <a:latin typeface="Courier New" panose="02070309020205020404" pitchFamily="49" charset="0"/>
              <a:ea typeface="华文仿宋" panose="02010600040101010101" pitchFamily="2" charset="-122"/>
              <a:cs typeface="Courier New" panose="02070309020205020404" pitchFamily="49" charset="0"/>
            </a:endParaRPr>
          </a:p>
          <a:p>
            <a:pPr indent="27940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800" b="1" dirty="0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unsigned </a:t>
            </a:r>
            <a:r>
              <a:rPr lang="en-US" altLang="en-US" sz="2800" b="1" dirty="0">
                <a:solidFill>
                  <a:srgbClr val="00B050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size</a:t>
            </a:r>
            <a:r>
              <a:rPr lang="en-US" altLang="en-US" sz="2800" b="1" dirty="0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; </a:t>
            </a:r>
            <a:endParaRPr lang="en-US" altLang="en-US" sz="2800" b="1" dirty="0">
              <a:latin typeface="Courier New" panose="02070309020205020404" pitchFamily="49" charset="0"/>
              <a:ea typeface="华文仿宋" panose="02010600040101010101" pitchFamily="2" charset="-122"/>
              <a:cs typeface="Courier New" panose="02070309020205020404" pitchFamily="49" charset="0"/>
            </a:endParaRPr>
          </a:p>
          <a:p>
            <a:pPr indent="27940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800" b="1" dirty="0" err="1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2800" b="1" dirty="0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 count;</a:t>
            </a:r>
            <a:endParaRPr lang="en-US" altLang="zh-CN" sz="2800" b="1" dirty="0">
              <a:latin typeface="Courier New" panose="02070309020205020404" pitchFamily="49" charset="0"/>
              <a:ea typeface="华文仿宋" panose="02010600040101010101" pitchFamily="2" charset="-122"/>
              <a:cs typeface="Courier New" panose="02070309020205020404" pitchFamily="49" charset="0"/>
            </a:endParaRPr>
          </a:p>
          <a:p>
            <a:pPr indent="27940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800" b="1" dirty="0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FILE *</a:t>
            </a:r>
            <a:r>
              <a:rPr lang="en-US" altLang="zh-CN" sz="2800" b="1" dirty="0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2800" b="1" dirty="0" err="1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en-US" sz="2800" b="1" dirty="0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;</a:t>
            </a:r>
            <a:endParaRPr lang="en-US" altLang="zh-CN" sz="2800" b="1" dirty="0">
              <a:latin typeface="Courier New" panose="02070309020205020404" pitchFamily="49" charset="0"/>
              <a:ea typeface="华文仿宋" panose="02010600040101010101" pitchFamily="2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00FF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功能：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		从二进制文件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fp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中读取 </a:t>
            </a: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count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个数据块存入 </a:t>
            </a:r>
            <a:r>
              <a:rPr lang="en-US" altLang="en-US" sz="28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buffer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中，每个数据块的大小为 </a:t>
            </a:r>
            <a:r>
              <a:rPr lang="en-US" altLang="en-US" sz="2800" b="1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size</a:t>
            </a:r>
            <a:r>
              <a:rPr lang="en-US" altLang="en-US" sz="2800" b="1" dirty="0">
                <a:solidFill>
                  <a:srgbClr val="66FF3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个字节。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	     操作成功，函数返回值为实际读入的数据块的数量；若文件结束或出错，返回值为 0。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10.3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文件顺序读写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fread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fwrite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98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98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98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98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98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982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19" grpId="0" autoUpdateAnimBg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85738" y="730250"/>
            <a:ext cx="9369425" cy="589915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Courier New" panose="02070309020205020404" pitchFamily="49" charset="0"/>
              </a:rPr>
              <a:t>数据块输出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  <a:cs typeface="Courier New" panose="02070309020205020404" pitchFamily="49" charset="0"/>
              </a:rPr>
              <a:t>函数</a:t>
            </a:r>
            <a:r>
              <a:rPr lang="zh-CN" altLang="en-US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Courier New" panose="02070309020205020404" pitchFamily="49" charset="0"/>
              </a:rPr>
              <a:t>（ </a:t>
            </a:r>
            <a:r>
              <a:rPr lang="en-US" altLang="zh-CN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Courier New" panose="02070309020205020404" pitchFamily="49" charset="0"/>
              </a:rPr>
              <a:t> fwrite ）</a:t>
            </a:r>
            <a:endParaRPr lang="en-US" altLang="zh-CN" b="1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fwrite</a:t>
            </a:r>
            <a:r>
              <a:rPr lang="en-US" altLang="en-US" b="1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b="1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buffer, size, count, fp</a:t>
            </a:r>
            <a:r>
              <a:rPr lang="en-US" altLang="zh-CN" b="1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)</a:t>
            </a:r>
            <a:endParaRPr lang="en-US" altLang="en-US" b="1">
              <a:latin typeface="Courier New" panose="02070309020205020404" pitchFamily="49" charset="0"/>
              <a:ea typeface="华文仿宋" panose="02010600040101010101" pitchFamily="2" charset="-122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char * buffer;</a:t>
            </a:r>
            <a:endParaRPr lang="en-US" altLang="zh-CN" b="1">
              <a:latin typeface="Courier New" panose="02070309020205020404" pitchFamily="49" charset="0"/>
              <a:ea typeface="华文仿宋" panose="02010600040101010101" pitchFamily="2" charset="-122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unsigned size; </a:t>
            </a:r>
            <a:endParaRPr lang="en-US" altLang="en-US" b="1">
              <a:latin typeface="Courier New" panose="02070309020205020404" pitchFamily="49" charset="0"/>
              <a:ea typeface="华文仿宋" panose="02010600040101010101" pitchFamily="2" charset="-122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int count;</a:t>
            </a:r>
            <a:endParaRPr lang="en-US" altLang="zh-CN" b="1">
              <a:latin typeface="Courier New" panose="02070309020205020404" pitchFamily="49" charset="0"/>
              <a:ea typeface="华文仿宋" panose="02010600040101010101" pitchFamily="2" charset="-122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FILE * fp;</a:t>
            </a:r>
            <a:endParaRPr lang="en-US" altLang="zh-CN" b="1">
              <a:latin typeface="Courier New" panose="02070309020205020404" pitchFamily="49" charset="0"/>
              <a:ea typeface="华文仿宋" panose="02010600040101010101" pitchFamily="2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  <a:cs typeface="Courier New" panose="02070309020205020404" pitchFamily="49" charset="0"/>
              </a:rPr>
              <a:t>	函数功能：</a:t>
            </a:r>
            <a:endParaRPr lang="zh-CN" altLang="en-US" sz="2800" b="1">
              <a:latin typeface="华文仿宋" panose="02010600040101010101" pitchFamily="2" charset="-122"/>
              <a:ea typeface="华文仿宋" panose="02010600040101010101" pitchFamily="2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  <a:cs typeface="Courier New" panose="02070309020205020404" pitchFamily="49" charset="0"/>
              </a:rPr>
              <a:t>		 将 </a:t>
            </a:r>
            <a:r>
              <a:rPr lang="en-US" altLang="en-US" sz="2800" b="1">
                <a:latin typeface="华文仿宋" panose="02010600040101010101" pitchFamily="2" charset="-122"/>
                <a:ea typeface="华文仿宋" panose="02010600040101010101" pitchFamily="2" charset="-122"/>
                <a:cs typeface="Courier New" panose="02070309020205020404" pitchFamily="49" charset="0"/>
              </a:rPr>
              <a:t>buffer </a:t>
            </a: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  <a:cs typeface="Courier New" panose="02070309020205020404" pitchFamily="49" charset="0"/>
              </a:rPr>
              <a:t>中的 </a:t>
            </a:r>
            <a:r>
              <a:rPr lang="en-US" altLang="en-US" sz="2800" b="1">
                <a:latin typeface="华文仿宋" panose="02010600040101010101" pitchFamily="2" charset="-122"/>
                <a:ea typeface="华文仿宋" panose="02010600040101010101" pitchFamily="2" charset="-122"/>
                <a:cs typeface="Courier New" panose="02070309020205020404" pitchFamily="49" charset="0"/>
              </a:rPr>
              <a:t>count </a:t>
            </a:r>
            <a:r>
              <a:rPr lang="zh-CN" altLang="zh-CN" sz="2800" b="1">
                <a:latin typeface="华文仿宋" panose="02010600040101010101" pitchFamily="2" charset="-122"/>
                <a:ea typeface="华文仿宋" panose="02010600040101010101" pitchFamily="2" charset="-122"/>
                <a:cs typeface="Courier New" panose="02070309020205020404" pitchFamily="49" charset="0"/>
              </a:rPr>
              <a:t>个</a:t>
            </a: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  <a:cs typeface="Courier New" panose="02070309020205020404" pitchFamily="49" charset="0"/>
              </a:rPr>
              <a:t>数据块写入二进制文件 </a:t>
            </a:r>
            <a:r>
              <a:rPr lang="en-US" altLang="zh-CN" sz="2800" b="1">
                <a:latin typeface="华文仿宋" panose="02010600040101010101" pitchFamily="2" charset="-122"/>
                <a:ea typeface="华文仿宋" panose="02010600040101010101" pitchFamily="2" charset="-122"/>
                <a:cs typeface="Courier New" panose="02070309020205020404" pitchFamily="49" charset="0"/>
              </a:rPr>
              <a:t>fp </a:t>
            </a: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  <a:cs typeface="Courier New" panose="02070309020205020404" pitchFamily="49" charset="0"/>
              </a:rPr>
              <a:t>中，每个数据块的大小为 </a:t>
            </a:r>
            <a:r>
              <a:rPr lang="en-US" altLang="en-US" sz="2800" b="1">
                <a:latin typeface="华文仿宋" panose="02010600040101010101" pitchFamily="2" charset="-122"/>
                <a:ea typeface="华文仿宋" panose="02010600040101010101" pitchFamily="2" charset="-122"/>
                <a:cs typeface="Courier New" panose="02070309020205020404" pitchFamily="49" charset="0"/>
              </a:rPr>
              <a:t>size </a:t>
            </a: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  <a:cs typeface="Courier New" panose="02070309020205020404" pitchFamily="49" charset="0"/>
              </a:rPr>
              <a:t>个字节。</a:t>
            </a:r>
            <a:endParaRPr lang="zh-CN" altLang="en-US" sz="2800" b="1">
              <a:latin typeface="华文仿宋" panose="02010600040101010101" pitchFamily="2" charset="-122"/>
              <a:ea typeface="华文仿宋" panose="02010600040101010101" pitchFamily="2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  <a:cs typeface="Courier New" panose="02070309020205020404" pitchFamily="49" charset="0"/>
              </a:rPr>
              <a:t>	       操作成功，函数返回值为实际写入文件的数据块的数量；若文件结束或出错，返回值为 0。</a:t>
            </a:r>
            <a:endParaRPr lang="zh-CN" altLang="en-US" sz="2800" b="1">
              <a:latin typeface="华文仿宋" panose="02010600040101010101" pitchFamily="2" charset="-122"/>
              <a:ea typeface="华文仿宋" panose="020106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10.3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文件顺序读写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fread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fwrite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34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1034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1034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"/>
                                        <p:tgtEl>
                                          <p:spTgt spid="1034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"/>
                                        <p:tgtEl>
                                          <p:spTgt spid="1034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034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034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034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034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42" grpId="0" autoUpdateAnimBg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22363"/>
            <a:ext cx="10129838" cy="5854700"/>
          </a:xfrm>
        </p:spPr>
        <p:txBody>
          <a:bodyPr/>
          <a:lstStyle/>
          <a:p>
            <a:pPr algn="just"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	#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define  SIZE 3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lvl="1" algn="just" eaLnBrk="1" hangingPunct="1">
              <a:lnSpc>
                <a:spcPct val="85000"/>
              </a:lnSpc>
              <a:buFont typeface="宋体" panose="02010600030101010101" pitchFamily="2" charset="-122"/>
              <a:buNone/>
            </a:pPr>
            <a:r>
              <a:rPr lang="en-US" altLang="zh-CN" sz="24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struct student      </a:t>
            </a:r>
            <a:r>
              <a:rPr lang="en-US" altLang="zh-CN" sz="24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/* </a:t>
            </a:r>
            <a:r>
              <a:rPr lang="zh-CN" altLang="en-US" sz="24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定义结构</a:t>
            </a:r>
            <a:r>
              <a:rPr lang="en-US" altLang="zh-CN" sz="24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*/</a:t>
            </a:r>
            <a:endParaRPr lang="zh-CN" altLang="en-US" sz="240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lvl="1" algn="just" eaLnBrk="1" hangingPunct="1">
              <a:lnSpc>
                <a:spcPct val="85000"/>
              </a:lnSpc>
              <a:buFont typeface="宋体" panose="02010600030101010101" pitchFamily="2" charset="-122"/>
              <a:buNone/>
            </a:pPr>
            <a:r>
              <a:rPr lang="zh-CN" altLang="en-US" sz="24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{  </a:t>
            </a:r>
            <a:r>
              <a:rPr lang="en-US" altLang="zh-CN" sz="24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long num;   char name[10];</a:t>
            </a:r>
            <a:endParaRPr lang="en-US" altLang="zh-CN" sz="240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lvl="1" algn="just" eaLnBrk="1" hangingPunct="1">
              <a:lnSpc>
                <a:spcPct val="85000"/>
              </a:lnSpc>
              <a:buFont typeface="宋体" panose="02010600030101010101" pitchFamily="2" charset="-122"/>
              <a:buNone/>
            </a:pPr>
            <a:r>
              <a:rPr lang="en-US" altLang="zh-CN" sz="24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   int  age;   char address[10];</a:t>
            </a:r>
            <a:endParaRPr lang="en-US" altLang="zh-CN" sz="240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lvl="1" algn="just" eaLnBrk="1" hangingPunct="1">
              <a:lnSpc>
                <a:spcPct val="85000"/>
              </a:lnSpc>
              <a:buFont typeface="宋体" panose="02010600030101010101" pitchFamily="2" charset="-122"/>
              <a:buNone/>
            </a:pPr>
            <a:r>
              <a:rPr lang="en-US" altLang="zh-CN" sz="24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} stu[SIZE], out;</a:t>
            </a:r>
            <a:endParaRPr lang="en-US" altLang="zh-CN" sz="240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	 void fsave( )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lvl="1" algn="just" eaLnBrk="1" hangingPunct="1">
              <a:lnSpc>
                <a:spcPct val="85000"/>
              </a:lnSpc>
              <a:buFont typeface="宋体" panose="02010600030101010101" pitchFamily="2" charset="-122"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{ FILE * fp; int i;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lvl="1" algn="just" eaLnBrk="1" hangingPunct="1">
              <a:lnSpc>
                <a:spcPct val="85000"/>
              </a:lnSpc>
              <a:buFont typeface="宋体" panose="02010600030101010101" pitchFamily="2" charset="-122"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  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if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 ((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fp=fopen(”student”,”wb”))==NULL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) </a:t>
            </a:r>
            <a:r>
              <a:rPr lang="en-US" altLang="zh-CN" sz="24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/*</a:t>
            </a:r>
            <a:r>
              <a:rPr lang="zh-CN" altLang="en-US" sz="24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二进制写</a:t>
            </a:r>
            <a:r>
              <a:rPr lang="en-US" altLang="zh-CN" sz="24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*/</a:t>
            </a:r>
            <a:endParaRPr lang="zh-CN" altLang="en-US" sz="240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lvl="1" algn="just" eaLnBrk="1" hangingPunct="1">
              <a:lnSpc>
                <a:spcPct val="85000"/>
              </a:lnSpc>
              <a:buFont typeface="宋体" panose="02010600030101010101" pitchFamily="2" charset="-122"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  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{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printf("Cannot open file.\n");   exit(1);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  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lvl="1" algn="just" eaLnBrk="1" hangingPunct="1">
              <a:lnSpc>
                <a:spcPct val="85000"/>
              </a:lnSpc>
              <a:buFont typeface="宋体" panose="02010600030101010101" pitchFamily="2" charset="-122"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   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for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 ( i=0; i&lt;SIZE; i++ )  </a:t>
            </a:r>
            <a:r>
              <a:rPr lang="en-US" altLang="zh-CN" sz="24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/* </a:t>
            </a:r>
            <a:r>
              <a:rPr lang="zh-CN" altLang="en-US" sz="24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以数据块形式写入文件</a:t>
            </a:r>
            <a:r>
              <a:rPr lang="en-US" altLang="zh-CN" sz="24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*/</a:t>
            </a:r>
            <a:endParaRPr lang="zh-CN" altLang="en-US" sz="240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lvl="1" algn="just" eaLnBrk="1" hangingPunct="1">
              <a:lnSpc>
                <a:spcPct val="85000"/>
              </a:lnSpc>
              <a:buFont typeface="宋体" panose="02010600030101010101" pitchFamily="2" charset="-122"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if(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fwrite(&amp;stu[i],sizeof(struct student),1,fp)!=1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)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lvl="1" algn="just" eaLnBrk="1" hangingPunct="1">
              <a:lnSpc>
                <a:spcPct val="85000"/>
              </a:lnSpc>
              <a:buFont typeface="宋体" panose="02010600030101010101" pitchFamily="2" charset="-122"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           printf("File write error.\n");</a:t>
            </a:r>
            <a:r>
              <a:rPr lang="en-US" altLang="zh-CN" sz="24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/* </a:t>
            </a:r>
            <a:r>
              <a:rPr lang="zh-CN" altLang="en-US" sz="24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出错处理</a:t>
            </a:r>
            <a:r>
              <a:rPr lang="en-US" altLang="zh-CN" sz="24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*/</a:t>
            </a:r>
            <a:endParaRPr lang="zh-CN" altLang="en-US" sz="240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lvl="1" algn="just" eaLnBrk="1" hangingPunct="1">
              <a:lnSpc>
                <a:spcPct val="85000"/>
              </a:lnSpc>
              <a:buFont typeface="宋体" panose="02010600030101010101" pitchFamily="2" charset="-122"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  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fclose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( fp );        </a:t>
            </a:r>
            <a:r>
              <a:rPr lang="en-US" altLang="zh-CN" sz="24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/* </a:t>
            </a:r>
            <a:r>
              <a:rPr lang="zh-CN" altLang="en-US" sz="24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关闭文件</a:t>
            </a:r>
            <a:r>
              <a:rPr lang="en-US" altLang="zh-CN" sz="24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*/</a:t>
            </a:r>
            <a:endParaRPr lang="zh-CN" altLang="en-US" sz="240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lvl="1" algn="just" eaLnBrk="1" hangingPunct="1">
              <a:lnSpc>
                <a:spcPct val="85000"/>
              </a:lnSpc>
              <a:buFont typeface="宋体" panose="02010600030101010101" pitchFamily="2" charset="-122"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08547" name="矩形 1"/>
          <p:cNvSpPr>
            <a:spLocks noChangeArrowheads="1"/>
          </p:cNvSpPr>
          <p:nvPr/>
        </p:nvSpPr>
        <p:spPr bwMode="auto">
          <a:xfrm>
            <a:off x="133350" y="184150"/>
            <a:ext cx="95345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例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：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从键盘输入3个学生的数据，将它们存入文件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student；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然后再从文件中读出数据，显示在屏幕上。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华文仿宋" panose="0201060004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"/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"/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"/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98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"/>
                                        <p:tgtEl>
                                          <p:spTgt spid="98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984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"/>
                                        <p:tgtEl>
                                          <p:spTgt spid="984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75"/>
                                        <p:tgtEl>
                                          <p:spTgt spid="984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984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75"/>
                                        <p:tgtEl>
                                          <p:spTgt spid="9840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75"/>
                                        <p:tgtEl>
                                          <p:spTgt spid="9840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autoUpdateAnimBg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6375" y="762000"/>
            <a:ext cx="9658350" cy="5962650"/>
          </a:xfrm>
        </p:spPr>
        <p:txBody>
          <a:bodyPr/>
          <a:lstStyle/>
          <a:p>
            <a:pPr algn="just" eaLnBrk="1" hangingPunct="1">
              <a:lnSpc>
                <a:spcPct val="85000"/>
              </a:lnSpc>
            </a:pPr>
            <a:r>
              <a:rPr lang="zh-CN" altLang="en-US" sz="2400"/>
              <a:t>主函数。</a:t>
            </a:r>
            <a:endParaRPr lang="zh-CN" altLang="en-US" sz="2400"/>
          </a:p>
          <a:p>
            <a:pPr algn="just"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int main( )</a:t>
            </a:r>
            <a:endParaRPr lang="en-US" altLang="zh-CN" sz="2400"/>
          </a:p>
          <a:p>
            <a:pPr algn="just"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{ FILE * fp;  int  i;</a:t>
            </a:r>
            <a:endParaRPr lang="en-US" altLang="zh-CN" sz="2400"/>
          </a:p>
          <a:p>
            <a:pPr algn="just"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for ( i=0; i&lt;SIZE; i++ )    </a:t>
            </a:r>
            <a:r>
              <a:rPr lang="en-US" altLang="zh-CN" sz="2400">
                <a:solidFill>
                  <a:srgbClr val="00B050"/>
                </a:solidFill>
              </a:rPr>
              <a:t>/* </a:t>
            </a:r>
            <a:r>
              <a:rPr lang="zh-CN" altLang="en-US" sz="2400">
                <a:solidFill>
                  <a:srgbClr val="00B050"/>
                </a:solidFill>
              </a:rPr>
              <a:t>从键盘读入学生的信息 */</a:t>
            </a:r>
            <a:endParaRPr lang="zh-CN" altLang="en-US" sz="2400">
              <a:solidFill>
                <a:srgbClr val="00B050"/>
              </a:solidFill>
            </a:endParaRPr>
          </a:p>
          <a:p>
            <a:pPr algn="just"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</a:t>
            </a:r>
            <a:r>
              <a:rPr lang="en-US" altLang="zh-CN" sz="2400"/>
              <a:t>{</a:t>
            </a:r>
            <a:r>
              <a:rPr lang="zh-CN" altLang="en-US" sz="2400"/>
              <a:t> </a:t>
            </a:r>
            <a:r>
              <a:rPr lang="en-US" altLang="zh-CN" sz="2400"/>
              <a:t>printf("Input student %d:", i+1);</a:t>
            </a:r>
            <a:endParaRPr lang="en-US" altLang="zh-CN" sz="2400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scanf("%ld%s%d%s", &amp;stu[i].num, stu[i].name, &amp;stu[i].age, stu[i].address);</a:t>
            </a:r>
            <a:endParaRPr lang="en-US" altLang="zh-CN" sz="2400"/>
          </a:p>
          <a:p>
            <a:pPr algn="just"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}</a:t>
            </a:r>
            <a:endParaRPr lang="en-US" altLang="zh-CN" sz="2400"/>
          </a:p>
          <a:p>
            <a:pPr algn="just"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fsave( );                   </a:t>
            </a:r>
            <a:r>
              <a:rPr lang="en-US" altLang="zh-CN" sz="2400">
                <a:solidFill>
                  <a:srgbClr val="00B050"/>
                </a:solidFill>
              </a:rPr>
              <a:t>/* </a:t>
            </a:r>
            <a:r>
              <a:rPr lang="zh-CN" altLang="en-US" sz="2400">
                <a:solidFill>
                  <a:srgbClr val="00B050"/>
                </a:solidFill>
              </a:rPr>
              <a:t>调用函数保存学生信息 */</a:t>
            </a:r>
            <a:endParaRPr lang="zh-CN" altLang="en-US" sz="2400">
              <a:solidFill>
                <a:srgbClr val="00B050"/>
              </a:solidFill>
            </a:endParaRPr>
          </a:p>
          <a:p>
            <a:pPr algn="just"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</a:t>
            </a:r>
            <a:r>
              <a:rPr lang="en-US" altLang="zh-CN" sz="2400">
                <a:solidFill>
                  <a:srgbClr val="FF0000"/>
                </a:solidFill>
              </a:rPr>
              <a:t>fp = fopen("student", "rb");       </a:t>
            </a:r>
            <a:r>
              <a:rPr lang="en-US" altLang="zh-CN" sz="2400">
                <a:solidFill>
                  <a:srgbClr val="00B050"/>
                </a:solidFill>
              </a:rPr>
              <a:t>/* </a:t>
            </a:r>
            <a:r>
              <a:rPr lang="zh-CN" altLang="en-US" sz="2400">
                <a:solidFill>
                  <a:srgbClr val="00B050"/>
                </a:solidFill>
              </a:rPr>
              <a:t>二进制读方式 */</a:t>
            </a:r>
            <a:endParaRPr lang="zh-CN" altLang="en-US" sz="2400">
              <a:solidFill>
                <a:srgbClr val="00B050"/>
              </a:solidFill>
            </a:endParaRPr>
          </a:p>
          <a:p>
            <a:pPr algn="just"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</a:t>
            </a:r>
            <a:r>
              <a:rPr lang="en-US" altLang="zh-CN" sz="2400"/>
              <a:t>printf ("    No.   Name        Age  Address\n");</a:t>
            </a:r>
            <a:endParaRPr lang="en-US" altLang="zh-CN" sz="2400"/>
          </a:p>
          <a:p>
            <a:pPr algn="just"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while ( </a:t>
            </a:r>
            <a:r>
              <a:rPr lang="en-US" altLang="zh-CN" sz="2400">
                <a:solidFill>
                  <a:srgbClr val="FF0000"/>
                </a:solidFill>
              </a:rPr>
              <a:t>fread(&amp;out, sizeof(out),1,fp) </a:t>
            </a:r>
            <a:r>
              <a:rPr lang="en-US" altLang="zh-CN" sz="2400"/>
              <a:t>) </a:t>
            </a:r>
            <a:r>
              <a:rPr lang="en-US" altLang="zh-CN" sz="2400">
                <a:solidFill>
                  <a:srgbClr val="00B050"/>
                </a:solidFill>
              </a:rPr>
              <a:t>/* </a:t>
            </a:r>
            <a:r>
              <a:rPr lang="zh-CN" altLang="en-US" sz="2400">
                <a:solidFill>
                  <a:srgbClr val="00B050"/>
                </a:solidFill>
              </a:rPr>
              <a:t>读数据块 */</a:t>
            </a:r>
            <a:endParaRPr lang="zh-CN" altLang="en-US" sz="2400">
              <a:solidFill>
                <a:srgbClr val="00B050"/>
              </a:solidFill>
            </a:endParaRPr>
          </a:p>
          <a:p>
            <a:pPr algn="just"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</a:t>
            </a:r>
            <a:r>
              <a:rPr lang="en-US" altLang="zh-CN" sz="2400"/>
              <a:t>printf("%8ld %-10s %4d %-10s\n", out.num, </a:t>
            </a:r>
            <a:endParaRPr lang="en-US" altLang="zh-CN" sz="2400"/>
          </a:p>
          <a:p>
            <a:pPr algn="r"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out.name, out.age, out.address);</a:t>
            </a:r>
            <a:endParaRPr lang="en-US" altLang="zh-CN" sz="2400"/>
          </a:p>
          <a:p>
            <a:pPr algn="just"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</a:rPr>
              <a:t>  fclose</a:t>
            </a:r>
            <a:r>
              <a:rPr lang="en-US" altLang="zh-CN" sz="2400"/>
              <a:t>( fp );                          </a:t>
            </a:r>
            <a:r>
              <a:rPr lang="en-US" altLang="zh-CN" sz="2400">
                <a:solidFill>
                  <a:srgbClr val="00B050"/>
                </a:solidFill>
              </a:rPr>
              <a:t>/* </a:t>
            </a:r>
            <a:r>
              <a:rPr lang="zh-CN" altLang="en-US" sz="2400">
                <a:solidFill>
                  <a:srgbClr val="00B050"/>
                </a:solidFill>
              </a:rPr>
              <a:t>关闭文件 */</a:t>
            </a:r>
            <a:endParaRPr lang="zh-CN" altLang="en-US" sz="2400">
              <a:solidFill>
                <a:srgbClr val="00B050"/>
              </a:solidFill>
            </a:endParaRPr>
          </a:p>
          <a:p>
            <a:pPr algn="just"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}</a:t>
            </a:r>
            <a:endParaRPr lang="zh-CN" altLang="en-US" sz="2400"/>
          </a:p>
        </p:txBody>
      </p:sp>
      <p:sp>
        <p:nvSpPr>
          <p:cNvPr id="110595" name="矩形 1"/>
          <p:cNvSpPr>
            <a:spLocks noChangeArrowheads="1"/>
          </p:cNvSpPr>
          <p:nvPr/>
        </p:nvSpPr>
        <p:spPr bwMode="auto">
          <a:xfrm>
            <a:off x="206375" y="0"/>
            <a:ext cx="95853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例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：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从键盘输入3个学生的数据，将它们存入文件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student；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然后再从文件中读出数据，显示在屏幕上。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华文仿宋" panose="0201060004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autoUpdateAnimBg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"/>
          <p:cNvSpPr>
            <a:spLocks noGrp="1" noChangeArrowheads="1"/>
          </p:cNvSpPr>
          <p:nvPr>
            <p:ph idx="1"/>
          </p:nvPr>
        </p:nvSpPr>
        <p:spPr>
          <a:xfrm>
            <a:off x="1365250" y="2022475"/>
            <a:ext cx="6915150" cy="4251325"/>
          </a:xfrm>
        </p:spPr>
        <p:txBody>
          <a:bodyPr/>
          <a:lstStyle/>
          <a:p>
            <a:pPr marL="609600" indent="-609600" eaLnBrk="1" hangingPunct="1">
              <a:lnSpc>
                <a:spcPct val="85000"/>
              </a:lnSpc>
              <a:buClr>
                <a:srgbClr val="0000FF"/>
              </a:buClr>
              <a:buFontTx/>
              <a:buAutoNum type="arabicPeriod"/>
            </a:pP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文件概述</a:t>
            </a:r>
            <a:endParaRPr lang="en-US" altLang="zh-CN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5000"/>
              </a:lnSpc>
              <a:buClr>
                <a:srgbClr val="0000FF"/>
              </a:buClr>
              <a:buFontTx/>
              <a:buAutoNum type="arabicPeriod"/>
            </a:pP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文件处理</a:t>
            </a:r>
            <a:endParaRPr lang="en-US" altLang="zh-CN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5000"/>
              </a:lnSpc>
              <a:buClr>
                <a:srgbClr val="0000FF"/>
              </a:buClr>
              <a:buFontTx/>
              <a:buAutoNum type="arabicPeriod"/>
            </a:pP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文件顺序读写</a:t>
            </a:r>
            <a:endParaRPr lang="en-US" altLang="zh-CN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5000"/>
              </a:lnSpc>
              <a:buClr>
                <a:srgbClr val="0000FF"/>
              </a:buClr>
              <a:buFontTx/>
              <a:buAutoNum type="arabicPeriod"/>
            </a:pP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文件随机读写</a:t>
            </a:r>
            <a:endParaRPr lang="en-US" altLang="zh-CN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5000"/>
              </a:lnSpc>
              <a:buClr>
                <a:srgbClr val="0000FF"/>
              </a:buClr>
              <a:buFontTx/>
              <a:buAutoNum type="arabicPeriod"/>
            </a:pP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文件检测</a:t>
            </a:r>
            <a:endParaRPr lang="en-US" altLang="zh-CN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5000"/>
              </a:lnSpc>
              <a:buClr>
                <a:srgbClr val="0000FF"/>
              </a:buClr>
              <a:buFontTx/>
              <a:buAutoNum type="arabicPeriod"/>
            </a:pP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文件实例</a:t>
            </a:r>
            <a:endParaRPr lang="en-US" altLang="zh-CN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>
          <a:xfrm>
            <a:off x="2486025" y="657225"/>
            <a:ext cx="4914900" cy="792163"/>
          </a:xfrm>
        </p:spPr>
        <p:txBody>
          <a:bodyPr/>
          <a:lstStyle/>
          <a:p>
            <a:pPr eaLnBrk="1" hangingPunct="1"/>
            <a:r>
              <a:rPr lang="en-US" altLang="zh-CN" sz="4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altLang="zh-CN" sz="40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775" y="750888"/>
            <a:ext cx="9534525" cy="5854700"/>
          </a:xfrm>
        </p:spPr>
        <p:txBody>
          <a:bodyPr/>
          <a:lstStyle/>
          <a:p>
            <a:pPr algn="just" eaLnBrk="1" hangingPunct="1">
              <a:lnSpc>
                <a:spcPts val="4000"/>
              </a:lnSpc>
              <a:spcBef>
                <a:spcPts val="1200"/>
              </a:spcBef>
            </a:pPr>
            <a:r>
              <a:rPr lang="zh-CN" altLang="en-US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文件读写操作的内部机制</a:t>
            </a:r>
            <a:endParaRPr lang="zh-CN" altLang="en-US" b="1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730250" lvl="1" algn="just" eaLnBrk="1" hangingPunct="1">
              <a:lnSpc>
                <a:spcPts val="4000"/>
              </a:lnSpc>
              <a:spcBef>
                <a:spcPts val="1200"/>
              </a:spcBef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文件的读写是通过文件系统内部的“读写位置指针（位置指针）”进行的。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730250" lvl="1" algn="just" eaLnBrk="1" hangingPunct="1">
              <a:lnSpc>
                <a:spcPts val="4000"/>
              </a:lnSpc>
              <a:spcBef>
                <a:spcPts val="1200"/>
              </a:spcBef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打开文件时，系统自动为该文件建立一个位置指针，读写文件均要通过位置指针进行。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730250" lvl="1" algn="just" eaLnBrk="1" hangingPunct="1">
              <a:lnSpc>
                <a:spcPts val="4000"/>
              </a:lnSpc>
              <a:spcBef>
                <a:spcPts val="1200"/>
              </a:spcBef>
            </a:pPr>
            <a:r>
              <a:rPr lang="en-US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f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open</a:t>
            </a:r>
            <a:r>
              <a:rPr lang="zh-CN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后位置指针指向文件中第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0 </a:t>
            </a:r>
            <a:r>
              <a:rPr lang="zh-CN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个字节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（位置指针指向已读过的最后一个字符）</a:t>
            </a:r>
            <a:r>
              <a:rPr lang="zh-CN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zh-CN" altLang="zh-CN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730250" lvl="1" algn="just" eaLnBrk="1" hangingPunct="1">
              <a:lnSpc>
                <a:spcPts val="4000"/>
              </a:lnSpc>
              <a:spcBef>
                <a:spcPts val="1200"/>
              </a:spcBef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读写</a:t>
            </a:r>
            <a:r>
              <a:rPr lang="zh-CN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文件结束时，位置指针指向文件最后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一</a:t>
            </a:r>
            <a:r>
              <a:rPr lang="zh-CN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个字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符</a:t>
            </a:r>
            <a:r>
              <a:rPr lang="zh-CN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的位置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（调用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feof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函数为非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，表示文件已经结束）</a:t>
            </a:r>
            <a:r>
              <a:rPr lang="zh-CN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10.3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文件随机读写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8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98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98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98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98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8163" grpId="0" bldLvl="2" autoUpdateAnimBg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73038" y="863600"/>
            <a:ext cx="9526587" cy="5795963"/>
          </a:xfrm>
        </p:spPr>
        <p:txBody>
          <a:bodyPr/>
          <a:lstStyle/>
          <a:p>
            <a:pPr algn="just" eaLnBrk="1" hangingPunct="1">
              <a:lnSpc>
                <a:spcPts val="4400"/>
              </a:lnSpc>
              <a:spcBef>
                <a:spcPts val="1200"/>
              </a:spcBef>
            </a:pPr>
            <a:r>
              <a:rPr lang="zh-CN" altLang="en-US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顺序读写操作</a:t>
            </a:r>
            <a:endParaRPr lang="zh-CN" altLang="en-US" b="1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ts val="44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	    文件的位置指针由系统自动控制，每次读写操作时，系统会先将位置指针移到文件的下一个字节，然后再进行读写操作。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ts val="44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	    在不改变文件读写位置指针的情况下，只能对文件进行</a:t>
            </a:r>
            <a:r>
              <a:rPr lang="zh-CN" altLang="en-US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顺序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操作。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10.3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文件随机读写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36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036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036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290" grpId="0" bldLvl="2" autoUpdateAnimBg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58750" y="952500"/>
            <a:ext cx="9525000" cy="5597525"/>
          </a:xfrm>
        </p:spPr>
        <p:txBody>
          <a:bodyPr/>
          <a:lstStyle/>
          <a:p>
            <a:pPr algn="just" eaLnBrk="1" hangingPunct="1">
              <a:lnSpc>
                <a:spcPts val="4500"/>
              </a:lnSpc>
              <a:spcBef>
                <a:spcPts val="600"/>
              </a:spcBef>
            </a:pPr>
            <a:r>
              <a:rPr lang="zh-CN" altLang="en-US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随机读写操作</a:t>
            </a:r>
            <a:endParaRPr lang="zh-CN" altLang="en-US" b="1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ts val="45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	   通过改变文件的位置指针，可在文件的任意位置定位，然后再进行读写操作。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ts val="45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     与文件位置指针有关的函数：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ts val="45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		 </a:t>
            </a:r>
            <a:r>
              <a:rPr lang="en-US" altLang="zh-CN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fseek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	     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移动文件的位置指针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ts val="45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		 </a:t>
            </a:r>
            <a:r>
              <a:rPr lang="en-US" altLang="zh-CN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rewind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文件的位置指针回到文件头位置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ts val="45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		 </a:t>
            </a:r>
            <a:r>
              <a:rPr lang="en-US" altLang="zh-CN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ftell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	     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取文件的位置指针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10.3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文件随机读写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36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036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036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036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036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036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290" grpId="0" bldLvl="2" autoUpdateAnimBg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8900" y="728663"/>
            <a:ext cx="9653588" cy="5903912"/>
          </a:xfrm>
        </p:spPr>
        <p:txBody>
          <a:bodyPr/>
          <a:lstStyle/>
          <a:p>
            <a:pPr algn="just" eaLnBrk="1" hangingPunct="1">
              <a:lnSpc>
                <a:spcPts val="3900"/>
              </a:lnSpc>
              <a:spcBef>
                <a:spcPts val="300"/>
              </a:spcBef>
            </a:pPr>
            <a:r>
              <a:rPr lang="zh-CN" altLang="en-US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位置指针移动（</a:t>
            </a:r>
            <a:r>
              <a:rPr lang="en-US" altLang="zh-CN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fseek）</a:t>
            </a:r>
            <a:endParaRPr lang="en-US" altLang="zh-CN" b="1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ts val="39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FF0000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fseek</a:t>
            </a:r>
            <a:r>
              <a:rPr lang="en-US" altLang="en-US" sz="2800" b="1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(FILE * fp, long </a:t>
            </a:r>
            <a:r>
              <a:rPr lang="en-US" altLang="en-US" sz="2800" b="1">
                <a:solidFill>
                  <a:srgbClr val="FF0000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offset</a:t>
            </a:r>
            <a:r>
              <a:rPr lang="en-US" altLang="en-US" sz="2800" b="1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, int </a:t>
            </a:r>
            <a:r>
              <a:rPr lang="en-US" altLang="zh-CN" sz="2800" b="1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position</a:t>
            </a:r>
            <a:r>
              <a:rPr lang="en-US" altLang="en-US" sz="2800" b="1">
                <a:solidFill>
                  <a:schemeClr val="tx2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2800" b="1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)</a:t>
            </a:r>
            <a:endParaRPr lang="en-US" altLang="en-US" sz="2800" b="1">
              <a:latin typeface="Courier New" panose="02070309020205020404" pitchFamily="49" charset="0"/>
              <a:ea typeface="华文仿宋" panose="02010600040101010101" pitchFamily="2" charset="-122"/>
              <a:cs typeface="Courier New" panose="02070309020205020404" pitchFamily="49" charset="0"/>
            </a:endParaRPr>
          </a:p>
          <a:p>
            <a:pPr algn="just" eaLnBrk="1" hangingPunct="1">
              <a:lnSpc>
                <a:spcPts val="39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	函数功能：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ts val="39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		将指定文件 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fp</a:t>
            </a:r>
            <a:r>
              <a:rPr lang="en-US" altLang="zh-CN" b="1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的读写位置指针按照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position 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规定的方式移动 </a:t>
            </a:r>
            <a:r>
              <a:rPr lang="en-US" altLang="en-US" b="1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offset</a:t>
            </a:r>
            <a:r>
              <a:rPr lang="en-US" altLang="zh-CN" b="1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个字节。移动成功返回值为 0；否则，返回值为 非0。</a:t>
            </a:r>
            <a:endParaRPr lang="zh-CN" altLang="zh-CN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ts val="39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zh-CN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zh-CN" altLang="en-US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position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为起始点，以文件的什么位置为基准进行移动：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ts val="39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           </a:t>
            </a:r>
            <a:r>
              <a:rPr lang="zh-CN" altLang="en-US" b="1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 ── 文件的</a:t>
            </a:r>
            <a:r>
              <a:rPr lang="zh-CN" altLang="en-US" b="1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开头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；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ts val="39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           1 ── 文件的当前位置；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ts val="39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           </a:t>
            </a:r>
            <a:r>
              <a:rPr lang="zh-CN" altLang="en-US" b="1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 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── 文件的</a:t>
            </a:r>
            <a:r>
              <a:rPr lang="zh-CN" altLang="en-US" b="1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末尾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10.3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文件随机读写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fseek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99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99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99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99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99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autoUpdateAnimBg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34938" y="927100"/>
            <a:ext cx="9567862" cy="5607050"/>
          </a:xfrm>
        </p:spPr>
        <p:txBody>
          <a:bodyPr/>
          <a:lstStyle/>
          <a:p>
            <a:pPr marL="358775" indent="-358775" algn="just" eaLnBrk="1" hangingPunct="1">
              <a:lnSpc>
                <a:spcPts val="3800"/>
              </a:lnSpc>
              <a:spcBef>
                <a:spcPts val="600"/>
              </a:spcBef>
            </a:pPr>
            <a:r>
              <a:rPr lang="zh-CN" altLang="en-US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例：</a:t>
            </a:r>
            <a:endParaRPr lang="zh-CN" altLang="en-US" b="1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58775" indent="-358775" algn="just" eaLnBrk="1" hangingPunct="1">
              <a:lnSpc>
                <a:spcPts val="38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	执行 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fopen 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成功后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58775" indent="-358775" algn="r" eaLnBrk="1" hangingPunct="1">
              <a:lnSpc>
                <a:spcPts val="38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文件读写位置指针为文件的第 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0 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个字节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58775" indent="-358775" algn="just" eaLnBrk="1" hangingPunct="1">
              <a:lnSpc>
                <a:spcPts val="38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f</a:t>
            </a:r>
            <a:r>
              <a:rPr lang="en-US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seek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fp,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50,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en-US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en-US" altLang="zh-CN" b="1">
                <a:solidFill>
                  <a:srgbClr val="00FF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endParaRPr lang="en-US" altLang="zh-CN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58775" indent="-358775" algn="r" eaLnBrk="1" hangingPunct="1">
              <a:lnSpc>
                <a:spcPts val="38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从</a:t>
            </a:r>
            <a:r>
              <a:rPr lang="zh-CN" altLang="en-US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文件头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开始向文件尾移动 50 个字节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58775" indent="-358775" algn="r" eaLnBrk="1" hangingPunct="1">
              <a:lnSpc>
                <a:spcPts val="38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如果继续进行 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fgetc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，将读入第 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51 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个字符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58775" indent="-358775" eaLnBrk="1" hangingPunct="1">
              <a:lnSpc>
                <a:spcPts val="38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f</a:t>
            </a:r>
            <a:r>
              <a:rPr lang="en-US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seek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fp,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-10,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en-US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en-US" altLang="zh-CN" b="1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endParaRPr lang="en-US" altLang="zh-CN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58775" indent="-358775" algn="r" eaLnBrk="1" hangingPunct="1">
              <a:lnSpc>
                <a:spcPts val="38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从</a:t>
            </a:r>
            <a:r>
              <a:rPr lang="zh-CN" altLang="en-US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当前位置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向文件头移动 10 个字节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58775" indent="-358775" algn="just" eaLnBrk="1" hangingPunct="1">
              <a:lnSpc>
                <a:spcPts val="38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f</a:t>
            </a:r>
            <a:r>
              <a:rPr lang="en-US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seek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fp,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 0</a:t>
            </a:r>
            <a:r>
              <a:rPr lang="en-US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,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en-US" altLang="zh-CN" b="1">
                <a:solidFill>
                  <a:srgbClr val="66FF3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endParaRPr lang="en-US" altLang="zh-CN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58775" indent="-358775" algn="r" eaLnBrk="1" hangingPunct="1">
              <a:lnSpc>
                <a:spcPts val="38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文件指针回到文件头，文件指针值回到 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10.3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文件随机读写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fseek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6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6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6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6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6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6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6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530" grpId="0" autoUpdateAnimBg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9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39838"/>
            <a:ext cx="8353425" cy="518477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Monotype Sorts" charset="2"/>
              <a:buChar char=""/>
            </a:pPr>
            <a:r>
              <a:rPr lang="zh-CN" altLang="en-US" b="1">
                <a:solidFill>
                  <a:srgbClr val="00007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计算机中的流的概念</a:t>
            </a:r>
            <a:endParaRPr lang="zh-CN" altLang="en-US" b="1">
              <a:solidFill>
                <a:srgbClr val="00007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lnSpc>
                <a:spcPct val="105000"/>
              </a:lnSpc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一般称为数据流，也叫做字节流、比特流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2" eaLnBrk="1" hangingPunct="1">
              <a:lnSpc>
                <a:spcPct val="105000"/>
              </a:lnSpc>
              <a:buFont typeface="Monotype Sorts" charset="2"/>
              <a:buChar char=""/>
            </a:pP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File stream(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文件流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), Video stream(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视频流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) and Audio stream(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音频流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)in specific field.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2" eaLnBrk="1" hangingPunct="1">
              <a:lnSpc>
                <a:spcPct val="105000"/>
              </a:lnSpc>
              <a:buFont typeface="Monotype Sorts" charset="2"/>
              <a:buChar char=""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网络上的数据流。网络和数据线等介质只有很小的数据缓冲区，没有大量存储的能力</a:t>
            </a:r>
            <a:endParaRPr lang="en-US" altLang="zh-CN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ct val="105000"/>
              </a:lnSpc>
              <a:buFont typeface="Monotype Sorts" charset="2"/>
              <a:buChar char=""/>
            </a:pPr>
            <a:r>
              <a:rPr lang="zh-CN" altLang="en-US" b="1">
                <a:solidFill>
                  <a:srgbClr val="00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流的载体？</a:t>
            </a:r>
            <a:endParaRPr lang="zh-CN" altLang="en-US" b="1">
              <a:solidFill>
                <a:srgbClr val="000066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lnSpc>
                <a:spcPct val="105000"/>
              </a:lnSpc>
            </a:pPr>
            <a:r>
              <a:rPr kumimoji="1" lang="zh-CN" altLang="en-US" b="1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磁盘文件、终端显示器或打印机、</a:t>
            </a:r>
            <a:r>
              <a:rPr lang="zh-CN" altLang="en-US" b="1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存储器</a:t>
            </a:r>
            <a:r>
              <a:rPr lang="zh-CN" altLang="en-US" b="1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等  </a:t>
            </a:r>
            <a:endParaRPr lang="zh-CN" altLang="en-US" b="1">
              <a:solidFill>
                <a:schemeClr val="hlink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915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i="1" dirty="0">
                <a:solidFill>
                  <a:srgbClr val="0000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流（</a:t>
            </a:r>
            <a:r>
              <a:rPr lang="en-US" altLang="zh-CN" b="1" i="1" dirty="0">
                <a:solidFill>
                  <a:srgbClr val="0000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Stream</a:t>
            </a:r>
            <a:r>
              <a:rPr lang="zh-CN" altLang="en-US" b="1" i="1" dirty="0">
                <a:solidFill>
                  <a:srgbClr val="0000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b="1" i="1" dirty="0">
              <a:solidFill>
                <a:srgbClr val="0000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6388" name="Object 2"/>
          <p:cNvGraphicFramePr>
            <a:graphicFrameLocks noChangeAspect="1"/>
          </p:cNvGraphicFramePr>
          <p:nvPr/>
        </p:nvGraphicFramePr>
        <p:xfrm>
          <a:off x="6934200" y="836613"/>
          <a:ext cx="2411413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剪辑" r:id="rId1" imgW="3139440" imgH="1337945" progId="MS_ClipArt_Gallery.2">
                  <p:embed/>
                </p:oleObj>
              </mc:Choice>
              <mc:Fallback>
                <p:oleObj name="剪辑" r:id="rId1" imgW="3139440" imgH="1337945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836613"/>
                        <a:ext cx="2411413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9" name="Picture 14" descr="E:\剪贴画\反方向的问号小人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5238750"/>
            <a:ext cx="1160463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36525" y="698500"/>
            <a:ext cx="9551988" cy="5934075"/>
          </a:xfrm>
        </p:spPr>
        <p:txBody>
          <a:bodyPr/>
          <a:lstStyle/>
          <a:p>
            <a:pPr algn="just" eaLnBrk="1" hangingPunct="1">
              <a:lnSpc>
                <a:spcPts val="3800"/>
              </a:lnSpc>
              <a:spcBef>
                <a:spcPct val="0"/>
              </a:spcBef>
              <a:defRPr/>
            </a:pPr>
            <a:r>
              <a:rPr lang="zh-CN" altLang="en-US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实例</a:t>
            </a:r>
            <a:endParaRPr lang="zh-CN" altLang="en-US" b="1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ts val="38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f</a:t>
            </a:r>
            <a:r>
              <a:rPr lang="en-US" altLang="en-US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seek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en-US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fp</a:t>
            </a: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0,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en-US" altLang="zh-CN" sz="2800" b="1" dirty="0">
                <a:solidFill>
                  <a:srgbClr val="00FF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indent="12700" eaLnBrk="1" hangingPunct="1">
              <a:lnSpc>
                <a:spcPts val="38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	将文件位置指针移动到文件最后一个字符的后面，可简单认为是指向了文件结束标记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EOF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indent="558800" eaLnBrk="1" hangingPunct="1">
              <a:lnSpc>
                <a:spcPts val="38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若调用 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feof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返回值为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，文件还没有结束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ts val="38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f</a:t>
            </a:r>
            <a:r>
              <a:rPr lang="en-US" altLang="en-US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seek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en-US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fp</a:t>
            </a: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-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en-US" altLang="zh-CN" sz="2800" b="1" dirty="0">
                <a:solidFill>
                  <a:srgbClr val="66FF3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indent="558800" eaLnBrk="1" hangingPunct="1">
              <a:lnSpc>
                <a:spcPts val="38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文件指针指向最后一个字符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indent="558800" eaLnBrk="1" hangingPunct="1">
              <a:lnSpc>
                <a:spcPts val="38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若调用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fgetc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将无法读入，调用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feof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返回值为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ts val="38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f</a:t>
            </a:r>
            <a:r>
              <a:rPr lang="en-US" altLang="en-US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seek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en-US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fp</a:t>
            </a: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-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indent="558800" eaLnBrk="1" hangingPunct="1">
              <a:lnSpc>
                <a:spcPts val="38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文件倒数第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个字符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文件最后一个字符之前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ts val="38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f</a:t>
            </a:r>
            <a:r>
              <a:rPr lang="en-US" altLang="en-US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seek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en-US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fp</a:t>
            </a: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-20,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en-US" altLang="zh-CN" sz="2800" b="1" dirty="0">
                <a:solidFill>
                  <a:srgbClr val="66FF3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indent="558800" eaLnBrk="1" hangingPunct="1">
              <a:lnSpc>
                <a:spcPts val="38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从文件尾开始向文件头方向移动 20 个字节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10.3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文件随机读写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fseek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7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7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7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7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7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67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67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67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67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67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67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7010" grpId="0" autoUpdateAnimBg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8925" y="920750"/>
            <a:ext cx="9245600" cy="52387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位置指针返回到文件头（ 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rewind </a:t>
            </a:r>
            <a:r>
              <a:rPr lang="en-US" altLang="zh-CN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endParaRPr lang="en-US" altLang="zh-CN" b="1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rewind</a:t>
            </a:r>
            <a:r>
              <a:rPr lang="en-US" altLang="en-US" b="1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( fp</a:t>
            </a: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)</a:t>
            </a:r>
            <a:endParaRPr lang="en-US" altLang="en-US" b="1">
              <a:latin typeface="Courier New" panose="02070309020205020404" pitchFamily="49" charset="0"/>
              <a:ea typeface="华文仿宋" panose="02010600040101010101" pitchFamily="2" charset="-122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	功能：</a:t>
            </a:r>
            <a:endParaRPr lang="zh-CN" altLang="en-US" b="1">
              <a:solidFill>
                <a:srgbClr val="0000CC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	    使指定文件 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fp 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的读写位置指针重新定位到文件的头位置。即：使文件位置指针回到 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	    等价于： 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f</a:t>
            </a:r>
            <a:r>
              <a:rPr lang="en-US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seek(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fp,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 0</a:t>
            </a:r>
            <a:r>
              <a:rPr lang="en-US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,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en-US" b="1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en-US" altLang="zh-CN" b="1">
                <a:solidFill>
                  <a:srgbClr val="00FF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10.3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文件随机读写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-rewind/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ftell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9" grpId="0" autoUpdateAnimBg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88925" y="901700"/>
            <a:ext cx="9369425" cy="58039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取位置指针（ 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ftell </a:t>
            </a:r>
            <a:r>
              <a:rPr lang="en-US" altLang="zh-CN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endParaRPr lang="en-US" altLang="zh-CN" b="1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ftell</a:t>
            </a:r>
            <a:r>
              <a:rPr lang="en-US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( fp</a:t>
            </a:r>
            <a:r>
              <a:rPr lang="en-US" altLang="en-US" b="1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endParaRPr lang="en-US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	功能：</a:t>
            </a:r>
            <a:endParaRPr lang="zh-CN" altLang="en-US" b="1">
              <a:solidFill>
                <a:srgbClr val="0000CC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	  取 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fp 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所指向文件的当前读写位置，即文件读写位置指针的当前值。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	  该值是一个长整型数，是位置指针从文件开始处到当前位置的位移量的字节数。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	  如果函数的返回值为 -1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L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，表示出错。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10.3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文件随机读写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-rewind/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ftell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48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048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048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048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048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048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78" grpId="0" autoUpdateAnimBg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3"/>
          <p:cNvSpPr>
            <a:spLocks noGrp="1" noChangeArrowheads="1"/>
          </p:cNvSpPr>
          <p:nvPr>
            <p:ph idx="1"/>
          </p:nvPr>
        </p:nvSpPr>
        <p:spPr>
          <a:xfrm>
            <a:off x="1365250" y="2022475"/>
            <a:ext cx="6915150" cy="4251325"/>
          </a:xfrm>
        </p:spPr>
        <p:txBody>
          <a:bodyPr/>
          <a:lstStyle/>
          <a:p>
            <a:pPr marL="609600" indent="-609600" eaLnBrk="1" hangingPunct="1">
              <a:lnSpc>
                <a:spcPct val="85000"/>
              </a:lnSpc>
              <a:buClr>
                <a:srgbClr val="0000FF"/>
              </a:buClr>
              <a:buFontTx/>
              <a:buAutoNum type="arabicPeriod"/>
            </a:pP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文件概述</a:t>
            </a:r>
            <a:endParaRPr lang="en-US" altLang="zh-CN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5000"/>
              </a:lnSpc>
              <a:buClr>
                <a:srgbClr val="0000FF"/>
              </a:buClr>
              <a:buFontTx/>
              <a:buAutoNum type="arabicPeriod"/>
            </a:pP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文件处理</a:t>
            </a:r>
            <a:endParaRPr lang="en-US" altLang="zh-CN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5000"/>
              </a:lnSpc>
              <a:buClr>
                <a:srgbClr val="0000FF"/>
              </a:buClr>
              <a:buFontTx/>
              <a:buAutoNum type="arabicPeriod"/>
            </a:pP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文件顺序读写</a:t>
            </a:r>
            <a:endParaRPr lang="en-US" altLang="zh-CN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5000"/>
              </a:lnSpc>
              <a:buClr>
                <a:srgbClr val="0000FF"/>
              </a:buClr>
              <a:buFontTx/>
              <a:buAutoNum type="arabicPeriod"/>
            </a:pP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文件随机读写</a:t>
            </a:r>
            <a:endParaRPr lang="en-US" altLang="zh-CN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5000"/>
              </a:lnSpc>
              <a:buClr>
                <a:srgbClr val="0000FF"/>
              </a:buClr>
              <a:buFontTx/>
              <a:buAutoNum type="arabicPeriod"/>
            </a:pP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文件检测</a:t>
            </a:r>
            <a:endParaRPr lang="en-US" altLang="zh-CN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5000"/>
              </a:lnSpc>
              <a:buClr>
                <a:srgbClr val="0000FF"/>
              </a:buClr>
              <a:buFontTx/>
              <a:buAutoNum type="arabicPeriod"/>
            </a:pP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文件实例</a:t>
            </a:r>
            <a:endParaRPr lang="en-US" altLang="zh-CN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>
          <a:xfrm>
            <a:off x="2486025" y="657225"/>
            <a:ext cx="4914900" cy="792163"/>
          </a:xfrm>
        </p:spPr>
        <p:txBody>
          <a:bodyPr/>
          <a:lstStyle/>
          <a:p>
            <a:pPr eaLnBrk="1" hangingPunct="1"/>
            <a:r>
              <a:rPr lang="en-US" altLang="zh-CN" sz="4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altLang="zh-CN" sz="40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0200" y="876300"/>
            <a:ext cx="9307513" cy="56769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ts val="1200"/>
              </a:spcBef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检测文件操作后的状态</a:t>
            </a:r>
            <a:endParaRPr lang="zh-CN" altLang="en-US" b="1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	一般情况下应该检验的文件状态有：</a:t>
            </a:r>
            <a:endParaRPr lang="zh-CN" altLang="en-US" b="1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110000"/>
              </a:lnSpc>
              <a:spcBef>
                <a:spcPts val="1200"/>
              </a:spcBef>
            </a:pPr>
            <a:r>
              <a:rPr lang="zh-CN" altLang="en-US" b="1">
                <a:latin typeface="宋体" panose="02010600030101010101" pitchFamily="2" charset="-122"/>
              </a:rPr>
              <a:t>	文件是否结束？</a:t>
            </a:r>
            <a:endParaRPr lang="zh-CN" altLang="en-US" b="1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110000"/>
              </a:lnSpc>
              <a:spcBef>
                <a:spcPts val="1200"/>
              </a:spcBef>
            </a:pPr>
            <a:r>
              <a:rPr lang="zh-CN" altLang="en-US" b="1">
                <a:latin typeface="宋体" panose="02010600030101010101" pitchFamily="2" charset="-122"/>
              </a:rPr>
              <a:t>	文件操作是否出错？</a:t>
            </a:r>
            <a:endParaRPr lang="zh-CN" altLang="en-US" b="1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	</a:t>
            </a:r>
            <a:r>
              <a:rPr lang="en-US" altLang="zh-CN" b="1">
                <a:latin typeface="宋体" panose="02010600030101010101" pitchFamily="2" charset="-122"/>
              </a:rPr>
              <a:t>C</a:t>
            </a:r>
            <a:r>
              <a:rPr lang="zh-CN" altLang="en-US" b="1">
                <a:latin typeface="宋体" panose="02010600030101010101" pitchFamily="2" charset="-122"/>
              </a:rPr>
              <a:t>语言提供了</a:t>
            </a:r>
            <a:r>
              <a:rPr lang="zh-CN" altLang="en-US" b="1">
                <a:solidFill>
                  <a:srgbClr val="0000CC"/>
                </a:solidFill>
                <a:latin typeface="宋体" panose="02010600030101010101" pitchFamily="2" charset="-122"/>
              </a:rPr>
              <a:t>两种</a:t>
            </a:r>
            <a:r>
              <a:rPr lang="zh-CN" altLang="en-US" b="1">
                <a:latin typeface="宋体" panose="02010600030101010101" pitchFamily="2" charset="-122"/>
              </a:rPr>
              <a:t>手段来反映函数调用的情况和文件的状态。</a:t>
            </a:r>
            <a:endParaRPr lang="zh-CN" altLang="en-US" b="1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110000"/>
              </a:lnSpc>
              <a:spcBef>
                <a:spcPts val="1200"/>
              </a:spcBef>
            </a:pPr>
            <a:r>
              <a:rPr lang="zh-CN" altLang="en-US" b="1">
                <a:latin typeface="宋体" panose="02010600030101010101" pitchFamily="2" charset="-122"/>
              </a:rPr>
              <a:t>函数的</a:t>
            </a:r>
            <a:r>
              <a:rPr lang="zh-CN" altLang="en-US" b="1">
                <a:solidFill>
                  <a:srgbClr val="0000CC"/>
                </a:solidFill>
                <a:latin typeface="宋体" panose="02010600030101010101" pitchFamily="2" charset="-122"/>
              </a:rPr>
              <a:t>返回值</a:t>
            </a:r>
            <a:endParaRPr lang="zh-CN" altLang="en-US" b="1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110000"/>
              </a:lnSpc>
              <a:spcBef>
                <a:spcPts val="1200"/>
              </a:spcBef>
            </a:pPr>
            <a:r>
              <a:rPr lang="zh-CN" altLang="en-US" b="1">
                <a:latin typeface="宋体" panose="02010600030101010101" pitchFamily="2" charset="-122"/>
              </a:rPr>
              <a:t>使用</a:t>
            </a:r>
            <a:r>
              <a:rPr lang="zh-CN" altLang="en-US" b="1">
                <a:solidFill>
                  <a:srgbClr val="0000CC"/>
                </a:solidFill>
                <a:latin typeface="宋体" panose="02010600030101010101" pitchFamily="2" charset="-122"/>
              </a:rPr>
              <a:t>检测函数</a:t>
            </a:r>
            <a:endParaRPr lang="zh-CN" altLang="en-US" b="1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10.4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文件检测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feof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ferror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clearerr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99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99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5" grpId="0" bldLvl="2" autoUpdateAnimBg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88925" y="673100"/>
            <a:ext cx="9390063" cy="5975350"/>
          </a:xfrm>
        </p:spPr>
        <p:txBody>
          <a:bodyPr/>
          <a:lstStyle/>
          <a:p>
            <a:pPr marL="358775" indent="-358775" algn="just" eaLnBrk="1" hangingPunct="1">
              <a:spcBef>
                <a:spcPts val="300"/>
              </a:spcBef>
            </a:pPr>
            <a:r>
              <a:rPr lang="zh-CN" altLang="en-US" b="1">
                <a:solidFill>
                  <a:srgbClr val="FF0000"/>
                </a:solidFill>
              </a:rPr>
              <a:t>检测文件结束函数</a:t>
            </a:r>
            <a:endParaRPr lang="zh-CN" altLang="en-US" b="1">
              <a:solidFill>
                <a:srgbClr val="FF0000"/>
              </a:solidFill>
            </a:endParaRPr>
          </a:p>
          <a:p>
            <a:pPr marL="358775" indent="-358775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/>
              <a:t>			feof</a:t>
            </a:r>
            <a:r>
              <a:rPr lang="en-US" altLang="en-US"/>
              <a:t>( FILE * fp</a:t>
            </a:r>
            <a:r>
              <a:rPr lang="en-US" altLang="en-US">
                <a:solidFill>
                  <a:schemeClr val="tx2"/>
                </a:solidFill>
              </a:rPr>
              <a:t> </a:t>
            </a:r>
            <a:r>
              <a:rPr lang="en-US" altLang="en-US"/>
              <a:t>)</a:t>
            </a:r>
            <a:endParaRPr lang="en-US" altLang="en-US"/>
          </a:p>
          <a:p>
            <a:pPr marL="358775" indent="-358775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en-US"/>
              <a:t>	</a:t>
            </a:r>
            <a:r>
              <a:rPr lang="zh-CN" altLang="en-US" b="1">
                <a:solidFill>
                  <a:srgbClr val="0000CC"/>
                </a:solidFill>
              </a:rPr>
              <a:t>功能：</a:t>
            </a:r>
            <a:r>
              <a:rPr lang="zh-CN" altLang="en-US" b="1"/>
              <a:t>若文件</a:t>
            </a:r>
            <a:r>
              <a:rPr lang="zh-CN" altLang="en-US" b="1">
                <a:solidFill>
                  <a:srgbClr val="0000CC"/>
                </a:solidFill>
              </a:rPr>
              <a:t>已经结束</a:t>
            </a:r>
            <a:r>
              <a:rPr lang="zh-CN" altLang="en-US" b="1"/>
              <a:t>，返回值为 非</a:t>
            </a:r>
            <a:r>
              <a:rPr lang="zh-CN" altLang="en-US"/>
              <a:t>0</a:t>
            </a:r>
            <a:r>
              <a:rPr lang="zh-CN" altLang="en-US" b="1"/>
              <a:t>；若文件</a:t>
            </a:r>
            <a:r>
              <a:rPr lang="zh-CN" altLang="en-US" b="1">
                <a:solidFill>
                  <a:srgbClr val="0000CC"/>
                </a:solidFill>
              </a:rPr>
              <a:t>尚未结束</a:t>
            </a:r>
            <a:r>
              <a:rPr lang="zh-CN" altLang="en-US" b="1"/>
              <a:t>，返回值为 </a:t>
            </a:r>
            <a:r>
              <a:rPr lang="zh-CN" altLang="en-US"/>
              <a:t>0。</a:t>
            </a:r>
            <a:endParaRPr lang="zh-CN" altLang="en-US"/>
          </a:p>
          <a:p>
            <a:pPr marL="358775" indent="-358775" algn="just" eaLnBrk="1" hangingPunct="1">
              <a:spcBef>
                <a:spcPts val="300"/>
              </a:spcBef>
            </a:pPr>
            <a:r>
              <a:rPr lang="zh-CN" altLang="en-US" b="1">
                <a:solidFill>
                  <a:srgbClr val="FF0000"/>
                </a:solidFill>
              </a:rPr>
              <a:t>检测文件出错函数</a:t>
            </a:r>
            <a:endParaRPr lang="zh-CN" altLang="en-US" b="1">
              <a:solidFill>
                <a:srgbClr val="FF0000"/>
              </a:solidFill>
            </a:endParaRPr>
          </a:p>
          <a:p>
            <a:pPr marL="358775" indent="-358775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/>
              <a:t>			ferror</a:t>
            </a:r>
            <a:r>
              <a:rPr lang="en-US" altLang="en-US"/>
              <a:t>( FILE * fp )</a:t>
            </a:r>
            <a:endParaRPr lang="en-US" altLang="en-US"/>
          </a:p>
          <a:p>
            <a:pPr marL="358775" indent="-358775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en-US"/>
              <a:t>	</a:t>
            </a:r>
            <a:r>
              <a:rPr lang="zh-CN" altLang="en-US" b="1">
                <a:solidFill>
                  <a:srgbClr val="0000CC"/>
                </a:solidFill>
              </a:rPr>
              <a:t>功能：</a:t>
            </a:r>
            <a:r>
              <a:rPr lang="zh-CN" altLang="en-US" b="1"/>
              <a:t>若文件</a:t>
            </a:r>
            <a:r>
              <a:rPr lang="zh-CN" altLang="en-US" b="1">
                <a:solidFill>
                  <a:srgbClr val="0000CC"/>
                </a:solidFill>
              </a:rPr>
              <a:t>出错</a:t>
            </a:r>
            <a:r>
              <a:rPr lang="zh-CN" altLang="en-US" b="1"/>
              <a:t>，返回值为 非</a:t>
            </a:r>
            <a:r>
              <a:rPr lang="zh-CN" altLang="en-US"/>
              <a:t>0</a:t>
            </a:r>
            <a:r>
              <a:rPr lang="zh-CN" altLang="en-US" b="1"/>
              <a:t>；若文件</a:t>
            </a:r>
            <a:r>
              <a:rPr lang="zh-CN" altLang="en-US" b="1">
                <a:solidFill>
                  <a:srgbClr val="0000CC"/>
                </a:solidFill>
              </a:rPr>
              <a:t>未出错</a:t>
            </a:r>
            <a:r>
              <a:rPr lang="zh-CN" altLang="en-US" b="1"/>
              <a:t>，返回值为 </a:t>
            </a:r>
            <a:r>
              <a:rPr lang="zh-CN" altLang="en-US"/>
              <a:t>0</a:t>
            </a:r>
            <a:r>
              <a:rPr lang="zh-CN" altLang="en-US" b="1"/>
              <a:t>。</a:t>
            </a:r>
            <a:endParaRPr lang="zh-CN" altLang="en-US" b="1">
              <a:solidFill>
                <a:srgbClr val="66FF66"/>
              </a:solidFill>
            </a:endParaRPr>
          </a:p>
          <a:p>
            <a:pPr marL="358775" indent="-358775" algn="just" eaLnBrk="1" hangingPunct="1">
              <a:spcBef>
                <a:spcPts val="300"/>
              </a:spcBef>
            </a:pPr>
            <a:r>
              <a:rPr lang="zh-CN" altLang="en-US" b="1">
                <a:solidFill>
                  <a:srgbClr val="FF0000"/>
                </a:solidFill>
              </a:rPr>
              <a:t>清除出错标记及文件结束标记</a:t>
            </a:r>
            <a:endParaRPr lang="zh-CN" altLang="en-US" b="1">
              <a:solidFill>
                <a:srgbClr val="FF0000"/>
              </a:solidFill>
            </a:endParaRPr>
          </a:p>
          <a:p>
            <a:pPr marL="358775" indent="-358775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en-US"/>
              <a:t>			clearerr( FILE * fp )</a:t>
            </a:r>
            <a:endParaRPr lang="en-US" altLang="en-US"/>
          </a:p>
          <a:p>
            <a:pPr marL="358775" indent="-358775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en-US"/>
              <a:t>	</a:t>
            </a:r>
            <a:r>
              <a:rPr lang="zh-CN" altLang="en-US" b="1">
                <a:solidFill>
                  <a:srgbClr val="0000CC"/>
                </a:solidFill>
              </a:rPr>
              <a:t>功能：</a:t>
            </a:r>
            <a:r>
              <a:rPr lang="zh-CN" altLang="en-US" b="1"/>
              <a:t>清除文件 </a:t>
            </a:r>
            <a:r>
              <a:rPr lang="en-US" altLang="en-US" b="1"/>
              <a:t>fp </a:t>
            </a:r>
            <a:r>
              <a:rPr lang="zh-CN" altLang="en-US" b="1"/>
              <a:t>的</a:t>
            </a:r>
            <a:r>
              <a:rPr lang="zh-CN" altLang="en-US" b="1">
                <a:solidFill>
                  <a:srgbClr val="0000CC"/>
                </a:solidFill>
              </a:rPr>
              <a:t>出错</a:t>
            </a:r>
            <a:r>
              <a:rPr lang="zh-CN" altLang="en-US" b="1"/>
              <a:t>和文件</a:t>
            </a:r>
            <a:r>
              <a:rPr lang="zh-CN" altLang="en-US" b="1">
                <a:solidFill>
                  <a:srgbClr val="0000CC"/>
                </a:solidFill>
              </a:rPr>
              <a:t>结束</a:t>
            </a:r>
            <a:r>
              <a:rPr lang="zh-CN" altLang="en-US" b="1"/>
              <a:t>标记</a:t>
            </a:r>
            <a:r>
              <a:rPr lang="zh-CN" altLang="en-US"/>
              <a:t>。</a:t>
            </a:r>
            <a:endParaRPr lang="zh-CN" altLang="en-US">
              <a:solidFill>
                <a:srgbClr val="66FF66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10.4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文件检测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feof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ferror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clearerr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3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038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038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038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038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038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038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1038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1038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8338" grpId="0" bldLvl="2" autoUpdateAnimBg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idx="1"/>
          </p:nvPr>
        </p:nvSpPr>
        <p:spPr>
          <a:xfrm>
            <a:off x="1365250" y="2022475"/>
            <a:ext cx="6915150" cy="4251325"/>
          </a:xfrm>
        </p:spPr>
        <p:txBody>
          <a:bodyPr/>
          <a:lstStyle/>
          <a:p>
            <a:pPr marL="609600" indent="-609600" eaLnBrk="1" hangingPunct="1">
              <a:lnSpc>
                <a:spcPct val="85000"/>
              </a:lnSpc>
              <a:buClr>
                <a:srgbClr val="0000FF"/>
              </a:buClr>
              <a:buFontTx/>
              <a:buAutoNum type="arabicPeriod"/>
            </a:pP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文件概述</a:t>
            </a:r>
            <a:endParaRPr lang="en-US" altLang="zh-CN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5000"/>
              </a:lnSpc>
              <a:buClr>
                <a:srgbClr val="0000FF"/>
              </a:buClr>
              <a:buFontTx/>
              <a:buAutoNum type="arabicPeriod"/>
            </a:pP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文件处理</a:t>
            </a:r>
            <a:endParaRPr lang="en-US" altLang="zh-CN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5000"/>
              </a:lnSpc>
              <a:buClr>
                <a:srgbClr val="0000FF"/>
              </a:buClr>
              <a:buFontTx/>
              <a:buAutoNum type="arabicPeriod"/>
            </a:pP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文件顺序读写</a:t>
            </a:r>
            <a:endParaRPr lang="en-US" altLang="zh-CN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5000"/>
              </a:lnSpc>
              <a:buClr>
                <a:srgbClr val="0000FF"/>
              </a:buClr>
              <a:buFontTx/>
              <a:buAutoNum type="arabicPeriod"/>
            </a:pP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文件随机读写</a:t>
            </a:r>
            <a:endParaRPr lang="en-US" altLang="zh-CN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5000"/>
              </a:lnSpc>
              <a:buClr>
                <a:srgbClr val="0000FF"/>
              </a:buClr>
              <a:buFontTx/>
              <a:buAutoNum type="arabicPeriod"/>
            </a:pP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文件检测</a:t>
            </a:r>
            <a:endParaRPr lang="en-US" altLang="zh-CN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5000"/>
              </a:lnSpc>
              <a:buClr>
                <a:srgbClr val="0000FF"/>
              </a:buClr>
              <a:buFontTx/>
              <a:buAutoNum type="arabicPeriod"/>
            </a:pP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文件实例</a:t>
            </a:r>
            <a:endParaRPr lang="en-US" altLang="zh-CN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486025" y="657225"/>
            <a:ext cx="4914900" cy="792163"/>
          </a:xfrm>
        </p:spPr>
        <p:txBody>
          <a:bodyPr/>
          <a:lstStyle/>
          <a:p>
            <a:pPr eaLnBrk="1" hangingPunct="1"/>
            <a:r>
              <a:rPr lang="en-US" altLang="zh-CN" sz="4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altLang="zh-CN" sz="40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06375" y="768350"/>
            <a:ext cx="9637713" cy="5842000"/>
          </a:xfrm>
        </p:spPr>
        <p:txBody>
          <a:bodyPr/>
          <a:lstStyle/>
          <a:p>
            <a:pPr algn="just" eaLnBrk="1" hangingPunct="1">
              <a:lnSpc>
                <a:spcPct val="85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从计算机的内存中将数据写入文件，称为</a:t>
            </a:r>
            <a:r>
              <a:rPr lang="zh-CN" altLang="en-US" sz="2800" u="sng">
                <a:latin typeface="宋体" panose="02010600030101010101" pitchFamily="2" charset="-122"/>
              </a:rPr>
              <a:t>    </a:t>
            </a:r>
            <a:r>
              <a:rPr lang="zh-CN" altLang="en-US" sz="2800">
                <a:latin typeface="宋体" panose="02010600030101010101" pitchFamily="2" charset="-122"/>
              </a:rPr>
              <a:t>。</a:t>
            </a:r>
            <a:endParaRPr lang="zh-CN" altLang="en-US" sz="280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85000"/>
              </a:lnSpc>
              <a:buFont typeface="宋体" panose="02010600030101010101" pitchFamily="2" charset="-122"/>
              <a:buNone/>
            </a:pPr>
            <a:r>
              <a:rPr lang="en-US" altLang="zh-CN">
                <a:latin typeface="宋体" panose="02010600030101010101" pitchFamily="2" charset="-122"/>
              </a:rPr>
              <a:t>A. </a:t>
            </a:r>
            <a:r>
              <a:rPr lang="zh-CN" altLang="en-US">
                <a:latin typeface="宋体" panose="02010600030101010101" pitchFamily="2" charset="-122"/>
              </a:rPr>
              <a:t>输入     </a:t>
            </a:r>
            <a:r>
              <a:rPr lang="en-US" altLang="zh-CN">
                <a:latin typeface="宋体" panose="02010600030101010101" pitchFamily="2" charset="-122"/>
              </a:rPr>
              <a:t>B. </a:t>
            </a:r>
            <a:r>
              <a:rPr lang="zh-CN" altLang="en-US">
                <a:latin typeface="宋体" panose="02010600030101010101" pitchFamily="2" charset="-122"/>
              </a:rPr>
              <a:t>输出     </a:t>
            </a:r>
            <a:r>
              <a:rPr lang="en-US" altLang="zh-CN">
                <a:latin typeface="宋体" panose="02010600030101010101" pitchFamily="2" charset="-122"/>
              </a:rPr>
              <a:t>C. </a:t>
            </a:r>
            <a:r>
              <a:rPr lang="zh-CN" altLang="en-US">
                <a:latin typeface="宋体" panose="02010600030101010101" pitchFamily="2" charset="-122"/>
              </a:rPr>
              <a:t>修改     </a:t>
            </a:r>
            <a:r>
              <a:rPr lang="en-US" altLang="zh-CN">
                <a:latin typeface="宋体" panose="02010600030101010101" pitchFamily="2" charset="-122"/>
              </a:rPr>
              <a:t>D. </a:t>
            </a:r>
            <a:r>
              <a:rPr lang="zh-CN" altLang="en-US">
                <a:latin typeface="宋体" panose="02010600030101010101" pitchFamily="2" charset="-122"/>
              </a:rPr>
              <a:t>删除</a:t>
            </a:r>
            <a:endParaRPr lang="zh-CN" altLang="en-US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宋体" panose="02010600030101010101" pitchFamily="2" charset="-122"/>
              </a:rPr>
              <a:t>	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</a:rPr>
              <a:t>答案：</a:t>
            </a:r>
            <a:r>
              <a:rPr lang="zh-CN" altLang="en-US" sz="2800">
                <a:latin typeface="宋体" panose="02010600030101010101" pitchFamily="2" charset="-122"/>
              </a:rPr>
              <a:t>Ｂ</a:t>
            </a:r>
            <a:endParaRPr lang="zh-CN" altLang="en-US" sz="280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5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Ｃ语言可以处理的文件类型是</a:t>
            </a:r>
            <a:r>
              <a:rPr lang="zh-CN" altLang="en-US" sz="2800" u="sng">
                <a:latin typeface="宋体" panose="02010600030101010101" pitchFamily="2" charset="-122"/>
              </a:rPr>
              <a:t>    </a:t>
            </a:r>
            <a:r>
              <a:rPr lang="zh-CN" altLang="en-US" sz="2800">
                <a:latin typeface="宋体" panose="02010600030101010101" pitchFamily="2" charset="-122"/>
              </a:rPr>
              <a:t>。</a:t>
            </a:r>
            <a:endParaRPr lang="zh-CN" altLang="en-US" sz="280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85000"/>
              </a:lnSpc>
              <a:buFont typeface="宋体" panose="02010600030101010101" pitchFamily="2" charset="-122"/>
              <a:buNone/>
            </a:pPr>
            <a:r>
              <a:rPr lang="en-US" altLang="zh-CN">
                <a:latin typeface="宋体" panose="02010600030101010101" pitchFamily="2" charset="-122"/>
              </a:rPr>
              <a:t>A.</a:t>
            </a:r>
            <a:r>
              <a:rPr lang="zh-CN" altLang="en-US">
                <a:latin typeface="宋体" panose="02010600030101010101" pitchFamily="2" charset="-122"/>
              </a:rPr>
              <a:t>文本文件和数据文件   </a:t>
            </a:r>
            <a:r>
              <a:rPr lang="en-US" altLang="zh-CN">
                <a:latin typeface="宋体" panose="02010600030101010101" pitchFamily="2" charset="-122"/>
              </a:rPr>
              <a:t>B.</a:t>
            </a:r>
            <a:r>
              <a:rPr lang="zh-CN" altLang="en-US">
                <a:latin typeface="宋体" panose="02010600030101010101" pitchFamily="2" charset="-122"/>
              </a:rPr>
              <a:t>文本文件和二进制文件</a:t>
            </a:r>
            <a:endParaRPr lang="zh-CN" altLang="en-US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85000"/>
              </a:lnSpc>
              <a:buFont typeface="宋体" panose="02010600030101010101" pitchFamily="2" charset="-122"/>
              <a:buNone/>
            </a:pPr>
            <a:r>
              <a:rPr lang="en-US" altLang="zh-CN">
                <a:latin typeface="宋体" panose="02010600030101010101" pitchFamily="2" charset="-122"/>
              </a:rPr>
              <a:t>C.</a:t>
            </a:r>
            <a:r>
              <a:rPr lang="zh-CN" altLang="en-US">
                <a:latin typeface="宋体" panose="02010600030101010101" pitchFamily="2" charset="-122"/>
              </a:rPr>
              <a:t>数据文件和二进制文件 </a:t>
            </a:r>
            <a:r>
              <a:rPr lang="en-US" altLang="zh-CN">
                <a:latin typeface="宋体" panose="02010600030101010101" pitchFamily="2" charset="-122"/>
              </a:rPr>
              <a:t>D.</a:t>
            </a:r>
            <a:r>
              <a:rPr lang="zh-CN" altLang="en-US">
                <a:latin typeface="宋体" panose="02010600030101010101" pitchFamily="2" charset="-122"/>
              </a:rPr>
              <a:t>以上答案都不完全</a:t>
            </a:r>
            <a:endParaRPr lang="zh-CN" altLang="en-US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宋体" panose="02010600030101010101" pitchFamily="2" charset="-122"/>
              </a:rPr>
              <a:t>	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</a:rPr>
              <a:t>答案：</a:t>
            </a:r>
            <a:r>
              <a:rPr lang="zh-CN" altLang="en-US" sz="2800">
                <a:latin typeface="宋体" panose="02010600030101010101" pitchFamily="2" charset="-122"/>
              </a:rPr>
              <a:t>Ｂ</a:t>
            </a: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下列关于文件的结论中正确的是</a:t>
            </a:r>
            <a:r>
              <a:rPr lang="zh-CN" altLang="en-US" sz="2800" u="sng">
                <a:latin typeface="宋体" panose="02010600030101010101" pitchFamily="2" charset="-122"/>
              </a:rPr>
              <a:t>    </a:t>
            </a:r>
            <a:r>
              <a:rPr lang="zh-CN" altLang="en-US" sz="2800">
                <a:latin typeface="宋体" panose="02010600030101010101" pitchFamily="2" charset="-122"/>
              </a:rPr>
              <a:t>。</a:t>
            </a:r>
            <a:endParaRPr lang="zh-CN" altLang="en-US" sz="280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85000"/>
              </a:lnSpc>
              <a:buFont typeface="宋体" panose="02010600030101010101" pitchFamily="2" charset="-122"/>
              <a:buNone/>
            </a:pPr>
            <a:r>
              <a:rPr lang="en-US" altLang="zh-CN">
                <a:latin typeface="宋体" panose="02010600030101010101" pitchFamily="2" charset="-122"/>
              </a:rPr>
              <a:t>A. </a:t>
            </a:r>
            <a:r>
              <a:rPr lang="zh-CN" altLang="en-US">
                <a:latin typeface="宋体" panose="02010600030101010101" pitchFamily="2" charset="-122"/>
              </a:rPr>
              <a:t>对文件操作必须先关闭文件</a:t>
            </a:r>
            <a:endParaRPr lang="zh-CN" altLang="en-US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85000"/>
              </a:lnSpc>
              <a:buFont typeface="宋体" panose="02010600030101010101" pitchFamily="2" charset="-122"/>
              <a:buNone/>
            </a:pPr>
            <a:r>
              <a:rPr lang="en-US" altLang="zh-CN">
                <a:latin typeface="宋体" panose="02010600030101010101" pitchFamily="2" charset="-122"/>
              </a:rPr>
              <a:t>B. </a:t>
            </a:r>
            <a:r>
              <a:rPr lang="zh-CN" altLang="en-US">
                <a:latin typeface="宋体" panose="02010600030101010101" pitchFamily="2" charset="-122"/>
              </a:rPr>
              <a:t>对文件操作必须先打开文件</a:t>
            </a:r>
            <a:endParaRPr lang="zh-CN" altLang="en-US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85000"/>
              </a:lnSpc>
              <a:buFont typeface="宋体" panose="02010600030101010101" pitchFamily="2" charset="-122"/>
              <a:buNone/>
            </a:pPr>
            <a:r>
              <a:rPr lang="en-US" altLang="zh-CN">
                <a:latin typeface="宋体" panose="02010600030101010101" pitchFamily="2" charset="-122"/>
              </a:rPr>
              <a:t>C. </a:t>
            </a:r>
            <a:r>
              <a:rPr lang="zh-CN" altLang="en-US">
                <a:latin typeface="宋体" panose="02010600030101010101" pitchFamily="2" charset="-122"/>
              </a:rPr>
              <a:t>对文件的操作顺序没有统一规定</a:t>
            </a:r>
            <a:endParaRPr lang="zh-CN" altLang="en-US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85000"/>
              </a:lnSpc>
              <a:buFont typeface="宋体" panose="02010600030101010101" pitchFamily="2" charset="-122"/>
              <a:buNone/>
            </a:pPr>
            <a:r>
              <a:rPr lang="en-US" altLang="zh-CN">
                <a:latin typeface="宋体" panose="02010600030101010101" pitchFamily="2" charset="-122"/>
              </a:rPr>
              <a:t>D. </a:t>
            </a:r>
            <a:r>
              <a:rPr lang="zh-CN" altLang="en-US">
                <a:latin typeface="宋体" panose="02010600030101010101" pitchFamily="2" charset="-122"/>
              </a:rPr>
              <a:t>以上三种答案全是错误的</a:t>
            </a:r>
            <a:endParaRPr lang="zh-CN" altLang="en-US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宋体" panose="02010600030101010101" pitchFamily="2" charset="-122"/>
              </a:rPr>
              <a:t>	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</a:rPr>
              <a:t>答案：</a:t>
            </a:r>
            <a:r>
              <a:rPr lang="zh-CN" altLang="en-US" sz="2800">
                <a:latin typeface="宋体" panose="02010600030101010101" pitchFamily="2" charset="-122"/>
              </a:rPr>
              <a:t>Ｂ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10.4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文件实例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56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1056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1056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1056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1056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"/>
                                        <p:tgtEl>
                                          <p:spTgt spid="1056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"/>
                                        <p:tgtEl>
                                          <p:spTgt spid="1056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"/>
                                        <p:tgtEl>
                                          <p:spTgt spid="1056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75"/>
                                        <p:tgtEl>
                                          <p:spTgt spid="1056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1056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75"/>
                                        <p:tgtEl>
                                          <p:spTgt spid="1056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75"/>
                                        <p:tgtEl>
                                          <p:spTgt spid="1056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75"/>
                                        <p:tgtEl>
                                          <p:spTgt spid="1056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6770" grpId="0" autoUpdateAnimBg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5100" y="787400"/>
            <a:ext cx="9617075" cy="5738813"/>
          </a:xfrm>
        </p:spPr>
        <p:txBody>
          <a:bodyPr/>
          <a:lstStyle/>
          <a:p>
            <a:pPr algn="just" eaLnBrk="1" hangingPunct="1"/>
            <a:r>
              <a:rPr lang="zh-CN" altLang="en-US" sz="2800">
                <a:latin typeface="宋体" panose="02010600030101010101" pitchFamily="2" charset="-122"/>
              </a:rPr>
              <a:t>系统的标准输入文件是</a:t>
            </a:r>
            <a:r>
              <a:rPr lang="zh-CN" altLang="en-US" sz="2800" u="sng">
                <a:latin typeface="宋体" panose="02010600030101010101" pitchFamily="2" charset="-122"/>
              </a:rPr>
              <a:t>    </a:t>
            </a:r>
            <a:r>
              <a:rPr lang="zh-CN" altLang="en-US" sz="2800">
                <a:latin typeface="宋体" panose="02010600030101010101" pitchFamily="2" charset="-122"/>
              </a:rPr>
              <a:t>。</a:t>
            </a:r>
            <a:endParaRPr lang="zh-CN" altLang="en-US" sz="2800">
              <a:latin typeface="宋体" panose="02010600030101010101" pitchFamily="2" charset="-122"/>
            </a:endParaRPr>
          </a:p>
          <a:p>
            <a:pPr lvl="1" algn="just" eaLnBrk="1" hangingPunct="1">
              <a:buFont typeface="宋体" panose="02010600030101010101" pitchFamily="2" charset="-122"/>
              <a:buNone/>
            </a:pPr>
            <a:r>
              <a:rPr lang="en-US" altLang="zh-CN">
                <a:latin typeface="宋体" panose="02010600030101010101" pitchFamily="2" charset="-122"/>
              </a:rPr>
              <a:t>A. </a:t>
            </a:r>
            <a:r>
              <a:rPr lang="zh-CN" altLang="en-US">
                <a:latin typeface="宋体" panose="02010600030101010101" pitchFamily="2" charset="-122"/>
              </a:rPr>
              <a:t>键盘    </a:t>
            </a:r>
            <a:r>
              <a:rPr lang="en-US" altLang="zh-CN">
                <a:latin typeface="宋体" panose="02010600030101010101" pitchFamily="2" charset="-122"/>
              </a:rPr>
              <a:t>B. </a:t>
            </a:r>
            <a:r>
              <a:rPr lang="zh-CN" altLang="en-US">
                <a:latin typeface="宋体" panose="02010600030101010101" pitchFamily="2" charset="-122"/>
              </a:rPr>
              <a:t>显示器    </a:t>
            </a:r>
            <a:r>
              <a:rPr lang="en-US" altLang="zh-CN">
                <a:latin typeface="宋体" panose="02010600030101010101" pitchFamily="2" charset="-122"/>
              </a:rPr>
              <a:t>C. </a:t>
            </a:r>
            <a:r>
              <a:rPr lang="zh-CN" altLang="en-US">
                <a:latin typeface="宋体" panose="02010600030101010101" pitchFamily="2" charset="-122"/>
              </a:rPr>
              <a:t>软盘    </a:t>
            </a:r>
            <a:r>
              <a:rPr lang="en-US" altLang="zh-CN">
                <a:latin typeface="宋体" panose="02010600030101010101" pitchFamily="2" charset="-122"/>
              </a:rPr>
              <a:t>D. </a:t>
            </a:r>
            <a:r>
              <a:rPr lang="zh-CN" altLang="en-US">
                <a:latin typeface="宋体" panose="02010600030101010101" pitchFamily="2" charset="-122"/>
              </a:rPr>
              <a:t>硬盘</a:t>
            </a:r>
            <a:endParaRPr lang="zh-CN" altLang="en-US">
              <a:latin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</a:rPr>
              <a:t>	答案：</a:t>
            </a:r>
            <a:r>
              <a:rPr lang="zh-CN" altLang="en-US" sz="2800">
                <a:latin typeface="宋体" panose="02010600030101010101" pitchFamily="2" charset="-122"/>
              </a:rPr>
              <a:t>Ａ</a:t>
            </a: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对文件的基本操作过程是</a:t>
            </a:r>
            <a:r>
              <a:rPr lang="zh-CN" altLang="en-US" sz="2800" u="sng">
                <a:latin typeface="宋体" panose="02010600030101010101" pitchFamily="2" charset="-122"/>
              </a:rPr>
              <a:t>    </a:t>
            </a:r>
            <a:r>
              <a:rPr lang="zh-CN" altLang="en-US" sz="2800">
                <a:latin typeface="宋体" panose="02010600030101010101" pitchFamily="2" charset="-122"/>
              </a:rPr>
              <a:t>。</a:t>
            </a:r>
            <a:endParaRPr lang="zh-CN" altLang="en-US" sz="2800">
              <a:latin typeface="宋体" panose="02010600030101010101" pitchFamily="2" charset="-122"/>
            </a:endParaRPr>
          </a:p>
          <a:p>
            <a:pPr lvl="1" eaLnBrk="1" hangingPunct="1">
              <a:buFont typeface="宋体" panose="02010600030101010101" pitchFamily="2" charset="-122"/>
              <a:buNone/>
            </a:pPr>
            <a:r>
              <a:rPr lang="en-US" altLang="zh-CN">
                <a:latin typeface="宋体" panose="02010600030101010101" pitchFamily="2" charset="-122"/>
              </a:rPr>
              <a:t>A.</a:t>
            </a:r>
            <a:r>
              <a:rPr lang="zh-CN" altLang="en-US">
                <a:latin typeface="宋体" panose="02010600030101010101" pitchFamily="2" charset="-122"/>
              </a:rPr>
              <a:t>打开</a:t>
            </a:r>
            <a:r>
              <a:rPr lang="zh-CN" altLang="en-US">
                <a:latin typeface="Courier New" panose="02070309020205020404" pitchFamily="49" charset="0"/>
              </a:rPr>
              <a:t>—</a:t>
            </a:r>
            <a:r>
              <a:rPr lang="zh-CN" altLang="en-US">
                <a:latin typeface="宋体" panose="02010600030101010101" pitchFamily="2" charset="-122"/>
              </a:rPr>
              <a:t>操作</a:t>
            </a:r>
            <a:r>
              <a:rPr lang="zh-CN" altLang="en-US">
                <a:latin typeface="Courier New" panose="02070309020205020404" pitchFamily="49" charset="0"/>
              </a:rPr>
              <a:t>—</a:t>
            </a:r>
            <a:r>
              <a:rPr lang="zh-CN" altLang="en-US">
                <a:latin typeface="宋体" panose="02010600030101010101" pitchFamily="2" charset="-122"/>
              </a:rPr>
              <a:t>关闭      </a:t>
            </a:r>
            <a:r>
              <a:rPr lang="en-US" altLang="zh-CN">
                <a:latin typeface="宋体" panose="02010600030101010101" pitchFamily="2" charset="-122"/>
              </a:rPr>
              <a:t>B.</a:t>
            </a:r>
            <a:r>
              <a:rPr lang="zh-CN" altLang="en-US">
                <a:latin typeface="宋体" panose="02010600030101010101" pitchFamily="2" charset="-122"/>
              </a:rPr>
              <a:t>打开(可省)</a:t>
            </a:r>
            <a:r>
              <a:rPr lang="zh-CN" altLang="en-US">
                <a:latin typeface="Courier New" panose="02070309020205020404" pitchFamily="49" charset="0"/>
              </a:rPr>
              <a:t>—</a:t>
            </a:r>
            <a:r>
              <a:rPr lang="zh-CN" altLang="en-US">
                <a:latin typeface="宋体" panose="02010600030101010101" pitchFamily="2" charset="-122"/>
              </a:rPr>
              <a:t>操作</a:t>
            </a:r>
            <a:r>
              <a:rPr lang="zh-CN" altLang="en-US">
                <a:latin typeface="Courier New" panose="02070309020205020404" pitchFamily="49" charset="0"/>
              </a:rPr>
              <a:t>—</a:t>
            </a:r>
            <a:r>
              <a:rPr lang="zh-CN" altLang="en-US">
                <a:latin typeface="宋体" panose="02010600030101010101" pitchFamily="2" charset="-122"/>
              </a:rPr>
              <a:t>关闭 </a:t>
            </a:r>
            <a:endParaRPr lang="zh-CN" altLang="en-US">
              <a:latin typeface="宋体" panose="02010600030101010101" pitchFamily="2" charset="-122"/>
            </a:endParaRPr>
          </a:p>
          <a:p>
            <a:pPr lvl="1" eaLnBrk="1" hangingPunct="1">
              <a:buFont typeface="宋体" panose="02010600030101010101" pitchFamily="2" charset="-122"/>
              <a:buNone/>
            </a:pPr>
            <a:r>
              <a:rPr lang="en-US" altLang="zh-CN">
                <a:latin typeface="宋体" panose="02010600030101010101" pitchFamily="2" charset="-122"/>
              </a:rPr>
              <a:t>C.</a:t>
            </a:r>
            <a:r>
              <a:rPr lang="zh-CN" altLang="en-US">
                <a:latin typeface="宋体" panose="02010600030101010101" pitchFamily="2" charset="-122"/>
              </a:rPr>
              <a:t>打开</a:t>
            </a:r>
            <a:r>
              <a:rPr lang="zh-CN" altLang="en-US">
                <a:latin typeface="Courier New" panose="02070309020205020404" pitchFamily="49" charset="0"/>
              </a:rPr>
              <a:t>—</a:t>
            </a:r>
            <a:r>
              <a:rPr lang="zh-CN" altLang="en-US">
                <a:latin typeface="宋体" panose="02010600030101010101" pitchFamily="2" charset="-122"/>
              </a:rPr>
              <a:t>操作</a:t>
            </a:r>
            <a:r>
              <a:rPr lang="zh-CN" altLang="en-US">
                <a:latin typeface="Courier New" panose="02070309020205020404" pitchFamily="49" charset="0"/>
              </a:rPr>
              <a:t>—</a:t>
            </a:r>
            <a:r>
              <a:rPr lang="zh-CN" altLang="en-US">
                <a:latin typeface="宋体" panose="02010600030101010101" pitchFamily="2" charset="-122"/>
              </a:rPr>
              <a:t>关闭(可省) </a:t>
            </a:r>
            <a:r>
              <a:rPr lang="en-US" altLang="zh-CN">
                <a:latin typeface="宋体" panose="02010600030101010101" pitchFamily="2" charset="-122"/>
              </a:rPr>
              <a:t>D.</a:t>
            </a:r>
            <a:r>
              <a:rPr lang="zh-CN" altLang="en-US">
                <a:latin typeface="宋体" panose="02010600030101010101" pitchFamily="2" charset="-122"/>
              </a:rPr>
              <a:t>以上三个答案都不对</a:t>
            </a:r>
            <a:endParaRPr lang="zh-CN" altLang="en-US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latin typeface="宋体" panose="02010600030101010101" pitchFamily="2" charset="-122"/>
              </a:rPr>
              <a:t>	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</a:rPr>
              <a:t>答案：</a:t>
            </a:r>
            <a:r>
              <a:rPr lang="zh-CN" altLang="en-US" sz="2800">
                <a:latin typeface="宋体" panose="02010600030101010101" pitchFamily="2" charset="-122"/>
              </a:rPr>
              <a:t>Ａ</a:t>
            </a: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为了显示一个文本文件的内容，在打开文件时，文件的打开方式应当是</a:t>
            </a:r>
            <a:r>
              <a:rPr lang="zh-CN" altLang="en-US" sz="2800" u="sng">
                <a:latin typeface="宋体" panose="02010600030101010101" pitchFamily="2" charset="-122"/>
              </a:rPr>
              <a:t>    </a:t>
            </a:r>
            <a:r>
              <a:rPr lang="zh-CN" altLang="en-US" sz="2800">
                <a:latin typeface="宋体" panose="02010600030101010101" pitchFamily="2" charset="-122"/>
              </a:rPr>
              <a:t>。</a:t>
            </a:r>
            <a:endParaRPr lang="zh-CN" altLang="zh-CN" sz="2800">
              <a:latin typeface="宋体" panose="02010600030101010101" pitchFamily="2" charset="-122"/>
            </a:endParaRPr>
          </a:p>
          <a:p>
            <a:pPr lvl="1" eaLnBrk="1" hangingPunct="1">
              <a:buFont typeface="宋体" panose="02010600030101010101" pitchFamily="2" charset="-122"/>
              <a:buNone/>
            </a:pPr>
            <a:r>
              <a:rPr lang="en-US" altLang="zh-CN">
                <a:latin typeface="宋体" panose="02010600030101010101" pitchFamily="2" charset="-122"/>
              </a:rPr>
              <a:t>A. "r+"</a:t>
            </a:r>
            <a:r>
              <a:rPr lang="zh-CN" altLang="en-US">
                <a:latin typeface="宋体" panose="02010600030101010101" pitchFamily="2" charset="-122"/>
              </a:rPr>
              <a:t>    </a:t>
            </a:r>
            <a:r>
              <a:rPr lang="en-US" altLang="zh-CN">
                <a:latin typeface="宋体" panose="02010600030101010101" pitchFamily="2" charset="-122"/>
              </a:rPr>
              <a:t>B. "w+</a:t>
            </a:r>
            <a:r>
              <a:rPr lang="en-US" altLang="zh-CN">
                <a:latin typeface="Courier New" panose="02070309020205020404" pitchFamily="49" charset="0"/>
              </a:rPr>
              <a:t>”</a:t>
            </a:r>
            <a:r>
              <a:rPr lang="en-US" altLang="zh-CN">
                <a:latin typeface="宋体" panose="02010600030101010101" pitchFamily="2" charset="-122"/>
              </a:rPr>
              <a:t>     C. "wb+"</a:t>
            </a:r>
            <a:r>
              <a:rPr lang="zh-CN" altLang="en-US">
                <a:latin typeface="宋体" panose="02010600030101010101" pitchFamily="2" charset="-122"/>
              </a:rPr>
              <a:t>    </a:t>
            </a:r>
            <a:r>
              <a:rPr lang="en-US" altLang="zh-CN">
                <a:latin typeface="宋体" panose="02010600030101010101" pitchFamily="2" charset="-122"/>
              </a:rPr>
              <a:t>D. "ab+"</a:t>
            </a:r>
            <a:endParaRPr lang="zh-CN" altLang="en-US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latin typeface="宋体" panose="02010600030101010101" pitchFamily="2" charset="-122"/>
              </a:rPr>
              <a:t>	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</a:rPr>
              <a:t>答案：</a:t>
            </a:r>
            <a:r>
              <a:rPr lang="en-US" altLang="zh-CN" sz="2800">
                <a:latin typeface="宋体" panose="02010600030101010101" pitchFamily="2" charset="-122"/>
              </a:rPr>
              <a:t>A</a:t>
            </a:r>
            <a:endParaRPr lang="en-US" altLang="zh-CN" sz="2800">
              <a:latin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10.4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文件实例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0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100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100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100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100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"/>
                                        <p:tgtEl>
                                          <p:spTgt spid="100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"/>
                                        <p:tgtEl>
                                          <p:spTgt spid="100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"/>
                                        <p:tgtEl>
                                          <p:spTgt spid="100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75"/>
                                        <p:tgtEl>
                                          <p:spTgt spid="1004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"/>
                                        <p:tgtEl>
                                          <p:spTgt spid="1004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547" grpId="0" autoUpdateAnimBg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20638" y="844550"/>
            <a:ext cx="9906001" cy="5784850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要打开一个已存在的非空文件</a:t>
            </a:r>
            <a:r>
              <a:rPr lang="zh-CN" altLang="en-US" sz="2800">
                <a:latin typeface="Courier New" panose="02070309020205020404" pitchFamily="49" charset="0"/>
              </a:rPr>
              <a:t>“</a:t>
            </a:r>
            <a:r>
              <a:rPr lang="en-US" altLang="zh-CN" sz="2800">
                <a:latin typeface="宋体" panose="02010600030101010101" pitchFamily="2" charset="-122"/>
              </a:rPr>
              <a:t>file</a:t>
            </a:r>
            <a:r>
              <a:rPr lang="en-US" altLang="zh-CN" sz="2800">
                <a:latin typeface="Courier New" panose="02070309020205020404" pitchFamily="49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用于修改，选择正确的语句是</a:t>
            </a:r>
            <a:endParaRPr lang="zh-CN" altLang="en-US" sz="2800">
              <a:latin typeface="宋体" panose="02010600030101010101" pitchFamily="2" charset="-122"/>
            </a:endParaRPr>
          </a:p>
          <a:p>
            <a:pPr lvl="1" eaLnBrk="1" hangingPunct="1">
              <a:buFont typeface="宋体" panose="02010600030101010101" pitchFamily="2" charset="-122"/>
              <a:buNone/>
            </a:pPr>
            <a:r>
              <a:rPr lang="en-US" altLang="zh-CN">
                <a:latin typeface="宋体" panose="02010600030101010101" pitchFamily="2" charset="-122"/>
              </a:rPr>
              <a:t>A.fp=fopen("file","r"); B.fp=fopen("file","a+");</a:t>
            </a:r>
            <a:endParaRPr lang="en-US" altLang="zh-CN">
              <a:latin typeface="宋体" panose="02010600030101010101" pitchFamily="2" charset="-122"/>
            </a:endParaRPr>
          </a:p>
          <a:p>
            <a:pPr lvl="1" eaLnBrk="1" hangingPunct="1">
              <a:buFont typeface="宋体" panose="02010600030101010101" pitchFamily="2" charset="-122"/>
              <a:buNone/>
            </a:pPr>
            <a:r>
              <a:rPr lang="en-US" altLang="zh-CN">
                <a:latin typeface="宋体" panose="02010600030101010101" pitchFamily="2" charset="-122"/>
              </a:rPr>
              <a:t>C.fp=fopen("file","w"); D.fp=fopen("file","r+");</a:t>
            </a:r>
            <a:endParaRPr lang="en-US" altLang="zh-CN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latin typeface="宋体" panose="02010600030101010101" pitchFamily="2" charset="-122"/>
              </a:rPr>
              <a:t>	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</a:rPr>
              <a:t>答案：</a:t>
            </a:r>
            <a:r>
              <a:rPr lang="en-US" altLang="zh-CN" sz="2800">
                <a:latin typeface="宋体" panose="02010600030101010101" pitchFamily="2" charset="-122"/>
              </a:rPr>
              <a:t>D</a:t>
            </a:r>
            <a:endParaRPr lang="en-US" altLang="zh-CN" sz="2800">
              <a:latin typeface="宋体" panose="02010600030101010101" pitchFamily="2" charset="-122"/>
            </a:endParaRPr>
          </a:p>
          <a:p>
            <a:pPr algn="just" eaLnBrk="1" hangingPunct="1"/>
            <a:r>
              <a:rPr lang="zh-CN" altLang="en-US" sz="2800">
                <a:latin typeface="宋体" panose="02010600030101010101" pitchFamily="2" charset="-122"/>
              </a:rPr>
              <a:t>为了改变文件的位置指针，应当使用的函数是</a:t>
            </a:r>
            <a:endParaRPr lang="zh-CN" altLang="en-US" sz="2800">
              <a:latin typeface="宋体" panose="02010600030101010101" pitchFamily="2" charset="-122"/>
            </a:endParaRPr>
          </a:p>
          <a:p>
            <a:pPr lvl="1" algn="just" eaLnBrk="1" hangingPunct="1">
              <a:buFont typeface="宋体" panose="02010600030101010101" pitchFamily="2" charset="-122"/>
              <a:buNone/>
            </a:pPr>
            <a:r>
              <a:rPr lang="en-US" altLang="zh-CN">
                <a:latin typeface="宋体" panose="02010600030101010101" pitchFamily="2" charset="-122"/>
              </a:rPr>
              <a:t>A.fseek( )  B.rewind( )  C.ftell( )  D.feof( )</a:t>
            </a:r>
            <a:endParaRPr lang="en-US" altLang="zh-CN">
              <a:latin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latin typeface="宋体" panose="02010600030101010101" pitchFamily="2" charset="-122"/>
              </a:rPr>
              <a:t>	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</a:rPr>
              <a:t>答案：</a:t>
            </a:r>
            <a:r>
              <a:rPr lang="en-US" altLang="zh-CN" sz="2800">
                <a:latin typeface="宋体" panose="02010600030101010101" pitchFamily="2" charset="-122"/>
              </a:rPr>
              <a:t>A</a:t>
            </a:r>
            <a:endParaRPr lang="en-US" altLang="zh-CN" sz="2800">
              <a:latin typeface="宋体" panose="02010600030101010101" pitchFamily="2" charset="-122"/>
            </a:endParaRPr>
          </a:p>
          <a:p>
            <a:pPr algn="just" eaLnBrk="1" hangingPunct="1"/>
            <a:r>
              <a:rPr lang="zh-CN" altLang="en-US" sz="2800">
                <a:latin typeface="宋体" panose="02010600030101010101" pitchFamily="2" charset="-122"/>
              </a:rPr>
              <a:t>要将一个结构数组存入二进制文件，应使用函数</a:t>
            </a:r>
            <a:endParaRPr lang="zh-CN" altLang="en-US" sz="2800">
              <a:latin typeface="宋体" panose="02010600030101010101" pitchFamily="2" charset="-122"/>
            </a:endParaRPr>
          </a:p>
          <a:p>
            <a:pPr lvl="1" algn="just" eaLnBrk="1" hangingPunct="1">
              <a:buFont typeface="宋体" panose="02010600030101010101" pitchFamily="2" charset="-122"/>
              <a:buNone/>
            </a:pPr>
            <a:r>
              <a:rPr lang="en-US" altLang="zh-CN">
                <a:latin typeface="宋体" panose="02010600030101010101" pitchFamily="2" charset="-122"/>
              </a:rPr>
              <a:t>A.fputc</a:t>
            </a:r>
            <a:r>
              <a:rPr lang="zh-CN" altLang="en-US">
                <a:latin typeface="宋体" panose="02010600030101010101" pitchFamily="2" charset="-122"/>
              </a:rPr>
              <a:t>     </a:t>
            </a:r>
            <a:r>
              <a:rPr lang="en-US" altLang="zh-CN">
                <a:latin typeface="宋体" panose="02010600030101010101" pitchFamily="2" charset="-122"/>
              </a:rPr>
              <a:t>B.fputs</a:t>
            </a:r>
            <a:r>
              <a:rPr lang="zh-CN" altLang="en-US">
                <a:latin typeface="宋体" panose="02010600030101010101" pitchFamily="2" charset="-122"/>
              </a:rPr>
              <a:t>      </a:t>
            </a:r>
            <a:r>
              <a:rPr lang="en-US" altLang="zh-CN">
                <a:latin typeface="宋体" panose="02010600030101010101" pitchFamily="2" charset="-122"/>
              </a:rPr>
              <a:t>C.fprintf  </a:t>
            </a:r>
            <a:r>
              <a:rPr lang="zh-CN" altLang="en-US">
                <a:latin typeface="宋体" panose="02010600030101010101" pitchFamily="2" charset="-122"/>
              </a:rPr>
              <a:t> </a:t>
            </a:r>
            <a:r>
              <a:rPr lang="en-US" altLang="zh-CN">
                <a:latin typeface="宋体" panose="02010600030101010101" pitchFamily="2" charset="-122"/>
              </a:rPr>
              <a:t>D.fwrite</a:t>
            </a:r>
            <a:endParaRPr lang="zh-CN" altLang="en-US">
              <a:latin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latin typeface="宋体" panose="02010600030101010101" pitchFamily="2" charset="-122"/>
              </a:rPr>
              <a:t>	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</a:rPr>
              <a:t>答案：</a:t>
            </a:r>
            <a:r>
              <a:rPr lang="en-US" altLang="zh-CN" sz="2800">
                <a:latin typeface="宋体" panose="02010600030101010101" pitchFamily="2" charset="-122"/>
              </a:rPr>
              <a:t>D</a:t>
            </a:r>
            <a:endParaRPr lang="en-US" altLang="zh-CN" sz="2800">
              <a:latin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444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10.4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文件实例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0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100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100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100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100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"/>
                                        <p:tgtEl>
                                          <p:spTgt spid="100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"/>
                                        <p:tgtEl>
                                          <p:spTgt spid="100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"/>
                                        <p:tgtEl>
                                          <p:spTgt spid="100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75"/>
                                        <p:tgtEl>
                                          <p:spTgt spid="100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"/>
                                        <p:tgtEl>
                                          <p:spTgt spid="100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595" grpId="0" autoUpdateAnimBg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08200" y="34925"/>
            <a:ext cx="7797800" cy="8397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i="1" dirty="0">
                <a:solidFill>
                  <a:srgbClr val="0000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外存</a:t>
            </a:r>
            <a:endParaRPr lang="zh-CN" altLang="en-US" b="1" i="1" dirty="0">
              <a:solidFill>
                <a:srgbClr val="0000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23938"/>
            <a:ext cx="8393113" cy="4611687"/>
          </a:xfrm>
        </p:spPr>
        <p:txBody>
          <a:bodyPr/>
          <a:lstStyle/>
          <a:p>
            <a:pPr eaLnBrk="1" hangingPunct="1">
              <a:buFont typeface="Monotype Sorts" charset="2"/>
              <a:buChar char=""/>
            </a:pPr>
            <a:r>
              <a:rPr lang="zh-CN" altLang="en-US" sz="2600" b="1">
                <a:solidFill>
                  <a:srgbClr val="00007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内存容易健忘，所以数据必须保存在“不健忘”的外存上</a:t>
            </a:r>
            <a:endParaRPr lang="zh-CN" altLang="en-US" sz="2600" b="1">
              <a:solidFill>
                <a:srgbClr val="00007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/>
            <a:r>
              <a:rPr lang="zh-CN" altLang="en-US" b="1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磁盘（</a:t>
            </a:r>
            <a:r>
              <a:rPr lang="en-US" altLang="zh-CN" b="1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Magnetic Disks</a:t>
            </a:r>
            <a:r>
              <a:rPr lang="zh-CN" altLang="en-US" b="1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endParaRPr lang="zh-CN" altLang="en-US" b="1">
              <a:solidFill>
                <a:schemeClr val="hlink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/>
            <a:r>
              <a:rPr lang="zh-CN" altLang="en-US" b="1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光盘（</a:t>
            </a:r>
            <a:r>
              <a:rPr lang="en-US" altLang="zh-CN" b="1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CD</a:t>
            </a:r>
            <a:r>
              <a:rPr lang="zh-CN" altLang="en-US" b="1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b="1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DVD</a:t>
            </a:r>
            <a:r>
              <a:rPr lang="zh-CN" altLang="en-US" b="1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endParaRPr lang="zh-CN" altLang="en-US" b="1">
              <a:solidFill>
                <a:schemeClr val="hlink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/>
            <a:r>
              <a:rPr lang="en-US" altLang="zh-CN" b="1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U</a:t>
            </a:r>
            <a:r>
              <a:rPr lang="zh-CN" altLang="en-US" b="1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盘（</a:t>
            </a:r>
            <a:r>
              <a:rPr lang="en-US" altLang="zh-CN" b="1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Flash Memory</a:t>
            </a:r>
            <a:r>
              <a:rPr lang="zh-CN" altLang="en-US" b="1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r>
              <a:rPr lang="en-US" altLang="zh-CN" b="1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......</a:t>
            </a:r>
            <a:endParaRPr kumimoji="1" lang="zh-CN" altLang="en-US" b="1">
              <a:solidFill>
                <a:schemeClr val="hlink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buFont typeface="Monotype Sorts" charset="2"/>
              <a:buChar char=""/>
            </a:pPr>
            <a:r>
              <a:rPr lang="zh-CN" altLang="en-US" sz="2600" b="1">
                <a:solidFill>
                  <a:srgbClr val="00007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容量大、断电后数据不丢失，可重复使用，</a:t>
            </a:r>
            <a:r>
              <a:rPr lang="zh-CN" altLang="en-US" sz="2400" b="1">
                <a:solidFill>
                  <a:srgbClr val="00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永久保存</a:t>
            </a:r>
            <a:endParaRPr lang="zh-CN" altLang="en-US" sz="2400" b="1">
              <a:solidFill>
                <a:srgbClr val="000066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/>
            <a:r>
              <a:rPr lang="zh-CN" altLang="en-US" b="1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一般都以</a:t>
            </a:r>
            <a:r>
              <a:rPr lang="zh-CN" altLang="en-US" b="1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文件</a:t>
            </a:r>
            <a:r>
              <a:rPr lang="zh-CN" altLang="en-US" b="1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的形式给用户及应用程序使用</a:t>
            </a:r>
            <a:endParaRPr lang="en-US" altLang="zh-CN" b="1">
              <a:solidFill>
                <a:schemeClr val="hlink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17412" name="Picture 4" descr="z_ibm_ultrastar36zx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0" y="1790700"/>
            <a:ext cx="1503363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 descr="pypmgjvi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4933950"/>
            <a:ext cx="2008187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 descr="1zgesl1_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1987550"/>
            <a:ext cx="140652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 descr="toshiba1_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0" y="4656138"/>
            <a:ext cx="2168525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9" descr="u=2333161044,589505158&amp;fm=0&amp;gp=0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32275">
            <a:off x="3659188" y="5059363"/>
            <a:ext cx="12954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11" descr="u=3201988707,2137995609&amp;fm=0&amp;gp=0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4752975"/>
            <a:ext cx="15113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31888"/>
            <a:ext cx="8915400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en-US" sz="2800"/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800" b="1">
                <a:latin typeface="Times New Roman" panose="02020603050405020304" pitchFamily="18" charset="0"/>
              </a:rPr>
              <a:t>file </a:t>
            </a:r>
            <a:r>
              <a:rPr lang="zh-CN" altLang="en-US" sz="2800" b="1">
                <a:latin typeface="Times New Roman" panose="02020603050405020304" pitchFamily="18" charset="0"/>
              </a:rPr>
              <a:t>文件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800" b="1">
                <a:latin typeface="Times New Roman" panose="02020603050405020304" pitchFamily="18" charset="0"/>
              </a:rPr>
              <a:t>Text file  </a:t>
            </a:r>
            <a:r>
              <a:rPr lang="zh-CN" altLang="en-US" sz="2800" b="1">
                <a:latin typeface="Times New Roman" panose="02020603050405020304" pitchFamily="18" charset="0"/>
              </a:rPr>
              <a:t>文本文件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800" b="1">
                <a:latin typeface="Times New Roman" panose="02020603050405020304" pitchFamily="18" charset="0"/>
              </a:rPr>
              <a:t>Binary file </a:t>
            </a:r>
            <a:r>
              <a:rPr lang="zh-CN" altLang="en-US" sz="2800" b="1">
                <a:latin typeface="Times New Roman" panose="02020603050405020304" pitchFamily="18" charset="0"/>
              </a:rPr>
              <a:t>二进制文件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800" b="1">
                <a:latin typeface="Times New Roman" panose="02020603050405020304" pitchFamily="18" charset="0"/>
              </a:rPr>
              <a:t>File handling </a:t>
            </a:r>
            <a:r>
              <a:rPr lang="zh-CN" altLang="en-US" sz="2800" b="1">
                <a:latin typeface="Times New Roman" panose="02020603050405020304" pitchFamily="18" charset="0"/>
              </a:rPr>
              <a:t>文件处理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800" b="1">
                <a:latin typeface="Times New Roman" panose="02020603050405020304" pitchFamily="18" charset="0"/>
              </a:rPr>
              <a:t>format </a:t>
            </a:r>
            <a:r>
              <a:rPr lang="zh-CN" altLang="en-US" sz="2800" b="1">
                <a:latin typeface="Times New Roman" panose="02020603050405020304" pitchFamily="18" charset="0"/>
              </a:rPr>
              <a:t>格式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800" b="1">
                <a:latin typeface="Times New Roman" panose="02020603050405020304" pitchFamily="18" charset="0"/>
              </a:rPr>
              <a:t>Standard library </a:t>
            </a:r>
            <a:r>
              <a:rPr lang="zh-CN" altLang="en-US" sz="2800" b="1">
                <a:latin typeface="Times New Roman" panose="02020603050405020304" pitchFamily="18" charset="0"/>
              </a:rPr>
              <a:t>标准库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800" b="1">
                <a:latin typeface="Times New Roman" panose="02020603050405020304" pitchFamily="18" charset="0"/>
              </a:rPr>
              <a:t>File status </a:t>
            </a:r>
            <a:r>
              <a:rPr lang="zh-CN" altLang="en-US" sz="2800" b="1">
                <a:latin typeface="Times New Roman" panose="02020603050405020304" pitchFamily="18" charset="0"/>
              </a:rPr>
              <a:t>文件状态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800" b="1">
                <a:latin typeface="Times New Roman" panose="02020603050405020304" pitchFamily="18" charset="0"/>
              </a:rPr>
              <a:t>File reading </a:t>
            </a:r>
            <a:r>
              <a:rPr lang="zh-CN" altLang="en-US" sz="2800" b="1">
                <a:latin typeface="Times New Roman" panose="02020603050405020304" pitchFamily="18" charset="0"/>
              </a:rPr>
              <a:t>读文件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800" b="1">
                <a:latin typeface="Times New Roman" panose="02020603050405020304" pitchFamily="18" charset="0"/>
              </a:rPr>
              <a:t>File writing </a:t>
            </a:r>
            <a:r>
              <a:rPr lang="zh-CN" altLang="en-US" sz="2800" b="1">
                <a:latin typeface="Times New Roman" panose="02020603050405020304" pitchFamily="18" charset="0"/>
              </a:rPr>
              <a:t>写文件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25413"/>
            <a:ext cx="8915400" cy="1143000"/>
          </a:xfrm>
        </p:spPr>
        <p:txBody>
          <a:bodyPr/>
          <a:lstStyle/>
          <a:p>
            <a:pPr eaLnBrk="1" hangingPunct="1"/>
            <a:r>
              <a:rPr lang="en-US" altLang="zh-CN"/>
              <a:t>TERMS</a:t>
            </a:r>
            <a:endParaRPr lang="en-US" altLang="zh-CN"/>
          </a:p>
        </p:txBody>
      </p:sp>
    </p:spTree>
  </p:cSld>
  <p:clrMapOvr>
    <a:masterClrMapping/>
  </p:clrMapOvr>
  <p:transition>
    <p:strips dir="ru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988" y="1106488"/>
            <a:ext cx="6630987" cy="2376487"/>
          </a:xfrm>
        </p:spPr>
        <p:txBody>
          <a:bodyPr/>
          <a:lstStyle/>
          <a:p>
            <a:pPr eaLnBrk="1" hangingPunct="1"/>
            <a:r>
              <a:rPr lang="en-US" altLang="zh-CN" b="1" i="1">
                <a:solidFill>
                  <a:srgbClr val="CC0000"/>
                </a:solidFill>
              </a:rPr>
              <a:t>Thank you!</a:t>
            </a:r>
            <a:br>
              <a:rPr lang="en-US" altLang="zh-CN" b="1" i="1">
                <a:solidFill>
                  <a:srgbClr val="CC0000"/>
                </a:solidFill>
              </a:rPr>
            </a:br>
            <a:r>
              <a:rPr lang="en-US" altLang="zh-CN" b="1" i="1">
                <a:solidFill>
                  <a:srgbClr val="CC0000"/>
                </a:solidFill>
              </a:rPr>
              <a:t>Q &amp; A</a:t>
            </a:r>
            <a:endParaRPr lang="en-US" altLang="zh-CN" b="1" i="1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>
    <p:strips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463"/>
            <a:ext cx="8915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i="1" dirty="0">
                <a:solidFill>
                  <a:srgbClr val="0000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文件（</a:t>
            </a:r>
            <a:r>
              <a:rPr lang="en-US" altLang="zh-CN" b="1" i="1" dirty="0">
                <a:solidFill>
                  <a:srgbClr val="0000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File</a:t>
            </a:r>
            <a:r>
              <a:rPr lang="zh-CN" altLang="en-US" b="1" i="1" dirty="0">
                <a:solidFill>
                  <a:srgbClr val="0000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b="1" i="1" dirty="0">
              <a:solidFill>
                <a:srgbClr val="0000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08038"/>
            <a:ext cx="8778875" cy="489743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Monotype Sorts" charset="2"/>
              <a:buChar char=""/>
            </a:pPr>
            <a:r>
              <a:rPr kumimoji="1" lang="zh-CN" altLang="en-US" b="1">
                <a:solidFill>
                  <a:srgbClr val="00007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文件</a:t>
            </a:r>
            <a:endParaRPr kumimoji="1" lang="zh-CN" altLang="en-US" b="1">
              <a:solidFill>
                <a:srgbClr val="00007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kumimoji="1"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一般指存储在外部介质上有名字的一组相关数据的集合</a:t>
            </a:r>
            <a:endParaRPr kumimoji="1"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kumimoji="1"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用文件可长期保存数据，实现数据共享</a:t>
            </a:r>
            <a:endParaRPr kumimoji="1"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kumimoji="1" lang="zh-CN" altLang="en-US" b="1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在</a:t>
            </a:r>
            <a:r>
              <a:rPr kumimoji="1" lang="en-US" altLang="zh-CN" b="1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</a:t>
            </a:r>
            <a:r>
              <a:rPr kumimoji="1" lang="zh-CN" altLang="en-US" b="1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语言中，文件可泛指磁盘文件、终端显示器或打印机</a:t>
            </a:r>
            <a:r>
              <a:rPr kumimoji="1" lang="en-US" altLang="zh-CN" b="1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……</a:t>
            </a:r>
            <a:endParaRPr kumimoji="1" lang="zh-CN" altLang="en-US" b="1">
              <a:solidFill>
                <a:schemeClr val="hlink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buFont typeface="Monotype Sorts" charset="2"/>
              <a:buChar char=""/>
            </a:pPr>
            <a:r>
              <a:rPr kumimoji="1" lang="zh-CN" altLang="en-US" b="1">
                <a:solidFill>
                  <a:srgbClr val="00007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程序中的文件</a:t>
            </a:r>
            <a:endParaRPr kumimoji="1" lang="zh-CN" altLang="en-US" b="1">
              <a:solidFill>
                <a:srgbClr val="00007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kumimoji="1" lang="zh-CN" altLang="en-US" b="1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在程序运行时</a:t>
            </a:r>
            <a:r>
              <a:rPr kumimoji="1"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由程序在磁盘上建立一个文件，通过写操作将数据存入该文件</a:t>
            </a:r>
            <a:endParaRPr kumimoji="1"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kumimoji="1"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由程序打开磁盘上的某个已有文件，并通过读操作将文件中的数据读入内存</a:t>
            </a:r>
            <a:r>
              <a:rPr kumimoji="1" lang="zh-CN" altLang="en-US" b="1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供程序使用</a:t>
            </a:r>
            <a:endParaRPr kumimoji="1" lang="zh-CN" altLang="en-US" b="1">
              <a:solidFill>
                <a:schemeClr val="hlink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tags/tag1.xml><?xml version="1.0" encoding="utf-8"?>
<p:tagLst xmlns:p="http://schemas.openxmlformats.org/presentationml/2006/main">
  <p:tag name="BRANCHTO" val="257"/>
  <p:tag name="HOTSPOTTYPE" val="DefinedInNavigator"/>
  <p:tag name="DEFINEDINNAVIGATOR" val="True"/>
  <p:tag name="KSO_WPP_MARK_KEY" val="6008a4b5-609d-4d11-b23a-02b3caacd109"/>
  <p:tag name="COMMONDATA" val="eyJoZGlkIjoiY2ZjZGY4MmNhNTgxZTViN2I1OWRjOGUzMmJkYmEwMDA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9050" cap="flat" cmpd="sng" algn="ctr">
          <a:solidFill>
            <a:srgbClr val="66FFFF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9050" cap="flat" cmpd="sng" algn="ctr">
          <a:solidFill>
            <a:srgbClr val="66FFFF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15753</Words>
  <Application>WPS 演示</Application>
  <PresentationFormat>A4 纸张(210x297 毫米)</PresentationFormat>
  <Paragraphs>965</Paragraphs>
  <Slides>81</Slides>
  <Notes>52</Notes>
  <HiddenSlides>5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81</vt:i4>
      </vt:variant>
    </vt:vector>
  </HeadingPairs>
  <TitlesOfParts>
    <vt:vector size="107" baseType="lpstr">
      <vt:lpstr>Arial</vt:lpstr>
      <vt:lpstr>宋体</vt:lpstr>
      <vt:lpstr>Wingdings</vt:lpstr>
      <vt:lpstr>Times New Roman</vt:lpstr>
      <vt:lpstr>微软雅黑</vt:lpstr>
      <vt:lpstr>Calibri</vt:lpstr>
      <vt:lpstr>黑体</vt:lpstr>
      <vt:lpstr>Consolas</vt:lpstr>
      <vt:lpstr>Arial Unicode MS</vt:lpstr>
      <vt:lpstr>Adobe Garamond Pro Bold</vt:lpstr>
      <vt:lpstr>华文行楷</vt:lpstr>
      <vt:lpstr>华文仿宋</vt:lpstr>
      <vt:lpstr>Verdana</vt:lpstr>
      <vt:lpstr>Monotype Sorts</vt:lpstr>
      <vt:lpstr>Wingdings</vt:lpstr>
      <vt:lpstr>Garamond</vt:lpstr>
      <vt:lpstr>Arial Unicode MS</vt:lpstr>
      <vt:lpstr>楷体_GB2312</vt:lpstr>
      <vt:lpstr>Calibri</vt:lpstr>
      <vt:lpstr>Comic Sans MS</vt:lpstr>
      <vt:lpstr>Courier New</vt:lpstr>
      <vt:lpstr>新宋体</vt:lpstr>
      <vt:lpstr>默认设计模板</vt:lpstr>
      <vt:lpstr>MS_ClipArt_Gallery.2</vt:lpstr>
      <vt:lpstr>MS_ClipArt_Gallery.2</vt:lpstr>
      <vt:lpstr>Visio.Drawing.11</vt:lpstr>
      <vt:lpstr>PowerPoint 演示文稿</vt:lpstr>
      <vt:lpstr>PowerPoint 演示文稿</vt:lpstr>
      <vt:lpstr>Outline</vt:lpstr>
      <vt:lpstr>Von J. Neumann Architecture</vt:lpstr>
      <vt:lpstr>I/O设备</vt:lpstr>
      <vt:lpstr>标准输入/输出</vt:lpstr>
      <vt:lpstr>流（Stream）</vt:lpstr>
      <vt:lpstr>外存</vt:lpstr>
      <vt:lpstr>文件（File）</vt:lpstr>
      <vt:lpstr>文件（Files）与流 （Streams）</vt:lpstr>
      <vt:lpstr>文件的存放（Storage）</vt:lpstr>
      <vt:lpstr>二进制文件和文本文件 </vt:lpstr>
      <vt:lpstr>PowerPoint 演示文稿</vt:lpstr>
      <vt:lpstr>PowerPoint 演示文稿</vt:lpstr>
      <vt:lpstr>PowerPoint 演示文稿</vt:lpstr>
      <vt:lpstr>文件的格式（Format of Files）</vt:lpstr>
      <vt:lpstr>缓冲型和非缓冲型文件系统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PowerPoint 演示文稿</vt:lpstr>
      <vt:lpstr>文件指针（File Pointer）</vt:lpstr>
      <vt:lpstr>PowerPoint 演示文稿</vt:lpstr>
      <vt:lpstr>PowerPoint 演示文稿</vt:lpstr>
      <vt:lpstr>PowerPoint 演示文稿</vt:lpstr>
      <vt:lpstr>PowerPoint 演示文稿</vt:lpstr>
      <vt:lpstr>文件的打开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文件的关闭</vt:lpstr>
      <vt:lpstr>PowerPoint 演示文稿</vt:lpstr>
      <vt:lpstr>Outline</vt:lpstr>
      <vt:lpstr>PowerPoint 演示文稿</vt:lpstr>
      <vt:lpstr>按字符读写文件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TERMS</vt:lpstr>
      <vt:lpstr>Thank you! 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文件</dc:title>
  <dc:creator>Sanyuan Zhao</dc:creator>
  <cp:lastModifiedBy>sanyuan</cp:lastModifiedBy>
  <cp:revision>1020</cp:revision>
  <cp:lastPrinted>1995-12-08T18:33:00Z</cp:lastPrinted>
  <dcterms:created xsi:type="dcterms:W3CDTF">1998-09-27T15:28:00Z</dcterms:created>
  <dcterms:modified xsi:type="dcterms:W3CDTF">2023-05-23T01:58:51Z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D6090380E9204DE392A2764518877EBD_12</vt:lpwstr>
  </property>
  <property fmtid="{D5CDD505-2E9C-101B-9397-08002B2CF9AE}" pid="3" name="KSOProductBuildVer">
    <vt:lpwstr>2052-11.1.0.14309</vt:lpwstr>
  </property>
</Properties>
</file>